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65" r:id="rId6"/>
    <p:sldId id="262" r:id="rId7"/>
    <p:sldId id="268" r:id="rId8"/>
    <p:sldId id="277" r:id="rId9"/>
    <p:sldId id="267" r:id="rId10"/>
    <p:sldId id="269" r:id="rId11"/>
    <p:sldId id="270" r:id="rId12"/>
    <p:sldId id="271" r:id="rId13"/>
    <p:sldId id="272" r:id="rId14"/>
    <p:sldId id="275" r:id="rId15"/>
    <p:sldId id="259" r:id="rId1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a Warpechowski" initials="AW" lastIdx="1" clrIdx="0">
    <p:extLst>
      <p:ext uri="{19B8F6BF-5375-455C-9EA6-DF929625EA0E}">
        <p15:presenceInfo xmlns:p15="http://schemas.microsoft.com/office/powerpoint/2012/main" userId="c30dda53ba0b1c4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A141"/>
    <a:srgbClr val="4B752F"/>
    <a:srgbClr val="3C5D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8T00:34:24.909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0 1 24575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30001-12A9-4CE7-982E-C03A43A659C3}" type="datetimeFigureOut">
              <a:rPr lang="pt-BR" smtClean="0"/>
              <a:t>29/09/2021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6E16D-97DC-487A-9AB2-7AC30F41D2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7011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30001-12A9-4CE7-982E-C03A43A659C3}" type="datetimeFigureOut">
              <a:rPr lang="pt-BR" smtClean="0"/>
              <a:t>29/09/2021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6E16D-97DC-487A-9AB2-7AC30F41D2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5899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30001-12A9-4CE7-982E-C03A43A659C3}" type="datetimeFigureOut">
              <a:rPr lang="pt-BR" smtClean="0"/>
              <a:t>29/09/2021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6E16D-97DC-487A-9AB2-7AC30F41D2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884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30001-12A9-4CE7-982E-C03A43A659C3}" type="datetimeFigureOut">
              <a:rPr lang="pt-BR" smtClean="0"/>
              <a:t>29/09/2021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6E16D-97DC-487A-9AB2-7AC30F41D2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348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30001-12A9-4CE7-982E-C03A43A659C3}" type="datetimeFigureOut">
              <a:rPr lang="pt-BR" smtClean="0"/>
              <a:t>29/09/2021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6E16D-97DC-487A-9AB2-7AC30F41D2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8424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30001-12A9-4CE7-982E-C03A43A659C3}" type="datetimeFigureOut">
              <a:rPr lang="pt-BR" smtClean="0"/>
              <a:t>29/09/2021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6E16D-97DC-487A-9AB2-7AC30F41D2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6455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30001-12A9-4CE7-982E-C03A43A659C3}" type="datetimeFigureOut">
              <a:rPr lang="pt-BR" smtClean="0"/>
              <a:t>29/09/2021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6E16D-97DC-487A-9AB2-7AC30F41D2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7290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30001-12A9-4CE7-982E-C03A43A659C3}" type="datetimeFigureOut">
              <a:rPr lang="pt-BR" smtClean="0"/>
              <a:t>29/09/2021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6E16D-97DC-487A-9AB2-7AC30F41D2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426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30001-12A9-4CE7-982E-C03A43A659C3}" type="datetimeFigureOut">
              <a:rPr lang="pt-BR" smtClean="0"/>
              <a:t>29/09/2021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6E16D-97DC-487A-9AB2-7AC30F41D2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7034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30001-12A9-4CE7-982E-C03A43A659C3}" type="datetimeFigureOut">
              <a:rPr lang="pt-BR" smtClean="0"/>
              <a:t>29/09/2021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6E16D-97DC-487A-9AB2-7AC30F41D2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816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30001-12A9-4CE7-982E-C03A43A659C3}" type="datetimeFigureOut">
              <a:rPr lang="pt-BR" smtClean="0"/>
              <a:t>29/09/2021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6E16D-97DC-487A-9AB2-7AC30F41D2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979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30001-12A9-4CE7-982E-C03A43A659C3}" type="datetimeFigureOut">
              <a:rPr lang="pt-BR" smtClean="0"/>
              <a:t>29/09/2021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76E16D-97DC-487A-9AB2-7AC30F41D2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2877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customXml" Target="../ink/ink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0733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" y="4290"/>
            <a:ext cx="12184372" cy="6853709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C3540971-D312-4438-9E03-E304D3BC5D72}"/>
              </a:ext>
            </a:extLst>
          </p:cNvPr>
          <p:cNvSpPr txBox="1"/>
          <p:nvPr/>
        </p:nvSpPr>
        <p:spPr>
          <a:xfrm>
            <a:off x="742121" y="914401"/>
            <a:ext cx="10323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  <a:p>
            <a:endParaRPr lang="pt-BR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634FAE13-F7BF-42DE-AE7B-9F4D342E7193}"/>
              </a:ext>
            </a:extLst>
          </p:cNvPr>
          <p:cNvSpPr txBox="1"/>
          <p:nvPr/>
        </p:nvSpPr>
        <p:spPr>
          <a:xfrm>
            <a:off x="696742" y="1237566"/>
            <a:ext cx="9528313" cy="4647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b="1" dirty="0"/>
              <a:t>DIRETRIZES ORIENTATIVAS </a:t>
            </a:r>
          </a:p>
          <a:p>
            <a:endParaRPr lang="pt-BR" b="1" dirty="0"/>
          </a:p>
          <a:p>
            <a:r>
              <a:rPr lang="pt-BR" sz="2000" b="1" dirty="0">
                <a:solidFill>
                  <a:srgbClr val="C00000"/>
                </a:solidFill>
              </a:rPr>
              <a:t>Responsabilização de Gestores de RPPS por aplicações financeiras</a:t>
            </a:r>
          </a:p>
          <a:p>
            <a:r>
              <a:rPr lang="pt-BR" sz="2000" b="1" dirty="0"/>
              <a:t>     Alexandre </a:t>
            </a:r>
            <a:r>
              <a:rPr lang="pt-BR" sz="2000" b="1" dirty="0" err="1"/>
              <a:t>Manir</a:t>
            </a:r>
            <a:r>
              <a:rPr lang="pt-BR" sz="2000" b="1" dirty="0"/>
              <a:t> Figueiredo </a:t>
            </a:r>
            <a:r>
              <a:rPr lang="pt-BR" sz="2000" b="1" dirty="0" err="1"/>
              <a:t>Sarquis</a:t>
            </a:r>
            <a:endParaRPr lang="pt-BR" sz="2000" b="1" dirty="0"/>
          </a:p>
          <a:p>
            <a:endParaRPr lang="pt-BR" sz="2000" b="1" dirty="0"/>
          </a:p>
          <a:p>
            <a:r>
              <a:rPr lang="pt-BR" sz="2000" b="1" dirty="0"/>
              <a:t>	* Cumprimento das normas e da política de investimentos</a:t>
            </a:r>
          </a:p>
          <a:p>
            <a:r>
              <a:rPr lang="pt-BR" sz="2000" b="1" dirty="0"/>
              <a:t>	* Responsabilização subjetiva por dolo ou culpa</a:t>
            </a:r>
          </a:p>
          <a:p>
            <a:r>
              <a:rPr lang="pt-BR" sz="2000" b="1" dirty="0"/>
              <a:t>	* Rentabilidade negativa pode não constituir irregularidade</a:t>
            </a:r>
          </a:p>
          <a:p>
            <a:r>
              <a:rPr lang="pt-BR" sz="2000" b="1" dirty="0"/>
              <a:t>	* Rentabilidade positiva não exonera a culpa por investimento irregular</a:t>
            </a:r>
          </a:p>
          <a:p>
            <a:r>
              <a:rPr lang="pt-BR" sz="2000" b="1" dirty="0"/>
              <a:t>	* Dever genérico de cuidado</a:t>
            </a:r>
          </a:p>
          <a:p>
            <a:r>
              <a:rPr lang="pt-BR" sz="2000" b="1" dirty="0"/>
              <a:t>	* Respeitar a confiança dos segurados</a:t>
            </a:r>
          </a:p>
          <a:p>
            <a:r>
              <a:rPr lang="pt-BR" sz="2000" b="1" dirty="0"/>
              <a:t>	* Transparência das decisões de investimentos e motivos determinantes</a:t>
            </a:r>
          </a:p>
          <a:p>
            <a:endParaRPr lang="pt-BR" b="1" dirty="0"/>
          </a:p>
          <a:p>
            <a:endParaRPr lang="pt-BR" b="1" dirty="0"/>
          </a:p>
          <a:p>
            <a:endParaRPr lang="pt-BR" b="1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BC05DBE-687C-4E06-B1CC-25ADD848527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8" t="5696"/>
          <a:stretch/>
        </p:blipFill>
        <p:spPr>
          <a:xfrm>
            <a:off x="9636991" y="2630669"/>
            <a:ext cx="2568262" cy="357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1709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" y="4290"/>
            <a:ext cx="12184372" cy="6853709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C3540971-D312-4438-9E03-E304D3BC5D72}"/>
              </a:ext>
            </a:extLst>
          </p:cNvPr>
          <p:cNvSpPr txBox="1"/>
          <p:nvPr/>
        </p:nvSpPr>
        <p:spPr>
          <a:xfrm>
            <a:off x="742121" y="914401"/>
            <a:ext cx="10323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  <a:p>
            <a:endParaRPr lang="pt-BR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634FAE13-F7BF-42DE-AE7B-9F4D342E7193}"/>
              </a:ext>
            </a:extLst>
          </p:cNvPr>
          <p:cNvSpPr txBox="1"/>
          <p:nvPr/>
        </p:nvSpPr>
        <p:spPr>
          <a:xfrm>
            <a:off x="742121" y="813497"/>
            <a:ext cx="10567605" cy="62170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b="1" dirty="0"/>
              <a:t>DIRETRIZES ORIENTATIVAS </a:t>
            </a:r>
          </a:p>
          <a:p>
            <a:endParaRPr lang="pt-BR" b="1" dirty="0"/>
          </a:p>
          <a:p>
            <a:r>
              <a:rPr lang="pt-BR" sz="2000" b="1" dirty="0">
                <a:solidFill>
                  <a:srgbClr val="C00000"/>
                </a:solidFill>
              </a:rPr>
              <a:t>O dever fiduciário dos administradores de regimes de previdência na aplicação de seus recursos</a:t>
            </a:r>
          </a:p>
          <a:p>
            <a:r>
              <a:rPr lang="pt-BR" sz="2000" b="1" dirty="0"/>
              <a:t>     Daniel Walter </a:t>
            </a:r>
            <a:r>
              <a:rPr lang="pt-BR" sz="2000" b="1" dirty="0" err="1"/>
              <a:t>Maeda</a:t>
            </a:r>
            <a:r>
              <a:rPr lang="pt-BR" sz="2000" b="1" dirty="0"/>
              <a:t> Bernardo</a:t>
            </a:r>
          </a:p>
          <a:p>
            <a:endParaRPr lang="pt-BR" sz="2000" b="1" dirty="0"/>
          </a:p>
          <a:p>
            <a:r>
              <a:rPr lang="pt-BR" sz="2000" b="1" dirty="0"/>
              <a:t>	- Lealdade (subjetivo)</a:t>
            </a:r>
          </a:p>
          <a:p>
            <a:r>
              <a:rPr lang="pt-BR" sz="2000" b="1" dirty="0"/>
              <a:t>		* ética, honestidade, probidade e boa-fé		</a:t>
            </a:r>
          </a:p>
          <a:p>
            <a:r>
              <a:rPr lang="pt-BR" sz="2000" b="1" dirty="0"/>
              <a:t>		* governança	</a:t>
            </a:r>
          </a:p>
          <a:p>
            <a:r>
              <a:rPr lang="pt-BR" sz="2000" b="1" dirty="0"/>
              <a:t>		* estrutura organizacional	</a:t>
            </a:r>
          </a:p>
          <a:p>
            <a:r>
              <a:rPr lang="pt-BR" sz="2000" b="1" dirty="0"/>
              <a:t>		* transparência	</a:t>
            </a:r>
          </a:p>
          <a:p>
            <a:r>
              <a:rPr lang="pt-BR" sz="2000" b="1" i="1" dirty="0"/>
              <a:t>		* </a:t>
            </a:r>
            <a:r>
              <a:rPr lang="pt-BR" sz="2000" b="1" i="1" dirty="0" err="1"/>
              <a:t>accountability</a:t>
            </a:r>
            <a:r>
              <a:rPr lang="pt-BR" sz="2000" b="1" dirty="0"/>
              <a:t>	              	</a:t>
            </a:r>
          </a:p>
          <a:p>
            <a:r>
              <a:rPr lang="pt-BR" sz="2000" b="1" dirty="0"/>
              <a:t>		* controle interno</a:t>
            </a:r>
          </a:p>
          <a:p>
            <a:r>
              <a:rPr lang="pt-BR" sz="2000" b="1" dirty="0"/>
              <a:t>		* </a:t>
            </a:r>
            <a:r>
              <a:rPr lang="pt-BR" sz="2000" b="1" i="1" dirty="0" err="1"/>
              <a:t>compliance</a:t>
            </a:r>
            <a:endParaRPr lang="pt-BR" sz="2000" b="1" dirty="0"/>
          </a:p>
          <a:p>
            <a:r>
              <a:rPr lang="pt-BR" sz="2000" b="1" dirty="0"/>
              <a:t>		</a:t>
            </a:r>
            <a:endParaRPr lang="pt-BR" b="1" dirty="0"/>
          </a:p>
          <a:p>
            <a:r>
              <a:rPr lang="pt-BR" sz="1800" b="1" dirty="0"/>
              <a:t>		</a:t>
            </a:r>
            <a:r>
              <a:rPr lang="pt-BR" sz="2000" b="1" dirty="0"/>
              <a:t>- Diligência (objetivo)</a:t>
            </a:r>
          </a:p>
          <a:p>
            <a:r>
              <a:rPr lang="pt-BR" sz="2000" b="1" dirty="0"/>
              <a:t>			* atuar com expertise, prudência e perícia</a:t>
            </a:r>
          </a:p>
          <a:p>
            <a:r>
              <a:rPr lang="pt-BR" sz="2000" b="1" dirty="0"/>
              <a:t>			* educação continuada e habilitação mínima</a:t>
            </a:r>
          </a:p>
          <a:p>
            <a:r>
              <a:rPr lang="pt-BR" sz="2000" b="1" dirty="0"/>
              <a:t>			* evitar aplicações em fundos investigados</a:t>
            </a:r>
          </a:p>
          <a:p>
            <a:endParaRPr lang="pt-BR" b="1" dirty="0"/>
          </a:p>
          <a:p>
            <a:endParaRPr lang="pt-BR" b="1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0401EE65-FE76-406E-A162-142453AE18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8" t="5696"/>
          <a:stretch/>
        </p:blipFill>
        <p:spPr>
          <a:xfrm>
            <a:off x="9623738" y="2630669"/>
            <a:ext cx="2568262" cy="357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6598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" y="4290"/>
            <a:ext cx="12184372" cy="6853709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C3540971-D312-4438-9E03-E304D3BC5D72}"/>
              </a:ext>
            </a:extLst>
          </p:cNvPr>
          <p:cNvSpPr txBox="1"/>
          <p:nvPr/>
        </p:nvSpPr>
        <p:spPr>
          <a:xfrm>
            <a:off x="742121" y="914401"/>
            <a:ext cx="10323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  <a:p>
            <a:endParaRPr lang="pt-BR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634FAE13-F7BF-42DE-AE7B-9F4D342E7193}"/>
              </a:ext>
            </a:extLst>
          </p:cNvPr>
          <p:cNvSpPr txBox="1"/>
          <p:nvPr/>
        </p:nvSpPr>
        <p:spPr>
          <a:xfrm>
            <a:off x="927652" y="410818"/>
            <a:ext cx="9986517" cy="7232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b="1" dirty="0"/>
              <a:t>DIRETRIZES ORIENTATIVAS </a:t>
            </a:r>
          </a:p>
          <a:p>
            <a:pPr algn="ctr"/>
            <a:endParaRPr lang="pt-BR" sz="2400" b="1" dirty="0"/>
          </a:p>
          <a:p>
            <a:pPr algn="ctr"/>
            <a:r>
              <a:rPr lang="pt-BR" sz="2000" b="1" dirty="0">
                <a:solidFill>
                  <a:srgbClr val="C00000"/>
                </a:solidFill>
              </a:rPr>
              <a:t>DEVERES DOS GESTORES (em sentido amplo)</a:t>
            </a:r>
          </a:p>
          <a:p>
            <a:endParaRPr lang="pt-BR" sz="2000" b="1" dirty="0"/>
          </a:p>
          <a:p>
            <a:r>
              <a:rPr lang="pt-BR" sz="2000" b="1" dirty="0"/>
              <a:t>	* Fundamentar e organizar os documentos em procedimentos administrativos – Lei da Ação Popular e LINDB (alterada pela Lei 13.655/2018)</a:t>
            </a:r>
          </a:p>
          <a:p>
            <a:endParaRPr lang="pt-BR" sz="2000" b="1" dirty="0"/>
          </a:p>
          <a:p>
            <a:r>
              <a:rPr lang="pt-BR" sz="2000" b="1" dirty="0"/>
              <a:t>	* </a:t>
            </a:r>
            <a:r>
              <a:rPr lang="pt-BR" sz="2000" b="1" i="1" dirty="0" err="1"/>
              <a:t>Startar</a:t>
            </a:r>
            <a:r>
              <a:rPr lang="pt-BR" sz="2000" b="1" dirty="0"/>
              <a:t> a gestão por competências – não é para amadores!</a:t>
            </a:r>
          </a:p>
          <a:p>
            <a:endParaRPr lang="pt-BR" sz="2000" b="1" dirty="0"/>
          </a:p>
          <a:p>
            <a:r>
              <a:rPr lang="pt-BR" sz="2000" b="1" dirty="0"/>
              <a:t>	* Realizar as apurações e encaminhar aos órgãos competentes para as responsabilizações administrativas, civis e/ou penais</a:t>
            </a:r>
          </a:p>
          <a:p>
            <a:endParaRPr lang="pt-BR" sz="2000" b="1" dirty="0"/>
          </a:p>
          <a:p>
            <a:r>
              <a:rPr lang="pt-BR" sz="2000" b="1" dirty="0"/>
              <a:t>	* Oportunizar a atualização continuada dos servidores, dando destaque:</a:t>
            </a:r>
          </a:p>
          <a:p>
            <a:r>
              <a:rPr lang="pt-BR" sz="2000" b="1" dirty="0"/>
              <a:t>		 - Lei Anticorrupção</a:t>
            </a:r>
          </a:p>
          <a:p>
            <a:r>
              <a:rPr lang="pt-BR" sz="2000" b="1" dirty="0"/>
              <a:t>		 - Lei Geral de Proteção de Dados</a:t>
            </a:r>
          </a:p>
          <a:p>
            <a:r>
              <a:rPr lang="pt-BR" sz="2000" b="1" dirty="0"/>
              <a:t>		 - Lei do Governo Digital </a:t>
            </a:r>
          </a:p>
          <a:p>
            <a:r>
              <a:rPr lang="pt-BR" sz="2000" b="1" dirty="0"/>
              <a:t>		 - Nova Lei de Licitações</a:t>
            </a:r>
          </a:p>
          <a:p>
            <a:r>
              <a:rPr lang="pt-BR" sz="2000" b="1" dirty="0"/>
              <a:t>		</a:t>
            </a:r>
          </a:p>
          <a:p>
            <a:r>
              <a:rPr lang="pt-BR" sz="2000" b="1" dirty="0"/>
              <a:t>		* Remuneração dos servidores condizente com as atribuições</a:t>
            </a:r>
          </a:p>
          <a:p>
            <a:endParaRPr lang="pt-BR" sz="2000" b="1" dirty="0"/>
          </a:p>
          <a:p>
            <a:endParaRPr lang="pt-BR" sz="2000" b="1" dirty="0"/>
          </a:p>
          <a:p>
            <a:endParaRPr lang="pt-BR" b="1" dirty="0"/>
          </a:p>
          <a:p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1901277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" y="4291"/>
            <a:ext cx="12184372" cy="6853709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C3540971-D312-4438-9E03-E304D3BC5D72}"/>
              </a:ext>
            </a:extLst>
          </p:cNvPr>
          <p:cNvSpPr txBox="1"/>
          <p:nvPr/>
        </p:nvSpPr>
        <p:spPr>
          <a:xfrm>
            <a:off x="742121" y="914401"/>
            <a:ext cx="10323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  <a:p>
            <a:endParaRPr lang="pt-BR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634FAE13-F7BF-42DE-AE7B-9F4D342E7193}"/>
              </a:ext>
            </a:extLst>
          </p:cNvPr>
          <p:cNvSpPr txBox="1"/>
          <p:nvPr/>
        </p:nvSpPr>
        <p:spPr>
          <a:xfrm>
            <a:off x="459467" y="408050"/>
            <a:ext cx="10164417" cy="5139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b="1" dirty="0"/>
              <a:t>DIRETRIZES ORIENTATIVAS </a:t>
            </a:r>
          </a:p>
          <a:p>
            <a:pPr algn="ctr"/>
            <a:endParaRPr lang="pt-BR" sz="2400" b="1" dirty="0"/>
          </a:p>
          <a:p>
            <a:pPr algn="ctr"/>
            <a:r>
              <a:rPr lang="pt-BR" sz="2000" b="1" dirty="0">
                <a:solidFill>
                  <a:srgbClr val="C00000"/>
                </a:solidFill>
              </a:rPr>
              <a:t>DEVERES DOS GESTORES E DAS INSTITUIÇÕES FINANCEIRAS PÚBLICAS E PRIVADAS</a:t>
            </a:r>
          </a:p>
          <a:p>
            <a:endParaRPr lang="pt-BR" sz="2000" b="1" dirty="0"/>
          </a:p>
          <a:p>
            <a:r>
              <a:rPr lang="pt-BR" sz="2000" b="1" dirty="0"/>
              <a:t>	AGENDA 2030 DA ONU – 17 OBJETIVOS DE DESENVOLVIMENTO SUSTENTÁVEL</a:t>
            </a:r>
          </a:p>
          <a:p>
            <a:r>
              <a:rPr lang="pt-BR" sz="2000" b="1" dirty="0"/>
              <a:t>	</a:t>
            </a:r>
          </a:p>
          <a:p>
            <a:r>
              <a:rPr lang="pt-BR" sz="2000" b="1" i="1" dirty="0"/>
              <a:t>	ESG </a:t>
            </a:r>
            <a:r>
              <a:rPr lang="pt-BR" sz="2000" b="1" dirty="0"/>
              <a:t>ou</a:t>
            </a:r>
            <a:r>
              <a:rPr lang="pt-BR" sz="2000" b="1" i="1" dirty="0"/>
              <a:t> </a:t>
            </a:r>
            <a:r>
              <a:rPr lang="pt-BR" sz="2000" b="1" dirty="0"/>
              <a:t>ASG – AMBIENTAL, SOCIAL E GOVERNANÇA</a:t>
            </a:r>
          </a:p>
          <a:p>
            <a:endParaRPr lang="pt-BR" sz="2000" b="1" dirty="0"/>
          </a:p>
          <a:p>
            <a:r>
              <a:rPr lang="pt-BR" sz="2000" b="1" dirty="0">
                <a:solidFill>
                  <a:schemeClr val="accent6">
                    <a:lumMod val="50000"/>
                  </a:schemeClr>
                </a:solidFill>
              </a:rPr>
              <a:t>                </a:t>
            </a:r>
            <a:r>
              <a:rPr lang="pt-BR" sz="2000" b="1" dirty="0">
                <a:solidFill>
                  <a:srgbClr val="00B050"/>
                </a:solidFill>
              </a:rPr>
              <a:t>ECONOMIA DE BAIXO CARBONO = descarbonização como critério de </a:t>
            </a:r>
          </a:p>
          <a:p>
            <a:r>
              <a:rPr lang="pt-BR" sz="2000" b="1" dirty="0">
                <a:solidFill>
                  <a:srgbClr val="00B050"/>
                </a:solidFill>
              </a:rPr>
              <a:t>	seleção para evitar riscos sociais, ambientais e climáticos</a:t>
            </a:r>
          </a:p>
          <a:p>
            <a:endParaRPr lang="pt-BR" sz="2000" b="1" dirty="0">
              <a:solidFill>
                <a:srgbClr val="00B050"/>
              </a:solidFill>
            </a:endParaRPr>
          </a:p>
          <a:p>
            <a:r>
              <a:rPr lang="pt-BR" sz="2000" b="1" dirty="0">
                <a:solidFill>
                  <a:srgbClr val="00B050"/>
                </a:solidFill>
              </a:rPr>
              <a:t>	RES. CMN 4.944 – 15/09/2021 = gestão dos riscos </a:t>
            </a:r>
          </a:p>
          <a:p>
            <a:endParaRPr lang="pt-BR" sz="2000" b="1" dirty="0">
              <a:solidFill>
                <a:srgbClr val="00B050"/>
              </a:solidFill>
            </a:endParaRPr>
          </a:p>
          <a:p>
            <a:r>
              <a:rPr lang="pt-BR" sz="2000" b="1" dirty="0">
                <a:solidFill>
                  <a:srgbClr val="00B050"/>
                </a:solidFill>
              </a:rPr>
              <a:t>	</a:t>
            </a:r>
            <a:r>
              <a:rPr lang="pt-BR" sz="2000" b="1" i="1" dirty="0">
                <a:solidFill>
                  <a:srgbClr val="00B050"/>
                </a:solidFill>
              </a:rPr>
              <a:t>STAKEHOLDERS</a:t>
            </a:r>
            <a:r>
              <a:rPr lang="pt-BR" sz="2000" b="1" dirty="0">
                <a:solidFill>
                  <a:srgbClr val="00B050"/>
                </a:solidFill>
              </a:rPr>
              <a:t> = finanças sustentáveis por todos que compõem o </a:t>
            </a:r>
          </a:p>
          <a:p>
            <a:r>
              <a:rPr lang="pt-BR" sz="2000" b="1" dirty="0">
                <a:solidFill>
                  <a:srgbClr val="00B050"/>
                </a:solidFill>
              </a:rPr>
              <a:t>	grupo de interesses – ganha/ganha</a:t>
            </a:r>
            <a:r>
              <a:rPr lang="pt-BR" sz="2000" b="1" dirty="0"/>
              <a:t>		</a:t>
            </a:r>
          </a:p>
          <a:p>
            <a:r>
              <a:rPr lang="pt-BR" sz="2000" b="1" dirty="0"/>
              <a:t>		</a:t>
            </a:r>
            <a:endParaRPr lang="pt-BR" b="1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92C9116E-8D54-4D68-9858-CFA85F3569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" b="26301"/>
          <a:stretch/>
        </p:blipFill>
        <p:spPr>
          <a:xfrm>
            <a:off x="9786570" y="2170885"/>
            <a:ext cx="2413060" cy="2924280"/>
          </a:xfrm>
          <a:prstGeom prst="rect">
            <a:avLst/>
          </a:prstGeom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0D99C794-5447-4A07-BB4F-1DD15E8B40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810" y="5231461"/>
            <a:ext cx="1424276" cy="142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88034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1"/>
            <a:ext cx="12184372" cy="6853709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C3540971-D312-4438-9E03-E304D3BC5D72}"/>
              </a:ext>
            </a:extLst>
          </p:cNvPr>
          <p:cNvSpPr txBox="1"/>
          <p:nvPr/>
        </p:nvSpPr>
        <p:spPr>
          <a:xfrm>
            <a:off x="742121" y="914401"/>
            <a:ext cx="10323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  <a:p>
            <a:endParaRPr lang="pt-BR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634FAE13-F7BF-42DE-AE7B-9F4D342E7193}"/>
              </a:ext>
            </a:extLst>
          </p:cNvPr>
          <p:cNvSpPr txBox="1"/>
          <p:nvPr/>
        </p:nvSpPr>
        <p:spPr>
          <a:xfrm>
            <a:off x="595087" y="653143"/>
            <a:ext cx="10470478" cy="7232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b="1" dirty="0"/>
              <a:t>CONTROLE EXTERNO – TRIBUNAIS DE CONTAS</a:t>
            </a:r>
          </a:p>
          <a:p>
            <a:pPr algn="ctr"/>
            <a:endParaRPr lang="pt-BR" sz="2400" b="1" dirty="0"/>
          </a:p>
          <a:p>
            <a:r>
              <a:rPr lang="pt-BR" sz="2000" b="1" dirty="0">
                <a:solidFill>
                  <a:schemeClr val="accent2"/>
                </a:solidFill>
              </a:rPr>
              <a:t>ODS 9 -</a:t>
            </a:r>
            <a:r>
              <a:rPr lang="pt-BR" sz="2000" b="1" dirty="0"/>
              <a:t> criar </a:t>
            </a:r>
            <a:r>
              <a:rPr lang="pt-BR" sz="2000" b="1" i="1" dirty="0"/>
              <a:t>softwares</a:t>
            </a:r>
            <a:r>
              <a:rPr lang="pt-BR" sz="2000" b="1" dirty="0"/>
              <a:t> (robôs) e utilizar tecnologias da informação para além da busca ativa</a:t>
            </a:r>
          </a:p>
          <a:p>
            <a:endParaRPr lang="pt-BR" sz="2000" b="1" dirty="0"/>
          </a:p>
          <a:p>
            <a:r>
              <a:rPr lang="pt-BR" sz="2000" b="1" dirty="0">
                <a:solidFill>
                  <a:srgbClr val="0070C0"/>
                </a:solidFill>
              </a:rPr>
              <a:t>ODS 16 -</a:t>
            </a:r>
            <a:r>
              <a:rPr lang="pt-BR" sz="2000" b="1" dirty="0"/>
              <a:t> estruturar a governança e o programa de integridade: </a:t>
            </a:r>
          </a:p>
          <a:p>
            <a:r>
              <a:rPr lang="pt-BR" sz="2000" b="1" dirty="0"/>
              <a:t>	* eficiência: menos desperdício de recursos e/ou menos tempo</a:t>
            </a:r>
          </a:p>
          <a:p>
            <a:r>
              <a:rPr lang="pt-BR" sz="2000" b="1" dirty="0"/>
              <a:t>	* eficácia: alcance dos objetivos e metas</a:t>
            </a:r>
          </a:p>
          <a:p>
            <a:r>
              <a:rPr lang="pt-BR" sz="2000" b="1" dirty="0"/>
              <a:t>	* efetividade: capacidade de ser eficiente e eficaz ao mesmo tempo</a:t>
            </a:r>
          </a:p>
          <a:p>
            <a:r>
              <a:rPr lang="pt-BR" sz="2000" b="1" dirty="0"/>
              <a:t>	</a:t>
            </a:r>
          </a:p>
          <a:p>
            <a:r>
              <a:rPr lang="pt-BR" sz="2000" b="1" dirty="0">
                <a:solidFill>
                  <a:srgbClr val="002060"/>
                </a:solidFill>
              </a:rPr>
              <a:t>ODS 17 -</a:t>
            </a:r>
            <a:r>
              <a:rPr lang="pt-BR" sz="2000" b="1" dirty="0"/>
              <a:t> firmar parcerias para mineração de dados e compartilhamento de informações: SPREV, COAF, órgãos de controle interno e externo (outros Tribunais de Contas, Ministérios Públicos, polícias)</a:t>
            </a:r>
          </a:p>
          <a:p>
            <a:endParaRPr lang="pt-BR" sz="2000" b="1" dirty="0"/>
          </a:p>
          <a:p>
            <a:pPr algn="ctr"/>
            <a:r>
              <a:rPr lang="pt-BR" sz="2000" b="1" dirty="0">
                <a:solidFill>
                  <a:schemeClr val="accent2"/>
                </a:solidFill>
              </a:rPr>
              <a:t>CRIAR MÉTRICAS CONTROLADORAS </a:t>
            </a:r>
            <a:r>
              <a:rPr lang="pt-BR" sz="2000" b="1" dirty="0"/>
              <a:t>– </a:t>
            </a:r>
            <a:r>
              <a:rPr lang="pt-BR" sz="2000" b="1" dirty="0">
                <a:solidFill>
                  <a:srgbClr val="0070C0"/>
                </a:solidFill>
              </a:rPr>
              <a:t>MONITORAR</a:t>
            </a:r>
            <a:r>
              <a:rPr lang="pt-BR" sz="2000" b="1" dirty="0"/>
              <a:t> – </a:t>
            </a:r>
            <a:r>
              <a:rPr lang="pt-BR" sz="2000" b="1" dirty="0">
                <a:solidFill>
                  <a:srgbClr val="002060"/>
                </a:solidFill>
              </a:rPr>
              <a:t>REPORTAR E/OU RESPONSABILIZAR</a:t>
            </a:r>
          </a:p>
          <a:p>
            <a:r>
              <a:rPr lang="pt-BR" sz="2000" b="1" dirty="0"/>
              <a:t>	</a:t>
            </a:r>
          </a:p>
          <a:p>
            <a:r>
              <a:rPr lang="pt-BR" sz="2000" b="1" dirty="0"/>
              <a:t>                </a:t>
            </a:r>
          </a:p>
          <a:p>
            <a:r>
              <a:rPr lang="pt-BR" sz="2000" b="1" dirty="0"/>
              <a:t>	</a:t>
            </a:r>
          </a:p>
          <a:p>
            <a:r>
              <a:rPr lang="pt-BR" sz="2000" b="1" dirty="0"/>
              <a:t>	</a:t>
            </a:r>
          </a:p>
          <a:p>
            <a:r>
              <a:rPr lang="pt-BR" sz="2000" b="1" dirty="0"/>
              <a:t>	</a:t>
            </a:r>
          </a:p>
          <a:p>
            <a:endParaRPr lang="pt-BR" sz="2000" b="1" dirty="0"/>
          </a:p>
          <a:p>
            <a:endParaRPr lang="pt-BR" sz="2000" b="1" dirty="0"/>
          </a:p>
          <a:p>
            <a:endParaRPr lang="pt-BR" b="1" dirty="0"/>
          </a:p>
          <a:p>
            <a:endParaRPr lang="pt-BR" b="1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A352055-7007-49CA-AC99-EFC098E0A8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542" y="5231461"/>
            <a:ext cx="1424276" cy="142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900851D8-6A11-4C74-9954-85C18E47A6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206" y="5231461"/>
            <a:ext cx="1424276" cy="142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75F25F5F-5B62-46B4-B626-F53EA8E84B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0870" y="5231461"/>
            <a:ext cx="1424276" cy="142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8460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252"/>
            <a:ext cx="12192000" cy="6858000"/>
          </a:xfrm>
          <a:prstGeom prst="rect">
            <a:avLst/>
          </a:prstGeom>
        </p:spPr>
      </p:pic>
      <p:pic>
        <p:nvPicPr>
          <p:cNvPr id="7172" name="Picture 4" descr="Mãos, Mundo, Mapa, Global, Terra, Globo">
            <a:extLst>
              <a:ext uri="{FF2B5EF4-FFF2-40B4-BE49-F238E27FC236}">
                <a16:creationId xmlns:a16="http://schemas.microsoft.com/office/drawing/2014/main" id="{2D5D9B3F-053D-4C1E-9855-C4D6E7D0B8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298" y="0"/>
            <a:ext cx="4472091" cy="2765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Aventura, Mapa Do Tesouro">
            <a:extLst>
              <a:ext uri="{FF2B5EF4-FFF2-40B4-BE49-F238E27FC236}">
                <a16:creationId xmlns:a16="http://schemas.microsoft.com/office/drawing/2014/main" id="{A07318A8-7FE5-43E3-B391-C77A786E2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7635" y="4083002"/>
            <a:ext cx="4349420" cy="2814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8948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874" y="-101380"/>
            <a:ext cx="12230874" cy="7020553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CB34CCF4-81C0-4099-A1BB-699447AAAAB9}"/>
              </a:ext>
            </a:extLst>
          </p:cNvPr>
          <p:cNvSpPr txBox="1"/>
          <p:nvPr/>
        </p:nvSpPr>
        <p:spPr>
          <a:xfrm>
            <a:off x="2610678" y="2584173"/>
            <a:ext cx="65068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ORIENTAÇÕES AOS GESTORES – INVESTIMENTOS</a:t>
            </a:r>
          </a:p>
          <a:p>
            <a:pPr algn="ctr"/>
            <a:endParaRPr lang="pt-BR" sz="2400" b="1" dirty="0"/>
          </a:p>
          <a:p>
            <a:pPr algn="ctr"/>
            <a:r>
              <a:rPr lang="pt-BR" sz="2400" b="1" dirty="0"/>
              <a:t>ANA WARPECHOWSKI</a:t>
            </a:r>
          </a:p>
        </p:txBody>
      </p:sp>
    </p:spTree>
    <p:extLst>
      <p:ext uri="{BB962C8B-B14F-4D97-AF65-F5344CB8AC3E}">
        <p14:creationId xmlns:p14="http://schemas.microsoft.com/office/powerpoint/2010/main" val="552398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874" y="-101380"/>
            <a:ext cx="12230874" cy="7020553"/>
          </a:xfrm>
          <a:prstGeom prst="rect">
            <a:avLst/>
          </a:prstGeom>
        </p:spPr>
      </p:pic>
      <p:pic>
        <p:nvPicPr>
          <p:cNvPr id="1026" name="Picture 2" descr="Palesta de filosofia aborda o Mito de Ulisses e a conquista da alma humana">
            <a:extLst>
              <a:ext uri="{FF2B5EF4-FFF2-40B4-BE49-F238E27FC236}">
                <a16:creationId xmlns:a16="http://schemas.microsoft.com/office/drawing/2014/main" id="{D2A01892-1086-45A6-941E-748454E4A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051" y="533917"/>
            <a:ext cx="8235520" cy="3969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D3FC589A-1E20-48A4-AFD5-20838A35C496}"/>
              </a:ext>
            </a:extLst>
          </p:cNvPr>
          <p:cNvSpPr txBox="1"/>
          <p:nvPr/>
        </p:nvSpPr>
        <p:spPr>
          <a:xfrm>
            <a:off x="1934817" y="4797287"/>
            <a:ext cx="669234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i="0" dirty="0">
                <a:effectLst/>
                <a:latin typeface="Arial" panose="020B0604020202020204" pitchFamily="34" charset="0"/>
              </a:rPr>
              <a:t>“Na história de Ulisses não há exércitos inimigos propriamente ditos, há obstáculos que a natureza coloca em seu caminho, e para vencê-los há que ter inteligência, destreza, coragem e força”. </a:t>
            </a:r>
            <a:endParaRPr lang="pt-BR" b="1" dirty="0">
              <a:latin typeface="Arial" panose="020B0604020202020204" pitchFamily="34" charset="0"/>
            </a:endParaRPr>
          </a:p>
          <a:p>
            <a:endParaRPr lang="pt-BR" sz="1600" b="1" i="0" dirty="0">
              <a:effectLst/>
              <a:latin typeface="Arial" panose="020B0604020202020204" pitchFamily="34" charset="0"/>
            </a:endParaRPr>
          </a:p>
          <a:p>
            <a:r>
              <a:rPr lang="pt-BR" sz="1600" b="1" i="0" dirty="0">
                <a:effectLst/>
                <a:latin typeface="Arial" panose="020B0604020202020204" pitchFamily="34" charset="0"/>
              </a:rPr>
              <a:t>Trecho da Odisseia de Homero.</a:t>
            </a:r>
          </a:p>
          <a:p>
            <a:r>
              <a:rPr lang="pt-BR" sz="1000" b="1" dirty="0">
                <a:latin typeface="Arial" panose="020B0604020202020204" pitchFamily="34" charset="0"/>
              </a:rPr>
              <a:t>Fonte: https://www.olharconceito.com.br/noticias/exibir.asp?id=5089&amp;noticia=palesta-de-filosofia-aborda-o-mito-de-ulisses-e-a-conquista-da-alma-humana</a:t>
            </a:r>
            <a:endParaRPr lang="pt-BR" sz="1000" b="1" dirty="0"/>
          </a:p>
        </p:txBody>
      </p:sp>
    </p:spTree>
    <p:extLst>
      <p:ext uri="{BB962C8B-B14F-4D97-AF65-F5344CB8AC3E}">
        <p14:creationId xmlns:p14="http://schemas.microsoft.com/office/powerpoint/2010/main" val="1061154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31DB2318-8FC6-48BA-BB38-F4ECD1BBA9BB}"/>
              </a:ext>
            </a:extLst>
          </p:cNvPr>
          <p:cNvSpPr txBox="1"/>
          <p:nvPr/>
        </p:nvSpPr>
        <p:spPr>
          <a:xfrm>
            <a:off x="7169426" y="2266122"/>
            <a:ext cx="50225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Rio Grande do Sul: 497 municípios</a:t>
            </a:r>
          </a:p>
          <a:p>
            <a:endParaRPr lang="pt-BR" sz="2400" dirty="0"/>
          </a:p>
          <a:p>
            <a:r>
              <a:rPr lang="pt-BR" sz="2400" b="1" dirty="0">
                <a:solidFill>
                  <a:srgbClr val="C00000"/>
                </a:solidFill>
              </a:rPr>
              <a:t>         331 RPPS (66,59%)</a:t>
            </a:r>
          </a:p>
          <a:p>
            <a:endParaRPr lang="pt-BR" sz="2400" b="1" dirty="0"/>
          </a:p>
          <a:p>
            <a:r>
              <a:rPr lang="pt-BR" sz="2400" b="1" dirty="0"/>
              <a:t>         166 RGPS (33,41%)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08E002E7-F96F-40A2-8BBF-55C48166708A}"/>
              </a:ext>
            </a:extLst>
          </p:cNvPr>
          <p:cNvSpPr txBox="1"/>
          <p:nvPr/>
        </p:nvSpPr>
        <p:spPr>
          <a:xfrm>
            <a:off x="3511826" y="5327374"/>
            <a:ext cx="74609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Obs.: 94% de confiança no mapeamento</a:t>
            </a:r>
          </a:p>
          <a:p>
            <a:endParaRPr lang="pt-BR" dirty="0"/>
          </a:p>
          <a:p>
            <a:r>
              <a:rPr lang="pt-BR" b="1" dirty="0">
                <a:solidFill>
                  <a:srgbClr val="002060"/>
                </a:solidFill>
              </a:rPr>
              <a:t>A metade sul concentra os maiores municípios do estado.</a:t>
            </a: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ABF89456-A704-4889-A419-9A5DEFE8C3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659" y="752092"/>
            <a:ext cx="5777948" cy="418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602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270" y="0"/>
            <a:ext cx="12192000" cy="685800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31DB2318-8FC6-48BA-BB38-F4ECD1BBA9BB}"/>
              </a:ext>
            </a:extLst>
          </p:cNvPr>
          <p:cNvSpPr txBox="1"/>
          <p:nvPr/>
        </p:nvSpPr>
        <p:spPr>
          <a:xfrm>
            <a:off x="7328452" y="1775791"/>
            <a:ext cx="4744278" cy="19766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331 RPPS – GESTÃO</a:t>
            </a:r>
          </a:p>
          <a:p>
            <a:endParaRPr lang="pt-BR" sz="2400" dirty="0"/>
          </a:p>
          <a:p>
            <a:r>
              <a:rPr lang="pt-BR" sz="2400" dirty="0"/>
              <a:t>  </a:t>
            </a:r>
            <a:r>
              <a:rPr lang="pt-BR" sz="2400" b="1" dirty="0"/>
              <a:t>294 Fundos municipais (88,82%)</a:t>
            </a:r>
          </a:p>
          <a:p>
            <a:endParaRPr lang="pt-BR" sz="2400" dirty="0"/>
          </a:p>
          <a:p>
            <a:r>
              <a:rPr lang="pt-BR" sz="2400" b="1" dirty="0">
                <a:solidFill>
                  <a:srgbClr val="0070C0"/>
                </a:solidFill>
              </a:rPr>
              <a:t>    37 Autarquias (11,17%)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FECFE361-24CC-490B-8C08-9AE8BF3834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896" y="808562"/>
            <a:ext cx="6069495" cy="4134679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754169E8-2F3C-4903-8720-5ED4966FF712}"/>
              </a:ext>
            </a:extLst>
          </p:cNvPr>
          <p:cNvSpPr txBox="1"/>
          <p:nvPr/>
        </p:nvSpPr>
        <p:spPr>
          <a:xfrm>
            <a:off x="4082030" y="6056640"/>
            <a:ext cx="6227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/>
              <a:t>Obs.: 100% de confiança no mapeamento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Tinta 1">
                <a:extLst>
                  <a:ext uri="{FF2B5EF4-FFF2-40B4-BE49-F238E27FC236}">
                    <a16:creationId xmlns:a16="http://schemas.microsoft.com/office/drawing/2014/main" id="{C782BF83-1D6D-4954-9DDF-464066AA9E90}"/>
                  </a:ext>
                </a:extLst>
              </p14:cNvPr>
              <p14:cNvContentPartPr/>
              <p14:nvPr/>
            </p14:nvContentPartPr>
            <p14:xfrm>
              <a:off x="4518506" y="3948642"/>
              <a:ext cx="360" cy="360"/>
            </p14:xfrm>
          </p:contentPart>
        </mc:Choice>
        <mc:Fallback xmlns="">
          <p:pic>
            <p:nvPicPr>
              <p:cNvPr id="2" name="Tinta 1">
                <a:extLst>
                  <a:ext uri="{FF2B5EF4-FFF2-40B4-BE49-F238E27FC236}">
                    <a16:creationId xmlns:a16="http://schemas.microsoft.com/office/drawing/2014/main" id="{C782BF83-1D6D-4954-9DDF-464066AA9E9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482506" y="3913002"/>
                <a:ext cx="72000" cy="7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62518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160545B-D9ED-4426-917A-812117A97C95}"/>
              </a:ext>
            </a:extLst>
          </p:cNvPr>
          <p:cNvSpPr txBox="1"/>
          <p:nvPr/>
        </p:nvSpPr>
        <p:spPr>
          <a:xfrm>
            <a:off x="2352262" y="5509332"/>
            <a:ext cx="663933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dirty="0"/>
              <a:t>Obs.: 100% de confiança no mapeamento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3EF2E338-E643-42F6-93F2-6D669F4019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546" y="580071"/>
            <a:ext cx="5342167" cy="3672616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F04A7DE2-602F-4E1D-946C-D096B795A764}"/>
              </a:ext>
            </a:extLst>
          </p:cNvPr>
          <p:cNvSpPr txBox="1"/>
          <p:nvPr/>
        </p:nvSpPr>
        <p:spPr>
          <a:xfrm>
            <a:off x="6520070" y="566678"/>
            <a:ext cx="4823792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ADI 4711 (</a:t>
            </a:r>
            <a:r>
              <a:rPr lang="pt-BR" sz="2400" b="1" dirty="0" err="1"/>
              <a:t>t.j</a:t>
            </a:r>
            <a:r>
              <a:rPr lang="pt-BR" sz="2400" b="1" dirty="0"/>
              <a:t>.: 24/09/2021)</a:t>
            </a:r>
          </a:p>
          <a:p>
            <a:r>
              <a:rPr lang="pt-BR" b="1" dirty="0"/>
              <a:t>Autor: Procurador Geral da República</a:t>
            </a:r>
          </a:p>
          <a:p>
            <a:endParaRPr lang="pt-BR" dirty="0"/>
          </a:p>
          <a:p>
            <a:r>
              <a:rPr lang="pt-BR" dirty="0"/>
              <a:t>Tese: “É inconstitucional lei estadual que permita a criação, incorporação, fusão e desmembramento de municípios sem a edição prévia das leis federais previstas no art. 18, inciso 4, da Constituição Federal de 1988, com redação dada pela emenda constitucional 15/1996.”</a:t>
            </a:r>
          </a:p>
          <a:p>
            <a:endParaRPr lang="pt-BR" dirty="0"/>
          </a:p>
          <a:p>
            <a:r>
              <a:rPr lang="pt-BR" b="1" dirty="0">
                <a:solidFill>
                  <a:srgbClr val="FF0000"/>
                </a:solidFill>
              </a:rPr>
              <a:t>30 municípios voltarão a ser distritos? </a:t>
            </a:r>
            <a:r>
              <a:rPr lang="pt-BR" b="1" dirty="0"/>
              <a:t>Desses, 5 com RPPS: Capão Bonito do Sul, Capão do Cipó, Coronel Pilar, Pedras Altas e Rolador.</a:t>
            </a:r>
          </a:p>
          <a:p>
            <a:endParaRPr lang="pt-BR" b="1" dirty="0"/>
          </a:p>
          <a:p>
            <a:r>
              <a:rPr lang="pt-BR" b="1" dirty="0"/>
              <a:t>PARECER PGE/RS 18.961 – 11/09/2021</a:t>
            </a:r>
          </a:p>
          <a:p>
            <a:r>
              <a:rPr lang="pt-BR" dirty="0"/>
              <a:t>“[...] a decisão na ADI 4.711 não tem o alcance de retirar o suporte de validade da criação dos Municípios gaúchos</a:t>
            </a:r>
          </a:p>
          <a:p>
            <a:r>
              <a:rPr lang="pt-BR" dirty="0"/>
              <a:t>acima nominados.” </a:t>
            </a:r>
          </a:p>
          <a:p>
            <a:r>
              <a:rPr lang="pt-BR" dirty="0"/>
              <a:t>Convalidados pela EC 57/2008.</a:t>
            </a:r>
          </a:p>
        </p:txBody>
      </p:sp>
    </p:spTree>
    <p:extLst>
      <p:ext uri="{BB962C8B-B14F-4D97-AF65-F5344CB8AC3E}">
        <p14:creationId xmlns:p14="http://schemas.microsoft.com/office/powerpoint/2010/main" val="29302818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" y="4291"/>
            <a:ext cx="12184372" cy="6853709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C3540971-D312-4438-9E03-E304D3BC5D72}"/>
              </a:ext>
            </a:extLst>
          </p:cNvPr>
          <p:cNvSpPr txBox="1"/>
          <p:nvPr/>
        </p:nvSpPr>
        <p:spPr>
          <a:xfrm>
            <a:off x="742121" y="843677"/>
            <a:ext cx="10323443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OPERAÇÕES FINANCEIRAS TEMERÁRIAS </a:t>
            </a:r>
          </a:p>
          <a:p>
            <a:pPr algn="ctr"/>
            <a:r>
              <a:rPr lang="pt-BR" sz="2000" b="1" dirty="0"/>
              <a:t>GESTÃO INADEQUADA DOS RECURSOS DO FUNDO</a:t>
            </a:r>
          </a:p>
          <a:p>
            <a:pPr algn="ctr"/>
            <a:endParaRPr lang="pt-BR" dirty="0"/>
          </a:p>
          <a:p>
            <a:r>
              <a:rPr lang="pt-BR" b="1" dirty="0">
                <a:solidFill>
                  <a:srgbClr val="C00000"/>
                </a:solidFill>
              </a:rPr>
              <a:t>TCE/RS – Inspeção Extraordinária nº 9.679-0200/08-8</a:t>
            </a:r>
            <a:r>
              <a:rPr lang="pt-BR" dirty="0"/>
              <a:t>: houve superfaturamento dos preços dos títulos </a:t>
            </a:r>
            <a:r>
              <a:rPr lang="pt-BR" b="1" dirty="0"/>
              <a:t>NTN-B (Nota do Tesouro Nacional – série B), </a:t>
            </a:r>
            <a:r>
              <a:rPr lang="pt-BR" dirty="0"/>
              <a:t>em relação aos preços de mercado (ANDIMA), quando das compras, e o subfaturamento quando da venda. Não houve assinatura de contrato e adoção de cautelas mínimas para a intermediação das operações, levando à apropriação pela Corretora dos “lucros” e a repartição em contas de “laranjas”. Decisão pela fixação de débito ao Gestor, transitada em julgado em </a:t>
            </a:r>
            <a:r>
              <a:rPr lang="pt-BR" b="1" dirty="0"/>
              <a:t>07/12/2017</a:t>
            </a:r>
            <a:r>
              <a:rPr lang="pt-BR" dirty="0"/>
              <a:t>, com emissão de título executivo extrajudicial de R$ 16,7 </a:t>
            </a:r>
            <a:r>
              <a:rPr lang="pt-BR"/>
              <a:t>milhões.</a:t>
            </a:r>
            <a:endParaRPr lang="pt-BR" dirty="0"/>
          </a:p>
          <a:p>
            <a:endParaRPr lang="pt-BR" dirty="0"/>
          </a:p>
          <a:p>
            <a:r>
              <a:rPr lang="pt-BR" b="1" dirty="0">
                <a:solidFill>
                  <a:srgbClr val="C00000"/>
                </a:solidFill>
              </a:rPr>
              <a:t>TJ/RS – Ação Civil Pública por Ato de Improbidade Administrativa e para Ressarcimento ao Erário n° 048/1.13.0001640-7</a:t>
            </a:r>
            <a:r>
              <a:rPr lang="pt-BR" dirty="0"/>
              <a:t>: Corretora investigada por fraudes a fundos de previdência pela CPMI dos Correios em virtude de sua suposta participação no “</a:t>
            </a:r>
            <a:r>
              <a:rPr lang="pt-BR" dirty="0" err="1"/>
              <a:t>Valerioduto</a:t>
            </a:r>
            <a:r>
              <a:rPr lang="pt-BR" dirty="0"/>
              <a:t>”, apontada pelo COAF – Conselho de Controle de Atividades Financeiras –, e pela intermediação de várias operações atípicas que causaram prejuízos a fundos de pensão e entidades públicas de previdência. </a:t>
            </a:r>
            <a:r>
              <a:rPr lang="pt-BR" b="1" dirty="0"/>
              <a:t>Sem sentença até setembro de 2021. </a:t>
            </a:r>
          </a:p>
          <a:p>
            <a:endParaRPr lang="pt-BR" b="1" dirty="0"/>
          </a:p>
          <a:p>
            <a:endParaRPr lang="pt-BR" dirty="0"/>
          </a:p>
          <a:p>
            <a:endParaRPr lang="pt-BR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A80541B-2E60-46D5-ABCD-924D36C9DA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1953" y="5010746"/>
            <a:ext cx="2972419" cy="1882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8AADF017-3CF1-4560-A3F7-F19A77276B9A}"/>
              </a:ext>
            </a:extLst>
          </p:cNvPr>
          <p:cNvSpPr txBox="1"/>
          <p:nvPr/>
        </p:nvSpPr>
        <p:spPr>
          <a:xfrm>
            <a:off x="2835966" y="5274365"/>
            <a:ext cx="60562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/>
              <a:t>Investimentos no Banco Santos e outros casos geraram a posição mais conservadora e restritiva do TCE/RS:       </a:t>
            </a:r>
            <a:r>
              <a:rPr lang="pt-BR" sz="2000" b="1" dirty="0">
                <a:solidFill>
                  <a:srgbClr val="0070C0"/>
                </a:solidFill>
              </a:rPr>
              <a:t>BANCOS OFICIAIS SERIAM SOMENTE OS PÚBLICOS.</a:t>
            </a:r>
          </a:p>
          <a:p>
            <a:r>
              <a:rPr lang="pt-BR" sz="2000" b="1" dirty="0"/>
              <a:t>Divergências a partir de 2018 geraram o POT.</a:t>
            </a:r>
          </a:p>
        </p:txBody>
      </p:sp>
    </p:spTree>
    <p:extLst>
      <p:ext uri="{BB962C8B-B14F-4D97-AF65-F5344CB8AC3E}">
        <p14:creationId xmlns:p14="http://schemas.microsoft.com/office/powerpoint/2010/main" val="2353556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" y="4291"/>
            <a:ext cx="12184372" cy="6853709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C3540971-D312-4438-9E03-E304D3BC5D72}"/>
              </a:ext>
            </a:extLst>
          </p:cNvPr>
          <p:cNvSpPr txBox="1"/>
          <p:nvPr/>
        </p:nvSpPr>
        <p:spPr>
          <a:xfrm>
            <a:off x="742121" y="914401"/>
            <a:ext cx="10323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  <a:p>
            <a:endParaRPr lang="pt-BR" dirty="0"/>
          </a:p>
        </p:txBody>
      </p:sp>
      <p:pic>
        <p:nvPicPr>
          <p:cNvPr id="2050" name="Picture 2" descr="Confuso, Mãos, Pra Cima, Inseguro">
            <a:extLst>
              <a:ext uri="{FF2B5EF4-FFF2-40B4-BE49-F238E27FC236}">
                <a16:creationId xmlns:a16="http://schemas.microsoft.com/office/drawing/2014/main" id="{DEF8520F-8D0D-4CFE-B65E-1F3EAAD09D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369" y="-19492"/>
            <a:ext cx="5910910" cy="3913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9234B57C-C64C-4BB3-9602-CF5D2BA14B2B}"/>
              </a:ext>
            </a:extLst>
          </p:cNvPr>
          <p:cNvSpPr txBox="1"/>
          <p:nvPr/>
        </p:nvSpPr>
        <p:spPr>
          <a:xfrm>
            <a:off x="2699658" y="4383314"/>
            <a:ext cx="886822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b="1" dirty="0"/>
              <a:t>* Redução do número de bancos públicos</a:t>
            </a:r>
          </a:p>
          <a:p>
            <a:r>
              <a:rPr lang="pt-BR" sz="2000" b="1" dirty="0"/>
              <a:t>* Queda dos juros dificultam o cumprimento da meta atuarial</a:t>
            </a:r>
          </a:p>
          <a:p>
            <a:r>
              <a:rPr lang="pt-BR" sz="2000" b="1" dirty="0"/>
              <a:t>* Existem instituições financeiras privadas idôneas com a diversificação de carteiras de investimentos e maior rentabilidade</a:t>
            </a:r>
          </a:p>
          <a:p>
            <a:r>
              <a:rPr lang="pt-BR" sz="2000" dirty="0"/>
              <a:t>* </a:t>
            </a:r>
            <a:r>
              <a:rPr lang="pt-BR" sz="2000" b="1" dirty="0">
                <a:solidFill>
                  <a:srgbClr val="C00000"/>
                </a:solidFill>
              </a:rPr>
              <a:t>Auditoria operacional TCU 009.285/2015-6 – item 5: Fundos de Ativos dos RPPS (j. 25/05/2016)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D18FCED2-80DC-44D7-9B12-800D5C8C4336}"/>
              </a:ext>
            </a:extLst>
          </p:cNvPr>
          <p:cNvSpPr txBox="1"/>
          <p:nvPr/>
        </p:nvSpPr>
        <p:spPr>
          <a:xfrm>
            <a:off x="8200571" y="2438400"/>
            <a:ext cx="3367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Principais fundamentos</a:t>
            </a:r>
          </a:p>
        </p:txBody>
      </p:sp>
    </p:spTree>
    <p:extLst>
      <p:ext uri="{BB962C8B-B14F-4D97-AF65-F5344CB8AC3E}">
        <p14:creationId xmlns:p14="http://schemas.microsoft.com/office/powerpoint/2010/main" val="34661183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" y="4291"/>
            <a:ext cx="12184372" cy="6853709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C3540971-D312-4438-9E03-E304D3BC5D72}"/>
              </a:ext>
            </a:extLst>
          </p:cNvPr>
          <p:cNvSpPr txBox="1"/>
          <p:nvPr/>
        </p:nvSpPr>
        <p:spPr>
          <a:xfrm>
            <a:off x="1046921" y="841736"/>
            <a:ext cx="9581321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INVESTIMENTOS EM INSTITUIÇÕES FINANCEIRAS </a:t>
            </a:r>
          </a:p>
          <a:p>
            <a:pPr algn="ctr"/>
            <a:r>
              <a:rPr lang="pt-BR" sz="2400" b="1" dirty="0"/>
              <a:t>PÚBLICAS E PRIVADAS</a:t>
            </a:r>
          </a:p>
          <a:p>
            <a:endParaRPr lang="pt-BR" b="1" dirty="0"/>
          </a:p>
          <a:p>
            <a:r>
              <a:rPr lang="pt-BR" sz="2000" b="1" dirty="0"/>
              <a:t>* </a:t>
            </a:r>
            <a:r>
              <a:rPr lang="pt-BR" sz="2000" b="1" dirty="0">
                <a:solidFill>
                  <a:srgbClr val="C00000"/>
                </a:solidFill>
              </a:rPr>
              <a:t>Parecer PGE 17.679/2019 </a:t>
            </a:r>
            <a:r>
              <a:rPr lang="pt-BR" sz="2000" dirty="0"/>
              <a:t>– regras de segurança: Resolução CMN 3.922/2010 (com alterações posteriores) e Portarias MPS 403/2008 e 519/2011; seleção pública/credenciamento, profissionalização e transparência.</a:t>
            </a:r>
          </a:p>
          <a:p>
            <a:endParaRPr lang="pt-BR" sz="2000" dirty="0"/>
          </a:p>
          <a:p>
            <a:r>
              <a:rPr lang="pt-BR" sz="2000" b="1" dirty="0"/>
              <a:t>* </a:t>
            </a:r>
            <a:r>
              <a:rPr lang="pt-BR" sz="2000" b="1" dirty="0">
                <a:solidFill>
                  <a:srgbClr val="C00000"/>
                </a:solidFill>
              </a:rPr>
              <a:t>EC 103/2019 </a:t>
            </a:r>
            <a:r>
              <a:rPr lang="pt-BR" sz="2000" dirty="0"/>
              <a:t>– força de Lei Complementar à Lei 9.717/1998.</a:t>
            </a:r>
          </a:p>
          <a:p>
            <a:endParaRPr lang="pt-BR" sz="2000" b="1" dirty="0"/>
          </a:p>
          <a:p>
            <a:r>
              <a:rPr lang="pt-BR" sz="2000" b="1" dirty="0"/>
              <a:t>* </a:t>
            </a:r>
            <a:r>
              <a:rPr lang="pt-BR" sz="2000" b="1" dirty="0">
                <a:solidFill>
                  <a:srgbClr val="C00000"/>
                </a:solidFill>
              </a:rPr>
              <a:t>Consulta 706/2020 TCE/ES </a:t>
            </a:r>
            <a:r>
              <a:rPr lang="pt-BR" sz="2000" dirty="0"/>
              <a:t>– voto-vista do Conselheiro Domingos </a:t>
            </a:r>
            <a:r>
              <a:rPr lang="pt-BR" sz="2000" dirty="0" err="1"/>
              <a:t>Taufner</a:t>
            </a:r>
            <a:r>
              <a:rPr lang="pt-BR" sz="2000" dirty="0"/>
              <a:t>: lista exaustiva de instituições estabelecidas na Resolução CMN 4.695/2018, que alterou a 3.922/2010, e Lei 10.887/2004. Critérios da SPREV (Ministério da Economia) e CMN.</a:t>
            </a:r>
          </a:p>
          <a:p>
            <a:endParaRPr lang="pt-BR" sz="2000" b="1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1829A42-DF67-41B0-B65F-FAF4EF106378}"/>
              </a:ext>
            </a:extLst>
          </p:cNvPr>
          <p:cNvSpPr txBox="1"/>
          <p:nvPr/>
        </p:nvSpPr>
        <p:spPr>
          <a:xfrm>
            <a:off x="2941983" y="5027497"/>
            <a:ext cx="83621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/>
              <a:t>* </a:t>
            </a:r>
            <a:r>
              <a:rPr lang="pt-BR" sz="2000" b="1" dirty="0">
                <a:solidFill>
                  <a:srgbClr val="C00000"/>
                </a:solidFill>
              </a:rPr>
              <a:t>Pedido de Orientação Técnica 1100/20-0 TCE/RS </a:t>
            </a:r>
            <a:r>
              <a:rPr lang="pt-BR" sz="2000" dirty="0"/>
              <a:t>– Parecer Coletivo Consultoria Técnica 8/2020 e voto do Conselheiro Alexandre Postal aprovado por unanimidade no Tribunal Pleno (24/02/2021) – </a:t>
            </a:r>
            <a:r>
              <a:rPr lang="pt-BR" sz="2000" b="1" dirty="0"/>
              <a:t>Decisão TP 0177/2021</a:t>
            </a:r>
            <a:r>
              <a:rPr lang="pt-BR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4951719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1819</TotalTime>
  <Words>1204</Words>
  <Application>Microsoft Office PowerPoint</Application>
  <PresentationFormat>Widescreen</PresentationFormat>
  <Paragraphs>141</Paragraphs>
  <Slides>15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Pró Empresa</dc:creator>
  <cp:lastModifiedBy>Ana Warpechowski</cp:lastModifiedBy>
  <cp:revision>42</cp:revision>
  <dcterms:created xsi:type="dcterms:W3CDTF">2021-09-21T19:31:32Z</dcterms:created>
  <dcterms:modified xsi:type="dcterms:W3CDTF">2021-09-29T21:23:22Z</dcterms:modified>
</cp:coreProperties>
</file>