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7" r:id="rId5"/>
    <p:sldId id="298" r:id="rId6"/>
    <p:sldId id="276" r:id="rId7"/>
    <p:sldId id="281" r:id="rId8"/>
    <p:sldId id="282" r:id="rId9"/>
    <p:sldId id="283" r:id="rId10"/>
    <p:sldId id="284" r:id="rId11"/>
    <p:sldId id="285" r:id="rId12"/>
    <p:sldId id="280" r:id="rId13"/>
    <p:sldId id="287" r:id="rId14"/>
    <p:sldId id="279" r:id="rId15"/>
    <p:sldId id="286" r:id="rId16"/>
    <p:sldId id="288" r:id="rId17"/>
    <p:sldId id="289" r:id="rId18"/>
    <p:sldId id="292" r:id="rId19"/>
    <p:sldId id="290" r:id="rId20"/>
    <p:sldId id="291" r:id="rId21"/>
    <p:sldId id="293" r:id="rId22"/>
    <p:sldId id="295" r:id="rId23"/>
    <p:sldId id="294" r:id="rId24"/>
    <p:sldId id="296" r:id="rId25"/>
    <p:sldId id="297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Warpechowski" initials="AW" lastIdx="9" clrIdx="0">
    <p:extLst>
      <p:ext uri="{19B8F6BF-5375-455C-9EA6-DF929625EA0E}">
        <p15:presenceInfo xmlns:p15="http://schemas.microsoft.com/office/powerpoint/2012/main" userId="c30dda53ba0b1c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01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89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8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4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42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45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29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26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03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1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7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30001-12A9-4CE7-982E-C03A43A659C3}" type="datetimeFigureOut">
              <a:rPr lang="pt-BR" smtClean="0"/>
              <a:t>29/09/2021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6E16D-97DC-487A-9AB2-7AC30F41D2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87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trabalho-e-previdencia/pt-br/assuntos/previdencia-no-servico-publico/menu-investimentos/arquivos/2017/fundos-vedados-carteira-dos-fundos-21122018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v.br/trabalho-e-previdencia/pt-br/assuntos/previdencia-no-servico-publico/menu-investimentos/arquivos/instituicoes-financeiras-que-atendem-o-previsto-no-art-15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2455322" y="1756320"/>
            <a:ext cx="669234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</a:rPr>
              <a:t>Resolução BACEN/CMN nº 3.922/2010</a:t>
            </a:r>
            <a:endParaRPr lang="pt-BR" sz="3200" b="1" dirty="0">
              <a:effectLst/>
              <a:latin typeface="Arial" panose="020B0604020202020204" pitchFamily="34" charset="0"/>
            </a:endParaRPr>
          </a:p>
          <a:p>
            <a:pPr algn="ctr"/>
            <a:endParaRPr lang="pt-BR" sz="3200" b="1" i="1" dirty="0">
              <a:latin typeface="Arial" panose="020B0604020202020204" pitchFamily="34" charset="0"/>
            </a:endParaRPr>
          </a:p>
          <a:p>
            <a:pPr algn="just"/>
            <a:r>
              <a:rPr lang="pt-BR" sz="2000" i="1" dirty="0">
                <a:latin typeface="Arial" panose="020B0604020202020204" pitchFamily="34" charset="0"/>
              </a:rPr>
              <a:t>Art. 15. (...)</a:t>
            </a:r>
          </a:p>
          <a:p>
            <a:pPr algn="just"/>
            <a:r>
              <a:rPr lang="pt-BR" sz="2000" i="1" dirty="0">
                <a:latin typeface="Arial" panose="020B0604020202020204" pitchFamily="34" charset="0"/>
              </a:rPr>
              <a:t>§ 2º Os regimes próprios de previdência social </a:t>
            </a:r>
            <a:r>
              <a:rPr lang="pt-BR" sz="2000" i="1" u="sng" dirty="0">
                <a:latin typeface="Arial" panose="020B0604020202020204" pitchFamily="34" charset="0"/>
              </a:rPr>
              <a:t>somente poderão aplicar recursos</a:t>
            </a:r>
            <a:r>
              <a:rPr lang="pt-BR" sz="2000" i="1" dirty="0">
                <a:latin typeface="Arial" panose="020B0604020202020204" pitchFamily="34" charset="0"/>
              </a:rPr>
              <a:t> em cotas de fundos de investimento quando atendidas, cumulativamente, as seguintes condições:</a:t>
            </a:r>
          </a:p>
          <a:p>
            <a:pPr algn="just"/>
            <a:r>
              <a:rPr lang="pt-BR" sz="2000" i="1" dirty="0">
                <a:latin typeface="Arial" panose="020B0604020202020204" pitchFamily="34" charset="0"/>
              </a:rPr>
              <a:t>I - o administrador ou o gestor do fundo de investimento seja </a:t>
            </a:r>
            <a:r>
              <a:rPr lang="pt-BR" sz="2000" b="1" i="1" u="sng" dirty="0">
                <a:latin typeface="Arial" panose="020B0604020202020204" pitchFamily="34" charset="0"/>
              </a:rPr>
              <a:t>instituição autorizada a funcionar pelo Banco Central do Brasil</a:t>
            </a:r>
            <a:r>
              <a:rPr lang="pt-BR" sz="2000" b="1" i="1" dirty="0">
                <a:latin typeface="Arial" panose="020B0604020202020204" pitchFamily="34" charset="0"/>
              </a:rPr>
              <a:t> </a:t>
            </a:r>
            <a:r>
              <a:rPr lang="pt-BR" sz="2000" i="1" dirty="0">
                <a:latin typeface="Arial" panose="020B0604020202020204" pitchFamily="34" charset="0"/>
              </a:rPr>
              <a:t>obrigada a instituir comitê de auditoria e comitê de riscos, nos termos da regulamentação do Conselho Monetário Nacional;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D24DA3D-73B0-463F-9321-4341BDC63869}"/>
              </a:ext>
            </a:extLst>
          </p:cNvPr>
          <p:cNvSpPr txBox="1"/>
          <p:nvPr/>
        </p:nvSpPr>
        <p:spPr>
          <a:xfrm>
            <a:off x="2455322" y="1013077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 i="0">
                <a:effectLst/>
                <a:latin typeface="Arial" panose="020B0604020202020204" pitchFamily="34" charset="0"/>
              </a:defRPr>
            </a:lvl1pPr>
          </a:lstStyle>
          <a:p>
            <a:r>
              <a:rPr lang="pt-BR" dirty="0"/>
              <a:t>BANCO OFICIAIS</a:t>
            </a:r>
          </a:p>
        </p:txBody>
      </p:sp>
    </p:spTree>
    <p:extLst>
      <p:ext uri="{BB962C8B-B14F-4D97-AF65-F5344CB8AC3E}">
        <p14:creationId xmlns:p14="http://schemas.microsoft.com/office/powerpoint/2010/main" val="3207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2455322" y="1756320"/>
            <a:ext cx="66923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</a:rPr>
              <a:t>Processo n° 2536-02.00/14-7</a:t>
            </a:r>
            <a:endParaRPr lang="pt-BR" sz="3200" b="1" dirty="0">
              <a:effectLst/>
              <a:latin typeface="Arial" panose="020B0604020202020204" pitchFamily="34" charset="0"/>
            </a:endParaRPr>
          </a:p>
          <a:p>
            <a:pPr algn="ctr"/>
            <a:endParaRPr lang="pt-BR" sz="3200" b="1" i="1" dirty="0">
              <a:latin typeface="Arial" panose="020B0604020202020204" pitchFamily="34" charset="0"/>
            </a:endParaRPr>
          </a:p>
          <a:p>
            <a:pPr algn="just"/>
            <a:r>
              <a:rPr lang="pt-BR" sz="2000" i="1" dirty="0">
                <a:latin typeface="Arial" panose="020B0604020202020204" pitchFamily="34" charset="0"/>
              </a:rPr>
              <a:t>Conselheira Substituta Daniela </a:t>
            </a:r>
            <a:r>
              <a:rPr lang="pt-BR" sz="2000" i="1" dirty="0" err="1">
                <a:latin typeface="Arial" panose="020B0604020202020204" pitchFamily="34" charset="0"/>
              </a:rPr>
              <a:t>Zago</a:t>
            </a:r>
            <a:r>
              <a:rPr lang="pt-BR" sz="2000" i="1" dirty="0">
                <a:latin typeface="Arial" panose="020B0604020202020204" pitchFamily="34" charset="0"/>
              </a:rPr>
              <a:t> Gonçalves da </a:t>
            </a:r>
            <a:r>
              <a:rPr lang="pt-BR" sz="2000" i="1" dirty="0" err="1">
                <a:latin typeface="Arial" panose="020B0604020202020204" pitchFamily="34" charset="0"/>
              </a:rPr>
              <a:t>Cunda</a:t>
            </a:r>
            <a:r>
              <a:rPr lang="pt-BR" sz="2000" i="1" dirty="0">
                <a:latin typeface="Arial" panose="020B0604020202020204" pitchFamily="34" charset="0"/>
              </a:rPr>
              <a:t> defendeu que, no caso das “aplicações financeiras para a obtenção dos rendimentos necessários para a satisfação de metas atuariais”, há disciplina específica, qual seja, a Lei n° 9.717/1998, especialmente o disposto no artigo 6°, inciso IV e na Resolução BACEN/CMN n° 3.922/2010</a:t>
            </a:r>
            <a:endParaRPr lang="pt-BR" sz="2800" b="1" u="sng" dirty="0">
              <a:latin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FDD96DD-E12B-4F2A-9B96-21847A5AE847}"/>
              </a:ext>
            </a:extLst>
          </p:cNvPr>
          <p:cNvSpPr txBox="1"/>
          <p:nvPr/>
        </p:nvSpPr>
        <p:spPr>
          <a:xfrm>
            <a:off x="2862776" y="5146442"/>
            <a:ext cx="61194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>
                <a:latin typeface="Arial" panose="020B0604020202020204" pitchFamily="34" charset="0"/>
              </a:rPr>
              <a:t>DECISÃO ACOLHIDA POR UNANIMIDADE PELO PLENO EM 06/02/2017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3EA739A-37F9-478B-A6B1-B4C18AAE98DD}"/>
              </a:ext>
            </a:extLst>
          </p:cNvPr>
          <p:cNvSpPr txBox="1"/>
          <p:nvPr/>
        </p:nvSpPr>
        <p:spPr>
          <a:xfrm>
            <a:off x="2455322" y="1013077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 i="0">
                <a:effectLst/>
                <a:latin typeface="Arial" panose="020B0604020202020204" pitchFamily="34" charset="0"/>
              </a:defRPr>
            </a:lvl1pPr>
          </a:lstStyle>
          <a:p>
            <a:r>
              <a:rPr lang="pt-BR" dirty="0"/>
              <a:t>BANCO OFICIAIS</a:t>
            </a:r>
          </a:p>
        </p:txBody>
      </p:sp>
    </p:spTree>
    <p:extLst>
      <p:ext uri="{BB962C8B-B14F-4D97-AF65-F5344CB8AC3E}">
        <p14:creationId xmlns:p14="http://schemas.microsoft.com/office/powerpoint/2010/main" val="145442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2455322" y="1158720"/>
            <a:ext cx="669234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</a:rPr>
              <a:t>POT</a:t>
            </a:r>
          </a:p>
          <a:p>
            <a:pPr algn="ctr"/>
            <a:r>
              <a:rPr lang="pt-BR" sz="3200" b="1" dirty="0">
                <a:latin typeface="Arial" panose="020B0604020202020204" pitchFamily="34" charset="0"/>
              </a:rPr>
              <a:t>Parecer CT Coletivo nº 8/2020</a:t>
            </a:r>
            <a:endParaRPr lang="pt-BR" sz="3200" b="1" dirty="0">
              <a:effectLst/>
              <a:latin typeface="Arial" panose="020B0604020202020204" pitchFamily="34" charset="0"/>
            </a:endParaRPr>
          </a:p>
          <a:p>
            <a:pPr algn="ctr"/>
            <a:endParaRPr lang="pt-BR" sz="3200" b="1" i="1" dirty="0">
              <a:latin typeface="Arial" panose="020B0604020202020204" pitchFamily="34" charset="0"/>
            </a:endParaRPr>
          </a:p>
          <a:p>
            <a:pPr algn="just"/>
            <a:r>
              <a:rPr lang="pt-BR" sz="2000" i="1" dirty="0">
                <a:latin typeface="Arial" panose="020B0604020202020204" pitchFamily="34" charset="0"/>
              </a:rPr>
              <a:t>a) é possível que regimes próprios de previdência apliquem recursos em fundos de investimentos administrados por instituições públicas e privadas, com fundamento no artigo 164, § 3° in fine, da Constituição Federal, c/c artigo 6°, inciso IV e respectivo parágrafo único, incisos I e II, da Lei n 9.717/1998, c/c Resolução BACEN/CMN n° 3.922/2019;</a:t>
            </a:r>
          </a:p>
          <a:p>
            <a:pPr algn="just"/>
            <a:endParaRPr lang="pt-BR" sz="2000" i="1" dirty="0">
              <a:latin typeface="Arial" panose="020B0604020202020204" pitchFamily="34" charset="0"/>
            </a:endParaRPr>
          </a:p>
          <a:p>
            <a:pPr algn="just"/>
            <a:r>
              <a:rPr lang="pt-BR" sz="2000" i="1" dirty="0">
                <a:latin typeface="Arial" panose="020B0604020202020204" pitchFamily="34" charset="0"/>
              </a:rPr>
              <a:t>b) não há restrição normativa no sentido de que os postos dos agentes participantes dos fundos de investimento - administrador, gestor e custodiante – sejam necessariamente ocupados por instituição financeira oficial.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842CC91-8F63-42EB-82EC-0143C7F41CA5}"/>
              </a:ext>
            </a:extLst>
          </p:cNvPr>
          <p:cNvSpPr txBox="1"/>
          <p:nvPr/>
        </p:nvSpPr>
        <p:spPr>
          <a:xfrm>
            <a:off x="2455322" y="384248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 i="0">
                <a:effectLst/>
                <a:latin typeface="Arial" panose="020B0604020202020204" pitchFamily="34" charset="0"/>
              </a:defRPr>
            </a:lvl1pPr>
          </a:lstStyle>
          <a:p>
            <a:r>
              <a:rPr lang="pt-BR" dirty="0"/>
              <a:t>BANCO OFICIAIS</a:t>
            </a:r>
          </a:p>
        </p:txBody>
      </p:sp>
    </p:spTree>
    <p:extLst>
      <p:ext uri="{BB962C8B-B14F-4D97-AF65-F5344CB8AC3E}">
        <p14:creationId xmlns:p14="http://schemas.microsoft.com/office/powerpoint/2010/main" val="308224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10" y="-101380"/>
            <a:ext cx="12230874" cy="70205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2455322" y="1158720"/>
            <a:ext cx="66923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</a:rPr>
              <a:t>Parecer PGE nº 17.679/2019</a:t>
            </a:r>
          </a:p>
          <a:p>
            <a:pPr algn="ctr"/>
            <a:endParaRPr lang="pt-BR" sz="3200" b="1" i="1" dirty="0">
              <a:latin typeface="Arial" panose="020B0604020202020204" pitchFamily="34" charset="0"/>
            </a:endParaRPr>
          </a:p>
          <a:p>
            <a:pPr algn="just"/>
            <a:r>
              <a:rPr lang="pt-BR" sz="2000" i="1" dirty="0">
                <a:latin typeface="Arial" panose="020B0604020202020204" pitchFamily="34" charset="0"/>
              </a:rPr>
              <a:t>1. É viável a aplicação dos recursos provenientes de contribuições ao Regime Próprio de Previdência Social em bancos privados, em razão de não se enquadrarem no conceito de “disponibilidade de caixa”.</a:t>
            </a:r>
          </a:p>
          <a:p>
            <a:pPr algn="just"/>
            <a:endParaRPr lang="pt-BR" sz="2000" i="1" dirty="0">
              <a:latin typeface="Arial" panose="020B0604020202020204" pitchFamily="34" charset="0"/>
            </a:endParaRPr>
          </a:p>
          <a:p>
            <a:pPr algn="just"/>
            <a:r>
              <a:rPr lang="pt-BR" sz="2000" i="1" dirty="0">
                <a:latin typeface="Arial" panose="020B0604020202020204" pitchFamily="34" charset="0"/>
              </a:rPr>
              <a:t>2. Devem ser observadas as regras de segurança constantes da Resolução BACEN/CMN 3.922/2010 e nas Portarias MPS nº 403/2008 e nº 519/2011, em especial a observância à seleção pública, profissionalização da administração e transparência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8DE3773-9E72-4812-8E6C-2191F2E723DD}"/>
              </a:ext>
            </a:extLst>
          </p:cNvPr>
          <p:cNvSpPr txBox="1"/>
          <p:nvPr/>
        </p:nvSpPr>
        <p:spPr>
          <a:xfrm>
            <a:off x="2455322" y="385610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 i="0">
                <a:effectLst/>
                <a:latin typeface="Arial" panose="020B0604020202020204" pitchFamily="34" charset="0"/>
              </a:defRPr>
            </a:lvl1pPr>
          </a:lstStyle>
          <a:p>
            <a:r>
              <a:rPr lang="pt-BR" dirty="0"/>
              <a:t>BANCO OFICIAIS</a:t>
            </a:r>
          </a:p>
        </p:txBody>
      </p:sp>
    </p:spTree>
    <p:extLst>
      <p:ext uri="{BB962C8B-B14F-4D97-AF65-F5344CB8AC3E}">
        <p14:creationId xmlns:p14="http://schemas.microsoft.com/office/powerpoint/2010/main" val="5752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3" name="Texto Explicativo: Seta para a Direita 2">
            <a:extLst>
              <a:ext uri="{FF2B5EF4-FFF2-40B4-BE49-F238E27FC236}">
                <a16:creationId xmlns:a16="http://schemas.microsoft.com/office/drawing/2014/main" id="{E0E82CAA-A819-4A1A-899B-5704135DDC86}"/>
              </a:ext>
            </a:extLst>
          </p:cNvPr>
          <p:cNvSpPr/>
          <p:nvPr/>
        </p:nvSpPr>
        <p:spPr>
          <a:xfrm>
            <a:off x="2176821" y="1807698"/>
            <a:ext cx="3919179" cy="161778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latin typeface="Arial" panose="020B0604020202020204" pitchFamily="34" charset="0"/>
              </a:rPr>
              <a:t>Disponibilidades Financeiras do RPPS (Reserva Administrativa)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11D6FB6-967F-482D-A5BC-25DACFCB91B2}"/>
              </a:ext>
            </a:extLst>
          </p:cNvPr>
          <p:cNvSpPr/>
          <p:nvPr/>
        </p:nvSpPr>
        <p:spPr>
          <a:xfrm>
            <a:off x="6096000" y="1814732"/>
            <a:ext cx="3413760" cy="1603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anose="020B0604020202020204" pitchFamily="34" charset="0"/>
              </a:rPr>
              <a:t>Instituições financeiras oficiais </a:t>
            </a:r>
          </a:p>
          <a:p>
            <a:pPr algn="ctr"/>
            <a:r>
              <a:rPr lang="pt-BR" b="1" dirty="0">
                <a:latin typeface="Arial" panose="020B0604020202020204" pitchFamily="34" charset="0"/>
              </a:rPr>
              <a:t>(§ 3º do art. 164 da CF)</a:t>
            </a:r>
          </a:p>
        </p:txBody>
      </p:sp>
      <p:sp>
        <p:nvSpPr>
          <p:cNvPr id="7" name="Texto Explicativo: Seta para a Direita 6">
            <a:extLst>
              <a:ext uri="{FF2B5EF4-FFF2-40B4-BE49-F238E27FC236}">
                <a16:creationId xmlns:a16="http://schemas.microsoft.com/office/drawing/2014/main" id="{A74D35A0-FB39-4027-A27F-8029D8A9FE28}"/>
              </a:ext>
            </a:extLst>
          </p:cNvPr>
          <p:cNvSpPr/>
          <p:nvPr/>
        </p:nvSpPr>
        <p:spPr>
          <a:xfrm>
            <a:off x="1772529" y="3827514"/>
            <a:ext cx="4492283" cy="161778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latin typeface="Arial" panose="020B0604020202020204" pitchFamily="34" charset="0"/>
              </a:rPr>
              <a:t>Disponibilidades de cunho Previdenciário</a:t>
            </a:r>
          </a:p>
          <a:p>
            <a:pPr algn="ctr"/>
            <a:r>
              <a:rPr lang="pt-BR" b="1" dirty="0">
                <a:latin typeface="Arial" panose="020B0604020202020204" pitchFamily="34" charset="0"/>
              </a:rPr>
              <a:t>(art. 249 CF)</a:t>
            </a:r>
            <a:endParaRPr lang="pt-BR" sz="1800" b="1" dirty="0">
              <a:latin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02D3641-6311-4E1C-A972-E6F1F4DAA0A1}"/>
              </a:ext>
            </a:extLst>
          </p:cNvPr>
          <p:cNvSpPr/>
          <p:nvPr/>
        </p:nvSpPr>
        <p:spPr>
          <a:xfrm>
            <a:off x="6264812" y="3834548"/>
            <a:ext cx="3413760" cy="1603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anose="020B0604020202020204" pitchFamily="34" charset="0"/>
              </a:rPr>
              <a:t>Instituições autorizadas a funcionar no país pelo BCB</a:t>
            </a:r>
          </a:p>
          <a:p>
            <a:pPr algn="ctr"/>
            <a:r>
              <a:rPr lang="pt-BR" b="1" dirty="0">
                <a:latin typeface="Arial" panose="020B0604020202020204" pitchFamily="34" charset="0"/>
              </a:rPr>
              <a:t>(Lei nº 9.717/98 e</a:t>
            </a:r>
          </a:p>
          <a:p>
            <a:pPr algn="ctr"/>
            <a:r>
              <a:rPr lang="pt-BR" b="1" dirty="0">
                <a:latin typeface="Arial" panose="020B0604020202020204" pitchFamily="34" charset="0"/>
              </a:rPr>
              <a:t>Resolução BACEN/CMN nº 3.922/2010)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583DAC4-956E-4A20-B2E5-CB51F8B2B45E}"/>
              </a:ext>
            </a:extLst>
          </p:cNvPr>
          <p:cNvSpPr txBox="1"/>
          <p:nvPr/>
        </p:nvSpPr>
        <p:spPr>
          <a:xfrm>
            <a:off x="2455322" y="1013077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 i="0">
                <a:effectLst/>
                <a:latin typeface="Arial" panose="020B0604020202020204" pitchFamily="34" charset="0"/>
              </a:defRPr>
            </a:lvl1pPr>
          </a:lstStyle>
          <a:p>
            <a:r>
              <a:rPr lang="pt-BR" dirty="0"/>
              <a:t>BANCO OFICIAIS</a:t>
            </a:r>
          </a:p>
        </p:txBody>
      </p:sp>
    </p:spTree>
    <p:extLst>
      <p:ext uri="{BB962C8B-B14F-4D97-AF65-F5344CB8AC3E}">
        <p14:creationId xmlns:p14="http://schemas.microsoft.com/office/powerpoint/2010/main" val="32660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2455322" y="1756320"/>
            <a:ext cx="6692349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</a:rPr>
              <a:t>TCE/ES</a:t>
            </a:r>
            <a:endParaRPr lang="pt-BR" sz="3200" b="1" dirty="0">
              <a:effectLst/>
              <a:latin typeface="Arial" panose="020B0604020202020204" pitchFamily="34" charset="0"/>
            </a:endParaRPr>
          </a:p>
          <a:p>
            <a:pPr algn="ctr"/>
            <a:endParaRPr lang="pt-BR" sz="3200" b="1" i="1" dirty="0">
              <a:latin typeface="Arial" panose="020B0604020202020204" pitchFamily="34" charset="0"/>
            </a:endParaRPr>
          </a:p>
          <a:p>
            <a:pPr algn="just"/>
            <a:r>
              <a:rPr lang="pt-BR" sz="2000" i="1" dirty="0">
                <a:latin typeface="Arial" panose="020B0604020202020204" pitchFamily="34" charset="0"/>
              </a:rPr>
              <a:t>No mérito, responder à consulta no seguinte sentido:</a:t>
            </a:r>
          </a:p>
          <a:p>
            <a:pPr algn="just"/>
            <a:r>
              <a:rPr lang="pt-BR" sz="2000" i="1" dirty="0">
                <a:latin typeface="Arial" panose="020B0604020202020204" pitchFamily="34" charset="0"/>
              </a:rPr>
              <a:t>1.2.1) </a:t>
            </a:r>
            <a:r>
              <a:rPr lang="pt-BR" sz="2000" b="1" i="1" u="sng" dirty="0">
                <a:latin typeface="Arial" panose="020B0604020202020204" pitchFamily="34" charset="0"/>
              </a:rPr>
              <a:t>É possível a contratação de instituições financeiras públicas e privadas</a:t>
            </a:r>
            <a:r>
              <a:rPr lang="pt-BR" sz="2000" i="1" dirty="0">
                <a:latin typeface="Arial" panose="020B0604020202020204" pitchFamily="34" charset="0"/>
              </a:rPr>
              <a:t> para realizar investimentos das reservas de capital dos regimes próprios de Previdência, em </a:t>
            </a:r>
            <a:r>
              <a:rPr lang="pt-BR" sz="2000" b="1" i="1" dirty="0">
                <a:latin typeface="Arial" panose="020B0604020202020204" pitchFamily="34" charset="0"/>
              </a:rPr>
              <a:t>aplicação da ressalva prevista na parte final do disposto no §3º, art. 164 </a:t>
            </a:r>
            <a:r>
              <a:rPr lang="pt-BR" sz="2000" i="1" dirty="0">
                <a:latin typeface="Arial" panose="020B0604020202020204" pitchFamily="34" charset="0"/>
              </a:rPr>
              <a:t>da Constituição Federal, observando os parâmetros e diretrizes das legislações de regência, em especial da Lei 9.717/98 (art. 6º, IV), assim também atendidos os critérios e requisitos disciplinados pela Secretaria de Previdência Social integrante do Ministério da Economia e pelo Conselho Monetário Nacional.”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AF5537A-4B66-4BA5-A9FD-06FB52775D87}"/>
              </a:ext>
            </a:extLst>
          </p:cNvPr>
          <p:cNvSpPr txBox="1"/>
          <p:nvPr/>
        </p:nvSpPr>
        <p:spPr>
          <a:xfrm>
            <a:off x="2455322" y="1013077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 i="0">
                <a:effectLst/>
                <a:latin typeface="Arial" panose="020B0604020202020204" pitchFamily="34" charset="0"/>
              </a:defRPr>
            </a:lvl1pPr>
          </a:lstStyle>
          <a:p>
            <a:r>
              <a:rPr lang="pt-BR" dirty="0"/>
              <a:t>BANCO OFICIAIS</a:t>
            </a:r>
          </a:p>
        </p:txBody>
      </p:sp>
    </p:spTree>
    <p:extLst>
      <p:ext uri="{BB962C8B-B14F-4D97-AF65-F5344CB8AC3E}">
        <p14:creationId xmlns:p14="http://schemas.microsoft.com/office/powerpoint/2010/main" val="20944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3FC589A-1E20-48A4-AFD5-20838A35C496}"/>
              </a:ext>
            </a:extLst>
          </p:cNvPr>
          <p:cNvSpPr txBox="1"/>
          <p:nvPr/>
        </p:nvSpPr>
        <p:spPr>
          <a:xfrm>
            <a:off x="2455322" y="1619756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0" dirty="0">
                <a:effectLst/>
                <a:latin typeface="Arial" panose="020B0604020202020204" pitchFamily="34" charset="0"/>
              </a:rPr>
              <a:t>DECISÃO TP – 0177/2021</a:t>
            </a:r>
            <a:endParaRPr lang="pt-BR" sz="1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1997612" y="2342175"/>
            <a:ext cx="76106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>
                <a:latin typeface="Arial" panose="020B0604020202020204" pitchFamily="34" charset="0"/>
              </a:rPr>
              <a:t>O Tribunal Pleno, por unanimidade, acolhendo o voto do Conselheiro-Relator, por seus jurídicos fundamentos, decide adotar como Orientação Técnica o </a:t>
            </a:r>
            <a:r>
              <a:rPr lang="pt-BR" sz="2800" b="1" i="1" u="sng" dirty="0">
                <a:latin typeface="Arial" panose="020B0604020202020204" pitchFamily="34" charset="0"/>
              </a:rPr>
              <a:t>Parecer CT Coletivo n. 8/2020</a:t>
            </a:r>
            <a:r>
              <a:rPr lang="pt-BR" sz="2800" i="1" dirty="0">
                <a:latin typeface="Arial" panose="020B0604020202020204" pitchFamily="34" charset="0"/>
              </a:rPr>
              <a:t>, acrescido das ponderações constantes do referido voto, substituindo suas conclusões, para adequá-las às considerações traçadas no aludido voto, nos seguintes termos: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9EF0DB-BF80-41CF-BCBE-D5254A3F4EA8}"/>
              </a:ext>
            </a:extLst>
          </p:cNvPr>
          <p:cNvSpPr txBox="1"/>
          <p:nvPr/>
        </p:nvSpPr>
        <p:spPr>
          <a:xfrm>
            <a:off x="2455322" y="1013077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 i="0">
                <a:effectLst/>
                <a:latin typeface="Arial" panose="020B0604020202020204" pitchFamily="34" charset="0"/>
              </a:defRPr>
            </a:lvl1pPr>
          </a:lstStyle>
          <a:p>
            <a:r>
              <a:rPr lang="pt-BR" dirty="0"/>
              <a:t>BANCO OFICIAIS</a:t>
            </a:r>
          </a:p>
        </p:txBody>
      </p:sp>
    </p:spTree>
    <p:extLst>
      <p:ext uri="{BB962C8B-B14F-4D97-AF65-F5344CB8AC3E}">
        <p14:creationId xmlns:p14="http://schemas.microsoft.com/office/powerpoint/2010/main" val="92106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3FC589A-1E20-48A4-AFD5-20838A35C496}"/>
              </a:ext>
            </a:extLst>
          </p:cNvPr>
          <p:cNvSpPr txBox="1"/>
          <p:nvPr/>
        </p:nvSpPr>
        <p:spPr>
          <a:xfrm>
            <a:off x="2455322" y="436301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0" dirty="0">
                <a:effectLst/>
                <a:latin typeface="Arial" panose="020B0604020202020204" pitchFamily="34" charset="0"/>
              </a:rPr>
              <a:t>DECISÃO TP – 0177/2021</a:t>
            </a:r>
            <a:endParaRPr lang="pt-BR" sz="1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1997612" y="1158720"/>
            <a:ext cx="76106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>
                <a:latin typeface="Arial" panose="020B0604020202020204" pitchFamily="34" charset="0"/>
              </a:rPr>
              <a:t>a) </a:t>
            </a:r>
            <a:r>
              <a:rPr lang="pt-BR" sz="2800" b="1" i="1" u="sng" dirty="0">
                <a:latin typeface="Arial" panose="020B0604020202020204" pitchFamily="34" charset="0"/>
              </a:rPr>
              <a:t>é possível, a contar da promulgação da Emenda Constitucional n. 103/2019, que regimes próprios de previdência apliquem recursos em fundos de investimentos administrados por instituições públicas e privadas</a:t>
            </a:r>
            <a:r>
              <a:rPr lang="pt-BR" sz="2800" i="1" dirty="0">
                <a:latin typeface="Arial" panose="020B0604020202020204" pitchFamily="34" charset="0"/>
              </a:rPr>
              <a:t>, com fundamento no artigo 164, § 3º in fine, bem como no artigo 40, § 20, da Constituição Federal </a:t>
            </a:r>
            <a:r>
              <a:rPr lang="pt-BR" sz="2800" b="1" i="1" u="sng" dirty="0">
                <a:latin typeface="Arial" panose="020B0604020202020204" pitchFamily="34" charset="0"/>
              </a:rPr>
              <a:t>c/c o artigo 9º da Emenda Constitucional n. 103/2019 </a:t>
            </a:r>
            <a:r>
              <a:rPr lang="pt-BR" sz="2800" i="1" dirty="0">
                <a:latin typeface="Arial" panose="020B0604020202020204" pitchFamily="34" charset="0"/>
              </a:rPr>
              <a:t>e o artigo 6º, inciso IV, e respectivo parágrafo único, incisos I e II da Lei Federal n. 9.717/1998, bem como a Resolução BACEN/CMN n. 3.922/2019;</a:t>
            </a:r>
          </a:p>
        </p:txBody>
      </p:sp>
    </p:spTree>
    <p:extLst>
      <p:ext uri="{BB962C8B-B14F-4D97-AF65-F5344CB8AC3E}">
        <p14:creationId xmlns:p14="http://schemas.microsoft.com/office/powerpoint/2010/main" val="9697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3FC589A-1E20-48A4-AFD5-20838A35C496}"/>
              </a:ext>
            </a:extLst>
          </p:cNvPr>
          <p:cNvSpPr txBox="1"/>
          <p:nvPr/>
        </p:nvSpPr>
        <p:spPr>
          <a:xfrm>
            <a:off x="2455322" y="436301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0" dirty="0">
                <a:effectLst/>
                <a:latin typeface="Arial" panose="020B0604020202020204" pitchFamily="34" charset="0"/>
              </a:rPr>
              <a:t>EC 103/2019</a:t>
            </a:r>
            <a:endParaRPr lang="pt-BR" sz="1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1997612" y="1158720"/>
            <a:ext cx="76106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>
                <a:latin typeface="Arial" panose="020B0604020202020204" pitchFamily="34" charset="0"/>
              </a:rPr>
              <a:t>Art. 9º Até que entre em vigor </a:t>
            </a:r>
            <a:r>
              <a:rPr lang="pt-BR" sz="2800" b="1" i="1" u="sng" dirty="0">
                <a:latin typeface="Arial" panose="020B0604020202020204" pitchFamily="34" charset="0"/>
              </a:rPr>
              <a:t>lei complementar</a:t>
            </a:r>
            <a:r>
              <a:rPr lang="pt-BR" sz="2800" i="1" dirty="0">
                <a:latin typeface="Arial" panose="020B0604020202020204" pitchFamily="34" charset="0"/>
              </a:rPr>
              <a:t> que discipline o § 22 do art. 40 da Constituição Federal, aplicam-se aos regimes próprios de previdência social o disposto na Lei nº 9.717, de 27 de novembro de 1998, e o disposto neste artigo.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70CD858-F4FD-457B-BAA7-20218829E937}"/>
              </a:ext>
            </a:extLst>
          </p:cNvPr>
          <p:cNvSpPr txBox="1"/>
          <p:nvPr/>
        </p:nvSpPr>
        <p:spPr>
          <a:xfrm>
            <a:off x="1996185" y="3974020"/>
            <a:ext cx="761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latin typeface="Arial" panose="020B0604020202020204" pitchFamily="34" charset="0"/>
              </a:rPr>
              <a:t>Lei nº 9.717/1998 recepcionada com status de Lei Complementar</a:t>
            </a:r>
          </a:p>
        </p:txBody>
      </p:sp>
    </p:spTree>
    <p:extLst>
      <p:ext uri="{BB962C8B-B14F-4D97-AF65-F5344CB8AC3E}">
        <p14:creationId xmlns:p14="http://schemas.microsoft.com/office/powerpoint/2010/main" val="1590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1997612" y="1158720"/>
            <a:ext cx="76106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>
                <a:latin typeface="Arial" panose="020B0604020202020204" pitchFamily="34" charset="0"/>
              </a:rPr>
              <a:t>b) não há mais restrição, a contar da promulgação da Emenda Constitucional n. 103/2019, no sentido de que os postos dos agentes participantes dos fundos de investimento – administrador, gestor ou custodiante – sejam necessariamente ocupados por </a:t>
            </a:r>
            <a:r>
              <a:rPr lang="pt-BR" sz="2800" b="1" i="1" u="sng" dirty="0">
                <a:latin typeface="Arial" panose="020B0604020202020204" pitchFamily="34" charset="0"/>
              </a:rPr>
              <a:t>instituição financeira oficial</a:t>
            </a:r>
            <a:r>
              <a:rPr lang="pt-BR" sz="2800" i="1" dirty="0"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98957DA-CCAC-49B6-B25A-07BF4AA6D219}"/>
              </a:ext>
            </a:extLst>
          </p:cNvPr>
          <p:cNvSpPr txBox="1"/>
          <p:nvPr/>
        </p:nvSpPr>
        <p:spPr>
          <a:xfrm>
            <a:off x="2455322" y="436301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0" dirty="0">
                <a:effectLst/>
                <a:latin typeface="Arial" panose="020B0604020202020204" pitchFamily="34" charset="0"/>
              </a:rPr>
              <a:t>DECISÃO TP – 0177/2021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63262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10" y="-101380"/>
            <a:ext cx="12230874" cy="702055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B34CCF4-81C0-4099-A1BB-699447AAAAB9}"/>
              </a:ext>
            </a:extLst>
          </p:cNvPr>
          <p:cNvSpPr txBox="1"/>
          <p:nvPr/>
        </p:nvSpPr>
        <p:spPr>
          <a:xfrm>
            <a:off x="1616364" y="469046"/>
            <a:ext cx="8636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Os investimentos dos RPPS em Bancos Privados no RS a partir da DECISÃO TP-0177/2021 do TCE/RS</a:t>
            </a:r>
          </a:p>
          <a:p>
            <a:pPr algn="ctr"/>
            <a:endParaRPr lang="pt-BR" sz="2400" b="1" dirty="0"/>
          </a:p>
          <a:p>
            <a:pPr algn="ctr"/>
            <a:endParaRPr lang="pt-BR" sz="2400" b="1" dirty="0"/>
          </a:p>
          <a:p>
            <a:pPr algn="ctr"/>
            <a:r>
              <a:rPr lang="pt-BR" sz="3200" b="1" dirty="0"/>
              <a:t>GUSTAVO CARROZZINO</a:t>
            </a:r>
          </a:p>
          <a:p>
            <a:pPr algn="ctr"/>
            <a:r>
              <a:rPr lang="pt-BR" sz="2400" b="1" dirty="0"/>
              <a:t>Auditor Público Externo – TCE/RS</a:t>
            </a:r>
          </a:p>
        </p:txBody>
      </p:sp>
    </p:spTree>
    <p:extLst>
      <p:ext uri="{BB962C8B-B14F-4D97-AF65-F5344CB8AC3E}">
        <p14:creationId xmlns:p14="http://schemas.microsoft.com/office/powerpoint/2010/main" val="5523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1997612" y="1158720"/>
            <a:ext cx="76106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i="1" dirty="0">
                <a:latin typeface="Arial" panose="020B0604020202020204" pitchFamily="34" charset="0"/>
              </a:rPr>
              <a:t>c) aos casos anteriores, aplica-se a orientação já traçada por este Pleno quando do julgamento do Processo de Consulta n. 011327-02.00/16-7, inclusive no que tange aos três papeis desenvolvidos – administrador, gestor ou custodiante.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811932-17DB-41A8-AD9B-952E372ACE39}"/>
              </a:ext>
            </a:extLst>
          </p:cNvPr>
          <p:cNvSpPr txBox="1"/>
          <p:nvPr/>
        </p:nvSpPr>
        <p:spPr>
          <a:xfrm>
            <a:off x="2455322" y="436301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0" dirty="0">
                <a:effectLst/>
                <a:latin typeface="Arial" panose="020B0604020202020204" pitchFamily="34" charset="0"/>
              </a:rPr>
              <a:t>DECISÃO TP – 0177/2021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28601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2455322" y="1756320"/>
            <a:ext cx="66923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</a:rPr>
              <a:t>Processo n° 1271-02.00/05-0</a:t>
            </a:r>
            <a:endParaRPr lang="pt-BR" sz="3200" b="1" dirty="0">
              <a:effectLst/>
              <a:latin typeface="Arial" panose="020B0604020202020204" pitchFamily="34" charset="0"/>
            </a:endParaRPr>
          </a:p>
          <a:p>
            <a:pPr algn="ctr"/>
            <a:endParaRPr lang="pt-BR" sz="3200" b="1" i="1" dirty="0">
              <a:latin typeface="Arial" panose="020B0604020202020204" pitchFamily="34" charset="0"/>
            </a:endParaRPr>
          </a:p>
          <a:p>
            <a:pPr algn="just"/>
            <a:r>
              <a:rPr lang="pt-BR" sz="2000" i="1" dirty="0">
                <a:latin typeface="Arial" panose="020B0604020202020204" pitchFamily="34" charset="0"/>
              </a:rPr>
              <a:t>O Exmo. Conselheiro </a:t>
            </a:r>
            <a:r>
              <a:rPr lang="pt-BR" sz="2000" i="1" dirty="0" err="1">
                <a:latin typeface="Arial" panose="020B0604020202020204" pitchFamily="34" charset="0"/>
              </a:rPr>
              <a:t>Algir</a:t>
            </a:r>
            <a:r>
              <a:rPr lang="pt-BR" sz="2000" i="1" dirty="0">
                <a:latin typeface="Arial" panose="020B0604020202020204" pitchFamily="34" charset="0"/>
              </a:rPr>
              <a:t> Lorenzon votou no sentido de que as </a:t>
            </a:r>
            <a:r>
              <a:rPr lang="pt-BR" sz="2000" b="1" i="1" u="sng" dirty="0">
                <a:latin typeface="Arial" panose="020B0604020202020204" pitchFamily="34" charset="0"/>
              </a:rPr>
              <a:t>instituições financeiras oficiais </a:t>
            </a:r>
            <a:r>
              <a:rPr lang="pt-BR" sz="2000" i="1" dirty="0">
                <a:latin typeface="Arial" panose="020B0604020202020204" pitchFamily="34" charset="0"/>
              </a:rPr>
              <a:t>mencionadas no artigo 164, § 3°1, CF/1988 </a:t>
            </a:r>
            <a:r>
              <a:rPr lang="pt-BR" sz="2000" b="1" i="1" u="sng" dirty="0">
                <a:latin typeface="Arial" panose="020B0604020202020204" pitchFamily="34" charset="0"/>
              </a:rPr>
              <a:t>são de natureza pública</a:t>
            </a:r>
            <a:r>
              <a:rPr lang="pt-BR" sz="2000" i="1" dirty="0">
                <a:latin typeface="Arial" panose="020B0604020202020204" pitchFamily="34" charset="0"/>
              </a:rPr>
              <a:t>. Ademais, sustentou-se </a:t>
            </a:r>
            <a:r>
              <a:rPr lang="pt-BR" sz="2000" b="1" i="1" u="sng" dirty="0">
                <a:highlight>
                  <a:srgbClr val="FFFF00"/>
                </a:highlight>
                <a:latin typeface="Arial" panose="020B0604020202020204" pitchFamily="34" charset="0"/>
              </a:rPr>
              <a:t>que a lei a que se refere a parte final do mesmo artigo 164, § 3°, deveria ser de espécie complementar.</a:t>
            </a:r>
          </a:p>
          <a:p>
            <a:pPr algn="just"/>
            <a:endParaRPr lang="pt-BR" sz="2000" b="1" i="1" u="sng" dirty="0">
              <a:latin typeface="Arial" panose="020B0604020202020204" pitchFamily="34" charset="0"/>
            </a:endParaRPr>
          </a:p>
          <a:p>
            <a:pPr algn="ctr"/>
            <a:r>
              <a:rPr lang="pt-BR" sz="2800" b="1" u="sng" dirty="0">
                <a:latin typeface="Arial" panose="020B0604020202020204" pitchFamily="34" charset="0"/>
              </a:rPr>
              <a:t>DECISÃO ACOLHIDA POR UNANIMIDADE PELO PLENO EM 05/04/2006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30DAB3A-FBE6-4AF5-93DE-5972DF31D614}"/>
              </a:ext>
            </a:extLst>
          </p:cNvPr>
          <p:cNvSpPr txBox="1"/>
          <p:nvPr/>
        </p:nvSpPr>
        <p:spPr>
          <a:xfrm>
            <a:off x="2455322" y="1013077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 i="0">
                <a:effectLst/>
                <a:latin typeface="Arial" panose="020B0604020202020204" pitchFamily="34" charset="0"/>
              </a:defRPr>
            </a:lvl1pPr>
          </a:lstStyle>
          <a:p>
            <a:r>
              <a:rPr lang="pt-BR" dirty="0"/>
              <a:t>BANCO OFICIAIS</a:t>
            </a:r>
          </a:p>
        </p:txBody>
      </p:sp>
    </p:spTree>
    <p:extLst>
      <p:ext uri="{BB962C8B-B14F-4D97-AF65-F5344CB8AC3E}">
        <p14:creationId xmlns:p14="http://schemas.microsoft.com/office/powerpoint/2010/main" val="241529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62553"/>
            <a:ext cx="12230874" cy="702055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3FC589A-1E20-48A4-AFD5-20838A35C496}"/>
              </a:ext>
            </a:extLst>
          </p:cNvPr>
          <p:cNvSpPr txBox="1"/>
          <p:nvPr/>
        </p:nvSpPr>
        <p:spPr>
          <a:xfrm>
            <a:off x="2455322" y="436301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0" dirty="0">
                <a:effectLst/>
                <a:latin typeface="Arial" panose="020B0604020202020204" pitchFamily="34" charset="0"/>
              </a:rPr>
              <a:t>OBSERVAÇÕES</a:t>
            </a:r>
            <a:endParaRPr lang="pt-BR" sz="1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1997612" y="1158720"/>
            <a:ext cx="761062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</a:rPr>
              <a:t>Relação de Fundos Vedados;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hlinkClick r:id="rId3"/>
              </a:rPr>
              <a:t>https://www.gov.br/trabalho-e-previdencia/pt-br/assuntos/previdencia-no-servico-publico/menu-investimentos/arquivos/2017/fundos-vedados-carteira-dos-fundos-21122018.pdf</a:t>
            </a:r>
            <a:endParaRPr lang="pt-BR" sz="2800" dirty="0">
              <a:latin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</a:rPr>
              <a:t>Relação exaustiva de Instituições que atendem aos inciso I do § 2º e § 8º do art. 15 da Resolução BACEN/CMN nº 3.922/2010, com as alterações da Resolução BACEN/CMN nº 4.695/2018;</a:t>
            </a:r>
          </a:p>
          <a:p>
            <a:pPr algn="just"/>
            <a:endParaRPr lang="pt-BR" sz="2800" dirty="0">
              <a:latin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hlinkClick r:id="rId4"/>
              </a:rPr>
              <a:t>https://www.gov.br/trabalho-e-previdencia/pt-br/assuntos/previdencia-no-servico-publico/menu-investimentos/arquivos/instituicoes-financeiras-que-atendem-o-previsto-no-art-15.pdf</a:t>
            </a:r>
            <a:endParaRPr lang="pt-BR" sz="2800" dirty="0">
              <a:latin typeface="Arial" panose="020B0604020202020204" pitchFamily="34" charset="0"/>
            </a:endParaRPr>
          </a:p>
          <a:p>
            <a:pPr algn="just"/>
            <a:endParaRPr lang="pt-BR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3FC589A-1E20-48A4-AFD5-20838A35C496}"/>
              </a:ext>
            </a:extLst>
          </p:cNvPr>
          <p:cNvSpPr txBox="1"/>
          <p:nvPr/>
        </p:nvSpPr>
        <p:spPr>
          <a:xfrm>
            <a:off x="2455322" y="436301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0" dirty="0">
                <a:effectLst/>
                <a:latin typeface="Arial" panose="020B0604020202020204" pitchFamily="34" charset="0"/>
              </a:rPr>
              <a:t>OBSERVAÇÕES</a:t>
            </a:r>
            <a:endParaRPr lang="pt-BR" sz="1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1997612" y="1158720"/>
            <a:ext cx="76106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</a:rPr>
              <a:t>Credenciamento de instituições Financeiras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</a:rPr>
              <a:t>análise do histórico e a experiência de atuação do gestor e do administrador do fundo de investimento e de seus controladores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</a:rPr>
              <a:t>qualificação do corpo técnico e segregação de atividades da instituição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</a:rPr>
              <a:t>avaliação da aderência da rentabilidade aos indicadores de desempenho e riscos assumidos pelos fundos de investimento sob sua gestão e administração.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</a:rPr>
              <a:t>Credenciamento de Fundos de Investimento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</a:rPr>
              <a:t>Registro de análise do FI no DAIR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</a:rPr>
              <a:t>Aplicações e Resgates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</a:rPr>
              <a:t>Registro de APR com motivação no DAIR</a:t>
            </a:r>
          </a:p>
        </p:txBody>
      </p:sp>
    </p:spTree>
    <p:extLst>
      <p:ext uri="{BB962C8B-B14F-4D97-AF65-F5344CB8AC3E}">
        <p14:creationId xmlns:p14="http://schemas.microsoft.com/office/powerpoint/2010/main" val="23159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3FC589A-1E20-48A4-AFD5-20838A35C496}"/>
              </a:ext>
            </a:extLst>
          </p:cNvPr>
          <p:cNvSpPr txBox="1"/>
          <p:nvPr/>
        </p:nvSpPr>
        <p:spPr>
          <a:xfrm>
            <a:off x="2455322" y="436301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0" dirty="0">
                <a:effectLst/>
                <a:latin typeface="Arial" panose="020B0604020202020204" pitchFamily="34" charset="0"/>
              </a:rPr>
              <a:t>OBSERVAÇÕES</a:t>
            </a:r>
            <a:endParaRPr lang="pt-BR" sz="1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1997612" y="1158720"/>
            <a:ext cx="76106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</a:rPr>
              <a:t>Comitê de Investimentos capacitado;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</a:rPr>
              <a:t>Elaboração de Política Anual de Investimentos;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</a:rPr>
              <a:t>Elaboração de estudo de ALM.</a:t>
            </a:r>
          </a:p>
        </p:txBody>
      </p:sp>
    </p:spTree>
    <p:extLst>
      <p:ext uri="{BB962C8B-B14F-4D97-AF65-F5344CB8AC3E}">
        <p14:creationId xmlns:p14="http://schemas.microsoft.com/office/powerpoint/2010/main" val="42386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son holding black binoculars">
            <a:extLst>
              <a:ext uri="{FF2B5EF4-FFF2-40B4-BE49-F238E27FC236}">
                <a16:creationId xmlns:a16="http://schemas.microsoft.com/office/drawing/2014/main" id="{58EE4045-4729-4003-9857-E53AC596D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73" y="-1013117"/>
            <a:ext cx="12230874" cy="815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3FC589A-1E20-48A4-AFD5-20838A35C496}"/>
              </a:ext>
            </a:extLst>
          </p:cNvPr>
          <p:cNvSpPr txBox="1"/>
          <p:nvPr/>
        </p:nvSpPr>
        <p:spPr>
          <a:xfrm>
            <a:off x="2455322" y="436301"/>
            <a:ext cx="724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ESTAMOS DE OLHO !!!!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3FC589A-1E20-48A4-AFD5-20838A35C496}"/>
              </a:ext>
            </a:extLst>
          </p:cNvPr>
          <p:cNvSpPr txBox="1"/>
          <p:nvPr/>
        </p:nvSpPr>
        <p:spPr>
          <a:xfrm>
            <a:off x="2455322" y="1013077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0" dirty="0">
                <a:effectLst/>
                <a:latin typeface="Arial" panose="020B0604020202020204" pitchFamily="34" charset="0"/>
              </a:rPr>
              <a:t>BANCO OFICIAIS</a:t>
            </a:r>
            <a:endParaRPr lang="pt-BR" sz="1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2455322" y="1756320"/>
            <a:ext cx="669234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0" dirty="0">
                <a:effectLst/>
                <a:latin typeface="Arial" panose="020B0604020202020204" pitchFamily="34" charset="0"/>
              </a:rPr>
              <a:t>Constituição Federal</a:t>
            </a:r>
          </a:p>
          <a:p>
            <a:pPr algn="ctr"/>
            <a:endParaRPr lang="pt-BR" sz="3200" b="1" dirty="0">
              <a:latin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</a:rPr>
              <a:t>Art. 164. A competência da União para emitir moeda será exercida exclusivamente pelo Banco Central.</a:t>
            </a:r>
          </a:p>
          <a:p>
            <a:r>
              <a:rPr lang="pt-BR" sz="2000" dirty="0">
                <a:latin typeface="Arial" panose="020B0604020202020204" pitchFamily="34" charset="0"/>
              </a:rPr>
              <a:t>(...)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</a:rPr>
              <a:t>    § 3º </a:t>
            </a:r>
            <a:r>
              <a:rPr lang="pt-BR" sz="2000" u="sng" dirty="0">
                <a:latin typeface="Arial" panose="020B0604020202020204" pitchFamily="34" charset="0"/>
              </a:rPr>
              <a:t>As disponibilidades de caixa </a:t>
            </a:r>
            <a:r>
              <a:rPr lang="pt-BR" sz="2000" dirty="0">
                <a:latin typeface="Arial" panose="020B0604020202020204" pitchFamily="34" charset="0"/>
              </a:rPr>
              <a:t>da União serão depositadas no Banco Central; as </a:t>
            </a:r>
            <a:r>
              <a:rPr lang="pt-BR" sz="2000" u="sng" dirty="0">
                <a:latin typeface="Arial" panose="020B0604020202020204" pitchFamily="34" charset="0"/>
              </a:rPr>
              <a:t>dos Estados, do Distrito Federal, dos Municípios</a:t>
            </a:r>
            <a:r>
              <a:rPr lang="pt-BR" sz="2000" dirty="0">
                <a:latin typeface="Arial" panose="020B0604020202020204" pitchFamily="34" charset="0"/>
              </a:rPr>
              <a:t> e dos órgãos ou entidades do poder público e das empresas por ele controladas, </a:t>
            </a:r>
            <a:r>
              <a:rPr lang="pt-BR" sz="2000" u="sng" dirty="0">
                <a:latin typeface="Arial" panose="020B0604020202020204" pitchFamily="34" charset="0"/>
              </a:rPr>
              <a:t>em instituições financeiras oficiais</a:t>
            </a:r>
            <a:r>
              <a:rPr lang="pt-BR" sz="2000" dirty="0">
                <a:latin typeface="Arial" panose="020B0604020202020204" pitchFamily="34" charset="0"/>
              </a:rPr>
              <a:t>, ressalvados os casos previstos em </a:t>
            </a:r>
            <a:r>
              <a:rPr lang="pt-BR" sz="2000" b="1" u="sng" dirty="0">
                <a:latin typeface="Arial" panose="020B0604020202020204" pitchFamily="34" charset="0"/>
              </a:rPr>
              <a:t>lei</a:t>
            </a:r>
            <a:r>
              <a:rPr lang="pt-BR" sz="2000" dirty="0">
                <a:latin typeface="Arial" panose="020B0604020202020204" pitchFamily="34" charset="0"/>
              </a:rPr>
              <a:t>.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10611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3FC589A-1E20-48A4-AFD5-20838A35C496}"/>
              </a:ext>
            </a:extLst>
          </p:cNvPr>
          <p:cNvSpPr txBox="1"/>
          <p:nvPr/>
        </p:nvSpPr>
        <p:spPr>
          <a:xfrm>
            <a:off x="2455322" y="1013077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 i="0">
                <a:effectLst/>
                <a:latin typeface="Arial" panose="020B0604020202020204" pitchFamily="34" charset="0"/>
              </a:defRPr>
            </a:lvl1pPr>
          </a:lstStyle>
          <a:p>
            <a:r>
              <a:rPr lang="pt-BR" dirty="0"/>
              <a:t>BANCO OFICIAIS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2455322" y="1756320"/>
            <a:ext cx="6692349" cy="4932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</a:rPr>
              <a:t>LRF</a:t>
            </a:r>
            <a:endParaRPr lang="pt-BR" sz="3200" b="1" i="0" dirty="0">
              <a:effectLst/>
              <a:latin typeface="Arial" panose="020B0604020202020204" pitchFamily="34" charset="0"/>
            </a:endParaRPr>
          </a:p>
          <a:p>
            <a:pPr algn="ctr"/>
            <a:endParaRPr lang="pt-BR" sz="3200" b="1" dirty="0">
              <a:latin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</a:rPr>
              <a:t>Art. 43. As disponibilidades de caixa dos entes da Federação serão depositadas conforme estabelece o §3º do art. 164 da Constituição.</a:t>
            </a:r>
          </a:p>
          <a:p>
            <a:pPr algn="just"/>
            <a:endParaRPr lang="pt-BR" sz="2000" dirty="0">
              <a:latin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</a:rPr>
              <a:t>§ 1o </a:t>
            </a:r>
            <a:r>
              <a:rPr lang="pt-BR" sz="2000" b="1" u="sng" dirty="0">
                <a:latin typeface="Arial" panose="020B0604020202020204" pitchFamily="34" charset="0"/>
              </a:rPr>
              <a:t>As disponibilidades de caixa dos regimes de previdência social</a:t>
            </a:r>
            <a:r>
              <a:rPr lang="pt-BR" sz="2000" dirty="0">
                <a:latin typeface="Arial" panose="020B0604020202020204" pitchFamily="34" charset="0"/>
              </a:rPr>
              <a:t>, geral e próprio dos servidores públicos, ainda que vinculadas a fundos específicos a que se referem os </a:t>
            </a:r>
            <a:r>
              <a:rPr lang="pt-BR" sz="2000" dirty="0" err="1">
                <a:latin typeface="Arial" panose="020B0604020202020204" pitchFamily="34" charset="0"/>
              </a:rPr>
              <a:t>arts</a:t>
            </a:r>
            <a:r>
              <a:rPr lang="pt-BR" sz="2000" dirty="0">
                <a:latin typeface="Arial" panose="020B0604020202020204" pitchFamily="34" charset="0"/>
              </a:rPr>
              <a:t>. 249 e 250 da Constituição, </a:t>
            </a:r>
            <a:r>
              <a:rPr lang="pt-BR" sz="2000" b="1" u="sng" dirty="0">
                <a:latin typeface="Arial" panose="020B0604020202020204" pitchFamily="34" charset="0"/>
              </a:rPr>
              <a:t>ficarão depositadas em conta separada das demais disponibilidades de cada ente</a:t>
            </a:r>
            <a:r>
              <a:rPr lang="pt-BR" sz="2000" dirty="0">
                <a:latin typeface="Arial" panose="020B0604020202020204" pitchFamily="34" charset="0"/>
              </a:rPr>
              <a:t> e aplicadas nas condições de mercado, com observância dos limites e condições de proteção e prudência financeira.</a:t>
            </a:r>
          </a:p>
        </p:txBody>
      </p:sp>
    </p:spTree>
    <p:extLst>
      <p:ext uri="{BB962C8B-B14F-4D97-AF65-F5344CB8AC3E}">
        <p14:creationId xmlns:p14="http://schemas.microsoft.com/office/powerpoint/2010/main" val="25965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553"/>
            <a:ext cx="12230874" cy="70205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2455322" y="1756320"/>
            <a:ext cx="66923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</a:rPr>
              <a:t>TCU</a:t>
            </a:r>
            <a:endParaRPr lang="pt-BR" sz="3200" b="1" i="0" dirty="0">
              <a:effectLst/>
              <a:latin typeface="Arial" panose="020B0604020202020204" pitchFamily="34" charset="0"/>
            </a:endParaRPr>
          </a:p>
          <a:p>
            <a:pPr algn="ctr"/>
            <a:endParaRPr lang="pt-BR" sz="3200" b="1" dirty="0">
              <a:latin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</a:rPr>
              <a:t>[...] Merece, contudo, abordagem específica a instalação nestes espaços de agências bancárias de instituições financeiras oficiais - Banco do Brasil S.A. (sociedade de economia mista) e Caixa Econômica Federal (empresa pública). [...]</a:t>
            </a:r>
          </a:p>
          <a:p>
            <a:pPr algn="just"/>
            <a:endParaRPr lang="pt-BR" sz="2000" dirty="0">
              <a:latin typeface="Arial" panose="020B0604020202020204" pitchFamily="34" charset="0"/>
            </a:endParaRPr>
          </a:p>
          <a:p>
            <a:pPr algn="just"/>
            <a:r>
              <a:rPr lang="pt-BR" sz="1400" b="0" i="1" u="none" strike="noStrike" baseline="0" dirty="0">
                <a:latin typeface="Arial" panose="020B0604020202020204" pitchFamily="34" charset="0"/>
              </a:rPr>
              <a:t>Revista do TCU, ano 38, número 108, janeiro/abril 2007, página 48.</a:t>
            </a:r>
            <a:endParaRPr lang="pt-BR" sz="900" i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31379D-626B-419B-A25C-338D40B68526}"/>
              </a:ext>
            </a:extLst>
          </p:cNvPr>
          <p:cNvSpPr txBox="1"/>
          <p:nvPr/>
        </p:nvSpPr>
        <p:spPr>
          <a:xfrm>
            <a:off x="2455322" y="1013077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 i="0">
                <a:effectLst/>
                <a:latin typeface="Arial" panose="020B0604020202020204" pitchFamily="34" charset="0"/>
              </a:defRPr>
            </a:lvl1pPr>
          </a:lstStyle>
          <a:p>
            <a:r>
              <a:rPr lang="pt-BR" dirty="0"/>
              <a:t>BANCO OFICIAIS</a:t>
            </a:r>
          </a:p>
        </p:txBody>
      </p:sp>
    </p:spTree>
    <p:extLst>
      <p:ext uri="{BB962C8B-B14F-4D97-AF65-F5344CB8AC3E}">
        <p14:creationId xmlns:p14="http://schemas.microsoft.com/office/powerpoint/2010/main" val="137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553"/>
            <a:ext cx="12230874" cy="70205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2455322" y="1756320"/>
            <a:ext cx="66923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</a:rPr>
              <a:t>TCE-ES</a:t>
            </a:r>
          </a:p>
          <a:p>
            <a:pPr algn="ctr"/>
            <a:endParaRPr lang="pt-BR" sz="3200" b="1" i="0" dirty="0">
              <a:effectLst/>
              <a:latin typeface="Arial" panose="020B0604020202020204" pitchFamily="34" charset="0"/>
            </a:endParaRPr>
          </a:p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PARECER/CONSULTA TC-036/2005 </a:t>
            </a:r>
            <a:endParaRPr lang="pt-BR" sz="3200" b="1" i="0" dirty="0">
              <a:effectLst/>
              <a:latin typeface="Arial" panose="020B0604020202020204" pitchFamily="34" charset="0"/>
            </a:endParaRPr>
          </a:p>
          <a:p>
            <a:pPr algn="ctr"/>
            <a:endParaRPr lang="pt-BR" sz="3200" b="1" dirty="0">
              <a:latin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</a:rPr>
              <a:t>O Município deve depositar suas disponibilidades de caixa em </a:t>
            </a:r>
            <a:r>
              <a:rPr lang="pt-BR" sz="2000" b="1" u="sng" dirty="0">
                <a:latin typeface="Arial" panose="020B0604020202020204" pitchFamily="34" charset="0"/>
              </a:rPr>
              <a:t>instituição financeira oficial (leia-se pública, controlada pelo Poder Público</a:t>
            </a:r>
            <a:r>
              <a:rPr lang="pt-BR" sz="2000" dirty="0">
                <a:latin typeface="Arial" panose="020B0604020202020204" pitchFamily="34" charset="0"/>
              </a:rPr>
              <a:t>), sendo livre a escolha por instituição federal, estadual ou municipal. No âmbito do Estado do Espírito Santo, pelo que se sabe, a opção dos Municípios fica restrita às agências do </a:t>
            </a:r>
            <a:r>
              <a:rPr lang="pt-BR" sz="2000" b="1" u="sng" dirty="0">
                <a:latin typeface="Arial" panose="020B0604020202020204" pitchFamily="34" charset="0"/>
              </a:rPr>
              <a:t>Banco do Brasi</a:t>
            </a:r>
            <a:r>
              <a:rPr lang="pt-BR" sz="2000" dirty="0">
                <a:latin typeface="Arial" panose="020B0604020202020204" pitchFamily="34" charset="0"/>
              </a:rPr>
              <a:t>l, da </a:t>
            </a:r>
            <a:r>
              <a:rPr lang="pt-BR" sz="2000" b="1" u="sng" dirty="0">
                <a:latin typeface="Arial" panose="020B0604020202020204" pitchFamily="34" charset="0"/>
              </a:rPr>
              <a:t>Caixa Econômica Federal</a:t>
            </a:r>
            <a:r>
              <a:rPr lang="pt-BR" sz="2000" dirty="0">
                <a:latin typeface="Arial" panose="020B0604020202020204" pitchFamily="34" charset="0"/>
              </a:rPr>
              <a:t> e do </a:t>
            </a:r>
            <a:r>
              <a:rPr lang="pt-BR" sz="2000" b="1" u="sng" dirty="0">
                <a:latin typeface="Arial" panose="020B0604020202020204" pitchFamily="34" charset="0"/>
              </a:rPr>
              <a:t>Banestes</a:t>
            </a:r>
            <a:r>
              <a:rPr lang="pt-BR" sz="2000" dirty="0">
                <a:latin typeface="Arial" panose="020B0604020202020204" pitchFamily="34" charset="0"/>
              </a:rPr>
              <a:t>, além de eventual instituição financeira oficial controlada por outro Estado-Membro da Federação (banco estadual)</a:t>
            </a:r>
            <a:endParaRPr lang="pt-BR" sz="900" i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5BA522F-A465-4D6E-AF04-EA20B7050F28}"/>
              </a:ext>
            </a:extLst>
          </p:cNvPr>
          <p:cNvSpPr txBox="1"/>
          <p:nvPr/>
        </p:nvSpPr>
        <p:spPr>
          <a:xfrm>
            <a:off x="2455322" y="1013077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 i="0">
                <a:effectLst/>
                <a:latin typeface="Arial" panose="020B0604020202020204" pitchFamily="34" charset="0"/>
              </a:defRPr>
            </a:lvl1pPr>
          </a:lstStyle>
          <a:p>
            <a:r>
              <a:rPr lang="pt-BR" dirty="0"/>
              <a:t>BANCO OFICIAIS</a:t>
            </a:r>
          </a:p>
        </p:txBody>
      </p:sp>
    </p:spTree>
    <p:extLst>
      <p:ext uri="{BB962C8B-B14F-4D97-AF65-F5344CB8AC3E}">
        <p14:creationId xmlns:p14="http://schemas.microsoft.com/office/powerpoint/2010/main" val="40949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2455322" y="1756320"/>
            <a:ext cx="66923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</a:rPr>
              <a:t>Processo n° 1271-02.00/05-0</a:t>
            </a:r>
            <a:endParaRPr lang="pt-BR" sz="3200" b="1" dirty="0">
              <a:effectLst/>
              <a:latin typeface="Arial" panose="020B0604020202020204" pitchFamily="34" charset="0"/>
            </a:endParaRPr>
          </a:p>
          <a:p>
            <a:pPr algn="ctr"/>
            <a:endParaRPr lang="pt-BR" sz="3200" b="1" i="1" dirty="0">
              <a:latin typeface="Arial" panose="020B0604020202020204" pitchFamily="34" charset="0"/>
            </a:endParaRPr>
          </a:p>
          <a:p>
            <a:pPr algn="just"/>
            <a:r>
              <a:rPr lang="pt-BR" sz="2000" i="1" dirty="0">
                <a:latin typeface="Arial" panose="020B0604020202020204" pitchFamily="34" charset="0"/>
              </a:rPr>
              <a:t>O Exmo. Conselheiro </a:t>
            </a:r>
            <a:r>
              <a:rPr lang="pt-BR" sz="2000" i="1" dirty="0" err="1">
                <a:latin typeface="Arial" panose="020B0604020202020204" pitchFamily="34" charset="0"/>
              </a:rPr>
              <a:t>Algir</a:t>
            </a:r>
            <a:r>
              <a:rPr lang="pt-BR" sz="2000" i="1" dirty="0">
                <a:latin typeface="Arial" panose="020B0604020202020204" pitchFamily="34" charset="0"/>
              </a:rPr>
              <a:t> Lorenzon votou no sentido de que as </a:t>
            </a:r>
            <a:r>
              <a:rPr lang="pt-BR" sz="2000" b="1" i="1" u="sng" dirty="0">
                <a:latin typeface="Arial" panose="020B0604020202020204" pitchFamily="34" charset="0"/>
              </a:rPr>
              <a:t>instituições financeiras oficiais </a:t>
            </a:r>
            <a:r>
              <a:rPr lang="pt-BR" sz="2000" i="1" dirty="0">
                <a:latin typeface="Arial" panose="020B0604020202020204" pitchFamily="34" charset="0"/>
              </a:rPr>
              <a:t>mencionadas no artigo 164, § 3°, CF/1988 </a:t>
            </a:r>
            <a:r>
              <a:rPr lang="pt-BR" sz="2000" b="1" i="1" u="sng" dirty="0">
                <a:latin typeface="Arial" panose="020B0604020202020204" pitchFamily="34" charset="0"/>
              </a:rPr>
              <a:t>são de natureza pública</a:t>
            </a:r>
            <a:r>
              <a:rPr lang="pt-BR" sz="2000" i="1" dirty="0">
                <a:latin typeface="Arial" panose="020B0604020202020204" pitchFamily="34" charset="0"/>
              </a:rPr>
              <a:t>. Ademais, sustentou-se </a:t>
            </a:r>
            <a:r>
              <a:rPr lang="pt-BR" sz="2000" b="1" i="1" u="sng" dirty="0">
                <a:latin typeface="Arial" panose="020B0604020202020204" pitchFamily="34" charset="0"/>
              </a:rPr>
              <a:t>que a lei a que se refere a parte final do mesmo artigo 164, § 3°, deveria ser de espécie complementar.</a:t>
            </a:r>
          </a:p>
          <a:p>
            <a:pPr algn="just"/>
            <a:endParaRPr lang="pt-BR" sz="2000" b="1" i="1" u="sng" dirty="0">
              <a:latin typeface="Arial" panose="020B0604020202020204" pitchFamily="34" charset="0"/>
            </a:endParaRPr>
          </a:p>
          <a:p>
            <a:pPr algn="ctr"/>
            <a:r>
              <a:rPr lang="pt-BR" sz="2800" b="1" u="sng" dirty="0">
                <a:latin typeface="Arial" panose="020B0604020202020204" pitchFamily="34" charset="0"/>
              </a:rPr>
              <a:t>DECISÃO ACOLHIDA POR UNANIMIDADE PELO PLENO EM 05/04/2006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0286F0D-30B0-4E5A-A3C6-C788CB85D9B0}"/>
              </a:ext>
            </a:extLst>
          </p:cNvPr>
          <p:cNvSpPr txBox="1"/>
          <p:nvPr/>
        </p:nvSpPr>
        <p:spPr>
          <a:xfrm>
            <a:off x="2455322" y="1013077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 i="0">
                <a:effectLst/>
                <a:latin typeface="Arial" panose="020B0604020202020204" pitchFamily="34" charset="0"/>
              </a:defRPr>
            </a:lvl1pPr>
          </a:lstStyle>
          <a:p>
            <a:r>
              <a:rPr lang="pt-BR" dirty="0"/>
              <a:t>BANCO OFICIAIS</a:t>
            </a:r>
          </a:p>
        </p:txBody>
      </p:sp>
    </p:spTree>
    <p:extLst>
      <p:ext uri="{BB962C8B-B14F-4D97-AF65-F5344CB8AC3E}">
        <p14:creationId xmlns:p14="http://schemas.microsoft.com/office/powerpoint/2010/main" val="29171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2455322" y="1756320"/>
            <a:ext cx="66923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</a:rPr>
              <a:t>Processo n° 2536-02.00/14-7</a:t>
            </a:r>
            <a:endParaRPr lang="pt-BR" sz="3200" b="1" dirty="0">
              <a:effectLst/>
              <a:latin typeface="Arial" panose="020B0604020202020204" pitchFamily="34" charset="0"/>
            </a:endParaRPr>
          </a:p>
          <a:p>
            <a:pPr algn="ctr"/>
            <a:endParaRPr lang="pt-BR" sz="3200" b="1" i="1" dirty="0">
              <a:latin typeface="Arial" panose="020B0604020202020204" pitchFamily="34" charset="0"/>
            </a:endParaRPr>
          </a:p>
          <a:p>
            <a:pPr algn="just"/>
            <a:r>
              <a:rPr lang="pt-BR" sz="2000" i="1" dirty="0">
                <a:latin typeface="Arial" panose="020B0604020202020204" pitchFamily="34" charset="0"/>
              </a:rPr>
              <a:t>Conselheira Substituta Daniela </a:t>
            </a:r>
            <a:r>
              <a:rPr lang="pt-BR" sz="2000" i="1" dirty="0" err="1">
                <a:latin typeface="Arial" panose="020B0604020202020204" pitchFamily="34" charset="0"/>
              </a:rPr>
              <a:t>Zago</a:t>
            </a:r>
            <a:r>
              <a:rPr lang="pt-BR" sz="2000" i="1" dirty="0">
                <a:latin typeface="Arial" panose="020B0604020202020204" pitchFamily="34" charset="0"/>
              </a:rPr>
              <a:t> Gonçalves da </a:t>
            </a:r>
            <a:r>
              <a:rPr lang="pt-BR" sz="2000" i="1" dirty="0" err="1">
                <a:latin typeface="Arial" panose="020B0604020202020204" pitchFamily="34" charset="0"/>
              </a:rPr>
              <a:t>Cunda</a:t>
            </a:r>
            <a:r>
              <a:rPr lang="pt-BR" sz="2000" i="1" dirty="0">
                <a:latin typeface="Arial" panose="020B0604020202020204" pitchFamily="34" charset="0"/>
              </a:rPr>
              <a:t> defendeu que, no caso das “aplicações financeiras para a obtenção dos rendimentos necessários para a satisfação de metas atuariais”, há disciplina específica, qual seja, a Lei n° 9.717/1998, especialmente o disposto no artigo 6°, inciso IV e na Resolução BACEN/CMN n° 3.922/2010</a:t>
            </a:r>
            <a:endParaRPr lang="pt-BR" sz="2800" b="1" u="sng" dirty="0">
              <a:latin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D8DF2A3-9687-4EE1-8E9C-419BB7B1D169}"/>
              </a:ext>
            </a:extLst>
          </p:cNvPr>
          <p:cNvSpPr txBox="1"/>
          <p:nvPr/>
        </p:nvSpPr>
        <p:spPr>
          <a:xfrm>
            <a:off x="2455322" y="1013077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 i="0">
                <a:effectLst/>
                <a:latin typeface="Arial" panose="020B0604020202020204" pitchFamily="34" charset="0"/>
              </a:defRPr>
            </a:lvl1pPr>
          </a:lstStyle>
          <a:p>
            <a:r>
              <a:rPr lang="pt-BR" dirty="0"/>
              <a:t>BANCO OFICIAIS</a:t>
            </a:r>
          </a:p>
        </p:txBody>
      </p:sp>
    </p:spTree>
    <p:extLst>
      <p:ext uri="{BB962C8B-B14F-4D97-AF65-F5344CB8AC3E}">
        <p14:creationId xmlns:p14="http://schemas.microsoft.com/office/powerpoint/2010/main" val="183777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74" y="-101380"/>
            <a:ext cx="12230874" cy="702055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07E1C78-B563-4EFF-9CA3-DECEA63D665C}"/>
              </a:ext>
            </a:extLst>
          </p:cNvPr>
          <p:cNvSpPr txBox="1"/>
          <p:nvPr/>
        </p:nvSpPr>
        <p:spPr>
          <a:xfrm>
            <a:off x="2455322" y="1756320"/>
            <a:ext cx="66923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</a:rPr>
              <a:t>LEI 9.717/98</a:t>
            </a:r>
            <a:endParaRPr lang="pt-BR" sz="3200" b="1" dirty="0">
              <a:effectLst/>
              <a:latin typeface="Arial" panose="020B0604020202020204" pitchFamily="34" charset="0"/>
            </a:endParaRPr>
          </a:p>
          <a:p>
            <a:pPr algn="ctr"/>
            <a:endParaRPr lang="pt-BR" sz="3200" b="1" i="1" dirty="0">
              <a:latin typeface="Arial" panose="020B0604020202020204" pitchFamily="34" charset="0"/>
            </a:endParaRPr>
          </a:p>
          <a:p>
            <a:pPr algn="just"/>
            <a:r>
              <a:rPr lang="pt-BR" sz="2000" i="1" dirty="0">
                <a:latin typeface="Arial" panose="020B0604020202020204" pitchFamily="34" charset="0"/>
              </a:rPr>
              <a:t> Art. 6º Fica facultada à União, aos Estados, ao Distrito Federal e aos Municípios, a constituição de fundos integrados de bens, direitos e ativos, com finalidade previdenciária, desde que observados os critérios de que trata o artigo 1º e, adicionalmente, os seguintes preceitos:</a:t>
            </a:r>
          </a:p>
          <a:p>
            <a:pPr algn="just"/>
            <a:r>
              <a:rPr lang="pt-BR" sz="2000" i="1" dirty="0">
                <a:latin typeface="Arial" panose="020B0604020202020204" pitchFamily="34" charset="0"/>
              </a:rPr>
              <a:t>(...)</a:t>
            </a:r>
          </a:p>
          <a:p>
            <a:pPr algn="just"/>
            <a:r>
              <a:rPr lang="pt-BR" sz="2000" b="1" i="1" dirty="0">
                <a:latin typeface="Arial" panose="020B0604020202020204" pitchFamily="34" charset="0"/>
              </a:rPr>
              <a:t>IV - aplicação de recursos, conforme estabelecido pelo </a:t>
            </a:r>
            <a:r>
              <a:rPr lang="pt-BR" sz="2000" b="1" i="1" u="sng" dirty="0">
                <a:latin typeface="Arial" panose="020B0604020202020204" pitchFamily="34" charset="0"/>
              </a:rPr>
              <a:t>Conselho Monetário Nacional</a:t>
            </a:r>
            <a:r>
              <a:rPr lang="pt-BR" sz="2000" b="1" i="1" dirty="0">
                <a:latin typeface="Arial" panose="020B0604020202020204" pitchFamily="34" charset="0"/>
              </a:rPr>
              <a:t>;</a:t>
            </a:r>
          </a:p>
          <a:p>
            <a:pPr algn="just"/>
            <a:endParaRPr lang="pt-BR" sz="2800" b="1" u="sng" dirty="0">
              <a:latin typeface="Arial" panose="020B0604020202020204" pitchFamily="34" charset="0"/>
            </a:endParaRPr>
          </a:p>
          <a:p>
            <a:pPr algn="just"/>
            <a:endParaRPr lang="pt-BR" sz="2800" b="1" u="sng" dirty="0">
              <a:latin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13D395A-CA88-4393-92B1-9F2D61432E32}"/>
              </a:ext>
            </a:extLst>
          </p:cNvPr>
          <p:cNvSpPr txBox="1"/>
          <p:nvPr/>
        </p:nvSpPr>
        <p:spPr>
          <a:xfrm>
            <a:off x="2455322" y="1013077"/>
            <a:ext cx="6692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200" b="1" i="0">
                <a:effectLst/>
                <a:latin typeface="Arial" panose="020B0604020202020204" pitchFamily="34" charset="0"/>
              </a:defRPr>
            </a:lvl1pPr>
          </a:lstStyle>
          <a:p>
            <a:r>
              <a:rPr lang="pt-BR" dirty="0"/>
              <a:t>BANCO OFICIAIS</a:t>
            </a:r>
          </a:p>
        </p:txBody>
      </p:sp>
    </p:spTree>
    <p:extLst>
      <p:ext uri="{BB962C8B-B14F-4D97-AF65-F5344CB8AC3E}">
        <p14:creationId xmlns:p14="http://schemas.microsoft.com/office/powerpoint/2010/main" val="13732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1662</Words>
  <Application>Microsoft Office PowerPoint</Application>
  <PresentationFormat>Widescreen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Pró Empresa</dc:creator>
  <cp:lastModifiedBy>Gustavo Carrozzino</cp:lastModifiedBy>
  <cp:revision>20</cp:revision>
  <dcterms:created xsi:type="dcterms:W3CDTF">2021-09-21T19:31:32Z</dcterms:created>
  <dcterms:modified xsi:type="dcterms:W3CDTF">2021-09-30T02:40:54Z</dcterms:modified>
</cp:coreProperties>
</file>