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5"/>
  </p:notesMasterIdLst>
  <p:handoutMasterIdLst>
    <p:handoutMasterId r:id="rId26"/>
  </p:handoutMasterIdLst>
  <p:sldIdLst>
    <p:sldId id="918" r:id="rId2"/>
    <p:sldId id="919" r:id="rId3"/>
    <p:sldId id="920" r:id="rId4"/>
    <p:sldId id="925" r:id="rId5"/>
    <p:sldId id="977" r:id="rId6"/>
    <p:sldId id="978" r:id="rId7"/>
    <p:sldId id="979" r:id="rId8"/>
    <p:sldId id="982" r:id="rId9"/>
    <p:sldId id="986" r:id="rId10"/>
    <p:sldId id="996" r:id="rId11"/>
    <p:sldId id="988" r:id="rId12"/>
    <p:sldId id="994" r:id="rId13"/>
    <p:sldId id="995" r:id="rId14"/>
    <p:sldId id="1002" r:id="rId15"/>
    <p:sldId id="997" r:id="rId16"/>
    <p:sldId id="1000" r:id="rId17"/>
    <p:sldId id="989" r:id="rId18"/>
    <p:sldId id="999" r:id="rId19"/>
    <p:sldId id="948" r:id="rId20"/>
    <p:sldId id="949" r:id="rId21"/>
    <p:sldId id="952" r:id="rId22"/>
    <p:sldId id="954" r:id="rId23"/>
    <p:sldId id="917" r:id="rId24"/>
  </p:sldIdLst>
  <p:sldSz cx="12192000" cy="6858000"/>
  <p:notesSz cx="6788150" cy="99234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D872"/>
    <a:srgbClr val="33CC33"/>
    <a:srgbClr val="833AC6"/>
    <a:srgbClr val="126A9B"/>
    <a:srgbClr val="2639AC"/>
    <a:srgbClr val="99FF99"/>
    <a:srgbClr val="C4D7FC"/>
    <a:srgbClr val="FFCC00"/>
    <a:srgbClr val="FF6600"/>
    <a:srgbClr val="FF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6323" autoAdjust="0"/>
  </p:normalViewPr>
  <p:slideViewPr>
    <p:cSldViewPr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5AED8-A738-42BB-9E77-E01006766C05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B0A396B-735F-4842-A653-395A3D25C1C6}">
      <dgm:prSet phldrT="[Texto]"/>
      <dgm:spPr>
        <a:xfrm rot="10800000">
          <a:off x="0" y="1354"/>
          <a:ext cx="5964072" cy="1099836"/>
        </a:xfr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ELABORAÇÃO E APROVAÇÃO DA POLÍTICA DE INVESTIMENTOS</a:t>
          </a:r>
        </a:p>
      </dgm:t>
    </dgm:pt>
    <dgm:pt modelId="{27F28BE7-6D41-4E0D-879D-72243B479C95}" type="parTrans" cxnId="{ACD342B2-E45F-4625-B6AF-5F284AF18029}">
      <dgm:prSet/>
      <dgm:spPr/>
      <dgm:t>
        <a:bodyPr/>
        <a:lstStyle/>
        <a:p>
          <a:pPr algn="ctr"/>
          <a:endParaRPr lang="pt-BR"/>
        </a:p>
      </dgm:t>
    </dgm:pt>
    <dgm:pt modelId="{1A3B6275-2130-4681-B560-A13967BB5AB1}" type="sibTrans" cxnId="{ACD342B2-E45F-4625-B6AF-5F284AF18029}">
      <dgm:prSet/>
      <dgm:spPr/>
      <dgm:t>
        <a:bodyPr/>
        <a:lstStyle/>
        <a:p>
          <a:pPr algn="ctr"/>
          <a:endParaRPr lang="pt-BR"/>
        </a:p>
      </dgm:t>
    </dgm:pt>
    <dgm:pt modelId="{E130209F-B16F-4D50-8C6E-2A4B64290F76}">
      <dgm:prSet phldrT="[Texto]"/>
      <dgm:spPr>
        <a:xfrm>
          <a:off x="2982036" y="1476507"/>
          <a:ext cx="993041" cy="328851"/>
        </a:xfrm>
        <a:solidFill>
          <a:srgbClr val="ED7D31">
            <a:tint val="40000"/>
            <a:alpha val="90000"/>
            <a:hueOff val="-606590"/>
            <a:satOff val="-53819"/>
            <a:lumOff val="-54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606590"/>
              <a:satOff val="-53819"/>
              <a:lumOff val="-5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ELABORAÇÃO DO ATESTADO DE COMPATIBILIDADE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B06CE99-6B49-4525-8ED0-EC0F5921A644}" type="parTrans" cxnId="{90702C35-23F5-4088-BF9F-676D8D5BC8B8}">
      <dgm:prSet/>
      <dgm:spPr/>
      <dgm:t>
        <a:bodyPr/>
        <a:lstStyle/>
        <a:p>
          <a:pPr algn="ctr"/>
          <a:endParaRPr lang="pt-BR"/>
        </a:p>
      </dgm:t>
    </dgm:pt>
    <dgm:pt modelId="{8E6E2488-DD21-4901-B4B4-4F7F71DEF377}" type="sibTrans" cxnId="{90702C35-23F5-4088-BF9F-676D8D5BC8B8}">
      <dgm:prSet/>
      <dgm:spPr/>
      <dgm:t>
        <a:bodyPr/>
        <a:lstStyle/>
        <a:p>
          <a:pPr algn="ctr"/>
          <a:endParaRPr lang="pt-BR"/>
        </a:p>
      </dgm:t>
    </dgm:pt>
    <dgm:pt modelId="{E30442AC-A94B-4DBC-BCEE-03700C4B67CB}">
      <dgm:prSet phldrT="[Texto]"/>
      <dgm:spPr>
        <a:xfrm rot="10800000">
          <a:off x="0" y="2179574"/>
          <a:ext cx="5964072" cy="1099836"/>
        </a:xfrm>
        <a:solidFill>
          <a:srgbClr val="ED7D31">
            <a:hueOff val="-485121"/>
            <a:satOff val="-27976"/>
            <a:lumOff val="28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TRANSPARÊNCIA</a:t>
          </a:r>
        </a:p>
      </dgm:t>
    </dgm:pt>
    <dgm:pt modelId="{A74E0FED-42CF-47AC-8B5A-33A66E65D0BF}" type="parTrans" cxnId="{40F3B436-D305-44CE-9CF1-9D59166AFE86}">
      <dgm:prSet/>
      <dgm:spPr/>
      <dgm:t>
        <a:bodyPr/>
        <a:lstStyle/>
        <a:p>
          <a:pPr algn="ctr"/>
          <a:endParaRPr lang="pt-BR"/>
        </a:p>
      </dgm:t>
    </dgm:pt>
    <dgm:pt modelId="{8EBA4EAB-08B6-40F3-9A04-F7E8A3F6FF2E}" type="sibTrans" cxnId="{40F3B436-D305-44CE-9CF1-9D59166AFE86}">
      <dgm:prSet/>
      <dgm:spPr/>
      <dgm:t>
        <a:bodyPr/>
        <a:lstStyle/>
        <a:p>
          <a:pPr algn="ctr"/>
          <a:endParaRPr lang="pt-BR"/>
        </a:p>
      </dgm:t>
    </dgm:pt>
    <dgm:pt modelId="{675DC151-6D32-4DDC-A0F3-8069573CB329}">
      <dgm:prSet phldrT="[Texto]"/>
      <dgm:spPr>
        <a:xfrm>
          <a:off x="2912" y="1476507"/>
          <a:ext cx="993041" cy="328851"/>
        </a:xfrm>
        <a:solidFill>
          <a:srgbClr val="ED7D31">
            <a:tint val="40000"/>
            <a:alpha val="90000"/>
            <a:hueOff val="-242636"/>
            <a:satOff val="-21527"/>
            <a:lumOff val="-22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242636"/>
              <a:satOff val="-21527"/>
              <a:lumOff val="-22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QUALIFICAÇÃO DOS ATORES DO RPPS ENVOLVIDOS NA GESTÃO DOS RECURSOS</a:t>
          </a: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9BA31B5-D80F-44D7-9E71-04A73548DA66}" type="sibTrans" cxnId="{5DA9D8B8-82A3-4314-AC1F-7638A0D0CE89}">
      <dgm:prSet/>
      <dgm:spPr/>
      <dgm:t>
        <a:bodyPr/>
        <a:lstStyle/>
        <a:p>
          <a:pPr algn="ctr"/>
          <a:endParaRPr lang="pt-BR"/>
        </a:p>
      </dgm:t>
    </dgm:pt>
    <dgm:pt modelId="{C138F73B-97BD-4E30-8D6A-3070B875FB02}" type="parTrans" cxnId="{5DA9D8B8-82A3-4314-AC1F-7638A0D0CE89}">
      <dgm:prSet/>
      <dgm:spPr/>
      <dgm:t>
        <a:bodyPr/>
        <a:lstStyle/>
        <a:p>
          <a:pPr algn="ctr"/>
          <a:endParaRPr lang="pt-BR"/>
        </a:p>
      </dgm:t>
    </dgm:pt>
    <dgm:pt modelId="{B5632426-CDAF-4463-8870-75A14F9DE415}">
      <dgm:prSet phldrT="[Texto]"/>
      <dgm:spPr>
        <a:xfrm rot="10800000">
          <a:off x="0" y="1090464"/>
          <a:ext cx="5964072" cy="1099836"/>
        </a:xfrm>
        <a:solidFill>
          <a:srgbClr val="ED7D31">
            <a:hueOff val="-970242"/>
            <a:satOff val="-55952"/>
            <a:lumOff val="575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ETAPAS DA APLICAÇÃO DE RECURSOS</a:t>
          </a:r>
        </a:p>
      </dgm:t>
    </dgm:pt>
    <dgm:pt modelId="{2E07E023-FD58-4886-A03E-72CB7047AC20}" type="sibTrans" cxnId="{66511203-D0DC-4E87-852A-B8D46D38D4E5}">
      <dgm:prSet/>
      <dgm:spPr/>
      <dgm:t>
        <a:bodyPr/>
        <a:lstStyle/>
        <a:p>
          <a:pPr algn="ctr"/>
          <a:endParaRPr lang="pt-BR"/>
        </a:p>
      </dgm:t>
    </dgm:pt>
    <dgm:pt modelId="{2B685937-E882-4513-B8DC-5AEC1653815B}" type="parTrans" cxnId="{66511203-D0DC-4E87-852A-B8D46D38D4E5}">
      <dgm:prSet/>
      <dgm:spPr/>
      <dgm:t>
        <a:bodyPr/>
        <a:lstStyle/>
        <a:p>
          <a:pPr algn="ctr"/>
          <a:endParaRPr lang="pt-BR"/>
        </a:p>
      </dgm:t>
    </dgm:pt>
    <dgm:pt modelId="{4AB2E627-BDD9-4B41-8A61-BF36FE278FCB}">
      <dgm:prSet phldrT="[Texto]"/>
      <dgm:spPr>
        <a:xfrm>
          <a:off x="995953" y="1476507"/>
          <a:ext cx="993041" cy="328851"/>
        </a:xfrm>
        <a:solidFill>
          <a:srgbClr val="ED7D31">
            <a:tint val="40000"/>
            <a:alpha val="90000"/>
            <a:hueOff val="-363954"/>
            <a:satOff val="-32291"/>
            <a:lumOff val="-33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363954"/>
              <a:satOff val="-32291"/>
              <a:lumOff val="-33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CREDENCIAMENTO DO GESTOR E ADMINISTRADOR DO FUNDO DE INVESTIMENTO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73B1188-087F-4902-A144-A453E5637F08}" type="parTrans" cxnId="{9F3271F8-17D6-4BC6-BC3B-994FDEB2A0EA}">
      <dgm:prSet/>
      <dgm:spPr/>
      <dgm:t>
        <a:bodyPr/>
        <a:lstStyle/>
        <a:p>
          <a:pPr algn="ctr"/>
          <a:endParaRPr lang="pt-BR"/>
        </a:p>
      </dgm:t>
    </dgm:pt>
    <dgm:pt modelId="{C1DA7C1C-98C7-4F26-AC2E-247ADF66F0A6}" type="sibTrans" cxnId="{9F3271F8-17D6-4BC6-BC3B-994FDEB2A0EA}">
      <dgm:prSet/>
      <dgm:spPr/>
      <dgm:t>
        <a:bodyPr/>
        <a:lstStyle/>
        <a:p>
          <a:pPr algn="ctr"/>
          <a:endParaRPr lang="pt-BR"/>
        </a:p>
      </dgm:t>
    </dgm:pt>
    <dgm:pt modelId="{373395CF-8327-4A6C-A780-1C6BF9EB78A6}">
      <dgm:prSet/>
      <dgm:spPr>
        <a:xfrm>
          <a:off x="3975077" y="1476507"/>
          <a:ext cx="993041" cy="328851"/>
        </a:xfrm>
        <a:solidFill>
          <a:srgbClr val="ED7D31">
            <a:tint val="40000"/>
            <a:alpha val="90000"/>
            <a:hueOff val="-727908"/>
            <a:satOff val="-64582"/>
            <a:lumOff val="-65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727908"/>
              <a:satOff val="-64582"/>
              <a:lumOff val="-65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ANÁLISE DO FUNDO DE INVESTIMENTO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FCD7072-E3CE-4FE1-A10A-5998E4720AF5}" type="parTrans" cxnId="{210C2707-F232-429B-A584-014CEB2FFB0F}">
      <dgm:prSet/>
      <dgm:spPr/>
      <dgm:t>
        <a:bodyPr/>
        <a:lstStyle/>
        <a:p>
          <a:pPr algn="ctr"/>
          <a:endParaRPr lang="pt-BR"/>
        </a:p>
      </dgm:t>
    </dgm:pt>
    <dgm:pt modelId="{458B71E5-62C0-4481-9787-DC31C686FE8F}" type="sibTrans" cxnId="{210C2707-F232-429B-A584-014CEB2FFB0F}">
      <dgm:prSet/>
      <dgm:spPr/>
      <dgm:t>
        <a:bodyPr/>
        <a:lstStyle/>
        <a:p>
          <a:pPr algn="ctr"/>
          <a:endParaRPr lang="pt-BR"/>
        </a:p>
      </dgm:t>
    </dgm:pt>
    <dgm:pt modelId="{76F367E0-B6A6-4C7A-B481-416E73BBF24A}">
      <dgm:prSet/>
      <dgm:spPr>
        <a:xfrm>
          <a:off x="0" y="3268684"/>
          <a:ext cx="5964072" cy="715108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ACOMPANHAMENTO</a:t>
          </a:r>
        </a:p>
      </dgm:t>
    </dgm:pt>
    <dgm:pt modelId="{F32D0B2D-62FD-4767-918D-DB222732003A}" type="parTrans" cxnId="{8FA4A2B7-F357-40FB-94DD-D1D40180EF5F}">
      <dgm:prSet/>
      <dgm:spPr/>
      <dgm:t>
        <a:bodyPr/>
        <a:lstStyle/>
        <a:p>
          <a:pPr algn="ctr"/>
          <a:endParaRPr lang="pt-BR"/>
        </a:p>
      </dgm:t>
    </dgm:pt>
    <dgm:pt modelId="{CF02872F-4BB3-44F4-9DD8-E359C7D7E465}" type="sibTrans" cxnId="{8FA4A2B7-F357-40FB-94DD-D1D40180EF5F}">
      <dgm:prSet/>
      <dgm:spPr/>
      <dgm:t>
        <a:bodyPr/>
        <a:lstStyle/>
        <a:p>
          <a:pPr algn="ctr"/>
          <a:endParaRPr lang="pt-BR"/>
        </a:p>
      </dgm:t>
    </dgm:pt>
    <dgm:pt modelId="{E45F9496-48C3-4B24-85E1-A7A93BBF3FF9}">
      <dgm:prSet/>
      <dgm:spPr>
        <a:xfrm>
          <a:off x="4968118" y="1476507"/>
          <a:ext cx="993041" cy="328851"/>
        </a:xfrm>
        <a:solidFill>
          <a:srgbClr val="ED7D31">
            <a:tint val="40000"/>
            <a:alpha val="90000"/>
            <a:hueOff val="-849226"/>
            <a:satOff val="-75346"/>
            <a:lumOff val="-76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849226"/>
              <a:satOff val="-75346"/>
              <a:lumOff val="-76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AUTORIZAÇÃO DE APLICAÇÕES E RESGATES - APR</a:t>
          </a:r>
        </a:p>
      </dgm:t>
    </dgm:pt>
    <dgm:pt modelId="{58081F43-0016-488D-B6CA-E54E9931A94E}" type="parTrans" cxnId="{A78BF83F-A17A-4A1D-85E2-AFC77085F7B1}">
      <dgm:prSet/>
      <dgm:spPr/>
      <dgm:t>
        <a:bodyPr/>
        <a:lstStyle/>
        <a:p>
          <a:endParaRPr lang="pt-BR"/>
        </a:p>
      </dgm:t>
    </dgm:pt>
    <dgm:pt modelId="{5B7001B3-0A13-4C92-873D-A652704054AA}" type="sibTrans" cxnId="{A78BF83F-A17A-4A1D-85E2-AFC77085F7B1}">
      <dgm:prSet/>
      <dgm:spPr/>
      <dgm:t>
        <a:bodyPr/>
        <a:lstStyle/>
        <a:p>
          <a:endParaRPr lang="pt-BR"/>
        </a:p>
      </dgm:t>
    </dgm:pt>
    <dgm:pt modelId="{4F381DEC-369E-49D4-B50C-B9A5361DE0C3}">
      <dgm:prSet phldrT="[Texto]" custT="1"/>
      <dgm:spPr>
        <a:xfrm rot="10800000">
          <a:off x="0" y="2179574"/>
          <a:ext cx="5964072" cy="1099836"/>
        </a:xfrm>
        <a:solidFill>
          <a:schemeClr val="tx1">
            <a:lumMod val="50000"/>
            <a:lumOff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sz="14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MOTIVAÇÃO DOS ATOS</a:t>
          </a:r>
        </a:p>
      </dgm:t>
    </dgm:pt>
    <dgm:pt modelId="{296D2469-0153-453E-BB70-82C1A7924426}" type="parTrans" cxnId="{5175D8D1-4E94-4FDF-A61C-97A12B37C5C1}">
      <dgm:prSet/>
      <dgm:spPr/>
      <dgm:t>
        <a:bodyPr/>
        <a:lstStyle/>
        <a:p>
          <a:endParaRPr lang="pt-BR"/>
        </a:p>
      </dgm:t>
    </dgm:pt>
    <dgm:pt modelId="{C4B21DB9-3188-4956-954C-079746649772}" type="sibTrans" cxnId="{5175D8D1-4E94-4FDF-A61C-97A12B37C5C1}">
      <dgm:prSet/>
      <dgm:spPr/>
      <dgm:t>
        <a:bodyPr/>
        <a:lstStyle/>
        <a:p>
          <a:endParaRPr lang="pt-BR"/>
        </a:p>
      </dgm:t>
    </dgm:pt>
    <dgm:pt modelId="{2D4D9142-B362-4B88-96B6-21110C5AB5BF}">
      <dgm:prSet phldrT="[Texto]" custT="1"/>
      <dgm:spPr>
        <a:xfrm rot="10800000">
          <a:off x="0" y="2179574"/>
          <a:ext cx="5964072" cy="1099836"/>
        </a:xfrm>
        <a:solidFill>
          <a:schemeClr val="tx1">
            <a:lumMod val="50000"/>
            <a:lumOff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t-BR" sz="14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DIVULGAÇÃO DOS ATOS</a:t>
          </a:r>
        </a:p>
      </dgm:t>
    </dgm:pt>
    <dgm:pt modelId="{F9CE27A7-E6E2-43E1-A827-24C156239A8D}" type="parTrans" cxnId="{DD567C86-4A4E-476A-8838-5F708D2903BF}">
      <dgm:prSet/>
      <dgm:spPr/>
      <dgm:t>
        <a:bodyPr/>
        <a:lstStyle/>
        <a:p>
          <a:endParaRPr lang="pt-BR"/>
        </a:p>
      </dgm:t>
    </dgm:pt>
    <dgm:pt modelId="{955970B3-21D9-4D88-AABB-D4890F57A0E0}" type="sibTrans" cxnId="{DD567C86-4A4E-476A-8838-5F708D2903BF}">
      <dgm:prSet/>
      <dgm:spPr/>
      <dgm:t>
        <a:bodyPr/>
        <a:lstStyle/>
        <a:p>
          <a:endParaRPr lang="pt-BR"/>
        </a:p>
      </dgm:t>
    </dgm:pt>
    <dgm:pt modelId="{F5E517B2-5631-482B-BD6E-0A20A846B0F1}" type="pres">
      <dgm:prSet presAssocID="{B065AED8-A738-42BB-9E77-E01006766C05}" presName="Name0" presStyleCnt="0">
        <dgm:presLayoutVars>
          <dgm:dir/>
          <dgm:animLvl val="lvl"/>
          <dgm:resizeHandles val="exact"/>
        </dgm:presLayoutVars>
      </dgm:prSet>
      <dgm:spPr/>
    </dgm:pt>
    <dgm:pt modelId="{A2DDB290-B5E3-4254-A932-4D957FCBA456}" type="pres">
      <dgm:prSet presAssocID="{76F367E0-B6A6-4C7A-B481-416E73BBF24A}" presName="boxAndChildren" presStyleCnt="0"/>
      <dgm:spPr/>
    </dgm:pt>
    <dgm:pt modelId="{93369BF5-6323-4F87-9BDB-8191FC06ECA8}" type="pres">
      <dgm:prSet presAssocID="{76F367E0-B6A6-4C7A-B481-416E73BBF24A}" presName="parentTextBox" presStyleLbl="node1" presStyleIdx="0" presStyleCnt="4" custScaleY="42402"/>
      <dgm:spPr>
        <a:prstGeom prst="rect">
          <a:avLst/>
        </a:prstGeom>
      </dgm:spPr>
    </dgm:pt>
    <dgm:pt modelId="{2171C511-7EFD-434E-B52C-173008AEFD13}" type="pres">
      <dgm:prSet presAssocID="{8EBA4EAB-08B6-40F3-9A04-F7E8A3F6FF2E}" presName="sp" presStyleCnt="0"/>
      <dgm:spPr/>
    </dgm:pt>
    <dgm:pt modelId="{6EA3826B-66DA-4BCD-AC05-B437DD94F70F}" type="pres">
      <dgm:prSet presAssocID="{E30442AC-A94B-4DBC-BCEE-03700C4B67CB}" presName="arrowAndChildren" presStyleCnt="0"/>
      <dgm:spPr/>
    </dgm:pt>
    <dgm:pt modelId="{A282FA4D-3D3C-469F-A48A-3103ADA973C7}" type="pres">
      <dgm:prSet presAssocID="{E30442AC-A94B-4DBC-BCEE-03700C4B67CB}" presName="parentTextArrow" presStyleLbl="node1" presStyleIdx="0" presStyleCnt="4"/>
      <dgm:spPr>
        <a:prstGeom prst="upArrowCallout">
          <a:avLst/>
        </a:prstGeom>
      </dgm:spPr>
    </dgm:pt>
    <dgm:pt modelId="{F44DD2FA-5A17-4565-8ABA-9C208BC3BFCF}" type="pres">
      <dgm:prSet presAssocID="{E30442AC-A94B-4DBC-BCEE-03700C4B67CB}" presName="arrow" presStyleLbl="node1" presStyleIdx="1" presStyleCnt="4"/>
      <dgm:spPr/>
    </dgm:pt>
    <dgm:pt modelId="{2AC96E2B-0C9A-41BB-B287-B2392CE2DF00}" type="pres">
      <dgm:prSet presAssocID="{E30442AC-A94B-4DBC-BCEE-03700C4B67CB}" presName="descendantArrow" presStyleCnt="0"/>
      <dgm:spPr/>
    </dgm:pt>
    <dgm:pt modelId="{3DA12AEA-924B-4FA0-94FF-76EAD543AF9D}" type="pres">
      <dgm:prSet presAssocID="{4F381DEC-369E-49D4-B50C-B9A5361DE0C3}" presName="childTextArrow" presStyleLbl="fgAccFollowNode1" presStyleIdx="0" presStyleCnt="7">
        <dgm:presLayoutVars>
          <dgm:bulletEnabled val="1"/>
        </dgm:presLayoutVars>
      </dgm:prSet>
      <dgm:spPr/>
    </dgm:pt>
    <dgm:pt modelId="{68DFD1C6-836F-42D5-BFF4-C6D356CE1A0A}" type="pres">
      <dgm:prSet presAssocID="{2D4D9142-B362-4B88-96B6-21110C5AB5BF}" presName="childTextArrow" presStyleLbl="fgAccFollowNode1" presStyleIdx="1" presStyleCnt="7">
        <dgm:presLayoutVars>
          <dgm:bulletEnabled val="1"/>
        </dgm:presLayoutVars>
      </dgm:prSet>
      <dgm:spPr/>
    </dgm:pt>
    <dgm:pt modelId="{7FBB7819-1157-477D-A2D8-04D07F1599FD}" type="pres">
      <dgm:prSet presAssocID="{2E07E023-FD58-4886-A03E-72CB7047AC20}" presName="sp" presStyleCnt="0"/>
      <dgm:spPr/>
    </dgm:pt>
    <dgm:pt modelId="{E945648A-B595-4015-9F27-3A4DAAA907FA}" type="pres">
      <dgm:prSet presAssocID="{B5632426-CDAF-4463-8870-75A14F9DE415}" presName="arrowAndChildren" presStyleCnt="0"/>
      <dgm:spPr/>
    </dgm:pt>
    <dgm:pt modelId="{0F15AA7D-9FC6-4E92-B637-E68364E30E13}" type="pres">
      <dgm:prSet presAssocID="{B5632426-CDAF-4463-8870-75A14F9DE415}" presName="parentTextArrow" presStyleLbl="node1" presStyleIdx="1" presStyleCnt="4"/>
      <dgm:spPr>
        <a:prstGeom prst="upArrowCallout">
          <a:avLst/>
        </a:prstGeom>
      </dgm:spPr>
    </dgm:pt>
    <dgm:pt modelId="{34147A6B-46E1-4886-A562-D03CA96AD851}" type="pres">
      <dgm:prSet presAssocID="{B5632426-CDAF-4463-8870-75A14F9DE415}" presName="arrow" presStyleLbl="node1" presStyleIdx="2" presStyleCnt="4"/>
      <dgm:spPr/>
    </dgm:pt>
    <dgm:pt modelId="{5438D544-D8BD-45C4-B3A7-27A3212B60CF}" type="pres">
      <dgm:prSet presAssocID="{B5632426-CDAF-4463-8870-75A14F9DE415}" presName="descendantArrow" presStyleCnt="0"/>
      <dgm:spPr/>
    </dgm:pt>
    <dgm:pt modelId="{5B1425A3-6868-4692-96C4-7E5CF342BF8D}" type="pres">
      <dgm:prSet presAssocID="{675DC151-6D32-4DDC-A0F3-8069573CB329}" presName="childTextArrow" presStyleLbl="fgAccFollow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7B9A539-6137-48C3-B0DE-9E2D1E56229C}" type="pres">
      <dgm:prSet presAssocID="{4AB2E627-BDD9-4B41-8A61-BF36FE278FCB}" presName="childTextArrow" presStyleLbl="fgAccFollow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202F772B-C1EA-4F37-836D-DA1B1E33E4AB}" type="pres">
      <dgm:prSet presAssocID="{E130209F-B16F-4D50-8C6E-2A4B64290F76}" presName="childTextArrow" presStyleLbl="fgAccFollow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AC8392E6-1BFB-4115-A049-55D629FF000C}" type="pres">
      <dgm:prSet presAssocID="{373395CF-8327-4A6C-A780-1C6BF9EB78A6}" presName="childTextArrow" presStyleLbl="fgAccFollow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5E31712-4266-4CC7-B728-D4E03123C396}" type="pres">
      <dgm:prSet presAssocID="{E45F9496-48C3-4B24-85E1-A7A93BBF3FF9}" presName="childTextArrow" presStyleLbl="fgAccFollow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9410723F-44A6-4F9A-AEBA-CD548EABCB4D}" type="pres">
      <dgm:prSet presAssocID="{1A3B6275-2130-4681-B560-A13967BB5AB1}" presName="sp" presStyleCnt="0"/>
      <dgm:spPr/>
    </dgm:pt>
    <dgm:pt modelId="{7A34309A-C707-408E-B4E7-638FB09B2256}" type="pres">
      <dgm:prSet presAssocID="{9B0A396B-735F-4842-A653-395A3D25C1C6}" presName="arrowAndChildren" presStyleCnt="0"/>
      <dgm:spPr/>
    </dgm:pt>
    <dgm:pt modelId="{FA083371-4315-412D-B2E7-685E988B49C8}" type="pres">
      <dgm:prSet presAssocID="{9B0A396B-735F-4842-A653-395A3D25C1C6}" presName="parentTextArrow" presStyleLbl="node1" presStyleIdx="3" presStyleCnt="4" custScaleY="32053"/>
      <dgm:spPr>
        <a:prstGeom prst="upArrowCallout">
          <a:avLst/>
        </a:prstGeom>
      </dgm:spPr>
    </dgm:pt>
  </dgm:ptLst>
  <dgm:cxnLst>
    <dgm:cxn modelId="{66511203-D0DC-4E87-852A-B8D46D38D4E5}" srcId="{B065AED8-A738-42BB-9E77-E01006766C05}" destId="{B5632426-CDAF-4463-8870-75A14F9DE415}" srcOrd="1" destOrd="0" parTransId="{2B685937-E882-4513-B8DC-5AEC1653815B}" sibTransId="{2E07E023-FD58-4886-A03E-72CB7047AC20}"/>
    <dgm:cxn modelId="{F757DA04-1B76-4B78-B1AB-5017C9920945}" type="presOf" srcId="{373395CF-8327-4A6C-A780-1C6BF9EB78A6}" destId="{AC8392E6-1BFB-4115-A049-55D629FF000C}" srcOrd="0" destOrd="0" presId="urn:microsoft.com/office/officeart/2005/8/layout/process4"/>
    <dgm:cxn modelId="{210C2707-F232-429B-A584-014CEB2FFB0F}" srcId="{B5632426-CDAF-4463-8870-75A14F9DE415}" destId="{373395CF-8327-4A6C-A780-1C6BF9EB78A6}" srcOrd="3" destOrd="0" parTransId="{4FCD7072-E3CE-4FE1-A10A-5998E4720AF5}" sibTransId="{458B71E5-62C0-4481-9787-DC31C686FE8F}"/>
    <dgm:cxn modelId="{0A00FD22-693D-4453-8360-1FF0396B07CE}" type="presOf" srcId="{675DC151-6D32-4DDC-A0F3-8069573CB329}" destId="{5B1425A3-6868-4692-96C4-7E5CF342BF8D}" srcOrd="0" destOrd="0" presId="urn:microsoft.com/office/officeart/2005/8/layout/process4"/>
    <dgm:cxn modelId="{F697B029-D387-45A2-87ED-EC422C6B46B2}" type="presOf" srcId="{76F367E0-B6A6-4C7A-B481-416E73BBF24A}" destId="{93369BF5-6323-4F87-9BDB-8191FC06ECA8}" srcOrd="0" destOrd="0" presId="urn:microsoft.com/office/officeart/2005/8/layout/process4"/>
    <dgm:cxn modelId="{CB89A92F-2056-4926-9F23-9C413D20B43E}" type="presOf" srcId="{B5632426-CDAF-4463-8870-75A14F9DE415}" destId="{0F15AA7D-9FC6-4E92-B637-E68364E30E13}" srcOrd="0" destOrd="0" presId="urn:microsoft.com/office/officeart/2005/8/layout/process4"/>
    <dgm:cxn modelId="{90702C35-23F5-4088-BF9F-676D8D5BC8B8}" srcId="{B5632426-CDAF-4463-8870-75A14F9DE415}" destId="{E130209F-B16F-4D50-8C6E-2A4B64290F76}" srcOrd="2" destOrd="0" parTransId="{BB06CE99-6B49-4525-8ED0-EC0F5921A644}" sibTransId="{8E6E2488-DD21-4901-B4B4-4F7F71DEF377}"/>
    <dgm:cxn modelId="{40F3B436-D305-44CE-9CF1-9D59166AFE86}" srcId="{B065AED8-A738-42BB-9E77-E01006766C05}" destId="{E30442AC-A94B-4DBC-BCEE-03700C4B67CB}" srcOrd="2" destOrd="0" parTransId="{A74E0FED-42CF-47AC-8B5A-33A66E65D0BF}" sibTransId="{8EBA4EAB-08B6-40F3-9A04-F7E8A3F6FF2E}"/>
    <dgm:cxn modelId="{F0E6183C-284B-48AC-A937-D7FAAF316FAF}" type="presOf" srcId="{E45F9496-48C3-4B24-85E1-A7A93BBF3FF9}" destId="{C5E31712-4266-4CC7-B728-D4E03123C396}" srcOrd="0" destOrd="0" presId="urn:microsoft.com/office/officeart/2005/8/layout/process4"/>
    <dgm:cxn modelId="{A78BF83F-A17A-4A1D-85E2-AFC77085F7B1}" srcId="{B5632426-CDAF-4463-8870-75A14F9DE415}" destId="{E45F9496-48C3-4B24-85E1-A7A93BBF3FF9}" srcOrd="4" destOrd="0" parTransId="{58081F43-0016-488D-B6CA-E54E9931A94E}" sibTransId="{5B7001B3-0A13-4C92-873D-A652704054AA}"/>
    <dgm:cxn modelId="{CAFB6D5D-3DBC-4572-99F9-EA21E9AF1D0C}" type="presOf" srcId="{4AB2E627-BDD9-4B41-8A61-BF36FE278FCB}" destId="{87B9A539-6137-48C3-B0DE-9E2D1E56229C}" srcOrd="0" destOrd="0" presId="urn:microsoft.com/office/officeart/2005/8/layout/process4"/>
    <dgm:cxn modelId="{CF0DD246-FDFB-4186-83AD-015B2A4FB3AE}" type="presOf" srcId="{B065AED8-A738-42BB-9E77-E01006766C05}" destId="{F5E517B2-5631-482B-BD6E-0A20A846B0F1}" srcOrd="0" destOrd="0" presId="urn:microsoft.com/office/officeart/2005/8/layout/process4"/>
    <dgm:cxn modelId="{3F312A4C-8C1F-4837-8AD6-50CF8A366357}" type="presOf" srcId="{4F381DEC-369E-49D4-B50C-B9A5361DE0C3}" destId="{3DA12AEA-924B-4FA0-94FF-76EAD543AF9D}" srcOrd="0" destOrd="0" presId="urn:microsoft.com/office/officeart/2005/8/layout/process4"/>
    <dgm:cxn modelId="{62A90B85-52E5-4684-A0CB-F60024F829B3}" type="presOf" srcId="{2D4D9142-B362-4B88-96B6-21110C5AB5BF}" destId="{68DFD1C6-836F-42D5-BFF4-C6D356CE1A0A}" srcOrd="0" destOrd="0" presId="urn:microsoft.com/office/officeart/2005/8/layout/process4"/>
    <dgm:cxn modelId="{DD567C86-4A4E-476A-8838-5F708D2903BF}" srcId="{E30442AC-A94B-4DBC-BCEE-03700C4B67CB}" destId="{2D4D9142-B362-4B88-96B6-21110C5AB5BF}" srcOrd="1" destOrd="0" parTransId="{F9CE27A7-E6E2-43E1-A827-24C156239A8D}" sibTransId="{955970B3-21D9-4D88-AABB-D4890F57A0E0}"/>
    <dgm:cxn modelId="{048D9C8B-E23A-41F0-8E7A-AF4833A06162}" type="presOf" srcId="{9B0A396B-735F-4842-A653-395A3D25C1C6}" destId="{FA083371-4315-412D-B2E7-685E988B49C8}" srcOrd="0" destOrd="0" presId="urn:microsoft.com/office/officeart/2005/8/layout/process4"/>
    <dgm:cxn modelId="{D52AFE90-FE63-4095-A948-3AA26FD0CA35}" type="presOf" srcId="{E130209F-B16F-4D50-8C6E-2A4B64290F76}" destId="{202F772B-C1EA-4F37-836D-DA1B1E33E4AB}" srcOrd="0" destOrd="0" presId="urn:microsoft.com/office/officeart/2005/8/layout/process4"/>
    <dgm:cxn modelId="{DD5DA199-5290-4450-B675-2C4644898475}" type="presOf" srcId="{B5632426-CDAF-4463-8870-75A14F9DE415}" destId="{34147A6B-46E1-4886-A562-D03CA96AD851}" srcOrd="1" destOrd="0" presId="urn:microsoft.com/office/officeart/2005/8/layout/process4"/>
    <dgm:cxn modelId="{ACD342B2-E45F-4625-B6AF-5F284AF18029}" srcId="{B065AED8-A738-42BB-9E77-E01006766C05}" destId="{9B0A396B-735F-4842-A653-395A3D25C1C6}" srcOrd="0" destOrd="0" parTransId="{27F28BE7-6D41-4E0D-879D-72243B479C95}" sibTransId="{1A3B6275-2130-4681-B560-A13967BB5AB1}"/>
    <dgm:cxn modelId="{8FA4A2B7-F357-40FB-94DD-D1D40180EF5F}" srcId="{B065AED8-A738-42BB-9E77-E01006766C05}" destId="{76F367E0-B6A6-4C7A-B481-416E73BBF24A}" srcOrd="3" destOrd="0" parTransId="{F32D0B2D-62FD-4767-918D-DB222732003A}" sibTransId="{CF02872F-4BB3-44F4-9DD8-E359C7D7E465}"/>
    <dgm:cxn modelId="{5DA9D8B8-82A3-4314-AC1F-7638A0D0CE89}" srcId="{B5632426-CDAF-4463-8870-75A14F9DE415}" destId="{675DC151-6D32-4DDC-A0F3-8069573CB329}" srcOrd="0" destOrd="0" parTransId="{C138F73B-97BD-4E30-8D6A-3070B875FB02}" sibTransId="{59BA31B5-D80F-44D7-9E71-04A73548DA66}"/>
    <dgm:cxn modelId="{5175D8D1-4E94-4FDF-A61C-97A12B37C5C1}" srcId="{E30442AC-A94B-4DBC-BCEE-03700C4B67CB}" destId="{4F381DEC-369E-49D4-B50C-B9A5361DE0C3}" srcOrd="0" destOrd="0" parTransId="{296D2469-0153-453E-BB70-82C1A7924426}" sibTransId="{C4B21DB9-3188-4956-954C-079746649772}"/>
    <dgm:cxn modelId="{E21679E6-43E1-4268-B02B-F363762ACCFA}" type="presOf" srcId="{E30442AC-A94B-4DBC-BCEE-03700C4B67CB}" destId="{A282FA4D-3D3C-469F-A48A-3103ADA973C7}" srcOrd="0" destOrd="0" presId="urn:microsoft.com/office/officeart/2005/8/layout/process4"/>
    <dgm:cxn modelId="{0F8C8BF7-B77D-4E9F-94D5-C9CEFA799C3C}" type="presOf" srcId="{E30442AC-A94B-4DBC-BCEE-03700C4B67CB}" destId="{F44DD2FA-5A17-4565-8ABA-9C208BC3BFCF}" srcOrd="1" destOrd="0" presId="urn:microsoft.com/office/officeart/2005/8/layout/process4"/>
    <dgm:cxn modelId="{9F3271F8-17D6-4BC6-BC3B-994FDEB2A0EA}" srcId="{B5632426-CDAF-4463-8870-75A14F9DE415}" destId="{4AB2E627-BDD9-4B41-8A61-BF36FE278FCB}" srcOrd="1" destOrd="0" parTransId="{473B1188-087F-4902-A144-A453E5637F08}" sibTransId="{C1DA7C1C-98C7-4F26-AC2E-247ADF66F0A6}"/>
    <dgm:cxn modelId="{61FAF1E4-C977-49B5-B9C9-4B5C6881C964}" type="presParOf" srcId="{F5E517B2-5631-482B-BD6E-0A20A846B0F1}" destId="{A2DDB290-B5E3-4254-A932-4D957FCBA456}" srcOrd="0" destOrd="0" presId="urn:microsoft.com/office/officeart/2005/8/layout/process4"/>
    <dgm:cxn modelId="{ADCF4966-64C6-47D4-9034-CEEC21CEEBCE}" type="presParOf" srcId="{A2DDB290-B5E3-4254-A932-4D957FCBA456}" destId="{93369BF5-6323-4F87-9BDB-8191FC06ECA8}" srcOrd="0" destOrd="0" presId="urn:microsoft.com/office/officeart/2005/8/layout/process4"/>
    <dgm:cxn modelId="{B0206DDB-2CCD-4991-B8D1-5EB5A4C44DC5}" type="presParOf" srcId="{F5E517B2-5631-482B-BD6E-0A20A846B0F1}" destId="{2171C511-7EFD-434E-B52C-173008AEFD13}" srcOrd="1" destOrd="0" presId="urn:microsoft.com/office/officeart/2005/8/layout/process4"/>
    <dgm:cxn modelId="{D484AF32-7120-4714-966A-661293075B31}" type="presParOf" srcId="{F5E517B2-5631-482B-BD6E-0A20A846B0F1}" destId="{6EA3826B-66DA-4BCD-AC05-B437DD94F70F}" srcOrd="2" destOrd="0" presId="urn:microsoft.com/office/officeart/2005/8/layout/process4"/>
    <dgm:cxn modelId="{1E055DCC-EF1A-4D17-9855-DAED4E7F4D08}" type="presParOf" srcId="{6EA3826B-66DA-4BCD-AC05-B437DD94F70F}" destId="{A282FA4D-3D3C-469F-A48A-3103ADA973C7}" srcOrd="0" destOrd="0" presId="urn:microsoft.com/office/officeart/2005/8/layout/process4"/>
    <dgm:cxn modelId="{47671EE4-468B-413E-B620-E85DB614539D}" type="presParOf" srcId="{6EA3826B-66DA-4BCD-AC05-B437DD94F70F}" destId="{F44DD2FA-5A17-4565-8ABA-9C208BC3BFCF}" srcOrd="1" destOrd="0" presId="urn:microsoft.com/office/officeart/2005/8/layout/process4"/>
    <dgm:cxn modelId="{220FC88A-6AC8-4794-815C-EB870953DBB8}" type="presParOf" srcId="{6EA3826B-66DA-4BCD-AC05-B437DD94F70F}" destId="{2AC96E2B-0C9A-41BB-B287-B2392CE2DF00}" srcOrd="2" destOrd="0" presId="urn:microsoft.com/office/officeart/2005/8/layout/process4"/>
    <dgm:cxn modelId="{D209935B-8A8B-4426-888B-E790D4ED8591}" type="presParOf" srcId="{2AC96E2B-0C9A-41BB-B287-B2392CE2DF00}" destId="{3DA12AEA-924B-4FA0-94FF-76EAD543AF9D}" srcOrd="0" destOrd="0" presId="urn:microsoft.com/office/officeart/2005/8/layout/process4"/>
    <dgm:cxn modelId="{E0B7720E-86BA-449D-ACB7-F4D978B99CD7}" type="presParOf" srcId="{2AC96E2B-0C9A-41BB-B287-B2392CE2DF00}" destId="{68DFD1C6-836F-42D5-BFF4-C6D356CE1A0A}" srcOrd="1" destOrd="0" presId="urn:microsoft.com/office/officeart/2005/8/layout/process4"/>
    <dgm:cxn modelId="{8BD50EEA-D310-437A-B03F-8DF400B12084}" type="presParOf" srcId="{F5E517B2-5631-482B-BD6E-0A20A846B0F1}" destId="{7FBB7819-1157-477D-A2D8-04D07F1599FD}" srcOrd="3" destOrd="0" presId="urn:microsoft.com/office/officeart/2005/8/layout/process4"/>
    <dgm:cxn modelId="{8141B571-87EC-466D-B6EA-DEA0D8DCB74E}" type="presParOf" srcId="{F5E517B2-5631-482B-BD6E-0A20A846B0F1}" destId="{E945648A-B595-4015-9F27-3A4DAAA907FA}" srcOrd="4" destOrd="0" presId="urn:microsoft.com/office/officeart/2005/8/layout/process4"/>
    <dgm:cxn modelId="{0921F919-24FF-49D0-B623-5C07791694CD}" type="presParOf" srcId="{E945648A-B595-4015-9F27-3A4DAAA907FA}" destId="{0F15AA7D-9FC6-4E92-B637-E68364E30E13}" srcOrd="0" destOrd="0" presId="urn:microsoft.com/office/officeart/2005/8/layout/process4"/>
    <dgm:cxn modelId="{016BA6ED-DB2D-4C9E-A6EC-1A946B2A48B3}" type="presParOf" srcId="{E945648A-B595-4015-9F27-3A4DAAA907FA}" destId="{34147A6B-46E1-4886-A562-D03CA96AD851}" srcOrd="1" destOrd="0" presId="urn:microsoft.com/office/officeart/2005/8/layout/process4"/>
    <dgm:cxn modelId="{EB9D4681-DCCA-4D7F-81F0-3FA02EBDF698}" type="presParOf" srcId="{E945648A-B595-4015-9F27-3A4DAAA907FA}" destId="{5438D544-D8BD-45C4-B3A7-27A3212B60CF}" srcOrd="2" destOrd="0" presId="urn:microsoft.com/office/officeart/2005/8/layout/process4"/>
    <dgm:cxn modelId="{163EDADC-CA09-4A64-A758-49B91D402D36}" type="presParOf" srcId="{5438D544-D8BD-45C4-B3A7-27A3212B60CF}" destId="{5B1425A3-6868-4692-96C4-7E5CF342BF8D}" srcOrd="0" destOrd="0" presId="urn:microsoft.com/office/officeart/2005/8/layout/process4"/>
    <dgm:cxn modelId="{40CF051F-20BE-4D6F-9E97-6F5C5A95201F}" type="presParOf" srcId="{5438D544-D8BD-45C4-B3A7-27A3212B60CF}" destId="{87B9A539-6137-48C3-B0DE-9E2D1E56229C}" srcOrd="1" destOrd="0" presId="urn:microsoft.com/office/officeart/2005/8/layout/process4"/>
    <dgm:cxn modelId="{B2BB561B-47B2-404E-B845-8C19847B2782}" type="presParOf" srcId="{5438D544-D8BD-45C4-B3A7-27A3212B60CF}" destId="{202F772B-C1EA-4F37-836D-DA1B1E33E4AB}" srcOrd="2" destOrd="0" presId="urn:microsoft.com/office/officeart/2005/8/layout/process4"/>
    <dgm:cxn modelId="{539788DE-2A17-400C-89E5-FFD5DE59F1DA}" type="presParOf" srcId="{5438D544-D8BD-45C4-B3A7-27A3212B60CF}" destId="{AC8392E6-1BFB-4115-A049-55D629FF000C}" srcOrd="3" destOrd="0" presId="urn:microsoft.com/office/officeart/2005/8/layout/process4"/>
    <dgm:cxn modelId="{6CBD8DA5-70E1-4B48-982B-A71FBC8E9236}" type="presParOf" srcId="{5438D544-D8BD-45C4-B3A7-27A3212B60CF}" destId="{C5E31712-4266-4CC7-B728-D4E03123C396}" srcOrd="4" destOrd="0" presId="urn:microsoft.com/office/officeart/2005/8/layout/process4"/>
    <dgm:cxn modelId="{D23B92A7-6EA6-4756-8A44-07A8BA912177}" type="presParOf" srcId="{F5E517B2-5631-482B-BD6E-0A20A846B0F1}" destId="{9410723F-44A6-4F9A-AEBA-CD548EABCB4D}" srcOrd="5" destOrd="0" presId="urn:microsoft.com/office/officeart/2005/8/layout/process4"/>
    <dgm:cxn modelId="{CEEC64B2-05B0-4E01-8803-B9AA5A15810E}" type="presParOf" srcId="{F5E517B2-5631-482B-BD6E-0A20A846B0F1}" destId="{7A34309A-C707-408E-B4E7-638FB09B2256}" srcOrd="6" destOrd="0" presId="urn:microsoft.com/office/officeart/2005/8/layout/process4"/>
    <dgm:cxn modelId="{514F8C1D-79F9-4346-8ADB-A44A78382A73}" type="presParOf" srcId="{7A34309A-C707-408E-B4E7-638FB09B2256}" destId="{FA083371-4315-412D-B2E7-685E988B49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69BF5-6323-4F87-9BDB-8191FC06ECA8}">
      <dsp:nvSpPr>
        <dsp:cNvPr id="0" name=""/>
        <dsp:cNvSpPr/>
      </dsp:nvSpPr>
      <dsp:spPr>
        <a:xfrm>
          <a:off x="0" y="5371201"/>
          <a:ext cx="12192000" cy="645766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ACOMPANHAMENTO</a:t>
          </a:r>
        </a:p>
      </dsp:txBody>
      <dsp:txXfrm>
        <a:off x="0" y="5371201"/>
        <a:ext cx="12192000" cy="645766"/>
      </dsp:txXfrm>
    </dsp:sp>
    <dsp:sp modelId="{F44DD2FA-5A17-4565-8ABA-9C208BC3BFCF}">
      <dsp:nvSpPr>
        <dsp:cNvPr id="0" name=""/>
        <dsp:cNvSpPr/>
      </dsp:nvSpPr>
      <dsp:spPr>
        <a:xfrm rot="10800000">
          <a:off x="0" y="3051729"/>
          <a:ext cx="12192000" cy="2342316"/>
        </a:xfrm>
        <a:prstGeom prst="upArrowCallout">
          <a:avLst/>
        </a:prstGeom>
        <a:solidFill>
          <a:srgbClr val="ED7D31">
            <a:hueOff val="-485121"/>
            <a:satOff val="-27976"/>
            <a:lumOff val="28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TRANSPARÊNCIA</a:t>
          </a:r>
        </a:p>
      </dsp:txBody>
      <dsp:txXfrm rot="-10800000">
        <a:off x="0" y="3339672"/>
        <a:ext cx="12192000" cy="534210"/>
      </dsp:txXfrm>
    </dsp:sp>
    <dsp:sp modelId="{3DA12AEA-924B-4FA0-94FF-76EAD543AF9D}">
      <dsp:nvSpPr>
        <dsp:cNvPr id="0" name=""/>
        <dsp:cNvSpPr/>
      </dsp:nvSpPr>
      <dsp:spPr>
        <a:xfrm>
          <a:off x="0" y="3873882"/>
          <a:ext cx="6095999" cy="7003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MOTIVAÇÃO DOS ATOS</a:t>
          </a:r>
        </a:p>
      </dsp:txBody>
      <dsp:txXfrm>
        <a:off x="0" y="3873882"/>
        <a:ext cx="6095999" cy="700352"/>
      </dsp:txXfrm>
    </dsp:sp>
    <dsp:sp modelId="{68DFD1C6-836F-42D5-BFF4-C6D356CE1A0A}">
      <dsp:nvSpPr>
        <dsp:cNvPr id="0" name=""/>
        <dsp:cNvSpPr/>
      </dsp:nvSpPr>
      <dsp:spPr>
        <a:xfrm>
          <a:off x="6096000" y="3873882"/>
          <a:ext cx="6095999" cy="7003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DIVULGAÇÃO DOS ATOS</a:t>
          </a:r>
        </a:p>
      </dsp:txBody>
      <dsp:txXfrm>
        <a:off x="6096000" y="3873882"/>
        <a:ext cx="6095999" cy="700352"/>
      </dsp:txXfrm>
    </dsp:sp>
    <dsp:sp modelId="{34147A6B-46E1-4886-A562-D03CA96AD851}">
      <dsp:nvSpPr>
        <dsp:cNvPr id="0" name=""/>
        <dsp:cNvSpPr/>
      </dsp:nvSpPr>
      <dsp:spPr>
        <a:xfrm rot="10800000">
          <a:off x="0" y="732257"/>
          <a:ext cx="12192000" cy="2342316"/>
        </a:xfrm>
        <a:prstGeom prst="upArrowCallout">
          <a:avLst/>
        </a:prstGeom>
        <a:solidFill>
          <a:srgbClr val="ED7D31">
            <a:hueOff val="-970242"/>
            <a:satOff val="-55952"/>
            <a:lumOff val="575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ETAPAS DA APLICAÇÃO DE RECURSOS</a:t>
          </a:r>
        </a:p>
      </dsp:txBody>
      <dsp:txXfrm rot="-10800000">
        <a:off x="0" y="1020200"/>
        <a:ext cx="12192000" cy="534210"/>
      </dsp:txXfrm>
    </dsp:sp>
    <dsp:sp modelId="{5B1425A3-6868-4692-96C4-7E5CF342BF8D}">
      <dsp:nvSpPr>
        <dsp:cNvPr id="0" name=""/>
        <dsp:cNvSpPr/>
      </dsp:nvSpPr>
      <dsp:spPr>
        <a:xfrm>
          <a:off x="1488" y="1554410"/>
          <a:ext cx="2437804" cy="700352"/>
        </a:xfrm>
        <a:prstGeom prst="rect">
          <a:avLst/>
        </a:prstGeom>
        <a:solidFill>
          <a:srgbClr val="ED7D31">
            <a:tint val="40000"/>
            <a:alpha val="90000"/>
            <a:hueOff val="-242636"/>
            <a:satOff val="-21527"/>
            <a:lumOff val="-22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242636"/>
              <a:satOff val="-21527"/>
              <a:lumOff val="-22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QUALIFICAÇÃO DOS ATORES DO RPPS ENVOLVIDOS NA GESTÃO DOS RECURSOS</a:t>
          </a:r>
          <a:endParaRPr lang="pt-BR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88" y="1554410"/>
        <a:ext cx="2437804" cy="700352"/>
      </dsp:txXfrm>
    </dsp:sp>
    <dsp:sp modelId="{87B9A539-6137-48C3-B0DE-9E2D1E56229C}">
      <dsp:nvSpPr>
        <dsp:cNvPr id="0" name=""/>
        <dsp:cNvSpPr/>
      </dsp:nvSpPr>
      <dsp:spPr>
        <a:xfrm>
          <a:off x="2439292" y="1554410"/>
          <a:ext cx="2437804" cy="700352"/>
        </a:xfrm>
        <a:prstGeom prst="rect">
          <a:avLst/>
        </a:prstGeom>
        <a:solidFill>
          <a:srgbClr val="ED7D31">
            <a:tint val="40000"/>
            <a:alpha val="90000"/>
            <a:hueOff val="-363954"/>
            <a:satOff val="-32291"/>
            <a:lumOff val="-33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363954"/>
              <a:satOff val="-32291"/>
              <a:lumOff val="-33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CREDENCIAMENTO DO GESTOR E ADMINISTRADOR DO FUNDO DE INVESTIMENTO</a:t>
          </a:r>
          <a:endParaRPr lang="pt-B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39292" y="1554410"/>
        <a:ext cx="2437804" cy="700352"/>
      </dsp:txXfrm>
    </dsp:sp>
    <dsp:sp modelId="{202F772B-C1EA-4F37-836D-DA1B1E33E4AB}">
      <dsp:nvSpPr>
        <dsp:cNvPr id="0" name=""/>
        <dsp:cNvSpPr/>
      </dsp:nvSpPr>
      <dsp:spPr>
        <a:xfrm>
          <a:off x="4877097" y="1554410"/>
          <a:ext cx="2437804" cy="700352"/>
        </a:xfrm>
        <a:prstGeom prst="rect">
          <a:avLst/>
        </a:prstGeom>
        <a:solidFill>
          <a:srgbClr val="ED7D31">
            <a:tint val="40000"/>
            <a:alpha val="90000"/>
            <a:hueOff val="-606590"/>
            <a:satOff val="-53819"/>
            <a:lumOff val="-54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606590"/>
              <a:satOff val="-53819"/>
              <a:lumOff val="-54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ELABORAÇÃO DO ATESTADO DE COMPATIBILIDADE</a:t>
          </a:r>
          <a:endParaRPr lang="pt-B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77097" y="1554410"/>
        <a:ext cx="2437804" cy="700352"/>
      </dsp:txXfrm>
    </dsp:sp>
    <dsp:sp modelId="{AC8392E6-1BFB-4115-A049-55D629FF000C}">
      <dsp:nvSpPr>
        <dsp:cNvPr id="0" name=""/>
        <dsp:cNvSpPr/>
      </dsp:nvSpPr>
      <dsp:spPr>
        <a:xfrm>
          <a:off x="7314902" y="1554410"/>
          <a:ext cx="2437804" cy="700352"/>
        </a:xfrm>
        <a:prstGeom prst="rect">
          <a:avLst/>
        </a:prstGeom>
        <a:solidFill>
          <a:srgbClr val="ED7D31">
            <a:tint val="40000"/>
            <a:alpha val="90000"/>
            <a:hueOff val="-727908"/>
            <a:satOff val="-64582"/>
            <a:lumOff val="-65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727908"/>
              <a:satOff val="-64582"/>
              <a:lumOff val="-65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ANÁLISE DO FUNDO DE INVESTIMENTO</a:t>
          </a:r>
          <a:endParaRPr lang="pt-B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14902" y="1554410"/>
        <a:ext cx="2437804" cy="700352"/>
      </dsp:txXfrm>
    </dsp:sp>
    <dsp:sp modelId="{C5E31712-4266-4CC7-B728-D4E03123C396}">
      <dsp:nvSpPr>
        <dsp:cNvPr id="0" name=""/>
        <dsp:cNvSpPr/>
      </dsp:nvSpPr>
      <dsp:spPr>
        <a:xfrm>
          <a:off x="9752707" y="1554410"/>
          <a:ext cx="2437804" cy="700352"/>
        </a:xfrm>
        <a:prstGeom prst="rect">
          <a:avLst/>
        </a:prstGeom>
        <a:solidFill>
          <a:srgbClr val="ED7D31">
            <a:tint val="40000"/>
            <a:alpha val="90000"/>
            <a:hueOff val="-849226"/>
            <a:satOff val="-75346"/>
            <a:lumOff val="-76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849226"/>
              <a:satOff val="-75346"/>
              <a:lumOff val="-76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AUTORIZAÇÃO DE APLICAÇÕES E RESGATES - APR</a:t>
          </a:r>
        </a:p>
      </dsp:txBody>
      <dsp:txXfrm>
        <a:off x="9752707" y="1554410"/>
        <a:ext cx="2437804" cy="700352"/>
      </dsp:txXfrm>
    </dsp:sp>
    <dsp:sp modelId="{FA083371-4315-412D-B2E7-685E988B49C8}">
      <dsp:nvSpPr>
        <dsp:cNvPr id="0" name=""/>
        <dsp:cNvSpPr/>
      </dsp:nvSpPr>
      <dsp:spPr>
        <a:xfrm rot="10800000">
          <a:off x="0" y="4319"/>
          <a:ext cx="12192000" cy="750782"/>
        </a:xfrm>
        <a:prstGeom prst="upArrowCallout">
          <a:avLst/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ELABORAÇÃO E APROVAÇÃO DA POLÍTICA DE INVESTIMENTOS</a:t>
          </a:r>
        </a:p>
      </dsp:txBody>
      <dsp:txXfrm rot="10800000">
        <a:off x="0" y="4319"/>
        <a:ext cx="12192000" cy="487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13368"/>
            <a:ext cx="5431154" cy="446579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7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9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Menor ou 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/>
          </p:cNvSpPr>
          <p:nvPr userDrawn="1"/>
        </p:nvSpPr>
        <p:spPr>
          <a:xfrm>
            <a:off x="9329738" y="64484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FADD01-B4DC-4773-B300-97E0A67404F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8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9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8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8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/>
              <a:t>Clique para editar os estilos do texto mestre</a:t>
            </a:r>
          </a:p>
          <a:p>
            <a:pPr lvl="1"/>
            <a:r>
              <a:rPr lang="pt-BR" altLang="es-ES" dirty="0"/>
              <a:t>Segundo nível</a:t>
            </a:r>
          </a:p>
          <a:p>
            <a:pPr lvl="2"/>
            <a:r>
              <a:rPr lang="pt-BR" altLang="es-ES" dirty="0"/>
              <a:t>Terceiro nível</a:t>
            </a:r>
          </a:p>
          <a:p>
            <a:pPr lvl="3"/>
            <a:r>
              <a:rPr lang="pt-BR" altLang="es-ES" dirty="0"/>
              <a:t>Quarto nível</a:t>
            </a:r>
          </a:p>
          <a:p>
            <a:pPr lvl="4"/>
            <a:r>
              <a:rPr lang="pt-BR" altLang="es-ES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80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1055440" y="2276872"/>
            <a:ext cx="1048226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Art. 1º  § 1º Na aplicação dos recursos ...  os responsáveis pela gestão do regime próprio de previdência social devem: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V - realizar com </a:t>
            </a:r>
            <a:r>
              <a:rPr lang="pt-BR" altLang="pt-BR" sz="3200" b="1" i="1" dirty="0">
                <a:latin typeface="Arial Narrow" panose="020B0606020202030204" pitchFamily="34" charset="0"/>
              </a:rPr>
              <a:t>diligência</a:t>
            </a:r>
            <a:r>
              <a:rPr lang="pt-BR" altLang="pt-BR" sz="3200" i="1" dirty="0">
                <a:latin typeface="Arial Narrow" panose="020B0606020202030204" pitchFamily="34" charset="0"/>
              </a:rPr>
              <a:t> </a:t>
            </a:r>
            <a:r>
              <a:rPr lang="pt-BR" altLang="pt-BR" sz="2400" i="1" dirty="0">
                <a:latin typeface="Arial Narrow" panose="020B0606020202030204" pitchFamily="34" charset="0"/>
              </a:rPr>
              <a:t>a </a:t>
            </a:r>
            <a:r>
              <a:rPr lang="pt-BR" altLang="pt-BR" sz="2400" b="1" i="1" dirty="0">
                <a:latin typeface="Arial Narrow" panose="020B0606020202030204" pitchFamily="34" charset="0"/>
              </a:rPr>
              <a:t>seleção, o acompanhamento e a avaliação de prestadores</a:t>
            </a:r>
            <a:r>
              <a:rPr lang="pt-BR" altLang="pt-BR" sz="2400" i="1" dirty="0">
                <a:latin typeface="Arial Narrow" panose="020B0606020202030204" pitchFamily="34" charset="0"/>
              </a:rPr>
              <a:t> de serviços contratados;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VI - realizar o </a:t>
            </a:r>
            <a:r>
              <a:rPr lang="pt-BR" altLang="pt-BR" sz="2400" b="1" i="1" dirty="0">
                <a:latin typeface="Arial Narrow" panose="020B0606020202030204" pitchFamily="34" charset="0"/>
              </a:rPr>
              <a:t>prévio credenciamento, o acompanhamento e a avaliação do gestor e do administrador</a:t>
            </a:r>
            <a:r>
              <a:rPr lang="pt-BR" altLang="pt-BR" sz="2400" i="1" dirty="0">
                <a:latin typeface="Arial Narrow" panose="020B0606020202030204" pitchFamily="34" charset="0"/>
              </a:rPr>
              <a:t> dos fundos de investimento...</a:t>
            </a: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263352" y="620688"/>
            <a:ext cx="1101722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Avaliar Administradores e Gestores</a:t>
            </a:r>
          </a:p>
        </p:txBody>
      </p:sp>
    </p:spTree>
    <p:extLst>
      <p:ext uri="{BB962C8B-B14F-4D97-AF65-F5344CB8AC3E}">
        <p14:creationId xmlns:p14="http://schemas.microsoft.com/office/powerpoint/2010/main" val="19694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263352" y="2060848"/>
            <a:ext cx="11665296" cy="3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altLang="pt-BR" sz="2600" i="1" dirty="0">
                <a:latin typeface="Arial Narrow" panose="020B0606020202030204" pitchFamily="34" charset="0"/>
              </a:rPr>
              <a:t>Credenciamento prévio das instituições que recebam recursos dos RPPS: Não é apenas a emissão do atestado de credenciamento ou o preenchimento de formulários.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altLang="pt-BR" sz="2600" i="1" dirty="0">
                <a:latin typeface="Arial Narrow" panose="020B0606020202030204" pitchFamily="34" charset="0"/>
              </a:rPr>
              <a:t>Análise deve contemplar, no mínimo, o histórico e experiência de atuação, o volume de recursos sob a gestão e administração da instituição, a solidez patrimonial, a exposição a risco </a:t>
            </a:r>
            <a:r>
              <a:rPr lang="pt-BR" altLang="pt-BR" sz="2600" i="1" dirty="0" err="1">
                <a:latin typeface="Arial Narrow" panose="020B0606020202030204" pitchFamily="34" charset="0"/>
              </a:rPr>
              <a:t>reputacional</a:t>
            </a:r>
            <a:r>
              <a:rPr lang="pt-BR" altLang="pt-BR" sz="2600" i="1" dirty="0">
                <a:latin typeface="Arial Narrow" panose="020B0606020202030204" pitchFamily="34" charset="0"/>
              </a:rPr>
              <a:t>, padrão ético de conduta e aderência da rentabilidade a indicadores de desempenho.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i="1" dirty="0">
              <a:latin typeface="Arial Narrow" panose="020B0606020202030204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63352" y="620688"/>
            <a:ext cx="1101722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Avaliar Administradores e Gestores</a:t>
            </a:r>
          </a:p>
        </p:txBody>
      </p:sp>
    </p:spTree>
    <p:extLst>
      <p:ext uri="{BB962C8B-B14F-4D97-AF65-F5344CB8AC3E}">
        <p14:creationId xmlns:p14="http://schemas.microsoft.com/office/powerpoint/2010/main" val="24447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623392" y="2044924"/>
            <a:ext cx="113772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altLang="pt-BR" sz="2600" i="1" dirty="0">
                <a:latin typeface="Arial Narrow" panose="020B0606020202030204" pitchFamily="34" charset="0"/>
              </a:rPr>
              <a:t>Análise Prévia da Opção de Investimento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altLang="pt-BR" sz="2600" i="1" dirty="0">
                <a:latin typeface="Arial Narrow" panose="020B0606020202030204" pitchFamily="34" charset="0"/>
              </a:rPr>
              <a:t>Não basta simplesmente cumprir limites da PAI e da Resolução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i="1" dirty="0">
                <a:latin typeface="Arial Narrow" panose="020B0606020202030204" pitchFamily="34" charset="0"/>
              </a:rPr>
              <a:t>Selecionar os melhores produtos exige um trabalho de pesquisa, análise e comparação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i="1" dirty="0">
                <a:latin typeface="Arial Narrow" panose="020B0606020202030204" pitchFamily="34" charset="0"/>
              </a:rPr>
              <a:t>Emissão de parecer, com motivação técnica de aplicação ou resgate;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i="1" dirty="0">
                <a:latin typeface="Arial Narrow" panose="020B0606020202030204" pitchFamily="34" charset="0"/>
              </a:rPr>
              <a:t>Análises, discussões e deliberação (órgãos do RPPS)</a:t>
            </a:r>
            <a:endParaRPr lang="pt-BR" altLang="pt-BR" sz="2600" i="1" dirty="0">
              <a:latin typeface="Arial Narrow" panose="020B0606020202030204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63352" y="620688"/>
            <a:ext cx="1173730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Analisar tecnicamente as opções de investimentos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99456" y="5638985"/>
            <a:ext cx="94330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Falta de análise ou análise inadequada: adiciona riscos desnecessários e contraria os princípios CMN.</a:t>
            </a:r>
            <a:endParaRPr lang="pt-BR" altLang="pt-BR" sz="26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669487" y="2060848"/>
            <a:ext cx="11339735" cy="43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pt-BR" sz="3200" b="1" dirty="0">
                <a:latin typeface="Arial Narrow" panose="020B0606020202030204" pitchFamily="34" charset="0"/>
              </a:rPr>
              <a:t>Prudente</a:t>
            </a:r>
          </a:p>
          <a:p>
            <a:pPr marL="144000" indent="-34290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altLang="pt-BR" dirty="0">
                <a:latin typeface="Arial Narrow" panose="020B0606020202030204" pitchFamily="34" charset="0"/>
              </a:rPr>
              <a:t>Característica de quem quer evitar perigos ou consequências ruins; precavido; sensato; que age com paciência e ponderação; atitude de quem não quer correr riscos desnecessários; cauteloso;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altLang="pt-BR" sz="3200" b="1" dirty="0">
                <a:latin typeface="Arial Narrow" panose="020B0606020202030204" pitchFamily="34" charset="0"/>
              </a:rPr>
              <a:t>Diligente</a:t>
            </a:r>
          </a:p>
          <a:p>
            <a:pPr marL="144000" indent="-34290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altLang="pt-BR" dirty="0">
                <a:latin typeface="Arial Narrow" panose="020B0606020202030204" pitchFamily="34" charset="0"/>
              </a:rPr>
              <a:t>Característica de quem age com zelo, cuidado e atenção na realização de algo; que busca, averigua e se dedica para realizar uma tarefa; 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63352" y="620688"/>
            <a:ext cx="1173730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Ser Diligente e Prudente</a:t>
            </a:r>
          </a:p>
        </p:txBody>
      </p:sp>
    </p:spTree>
    <p:extLst>
      <p:ext uri="{BB962C8B-B14F-4D97-AF65-F5344CB8AC3E}">
        <p14:creationId xmlns:p14="http://schemas.microsoft.com/office/powerpoint/2010/main" val="42536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695400" y="2420888"/>
            <a:ext cx="10585176" cy="35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44000" indent="-396000" algn="just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pt-BR" altLang="pt-BR" dirty="0">
                <a:latin typeface="Arial Narrow" panose="020B0606020202030204" pitchFamily="34" charset="0"/>
              </a:rPr>
              <a:t>Diante das diversas modalidades de aplicação, sempre deverá realizar a aplicação ou o conjunto de aplicações financeiras que irá maximizar o retorno esperado com o menor risco possível;</a:t>
            </a:r>
          </a:p>
          <a:p>
            <a:pPr marL="144000" indent="-396000" algn="just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pt-BR" altLang="pt-BR" dirty="0">
                <a:latin typeface="Arial Narrow" panose="020B0606020202030204" pitchFamily="34" charset="0"/>
              </a:rPr>
              <a:t>Numa situação em que os retornos são semelhantes, para graus de riscos diferentes, o investidor deverá, teoricamente, optar pelo investimento com menor risco.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63352" y="620688"/>
            <a:ext cx="1173730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Ser Diligente e Prudente</a:t>
            </a:r>
          </a:p>
        </p:txBody>
      </p:sp>
    </p:spTree>
    <p:extLst>
      <p:ext uri="{BB962C8B-B14F-4D97-AF65-F5344CB8AC3E}">
        <p14:creationId xmlns:p14="http://schemas.microsoft.com/office/powerpoint/2010/main" val="19894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911424" y="2060848"/>
            <a:ext cx="10873208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44000" indent="-34290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altLang="pt-BR" dirty="0">
                <a:latin typeface="Arial Narrow" panose="020B0606020202030204" pitchFamily="34" charset="0"/>
              </a:rPr>
              <a:t>Não se limita apenas à exclusiva observância dos segmentos, limites e vedações previstos na Resolução CMN nº 3.922, de 2010 e previstos na política de investimentos;</a:t>
            </a:r>
          </a:p>
          <a:p>
            <a:pPr marL="144000" indent="-34290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altLang="pt-BR" dirty="0">
                <a:latin typeface="Arial Narrow" panose="020B0606020202030204" pitchFamily="34" charset="0"/>
              </a:rPr>
              <a:t>A escolha das aplicações deve ser balizada pelo cumprimento dos princípios.</a:t>
            </a:r>
          </a:p>
          <a:p>
            <a:pPr marL="144000" indent="-34290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altLang="pt-BR" dirty="0">
                <a:latin typeface="Arial Narrow" panose="020B0606020202030204" pitchFamily="34" charset="0"/>
              </a:rPr>
              <a:t>A decisão pela escolha das aplicações exige procedimentos específicos, pois visam concretizar os retornos esperados e minimizar os riscos (não são mera burocracia). 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63352" y="620688"/>
            <a:ext cx="1173730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Ser Diligente e Prudente</a:t>
            </a:r>
          </a:p>
        </p:txBody>
      </p:sp>
    </p:spTree>
    <p:extLst>
      <p:ext uri="{BB962C8B-B14F-4D97-AF65-F5344CB8AC3E}">
        <p14:creationId xmlns:p14="http://schemas.microsoft.com/office/powerpoint/2010/main" val="16219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graphicFrame>
        <p:nvGraphicFramePr>
          <p:cNvPr id="13" name="Diagrama 12"/>
          <p:cNvGraphicFramePr>
            <a:graphicFrameLocks/>
          </p:cNvGraphicFramePr>
          <p:nvPr/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38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407368" y="1628800"/>
            <a:ext cx="1152128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Elaboração de estudos prévios: a) análise da conjuntura econômica relativa ao mercado financeiro no médio e longo prazos;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Avaliação dos ativos que compõem a carteira do fundo de investimento;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Avaliação sobre a saúde financeira dos emissores de ativos da carteira do fundo de investimento;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Pesquisas sobre atos ou fatos relevantes publicados;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Pesquisas   sobre notícias   negativas   relevantes   na   mídia   que envolvam o fundo de investimento, seu administrador e gestor;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Não investir quando não conhecer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Não </a:t>
            </a:r>
            <a:r>
              <a:rPr lang="pt-BR" altLang="pt-BR" sz="2400" i="1" dirty="0" err="1">
                <a:latin typeface="Arial Narrow" panose="020B0606020202030204" pitchFamily="34" charset="0"/>
              </a:rPr>
              <a:t>invistir</a:t>
            </a:r>
            <a:r>
              <a:rPr lang="pt-BR" altLang="pt-BR" sz="2400" i="1" dirty="0">
                <a:latin typeface="Arial Narrow" panose="020B0606020202030204" pitchFamily="34" charset="0"/>
              </a:rPr>
              <a:t> se houver pressão para investir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endParaRPr lang="pt-BR" altLang="pt-BR" sz="2400" i="1" dirty="0"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1344" y="476672"/>
            <a:ext cx="1173730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Exemplos de atitudes práticas</a:t>
            </a:r>
          </a:p>
        </p:txBody>
      </p:sp>
    </p:spTree>
    <p:extLst>
      <p:ext uri="{BB962C8B-B14F-4D97-AF65-F5344CB8AC3E}">
        <p14:creationId xmlns:p14="http://schemas.microsoft.com/office/powerpoint/2010/main" val="36346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695400" y="1867183"/>
            <a:ext cx="1130525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Consulta junto à CVM e BACEN sobre processos sancionadores;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Avaliar se existem elevados prazos de carência, cotização e/ou de pagamento das cotas e expressivas taxas de saída;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Carteira de investimento composta por ativos pertencentes a empresas que apresentem características incompatíveis com o volume de recursos a ela relacionados.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Questionar porque outros tipos de investidores, além de RPPS, não se interessaram pelo fundo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Comparar a opção de investimento com outras semelhantes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Desconfiar de situações incompatíveis com o mercado: fundos com alto retorno e baixo risco.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endParaRPr lang="pt-BR" altLang="pt-BR" sz="2400" i="1" dirty="0"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63352" y="620688"/>
            <a:ext cx="1173730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Exemplos de atitudes práticas</a:t>
            </a:r>
          </a:p>
        </p:txBody>
      </p:sp>
    </p:spTree>
    <p:extLst>
      <p:ext uri="{BB962C8B-B14F-4D97-AF65-F5344CB8AC3E}">
        <p14:creationId xmlns:p14="http://schemas.microsoft.com/office/powerpoint/2010/main" val="12329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8696" y="197768"/>
            <a:ext cx="8981256" cy="1143000"/>
          </a:xfrm>
        </p:spPr>
        <p:txBody>
          <a:bodyPr/>
          <a:lstStyle/>
          <a:p>
            <a:pPr algn="ctr"/>
            <a:r>
              <a:rPr lang="pt-B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Algumas situações identificadas em Auditoria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340768"/>
            <a:ext cx="11593288" cy="4968552"/>
          </a:xfrm>
        </p:spPr>
        <p:txBody>
          <a:bodyPr/>
          <a:lstStyle/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Aplicação em fundos com longo prazo de carência e altas taxas de saída, sem liquidez e solidez;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Aplicação em Fundos de gestor ou administrador sem nenhum histórico;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Aplicação em fundos com ativos baseados em projetos imobiliários com longo prazo de carência, com questionável viabilidade nas execuções, e de retornos duvidosos;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Não credenciamento de administradores, gestores e fundos, ou realização de forma inadequada (sem análise de histórico, experiência e demais critérios).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Gestor dos Recursos e/ou Maioria do Comitê de Investimentos não certificados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1751527" y="1813461"/>
            <a:ext cx="94659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5400" b="1" dirty="0">
                <a:latin typeface="Trebuchet MS" panose="020B0603020202020204" pitchFamily="34" charset="0"/>
              </a:rPr>
              <a:t>A Responsabilidade dos Gestores, Comitês de Investimento e Conselheiros na escolha dos Ativos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5847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8696" y="197768"/>
            <a:ext cx="8981256" cy="1143000"/>
          </a:xfrm>
        </p:spPr>
        <p:txBody>
          <a:bodyPr/>
          <a:lstStyle/>
          <a:p>
            <a:pPr algn="ctr"/>
            <a:r>
              <a:rPr lang="pt-B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Algumas situações identificadas em Auditoria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340768"/>
            <a:ext cx="11161240" cy="5616624"/>
          </a:xfrm>
        </p:spPr>
        <p:txBody>
          <a:bodyPr/>
          <a:lstStyle/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Aplicações sem que tenham sido avaliados outros fundos de investimento semelhantes ou com as mesmas características, para comparar e decidir por opção mais adequada ao RPPS;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Aplicações em fundos com pouco tempo de existência, sem histórico de rentabilidade, poucos cotistas, a maioria deles (se não a totalidade) RPPS, a despeito de se tratar de Fundos abertos para todo o mercado;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Aplicações em fundos, com administradoras e gestoras com pouca credibilidade no mercado financeiro;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Falta de justificativa da opção por determinado ativo em comparação com outras opções de investimentos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8696" y="197768"/>
            <a:ext cx="8981256" cy="1143000"/>
          </a:xfrm>
        </p:spPr>
        <p:txBody>
          <a:bodyPr/>
          <a:lstStyle/>
          <a:p>
            <a:pPr algn="ctr"/>
            <a:r>
              <a:rPr lang="pt-B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Algumas situações identificadas em Auditoria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340768"/>
            <a:ext cx="11233248" cy="5616624"/>
          </a:xfrm>
        </p:spPr>
        <p:txBody>
          <a:bodyPr/>
          <a:lstStyle/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Não apresentação de evidências de que a aplicação foi analisada adequadamente e aprovada pelo Comitê de Investimentos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Evidências de que a empresa que prestava consultoria financeira direcionava as aplicações do RPPS para fundos específicos;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Falta de análise técnica indicando a origem das informações, avaliação do investimento e motivação da escolha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No Formulário APR, não há registro formal de justificativa da opção por determinada instituição/ativo;</a:t>
            </a: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7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ü"/>
            </a:pPr>
            <a:endParaRPr lang="pt-BR" sz="2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51384" y="2132856"/>
            <a:ext cx="11233248" cy="441043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</a:t>
            </a:r>
            <a:r>
              <a:rPr lang="pt-B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aplicação em desacordo com a legislação vigente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028700" lvl="1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Responsáveis pelos poderes, órgãos ou entidades do ente estatal, os dirigentes da unidade gestora do respectivo regime próprio de previdência social e os </a:t>
            </a:r>
            <a:r>
              <a:rPr lang="pt-BR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membros dos seus conselhos e comitês</a:t>
            </a:r>
          </a:p>
          <a:p>
            <a:pPr marL="1028700" lvl="1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Aplica-se, no que couber, o </a:t>
            </a:r>
            <a:r>
              <a:rPr lang="pt-BR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regime disciplinar das EFPC </a:t>
            </a:r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(LC nº 109/2001)</a:t>
            </a:r>
          </a:p>
          <a:p>
            <a:pPr marL="571500" indent="-571500" algn="just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Solidariedade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os dirigentes do Ente, do RPPS e dos </a:t>
            </a:r>
            <a:r>
              <a:rPr lang="pt-B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responsáveis pelos investimentos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inclusive consultores, distribuidores, administradores e gestores de fundo de investimento pelo </a:t>
            </a:r>
            <a:r>
              <a:rPr lang="pt-B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ressarcimento dos prejuízos decorrentes de aplicação em desacordo com a legislação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191344" y="476672"/>
            <a:ext cx="10801201" cy="14773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RESPONSABILIDADE</a:t>
            </a:r>
          </a:p>
          <a:p>
            <a:pPr>
              <a:lnSpc>
                <a:spcPct val="150000"/>
              </a:lnSpc>
            </a:pPr>
            <a:r>
              <a:rPr lang="en-CA" sz="2800" b="1" dirty="0">
                <a:solidFill>
                  <a:srgbClr val="133E6A"/>
                </a:solidFill>
                <a:latin typeface="Gisha Bold"/>
                <a:cs typeface="Gisha Bold"/>
              </a:rPr>
              <a:t>Lei 13.846/2019: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Gisha Bold"/>
                <a:cs typeface="Gisha Bold"/>
              </a:rPr>
              <a:t>Penalidade às pessoas físicas</a:t>
            </a:r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7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0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8411" y="1700808"/>
            <a:ext cx="10675178" cy="477053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§ 4º  Entende-se por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responsáveis pela gestão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, para fins dessa resolução, as </a:t>
            </a:r>
            <a:r>
              <a:rPr lang="pt-BR" sz="32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pessoas</a:t>
            </a:r>
            <a:r>
              <a:rPr lang="pt-BR" sz="32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que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participam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do processo de </a:t>
            </a:r>
            <a:r>
              <a:rPr lang="pt-BR" sz="28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análise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, de </a:t>
            </a:r>
            <a:r>
              <a:rPr lang="pt-BR" sz="28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assessoramento</a:t>
            </a:r>
            <a:r>
              <a:rPr lang="pt-BR" sz="2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e </a:t>
            </a:r>
            <a:r>
              <a:rPr lang="pt-BR" sz="28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decisório</a:t>
            </a:r>
            <a:r>
              <a:rPr lang="pt-BR" sz="2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sobre a aplicação dos recursos dos regimes próprios de previdência social e os participantes do mercado de títulos e valores mobiliários no que se refere à distribuição, intermediação e administração dos ativos aplicados por esses regimes. </a:t>
            </a:r>
          </a:p>
          <a:p>
            <a:pPr algn="just">
              <a:spcBef>
                <a:spcPts val="1200"/>
              </a:spcBef>
            </a:pPr>
            <a:endParaRPr lang="pt-BR" sz="240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§ 5º 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Incluem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-se no rol de pessoas previstas no § 4º, </a:t>
            </a:r>
            <a:r>
              <a:rPr lang="pt-BR" sz="28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na medida de suas atribuições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, os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gestores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dirigentes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 e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membros dos conselhos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e órgãos colegiados de deliberação, de fiscalização ou do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comitê de investimentos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do regime próprio de previdência social, os consultores e outros profissionais que participem do processo de análise, de assessoramento e decisório....</a:t>
            </a:r>
            <a:endParaRPr lang="pt-BR" sz="2400" i="1" dirty="0"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6365" y="764704"/>
            <a:ext cx="11017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800" b="1" dirty="0">
                <a:latin typeface="Arial Narrow" panose="020B0606020202030204" pitchFamily="34" charset="0"/>
              </a:rPr>
              <a:t>Responsáveis </a:t>
            </a:r>
            <a:r>
              <a:rPr lang="pt-BR" sz="2800" dirty="0">
                <a:latin typeface="Arial Narrow" panose="020B0606020202030204" pitchFamily="34" charset="0"/>
              </a:rPr>
              <a:t>pela gestão do RPPS </a:t>
            </a:r>
            <a:r>
              <a:rPr lang="pt-BR" sz="2400" dirty="0">
                <a:latin typeface="Arial Narrow" panose="020B0606020202030204" pitchFamily="34" charset="0"/>
              </a:rPr>
              <a:t>(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Artigo 1º.  da Resolução 3.922/2010</a:t>
            </a:r>
            <a:r>
              <a:rPr lang="pt-BR" sz="2400" b="1" dirty="0">
                <a:latin typeface="Arial Narrow" panose="020B0606020202030204" pitchFamily="34" charset="0"/>
              </a:rPr>
              <a:t>)</a:t>
            </a:r>
            <a:endParaRPr lang="pt-BR" sz="280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767408" y="2132856"/>
            <a:ext cx="10297144" cy="26468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O regime próprio de previdência social </a:t>
            </a:r>
            <a:r>
              <a:rPr lang="pt-BR" sz="32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deve</a:t>
            </a:r>
            <a:r>
              <a:rPr lang="pt-BR" sz="32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pt-BR" sz="32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definir claramente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a </a:t>
            </a:r>
            <a:r>
              <a:rPr lang="pt-BR" sz="32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separação de responsabilidades </a:t>
            </a:r>
            <a:r>
              <a:rPr lang="pt-BR" sz="3200" i="1" dirty="0">
                <a:solidFill>
                  <a:srgbClr val="000000"/>
                </a:solidFill>
                <a:latin typeface="Arial Narrow" panose="020B0606020202030204" pitchFamily="34" charset="0"/>
              </a:rPr>
              <a:t>de </a:t>
            </a:r>
            <a:r>
              <a:rPr lang="pt-BR" sz="32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todos os agentes 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que participem do processo de análise, avaliação, gerenciamento, assessoramento e decisão sobre a aplicação dos recursos, </a:t>
            </a:r>
            <a:r>
              <a:rPr lang="pt-BR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inclusive com a definição das alçadas de decisão de cada instância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pt-BR" sz="2400" dirty="0"/>
              <a:t>(</a:t>
            </a:r>
            <a:r>
              <a:rPr lang="pt-BR" sz="2400" i="1" dirty="0">
                <a:solidFill>
                  <a:srgbClr val="000000"/>
                </a:solidFill>
                <a:latin typeface="Arial Narrow" panose="020B0606020202030204" pitchFamily="34" charset="0"/>
              </a:rPr>
              <a:t>§ 6º  do artigo 1º.  da Resolução 3.922/2010)</a:t>
            </a:r>
            <a:endParaRPr lang="pt-BR" sz="280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1200"/>
              </a:spcBef>
            </a:pPr>
            <a:endParaRPr lang="pt-BR" sz="200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2646" y="1196752"/>
            <a:ext cx="110172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900" b="1" dirty="0"/>
              <a:t>Definição e Segregação de funções e responsabilidades</a:t>
            </a:r>
          </a:p>
          <a:p>
            <a:pPr algn="just">
              <a:spcBef>
                <a:spcPts val="1200"/>
              </a:spcBef>
            </a:pPr>
            <a:endParaRPr lang="pt-BR" sz="2900" b="1" dirty="0"/>
          </a:p>
        </p:txBody>
      </p:sp>
    </p:spTree>
    <p:extLst>
      <p:ext uri="{BB962C8B-B14F-4D97-AF65-F5344CB8AC3E}">
        <p14:creationId xmlns:p14="http://schemas.microsoft.com/office/powerpoint/2010/main" val="31524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AF37FB1-7830-4F50-BEC9-3E247584011F}"/>
              </a:ext>
            </a:extLst>
          </p:cNvPr>
          <p:cNvSpPr/>
          <p:nvPr/>
        </p:nvSpPr>
        <p:spPr bwMode="auto">
          <a:xfrm>
            <a:off x="407368" y="548680"/>
            <a:ext cx="9793088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pt-B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Objetivo da alocação de ativos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E029C2-1BF3-4BC1-9A1C-CAAEFDD1CC3B}"/>
              </a:ext>
            </a:extLst>
          </p:cNvPr>
          <p:cNvSpPr txBox="1"/>
          <p:nvPr/>
        </p:nvSpPr>
        <p:spPr bwMode="auto">
          <a:xfrm>
            <a:off x="1055440" y="1734442"/>
            <a:ext cx="10252366" cy="3410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3000" dirty="0">
                <a:latin typeface="Arial Narrow" panose="020B0606020202030204" pitchFamily="34" charset="0"/>
                <a:cs typeface="+mn-cs"/>
              </a:rPr>
              <a:t>Maximizar o retorno da carteira de investimentos</a:t>
            </a:r>
            <a:endParaRPr lang="pt-BR" sz="3000" b="1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3000" b="1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3000" dirty="0">
                <a:latin typeface="Arial Narrow" panose="020B0606020202030204" pitchFamily="34" charset="0"/>
                <a:cs typeface="+mn-cs"/>
              </a:rPr>
              <a:t>Minimizar o risco</a:t>
            </a:r>
            <a:endParaRPr lang="pt-BR" sz="3000" b="1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3000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3000" dirty="0">
                <a:latin typeface="Arial Narrow" panose="020B0606020202030204" pitchFamily="34" charset="0"/>
                <a:cs typeface="+mn-cs"/>
              </a:rPr>
              <a:t>Considerar o tempo e a necessidade de dispor dos recursos</a:t>
            </a:r>
            <a:endParaRPr lang="pt-BR" sz="30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933151" y="5049618"/>
            <a:ext cx="8496944" cy="1384995"/>
          </a:xfrm>
          <a:prstGeom prst="rect">
            <a:avLst/>
          </a:prstGeom>
          <a:noFill/>
          <a:ln w="15875" cap="rnd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i="1" dirty="0">
                <a:latin typeface="Arial Narrow" panose="020B0606020202030204" pitchFamily="34" charset="0"/>
              </a:rPr>
              <a:t>Selecionar os investimentos buscando o retorno esperado, mediante a adoção de procedimentos para minimizar os riscos.</a:t>
            </a:r>
          </a:p>
        </p:txBody>
      </p:sp>
    </p:spTree>
    <p:extLst>
      <p:ext uri="{BB962C8B-B14F-4D97-AF65-F5344CB8AC3E}">
        <p14:creationId xmlns:p14="http://schemas.microsoft.com/office/powerpoint/2010/main" val="330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C41F612F-4DC5-40C6-991F-84CD5D55C1D2}"/>
              </a:ext>
            </a:extLst>
          </p:cNvPr>
          <p:cNvSpPr/>
          <p:nvPr/>
        </p:nvSpPr>
        <p:spPr>
          <a:xfrm>
            <a:off x="407368" y="577647"/>
            <a:ext cx="7081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2400"/>
              </a:spcAft>
            </a:pPr>
            <a:r>
              <a:rPr lang="pt-B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Riscos X Incertezas</a:t>
            </a:r>
            <a:endParaRPr lang="pt-B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Brinqued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127A38F-41AD-47D9-9282-C8BD62C177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3563" y="1811648"/>
            <a:ext cx="3600000" cy="216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8995894-F41B-4904-BBDE-CBB3C7B50060}"/>
              </a:ext>
            </a:extLst>
          </p:cNvPr>
          <p:cNvSpPr txBox="1"/>
          <p:nvPr/>
        </p:nvSpPr>
        <p:spPr>
          <a:xfrm>
            <a:off x="4583832" y="1928198"/>
            <a:ext cx="746415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highlight>
                  <a:srgbClr val="FFFF00"/>
                </a:highlight>
                <a:latin typeface="Arial Narrow" panose="020B0606020202030204" pitchFamily="34" charset="0"/>
              </a:rPr>
              <a:t>RISCO </a:t>
            </a:r>
            <a:endParaRPr lang="pt-BR" sz="2800" b="1" dirty="0"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r>
              <a:rPr lang="pt-BR" sz="2800" dirty="0">
                <a:latin typeface="Arial Narrow" panose="020B0606020202030204" pitchFamily="34" charset="0"/>
              </a:rPr>
              <a:t>Envolve uma situação na qual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haja disponibilidade suficiente de dados e informações </a:t>
            </a:r>
            <a:r>
              <a:rPr lang="pt-BR" sz="2800" dirty="0">
                <a:latin typeface="Arial Narrow" panose="020B0606020202030204" pitchFamily="34" charset="0"/>
              </a:rPr>
              <a:t>para quantificar a probabilidade de eventos similares voltarem a ocorrer.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79F26C-612B-4837-A145-EBA81D11C53B}"/>
              </a:ext>
            </a:extLst>
          </p:cNvPr>
          <p:cNvSpPr txBox="1"/>
          <p:nvPr/>
        </p:nvSpPr>
        <p:spPr>
          <a:xfrm>
            <a:off x="4583832" y="4372821"/>
            <a:ext cx="746415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highlight>
                  <a:srgbClr val="FFFF00"/>
                </a:highlight>
                <a:latin typeface="Arial Narrow" panose="020B0606020202030204" pitchFamily="34" charset="0"/>
              </a:rPr>
              <a:t>INCERTEZA</a:t>
            </a:r>
            <a:endParaRPr lang="pt-BR" sz="2800" b="1" dirty="0"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algn="just"/>
            <a:r>
              <a:rPr lang="pt-BR" sz="2800" dirty="0">
                <a:latin typeface="Arial Narrow" panose="020B0606020202030204" pitchFamily="34" charset="0"/>
              </a:rPr>
              <a:t>Situação em que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não há dados</a:t>
            </a:r>
            <a:r>
              <a:rPr lang="pt-BR" sz="2800" dirty="0">
                <a:latin typeface="Arial Narrow" panose="020B0606020202030204" pitchFamily="34" charset="0"/>
              </a:rPr>
              <a:t> que possam quantificar uma eventual perda. Sendo assim, o administrador de riscos tem por missão converter a incerteza em risco</a:t>
            </a:r>
            <a:r>
              <a:rPr lang="pt-BR" sz="2800" dirty="0"/>
              <a:t>. </a:t>
            </a:r>
          </a:p>
        </p:txBody>
      </p:sp>
      <p:pic>
        <p:nvPicPr>
          <p:cNvPr id="17" name="Imagem 16" descr="Imagem em preto e branco de homem em avião&#10;&#10;Descrição gerada automaticamente com confiança baixa">
            <a:extLst>
              <a:ext uri="{FF2B5EF4-FFF2-40B4-BE49-F238E27FC236}">
                <a16:creationId xmlns:a16="http://schemas.microsoft.com/office/drawing/2014/main" id="{E83639DB-8D00-4985-871C-B6A6EFF5FC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4293096"/>
            <a:ext cx="3600000" cy="2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AF37FB1-7830-4F50-BEC9-3E247584011F}"/>
              </a:ext>
            </a:extLst>
          </p:cNvPr>
          <p:cNvSpPr/>
          <p:nvPr/>
        </p:nvSpPr>
        <p:spPr bwMode="auto">
          <a:xfrm>
            <a:off x="191344" y="404664"/>
            <a:ext cx="9793088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pt-B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Risco x Retorno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E029C2-1BF3-4BC1-9A1C-CAAEFDD1CC3B}"/>
              </a:ext>
            </a:extLst>
          </p:cNvPr>
          <p:cNvSpPr txBox="1"/>
          <p:nvPr/>
        </p:nvSpPr>
        <p:spPr bwMode="auto">
          <a:xfrm>
            <a:off x="623392" y="1731910"/>
            <a:ext cx="11449272" cy="511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2000" dirty="0">
                <a:latin typeface="Arial Narrow" panose="020B0606020202030204" pitchFamily="34" charset="0"/>
                <a:cs typeface="+mn-cs"/>
              </a:rPr>
              <a:t>Fundamental para a compressão das normas e procedimentos que envolvem as atividades de responsáveis pela gestão dos recursos dos RPPS;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2000" dirty="0">
                <a:latin typeface="Arial Narrow" panose="020B0606020202030204" pitchFamily="34" charset="0"/>
                <a:cs typeface="+mn-cs"/>
              </a:rPr>
              <a:t>Os investimentos são realizados em um ambiente de riscos;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2000" dirty="0">
                <a:latin typeface="Arial Narrow" panose="020B0606020202030204" pitchFamily="34" charset="0"/>
                <a:cs typeface="+mn-cs"/>
              </a:rPr>
              <a:t>Alguns riscos inerentes aos investimentos: mercado, crédito e de liquidez;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2000" dirty="0">
                <a:latin typeface="Arial Narrow" panose="020B0606020202030204" pitchFamily="34" charset="0"/>
                <a:cs typeface="+mn-cs"/>
              </a:rPr>
              <a:t>O risco pode ser gerenciado, minimizado ou reduzido, mas dificilmente eliminado por completo.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3000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3000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3000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3000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3000" b="1" dirty="0"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9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335360" y="764704"/>
            <a:ext cx="1065718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Observância de Princípios</a:t>
            </a:r>
          </a:p>
        </p:txBody>
      </p:sp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1127448" y="2276872"/>
            <a:ext cx="10482263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Art. 1º  § 1º Na aplicação dos recursos ...  os responsáveis pela gestão do regime próprio de previdência social devem: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I - observar os </a:t>
            </a:r>
            <a:r>
              <a:rPr lang="pt-BR" altLang="pt-BR" sz="3200" b="1" i="1" dirty="0">
                <a:latin typeface="Arial Narrow" panose="020B0606020202030204" pitchFamily="34" charset="0"/>
              </a:rPr>
              <a:t>princípios</a:t>
            </a:r>
            <a:r>
              <a:rPr lang="pt-BR" altLang="pt-BR" sz="3200" i="1" dirty="0">
                <a:latin typeface="Arial Narrow" panose="020B0606020202030204" pitchFamily="34" charset="0"/>
              </a:rPr>
              <a:t> </a:t>
            </a:r>
            <a:r>
              <a:rPr lang="pt-BR" altLang="pt-BR" sz="2400" i="1" dirty="0">
                <a:latin typeface="Arial Narrow" panose="020B0606020202030204" pitchFamily="34" charset="0"/>
              </a:rPr>
              <a:t>de </a:t>
            </a:r>
            <a:r>
              <a:rPr lang="pt-BR" altLang="pt-BR" b="1" i="1" dirty="0">
                <a:latin typeface="Arial Narrow" panose="020B0606020202030204" pitchFamily="34" charset="0"/>
              </a:rPr>
              <a:t>segurança, rentabilidade, solvência, liquidez, motivação, adequação à natureza de suas obrigações e transparência</a:t>
            </a:r>
            <a:r>
              <a:rPr lang="pt-BR" altLang="pt-BR" sz="2400" i="1" dirty="0"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II - exercer suas atividades com </a:t>
            </a:r>
            <a:r>
              <a:rPr lang="pt-BR" altLang="pt-BR" b="1" i="1" dirty="0">
                <a:latin typeface="Arial Narrow" panose="020B0606020202030204" pitchFamily="34" charset="0"/>
              </a:rPr>
              <a:t>boa fé, lealdade e </a:t>
            </a:r>
            <a:r>
              <a:rPr lang="pt-BR" altLang="pt-BR" b="1" i="1" u="sng" dirty="0">
                <a:latin typeface="Arial Narrow" panose="020B0606020202030204" pitchFamily="34" charset="0"/>
              </a:rPr>
              <a:t>diligência</a:t>
            </a:r>
            <a:r>
              <a:rPr lang="pt-BR" altLang="pt-BR" sz="2400" i="1" dirty="0"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III - zelar por </a:t>
            </a:r>
            <a:r>
              <a:rPr lang="pt-BR" altLang="pt-BR" b="1" i="1" dirty="0">
                <a:latin typeface="Arial Narrow" panose="020B0606020202030204" pitchFamily="34" charset="0"/>
              </a:rPr>
              <a:t>elevados padrões éticos</a:t>
            </a:r>
            <a:r>
              <a:rPr lang="pt-BR" altLang="pt-BR" sz="2400" i="1" dirty="0">
                <a:latin typeface="Arial Narrow" panose="020B0606020202030204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8138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551384" y="1723167"/>
            <a:ext cx="1123324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§ 2º, art. 1º, da </a:t>
            </a:r>
            <a:r>
              <a:rPr lang="pt-BR" altLang="pt-BR" sz="2400" i="1" dirty="0" err="1">
                <a:latin typeface="Arial Narrow" panose="020B0606020202030204" pitchFamily="34" charset="0"/>
              </a:rPr>
              <a:t>Resolucão</a:t>
            </a:r>
            <a:r>
              <a:rPr lang="pt-BR" altLang="pt-BR" sz="2400" i="1" dirty="0">
                <a:latin typeface="Arial Narrow" panose="020B0606020202030204" pitchFamily="34" charset="0"/>
              </a:rPr>
              <a:t> CMN: Para assegurar o cumprimento dos princípios e diretrizes estabelecidos nesta Resolução, os responsáveis pela gestão do RPPS e os demais participantes do processo decisório dos investimentos deverão comprovar </a:t>
            </a:r>
            <a:r>
              <a:rPr lang="pt-BR" altLang="pt-BR" b="1" i="1" dirty="0">
                <a:latin typeface="Arial Narrow" panose="020B0606020202030204" pitchFamily="34" charset="0"/>
              </a:rPr>
              <a:t>experiência profissional e conhecimento técnico</a:t>
            </a:r>
            <a:r>
              <a:rPr lang="pt-BR" altLang="pt-BR" sz="2400" i="1" dirty="0">
                <a:latin typeface="Arial Narrow" panose="020B0606020202030204" pitchFamily="34" charset="0"/>
              </a:rPr>
              <a:t> ...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400" i="1" dirty="0">
                <a:latin typeface="Arial Narrow" panose="020B0606020202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latin typeface="Arial Narrow" panose="020B0606020202030204" pitchFamily="34" charset="0"/>
              </a:rPr>
              <a:t>Os procedimentos que envolvem os investimentos, em especial, o processo decisório sobre as opções de investimentos não é simples, por isso a cautela de buscar capacitação técnica e experiência profissional</a:t>
            </a:r>
          </a:p>
          <a:p>
            <a:pPr marL="1085850" lvl="1" indent="-342900"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000" i="1" dirty="0">
                <a:latin typeface="Arial Narrow" panose="020B0606020202030204" pitchFamily="34" charset="0"/>
              </a:rPr>
              <a:t>Portaria MPS nº 519/2011, Portaria SEPRT/ME Nº 9.907/2020, Lei nº 13.846/2019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</a:pPr>
            <a:endParaRPr lang="pt-BR" altLang="pt-BR" sz="2400" i="1" dirty="0">
              <a:latin typeface="Arial Narrow" panose="020B0606020202030204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91344" y="476672"/>
            <a:ext cx="1065718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200"/>
              </a:spcBef>
              <a:defRPr sz="2900" b="1"/>
            </a:lvl1pPr>
          </a:lstStyle>
          <a:p>
            <a:r>
              <a:rPr lang="pt-BR" altLang="pt-BR" dirty="0"/>
              <a:t>Obrigações dos Responsáveis</a:t>
            </a:r>
          </a:p>
          <a:p>
            <a:r>
              <a:rPr lang="pt-BR" altLang="pt-BR" sz="3600" dirty="0">
                <a:solidFill>
                  <a:schemeClr val="bg2">
                    <a:lumMod val="25000"/>
                  </a:schemeClr>
                </a:solidFill>
              </a:rPr>
              <a:t>Ser qualificado</a:t>
            </a:r>
          </a:p>
        </p:txBody>
      </p:sp>
    </p:spTree>
    <p:extLst>
      <p:ext uri="{BB962C8B-B14F-4D97-AF65-F5344CB8AC3E}">
        <p14:creationId xmlns:p14="http://schemas.microsoft.com/office/powerpoint/2010/main" val="37962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22527</TotalTime>
  <Words>1546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Algumas situações identificadas em Auditoria</vt:lpstr>
      <vt:lpstr>Algumas situações identificadas em Auditoria</vt:lpstr>
      <vt:lpstr>Algumas situações identificadas em Auditoria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Ciro Milliole</cp:lastModifiedBy>
  <cp:revision>1157</cp:revision>
  <cp:lastPrinted>2017-08-23T21:50:06Z</cp:lastPrinted>
  <dcterms:created xsi:type="dcterms:W3CDTF">2016-02-12T16:57:42Z</dcterms:created>
  <dcterms:modified xsi:type="dcterms:W3CDTF">2021-09-30T12:39:09Z</dcterms:modified>
</cp:coreProperties>
</file>