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61" r:id="rId7"/>
    <p:sldId id="263" r:id="rId8"/>
    <p:sldId id="267" r:id="rId9"/>
    <p:sldId id="266" r:id="rId10"/>
    <p:sldId id="269" r:id="rId11"/>
    <p:sldId id="270" r:id="rId12"/>
    <p:sldId id="271" r:id="rId13"/>
    <p:sldId id="268" r:id="rId14"/>
    <p:sldId id="265" r:id="rId15"/>
    <p:sldId id="26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0001-12A9-4CE7-982E-C03A43A659C3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65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7012CA-6459-46E4-BE17-E269CAA19109}"/>
              </a:ext>
            </a:extLst>
          </p:cNvPr>
          <p:cNvSpPr txBox="1"/>
          <p:nvPr/>
        </p:nvSpPr>
        <p:spPr>
          <a:xfrm>
            <a:off x="3019168" y="1486163"/>
            <a:ext cx="6153664" cy="3773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OLHAR COMO GESTOR DE INVESTIMENTOS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Muitos recursos foram utilizados para compra de ativos sabidamente inconsistentes, com retorno aos investidores de parte de quantia investida = corrupção.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Investimentos não podem e não devem ser indicados como contrapartida a parcerias políticas, nem para agradar amigos e parceiros.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Suspeitem quando a indicação vier de qualquer pessoa não envolvida com o sistema previdenciário.</a:t>
            </a:r>
          </a:p>
        </p:txBody>
      </p:sp>
    </p:spTree>
    <p:extLst>
      <p:ext uri="{BB962C8B-B14F-4D97-AF65-F5344CB8AC3E}">
        <p14:creationId xmlns:p14="http://schemas.microsoft.com/office/powerpoint/2010/main" val="73709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F40799-267D-4244-BB17-8594A25EC51E}"/>
              </a:ext>
            </a:extLst>
          </p:cNvPr>
          <p:cNvSpPr txBox="1"/>
          <p:nvPr/>
        </p:nvSpPr>
        <p:spPr>
          <a:xfrm>
            <a:off x="3019168" y="1642300"/>
            <a:ext cx="6153664" cy="389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cabe ao gestor de investimentos terceirizar as suas obrigações. Àqueles que se dispuseram a gerir, têm a obrigação de gerir com qualidade e responsabilidade.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os fundos que o consultor “sugere” estão na carteira apenas dos RPPS que ele dá consultoria, desconfie (ele pode estar sendo remunerado para distribuir)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Fundos estruturados só devem ser acessados se 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vcs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efetivamente conhecem o processo de investimento, os riscos e as estruturas utilizadas;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INVISTA NAQUILO QUE NÃO CONHECE PROFUNDAMENTE</a:t>
            </a:r>
          </a:p>
        </p:txBody>
      </p:sp>
    </p:spTree>
    <p:extLst>
      <p:ext uri="{BB962C8B-B14F-4D97-AF65-F5344CB8AC3E}">
        <p14:creationId xmlns:p14="http://schemas.microsoft.com/office/powerpoint/2010/main" val="205483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E1CA25-DF5B-4D72-A163-1DA6DF1C08BA}"/>
              </a:ext>
            </a:extLst>
          </p:cNvPr>
          <p:cNvSpPr txBox="1"/>
          <p:nvPr/>
        </p:nvSpPr>
        <p:spPr>
          <a:xfrm>
            <a:off x="3019168" y="1391526"/>
            <a:ext cx="6153664" cy="4102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evitar que a fraude continuasse, foi criada a regra de que gestores e administradores devem estar na lista das instituições S1 a S3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Após esta regra, praticamente não houve mais fraude com os investimentos dos RPPS no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confundir os papeis de gestor, administrador, custodiante e distribuidor.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Troque informações com os gestores de RPPS mais experientes para não ser levado a investir em produtos de pouca qualidade. Eles existem e estão sendo oferecidos.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o seu CPF que vai pagar a conta.</a:t>
            </a:r>
          </a:p>
        </p:txBody>
      </p:sp>
    </p:spTree>
    <p:extLst>
      <p:ext uri="{BB962C8B-B14F-4D97-AF65-F5344CB8AC3E}">
        <p14:creationId xmlns:p14="http://schemas.microsoft.com/office/powerpoint/2010/main" val="19967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A21ED6-7FE8-47C1-B751-2A9A10416D98}"/>
              </a:ext>
            </a:extLst>
          </p:cNvPr>
          <p:cNvSpPr txBox="1"/>
          <p:nvPr/>
        </p:nvSpPr>
        <p:spPr>
          <a:xfrm>
            <a:off x="3048000" y="1607579"/>
            <a:ext cx="6096000" cy="400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Fundos ditos estressados somam mais de R$ 10 bilhões e muitos não vão recuperar sequer o valor originalmente investido.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CVM, SPREV, MPF, PF, TCE, MPE são órgãos que estão operando diuturnamente na apuração das fraudes e ressarcimento dos valores fraudulentamente investidos.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Finalmente: Patrimônio das consultorias nunca serão suficientes para indenizar eventuais danos provocados. A conta vai sempre estourar no lado mais fraco.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é a palavra de ordem para quando não se tem absoluta certeza do que se está fazendo. </a:t>
            </a:r>
          </a:p>
        </p:txBody>
      </p:sp>
    </p:spTree>
    <p:extLst>
      <p:ext uri="{BB962C8B-B14F-4D97-AF65-F5344CB8AC3E}">
        <p14:creationId xmlns:p14="http://schemas.microsoft.com/office/powerpoint/2010/main" val="78667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97D8E2-3DFD-4476-A280-53F984A79C9F}"/>
              </a:ext>
            </a:extLst>
          </p:cNvPr>
          <p:cNvSpPr txBox="1"/>
          <p:nvPr/>
        </p:nvSpPr>
        <p:spPr>
          <a:xfrm>
            <a:off x="3019168" y="1984252"/>
            <a:ext cx="6153664" cy="403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ABIPEM e as demais associações devem estar preparadas para preparar os gestores.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 conhecimento instantâneo.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Duvide sempre e questione até a exaustão. Estamos em um processo de aprendizagem constante.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Decisões colegiadas tendem a ser mais acertadas.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 milagre no mercado financeiro.</a:t>
            </a:r>
          </a:p>
        </p:txBody>
      </p:sp>
    </p:spTree>
    <p:extLst>
      <p:ext uri="{BB962C8B-B14F-4D97-AF65-F5344CB8AC3E}">
        <p14:creationId xmlns:p14="http://schemas.microsoft.com/office/powerpoint/2010/main" val="84581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363AD5-4E88-4F25-ACC9-C01564EEF227}"/>
              </a:ext>
            </a:extLst>
          </p:cNvPr>
          <p:cNvSpPr txBox="1"/>
          <p:nvPr/>
        </p:nvSpPr>
        <p:spPr>
          <a:xfrm>
            <a:off x="3019168" y="2480093"/>
            <a:ext cx="6153664" cy="2123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Fone: 11 974941313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joao@abipem.org.br</a:t>
            </a:r>
          </a:p>
        </p:txBody>
      </p:sp>
    </p:spTree>
    <p:extLst>
      <p:ext uri="{BB962C8B-B14F-4D97-AF65-F5344CB8AC3E}">
        <p14:creationId xmlns:p14="http://schemas.microsoft.com/office/powerpoint/2010/main" val="278501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B9D288F-5278-4E54-910C-3818396C9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9820"/>
              </p:ext>
            </p:extLst>
          </p:nvPr>
        </p:nvGraphicFramePr>
        <p:xfrm>
          <a:off x="2141838" y="1524000"/>
          <a:ext cx="7101017" cy="3623310"/>
        </p:xfrm>
        <a:graphic>
          <a:graphicData uri="http://schemas.openxmlformats.org/drawingml/2006/table">
            <a:tbl>
              <a:tblPr/>
              <a:tblGrid>
                <a:gridCol w="616279">
                  <a:extLst>
                    <a:ext uri="{9D8B030D-6E8A-4147-A177-3AD203B41FA5}">
                      <a16:colId xmlns:a16="http://schemas.microsoft.com/office/drawing/2014/main" val="584490068"/>
                    </a:ext>
                  </a:extLst>
                </a:gridCol>
                <a:gridCol w="6484738">
                  <a:extLst>
                    <a:ext uri="{9D8B030D-6E8A-4147-A177-3AD203B41FA5}">
                      <a16:colId xmlns:a16="http://schemas.microsoft.com/office/drawing/2014/main" val="3214436053"/>
                    </a:ext>
                  </a:extLst>
                </a:gridCol>
              </a:tblGrid>
              <a:tr h="3054508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pt-BR" dirty="0"/>
                      </a:br>
                      <a:r>
                        <a:rPr lang="pt-BR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Papel e limites da participação das Consultorias e Assessorias na gestão dos recursos dos RPPS e Alertas de práticas indevidas na oferta de ativos e fundos de investimento aos RPPS</a:t>
                      </a:r>
                      <a:r>
                        <a:rPr lang="pt-BR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7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3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32A312-EEB0-4270-BE88-A7B4AA9B0AF7}"/>
              </a:ext>
            </a:extLst>
          </p:cNvPr>
          <p:cNvSpPr txBox="1"/>
          <p:nvPr/>
        </p:nvSpPr>
        <p:spPr>
          <a:xfrm>
            <a:off x="3019168" y="1835141"/>
            <a:ext cx="61536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9.717 – Lei Geral dos RPPS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8º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Os dirigentes do ente federativo instituidor do regime próprio de previdência social e da unidade gestora do regime e os demais responsáveis pelas ações de investimento e aplicação dos recursos previdenciários, inclusive os consultores, os distribuidores, a instituição financeira administradora da carteira, o fundo de investimentos que tenha recebido os recursos e seus gestores e administradores serão solidariamente responsáveis, na medida de sua participação, pelo ressarcimento dos prejuízos decorrentes de aplicação em desacordo com a legislação vigente a que tiverem dado causa.</a:t>
            </a:r>
          </a:p>
        </p:txBody>
      </p:sp>
    </p:spTree>
    <p:extLst>
      <p:ext uri="{BB962C8B-B14F-4D97-AF65-F5344CB8AC3E}">
        <p14:creationId xmlns:p14="http://schemas.microsoft.com/office/powerpoint/2010/main" val="20718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65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r>
              <a:rPr lang="pt-B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RESOLUÇÃO CVM Nº 19, DE 25 DE FEVEREIRO DE 2021 – Define regras sobre consultoria</a:t>
            </a:r>
          </a:p>
          <a:p>
            <a:endParaRPr lang="pt-BR" b="1" dirty="0">
              <a:latin typeface="Arial" panose="020B0604020202020204" pitchFamily="34" charset="0"/>
            </a:endParaRPr>
          </a:p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4BD46E-FF77-4187-AC17-06A2B8C53EA4}"/>
              </a:ext>
            </a:extLst>
          </p:cNvPr>
          <p:cNvSpPr txBox="1"/>
          <p:nvPr/>
        </p:nvSpPr>
        <p:spPr>
          <a:xfrm>
            <a:off x="3089190" y="2805856"/>
            <a:ext cx="6153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CAPÍTULO I – ÂMBITO E FINALIDADE </a:t>
            </a:r>
            <a:b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1º Para os efeitos desta Resolução, considera-se consultoria de valores mobiliários a prestação </a:t>
            </a:r>
            <a:b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 serviços de orientação, recomendação e aconselhamento, de forma profissional, independente e </a:t>
            </a:r>
            <a:b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individualizada, sobre investimentos no mercado de valores mobiliários, cuja adoção e implementação </a:t>
            </a:r>
            <a:b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sejam exclusivas do cliente.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39F4AD-753C-4332-84B4-A724A8EBECBF}"/>
              </a:ext>
            </a:extLst>
          </p:cNvPr>
          <p:cNvSpPr txBox="1"/>
          <p:nvPr/>
        </p:nvSpPr>
        <p:spPr>
          <a:xfrm>
            <a:off x="2907957" y="774358"/>
            <a:ext cx="6384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 1º A prestação de serviço de que trata o caput pode se dar por meio de uma ou mais das seguintes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formas de orientação, recomendação e aconselhamento: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– sobre classes de ativos e valores mobiliários;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– sobre títulos e valores mobiliários específicos;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– sobre prestadores de serviços no âmbito do mercado de valores mobiliários; e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– sobre outros aspectos relacionados às atividades abarcadas pelo caput.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0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CB33C1-F234-4FDB-ACD5-4F0B9E3BA3CD}"/>
              </a:ext>
            </a:extLst>
          </p:cNvPr>
          <p:cNvSpPr txBox="1"/>
          <p:nvPr/>
        </p:nvSpPr>
        <p:spPr>
          <a:xfrm>
            <a:off x="3019168" y="865645"/>
            <a:ext cx="61536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Arial" panose="020B0604020202020204" pitchFamily="34" charset="0"/>
              </a:rPr>
              <a:t>Art. 12. As informações divulgadas pelo consultor de valores mobiliários devem ser: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I – verdadeiras, completas, consistentes e não induzir o investidor a erro; e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II – escritas em linguagem simples, clara, objetiva e concisa.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§ 1º As informações relativas à prestação de serviço de consultoria de valores mobiliários não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podem assegurar ou sugerir a existência de garantia de resultados futuros ou a isenção de risco para o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investidor.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§ 2º As comunicações das entidades integrantes do sistema de distribuição não podem induzir os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investidores a acreditarem que há, no escopo de suas atividades de distribuição, a prestação de serviço </a:t>
            </a:r>
            <a:br>
              <a:rPr lang="pt-BR" dirty="0"/>
            </a:br>
            <a:r>
              <a:rPr lang="pt-BR" dirty="0">
                <a:effectLst/>
                <a:latin typeface="Arial" panose="020B0604020202020204" pitchFamily="34" charset="0"/>
              </a:rPr>
              <a:t>de consultoria de valores mobiliários realizada de acordo com esta Resolução.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83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505121-2FA9-44FA-9BCD-6C6A4F87EAFC}"/>
              </a:ext>
            </a:extLst>
          </p:cNvPr>
          <p:cNvSpPr txBox="1"/>
          <p:nvPr/>
        </p:nvSpPr>
        <p:spPr>
          <a:xfrm>
            <a:off x="2421923" y="1529451"/>
            <a:ext cx="615366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18. É vedado ao consultor de valores mobiliários: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– atuar na estruturação, originação e distribuição de produtos que sejam objeto de orientação,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recomendação e aconselhamento aos seus clientes, salvo se observados os dispositivos sobre segregação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atividades previstos no art. 21 desta Resolução;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– proceder a qualquer tipo de modificação relevante nas características básicas dos serviços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prestados, exceto quando houver autorização, prévia e por escrito, do cliente;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– garantir níveis de rentabilidade; </a:t>
            </a:r>
            <a:br>
              <a:rPr lang="pt-BR" dirty="0"/>
            </a:br>
            <a:r>
              <a:rPr lang="pt-BR" dirty="0"/>
              <a:t>(segue...)</a:t>
            </a:r>
          </a:p>
        </p:txBody>
      </p:sp>
    </p:spTree>
    <p:extLst>
      <p:ext uri="{BB962C8B-B14F-4D97-AF65-F5344CB8AC3E}">
        <p14:creationId xmlns:p14="http://schemas.microsoft.com/office/powerpoint/2010/main" val="27579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69D517-FE47-4067-A4C7-36B9B75736DC}"/>
              </a:ext>
            </a:extLst>
          </p:cNvPr>
          <p:cNvSpPr txBox="1"/>
          <p:nvPr/>
        </p:nvSpPr>
        <p:spPr>
          <a:xfrm>
            <a:off x="3019168" y="1281143"/>
            <a:ext cx="61536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– omitir informações sobre conflito de interesses e riscos relativos ao objeto da consultoria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prestada;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– receber qualquer remuneração, benefício ou vantagem, direta ou indiretamente por meio de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partes relacionadas, que potencialmente prejudique a independência na prestação de serviço de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consultoria de valores mobiliários; e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 – atuar como procurador ou representante de seus clientes perante instituições integrantes do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 de distribuição de valores mobiliários, para fins de implementar e executar as operações que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reflitam as recomendações objeto da sua prestação de serviço.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0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D31DA3-14DD-4452-AF45-74B147B9081C}"/>
              </a:ext>
            </a:extLst>
          </p:cNvPr>
          <p:cNvSpPr txBox="1"/>
          <p:nvPr/>
        </p:nvSpPr>
        <p:spPr>
          <a:xfrm>
            <a:off x="3089190" y="820697"/>
            <a:ext cx="615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Arial" panose="020B0604020202020204" pitchFamily="34" charset="0"/>
              </a:rPr>
            </a:br>
            <a:br>
              <a:rPr lang="pt-BR" dirty="0"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48F4D5-2C78-4B0C-8352-2CC3DBBC4B41}"/>
              </a:ext>
            </a:extLst>
          </p:cNvPr>
          <p:cNvSpPr txBox="1"/>
          <p:nvPr/>
        </p:nvSpPr>
        <p:spPr>
          <a:xfrm>
            <a:off x="3019168" y="1887367"/>
            <a:ext cx="6153664" cy="432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investimentos dos RPPS no Brasil têm como única finalidade a formação de reserva para pagamento de benefícios futuros.  O cumprimento da meta atuarial é uma busca incessante, mas não pode ser o único objetivo dos gestores de investimentos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1º. Preservar o capital;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2º. Corrigir o capital;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3º. Adicionar juros ao capital corrigido, buscando a meta atuarial </a:t>
            </a:r>
          </a:p>
        </p:txBody>
      </p:sp>
    </p:spTree>
    <p:extLst>
      <p:ext uri="{BB962C8B-B14F-4D97-AF65-F5344CB8AC3E}">
        <p14:creationId xmlns:p14="http://schemas.microsoft.com/office/powerpoint/2010/main" val="68069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1120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João Carlos Figueiredo</cp:lastModifiedBy>
  <cp:revision>9</cp:revision>
  <dcterms:created xsi:type="dcterms:W3CDTF">2021-09-21T19:31:32Z</dcterms:created>
  <dcterms:modified xsi:type="dcterms:W3CDTF">2021-09-27T17:16:57Z</dcterms:modified>
</cp:coreProperties>
</file>