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3" r:id="rId8"/>
    <p:sldId id="264" r:id="rId9"/>
    <p:sldId id="265" r:id="rId10"/>
    <p:sldId id="268" r:id="rId11"/>
    <p:sldId id="267" r:id="rId12"/>
    <p:sldId id="259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96717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193800" y="5012267"/>
            <a:ext cx="2777067" cy="173566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10" y="113736"/>
            <a:ext cx="3661930" cy="13012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376964"/>
            <a:ext cx="12191999" cy="11842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38411"/>
            <a:ext cx="12192000" cy="16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848" y="4612438"/>
            <a:ext cx="2924175" cy="12397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023" y="4612438"/>
            <a:ext cx="2400300" cy="12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438102" y="2232998"/>
            <a:ext cx="10133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040" indent="-90360" algn="ctr">
              <a:lnSpc>
                <a:spcPct val="100000"/>
              </a:lnSpc>
            </a:pPr>
            <a:r>
              <a:rPr lang="pt-BR" sz="54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IMPLANTAÇÃO DA ASSINATURA DIGITAL NO </a:t>
            </a:r>
          </a:p>
          <a:p>
            <a:pPr marL="113040" indent="-90360" algn="ctr">
              <a:lnSpc>
                <a:spcPct val="100000"/>
              </a:lnSpc>
            </a:pPr>
            <a:r>
              <a:rPr lang="pt-BR" sz="5400" b="1" spc="-1" dirty="0" smtClean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CADPREV</a:t>
            </a: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379912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pt-BR" sz="3200" dirty="0" smtClean="0"/>
              <a:t>Consiste na requisição </a:t>
            </a:r>
            <a:r>
              <a:rPr lang="pt-BR" sz="3200" dirty="0"/>
              <a:t>de assinatura digital para envio de documentos</a:t>
            </a:r>
          </a:p>
          <a:p>
            <a:pPr algn="just"/>
            <a:r>
              <a:rPr lang="pt-BR" sz="3200" dirty="0"/>
              <a:t>	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Modelo semelhante ao utilizado pelo Administração Pública Federal no SEI, com dupla confirmação para dar </a:t>
            </a:r>
            <a:r>
              <a:rPr lang="pt-BR" sz="3200" dirty="0"/>
              <a:t>autenticidade de documentos </a:t>
            </a:r>
            <a:r>
              <a:rPr lang="pt-BR" sz="3200" dirty="0"/>
              <a:t>utilizando-se </a:t>
            </a:r>
            <a:r>
              <a:rPr lang="pt-BR" sz="3200" dirty="0"/>
              <a:t>da assinatura digital do usuário no ato do envio </a:t>
            </a:r>
            <a:r>
              <a:rPr lang="pt-BR" sz="3200" dirty="0"/>
              <a:t>de </a:t>
            </a:r>
            <a:r>
              <a:rPr lang="pt-BR" sz="3200" dirty="0"/>
              <a:t>documento.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3200" dirty="0"/>
          </a:p>
          <a:p>
            <a:pPr marL="2743200" lvl="5" indent="-457200" algn="just">
              <a:buFont typeface="Wingdings" panose="05000000000000000000" pitchFamily="2" charset="2"/>
              <a:buChar char="v"/>
            </a:pPr>
            <a:r>
              <a:rPr lang="pt-BR" sz="3200" dirty="0"/>
              <a:t>	Visa garantir a autenticidade, integridade e segurança e ainda representa </a:t>
            </a:r>
            <a:r>
              <a:rPr lang="pt-BR" sz="3200" dirty="0"/>
              <a:t>uma alternativa mais sustentável </a:t>
            </a:r>
            <a:r>
              <a:rPr lang="pt-BR" sz="3200" dirty="0"/>
              <a:t>ao dispensar a impressão </a:t>
            </a:r>
            <a:r>
              <a:rPr lang="pt-BR" sz="3200" dirty="0"/>
              <a:t>de </a:t>
            </a:r>
            <a:r>
              <a:rPr lang="pt-BR" sz="3200" dirty="0"/>
              <a:t>documentos.</a:t>
            </a:r>
            <a:endParaRPr lang="pt-BR" sz="3200" dirty="0"/>
          </a:p>
          <a:p>
            <a:pPr marL="479880" lvl="1"/>
            <a:endParaRPr lang="pt-BR" sz="40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39833" y="278958"/>
            <a:ext cx="1022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3816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7"/>
            <a:ext cx="12192000" cy="68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82864" y="312758"/>
            <a:ext cx="9642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i="1" dirty="0" smtClean="0">
                <a:solidFill>
                  <a:srgbClr val="0070C0"/>
                </a:solidFill>
              </a:rPr>
              <a:t>www.gov.br/trabalho-e-previdencia/pt-br/assuntos/previdencia-no-servico-publico/sistemas/cadprev</a:t>
            </a:r>
            <a:endParaRPr lang="pt-BR" i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994847"/>
            <a:ext cx="9102435" cy="52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906087" y="83128"/>
            <a:ext cx="919387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700" b="1" dirty="0" smtClean="0"/>
              <a:t>Etapas para o cadastro de liberação de senha: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513" y="1492193"/>
            <a:ext cx="4868487" cy="536580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49382" y="1951696"/>
            <a:ext cx="69910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pt-BR" sz="3200" dirty="0"/>
              <a:t>Cadastro </a:t>
            </a:r>
            <a:r>
              <a:rPr lang="pt-BR" sz="3200" dirty="0"/>
              <a:t>de senha e pedido de liberação de </a:t>
            </a:r>
            <a:r>
              <a:rPr lang="pt-BR" sz="3200" dirty="0"/>
              <a:t>acesso:</a:t>
            </a:r>
          </a:p>
          <a:p>
            <a:pPr marL="914400" lvl="1" indent="-457200" algn="just">
              <a:buFont typeface="Wingdings" panose="05000000000000000000" pitchFamily="2" charset="2"/>
              <a:buChar char="q"/>
            </a:pPr>
            <a:r>
              <a:rPr lang="pt-BR" sz="3200" dirty="0"/>
              <a:t>Realizado </a:t>
            </a:r>
            <a:r>
              <a:rPr lang="pt-BR" sz="3200" dirty="0"/>
              <a:t>por cada interessado diretamente no site do CADPREV;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729" y="4339244"/>
            <a:ext cx="4282944" cy="24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90204" y="1505674"/>
            <a:ext cx="4156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2) Envio de ofício via GESCON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600" dirty="0"/>
              <a:t>	</a:t>
            </a:r>
            <a:r>
              <a:rPr lang="pt-BR" sz="3600" dirty="0" smtClean="0"/>
              <a:t>Compete </a:t>
            </a:r>
            <a:r>
              <a:rPr lang="pt-BR" sz="3600" dirty="0"/>
              <a:t>ao representante da Unidade Gestora do </a:t>
            </a:r>
            <a:r>
              <a:rPr lang="pt-BR" sz="3600" dirty="0" smtClean="0"/>
              <a:t>RPPS</a:t>
            </a:r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2" y="683496"/>
            <a:ext cx="4401231" cy="61745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06087" y="83128"/>
            <a:ext cx="919387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700" b="1" dirty="0" smtClean="0"/>
              <a:t>Etapas para o cadastro de liberação de senha:</a:t>
            </a:r>
          </a:p>
        </p:txBody>
      </p:sp>
    </p:spTree>
    <p:extLst>
      <p:ext uri="{BB962C8B-B14F-4D97-AF65-F5344CB8AC3E}">
        <p14:creationId xmlns:p14="http://schemas.microsoft.com/office/powerpoint/2010/main" val="747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56953" y="1388225"/>
            <a:ext cx="112803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3) Vinculação do </a:t>
            </a:r>
            <a:r>
              <a:rPr lang="pt-BR" sz="3200" dirty="0" smtClean="0"/>
              <a:t>interessado ao </a:t>
            </a:r>
            <a:r>
              <a:rPr lang="pt-BR" sz="3200" dirty="0"/>
              <a:t>ente em </a:t>
            </a:r>
            <a:r>
              <a:rPr lang="pt-BR" sz="3200" dirty="0" smtClean="0"/>
              <a:t>pelo menos uma </a:t>
            </a:r>
            <a:r>
              <a:rPr lang="pt-BR" sz="3200" dirty="0"/>
              <a:t>das 5 responsabilidades que assinam documentos no CADPREV</a:t>
            </a:r>
            <a:r>
              <a:rPr lang="pt-BR" sz="3200" dirty="0"/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3200" dirty="0"/>
              <a:t>É feita por qualquer usuário que já passou pelas </a:t>
            </a:r>
            <a:r>
              <a:rPr lang="pt-BR" sz="3200" b="1" i="1" dirty="0"/>
              <a:t>3 etapas</a:t>
            </a:r>
            <a:r>
              <a:rPr lang="pt-BR" sz="3200" dirty="0"/>
              <a:t>. Apenas a primeira vinculação deve ser feita pela equipe COGIP da SRPPS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906087" y="83128"/>
            <a:ext cx="9193877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700" b="1" dirty="0" smtClean="0"/>
              <a:t>Etapas para o cadastro de liberação de senha: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3" y="3960428"/>
            <a:ext cx="6583680" cy="28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89461" y="1459915"/>
            <a:ext cx="9991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/>
              <a:t>Quem são os responsáveis por assinar no CADPREV?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279401" y="2604254"/>
            <a:ext cx="11159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Não houve inovação nas responsabilidade já existentes para qualquer demonstrativo;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Para as </a:t>
            </a:r>
            <a:r>
              <a:rPr lang="pt-BR" sz="2400" dirty="0" err="1" smtClean="0"/>
              <a:t>APRs</a:t>
            </a:r>
            <a:r>
              <a:rPr lang="pt-BR" sz="2400" dirty="0" smtClean="0"/>
              <a:t> foi criada a figura do liquidante e o responsável pela UG também fica corresponsável pela assinatura;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46567" y="4305992"/>
            <a:ext cx="647823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/>
              <a:t>Responsável pelo Ente Federativo (DIPR; DRAA; </a:t>
            </a:r>
            <a:r>
              <a:rPr lang="pt-BR" sz="2000" dirty="0" smtClean="0"/>
              <a:t>NTA)</a:t>
            </a: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Responsável pelo UG (APR; DIPR; DPIN; DAIR; DRAA; NTA)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Gestor de Recursos (APR; DPIN; DAIR)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Representante do Conselho Deliberativo(DRAA; </a:t>
            </a:r>
            <a:r>
              <a:rPr lang="pt-BR" sz="2000" dirty="0" smtClean="0">
                <a:solidFill>
                  <a:srgbClr val="FF0000"/>
                </a:solidFill>
              </a:rPr>
              <a:t>DPIN</a:t>
            </a:r>
            <a:r>
              <a:rPr lang="pt-BR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Liquidante (APR)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 smtClean="0"/>
              <a:t>Atuário(DRAA; NTA)</a:t>
            </a: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2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207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Julio Romeu Maciel dos Santos - SPREV</cp:lastModifiedBy>
  <cp:revision>20</cp:revision>
  <dcterms:created xsi:type="dcterms:W3CDTF">2021-09-21T19:31:32Z</dcterms:created>
  <dcterms:modified xsi:type="dcterms:W3CDTF">2021-09-29T20:38:54Z</dcterms:modified>
</cp:coreProperties>
</file>