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81" r:id="rId6"/>
    <p:sldId id="260" r:id="rId7"/>
    <p:sldId id="262" r:id="rId8"/>
    <p:sldId id="263" r:id="rId9"/>
    <p:sldId id="264" r:id="rId10"/>
    <p:sldId id="265" r:id="rId11"/>
    <p:sldId id="275" r:id="rId12"/>
    <p:sldId id="272" r:id="rId13"/>
    <p:sldId id="267" r:id="rId14"/>
    <p:sldId id="276" r:id="rId15"/>
    <p:sldId id="278" r:id="rId16"/>
    <p:sldId id="279" r:id="rId17"/>
    <p:sldId id="280" r:id="rId18"/>
    <p:sldId id="274" r:id="rId19"/>
    <p:sldId id="259" r:id="rId2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249" autoAdjust="0"/>
  </p:normalViewPr>
  <p:slideViewPr>
    <p:cSldViewPr snapToGrid="0">
      <p:cViewPr>
        <p:scale>
          <a:sx n="60" d="100"/>
          <a:sy n="60" d="100"/>
        </p:scale>
        <p:origin x="1482" y="33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19050" cap="rnd">
              <a:noFill/>
              <a:round/>
            </a:ln>
            <a:effectLst>
              <a:outerShdw blurRad="50800" dist="38100" dir="2700000" algn="tl" rotWithShape="0">
                <a:prstClr val="black">
                  <a:alpha val="40000"/>
                </a:prstClr>
              </a:outerShdw>
            </a:effectLst>
          </c:spPr>
          <c:marker>
            <c:symbol val="circle"/>
            <c:size val="5"/>
            <c:spPr>
              <a:solidFill>
                <a:srgbClr val="003D8A"/>
              </a:solidFill>
              <a:ln w="9525">
                <a:noFill/>
              </a:ln>
              <a:effectLst>
                <a:outerShdw blurRad="50800" dist="38100" dir="2700000" algn="tl" rotWithShape="0">
                  <a:prstClr val="black">
                    <a:alpha val="40000"/>
                  </a:prstClr>
                </a:outerShdw>
              </a:effectLst>
            </c:spPr>
          </c:marker>
          <c:dPt>
            <c:idx val="17"/>
            <c:marker>
              <c:symbol val="circle"/>
              <c:size val="5"/>
              <c:spPr>
                <a:solidFill>
                  <a:schemeClr val="bg1">
                    <a:lumMod val="50000"/>
                  </a:schemeClr>
                </a:solidFill>
                <a:ln w="9525">
                  <a:noFill/>
                </a:ln>
                <a:effectLst>
                  <a:outerShdw blurRad="50800" dist="38100" dir="2700000" algn="tl" rotWithShape="0">
                    <a:schemeClr val="bg1">
                      <a:lumMod val="50000"/>
                      <a:alpha val="40000"/>
                    </a:schemeClr>
                  </a:outerShdw>
                </a:effectLst>
              </c:spPr>
            </c:marker>
            <c:bubble3D val="0"/>
            <c:spPr>
              <a:ln w="19050" cap="rnd">
                <a:noFill/>
                <a:round/>
              </a:ln>
              <a:effectLst>
                <a:outerShdw blurRad="50800" dist="38100" dir="2700000" algn="tl" rotWithShape="0">
                  <a:schemeClr val="bg1">
                    <a:lumMod val="50000"/>
                    <a:alpha val="40000"/>
                  </a:schemeClr>
                </a:outerShdw>
              </a:effectLst>
            </c:spPr>
            <c:extLst>
              <c:ext xmlns:c16="http://schemas.microsoft.com/office/drawing/2014/chart" uri="{C3380CC4-5D6E-409C-BE32-E72D297353CC}">
                <c16:uniqueId val="{00000001-433C-440F-9358-F7077B5F1E82}"/>
              </c:ext>
            </c:extLst>
          </c:dPt>
          <c:dLbls>
            <c:dLbl>
              <c:idx val="0"/>
              <c:tx>
                <c:rich>
                  <a:bodyPr/>
                  <a:lstStyle/>
                  <a:p>
                    <a:r>
                      <a:rPr lang="en-US"/>
                      <a:t>Ações - Am do Norte</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33C-440F-9358-F7077B5F1E82}"/>
                </c:ext>
              </c:extLst>
            </c:dLbl>
            <c:dLbl>
              <c:idx val="1"/>
              <c:layout>
                <c:manualLayout>
                  <c:x val="2.6876092597057245E-2"/>
                  <c:y val="1.954314759868795E-2"/>
                </c:manualLayout>
              </c:layout>
              <c:tx>
                <c:rich>
                  <a:bodyPr/>
                  <a:lstStyle/>
                  <a:p>
                    <a:r>
                      <a:rPr lang="en-US"/>
                      <a:t>Ações - Europa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33C-440F-9358-F7077B5F1E82}"/>
                </c:ext>
              </c:extLst>
            </c:dLbl>
            <c:dLbl>
              <c:idx val="2"/>
              <c:tx>
                <c:rich>
                  <a:bodyPr/>
                  <a:lstStyle/>
                  <a:p>
                    <a:r>
                      <a:rPr lang="en-US"/>
                      <a:t>Ações - Japão</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33C-440F-9358-F7077B5F1E82}"/>
                </c:ext>
              </c:extLst>
            </c:dLbl>
            <c:dLbl>
              <c:idx val="3"/>
              <c:tx>
                <c:rich>
                  <a:bodyPr/>
                  <a:lstStyle/>
                  <a:p>
                    <a:r>
                      <a:rPr lang="en-US"/>
                      <a:t>Ações - Ásia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33C-440F-9358-F7077B5F1E82}"/>
                </c:ext>
              </c:extLst>
            </c:dLbl>
            <c:dLbl>
              <c:idx val="4"/>
              <c:tx>
                <c:rich>
                  <a:bodyPr/>
                  <a:lstStyle/>
                  <a:p>
                    <a:r>
                      <a:rPr lang="en-US"/>
                      <a:t>Ações - Emergentes</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33C-440F-9358-F7077B5F1E82}"/>
                </c:ext>
              </c:extLst>
            </c:dLbl>
            <c:dLbl>
              <c:idx val="5"/>
              <c:layout>
                <c:manualLayout>
                  <c:x val="-0.13438046298528691"/>
                  <c:y val="-5.5837564567680371E-3"/>
                </c:manualLayout>
              </c:layout>
              <c:tx>
                <c:rich>
                  <a:bodyPr/>
                  <a:lstStyle/>
                  <a:p>
                    <a:r>
                      <a:rPr lang="en-US"/>
                      <a:t>Ações - Global</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33C-440F-9358-F7077B5F1E82}"/>
                </c:ext>
              </c:extLst>
            </c:dLbl>
            <c:dLbl>
              <c:idx val="6"/>
              <c:tx>
                <c:rich>
                  <a:bodyPr/>
                  <a:lstStyle/>
                  <a:p>
                    <a:r>
                      <a:rPr lang="en-US"/>
                      <a:t>RF - Desenvolvidos</a:t>
                    </a:r>
                    <a:r>
                      <a:rPr lang="en-US" baseline="0"/>
                      <a:t> </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433C-440F-9358-F7077B5F1E82}"/>
                </c:ext>
              </c:extLst>
            </c:dLbl>
            <c:dLbl>
              <c:idx val="7"/>
              <c:tx>
                <c:rich>
                  <a:bodyPr/>
                  <a:lstStyle/>
                  <a:p>
                    <a:r>
                      <a:rPr lang="en-US"/>
                      <a:t>RF- Inflação Global</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33C-440F-9358-F7077B5F1E82}"/>
                </c:ext>
              </c:extLst>
            </c:dLbl>
            <c:dLbl>
              <c:idx val="8"/>
              <c:layout>
                <c:manualLayout>
                  <c:x val="0"/>
                  <c:y val="3.90862951973759E-2"/>
                </c:manualLayout>
              </c:layout>
              <c:tx>
                <c:rich>
                  <a:bodyPr/>
                  <a:lstStyle/>
                  <a:p>
                    <a:r>
                      <a:rPr lang="en-US"/>
                      <a:t>RF</a:t>
                    </a:r>
                    <a:r>
                      <a:rPr lang="en-US" baseline="0"/>
                      <a:t> - Alto Rendimento</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33C-440F-9358-F7077B5F1E82}"/>
                </c:ext>
              </c:extLst>
            </c:dLbl>
            <c:dLbl>
              <c:idx val="9"/>
              <c:tx>
                <c:rich>
                  <a:bodyPr/>
                  <a:lstStyle/>
                  <a:p>
                    <a:r>
                      <a:rPr lang="en-US"/>
                      <a:t>RF - Emergentes</a:t>
                    </a:r>
                    <a:r>
                      <a:rPr lang="en-US" baseline="0"/>
                      <a:t> USD</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433C-440F-9358-F7077B5F1E82}"/>
                </c:ext>
              </c:extLst>
            </c:dLbl>
            <c:dLbl>
              <c:idx val="10"/>
              <c:layout>
                <c:manualLayout>
                  <c:x val="-0.19581150217986543"/>
                  <c:y val="-1.9543147598687999E-2"/>
                </c:manualLayout>
              </c:layout>
              <c:tx>
                <c:rich>
                  <a:bodyPr/>
                  <a:lstStyle/>
                  <a:p>
                    <a:r>
                      <a:rPr lang="en-US"/>
                      <a:t>RF</a:t>
                    </a:r>
                    <a:r>
                      <a:rPr lang="en-US" baseline="0"/>
                      <a:t> - Emergentes Local</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433C-440F-9358-F7077B5F1E82}"/>
                </c:ext>
              </c:extLst>
            </c:dLbl>
            <c:dLbl>
              <c:idx val="11"/>
              <c:tx>
                <c:rich>
                  <a:bodyPr/>
                  <a:lstStyle/>
                  <a:p>
                    <a:r>
                      <a:rPr lang="en-US"/>
                      <a:t>Multimercados</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433C-440F-9358-F7077B5F1E82}"/>
                </c:ext>
              </c:extLst>
            </c:dLbl>
            <c:dLbl>
              <c:idx val="12"/>
              <c:tx>
                <c:rich>
                  <a:bodyPr/>
                  <a:lstStyle/>
                  <a:p>
                    <a:r>
                      <a:rPr lang="en-US"/>
                      <a:t>Commodities</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433C-440F-9358-F7077B5F1E82}"/>
                </c:ext>
              </c:extLst>
            </c:dLbl>
            <c:dLbl>
              <c:idx val="13"/>
              <c:layout>
                <c:manualLayout>
                  <c:x val="-5.7591626993694398E-2"/>
                  <c:y val="-5.5837564567679909E-2"/>
                </c:manualLayout>
              </c:layout>
              <c:tx>
                <c:rich>
                  <a:bodyPr/>
                  <a:lstStyle/>
                  <a:p>
                    <a:r>
                      <a:rPr lang="en-US"/>
                      <a:t>Imobiliário</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433C-440F-9358-F7077B5F1E82}"/>
                </c:ext>
              </c:extLst>
            </c:dLbl>
            <c:dLbl>
              <c:idx val="14"/>
              <c:tx>
                <c:rich>
                  <a:bodyPr/>
                  <a:lstStyle/>
                  <a:p>
                    <a:r>
                      <a:rPr lang="en-US"/>
                      <a:t>Private Equity</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433C-440F-9358-F7077B5F1E82}"/>
                </c:ext>
              </c:extLst>
            </c:dLbl>
            <c:dLbl>
              <c:idx val="15"/>
              <c:tx>
                <c:rich>
                  <a:bodyPr/>
                  <a:lstStyle/>
                  <a:p>
                    <a:r>
                      <a:rPr lang="en-US"/>
                      <a:t>Dívida Privada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433C-440F-9358-F7077B5F1E82}"/>
                </c:ext>
              </c:extLst>
            </c:dLbl>
            <c:dLbl>
              <c:idx val="16"/>
              <c:tx>
                <c:rich>
                  <a:bodyPr/>
                  <a:lstStyle/>
                  <a:p>
                    <a:r>
                      <a:rPr lang="en-US"/>
                      <a:t>Imobiliário Privado</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433C-440F-9358-F7077B5F1E82}"/>
                </c:ext>
              </c:extLst>
            </c:dLbl>
            <c:dLbl>
              <c:idx val="17"/>
              <c:layout>
                <c:manualLayout>
                  <c:x val="-3.839441219213118E-3"/>
                  <c:y val="-4.4670051654143887E-2"/>
                </c:manualLayout>
              </c:layout>
              <c:tx>
                <c:rich>
                  <a:bodyPr/>
                  <a:lstStyle/>
                  <a:p>
                    <a:r>
                      <a:rPr lang="en-US"/>
                      <a:t>Portfólio Estratégico</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33C-440F-9358-F7077B5F1E8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'Portfolio con iliquidos (4)'!$E$3:$E$20</c:f>
              <c:numCache>
                <c:formatCode>0.00%</c:formatCode>
                <c:ptCount val="18"/>
                <c:pt idx="0">
                  <c:v>5.2999999999999999E-2</c:v>
                </c:pt>
                <c:pt idx="1">
                  <c:v>7.0999999999999994E-2</c:v>
                </c:pt>
                <c:pt idx="2">
                  <c:v>6.6000000000000003E-2</c:v>
                </c:pt>
                <c:pt idx="3">
                  <c:v>7.0999999999999994E-2</c:v>
                </c:pt>
                <c:pt idx="4">
                  <c:v>0.09</c:v>
                </c:pt>
                <c:pt idx="5">
                  <c:v>6.2E-2</c:v>
                </c:pt>
                <c:pt idx="6">
                  <c:v>1.2E-2</c:v>
                </c:pt>
                <c:pt idx="7">
                  <c:v>1.0999999999999999E-2</c:v>
                </c:pt>
                <c:pt idx="8">
                  <c:v>4.2999999999999997E-2</c:v>
                </c:pt>
                <c:pt idx="9">
                  <c:v>5.1999999999999998E-2</c:v>
                </c:pt>
                <c:pt idx="10">
                  <c:v>5.1999999999999998E-2</c:v>
                </c:pt>
                <c:pt idx="11">
                  <c:v>3.9E-2</c:v>
                </c:pt>
                <c:pt idx="12">
                  <c:v>2.5000000000000001E-2</c:v>
                </c:pt>
                <c:pt idx="13">
                  <c:v>6.9000000000000006E-2</c:v>
                </c:pt>
                <c:pt idx="14">
                  <c:v>9.5000000000000001E-2</c:v>
                </c:pt>
                <c:pt idx="15">
                  <c:v>7.0000000000000007E-2</c:v>
                </c:pt>
                <c:pt idx="16">
                  <c:v>8.1000000000000003E-2</c:v>
                </c:pt>
                <c:pt idx="17">
                  <c:v>6.5000000000000002E-2</c:v>
                </c:pt>
              </c:numCache>
            </c:numRef>
          </c:xVal>
          <c:yVal>
            <c:numRef>
              <c:f>'Portfolio con iliquidos (4)'!$F$3:$F$20</c:f>
              <c:numCache>
                <c:formatCode>0.00%</c:formatCode>
                <c:ptCount val="18"/>
                <c:pt idx="0">
                  <c:v>0.153</c:v>
                </c:pt>
                <c:pt idx="1">
                  <c:v>0.18</c:v>
                </c:pt>
                <c:pt idx="2">
                  <c:v>0.16500000000000001</c:v>
                </c:pt>
                <c:pt idx="3">
                  <c:v>0.191</c:v>
                </c:pt>
                <c:pt idx="4">
                  <c:v>0.21</c:v>
                </c:pt>
                <c:pt idx="5">
                  <c:v>0.16600000000000001</c:v>
                </c:pt>
                <c:pt idx="6">
                  <c:v>4.1000000000000002E-2</c:v>
                </c:pt>
                <c:pt idx="7">
                  <c:v>8.3000000000000004E-2</c:v>
                </c:pt>
                <c:pt idx="8">
                  <c:v>0.09</c:v>
                </c:pt>
                <c:pt idx="9">
                  <c:v>9.6000000000000002E-2</c:v>
                </c:pt>
                <c:pt idx="10">
                  <c:v>0.123</c:v>
                </c:pt>
                <c:pt idx="11">
                  <c:v>0.06</c:v>
                </c:pt>
                <c:pt idx="12">
                  <c:v>0.16800000000000001</c:v>
                </c:pt>
                <c:pt idx="13">
                  <c:v>0.18099999999999999</c:v>
                </c:pt>
                <c:pt idx="14">
                  <c:v>0.14499999999999999</c:v>
                </c:pt>
                <c:pt idx="15">
                  <c:v>0.105</c:v>
                </c:pt>
                <c:pt idx="16">
                  <c:v>0.121</c:v>
                </c:pt>
                <c:pt idx="17">
                  <c:v>0.122</c:v>
                </c:pt>
              </c:numCache>
            </c:numRef>
          </c:yVal>
          <c:smooth val="0"/>
          <c:extLst>
            <c:ext xmlns:c16="http://schemas.microsoft.com/office/drawing/2014/chart" uri="{C3380CC4-5D6E-409C-BE32-E72D297353CC}">
              <c16:uniqueId val="{00000013-433C-440F-9358-F7077B5F1E82}"/>
            </c:ext>
          </c:extLst>
        </c:ser>
        <c:dLbls>
          <c:showLegendKey val="0"/>
          <c:showVal val="0"/>
          <c:showCatName val="0"/>
          <c:showSerName val="0"/>
          <c:showPercent val="0"/>
          <c:showBubbleSize val="0"/>
        </c:dLbls>
        <c:axId val="-1319017408"/>
        <c:axId val="-1319016864"/>
      </c:scatterChart>
      <c:valAx>
        <c:axId val="-13190174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Retorno Esperado</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319016864"/>
        <c:crosses val="autoZero"/>
        <c:crossBetween val="midCat"/>
      </c:valAx>
      <c:valAx>
        <c:axId val="-1319016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Volatilidade Esperada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3190174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0B30001-12A9-4CE7-982E-C03A43A659C3}" type="datetimeFigureOut">
              <a:rPr lang="pt-BR" smtClean="0"/>
              <a:t>30/09/2021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676E16D-97DC-487A-9AB2-7AC30F41D20B}" type="slidenum">
              <a:rPr lang="pt-BR" smtClean="0"/>
              <a:t>‹nº›</a:t>
            </a:fld>
            <a:endParaRPr lang="pt-BR"/>
          </a:p>
        </p:txBody>
      </p:sp>
    </p:spTree>
    <p:extLst>
      <p:ext uri="{BB962C8B-B14F-4D97-AF65-F5344CB8AC3E}">
        <p14:creationId xmlns:p14="http://schemas.microsoft.com/office/powerpoint/2010/main" val="787011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0B30001-12A9-4CE7-982E-C03A43A659C3}" type="datetimeFigureOut">
              <a:rPr lang="pt-BR" smtClean="0"/>
              <a:t>30/09/2021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676E16D-97DC-487A-9AB2-7AC30F41D20B}" type="slidenum">
              <a:rPr lang="pt-BR" smtClean="0"/>
              <a:t>‹nº›</a:t>
            </a:fld>
            <a:endParaRPr lang="pt-BR"/>
          </a:p>
        </p:txBody>
      </p:sp>
    </p:spTree>
    <p:extLst>
      <p:ext uri="{BB962C8B-B14F-4D97-AF65-F5344CB8AC3E}">
        <p14:creationId xmlns:p14="http://schemas.microsoft.com/office/powerpoint/2010/main" val="3095899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0B30001-12A9-4CE7-982E-C03A43A659C3}" type="datetimeFigureOut">
              <a:rPr lang="pt-BR" smtClean="0"/>
              <a:t>30/09/2021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676E16D-97DC-487A-9AB2-7AC30F41D20B}" type="slidenum">
              <a:rPr lang="pt-BR" smtClean="0"/>
              <a:t>‹nº›</a:t>
            </a:fld>
            <a:endParaRPr lang="pt-BR"/>
          </a:p>
        </p:txBody>
      </p:sp>
    </p:spTree>
    <p:extLst>
      <p:ext uri="{BB962C8B-B14F-4D97-AF65-F5344CB8AC3E}">
        <p14:creationId xmlns:p14="http://schemas.microsoft.com/office/powerpoint/2010/main" val="11188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0B30001-12A9-4CE7-982E-C03A43A659C3}" type="datetimeFigureOut">
              <a:rPr lang="pt-BR" smtClean="0"/>
              <a:t>30/09/2021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676E16D-97DC-487A-9AB2-7AC30F41D20B}" type="slidenum">
              <a:rPr lang="pt-BR" smtClean="0"/>
              <a:t>‹nº›</a:t>
            </a:fld>
            <a:endParaRPr lang="pt-BR"/>
          </a:p>
        </p:txBody>
      </p:sp>
    </p:spTree>
    <p:extLst>
      <p:ext uri="{BB962C8B-B14F-4D97-AF65-F5344CB8AC3E}">
        <p14:creationId xmlns:p14="http://schemas.microsoft.com/office/powerpoint/2010/main" val="96348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0B30001-12A9-4CE7-982E-C03A43A659C3}" type="datetimeFigureOut">
              <a:rPr lang="pt-BR" smtClean="0"/>
              <a:t>30/09/2021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676E16D-97DC-487A-9AB2-7AC30F41D20B}" type="slidenum">
              <a:rPr lang="pt-BR" smtClean="0"/>
              <a:t>‹nº›</a:t>
            </a:fld>
            <a:endParaRPr lang="pt-BR"/>
          </a:p>
        </p:txBody>
      </p:sp>
    </p:spTree>
    <p:extLst>
      <p:ext uri="{BB962C8B-B14F-4D97-AF65-F5344CB8AC3E}">
        <p14:creationId xmlns:p14="http://schemas.microsoft.com/office/powerpoint/2010/main" val="2958424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0B30001-12A9-4CE7-982E-C03A43A659C3}" type="datetimeFigureOut">
              <a:rPr lang="pt-BR" smtClean="0"/>
              <a:t>30/09/2021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676E16D-97DC-487A-9AB2-7AC30F41D20B}" type="slidenum">
              <a:rPr lang="pt-BR" smtClean="0"/>
              <a:t>‹nº›</a:t>
            </a:fld>
            <a:endParaRPr lang="pt-BR"/>
          </a:p>
        </p:txBody>
      </p:sp>
    </p:spTree>
    <p:extLst>
      <p:ext uri="{BB962C8B-B14F-4D97-AF65-F5344CB8AC3E}">
        <p14:creationId xmlns:p14="http://schemas.microsoft.com/office/powerpoint/2010/main" val="776455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0B30001-12A9-4CE7-982E-C03A43A659C3}" type="datetimeFigureOut">
              <a:rPr lang="pt-BR" smtClean="0"/>
              <a:t>30/09/2021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676E16D-97DC-487A-9AB2-7AC30F41D20B}" type="slidenum">
              <a:rPr lang="pt-BR" smtClean="0"/>
              <a:t>‹nº›</a:t>
            </a:fld>
            <a:endParaRPr lang="pt-BR"/>
          </a:p>
        </p:txBody>
      </p:sp>
    </p:spTree>
    <p:extLst>
      <p:ext uri="{BB962C8B-B14F-4D97-AF65-F5344CB8AC3E}">
        <p14:creationId xmlns:p14="http://schemas.microsoft.com/office/powerpoint/2010/main" val="2217290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0B30001-12A9-4CE7-982E-C03A43A659C3}" type="datetimeFigureOut">
              <a:rPr lang="pt-BR" smtClean="0"/>
              <a:t>30/09/2021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676E16D-97DC-487A-9AB2-7AC30F41D20B}" type="slidenum">
              <a:rPr lang="pt-BR" smtClean="0"/>
              <a:t>‹nº›</a:t>
            </a:fld>
            <a:endParaRPr lang="pt-BR"/>
          </a:p>
        </p:txBody>
      </p:sp>
    </p:spTree>
    <p:extLst>
      <p:ext uri="{BB962C8B-B14F-4D97-AF65-F5344CB8AC3E}">
        <p14:creationId xmlns:p14="http://schemas.microsoft.com/office/powerpoint/2010/main" val="295426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0B30001-12A9-4CE7-982E-C03A43A659C3}" type="datetimeFigureOut">
              <a:rPr lang="pt-BR" smtClean="0"/>
              <a:t>30/09/2021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676E16D-97DC-487A-9AB2-7AC30F41D20B}" type="slidenum">
              <a:rPr lang="pt-BR" smtClean="0"/>
              <a:t>‹nº›</a:t>
            </a:fld>
            <a:endParaRPr lang="pt-BR"/>
          </a:p>
        </p:txBody>
      </p:sp>
    </p:spTree>
    <p:extLst>
      <p:ext uri="{BB962C8B-B14F-4D97-AF65-F5344CB8AC3E}">
        <p14:creationId xmlns:p14="http://schemas.microsoft.com/office/powerpoint/2010/main" val="957034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0B30001-12A9-4CE7-982E-C03A43A659C3}" type="datetimeFigureOut">
              <a:rPr lang="pt-BR" smtClean="0"/>
              <a:t>30/09/2021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676E16D-97DC-487A-9AB2-7AC30F41D20B}" type="slidenum">
              <a:rPr lang="pt-BR" smtClean="0"/>
              <a:t>‹nº›</a:t>
            </a:fld>
            <a:endParaRPr lang="pt-BR"/>
          </a:p>
        </p:txBody>
      </p:sp>
    </p:spTree>
    <p:extLst>
      <p:ext uri="{BB962C8B-B14F-4D97-AF65-F5344CB8AC3E}">
        <p14:creationId xmlns:p14="http://schemas.microsoft.com/office/powerpoint/2010/main" val="378816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0B30001-12A9-4CE7-982E-C03A43A659C3}" type="datetimeFigureOut">
              <a:rPr lang="pt-BR" smtClean="0"/>
              <a:t>30/09/2021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676E16D-97DC-487A-9AB2-7AC30F41D20B}" type="slidenum">
              <a:rPr lang="pt-BR" smtClean="0"/>
              <a:t>‹nº›</a:t>
            </a:fld>
            <a:endParaRPr lang="pt-BR"/>
          </a:p>
        </p:txBody>
      </p:sp>
    </p:spTree>
    <p:extLst>
      <p:ext uri="{BB962C8B-B14F-4D97-AF65-F5344CB8AC3E}">
        <p14:creationId xmlns:p14="http://schemas.microsoft.com/office/powerpoint/2010/main" val="173979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30001-12A9-4CE7-982E-C03A43A659C3}" type="datetimeFigureOut">
              <a:rPr lang="pt-BR" smtClean="0"/>
              <a:t>30/09/2021</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6E16D-97DC-487A-9AB2-7AC30F41D20B}" type="slidenum">
              <a:rPr lang="pt-BR" smtClean="0"/>
              <a:t>‹nº›</a:t>
            </a:fld>
            <a:endParaRPr lang="pt-BR"/>
          </a:p>
        </p:txBody>
      </p:sp>
    </p:spTree>
    <p:extLst>
      <p:ext uri="{BB962C8B-B14F-4D97-AF65-F5344CB8AC3E}">
        <p14:creationId xmlns:p14="http://schemas.microsoft.com/office/powerpoint/2010/main" val="1412877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52073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aixaDeTexto 6">
            <a:extLst>
              <a:ext uri="{FF2B5EF4-FFF2-40B4-BE49-F238E27FC236}">
                <a16:creationId xmlns:a16="http://schemas.microsoft.com/office/drawing/2014/main" id="{C1497632-3DAF-4075-8821-18F796474EE8}"/>
              </a:ext>
            </a:extLst>
          </p:cNvPr>
          <p:cNvSpPr txBox="1">
            <a:spLocks noChangeArrowheads="1"/>
          </p:cNvSpPr>
          <p:nvPr/>
        </p:nvSpPr>
        <p:spPr bwMode="auto">
          <a:xfrm>
            <a:off x="914400" y="565383"/>
            <a:ext cx="4071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b="1" dirty="0"/>
              <a:t>Fronteira Eficiente – Cenário Pessimista</a:t>
            </a:r>
          </a:p>
        </p:txBody>
      </p:sp>
      <p:graphicFrame>
        <p:nvGraphicFramePr>
          <p:cNvPr id="4" name="Tabela 3">
            <a:extLst>
              <a:ext uri="{FF2B5EF4-FFF2-40B4-BE49-F238E27FC236}">
                <a16:creationId xmlns:a16="http://schemas.microsoft.com/office/drawing/2014/main" id="{F46AAB4D-C857-4992-B857-09DD3066C2F4}"/>
              </a:ext>
            </a:extLst>
          </p:cNvPr>
          <p:cNvGraphicFramePr>
            <a:graphicFrameLocks noGrp="1"/>
          </p:cNvGraphicFramePr>
          <p:nvPr>
            <p:extLst>
              <p:ext uri="{D42A27DB-BD31-4B8C-83A1-F6EECF244321}">
                <p14:modId xmlns:p14="http://schemas.microsoft.com/office/powerpoint/2010/main" val="1180178251"/>
              </p:ext>
            </p:extLst>
          </p:nvPr>
        </p:nvGraphicFramePr>
        <p:xfrm>
          <a:off x="706193" y="1652927"/>
          <a:ext cx="10779613" cy="4863976"/>
        </p:xfrm>
        <a:graphic>
          <a:graphicData uri="http://schemas.openxmlformats.org/drawingml/2006/table">
            <a:tbl>
              <a:tblPr/>
              <a:tblGrid>
                <a:gridCol w="2793497">
                  <a:extLst>
                    <a:ext uri="{9D8B030D-6E8A-4147-A177-3AD203B41FA5}">
                      <a16:colId xmlns:a16="http://schemas.microsoft.com/office/drawing/2014/main" val="20000"/>
                    </a:ext>
                  </a:extLst>
                </a:gridCol>
                <a:gridCol w="2793497">
                  <a:extLst>
                    <a:ext uri="{9D8B030D-6E8A-4147-A177-3AD203B41FA5}">
                      <a16:colId xmlns:a16="http://schemas.microsoft.com/office/drawing/2014/main" val="20001"/>
                    </a:ext>
                  </a:extLst>
                </a:gridCol>
                <a:gridCol w="821617">
                  <a:extLst>
                    <a:ext uri="{9D8B030D-6E8A-4147-A177-3AD203B41FA5}">
                      <a16:colId xmlns:a16="http://schemas.microsoft.com/office/drawing/2014/main" val="20002"/>
                    </a:ext>
                  </a:extLst>
                </a:gridCol>
                <a:gridCol w="821617">
                  <a:extLst>
                    <a:ext uri="{9D8B030D-6E8A-4147-A177-3AD203B41FA5}">
                      <a16:colId xmlns:a16="http://schemas.microsoft.com/office/drawing/2014/main" val="20003"/>
                    </a:ext>
                  </a:extLst>
                </a:gridCol>
                <a:gridCol w="690277">
                  <a:extLst>
                    <a:ext uri="{9D8B030D-6E8A-4147-A177-3AD203B41FA5}">
                      <a16:colId xmlns:a16="http://schemas.microsoft.com/office/drawing/2014/main" val="20004"/>
                    </a:ext>
                  </a:extLst>
                </a:gridCol>
                <a:gridCol w="669701">
                  <a:extLst>
                    <a:ext uri="{9D8B030D-6E8A-4147-A177-3AD203B41FA5}">
                      <a16:colId xmlns:a16="http://schemas.microsoft.com/office/drawing/2014/main" val="20005"/>
                    </a:ext>
                  </a:extLst>
                </a:gridCol>
                <a:gridCol w="611905">
                  <a:extLst>
                    <a:ext uri="{9D8B030D-6E8A-4147-A177-3AD203B41FA5}">
                      <a16:colId xmlns:a16="http://schemas.microsoft.com/office/drawing/2014/main" val="20006"/>
                    </a:ext>
                  </a:extLst>
                </a:gridCol>
                <a:gridCol w="525834">
                  <a:extLst>
                    <a:ext uri="{9D8B030D-6E8A-4147-A177-3AD203B41FA5}">
                      <a16:colId xmlns:a16="http://schemas.microsoft.com/office/drawing/2014/main" val="20007"/>
                    </a:ext>
                  </a:extLst>
                </a:gridCol>
                <a:gridCol w="525834">
                  <a:extLst>
                    <a:ext uri="{9D8B030D-6E8A-4147-A177-3AD203B41FA5}">
                      <a16:colId xmlns:a16="http://schemas.microsoft.com/office/drawing/2014/main" val="20008"/>
                    </a:ext>
                  </a:extLst>
                </a:gridCol>
                <a:gridCol w="525834">
                  <a:extLst>
                    <a:ext uri="{9D8B030D-6E8A-4147-A177-3AD203B41FA5}">
                      <a16:colId xmlns:a16="http://schemas.microsoft.com/office/drawing/2014/main" val="20009"/>
                    </a:ext>
                  </a:extLst>
                </a:gridCol>
              </a:tblGrid>
              <a:tr h="834399">
                <a:tc>
                  <a:txBody>
                    <a:bodyPr/>
                    <a:lstStyle/>
                    <a:p>
                      <a:pPr algn="ctr" rtl="0" fontAlgn="ctr"/>
                      <a:r>
                        <a:rPr lang="pt-BR" sz="1100" b="1" i="0" u="none" strike="noStrike" dirty="0">
                          <a:solidFill>
                            <a:srgbClr val="000000"/>
                          </a:solidFill>
                          <a:effectLst/>
                          <a:latin typeface="Calibri" panose="020F0502020204030204" pitchFamily="34" charset="0"/>
                        </a:rPr>
                        <a:t>Cenário</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a:txBody>
                    <a:bodyPr/>
                    <a:lstStyle/>
                    <a:p>
                      <a:pPr algn="ctr" rtl="0" fontAlgn="ctr"/>
                      <a:r>
                        <a:rPr lang="pt-BR" sz="1100" b="1" i="0" u="none" strike="noStrike">
                          <a:solidFill>
                            <a:srgbClr val="000000"/>
                          </a:solidFill>
                          <a:effectLst/>
                          <a:latin typeface="Calibri" panose="020F0502020204030204" pitchFamily="34" charset="0"/>
                        </a:rPr>
                        <a:t>Mandatos</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a:txBody>
                    <a:bodyPr/>
                    <a:lstStyle/>
                    <a:p>
                      <a:pPr algn="ctr" rtl="0" fontAlgn="ctr"/>
                      <a:r>
                        <a:rPr lang="pt-BR" sz="1100" b="1" i="0" u="none" strike="noStrike">
                          <a:solidFill>
                            <a:srgbClr val="000000"/>
                          </a:solidFill>
                          <a:effectLst/>
                          <a:latin typeface="Calibri" panose="020F0502020204030204" pitchFamily="34" charset="0"/>
                        </a:rPr>
                        <a:t>Retorno Esperado 12 meses (%)</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a:txBody>
                    <a:bodyPr/>
                    <a:lstStyle/>
                    <a:p>
                      <a:pPr algn="ctr" rtl="0" fontAlgn="ctr"/>
                      <a:r>
                        <a:rPr lang="pt-BR" sz="1100" b="1" i="0" u="none" strike="noStrike">
                          <a:solidFill>
                            <a:srgbClr val="000000"/>
                          </a:solidFill>
                          <a:effectLst/>
                          <a:latin typeface="Calibri" panose="020F0502020204030204" pitchFamily="34" charset="0"/>
                        </a:rPr>
                        <a:t>Volatilidade anual (%)</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gridSpan="4">
                  <a:txBody>
                    <a:bodyPr/>
                    <a:lstStyle/>
                    <a:p>
                      <a:pPr algn="ctr" rtl="0" fontAlgn="ctr"/>
                      <a:r>
                        <a:rPr lang="pt-BR" sz="1100" b="1" i="0" u="none" strike="noStrike">
                          <a:solidFill>
                            <a:srgbClr val="000000"/>
                          </a:solidFill>
                          <a:effectLst/>
                          <a:latin typeface="Calibri" panose="020F0502020204030204" pitchFamily="34" charset="0"/>
                        </a:rPr>
                        <a:t> Índice de Sharpe / Pesos de cada Mandato / Retorno médio Mensal esperado / Retorno médio Anual esperado</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hMerge="1">
                  <a:txBody>
                    <a:bodyPr/>
                    <a:lstStyle/>
                    <a:p>
                      <a:endParaRPr lang="pt-BR"/>
                    </a:p>
                  </a:txBody>
                  <a:tcPr/>
                </a:tc>
                <a:tc hMerge="1">
                  <a:txBody>
                    <a:bodyPr/>
                    <a:lstStyle/>
                    <a:p>
                      <a:endParaRPr lang="pt-BR"/>
                    </a:p>
                  </a:txBody>
                  <a:tcPr/>
                </a:tc>
                <a:tc hMerge="1">
                  <a:txBody>
                    <a:bodyPr/>
                    <a:lstStyle/>
                    <a:p>
                      <a:endParaRPr lang="pt-BR"/>
                    </a:p>
                  </a:txBody>
                  <a:tcPr/>
                </a:tc>
                <a:tc gridSpan="2">
                  <a:txBody>
                    <a:bodyPr/>
                    <a:lstStyle/>
                    <a:p>
                      <a:pPr algn="ctr" fontAlgn="ctr"/>
                      <a:r>
                        <a:rPr lang="pt-BR" sz="1100" b="1" i="0" u="none" strike="noStrike">
                          <a:solidFill>
                            <a:srgbClr val="000000"/>
                          </a:solidFill>
                          <a:effectLst/>
                          <a:latin typeface="Calibri" panose="020F0502020204030204" pitchFamily="34" charset="0"/>
                        </a:rPr>
                        <a:t>Limites no Peso da cada Mandato</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extLst>
                  <a:ext uri="{0D108BD9-81ED-4DB2-BD59-A6C34878D82A}">
                    <a16:rowId xmlns:a16="http://schemas.microsoft.com/office/drawing/2014/main" val="10000"/>
                  </a:ext>
                </a:extLst>
              </a:tr>
              <a:tr h="256302">
                <a:tc rowSpan="11">
                  <a:txBody>
                    <a:bodyPr/>
                    <a:lstStyle/>
                    <a:p>
                      <a:pPr algn="ctr" fontAlgn="ctr"/>
                      <a:r>
                        <a:rPr lang="pt-BR" sz="3200" b="1" i="0" u="none" strike="noStrike" dirty="0">
                          <a:solidFill>
                            <a:srgbClr val="000000"/>
                          </a:solidFill>
                          <a:effectLst/>
                          <a:latin typeface="Calibri" panose="020F0502020204030204" pitchFamily="34" charset="0"/>
                        </a:rPr>
                        <a:t>Pessimista</a:t>
                      </a:r>
                    </a:p>
                  </a:txBody>
                  <a:tcPr marL="7173" marR="7173" marT="7173"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0" fontAlgn="ctr"/>
                      <a:r>
                        <a:rPr lang="pt-BR" sz="1100" b="1" i="0" u="none" strike="noStrike">
                          <a:solidFill>
                            <a:srgbClr val="000000"/>
                          </a:solidFill>
                          <a:effectLst/>
                          <a:latin typeface="Calibri" panose="020F0502020204030204" pitchFamily="34" charset="0"/>
                        </a:rPr>
                        <a:t>Índice de Sharpe (Retorno/Desvio Padrão)</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hMerge="1">
                  <a:txBody>
                    <a:bodyPr/>
                    <a:lstStyle/>
                    <a:p>
                      <a:endParaRPr lang="pt-BR"/>
                    </a:p>
                  </a:txBody>
                  <a:tcPr/>
                </a:tc>
                <a:tc hMerge="1">
                  <a:txBody>
                    <a:bodyPr/>
                    <a:lstStyle/>
                    <a:p>
                      <a:endParaRPr lang="pt-BR"/>
                    </a:p>
                  </a:txBody>
                  <a:tcPr/>
                </a:tc>
                <a:tc rowSpan="16">
                  <a:txBody>
                    <a:bodyPr/>
                    <a:lstStyle/>
                    <a:p>
                      <a:pPr algn="ctr" fontAlgn="ctr"/>
                      <a:r>
                        <a:rPr lang="pt-BR" sz="1100" b="1" i="0" u="none" strike="noStrike" dirty="0">
                          <a:solidFill>
                            <a:srgbClr val="000000"/>
                          </a:solidFill>
                          <a:effectLst/>
                          <a:latin typeface="Calibri" panose="020F0502020204030204" pitchFamily="34" charset="0"/>
                        </a:rPr>
                        <a:t>Sem Solução para Rentabilidades menores</a:t>
                      </a:r>
                    </a:p>
                  </a:txBody>
                  <a:tcPr marL="7173" marR="7173" marT="7173"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141,27%</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65,33%</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41,16%</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Mínimo</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Máximo</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6302">
                <a:tc vMerge="1">
                  <a:txBody>
                    <a:bodyPr/>
                    <a:lstStyle/>
                    <a:p>
                      <a:endParaRPr lang="pt-BR"/>
                    </a:p>
                  </a:txBody>
                  <a:tcPr/>
                </a:tc>
                <a:tc>
                  <a:txBody>
                    <a:bodyPr/>
                    <a:lstStyle/>
                    <a:p>
                      <a:pPr algn="ctr" fontAlgn="ctr"/>
                      <a:r>
                        <a:rPr lang="pt-BR" sz="1100" b="1" i="0" u="none" strike="noStrike" dirty="0">
                          <a:solidFill>
                            <a:srgbClr val="FFFFFF"/>
                          </a:solidFill>
                          <a:effectLst/>
                          <a:latin typeface="Calibri" panose="020F0502020204030204" pitchFamily="34" charset="0"/>
                        </a:rPr>
                        <a:t> Fundo de Investimentos “A” MULTIMERCADO</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rtl="0" fontAlgn="b"/>
                      <a:r>
                        <a:rPr lang="pt-BR" sz="1100" b="1" i="0" u="none" strike="noStrike">
                          <a:solidFill>
                            <a:srgbClr val="000000"/>
                          </a:solidFill>
                          <a:effectLst/>
                          <a:latin typeface="Calibri" panose="020F0502020204030204" pitchFamily="34" charset="0"/>
                        </a:rPr>
                        <a:t>6,00%</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pt-BR" sz="1100" b="1" i="0" u="none" strike="noStrike">
                          <a:solidFill>
                            <a:srgbClr val="000000"/>
                          </a:solidFill>
                          <a:effectLst/>
                          <a:latin typeface="Calibri" panose="020F0502020204030204" pitchFamily="34" charset="0"/>
                        </a:rPr>
                        <a:t>1,20%</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pt-BR"/>
                    </a:p>
                  </a:txBody>
                  <a:tcPr/>
                </a:tc>
                <a:tc>
                  <a:txBody>
                    <a:bodyPr/>
                    <a:lstStyle/>
                    <a:p>
                      <a:pPr algn="ctr" fontAlgn="ctr"/>
                      <a:r>
                        <a:rPr lang="pt-BR" sz="1100" b="0" i="0" u="none" strike="noStrike" dirty="0">
                          <a:solidFill>
                            <a:srgbClr val="000000"/>
                          </a:solidFill>
                          <a:effectLst/>
                          <a:latin typeface="Calibri" panose="020F0502020204030204" pitchFamily="34" charset="0"/>
                        </a:rPr>
                        <a:t>35,00%</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31,28%</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26,00%</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26,00%</a:t>
                      </a:r>
                    </a:p>
                  </a:txBody>
                  <a:tcPr marL="7173" marR="7173" marT="7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100" b="0" i="0" u="none" strike="noStrike">
                          <a:solidFill>
                            <a:srgbClr val="000000"/>
                          </a:solidFill>
                          <a:effectLst/>
                          <a:latin typeface="Calibri" panose="020F0502020204030204" pitchFamily="34" charset="0"/>
                        </a:rPr>
                        <a:t>35,00%</a:t>
                      </a:r>
                    </a:p>
                  </a:txBody>
                  <a:tcPr marL="7173" marR="7173" marT="7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84085">
                <a:tc vMerge="1">
                  <a:txBody>
                    <a:bodyPr/>
                    <a:lstStyle/>
                    <a:p>
                      <a:endParaRPr lang="pt-BR"/>
                    </a:p>
                  </a:txBody>
                  <a:tcPr/>
                </a:tc>
                <a:tc>
                  <a:txBody>
                    <a:bodyPr/>
                    <a:lstStyle/>
                    <a:p>
                      <a:pPr algn="ctr" fontAlgn="ctr"/>
                      <a:r>
                        <a:rPr lang="pt-BR" sz="1100" b="1" i="0" u="none" strike="noStrike" dirty="0">
                          <a:solidFill>
                            <a:srgbClr val="000000"/>
                          </a:solidFill>
                          <a:effectLst/>
                          <a:latin typeface="Calibri" panose="020F0502020204030204" pitchFamily="34" charset="0"/>
                        </a:rPr>
                        <a:t> Fundo de Investimentos “B” MULT CRED PRIV</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DB3E2"/>
                    </a:solidFill>
                  </a:tcPr>
                </a:tc>
                <a:tc>
                  <a:txBody>
                    <a:bodyPr/>
                    <a:lstStyle/>
                    <a:p>
                      <a:pPr algn="ctr" rtl="0" fontAlgn="b"/>
                      <a:r>
                        <a:rPr lang="pt-BR" sz="1100" b="1" i="0" u="none" strike="noStrike">
                          <a:solidFill>
                            <a:srgbClr val="000000"/>
                          </a:solidFill>
                          <a:effectLst/>
                          <a:latin typeface="Calibri" panose="020F0502020204030204" pitchFamily="34" charset="0"/>
                        </a:rPr>
                        <a:t>5,50%</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pt-BR" sz="1100" b="1" i="0" u="none" strike="noStrike">
                          <a:solidFill>
                            <a:srgbClr val="000000"/>
                          </a:solidFill>
                          <a:effectLst/>
                          <a:latin typeface="Calibri" panose="020F0502020204030204" pitchFamily="34" charset="0"/>
                        </a:rPr>
                        <a:t>0,66%</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pt-BR"/>
                    </a:p>
                  </a:txBody>
                  <a:tcPr/>
                </a:tc>
                <a:tc>
                  <a:txBody>
                    <a:bodyPr/>
                    <a:lstStyle/>
                    <a:p>
                      <a:pPr algn="ctr" fontAlgn="ctr"/>
                      <a:r>
                        <a:rPr lang="pt-BR" sz="1100" b="0" i="0" u="none" strike="noStrike">
                          <a:solidFill>
                            <a:srgbClr val="000000"/>
                          </a:solidFill>
                          <a:effectLst/>
                          <a:latin typeface="Calibri" panose="020F0502020204030204" pitchFamily="34" charset="0"/>
                        </a:rPr>
                        <a:t>1,00%</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1,00%</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1,00%</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0,00%</a:t>
                      </a:r>
                    </a:p>
                  </a:txBody>
                  <a:tcPr marL="7173" marR="7173" marT="7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100" b="0" i="0" u="none" strike="noStrike">
                          <a:solidFill>
                            <a:srgbClr val="000000"/>
                          </a:solidFill>
                          <a:effectLst/>
                          <a:latin typeface="Calibri" panose="020F0502020204030204" pitchFamily="34" charset="0"/>
                        </a:rPr>
                        <a:t>1,00%</a:t>
                      </a:r>
                    </a:p>
                  </a:txBody>
                  <a:tcPr marL="7173" marR="7173" marT="7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56302">
                <a:tc vMerge="1">
                  <a:txBody>
                    <a:bodyPr/>
                    <a:lstStyle/>
                    <a:p>
                      <a:endParaRPr lang="pt-BR"/>
                    </a:p>
                  </a:txBody>
                  <a:tcPr/>
                </a:tc>
                <a:tc>
                  <a:txBody>
                    <a:bodyPr/>
                    <a:lstStyle/>
                    <a:p>
                      <a:pPr algn="ctr" fontAlgn="ctr"/>
                      <a:r>
                        <a:rPr lang="pt-BR" sz="1100" b="1" i="0" u="none" strike="noStrike" dirty="0">
                          <a:solidFill>
                            <a:srgbClr val="000000"/>
                          </a:solidFill>
                          <a:effectLst/>
                          <a:latin typeface="Calibri" panose="020F0502020204030204" pitchFamily="34" charset="0"/>
                        </a:rPr>
                        <a:t>Fundo de Investimentos “C”</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ctr" rtl="0" fontAlgn="b"/>
                      <a:r>
                        <a:rPr lang="pt-BR" sz="1100" b="1" i="0" u="none" strike="noStrike">
                          <a:solidFill>
                            <a:srgbClr val="000000"/>
                          </a:solidFill>
                          <a:effectLst/>
                          <a:latin typeface="Calibri" panose="020F0502020204030204" pitchFamily="34" charset="0"/>
                        </a:rPr>
                        <a:t>6,50%</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pt-BR" sz="1100" b="1" i="0" u="none" strike="noStrike">
                          <a:solidFill>
                            <a:srgbClr val="000000"/>
                          </a:solidFill>
                          <a:effectLst/>
                          <a:latin typeface="Calibri" panose="020F0502020204030204" pitchFamily="34" charset="0"/>
                        </a:rPr>
                        <a:t>3,30%</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pt-BR"/>
                    </a:p>
                  </a:txBody>
                  <a:tcPr/>
                </a:tc>
                <a:tc>
                  <a:txBody>
                    <a:bodyPr/>
                    <a:lstStyle/>
                    <a:p>
                      <a:pPr algn="ctr" fontAlgn="ctr"/>
                      <a:r>
                        <a:rPr lang="pt-BR" sz="1100" b="0" i="0" u="none" strike="noStrike">
                          <a:solidFill>
                            <a:srgbClr val="000000"/>
                          </a:solidFill>
                          <a:effectLst/>
                          <a:latin typeface="Calibri" panose="020F0502020204030204" pitchFamily="34" charset="0"/>
                        </a:rPr>
                        <a:t>26,00%</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26,00%</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26,00%</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26,00%</a:t>
                      </a:r>
                    </a:p>
                  </a:txBody>
                  <a:tcPr marL="7173" marR="7173" marT="7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100" b="0" i="0" u="none" strike="noStrike">
                          <a:solidFill>
                            <a:srgbClr val="000000"/>
                          </a:solidFill>
                          <a:effectLst/>
                          <a:latin typeface="Calibri" panose="020F0502020204030204" pitchFamily="34" charset="0"/>
                        </a:rPr>
                        <a:t>35,00%</a:t>
                      </a:r>
                    </a:p>
                  </a:txBody>
                  <a:tcPr marL="7173" marR="7173" marT="7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56302">
                <a:tc vMerge="1">
                  <a:txBody>
                    <a:bodyPr/>
                    <a:lstStyle/>
                    <a:p>
                      <a:endParaRPr lang="pt-BR"/>
                    </a:p>
                  </a:txBody>
                  <a:tcPr/>
                </a:tc>
                <a:tc>
                  <a:txBody>
                    <a:bodyPr/>
                    <a:lstStyle/>
                    <a:p>
                      <a:pPr algn="ctr" fontAlgn="ctr"/>
                      <a:r>
                        <a:rPr lang="pt-BR" sz="1100" b="1" i="0" u="none" strike="noStrike" dirty="0">
                          <a:solidFill>
                            <a:srgbClr val="000000"/>
                          </a:solidFill>
                          <a:effectLst/>
                          <a:latin typeface="Calibri" panose="020F0502020204030204" pitchFamily="34" charset="0"/>
                        </a:rPr>
                        <a:t>Fundo de Investimentos “C” ALM</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9F0"/>
                    </a:solidFill>
                  </a:tcPr>
                </a:tc>
                <a:tc>
                  <a:txBody>
                    <a:bodyPr/>
                    <a:lstStyle/>
                    <a:p>
                      <a:pPr algn="ctr" rtl="0" fontAlgn="b"/>
                      <a:r>
                        <a:rPr lang="pt-BR" sz="1100" b="1" i="0" u="none" strike="noStrike">
                          <a:solidFill>
                            <a:srgbClr val="000000"/>
                          </a:solidFill>
                          <a:effectLst/>
                          <a:latin typeface="Calibri" panose="020F0502020204030204" pitchFamily="34" charset="0"/>
                        </a:rPr>
                        <a:t>13,00%</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pt-BR" sz="1100" b="1" i="0" u="none" strike="noStrike">
                          <a:solidFill>
                            <a:srgbClr val="000000"/>
                          </a:solidFill>
                          <a:effectLst/>
                          <a:latin typeface="Calibri" panose="020F0502020204030204" pitchFamily="34" charset="0"/>
                        </a:rPr>
                        <a:t>1,45%</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pt-BR"/>
                    </a:p>
                  </a:txBody>
                  <a:tcPr/>
                </a:tc>
                <a:tc>
                  <a:txBody>
                    <a:bodyPr/>
                    <a:lstStyle/>
                    <a:p>
                      <a:pPr algn="ctr" fontAlgn="ctr"/>
                      <a:r>
                        <a:rPr lang="pt-BR" sz="1100" b="0" i="0" u="none" strike="noStrike">
                          <a:solidFill>
                            <a:srgbClr val="000000"/>
                          </a:solidFill>
                          <a:effectLst/>
                          <a:latin typeface="Calibri" panose="020F0502020204030204" pitchFamily="34" charset="0"/>
                        </a:rPr>
                        <a:t>23,94%</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23,94%</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23,94%</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23,00%</a:t>
                      </a:r>
                    </a:p>
                  </a:txBody>
                  <a:tcPr marL="7173" marR="7173" marT="7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100" b="0" i="0" u="none" strike="noStrike">
                          <a:solidFill>
                            <a:srgbClr val="000000"/>
                          </a:solidFill>
                          <a:effectLst/>
                          <a:latin typeface="Calibri" panose="020F0502020204030204" pitchFamily="34" charset="0"/>
                        </a:rPr>
                        <a:t>23,94%</a:t>
                      </a:r>
                    </a:p>
                  </a:txBody>
                  <a:tcPr marL="7173" marR="7173" marT="7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47807">
                <a:tc vMerge="1">
                  <a:txBody>
                    <a:bodyPr/>
                    <a:lstStyle/>
                    <a:p>
                      <a:endParaRPr lang="pt-BR"/>
                    </a:p>
                  </a:txBody>
                  <a:tcPr/>
                </a:tc>
                <a:tc>
                  <a:txBody>
                    <a:bodyPr/>
                    <a:lstStyle/>
                    <a:p>
                      <a:pPr algn="ctr" fontAlgn="ctr"/>
                      <a:r>
                        <a:rPr lang="en-US" sz="1100" b="1" i="0" u="none" strike="noStrike" dirty="0">
                          <a:solidFill>
                            <a:srgbClr val="FFFFFF"/>
                          </a:solidFill>
                          <a:effectLst/>
                          <a:latin typeface="Calibri" panose="020F0502020204030204" pitchFamily="34" charset="0"/>
                        </a:rPr>
                        <a:t> Fundo de Investimentos “D” LONG ONLY INSTITUCIONAL FI</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632423"/>
                    </a:solidFill>
                  </a:tcPr>
                </a:tc>
                <a:tc>
                  <a:txBody>
                    <a:bodyPr/>
                    <a:lstStyle/>
                    <a:p>
                      <a:pPr algn="ctr" rtl="0" fontAlgn="b"/>
                      <a:r>
                        <a:rPr lang="pt-BR" sz="1100" b="1" i="0" u="none" strike="noStrike">
                          <a:solidFill>
                            <a:srgbClr val="000000"/>
                          </a:solidFill>
                          <a:effectLst/>
                          <a:latin typeface="Calibri" panose="020F0502020204030204" pitchFamily="34" charset="0"/>
                        </a:rPr>
                        <a:t>14,00%</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pt-BR" sz="1100" b="1" i="0" u="none" strike="noStrike">
                          <a:solidFill>
                            <a:srgbClr val="000000"/>
                          </a:solidFill>
                          <a:effectLst/>
                          <a:latin typeface="Calibri" panose="020F0502020204030204" pitchFamily="34" charset="0"/>
                        </a:rPr>
                        <a:t>25,00%</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pt-BR"/>
                    </a:p>
                  </a:txBody>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1,97%</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4,79%</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0,00%</a:t>
                      </a:r>
                    </a:p>
                  </a:txBody>
                  <a:tcPr marL="7173" marR="7173" marT="7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100" b="0" i="0" u="none" strike="noStrike">
                          <a:solidFill>
                            <a:srgbClr val="000000"/>
                          </a:solidFill>
                          <a:effectLst/>
                          <a:latin typeface="Calibri" panose="020F0502020204030204" pitchFamily="34" charset="0"/>
                        </a:rPr>
                        <a:t>6,67%</a:t>
                      </a:r>
                    </a:p>
                  </a:txBody>
                  <a:tcPr marL="7173" marR="7173" marT="7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247755">
                <a:tc vMerge="1">
                  <a:txBody>
                    <a:bodyPr/>
                    <a:lstStyle/>
                    <a:p>
                      <a:endParaRPr lang="pt-BR"/>
                    </a:p>
                  </a:txBody>
                  <a:tcPr/>
                </a:tc>
                <a:tc>
                  <a:txBody>
                    <a:bodyPr/>
                    <a:lstStyle/>
                    <a:p>
                      <a:pPr algn="ctr" fontAlgn="ctr"/>
                      <a:r>
                        <a:rPr lang="pt-BR" sz="1100" b="1" i="0" u="none" strike="noStrike" dirty="0">
                          <a:solidFill>
                            <a:srgbClr val="000000"/>
                          </a:solidFill>
                          <a:effectLst/>
                          <a:latin typeface="Calibri" panose="020F0502020204030204" pitchFamily="34" charset="0"/>
                        </a:rPr>
                        <a:t> Fundos de Investimentos “E” FIC FIA &amp; “F” FIA</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8585"/>
                    </a:solidFill>
                  </a:tcPr>
                </a:tc>
                <a:tc>
                  <a:txBody>
                    <a:bodyPr/>
                    <a:lstStyle/>
                    <a:p>
                      <a:pPr algn="ctr" rtl="0" fontAlgn="b"/>
                      <a:r>
                        <a:rPr lang="pt-BR" sz="1100" b="1" i="0" u="none" strike="noStrike">
                          <a:solidFill>
                            <a:srgbClr val="000000"/>
                          </a:solidFill>
                          <a:effectLst/>
                          <a:latin typeface="Calibri" panose="020F0502020204030204" pitchFamily="34" charset="0"/>
                        </a:rPr>
                        <a:t>18,00%</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pt-BR" sz="1100" b="1" i="0" u="none" strike="noStrike">
                          <a:solidFill>
                            <a:srgbClr val="000000"/>
                          </a:solidFill>
                          <a:effectLst/>
                          <a:latin typeface="Calibri" panose="020F0502020204030204" pitchFamily="34" charset="0"/>
                        </a:rPr>
                        <a:t>30,00%</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pt-BR"/>
                    </a:p>
                  </a:txBody>
                  <a:tcPr/>
                </a:tc>
                <a:tc>
                  <a:txBody>
                    <a:bodyPr/>
                    <a:lstStyle/>
                    <a:p>
                      <a:pPr algn="ctr" fontAlgn="ctr"/>
                      <a:r>
                        <a:rPr lang="pt-BR" sz="1100" b="0" i="0" u="none" strike="noStrike">
                          <a:solidFill>
                            <a:srgbClr val="000000"/>
                          </a:solidFill>
                          <a:effectLst/>
                          <a:latin typeface="Calibri" panose="020F0502020204030204" pitchFamily="34" charset="0"/>
                        </a:rPr>
                        <a:t>0,20%</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3,11%</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6,67%</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0,00%</a:t>
                      </a:r>
                    </a:p>
                  </a:txBody>
                  <a:tcPr marL="7173" marR="7173" marT="7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100" b="0" i="0" u="none" strike="noStrike">
                          <a:solidFill>
                            <a:srgbClr val="000000"/>
                          </a:solidFill>
                          <a:effectLst/>
                          <a:latin typeface="Calibri" panose="020F0502020204030204" pitchFamily="34" charset="0"/>
                        </a:rPr>
                        <a:t>6,67%</a:t>
                      </a:r>
                    </a:p>
                  </a:txBody>
                  <a:tcPr marL="7173" marR="7173" marT="7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247755">
                <a:tc vMerge="1">
                  <a:txBody>
                    <a:bodyPr/>
                    <a:lstStyle/>
                    <a:p>
                      <a:endParaRPr lang="pt-BR"/>
                    </a:p>
                  </a:txBody>
                  <a:tcPr/>
                </a:tc>
                <a:tc>
                  <a:txBody>
                    <a:bodyPr/>
                    <a:lstStyle/>
                    <a:p>
                      <a:pPr algn="ctr" fontAlgn="ctr"/>
                      <a:r>
                        <a:rPr lang="en-US" sz="1100" b="1" i="0" u="none" strike="noStrike" dirty="0" err="1">
                          <a:solidFill>
                            <a:srgbClr val="000000"/>
                          </a:solidFill>
                          <a:effectLst/>
                          <a:latin typeface="Calibri" panose="020F0502020204030204" pitchFamily="34" charset="0"/>
                        </a:rPr>
                        <a:t>Fundos</a:t>
                      </a:r>
                      <a:r>
                        <a:rPr lang="en-US" sz="1100" b="1" i="0" u="none" strike="noStrike" dirty="0">
                          <a:solidFill>
                            <a:srgbClr val="000000"/>
                          </a:solidFill>
                          <a:effectLst/>
                          <a:latin typeface="Calibri" panose="020F0502020204030204" pitchFamily="34" charset="0"/>
                        </a:rPr>
                        <a:t> de Investimentos “G” CAPS &amp; “H” FIA</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5B8B7"/>
                    </a:solidFill>
                  </a:tcPr>
                </a:tc>
                <a:tc>
                  <a:txBody>
                    <a:bodyPr/>
                    <a:lstStyle/>
                    <a:p>
                      <a:pPr algn="ctr" rtl="0" fontAlgn="b"/>
                      <a:r>
                        <a:rPr lang="pt-BR" sz="1100" b="1" i="0" u="none" strike="noStrike">
                          <a:solidFill>
                            <a:srgbClr val="000000"/>
                          </a:solidFill>
                          <a:effectLst/>
                          <a:latin typeface="Calibri" panose="020F0502020204030204" pitchFamily="34" charset="0"/>
                        </a:rPr>
                        <a:t>11,00%</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pt-BR" sz="1100" b="1" i="0" u="none" strike="noStrike">
                          <a:solidFill>
                            <a:srgbClr val="000000"/>
                          </a:solidFill>
                          <a:effectLst/>
                          <a:latin typeface="Calibri" panose="020F0502020204030204" pitchFamily="34" charset="0"/>
                        </a:rPr>
                        <a:t>15,00%</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pt-BR"/>
                    </a:p>
                  </a:txBody>
                  <a:tcPr/>
                </a:tc>
                <a:tc>
                  <a:txBody>
                    <a:bodyPr/>
                    <a:lstStyle/>
                    <a:p>
                      <a:pPr algn="ctr" fontAlgn="ctr"/>
                      <a:r>
                        <a:rPr lang="pt-BR" sz="1100" b="0" i="0" u="none" strike="noStrike">
                          <a:solidFill>
                            <a:srgbClr val="000000"/>
                          </a:solidFill>
                          <a:effectLst/>
                          <a:latin typeface="Calibri" panose="020F0502020204030204" pitchFamily="34" charset="0"/>
                        </a:rPr>
                        <a:t>1,10%</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5,19%</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6,67%</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0,00%</a:t>
                      </a:r>
                    </a:p>
                  </a:txBody>
                  <a:tcPr marL="7173" marR="7173" marT="7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100" b="0" i="0" u="none" strike="noStrike">
                          <a:solidFill>
                            <a:srgbClr val="000000"/>
                          </a:solidFill>
                          <a:effectLst/>
                          <a:latin typeface="Calibri" panose="020F0502020204030204" pitchFamily="34" charset="0"/>
                        </a:rPr>
                        <a:t>6,67%</a:t>
                      </a:r>
                    </a:p>
                  </a:txBody>
                  <a:tcPr marL="7173" marR="7173" marT="7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247755">
                <a:tc vMerge="1">
                  <a:txBody>
                    <a:bodyPr/>
                    <a:lstStyle/>
                    <a:p>
                      <a:endParaRPr lang="pt-BR"/>
                    </a:p>
                  </a:txBody>
                  <a:tcPr/>
                </a:tc>
                <a:tc>
                  <a:txBody>
                    <a:bodyPr/>
                    <a:lstStyle/>
                    <a:p>
                      <a:pPr algn="ctr" fontAlgn="ctr"/>
                      <a:r>
                        <a:rPr lang="en-US" sz="1100" b="1" i="0" u="none" strike="noStrike" dirty="0">
                          <a:solidFill>
                            <a:srgbClr val="FFFFFF"/>
                          </a:solidFill>
                          <a:effectLst/>
                          <a:latin typeface="Calibri" panose="020F0502020204030204" pitchFamily="34" charset="0"/>
                        </a:rPr>
                        <a:t> </a:t>
                      </a:r>
                      <a:r>
                        <a:rPr lang="en-US" sz="1100" b="1" i="0" u="none" strike="noStrike" dirty="0" err="1">
                          <a:solidFill>
                            <a:srgbClr val="FFFFFF"/>
                          </a:solidFill>
                          <a:effectLst/>
                          <a:latin typeface="Calibri" panose="020F0502020204030204" pitchFamily="34" charset="0"/>
                        </a:rPr>
                        <a:t>Fundos</a:t>
                      </a:r>
                      <a:r>
                        <a:rPr lang="en-US" sz="1100" b="1" i="0" u="none" strike="noStrike" dirty="0">
                          <a:solidFill>
                            <a:srgbClr val="FFFFFF"/>
                          </a:solidFill>
                          <a:effectLst/>
                          <a:latin typeface="Calibri" panose="020F0502020204030204" pitchFamily="34" charset="0"/>
                        </a:rPr>
                        <a:t> de Investimentos </a:t>
                      </a:r>
                      <a:r>
                        <a:rPr lang="en-US" sz="1100" b="1" i="0" u="none" strike="noStrike" dirty="0" err="1">
                          <a:solidFill>
                            <a:srgbClr val="FFFFFF"/>
                          </a:solidFill>
                          <a:effectLst/>
                          <a:latin typeface="Calibri" panose="020F0502020204030204" pitchFamily="34" charset="0"/>
                        </a:rPr>
                        <a:t>em</a:t>
                      </a:r>
                      <a:r>
                        <a:rPr lang="en-US" sz="1100" b="1" i="0" u="none" strike="noStrike" dirty="0">
                          <a:solidFill>
                            <a:srgbClr val="FFFFFF"/>
                          </a:solidFill>
                          <a:effectLst/>
                          <a:latin typeface="Calibri" panose="020F0502020204030204" pitchFamily="34" charset="0"/>
                        </a:rPr>
                        <a:t> </a:t>
                      </a:r>
                      <a:r>
                        <a:rPr lang="en-US" sz="1100" b="1" i="0" u="none" strike="noStrike" dirty="0" err="1">
                          <a:solidFill>
                            <a:srgbClr val="FFFFFF"/>
                          </a:solidFill>
                          <a:effectLst/>
                          <a:latin typeface="Calibri" panose="020F0502020204030204" pitchFamily="34" charset="0"/>
                        </a:rPr>
                        <a:t>Cotas</a:t>
                      </a:r>
                      <a:r>
                        <a:rPr lang="en-US" sz="1100" b="1" i="0" u="none" strike="noStrike" dirty="0">
                          <a:solidFill>
                            <a:srgbClr val="FFFFFF"/>
                          </a:solidFill>
                          <a:effectLst/>
                          <a:latin typeface="Calibri" panose="020F0502020204030204" pitchFamily="34" charset="0"/>
                        </a:rPr>
                        <a:t> “I”  </a:t>
                      </a:r>
                      <a:r>
                        <a:rPr lang="en-US" sz="1100" b="1" i="0" u="none" strike="noStrike" dirty="0" err="1">
                          <a:solidFill>
                            <a:srgbClr val="FFFFFF"/>
                          </a:solidFill>
                          <a:effectLst/>
                          <a:latin typeface="Calibri" panose="020F0502020204030204" pitchFamily="34" charset="0"/>
                        </a:rPr>
                        <a:t>Multimercado</a:t>
                      </a:r>
                      <a:r>
                        <a:rPr lang="en-US" sz="1100" b="1" i="0" u="none" strike="noStrike" dirty="0">
                          <a:solidFill>
                            <a:srgbClr val="FFFFFF"/>
                          </a:solidFill>
                          <a:effectLst/>
                          <a:latin typeface="Calibri" panose="020F0502020204030204" pitchFamily="34" charset="0"/>
                        </a:rPr>
                        <a:t> &amp;  “J”  </a:t>
                      </a:r>
                      <a:r>
                        <a:rPr lang="en-US" sz="1100" b="1" i="0" u="none" strike="noStrike" dirty="0" err="1">
                          <a:solidFill>
                            <a:srgbClr val="FFFFFF"/>
                          </a:solidFill>
                          <a:effectLst/>
                          <a:latin typeface="Calibri" panose="020F0502020204030204" pitchFamily="34" charset="0"/>
                        </a:rPr>
                        <a:t>Multimercado</a:t>
                      </a:r>
                      <a:endParaRPr lang="en-US" sz="1100" b="1" i="0" u="none" strike="noStrike" dirty="0">
                        <a:solidFill>
                          <a:srgbClr val="FFFFFF"/>
                        </a:solidFill>
                        <a:effectLst/>
                        <a:latin typeface="Calibri" panose="020F0502020204030204" pitchFamily="34" charset="0"/>
                      </a:endParaRP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6128"/>
                    </a:solidFill>
                  </a:tcPr>
                </a:tc>
                <a:tc>
                  <a:txBody>
                    <a:bodyPr/>
                    <a:lstStyle/>
                    <a:p>
                      <a:pPr algn="ctr" rtl="0" fontAlgn="b"/>
                      <a:r>
                        <a:rPr lang="pt-BR" sz="1100" b="1" i="0" u="none" strike="noStrike">
                          <a:solidFill>
                            <a:srgbClr val="000000"/>
                          </a:solidFill>
                          <a:effectLst/>
                          <a:latin typeface="Calibri" panose="020F0502020204030204" pitchFamily="34" charset="0"/>
                        </a:rPr>
                        <a:t>10,00%</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pt-BR" sz="1100" b="1" i="0" u="none" strike="noStrike">
                          <a:solidFill>
                            <a:srgbClr val="000000"/>
                          </a:solidFill>
                          <a:effectLst/>
                          <a:latin typeface="Calibri" panose="020F0502020204030204" pitchFamily="34" charset="0"/>
                        </a:rPr>
                        <a:t>23,00%</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pt-BR"/>
                    </a:p>
                  </a:txBody>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0,00%</a:t>
                      </a:r>
                    </a:p>
                  </a:txBody>
                  <a:tcPr marL="7173" marR="7173" marT="7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100" b="0" i="0" u="none" strike="noStrike">
                          <a:solidFill>
                            <a:srgbClr val="000000"/>
                          </a:solidFill>
                          <a:effectLst/>
                          <a:latin typeface="Calibri" panose="020F0502020204030204" pitchFamily="34" charset="0"/>
                        </a:rPr>
                        <a:t>7,50%</a:t>
                      </a:r>
                    </a:p>
                  </a:txBody>
                  <a:tcPr marL="7173" marR="7173" marT="7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247755">
                <a:tc vMerge="1">
                  <a:txBody>
                    <a:bodyPr/>
                    <a:lstStyle/>
                    <a:p>
                      <a:endParaRPr lang="pt-BR"/>
                    </a:p>
                  </a:txBody>
                  <a:tcPr/>
                </a:tc>
                <a:tc>
                  <a:txBody>
                    <a:bodyPr/>
                    <a:lstStyle/>
                    <a:p>
                      <a:pPr algn="ctr" fontAlgn="ctr"/>
                      <a:r>
                        <a:rPr lang="pt-BR" sz="1100" b="1" i="0" u="none" strike="noStrike" dirty="0">
                          <a:solidFill>
                            <a:srgbClr val="000000"/>
                          </a:solidFill>
                          <a:effectLst/>
                          <a:latin typeface="Calibri" panose="020F0502020204030204" pitchFamily="34" charset="0"/>
                        </a:rPr>
                        <a:t>Fundos de Investimentos em Cotas “K”  Multimercado &amp; Fundo de Investimento “L”</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8D593"/>
                    </a:solidFill>
                  </a:tcPr>
                </a:tc>
                <a:tc>
                  <a:txBody>
                    <a:bodyPr/>
                    <a:lstStyle/>
                    <a:p>
                      <a:pPr algn="ctr" rtl="0" fontAlgn="b"/>
                      <a:r>
                        <a:rPr lang="pt-BR" sz="1100" b="1" i="0" u="none" strike="noStrike">
                          <a:solidFill>
                            <a:srgbClr val="000000"/>
                          </a:solidFill>
                          <a:effectLst/>
                          <a:latin typeface="Calibri" panose="020F0502020204030204" pitchFamily="34" charset="0"/>
                        </a:rPr>
                        <a:t>8,50%</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pt-BR" sz="1100" b="1" i="0" u="none" strike="noStrike">
                          <a:solidFill>
                            <a:srgbClr val="000000"/>
                          </a:solidFill>
                          <a:effectLst/>
                          <a:latin typeface="Calibri" panose="020F0502020204030204" pitchFamily="34" charset="0"/>
                        </a:rPr>
                        <a:t>9,00%</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pt-BR"/>
                    </a:p>
                  </a:txBody>
                  <a:tcPr/>
                </a:tc>
                <a:tc>
                  <a:txBody>
                    <a:bodyPr/>
                    <a:lstStyle/>
                    <a:p>
                      <a:pPr algn="ctr" fontAlgn="ctr"/>
                      <a:r>
                        <a:rPr lang="pt-BR" sz="1100" b="0" i="0" u="none" strike="noStrike">
                          <a:solidFill>
                            <a:srgbClr val="000000"/>
                          </a:solidFill>
                          <a:effectLst/>
                          <a:latin typeface="Calibri" panose="020F0502020204030204" pitchFamily="34" charset="0"/>
                        </a:rPr>
                        <a:t>7,50%</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7,50%</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4,93%</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0,00%</a:t>
                      </a:r>
                    </a:p>
                  </a:txBody>
                  <a:tcPr marL="7173" marR="7173" marT="7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100" b="0" i="0" u="none" strike="noStrike">
                          <a:solidFill>
                            <a:srgbClr val="000000"/>
                          </a:solidFill>
                          <a:effectLst/>
                          <a:latin typeface="Calibri" panose="020F0502020204030204" pitchFamily="34" charset="0"/>
                        </a:rPr>
                        <a:t>7,50%</a:t>
                      </a:r>
                    </a:p>
                  </a:txBody>
                  <a:tcPr marL="7173" marR="7173" marT="7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247755">
                <a:tc vMerge="1">
                  <a:txBody>
                    <a:bodyPr/>
                    <a:lstStyle/>
                    <a:p>
                      <a:endParaRPr lang="pt-BR"/>
                    </a:p>
                  </a:txBody>
                  <a:tcPr/>
                </a:tc>
                <a:tc>
                  <a:txBody>
                    <a:bodyPr/>
                    <a:lstStyle/>
                    <a:p>
                      <a:pPr algn="ctr" fontAlgn="ctr"/>
                      <a:r>
                        <a:rPr lang="pt-BR" sz="1100" b="1" i="0" u="none" strike="noStrike" dirty="0">
                          <a:solidFill>
                            <a:srgbClr val="000000"/>
                          </a:solidFill>
                          <a:effectLst/>
                          <a:latin typeface="Calibri" panose="020F0502020204030204" pitchFamily="34" charset="0"/>
                        </a:rPr>
                        <a:t> Fundos de Investimentos em Cotas “M” &amp; “N”  Multimercado</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F7F7F"/>
                    </a:solidFill>
                  </a:tcPr>
                </a:tc>
                <a:tc>
                  <a:txBody>
                    <a:bodyPr/>
                    <a:lstStyle/>
                    <a:p>
                      <a:pPr algn="ctr" rtl="0" fontAlgn="b"/>
                      <a:r>
                        <a:rPr lang="pt-BR" sz="1100" b="1" i="0" u="none" strike="noStrike">
                          <a:solidFill>
                            <a:srgbClr val="000000"/>
                          </a:solidFill>
                          <a:effectLst/>
                          <a:latin typeface="Calibri" panose="020F0502020204030204" pitchFamily="34" charset="0"/>
                        </a:rPr>
                        <a:t>7,00%</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pt-BR" sz="1100" b="1" i="0" u="none" strike="noStrike">
                          <a:solidFill>
                            <a:srgbClr val="000000"/>
                          </a:solidFill>
                          <a:effectLst/>
                          <a:latin typeface="Calibri" panose="020F0502020204030204" pitchFamily="34" charset="0"/>
                        </a:rPr>
                        <a:t>4,00%</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pt-BR"/>
                    </a:p>
                  </a:txBody>
                  <a:tcPr/>
                </a:tc>
                <a:tc>
                  <a:txBody>
                    <a:bodyPr/>
                    <a:lstStyle/>
                    <a:p>
                      <a:pPr algn="ctr" fontAlgn="ctr"/>
                      <a:r>
                        <a:rPr lang="pt-BR" sz="1100" b="0" i="0" u="none" strike="noStrike">
                          <a:solidFill>
                            <a:srgbClr val="000000"/>
                          </a:solidFill>
                          <a:effectLst/>
                          <a:latin typeface="Calibri" panose="020F0502020204030204" pitchFamily="34" charset="0"/>
                        </a:rPr>
                        <a:t>5,26%</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0,00%</a:t>
                      </a:r>
                    </a:p>
                  </a:txBody>
                  <a:tcPr marL="7173" marR="7173" marT="7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100" b="0" i="0" u="none" strike="noStrike">
                          <a:solidFill>
                            <a:srgbClr val="000000"/>
                          </a:solidFill>
                          <a:effectLst/>
                          <a:latin typeface="Calibri" panose="020F0502020204030204" pitchFamily="34" charset="0"/>
                        </a:rPr>
                        <a:t>10,00%</a:t>
                      </a:r>
                    </a:p>
                  </a:txBody>
                  <a:tcPr marL="7173" marR="7173" marT="7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r h="172543">
                <a:tc gridSpan="4">
                  <a:txBody>
                    <a:bodyPr/>
                    <a:lstStyle/>
                    <a:p>
                      <a:pPr algn="ctr" rtl="0" fontAlgn="ctr"/>
                      <a:r>
                        <a:rPr lang="pt-BR" sz="1100" b="1" i="0" u="none" strike="noStrike" dirty="0">
                          <a:solidFill>
                            <a:srgbClr val="000000"/>
                          </a:solidFill>
                          <a:effectLst/>
                          <a:latin typeface="Calibri" panose="020F0502020204030204" pitchFamily="34" charset="0"/>
                        </a:rPr>
                        <a:t>Retorno Nominal médio Mensal para os próximos 12 meses</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hMerge="1">
                  <a:txBody>
                    <a:bodyPr/>
                    <a:lstStyle/>
                    <a:p>
                      <a:endParaRPr lang="pt-BR"/>
                    </a:p>
                  </a:txBody>
                  <a:tcPr/>
                </a:tc>
                <a:tc hMerge="1">
                  <a:txBody>
                    <a:bodyPr/>
                    <a:lstStyle/>
                    <a:p>
                      <a:endParaRPr lang="pt-BR"/>
                    </a:p>
                  </a:txBody>
                  <a:tcPr/>
                </a:tc>
                <a:tc hMerge="1">
                  <a:txBody>
                    <a:bodyPr/>
                    <a:lstStyle/>
                    <a:p>
                      <a:endParaRPr lang="pt-BR"/>
                    </a:p>
                  </a:txBody>
                  <a:tcPr/>
                </a:tc>
                <a:tc vMerge="1">
                  <a:txBody>
                    <a:bodyPr/>
                    <a:lstStyle/>
                    <a:p>
                      <a:endParaRPr lang="pt-BR"/>
                    </a:p>
                  </a:txBody>
                  <a:tcPr/>
                </a:tc>
                <a:tc>
                  <a:txBody>
                    <a:bodyPr/>
                    <a:lstStyle/>
                    <a:p>
                      <a:pPr algn="ctr" fontAlgn="b"/>
                      <a:r>
                        <a:rPr lang="pt-BR" sz="1100" b="0" i="0" u="none" strike="noStrike">
                          <a:solidFill>
                            <a:srgbClr val="000000"/>
                          </a:solidFill>
                          <a:effectLst/>
                          <a:latin typeface="Calibri" panose="020F0502020204030204" pitchFamily="34" charset="0"/>
                        </a:rPr>
                        <a:t>0,65%</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0,70%</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0,75%</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gridSpan="2">
                  <a:txBody>
                    <a:bodyPr/>
                    <a:lstStyle/>
                    <a:p>
                      <a:pPr algn="ctr" fontAlgn="ctr"/>
                      <a:r>
                        <a:rPr lang="pt-BR" sz="1100" b="1" i="0" u="none" strike="noStrike">
                          <a:solidFill>
                            <a:srgbClr val="000000"/>
                          </a:solidFill>
                          <a:effectLst/>
                          <a:latin typeface="Calibri" panose="020F0502020204030204" pitchFamily="34" charset="0"/>
                        </a:rPr>
                        <a:t>Resultados das Maximizações</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endParaRPr lang="pt-BR"/>
                    </a:p>
                  </a:txBody>
                  <a:tcPr/>
                </a:tc>
                <a:extLst>
                  <a:ext uri="{0D108BD9-81ED-4DB2-BD59-A6C34878D82A}">
                    <a16:rowId xmlns:a16="http://schemas.microsoft.com/office/drawing/2014/main" val="10012"/>
                  </a:ext>
                </a:extLst>
              </a:tr>
              <a:tr h="172543">
                <a:tc gridSpan="4">
                  <a:txBody>
                    <a:bodyPr/>
                    <a:lstStyle/>
                    <a:p>
                      <a:pPr algn="ctr" rtl="0" fontAlgn="ctr"/>
                      <a:r>
                        <a:rPr lang="pt-BR" sz="1100" b="1" i="0" u="none" strike="noStrike" dirty="0">
                          <a:solidFill>
                            <a:srgbClr val="000000"/>
                          </a:solidFill>
                          <a:effectLst/>
                          <a:latin typeface="Calibri" panose="020F0502020204030204" pitchFamily="34" charset="0"/>
                        </a:rPr>
                        <a:t>Retorno Nominal médio Anual para os próximos 12 meses</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hMerge="1">
                  <a:txBody>
                    <a:bodyPr/>
                    <a:lstStyle/>
                    <a:p>
                      <a:endParaRPr lang="pt-BR"/>
                    </a:p>
                  </a:txBody>
                  <a:tcPr/>
                </a:tc>
                <a:tc hMerge="1">
                  <a:txBody>
                    <a:bodyPr/>
                    <a:lstStyle/>
                    <a:p>
                      <a:endParaRPr lang="pt-BR"/>
                    </a:p>
                  </a:txBody>
                  <a:tcPr/>
                </a:tc>
                <a:tc hMerge="1">
                  <a:txBody>
                    <a:bodyPr/>
                    <a:lstStyle/>
                    <a:p>
                      <a:endParaRPr lang="pt-BR"/>
                    </a:p>
                  </a:txBody>
                  <a:tcPr/>
                </a:tc>
                <a:tc vMerge="1">
                  <a:txBody>
                    <a:bodyPr/>
                    <a:lstStyle/>
                    <a:p>
                      <a:endParaRPr lang="pt-BR"/>
                    </a:p>
                  </a:txBody>
                  <a:tcPr/>
                </a:tc>
                <a:tc>
                  <a:txBody>
                    <a:bodyPr/>
                    <a:lstStyle/>
                    <a:p>
                      <a:pPr algn="ctr" fontAlgn="b"/>
                      <a:r>
                        <a:rPr lang="pt-BR" sz="1100" b="0" i="0" u="none" strike="noStrike">
                          <a:solidFill>
                            <a:srgbClr val="000000"/>
                          </a:solidFill>
                          <a:effectLst/>
                          <a:latin typeface="Calibri" panose="020F0502020204030204" pitchFamily="34" charset="0"/>
                        </a:rPr>
                        <a:t>8,08%</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8,73%</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9,38%</a:t>
                      </a:r>
                    </a:p>
                  </a:txBody>
                  <a:tcPr marL="7173" marR="7173" marT="7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0013"/>
                  </a:ext>
                </a:extLst>
              </a:tr>
              <a:tr h="172543">
                <a:tc gridSpan="4">
                  <a:txBody>
                    <a:bodyPr/>
                    <a:lstStyle/>
                    <a:p>
                      <a:pPr algn="ctr" rtl="0" fontAlgn="ctr"/>
                      <a:r>
                        <a:rPr lang="pt-BR" sz="1100" b="1" i="0" u="none" strike="noStrike">
                          <a:solidFill>
                            <a:srgbClr val="000000"/>
                          </a:solidFill>
                          <a:effectLst/>
                          <a:latin typeface="Calibri" panose="020F0502020204030204" pitchFamily="34" charset="0"/>
                        </a:rPr>
                        <a:t>Desvio Padrão Mensal</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hMerge="1">
                  <a:txBody>
                    <a:bodyPr/>
                    <a:lstStyle/>
                    <a:p>
                      <a:endParaRPr lang="pt-BR"/>
                    </a:p>
                  </a:txBody>
                  <a:tcPr/>
                </a:tc>
                <a:tc hMerge="1">
                  <a:txBody>
                    <a:bodyPr/>
                    <a:lstStyle/>
                    <a:p>
                      <a:endParaRPr lang="pt-BR"/>
                    </a:p>
                  </a:txBody>
                  <a:tcPr/>
                </a:tc>
                <a:tc hMerge="1">
                  <a:txBody>
                    <a:bodyPr/>
                    <a:lstStyle/>
                    <a:p>
                      <a:endParaRPr lang="pt-BR"/>
                    </a:p>
                  </a:txBody>
                  <a:tcPr/>
                </a:tc>
                <a:tc vMerge="1">
                  <a:txBody>
                    <a:bodyPr/>
                    <a:lstStyle/>
                    <a:p>
                      <a:endParaRPr lang="pt-BR"/>
                    </a:p>
                  </a:txBody>
                  <a:tcPr/>
                </a:tc>
                <a:tc>
                  <a:txBody>
                    <a:bodyPr/>
                    <a:lstStyle/>
                    <a:p>
                      <a:pPr algn="ctr" fontAlgn="b"/>
                      <a:r>
                        <a:rPr lang="pt-BR" sz="1100" b="0" i="0" u="none" strike="noStrike">
                          <a:solidFill>
                            <a:srgbClr val="000000"/>
                          </a:solidFill>
                          <a:effectLst/>
                          <a:latin typeface="Calibri" panose="020F0502020204030204" pitchFamily="34" charset="0"/>
                        </a:rPr>
                        <a:t>0,46%</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1,07%</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1,82%</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0014"/>
                  </a:ext>
                </a:extLst>
              </a:tr>
              <a:tr h="172543">
                <a:tc gridSpan="4">
                  <a:txBody>
                    <a:bodyPr/>
                    <a:lstStyle/>
                    <a:p>
                      <a:pPr algn="ctr" rtl="0" fontAlgn="ctr"/>
                      <a:r>
                        <a:rPr lang="pt-BR" sz="1100" b="1" i="0" u="none" strike="noStrike">
                          <a:solidFill>
                            <a:srgbClr val="000000"/>
                          </a:solidFill>
                          <a:effectLst/>
                          <a:latin typeface="Calibri" panose="020F0502020204030204" pitchFamily="34" charset="0"/>
                        </a:rPr>
                        <a:t>Desvio Padrão Anual</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hMerge="1">
                  <a:txBody>
                    <a:bodyPr/>
                    <a:lstStyle/>
                    <a:p>
                      <a:endParaRPr lang="pt-BR"/>
                    </a:p>
                  </a:txBody>
                  <a:tcPr/>
                </a:tc>
                <a:tc hMerge="1">
                  <a:txBody>
                    <a:bodyPr/>
                    <a:lstStyle/>
                    <a:p>
                      <a:endParaRPr lang="pt-BR"/>
                    </a:p>
                  </a:txBody>
                  <a:tcPr/>
                </a:tc>
                <a:tc hMerge="1">
                  <a:txBody>
                    <a:bodyPr/>
                    <a:lstStyle/>
                    <a:p>
                      <a:endParaRPr lang="pt-BR"/>
                    </a:p>
                  </a:txBody>
                  <a:tcPr/>
                </a:tc>
                <a:tc vMerge="1">
                  <a:txBody>
                    <a:bodyPr/>
                    <a:lstStyle/>
                    <a:p>
                      <a:endParaRPr lang="pt-BR"/>
                    </a:p>
                  </a:txBody>
                  <a:tcPr/>
                </a:tc>
                <a:tc>
                  <a:txBody>
                    <a:bodyPr/>
                    <a:lstStyle/>
                    <a:p>
                      <a:pPr algn="ctr" fontAlgn="b"/>
                      <a:r>
                        <a:rPr lang="pt-BR" sz="1100" b="0" i="0" u="none" strike="noStrike">
                          <a:solidFill>
                            <a:srgbClr val="000000"/>
                          </a:solidFill>
                          <a:effectLst/>
                          <a:latin typeface="Calibri" panose="020F0502020204030204" pitchFamily="34" charset="0"/>
                        </a:rPr>
                        <a:t>1,59%</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3,71%</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6,31%</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0015"/>
                  </a:ext>
                </a:extLst>
              </a:tr>
              <a:tr h="256302">
                <a:tc gridSpan="4">
                  <a:txBody>
                    <a:bodyPr/>
                    <a:lstStyle/>
                    <a:p>
                      <a:pPr algn="ctr" rtl="0" fontAlgn="ctr"/>
                      <a:r>
                        <a:rPr lang="pt-BR" sz="1100" b="1" i="0" u="none" strike="noStrike" dirty="0">
                          <a:solidFill>
                            <a:srgbClr val="000000"/>
                          </a:solidFill>
                          <a:effectLst/>
                          <a:latin typeface="Calibri" panose="020F0502020204030204" pitchFamily="34" charset="0"/>
                        </a:rPr>
                        <a:t>Índice de Sharpe anual (Retorno/Desvio Padrão)</a:t>
                      </a:r>
                    </a:p>
                  </a:txBody>
                  <a:tcPr marL="7173" marR="7173" marT="71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hMerge="1">
                  <a:txBody>
                    <a:bodyPr/>
                    <a:lstStyle/>
                    <a:p>
                      <a:endParaRPr lang="pt-BR"/>
                    </a:p>
                  </a:txBody>
                  <a:tcPr/>
                </a:tc>
                <a:tc hMerge="1">
                  <a:txBody>
                    <a:bodyPr/>
                    <a:lstStyle/>
                    <a:p>
                      <a:endParaRPr lang="pt-BR"/>
                    </a:p>
                  </a:txBody>
                  <a:tcPr/>
                </a:tc>
                <a:tc hMerge="1">
                  <a:txBody>
                    <a:bodyPr/>
                    <a:lstStyle/>
                    <a:p>
                      <a:endParaRPr lang="pt-BR"/>
                    </a:p>
                  </a:txBody>
                  <a:tcPr/>
                </a:tc>
                <a:tc vMerge="1">
                  <a:txBody>
                    <a:bodyPr/>
                    <a:lstStyle/>
                    <a:p>
                      <a:endParaRPr lang="pt-BR"/>
                    </a:p>
                  </a:txBody>
                  <a:tcPr/>
                </a:tc>
                <a:tc>
                  <a:txBody>
                    <a:bodyPr/>
                    <a:lstStyle/>
                    <a:p>
                      <a:pPr algn="ctr" fontAlgn="b"/>
                      <a:r>
                        <a:rPr lang="pt-BR" sz="1100" b="0" i="0" u="none" strike="noStrike">
                          <a:solidFill>
                            <a:srgbClr val="000000"/>
                          </a:solidFill>
                          <a:effectLst/>
                          <a:latin typeface="Calibri" panose="020F0502020204030204" pitchFamily="34" charset="0"/>
                        </a:rPr>
                        <a:t>507,27%</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235,22%</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dirty="0">
                          <a:solidFill>
                            <a:srgbClr val="000000"/>
                          </a:solidFill>
                          <a:effectLst/>
                          <a:latin typeface="Calibri" panose="020F0502020204030204" pitchFamily="34" charset="0"/>
                        </a:rPr>
                        <a:t>148,62%</a:t>
                      </a:r>
                    </a:p>
                  </a:txBody>
                  <a:tcPr marL="7173" marR="7173" marT="71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406862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aixaDeTexto 6">
            <a:extLst>
              <a:ext uri="{FF2B5EF4-FFF2-40B4-BE49-F238E27FC236}">
                <a16:creationId xmlns:a16="http://schemas.microsoft.com/office/drawing/2014/main" id="{BD293D58-2080-448A-B0B2-B96810C0720A}"/>
              </a:ext>
            </a:extLst>
          </p:cNvPr>
          <p:cNvSpPr txBox="1">
            <a:spLocks noChangeArrowheads="1"/>
          </p:cNvSpPr>
          <p:nvPr/>
        </p:nvSpPr>
        <p:spPr bwMode="auto">
          <a:xfrm>
            <a:off x="923423" y="670235"/>
            <a:ext cx="9404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b="1" dirty="0"/>
              <a:t>Carteira Administrada - Marcação a Mercado x Marcação na Curva</a:t>
            </a:r>
          </a:p>
        </p:txBody>
      </p:sp>
      <p:pic>
        <p:nvPicPr>
          <p:cNvPr id="4" name="Imagem 2">
            <a:extLst>
              <a:ext uri="{FF2B5EF4-FFF2-40B4-BE49-F238E27FC236}">
                <a16:creationId xmlns:a16="http://schemas.microsoft.com/office/drawing/2014/main" id="{98889B57-2042-4AA9-A469-73B27E9A4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71" y="1851974"/>
            <a:ext cx="11571287" cy="41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173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aixaDeTexto 6">
            <a:extLst>
              <a:ext uri="{FF2B5EF4-FFF2-40B4-BE49-F238E27FC236}">
                <a16:creationId xmlns:a16="http://schemas.microsoft.com/office/drawing/2014/main" id="{04F83AEF-D3C9-4EB7-B361-8809EF75565F}"/>
              </a:ext>
            </a:extLst>
          </p:cNvPr>
          <p:cNvSpPr txBox="1">
            <a:spLocks noChangeArrowheads="1"/>
          </p:cNvSpPr>
          <p:nvPr/>
        </p:nvSpPr>
        <p:spPr bwMode="auto">
          <a:xfrm>
            <a:off x="912271" y="692537"/>
            <a:ext cx="9404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b="1" dirty="0"/>
              <a:t>Carteira Administrada - Marcação a Mercado x Marcação na Curva</a:t>
            </a:r>
          </a:p>
        </p:txBody>
      </p:sp>
      <p:pic>
        <p:nvPicPr>
          <p:cNvPr id="4" name="Imagem 3">
            <a:extLst>
              <a:ext uri="{FF2B5EF4-FFF2-40B4-BE49-F238E27FC236}">
                <a16:creationId xmlns:a16="http://schemas.microsoft.com/office/drawing/2014/main" id="{396B5BAA-4EA7-4DAF-B244-60367BE4D8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7177" y="1602330"/>
            <a:ext cx="896302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757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m 11">
            <a:extLst>
              <a:ext uri="{FF2B5EF4-FFF2-40B4-BE49-F238E27FC236}">
                <a16:creationId xmlns:a16="http://schemas.microsoft.com/office/drawing/2014/main" id="{A59EBDCB-3926-4232-B7E8-47B302D45E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905" y="1525589"/>
            <a:ext cx="11205690" cy="5165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0225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aixaDeTexto 6">
            <a:extLst>
              <a:ext uri="{FF2B5EF4-FFF2-40B4-BE49-F238E27FC236}">
                <a16:creationId xmlns:a16="http://schemas.microsoft.com/office/drawing/2014/main" id="{2F79F268-FEA4-42F6-AEB0-A1C936949B67}"/>
              </a:ext>
            </a:extLst>
          </p:cNvPr>
          <p:cNvSpPr txBox="1">
            <a:spLocks noChangeArrowheads="1"/>
          </p:cNvSpPr>
          <p:nvPr/>
        </p:nvSpPr>
        <p:spPr bwMode="auto">
          <a:xfrm>
            <a:off x="914400" y="565383"/>
            <a:ext cx="4071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b="1" dirty="0"/>
              <a:t>Processo de Seleção de Gestores</a:t>
            </a:r>
          </a:p>
        </p:txBody>
      </p:sp>
      <p:sp>
        <p:nvSpPr>
          <p:cNvPr id="2" name="Retângulo: Cantos Arredondados 1">
            <a:extLst>
              <a:ext uri="{FF2B5EF4-FFF2-40B4-BE49-F238E27FC236}">
                <a16:creationId xmlns:a16="http://schemas.microsoft.com/office/drawing/2014/main" id="{187527FC-1B69-4B5F-94A9-848D48DD38CC}"/>
              </a:ext>
            </a:extLst>
          </p:cNvPr>
          <p:cNvSpPr/>
          <p:nvPr/>
        </p:nvSpPr>
        <p:spPr>
          <a:xfrm>
            <a:off x="782833" y="1377699"/>
            <a:ext cx="2776653" cy="1037063"/>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t-BR" dirty="0"/>
              <a:t>Mandato e Amostra</a:t>
            </a:r>
          </a:p>
        </p:txBody>
      </p:sp>
      <p:sp>
        <p:nvSpPr>
          <p:cNvPr id="6" name="Retângulo: Cantos Arredondados 5">
            <a:extLst>
              <a:ext uri="{FF2B5EF4-FFF2-40B4-BE49-F238E27FC236}">
                <a16:creationId xmlns:a16="http://schemas.microsoft.com/office/drawing/2014/main" id="{E4DF67D9-FBA5-4000-B822-F48A876A354F}"/>
              </a:ext>
            </a:extLst>
          </p:cNvPr>
          <p:cNvSpPr/>
          <p:nvPr/>
        </p:nvSpPr>
        <p:spPr>
          <a:xfrm>
            <a:off x="782833" y="2837878"/>
            <a:ext cx="2776653" cy="1037063"/>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t-BR" dirty="0"/>
              <a:t>Critérios Quantitativos</a:t>
            </a:r>
          </a:p>
        </p:txBody>
      </p:sp>
      <p:sp>
        <p:nvSpPr>
          <p:cNvPr id="7" name="Retângulo: Cantos Arredondados 6">
            <a:extLst>
              <a:ext uri="{FF2B5EF4-FFF2-40B4-BE49-F238E27FC236}">
                <a16:creationId xmlns:a16="http://schemas.microsoft.com/office/drawing/2014/main" id="{F208379F-B8FC-42BE-AA31-60400E2C1E06}"/>
              </a:ext>
            </a:extLst>
          </p:cNvPr>
          <p:cNvSpPr/>
          <p:nvPr/>
        </p:nvSpPr>
        <p:spPr>
          <a:xfrm>
            <a:off x="782832" y="4298057"/>
            <a:ext cx="2776653" cy="1037063"/>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t-BR" dirty="0"/>
              <a:t>Critérios Qualitativos</a:t>
            </a:r>
          </a:p>
        </p:txBody>
      </p:sp>
      <p:sp>
        <p:nvSpPr>
          <p:cNvPr id="4" name="CaixaDeTexto 3">
            <a:extLst>
              <a:ext uri="{FF2B5EF4-FFF2-40B4-BE49-F238E27FC236}">
                <a16:creationId xmlns:a16="http://schemas.microsoft.com/office/drawing/2014/main" id="{BC108E1C-784D-4BFA-9DF2-A95BDD8C9892}"/>
              </a:ext>
            </a:extLst>
          </p:cNvPr>
          <p:cNvSpPr txBox="1"/>
          <p:nvPr/>
        </p:nvSpPr>
        <p:spPr>
          <a:xfrm>
            <a:off x="4342318" y="1334564"/>
            <a:ext cx="5832087" cy="1077218"/>
          </a:xfrm>
          <a:prstGeom prst="rect">
            <a:avLst/>
          </a:prstGeom>
          <a:noFill/>
          <a:ln cmpd="sng">
            <a:solidFill>
              <a:schemeClr val="accent1"/>
            </a:solidFill>
          </a:ln>
        </p:spPr>
        <p:txBody>
          <a:bodyPr wrap="square" rtlCol="0">
            <a:spAutoFit/>
          </a:bodyPr>
          <a:lstStyle/>
          <a:p>
            <a:pPr algn="just"/>
            <a:r>
              <a:rPr lang="pt-BR" sz="1600" dirty="0"/>
              <a:t>Consolidação de investimentos com características semelhantes em termos de risco, rentabilidade esperada, prazo, estratégia, entre outros, facilitando a seleção de estratégias de investimento e a avaliação do gestor.</a:t>
            </a:r>
          </a:p>
        </p:txBody>
      </p:sp>
      <p:cxnSp>
        <p:nvCxnSpPr>
          <p:cNvPr id="9" name="Conector de Seta Reta 8">
            <a:extLst>
              <a:ext uri="{FF2B5EF4-FFF2-40B4-BE49-F238E27FC236}">
                <a16:creationId xmlns:a16="http://schemas.microsoft.com/office/drawing/2014/main" id="{EC75FFC7-FDE2-4025-89BE-808312A2C064}"/>
              </a:ext>
            </a:extLst>
          </p:cNvPr>
          <p:cNvCxnSpPr/>
          <p:nvPr/>
        </p:nvCxnSpPr>
        <p:spPr>
          <a:xfrm>
            <a:off x="3766782" y="1873173"/>
            <a:ext cx="42308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Conector de Seta Reta 9">
            <a:extLst>
              <a:ext uri="{FF2B5EF4-FFF2-40B4-BE49-F238E27FC236}">
                <a16:creationId xmlns:a16="http://schemas.microsoft.com/office/drawing/2014/main" id="{16ED8F2B-F0E5-4A9B-8674-73B360D3A462}"/>
              </a:ext>
            </a:extLst>
          </p:cNvPr>
          <p:cNvCxnSpPr/>
          <p:nvPr/>
        </p:nvCxnSpPr>
        <p:spPr>
          <a:xfrm>
            <a:off x="3766781" y="3356409"/>
            <a:ext cx="42308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de Seta Reta 10">
            <a:extLst>
              <a:ext uri="{FF2B5EF4-FFF2-40B4-BE49-F238E27FC236}">
                <a16:creationId xmlns:a16="http://schemas.microsoft.com/office/drawing/2014/main" id="{E45CFCF4-9841-4AF4-BE1F-6D16FE3B4868}"/>
              </a:ext>
            </a:extLst>
          </p:cNvPr>
          <p:cNvCxnSpPr/>
          <p:nvPr/>
        </p:nvCxnSpPr>
        <p:spPr>
          <a:xfrm>
            <a:off x="3741758" y="4796511"/>
            <a:ext cx="42308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CaixaDeTexto 11">
            <a:extLst>
              <a:ext uri="{FF2B5EF4-FFF2-40B4-BE49-F238E27FC236}">
                <a16:creationId xmlns:a16="http://schemas.microsoft.com/office/drawing/2014/main" id="{513835AD-D773-44D3-A8FA-1EE79E828215}"/>
              </a:ext>
            </a:extLst>
          </p:cNvPr>
          <p:cNvSpPr txBox="1"/>
          <p:nvPr/>
        </p:nvSpPr>
        <p:spPr>
          <a:xfrm>
            <a:off x="4397156" y="3109477"/>
            <a:ext cx="5832087" cy="584775"/>
          </a:xfrm>
          <a:prstGeom prst="rect">
            <a:avLst/>
          </a:prstGeom>
          <a:noFill/>
          <a:ln cmpd="sng">
            <a:solidFill>
              <a:schemeClr val="accent1"/>
            </a:solidFill>
          </a:ln>
        </p:spPr>
        <p:txBody>
          <a:bodyPr wrap="square" rtlCol="0">
            <a:spAutoFit/>
          </a:bodyPr>
          <a:lstStyle/>
          <a:p>
            <a:pPr algn="just"/>
            <a:r>
              <a:rPr lang="pt-BR" sz="1600" dirty="0"/>
              <a:t>Preservação de capital, Consistência de retornos, comparativos com a indústria.</a:t>
            </a:r>
          </a:p>
        </p:txBody>
      </p:sp>
      <p:sp>
        <p:nvSpPr>
          <p:cNvPr id="13" name="CaixaDeTexto 12">
            <a:extLst>
              <a:ext uri="{FF2B5EF4-FFF2-40B4-BE49-F238E27FC236}">
                <a16:creationId xmlns:a16="http://schemas.microsoft.com/office/drawing/2014/main" id="{05FD8B41-830F-4506-9B80-59AB7BDA4E08}"/>
              </a:ext>
            </a:extLst>
          </p:cNvPr>
          <p:cNvSpPr txBox="1"/>
          <p:nvPr/>
        </p:nvSpPr>
        <p:spPr>
          <a:xfrm>
            <a:off x="4397156" y="4524200"/>
            <a:ext cx="5832087" cy="584775"/>
          </a:xfrm>
          <a:prstGeom prst="rect">
            <a:avLst/>
          </a:prstGeom>
          <a:noFill/>
          <a:ln cmpd="sng">
            <a:solidFill>
              <a:schemeClr val="accent1"/>
            </a:solidFill>
          </a:ln>
        </p:spPr>
        <p:txBody>
          <a:bodyPr wrap="square" rtlCol="0">
            <a:spAutoFit/>
          </a:bodyPr>
          <a:lstStyle/>
          <a:p>
            <a:pPr algn="just"/>
            <a:r>
              <a:rPr lang="pt-BR" sz="1600" dirty="0"/>
              <a:t>Na avaliação qualitativa serão considerados o modelo de gestão, risco, controle, compliance e negócio sobre o gestor de recursos.</a:t>
            </a:r>
          </a:p>
        </p:txBody>
      </p:sp>
    </p:spTree>
    <p:extLst>
      <p:ext uri="{BB962C8B-B14F-4D97-AF65-F5344CB8AC3E}">
        <p14:creationId xmlns:p14="http://schemas.microsoft.com/office/powerpoint/2010/main" val="3616455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CaixaDeTexto 6">
            <a:extLst>
              <a:ext uri="{FF2B5EF4-FFF2-40B4-BE49-F238E27FC236}">
                <a16:creationId xmlns:a16="http://schemas.microsoft.com/office/drawing/2014/main" id="{DF66AD98-2CD7-4540-98E0-1408D73FE6D0}"/>
              </a:ext>
            </a:extLst>
          </p:cNvPr>
          <p:cNvSpPr txBox="1">
            <a:spLocks noChangeArrowheads="1"/>
          </p:cNvSpPr>
          <p:nvPr/>
        </p:nvSpPr>
        <p:spPr bwMode="auto">
          <a:xfrm>
            <a:off x="3216377" y="321972"/>
            <a:ext cx="6367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2400" b="1" dirty="0"/>
              <a:t>Critérios Quantitativos - Preservação de Capital</a:t>
            </a:r>
          </a:p>
        </p:txBody>
      </p:sp>
      <p:sp>
        <p:nvSpPr>
          <p:cNvPr id="9" name="CaixaDeTexto 8">
            <a:extLst>
              <a:ext uri="{FF2B5EF4-FFF2-40B4-BE49-F238E27FC236}">
                <a16:creationId xmlns:a16="http://schemas.microsoft.com/office/drawing/2014/main" id="{CC2C46BF-AED3-4CA1-8721-16BB70298746}"/>
              </a:ext>
            </a:extLst>
          </p:cNvPr>
          <p:cNvSpPr txBox="1"/>
          <p:nvPr/>
        </p:nvSpPr>
        <p:spPr>
          <a:xfrm>
            <a:off x="122663" y="2560532"/>
            <a:ext cx="11987561" cy="646331"/>
          </a:xfrm>
          <a:prstGeom prst="rect">
            <a:avLst/>
          </a:prstGeom>
          <a:solidFill>
            <a:schemeClr val="accent1">
              <a:lumMod val="75000"/>
            </a:schemeClr>
          </a:solidFill>
          <a:ln>
            <a:solidFill>
              <a:schemeClr val="tx1"/>
            </a:solidFill>
          </a:ln>
        </p:spPr>
        <p:txBody>
          <a:bodyPr wrap="square" rtlCol="0">
            <a:spAutoFit/>
          </a:bodyPr>
          <a:lstStyle/>
          <a:p>
            <a:pPr algn="just"/>
            <a:r>
              <a:rPr lang="pt-BR" b="1" dirty="0">
                <a:solidFill>
                  <a:schemeClr val="bg1"/>
                </a:solidFill>
              </a:rPr>
              <a:t>Efeito de Cauda: </a:t>
            </a:r>
            <a:r>
              <a:rPr lang="pt-BR" dirty="0">
                <a:solidFill>
                  <a:schemeClr val="bg1"/>
                </a:solidFill>
              </a:rPr>
              <a:t>Observar o quanto é efetiva a mitigação de risco do gestor, tentando eliminar os fundos que tomam posições muito desbalanceadas no critério de risco x retorno. Deve-se calcular o retorno diário de cada fundo, para toda a amostra. </a:t>
            </a:r>
          </a:p>
        </p:txBody>
      </p:sp>
      <p:sp>
        <p:nvSpPr>
          <p:cNvPr id="10" name="CaixaDeTexto 9">
            <a:extLst>
              <a:ext uri="{FF2B5EF4-FFF2-40B4-BE49-F238E27FC236}">
                <a16:creationId xmlns:a16="http://schemas.microsoft.com/office/drawing/2014/main" id="{F535CB10-B3ED-403A-A400-07A442543FDD}"/>
              </a:ext>
            </a:extLst>
          </p:cNvPr>
          <p:cNvSpPr txBox="1"/>
          <p:nvPr/>
        </p:nvSpPr>
        <p:spPr>
          <a:xfrm>
            <a:off x="102219" y="3716884"/>
            <a:ext cx="11987561" cy="646331"/>
          </a:xfrm>
          <a:prstGeom prst="rect">
            <a:avLst/>
          </a:prstGeom>
          <a:solidFill>
            <a:schemeClr val="accent1">
              <a:lumMod val="75000"/>
            </a:schemeClr>
          </a:solidFill>
          <a:ln>
            <a:solidFill>
              <a:schemeClr val="dk1"/>
            </a:solidFill>
          </a:ln>
        </p:spPr>
        <p:txBody>
          <a:bodyPr wrap="square" rtlCol="0">
            <a:spAutoFit/>
          </a:bodyPr>
          <a:lstStyle/>
          <a:p>
            <a:pPr algn="just"/>
            <a:r>
              <a:rPr lang="pt-BR" b="1" dirty="0">
                <a:solidFill>
                  <a:schemeClr val="bg1"/>
                </a:solidFill>
              </a:rPr>
              <a:t>Número de Retornos Negativos: </a:t>
            </a:r>
            <a:r>
              <a:rPr lang="pt-BR" dirty="0">
                <a:solidFill>
                  <a:schemeClr val="bg1"/>
                </a:solidFill>
              </a:rPr>
              <a:t>Observa as gestoras que tem janelas mensais com menor histórico de perda de capital. Os retornos devem ser no mês, contando o fim do mês dos últimos 24 meses anteriores ao da data base. </a:t>
            </a:r>
          </a:p>
        </p:txBody>
      </p:sp>
      <p:sp>
        <p:nvSpPr>
          <p:cNvPr id="12" name="CaixaDeTexto 11">
            <a:extLst>
              <a:ext uri="{FF2B5EF4-FFF2-40B4-BE49-F238E27FC236}">
                <a16:creationId xmlns:a16="http://schemas.microsoft.com/office/drawing/2014/main" id="{2DDA952F-0CA2-43C0-994D-8EB305890653}"/>
              </a:ext>
            </a:extLst>
          </p:cNvPr>
          <p:cNvSpPr txBox="1"/>
          <p:nvPr/>
        </p:nvSpPr>
        <p:spPr>
          <a:xfrm>
            <a:off x="122663" y="4829745"/>
            <a:ext cx="11987561" cy="923330"/>
          </a:xfrm>
          <a:prstGeom prst="rect">
            <a:avLst/>
          </a:prstGeom>
          <a:solidFill>
            <a:schemeClr val="accent1">
              <a:lumMod val="75000"/>
            </a:schemeClr>
          </a:solidFill>
          <a:ln>
            <a:solidFill>
              <a:schemeClr val="dk1"/>
            </a:solidFill>
          </a:ln>
        </p:spPr>
        <p:txBody>
          <a:bodyPr wrap="square" rtlCol="0">
            <a:spAutoFit/>
          </a:bodyPr>
          <a:lstStyle/>
          <a:p>
            <a:pPr algn="just"/>
            <a:r>
              <a:rPr lang="pt-BR" b="1" dirty="0">
                <a:solidFill>
                  <a:schemeClr val="bg1"/>
                </a:solidFill>
              </a:rPr>
              <a:t>Máxima </a:t>
            </a:r>
            <a:r>
              <a:rPr lang="pt-BR" b="1" i="1" dirty="0">
                <a:solidFill>
                  <a:schemeClr val="bg1"/>
                </a:solidFill>
              </a:rPr>
              <a:t>Queda (</a:t>
            </a:r>
            <a:r>
              <a:rPr lang="pt-BR" b="1" i="1" dirty="0" err="1">
                <a:solidFill>
                  <a:schemeClr val="bg1"/>
                </a:solidFill>
              </a:rPr>
              <a:t>Drawdown</a:t>
            </a:r>
            <a:r>
              <a:rPr lang="pt-BR" b="1" i="1" dirty="0">
                <a:solidFill>
                  <a:schemeClr val="bg1"/>
                </a:solidFill>
              </a:rPr>
              <a:t>)</a:t>
            </a:r>
            <a:r>
              <a:rPr lang="pt-BR" b="1" dirty="0">
                <a:solidFill>
                  <a:schemeClr val="bg1"/>
                </a:solidFill>
              </a:rPr>
              <a:t>: </a:t>
            </a:r>
            <a:r>
              <a:rPr lang="pt-BR" dirty="0">
                <a:solidFill>
                  <a:schemeClr val="bg1"/>
                </a:solidFill>
              </a:rPr>
              <a:t>observar o máximo que historicamente o fundo perdeu em uma janela adversa de retorno. A partir da série histórica diária, devemos calcular o </a:t>
            </a:r>
            <a:r>
              <a:rPr lang="pt-BR" i="1" dirty="0" err="1">
                <a:solidFill>
                  <a:schemeClr val="bg1"/>
                </a:solidFill>
              </a:rPr>
              <a:t>drawndown</a:t>
            </a:r>
            <a:r>
              <a:rPr lang="pt-BR" dirty="0">
                <a:solidFill>
                  <a:schemeClr val="bg1"/>
                </a:solidFill>
              </a:rPr>
              <a:t> máximo de cada fundo. Esse valor deverá ser classificado do maior para o menor.  	</a:t>
            </a:r>
          </a:p>
        </p:txBody>
      </p:sp>
      <p:sp>
        <p:nvSpPr>
          <p:cNvPr id="14" name="CaixaDeTexto 13">
            <a:extLst>
              <a:ext uri="{FF2B5EF4-FFF2-40B4-BE49-F238E27FC236}">
                <a16:creationId xmlns:a16="http://schemas.microsoft.com/office/drawing/2014/main" id="{0790433D-9F6C-4313-A9D8-785549A655B6}"/>
              </a:ext>
            </a:extLst>
          </p:cNvPr>
          <p:cNvSpPr txBox="1"/>
          <p:nvPr/>
        </p:nvSpPr>
        <p:spPr>
          <a:xfrm>
            <a:off x="1003610" y="994976"/>
            <a:ext cx="9057288" cy="1015663"/>
          </a:xfrm>
          <a:prstGeom prst="rect">
            <a:avLst/>
          </a:prstGeom>
          <a:noFill/>
        </p:spPr>
        <p:txBody>
          <a:bodyPr wrap="square" rtlCol="0">
            <a:spAutoFit/>
          </a:bodyPr>
          <a:lstStyle/>
          <a:p>
            <a:pPr algn="just"/>
            <a:r>
              <a:rPr lang="pt-BR" sz="2000" b="1" dirty="0"/>
              <a:t>Quantificar e classificar, os fundos que mais vezes entregaram retorno negativo, observando também, a volatilidade desses retornos, para entender qual a magnitude da queda. </a:t>
            </a:r>
          </a:p>
        </p:txBody>
      </p:sp>
    </p:spTree>
    <p:extLst>
      <p:ext uri="{BB962C8B-B14F-4D97-AF65-F5344CB8AC3E}">
        <p14:creationId xmlns:p14="http://schemas.microsoft.com/office/powerpoint/2010/main" val="2155194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539"/>
            <a:ext cx="12192000" cy="6858000"/>
          </a:xfrm>
          <a:prstGeom prst="rect">
            <a:avLst/>
          </a:prstGeom>
        </p:spPr>
      </p:pic>
      <p:sp>
        <p:nvSpPr>
          <p:cNvPr id="7" name="CaixaDeTexto 6">
            <a:extLst>
              <a:ext uri="{FF2B5EF4-FFF2-40B4-BE49-F238E27FC236}">
                <a16:creationId xmlns:a16="http://schemas.microsoft.com/office/drawing/2014/main" id="{DF66AD98-2CD7-4540-98E0-1408D73FE6D0}"/>
              </a:ext>
            </a:extLst>
          </p:cNvPr>
          <p:cNvSpPr txBox="1">
            <a:spLocks noChangeArrowheads="1"/>
          </p:cNvSpPr>
          <p:nvPr/>
        </p:nvSpPr>
        <p:spPr bwMode="auto">
          <a:xfrm>
            <a:off x="2119951" y="53425"/>
            <a:ext cx="74303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2400" b="1" dirty="0"/>
              <a:t>Critérios Quantitativos – Consistência dos Retornos</a:t>
            </a:r>
          </a:p>
        </p:txBody>
      </p:sp>
      <p:sp>
        <p:nvSpPr>
          <p:cNvPr id="9" name="CaixaDeTexto 8">
            <a:extLst>
              <a:ext uri="{FF2B5EF4-FFF2-40B4-BE49-F238E27FC236}">
                <a16:creationId xmlns:a16="http://schemas.microsoft.com/office/drawing/2014/main" id="{CC2C46BF-AED3-4CA1-8721-16BB70298746}"/>
              </a:ext>
            </a:extLst>
          </p:cNvPr>
          <p:cNvSpPr txBox="1"/>
          <p:nvPr/>
        </p:nvSpPr>
        <p:spPr>
          <a:xfrm>
            <a:off x="102216" y="2747943"/>
            <a:ext cx="11987561" cy="707886"/>
          </a:xfrm>
          <a:prstGeom prst="rect">
            <a:avLst/>
          </a:prstGeom>
          <a:solidFill>
            <a:schemeClr val="accent1">
              <a:lumMod val="75000"/>
            </a:schemeClr>
          </a:solidFill>
          <a:ln>
            <a:solidFill>
              <a:schemeClr val="tx1"/>
            </a:solidFill>
          </a:ln>
        </p:spPr>
        <p:txBody>
          <a:bodyPr wrap="square" rtlCol="0">
            <a:spAutoFit/>
          </a:bodyPr>
          <a:lstStyle/>
          <a:p>
            <a:pPr algn="just"/>
            <a:r>
              <a:rPr lang="pt-BR" sz="2000" b="1" dirty="0">
                <a:solidFill>
                  <a:schemeClr val="bg1"/>
                </a:solidFill>
              </a:rPr>
              <a:t>Posição dos retornos dentro dos quartis (25%):</a:t>
            </a:r>
            <a:r>
              <a:rPr lang="pt-BR" sz="2000" dirty="0">
                <a:solidFill>
                  <a:schemeClr val="bg1"/>
                </a:solidFill>
              </a:rPr>
              <a:t> Com a tabulação dos retornos mensais, definimos para cada mês, 1º quartil, mediana, 3º quartil e máximo. Após essa classificação, enquadramos cada fundo em um quartil. </a:t>
            </a:r>
            <a:r>
              <a:rPr lang="pt-BR" sz="1600" dirty="0">
                <a:solidFill>
                  <a:schemeClr val="bg1"/>
                </a:solidFill>
              </a:rPr>
              <a:t>  </a:t>
            </a:r>
          </a:p>
        </p:txBody>
      </p:sp>
      <p:sp>
        <p:nvSpPr>
          <p:cNvPr id="11" name="CaixaDeTexto 10">
            <a:extLst>
              <a:ext uri="{FF2B5EF4-FFF2-40B4-BE49-F238E27FC236}">
                <a16:creationId xmlns:a16="http://schemas.microsoft.com/office/drawing/2014/main" id="{4A4BD57D-5A71-4E81-9CC0-7A57A92FE5FC}"/>
              </a:ext>
            </a:extLst>
          </p:cNvPr>
          <p:cNvSpPr txBox="1"/>
          <p:nvPr/>
        </p:nvSpPr>
        <p:spPr>
          <a:xfrm>
            <a:off x="102216" y="4234929"/>
            <a:ext cx="11987561" cy="707886"/>
          </a:xfrm>
          <a:prstGeom prst="rect">
            <a:avLst/>
          </a:prstGeom>
          <a:solidFill>
            <a:schemeClr val="accent1">
              <a:lumMod val="75000"/>
            </a:schemeClr>
          </a:solidFill>
          <a:ln>
            <a:solidFill>
              <a:schemeClr val="dk1"/>
            </a:solidFill>
          </a:ln>
        </p:spPr>
        <p:txBody>
          <a:bodyPr wrap="square" rtlCol="0">
            <a:spAutoFit/>
          </a:bodyPr>
          <a:lstStyle/>
          <a:p>
            <a:pPr algn="just"/>
            <a:r>
              <a:rPr lang="pt-BR" sz="2000" b="1" dirty="0">
                <a:solidFill>
                  <a:schemeClr val="bg1"/>
                </a:solidFill>
              </a:rPr>
              <a:t>Retorno Absoluto: </a:t>
            </a:r>
            <a:r>
              <a:rPr lang="pt-BR" sz="2000" dirty="0">
                <a:solidFill>
                  <a:schemeClr val="bg1"/>
                </a:solidFill>
              </a:rPr>
              <a:t>Classificação dos fundos que possuem os melhores retornos de longo prazo. Com a tabulação desses retornos, para cada mês da amostra, definimos a posição do fundo frente aos pares.  </a:t>
            </a:r>
          </a:p>
        </p:txBody>
      </p:sp>
      <p:sp>
        <p:nvSpPr>
          <p:cNvPr id="14" name="CaixaDeTexto 13">
            <a:extLst>
              <a:ext uri="{FF2B5EF4-FFF2-40B4-BE49-F238E27FC236}">
                <a16:creationId xmlns:a16="http://schemas.microsoft.com/office/drawing/2014/main" id="{0790433D-9F6C-4313-A9D8-785549A655B6}"/>
              </a:ext>
            </a:extLst>
          </p:cNvPr>
          <p:cNvSpPr txBox="1"/>
          <p:nvPr/>
        </p:nvSpPr>
        <p:spPr>
          <a:xfrm>
            <a:off x="1014761" y="612622"/>
            <a:ext cx="9057288" cy="1323439"/>
          </a:xfrm>
          <a:prstGeom prst="rect">
            <a:avLst/>
          </a:prstGeom>
          <a:noFill/>
        </p:spPr>
        <p:txBody>
          <a:bodyPr wrap="square" rtlCol="0">
            <a:spAutoFit/>
          </a:bodyPr>
          <a:lstStyle/>
          <a:p>
            <a:pPr algn="just"/>
            <a:r>
              <a:rPr lang="pt-BR" sz="2000" b="1" dirty="0"/>
              <a:t>Fundos que apresentam retornos de forma consistente ao longo do tempo. Os retornos mensais dos fundos da mesma estratégia são agrupados em quartis, os fundos que possuem menor variação de posição mensal são ordenados e ponderados pela sua posição na amostra.</a:t>
            </a:r>
          </a:p>
        </p:txBody>
      </p:sp>
    </p:spTree>
    <p:extLst>
      <p:ext uri="{BB962C8B-B14F-4D97-AF65-F5344CB8AC3E}">
        <p14:creationId xmlns:p14="http://schemas.microsoft.com/office/powerpoint/2010/main" val="1438235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515"/>
            <a:ext cx="12192000" cy="6858000"/>
          </a:xfrm>
          <a:prstGeom prst="rect">
            <a:avLst/>
          </a:prstGeom>
        </p:spPr>
      </p:pic>
      <p:sp>
        <p:nvSpPr>
          <p:cNvPr id="7" name="CaixaDeTexto 6">
            <a:extLst>
              <a:ext uri="{FF2B5EF4-FFF2-40B4-BE49-F238E27FC236}">
                <a16:creationId xmlns:a16="http://schemas.microsoft.com/office/drawing/2014/main" id="{DF66AD98-2CD7-4540-98E0-1408D73FE6D0}"/>
              </a:ext>
            </a:extLst>
          </p:cNvPr>
          <p:cNvSpPr txBox="1">
            <a:spLocks noChangeArrowheads="1"/>
          </p:cNvSpPr>
          <p:nvPr/>
        </p:nvSpPr>
        <p:spPr bwMode="auto">
          <a:xfrm>
            <a:off x="2294021" y="53425"/>
            <a:ext cx="72562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2400" b="1" dirty="0"/>
              <a:t>Critérios Quantitativos – Comparativo da Indústria</a:t>
            </a:r>
          </a:p>
        </p:txBody>
      </p:sp>
      <p:sp>
        <p:nvSpPr>
          <p:cNvPr id="9" name="CaixaDeTexto 8">
            <a:extLst>
              <a:ext uri="{FF2B5EF4-FFF2-40B4-BE49-F238E27FC236}">
                <a16:creationId xmlns:a16="http://schemas.microsoft.com/office/drawing/2014/main" id="{CC2C46BF-AED3-4CA1-8721-16BB70298746}"/>
              </a:ext>
            </a:extLst>
          </p:cNvPr>
          <p:cNvSpPr txBox="1"/>
          <p:nvPr/>
        </p:nvSpPr>
        <p:spPr>
          <a:xfrm>
            <a:off x="102218" y="2346720"/>
            <a:ext cx="11987561" cy="1323439"/>
          </a:xfrm>
          <a:prstGeom prst="rect">
            <a:avLst/>
          </a:prstGeom>
          <a:solidFill>
            <a:schemeClr val="accent1">
              <a:lumMod val="75000"/>
            </a:schemeClr>
          </a:solidFill>
          <a:ln>
            <a:solidFill>
              <a:schemeClr val="tx1"/>
            </a:solidFill>
          </a:ln>
        </p:spPr>
        <p:txBody>
          <a:bodyPr wrap="square" rtlCol="0">
            <a:spAutoFit/>
          </a:bodyPr>
          <a:lstStyle/>
          <a:p>
            <a:pPr algn="just"/>
            <a:r>
              <a:rPr lang="pt-BR" sz="2000" b="1" dirty="0">
                <a:solidFill>
                  <a:schemeClr val="bg1"/>
                </a:solidFill>
              </a:rPr>
              <a:t>Índice Sharpe: </a:t>
            </a:r>
            <a:r>
              <a:rPr lang="pt-BR" sz="2000" dirty="0">
                <a:solidFill>
                  <a:schemeClr val="bg1"/>
                </a:solidFill>
              </a:rPr>
              <a:t>O Índice de Sharpe nos mostra os fundos com boa relação entre risco x retorno. Devemos calcular, para as três janelas o Índice de Sharpe dos fundos. Após esse cálculo, devemos classificar os fundos de acordo com o nível de Sharpe, quanto maior melhor. A nota final para índice de Sharpe deverá considerar a posição do fundo em cada janela e o número de fundos da amostra. </a:t>
            </a:r>
          </a:p>
        </p:txBody>
      </p:sp>
      <p:sp>
        <p:nvSpPr>
          <p:cNvPr id="10" name="CaixaDeTexto 9">
            <a:extLst>
              <a:ext uri="{FF2B5EF4-FFF2-40B4-BE49-F238E27FC236}">
                <a16:creationId xmlns:a16="http://schemas.microsoft.com/office/drawing/2014/main" id="{F535CB10-B3ED-403A-A400-07A442543FDD}"/>
              </a:ext>
            </a:extLst>
          </p:cNvPr>
          <p:cNvSpPr txBox="1"/>
          <p:nvPr/>
        </p:nvSpPr>
        <p:spPr>
          <a:xfrm>
            <a:off x="102217" y="4209419"/>
            <a:ext cx="11987561" cy="707886"/>
          </a:xfrm>
          <a:prstGeom prst="rect">
            <a:avLst/>
          </a:prstGeom>
          <a:solidFill>
            <a:schemeClr val="accent1">
              <a:lumMod val="75000"/>
            </a:schemeClr>
          </a:solidFill>
          <a:ln>
            <a:solidFill>
              <a:schemeClr val="dk1"/>
            </a:solidFill>
          </a:ln>
        </p:spPr>
        <p:txBody>
          <a:bodyPr wrap="square" rtlCol="0">
            <a:spAutoFit/>
          </a:bodyPr>
          <a:lstStyle/>
          <a:p>
            <a:pPr algn="just"/>
            <a:r>
              <a:rPr lang="pt-BR" sz="2000" b="1" dirty="0">
                <a:solidFill>
                  <a:schemeClr val="bg1"/>
                </a:solidFill>
              </a:rPr>
              <a:t>Retorno de benchmark: </a:t>
            </a:r>
            <a:r>
              <a:rPr lang="pt-BR" sz="2000" dirty="0">
                <a:solidFill>
                  <a:schemeClr val="bg1"/>
                </a:solidFill>
              </a:rPr>
              <a:t>Procuramos observar o número de meses que cada fundo se manteve próximo do benchmark definido. Não só isso, como também o alfa médio gerado (retorno excedente ao benchmark). </a:t>
            </a:r>
          </a:p>
        </p:txBody>
      </p:sp>
      <p:sp>
        <p:nvSpPr>
          <p:cNvPr id="14" name="CaixaDeTexto 13">
            <a:extLst>
              <a:ext uri="{FF2B5EF4-FFF2-40B4-BE49-F238E27FC236}">
                <a16:creationId xmlns:a16="http://schemas.microsoft.com/office/drawing/2014/main" id="{0790433D-9F6C-4313-A9D8-785549A655B6}"/>
              </a:ext>
            </a:extLst>
          </p:cNvPr>
          <p:cNvSpPr txBox="1"/>
          <p:nvPr/>
        </p:nvSpPr>
        <p:spPr>
          <a:xfrm>
            <a:off x="1025912" y="846473"/>
            <a:ext cx="9057288" cy="1015663"/>
          </a:xfrm>
          <a:prstGeom prst="rect">
            <a:avLst/>
          </a:prstGeom>
          <a:noFill/>
        </p:spPr>
        <p:txBody>
          <a:bodyPr wrap="square" rtlCol="0">
            <a:spAutoFit/>
          </a:bodyPr>
          <a:lstStyle/>
          <a:p>
            <a:pPr algn="just"/>
            <a:r>
              <a:rPr lang="pt-BR" sz="2000" b="1" dirty="0"/>
              <a:t>Fundos que se destacam pela sua relação final de risco retorno e retorno do benchmark. São analisados comparativamente o índice Sharpe de cada um deles e seu retorno de longo prazo.</a:t>
            </a:r>
          </a:p>
        </p:txBody>
      </p:sp>
    </p:spTree>
    <p:extLst>
      <p:ext uri="{BB962C8B-B14F-4D97-AF65-F5344CB8AC3E}">
        <p14:creationId xmlns:p14="http://schemas.microsoft.com/office/powerpoint/2010/main" val="334536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42"/>
            <a:ext cx="12192000" cy="6858000"/>
          </a:xfrm>
          <a:prstGeom prst="rect">
            <a:avLst/>
          </a:prstGeom>
        </p:spPr>
      </p:pic>
      <p:pic>
        <p:nvPicPr>
          <p:cNvPr id="9" name="Imagem 8">
            <a:extLst>
              <a:ext uri="{FF2B5EF4-FFF2-40B4-BE49-F238E27FC236}">
                <a16:creationId xmlns:a16="http://schemas.microsoft.com/office/drawing/2014/main" id="{0C70FAD7-753A-47D0-BCA2-11CDED177BFD}"/>
              </a:ext>
            </a:extLst>
          </p:cNvPr>
          <p:cNvPicPr>
            <a:picLocks noChangeAspect="1"/>
          </p:cNvPicPr>
          <p:nvPr/>
        </p:nvPicPr>
        <p:blipFill>
          <a:blip r:embed="rId3"/>
          <a:stretch>
            <a:fillRect/>
          </a:stretch>
        </p:blipFill>
        <p:spPr>
          <a:xfrm>
            <a:off x="2183960" y="2582779"/>
            <a:ext cx="7006503" cy="3603618"/>
          </a:xfrm>
          <a:prstGeom prst="rect">
            <a:avLst/>
          </a:prstGeom>
        </p:spPr>
      </p:pic>
      <p:sp>
        <p:nvSpPr>
          <p:cNvPr id="10" name="CaixaDeTexto 9">
            <a:extLst>
              <a:ext uri="{FF2B5EF4-FFF2-40B4-BE49-F238E27FC236}">
                <a16:creationId xmlns:a16="http://schemas.microsoft.com/office/drawing/2014/main" id="{3AB97B0E-D1E6-45A8-822D-A38AFA14CA17}"/>
              </a:ext>
            </a:extLst>
          </p:cNvPr>
          <p:cNvSpPr txBox="1"/>
          <p:nvPr/>
        </p:nvSpPr>
        <p:spPr>
          <a:xfrm>
            <a:off x="1025912" y="846473"/>
            <a:ext cx="9057288" cy="1015663"/>
          </a:xfrm>
          <a:prstGeom prst="rect">
            <a:avLst/>
          </a:prstGeom>
          <a:noFill/>
        </p:spPr>
        <p:txBody>
          <a:bodyPr wrap="square" rtlCol="0">
            <a:spAutoFit/>
          </a:bodyPr>
          <a:lstStyle/>
          <a:p>
            <a:pPr algn="just"/>
            <a:r>
              <a:rPr lang="pt-BR" sz="2000" b="1" dirty="0"/>
              <a:t>Como resultado final para o processo quantitativo, todos os fundos da amostra receberão uma nota em acordo aos critérios avaliados de onde deriva-se um ranking com vários fundos organizados conforme o resultado obtido. </a:t>
            </a:r>
          </a:p>
        </p:txBody>
      </p:sp>
      <p:sp>
        <p:nvSpPr>
          <p:cNvPr id="11" name="CaixaDeTexto 10">
            <a:extLst>
              <a:ext uri="{FF2B5EF4-FFF2-40B4-BE49-F238E27FC236}">
                <a16:creationId xmlns:a16="http://schemas.microsoft.com/office/drawing/2014/main" id="{D002F5FC-F212-41FE-B9F3-68ED4C18BC5E}"/>
              </a:ext>
            </a:extLst>
          </p:cNvPr>
          <p:cNvSpPr txBox="1">
            <a:spLocks noChangeArrowheads="1"/>
          </p:cNvSpPr>
          <p:nvPr/>
        </p:nvSpPr>
        <p:spPr bwMode="auto">
          <a:xfrm>
            <a:off x="3182924" y="53425"/>
            <a:ext cx="6367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2400" b="1" dirty="0"/>
              <a:t>Critérios Quantitativos – Resultado do Ranking</a:t>
            </a:r>
          </a:p>
        </p:txBody>
      </p:sp>
    </p:spTree>
    <p:extLst>
      <p:ext uri="{BB962C8B-B14F-4D97-AF65-F5344CB8AC3E}">
        <p14:creationId xmlns:p14="http://schemas.microsoft.com/office/powerpoint/2010/main" val="4086926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0840"/>
            <a:ext cx="12192000" cy="7297281"/>
          </a:xfrm>
          <a:prstGeom prst="rect">
            <a:avLst/>
          </a:prstGeom>
        </p:spPr>
      </p:pic>
      <p:sp>
        <p:nvSpPr>
          <p:cNvPr id="2" name="Retângulo 1">
            <a:extLst>
              <a:ext uri="{FF2B5EF4-FFF2-40B4-BE49-F238E27FC236}">
                <a16:creationId xmlns:a16="http://schemas.microsoft.com/office/drawing/2014/main" id="{CC1E0F9C-8031-4BEE-BB77-14319518CAA5}"/>
              </a:ext>
            </a:extLst>
          </p:cNvPr>
          <p:cNvSpPr/>
          <p:nvPr/>
        </p:nvSpPr>
        <p:spPr>
          <a:xfrm>
            <a:off x="3465096" y="3866148"/>
            <a:ext cx="5309936" cy="17485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t-BR" sz="2400" dirty="0"/>
              <a:t>Fone: 21 98200 6716</a:t>
            </a:r>
          </a:p>
          <a:p>
            <a:pPr algn="ctr"/>
            <a:r>
              <a:rPr lang="pt-BR" sz="2400" dirty="0"/>
              <a:t>E-mail: prblasi@hotmail.com</a:t>
            </a:r>
          </a:p>
        </p:txBody>
      </p:sp>
    </p:spTree>
    <p:extLst>
      <p:ext uri="{BB962C8B-B14F-4D97-AF65-F5344CB8AC3E}">
        <p14:creationId xmlns:p14="http://schemas.microsoft.com/office/powerpoint/2010/main" val="1278948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aixaDeTexto 7">
            <a:extLst>
              <a:ext uri="{FF2B5EF4-FFF2-40B4-BE49-F238E27FC236}">
                <a16:creationId xmlns:a16="http://schemas.microsoft.com/office/drawing/2014/main" id="{2FAB10C1-7A13-4A8F-9C2C-CDB97F27DD6D}"/>
              </a:ext>
            </a:extLst>
          </p:cNvPr>
          <p:cNvSpPr txBox="1">
            <a:spLocks noChangeArrowheads="1"/>
          </p:cNvSpPr>
          <p:nvPr/>
        </p:nvSpPr>
        <p:spPr bwMode="auto">
          <a:xfrm rot="10800000" flipV="1">
            <a:off x="4045376" y="928175"/>
            <a:ext cx="7258050" cy="5350054"/>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Aft>
                <a:spcPts val="800"/>
              </a:spcAft>
              <a:buFont typeface="Arial" panose="020B0604020202020204" pitchFamily="34" charset="0"/>
              <a:buNone/>
              <a:defRPr/>
            </a:pPr>
            <a:r>
              <a:rPr lang="pt-BR" sz="1400" dirty="0">
                <a:latin typeface="+mn-lt"/>
                <a:ea typeface="Calibri" panose="020F0502020204030204" pitchFamily="34" charset="0"/>
                <a:cs typeface="Times New Roman" panose="02020603050405020304" pitchFamily="18" charset="0"/>
              </a:rPr>
              <a:t>Acumula mais de 30 anos de experiência no Mercado Financeiro atuando nas áreas de finanças e investimentos em entidades de Previdência Complementar e Regimes Próprios de Previdência Social. Com passagens pelo Banco do Brasil, BB-DTVM e PREVI-Rio.</a:t>
            </a:r>
          </a:p>
          <a:p>
            <a:pPr algn="just">
              <a:lnSpc>
                <a:spcPct val="107000"/>
              </a:lnSpc>
              <a:spcAft>
                <a:spcPts val="800"/>
              </a:spcAft>
              <a:buFont typeface="Arial" panose="020B0604020202020204" pitchFamily="34" charset="0"/>
              <a:buNone/>
              <a:defRPr/>
            </a:pPr>
            <a:r>
              <a:rPr lang="pt-BR" sz="1400" dirty="0">
                <a:latin typeface="+mn-lt"/>
                <a:ea typeface="Calibri" panose="020F0502020204030204" pitchFamily="34" charset="0"/>
                <a:cs typeface="Times New Roman" panose="02020603050405020304" pitchFamily="18" charset="0"/>
              </a:rPr>
              <a:t>Sócio Fundador da </a:t>
            </a:r>
            <a:r>
              <a:rPr lang="pt-BR" sz="2000" b="1" dirty="0">
                <a:latin typeface="+mn-lt"/>
                <a:ea typeface="Calibri" panose="020F0502020204030204" pitchFamily="34" charset="0"/>
                <a:cs typeface="Times New Roman" panose="02020603050405020304" pitchFamily="18" charset="0"/>
              </a:rPr>
              <a:t>DI BLASI Consultoria Financeira</a:t>
            </a:r>
            <a:r>
              <a:rPr lang="pt-BR" sz="1400" dirty="0">
                <a:latin typeface="+mn-lt"/>
                <a:ea typeface="Calibri" panose="020F0502020204030204" pitchFamily="34" charset="0"/>
                <a:cs typeface="Times New Roman" panose="02020603050405020304" pitchFamily="18" charset="0"/>
              </a:rPr>
              <a:t>, com atuação no ramo de consultoria de valores mobiliários para clientes do segmento de investidores institucionais, </a:t>
            </a:r>
            <a:r>
              <a:rPr lang="pt-BR" sz="1600" b="1" dirty="0">
                <a:latin typeface="+mn-lt"/>
                <a:ea typeface="Calibri" panose="020F0502020204030204" pitchFamily="34" charset="0"/>
                <a:cs typeface="Times New Roman" panose="02020603050405020304" pitchFamily="18" charset="0"/>
              </a:rPr>
              <a:t>RPPS</a:t>
            </a:r>
            <a:r>
              <a:rPr lang="pt-BR" sz="1400" dirty="0">
                <a:latin typeface="+mn-lt"/>
                <a:ea typeface="Calibri" panose="020F0502020204030204" pitchFamily="34" charset="0"/>
                <a:cs typeface="Times New Roman" panose="02020603050405020304" pitchFamily="18" charset="0"/>
              </a:rPr>
              <a:t>, empresas não-financeiras e pessoas físicas.</a:t>
            </a:r>
          </a:p>
          <a:p>
            <a:pPr algn="just">
              <a:lnSpc>
                <a:spcPct val="107000"/>
              </a:lnSpc>
              <a:spcAft>
                <a:spcPts val="800"/>
              </a:spcAft>
              <a:buFont typeface="Arial" panose="020B0604020202020204" pitchFamily="34" charset="0"/>
              <a:buNone/>
              <a:defRPr/>
            </a:pPr>
            <a:r>
              <a:rPr lang="pt-BR" sz="2000" b="1" dirty="0">
                <a:latin typeface="+mn-lt"/>
                <a:ea typeface="Calibri" panose="020F0502020204030204" pitchFamily="34" charset="0"/>
                <a:cs typeface="Times New Roman" panose="02020603050405020304" pitchFamily="18" charset="0"/>
              </a:rPr>
              <a:t>Consultor de Valores Mobiliários pela Comissão de Valores Mobiliários – CVM</a:t>
            </a:r>
            <a:r>
              <a:rPr lang="pt-BR" sz="2000" dirty="0">
                <a:latin typeface="+mn-lt"/>
                <a:ea typeface="Calibri" panose="020F0502020204030204" pitchFamily="34" charset="0"/>
                <a:cs typeface="Times New Roman" panose="02020603050405020304" pitchFamily="18" charset="0"/>
              </a:rPr>
              <a:t>. </a:t>
            </a:r>
          </a:p>
          <a:p>
            <a:pPr algn="just">
              <a:lnSpc>
                <a:spcPct val="107000"/>
              </a:lnSpc>
              <a:spcAft>
                <a:spcPts val="800"/>
              </a:spcAft>
              <a:buFont typeface="Arial" panose="020B0604020202020204" pitchFamily="34" charset="0"/>
              <a:buNone/>
              <a:defRPr/>
            </a:pPr>
            <a:r>
              <a:rPr lang="pt-BR" sz="2000" b="1" dirty="0">
                <a:latin typeface="+mn-lt"/>
                <a:ea typeface="Calibri" panose="020F0502020204030204" pitchFamily="34" charset="0"/>
                <a:cs typeface="Times New Roman" panose="02020603050405020304" pitchFamily="18" charset="0"/>
              </a:rPr>
              <a:t>Professor da Fundação Getúlio Vargas – FGV e do Instituto Brasileiro de Mercado de Capitais – IBMEC</a:t>
            </a:r>
          </a:p>
          <a:p>
            <a:pPr algn="just">
              <a:lnSpc>
                <a:spcPct val="107000"/>
              </a:lnSpc>
              <a:spcAft>
                <a:spcPts val="800"/>
              </a:spcAft>
              <a:buFont typeface="Arial" panose="020B0604020202020204" pitchFamily="34" charset="0"/>
              <a:buNone/>
              <a:defRPr/>
            </a:pPr>
            <a:r>
              <a:rPr lang="pt-BR" sz="1400" dirty="0">
                <a:latin typeface="+mn-lt"/>
                <a:ea typeface="Calibri" panose="020F0502020204030204" pitchFamily="34" charset="0"/>
                <a:cs typeface="Times New Roman" panose="02020603050405020304" pitchFamily="18" charset="0"/>
              </a:rPr>
              <a:t>Mestre em Finanças pela Universidade Federal do Rio Grande do Sul – UFRGS e Graduado em Administração pela Universidade Federal do Rio Grande do Sul – UFRGS.</a:t>
            </a:r>
          </a:p>
          <a:p>
            <a:pPr algn="just">
              <a:lnSpc>
                <a:spcPct val="107000"/>
              </a:lnSpc>
              <a:spcAft>
                <a:spcPts val="800"/>
              </a:spcAft>
              <a:buFont typeface="Arial" panose="020B0604020202020204" pitchFamily="34" charset="0"/>
              <a:buNone/>
              <a:defRPr/>
            </a:pPr>
            <a:r>
              <a:rPr lang="pt-BR" sz="1800" b="1" dirty="0">
                <a:latin typeface="+mn-lt"/>
                <a:ea typeface="Calibri" panose="020F0502020204030204" pitchFamily="34" charset="0"/>
                <a:cs typeface="Times New Roman" panose="02020603050405020304" pitchFamily="18" charset="0"/>
              </a:rPr>
              <a:t>(21) 98200-6716</a:t>
            </a:r>
          </a:p>
          <a:p>
            <a:pPr algn="just">
              <a:lnSpc>
                <a:spcPct val="107000"/>
              </a:lnSpc>
              <a:spcAft>
                <a:spcPts val="800"/>
              </a:spcAft>
              <a:buFont typeface="Arial" panose="020B0604020202020204" pitchFamily="34" charset="0"/>
              <a:buNone/>
              <a:defRPr/>
            </a:pPr>
            <a:r>
              <a:rPr lang="pt-BR" sz="1800" b="1" dirty="0">
                <a:latin typeface="+mn-lt"/>
                <a:ea typeface="Calibri" panose="020F0502020204030204" pitchFamily="34" charset="0"/>
                <a:cs typeface="Times New Roman" panose="02020603050405020304" pitchFamily="18" charset="0"/>
              </a:rPr>
              <a:t>prblasi@hotmail.com</a:t>
            </a:r>
          </a:p>
        </p:txBody>
      </p:sp>
      <p:sp>
        <p:nvSpPr>
          <p:cNvPr id="4" name="CaixaDeTexto 6">
            <a:extLst>
              <a:ext uri="{FF2B5EF4-FFF2-40B4-BE49-F238E27FC236}">
                <a16:creationId xmlns:a16="http://schemas.microsoft.com/office/drawing/2014/main" id="{BE3D7A74-7E41-467F-9798-2BDD12D94FF9}"/>
              </a:ext>
            </a:extLst>
          </p:cNvPr>
          <p:cNvSpPr txBox="1">
            <a:spLocks noChangeArrowheads="1"/>
          </p:cNvSpPr>
          <p:nvPr/>
        </p:nvSpPr>
        <p:spPr bwMode="auto">
          <a:xfrm>
            <a:off x="2162893" y="2111918"/>
            <a:ext cx="1587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b="1" dirty="0"/>
              <a:t>Paulo Di Blasi</a:t>
            </a:r>
          </a:p>
        </p:txBody>
      </p:sp>
      <p:pic>
        <p:nvPicPr>
          <p:cNvPr id="6" name="Imagem 2" descr="Homem pousando para foto&#10;&#10;Descrição gerada automaticamente">
            <a:extLst>
              <a:ext uri="{FF2B5EF4-FFF2-40B4-BE49-F238E27FC236}">
                <a16:creationId xmlns:a16="http://schemas.microsoft.com/office/drawing/2014/main" id="{A4E86DDE-76EF-4A8E-B744-62EA98AC0D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6489" y="2674669"/>
            <a:ext cx="1980308" cy="1980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2398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456"/>
            <a:ext cx="12192000" cy="6858000"/>
          </a:xfrm>
          <a:prstGeom prst="rect">
            <a:avLst/>
          </a:prstGeom>
        </p:spPr>
      </p:pic>
      <p:sp>
        <p:nvSpPr>
          <p:cNvPr id="3" name="CaixaDeTexto 6">
            <a:extLst>
              <a:ext uri="{FF2B5EF4-FFF2-40B4-BE49-F238E27FC236}">
                <a16:creationId xmlns:a16="http://schemas.microsoft.com/office/drawing/2014/main" id="{B35CE936-F555-477B-BA2F-CC60695EF427}"/>
              </a:ext>
            </a:extLst>
          </p:cNvPr>
          <p:cNvSpPr txBox="1">
            <a:spLocks noChangeArrowheads="1"/>
          </p:cNvSpPr>
          <p:nvPr/>
        </p:nvSpPr>
        <p:spPr bwMode="auto">
          <a:xfrm>
            <a:off x="954049" y="869099"/>
            <a:ext cx="9404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b="1" dirty="0"/>
              <a:t>Seleção de FUNDOS DE INVESTIMENTOS e Técnicas Atuais na Gestão dos Investimentos</a:t>
            </a:r>
          </a:p>
        </p:txBody>
      </p:sp>
      <p:sp>
        <p:nvSpPr>
          <p:cNvPr id="4" name="CaixaDeTexto 7">
            <a:extLst>
              <a:ext uri="{FF2B5EF4-FFF2-40B4-BE49-F238E27FC236}">
                <a16:creationId xmlns:a16="http://schemas.microsoft.com/office/drawing/2014/main" id="{E5920510-985E-43FB-8BFD-FEBA60EA3AFC}"/>
              </a:ext>
            </a:extLst>
          </p:cNvPr>
          <p:cNvSpPr txBox="1">
            <a:spLocks noChangeArrowheads="1"/>
          </p:cNvSpPr>
          <p:nvPr/>
        </p:nvSpPr>
        <p:spPr bwMode="auto">
          <a:xfrm rot="10800000" flipV="1">
            <a:off x="954049" y="1932989"/>
            <a:ext cx="10466388" cy="231933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Aft>
                <a:spcPts val="800"/>
              </a:spcAft>
              <a:buFont typeface="Arial" panose="020B0604020202020204" pitchFamily="34" charset="0"/>
              <a:buNone/>
              <a:defRPr/>
            </a:pPr>
            <a:r>
              <a:rPr lang="pt-BR" sz="1800" dirty="0">
                <a:latin typeface="+mn-lt"/>
              </a:rPr>
              <a:t>O investidor deve selecionar os ativos da sua carteira de forma a obter a melhor relação retorno/risco.</a:t>
            </a:r>
          </a:p>
          <a:p>
            <a:pPr algn="just">
              <a:lnSpc>
                <a:spcPct val="107000"/>
              </a:lnSpc>
              <a:spcAft>
                <a:spcPts val="800"/>
              </a:spcAft>
              <a:buFont typeface="Arial" panose="020B0604020202020204" pitchFamily="34" charset="0"/>
              <a:buNone/>
              <a:defRPr/>
            </a:pPr>
            <a:r>
              <a:rPr lang="pt-BR" sz="1800" dirty="0">
                <a:latin typeface="+mn-lt"/>
              </a:rPr>
              <a:t>A Fronteira Eficiente limita, dentre todas as combinações possíveis entre os ativos, somente aquelas as quais tornam a carteira total uma carteira eficiente. Sendo assim, cada adicional de risco desse portfólio deve trazer um adicional de retorno. </a:t>
            </a:r>
          </a:p>
          <a:p>
            <a:pPr algn="just">
              <a:lnSpc>
                <a:spcPct val="107000"/>
              </a:lnSpc>
              <a:spcAft>
                <a:spcPts val="800"/>
              </a:spcAft>
              <a:buFont typeface="Arial" panose="020B0604020202020204" pitchFamily="34" charset="0"/>
              <a:buNone/>
              <a:defRPr/>
            </a:pPr>
            <a:r>
              <a:rPr lang="pt-BR" sz="1800" dirty="0">
                <a:latin typeface="+mn-lt"/>
              </a:rPr>
              <a:t>Para delimitar essa Fronteira é necessário o cálculo de alguns indicadores de risco dos ativos individuais e da carteira como um todo.</a:t>
            </a:r>
            <a:endParaRPr lang="pt-BR" sz="18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2322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28"/>
            <a:ext cx="12192000" cy="6858000"/>
          </a:xfrm>
          <a:prstGeom prst="rect">
            <a:avLst/>
          </a:prstGeom>
        </p:spPr>
      </p:pic>
      <p:sp>
        <p:nvSpPr>
          <p:cNvPr id="3" name="CaixaDeTexto 6">
            <a:extLst>
              <a:ext uri="{FF2B5EF4-FFF2-40B4-BE49-F238E27FC236}">
                <a16:creationId xmlns:a16="http://schemas.microsoft.com/office/drawing/2014/main" id="{2B73E2D0-BA2C-4585-BBC0-888063AF9B03}"/>
              </a:ext>
            </a:extLst>
          </p:cNvPr>
          <p:cNvSpPr txBox="1">
            <a:spLocks noChangeArrowheads="1"/>
          </p:cNvSpPr>
          <p:nvPr/>
        </p:nvSpPr>
        <p:spPr bwMode="auto">
          <a:xfrm>
            <a:off x="1031373" y="238918"/>
            <a:ext cx="9404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t-BR" altLang="pt-BR" sz="1800" b="1" dirty="0"/>
              <a:t>Fronteira Eficiente</a:t>
            </a:r>
          </a:p>
        </p:txBody>
      </p:sp>
      <p:pic>
        <p:nvPicPr>
          <p:cNvPr id="6" name="Imagem 13">
            <a:extLst>
              <a:ext uri="{FF2B5EF4-FFF2-40B4-BE49-F238E27FC236}">
                <a16:creationId xmlns:a16="http://schemas.microsoft.com/office/drawing/2014/main" id="{9C502458-CD6C-40DD-84E3-EB6C616CE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28522"/>
            <a:ext cx="5851446" cy="271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12">
            <a:extLst>
              <a:ext uri="{FF2B5EF4-FFF2-40B4-BE49-F238E27FC236}">
                <a16:creationId xmlns:a16="http://schemas.microsoft.com/office/drawing/2014/main" id="{DFDDDBB9-D9EF-4DB4-85DF-5DA4C8502B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993" y="3428522"/>
            <a:ext cx="5685453" cy="271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ela 8">
            <a:extLst>
              <a:ext uri="{FF2B5EF4-FFF2-40B4-BE49-F238E27FC236}">
                <a16:creationId xmlns:a16="http://schemas.microsoft.com/office/drawing/2014/main" id="{BA64EF49-A4CE-4F7C-8130-A536A5D22D83}"/>
              </a:ext>
            </a:extLst>
          </p:cNvPr>
          <p:cNvGraphicFramePr>
            <a:graphicFrameLocks noGrp="1"/>
          </p:cNvGraphicFramePr>
          <p:nvPr>
            <p:extLst>
              <p:ext uri="{D42A27DB-BD31-4B8C-83A1-F6EECF244321}">
                <p14:modId xmlns:p14="http://schemas.microsoft.com/office/powerpoint/2010/main" val="2580226743"/>
              </p:ext>
            </p:extLst>
          </p:nvPr>
        </p:nvGraphicFramePr>
        <p:xfrm>
          <a:off x="1973765" y="722130"/>
          <a:ext cx="7481809" cy="2505474"/>
        </p:xfrm>
        <a:graphic>
          <a:graphicData uri="http://schemas.openxmlformats.org/drawingml/2006/table">
            <a:tbl>
              <a:tblPr/>
              <a:tblGrid>
                <a:gridCol w="2013984">
                  <a:extLst>
                    <a:ext uri="{9D8B030D-6E8A-4147-A177-3AD203B41FA5}">
                      <a16:colId xmlns:a16="http://schemas.microsoft.com/office/drawing/2014/main" val="702371992"/>
                    </a:ext>
                  </a:extLst>
                </a:gridCol>
                <a:gridCol w="1093565">
                  <a:extLst>
                    <a:ext uri="{9D8B030D-6E8A-4147-A177-3AD203B41FA5}">
                      <a16:colId xmlns:a16="http://schemas.microsoft.com/office/drawing/2014/main" val="4193466059"/>
                    </a:ext>
                  </a:extLst>
                </a:gridCol>
                <a:gridCol w="1093565">
                  <a:extLst>
                    <a:ext uri="{9D8B030D-6E8A-4147-A177-3AD203B41FA5}">
                      <a16:colId xmlns:a16="http://schemas.microsoft.com/office/drawing/2014/main" val="1148946617"/>
                    </a:ext>
                  </a:extLst>
                </a:gridCol>
                <a:gridCol w="1093565">
                  <a:extLst>
                    <a:ext uri="{9D8B030D-6E8A-4147-A177-3AD203B41FA5}">
                      <a16:colId xmlns:a16="http://schemas.microsoft.com/office/drawing/2014/main" val="3131835778"/>
                    </a:ext>
                  </a:extLst>
                </a:gridCol>
                <a:gridCol w="1093565">
                  <a:extLst>
                    <a:ext uri="{9D8B030D-6E8A-4147-A177-3AD203B41FA5}">
                      <a16:colId xmlns:a16="http://schemas.microsoft.com/office/drawing/2014/main" val="14065321"/>
                    </a:ext>
                  </a:extLst>
                </a:gridCol>
                <a:gridCol w="1093565">
                  <a:extLst>
                    <a:ext uri="{9D8B030D-6E8A-4147-A177-3AD203B41FA5}">
                      <a16:colId xmlns:a16="http://schemas.microsoft.com/office/drawing/2014/main" val="2336496492"/>
                    </a:ext>
                  </a:extLst>
                </a:gridCol>
              </a:tblGrid>
              <a:tr h="174371">
                <a:tc gridSpan="6">
                  <a:txBody>
                    <a:bodyPr/>
                    <a:lstStyle/>
                    <a:p>
                      <a:pPr algn="ctr" fontAlgn="b"/>
                      <a:r>
                        <a:rPr lang="pt-BR" sz="1100" b="1" i="0" u="none" strike="noStrike">
                          <a:solidFill>
                            <a:srgbClr val="000000"/>
                          </a:solidFill>
                          <a:effectLst/>
                          <a:latin typeface="Calibri" panose="020F0502020204030204" pitchFamily="34" charset="0"/>
                        </a:rPr>
                        <a:t>Carteiras Sugeridas Fronteira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757510410"/>
                  </a:ext>
                </a:extLst>
              </a:tr>
              <a:tr h="210448">
                <a:tc rowSpan="2">
                  <a:txBody>
                    <a:bodyPr/>
                    <a:lstStyle/>
                    <a:p>
                      <a:pPr algn="ctr" fontAlgn="ctr"/>
                      <a:r>
                        <a:rPr lang="pt-BR" sz="1100" b="1" i="0" u="none" strike="noStrike">
                          <a:solidFill>
                            <a:srgbClr val="000000"/>
                          </a:solidFill>
                          <a:effectLst/>
                          <a:latin typeface="Calibri" panose="020F0502020204030204" pitchFamily="34" charset="0"/>
                        </a:rPr>
                        <a:t>Mandato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pt-BR" sz="1100" b="1" i="0" u="none" strike="noStrike">
                          <a:solidFill>
                            <a:srgbClr val="000000"/>
                          </a:solidFill>
                          <a:effectLst/>
                          <a:latin typeface="Calibri" panose="020F0502020204030204" pitchFamily="34" charset="0"/>
                        </a:rPr>
                        <a:t>Carteira 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pt-BR" sz="1100" b="1" i="0" u="none" strike="noStrike">
                          <a:solidFill>
                            <a:srgbClr val="000000"/>
                          </a:solidFill>
                          <a:effectLst/>
                          <a:latin typeface="Calibri" panose="020F0502020204030204" pitchFamily="34" charset="0"/>
                        </a:rPr>
                        <a:t>Carteira 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pt-BR" sz="1100" b="1" i="0" u="none" strike="noStrike">
                          <a:solidFill>
                            <a:srgbClr val="000000"/>
                          </a:solidFill>
                          <a:effectLst/>
                          <a:latin typeface="Calibri" panose="020F0502020204030204" pitchFamily="34" charset="0"/>
                        </a:rPr>
                        <a:t>Carteira 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pt-BR" sz="1100" b="1" i="0" u="none" strike="noStrike">
                          <a:solidFill>
                            <a:srgbClr val="000000"/>
                          </a:solidFill>
                          <a:effectLst/>
                          <a:latin typeface="Calibri" panose="020F0502020204030204" pitchFamily="34" charset="0"/>
                        </a:rPr>
                        <a:t>Carteira 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100" b="1" i="0" u="none" strike="noStrike">
                          <a:solidFill>
                            <a:srgbClr val="000000"/>
                          </a:solidFill>
                          <a:effectLst/>
                          <a:latin typeface="Calibri" panose="020F0502020204030204" pitchFamily="34" charset="0"/>
                        </a:rPr>
                        <a:t>Carteira Sugerida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26363786"/>
                  </a:ext>
                </a:extLst>
              </a:tr>
              <a:tr h="210448">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fontAlgn="ctr"/>
                      <a:r>
                        <a:rPr lang="pt-BR" sz="1100" b="1" i="0" u="none" strike="noStrike">
                          <a:solidFill>
                            <a:srgbClr val="000000"/>
                          </a:solidFill>
                          <a:effectLst/>
                          <a:latin typeface="Calibri" panose="020F0502020204030204" pitchFamily="34" charset="0"/>
                        </a:rPr>
                        <a:t>ALM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5777399"/>
                  </a:ext>
                </a:extLst>
              </a:tr>
              <a:tr h="164751">
                <a:tc>
                  <a:txBody>
                    <a:bodyPr/>
                    <a:lstStyle/>
                    <a:p>
                      <a:pPr algn="l" fontAlgn="b"/>
                      <a:r>
                        <a:rPr lang="pt-BR"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pt-BR" sz="1100" b="0" i="0" u="none" strike="noStrike">
                          <a:solidFill>
                            <a:srgbClr val="000000"/>
                          </a:solidFill>
                          <a:effectLst/>
                          <a:latin typeface="Calibri" panose="020F0502020204030204" pitchFamily="34" charset="0"/>
                        </a:rPr>
                        <a:t>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6191753"/>
                  </a:ext>
                </a:extLst>
              </a:tr>
              <a:tr h="174371">
                <a:tc>
                  <a:txBody>
                    <a:bodyPr/>
                    <a:lstStyle/>
                    <a:p>
                      <a:pPr algn="ctr" fontAlgn="b"/>
                      <a:r>
                        <a:rPr lang="pt-BR" sz="1100" b="0" i="0" u="none" strike="noStrike" dirty="0">
                          <a:solidFill>
                            <a:srgbClr val="000000"/>
                          </a:solidFill>
                          <a:effectLst/>
                          <a:latin typeface="Calibri" panose="020F0502020204030204" pitchFamily="34" charset="0"/>
                        </a:rPr>
                        <a:t>Renda Fixa CDI</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0,12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0,12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0,12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0,12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0,12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344949173"/>
                  </a:ext>
                </a:extLst>
              </a:tr>
              <a:tr h="174371">
                <a:tc>
                  <a:txBody>
                    <a:bodyPr/>
                    <a:lstStyle/>
                    <a:p>
                      <a:pPr algn="ctr" fontAlgn="b"/>
                      <a:r>
                        <a:rPr lang="pt-BR" sz="1100" b="0" i="0" u="none" strike="noStrike">
                          <a:solidFill>
                            <a:srgbClr val="000000"/>
                          </a:solidFill>
                          <a:effectLst/>
                          <a:latin typeface="Calibri" panose="020F0502020204030204" pitchFamily="34" charset="0"/>
                        </a:rPr>
                        <a:t>Carteira ALM</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24,10 </a:t>
                      </a:r>
                    </a:p>
                  </a:txBody>
                  <a:tcPr marL="6350" marR="6350" marT="6350" marB="0" anchor="b">
                    <a:lnL>
                      <a:noFill/>
                    </a:lnL>
                    <a:lnR>
                      <a:noFill/>
                    </a:lnR>
                    <a:lnT>
                      <a:noFill/>
                    </a:lnT>
                    <a:lnB>
                      <a:noFill/>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24,10 </a:t>
                      </a:r>
                    </a:p>
                  </a:txBody>
                  <a:tcPr marL="6350" marR="6350" marT="6350" marB="0" anchor="b">
                    <a:lnL>
                      <a:noFill/>
                    </a:lnL>
                    <a:lnR>
                      <a:noFill/>
                    </a:lnR>
                    <a:lnT>
                      <a:noFill/>
                    </a:lnT>
                    <a:lnB>
                      <a:noFill/>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24,10 </a:t>
                      </a:r>
                    </a:p>
                  </a:txBody>
                  <a:tcPr marL="6350" marR="6350" marT="6350" marB="0" anchor="b">
                    <a:lnL>
                      <a:noFill/>
                    </a:lnL>
                    <a:lnR>
                      <a:noFill/>
                    </a:lnR>
                    <a:lnT>
                      <a:noFill/>
                    </a:lnT>
                    <a:lnB>
                      <a:noFill/>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24,10 </a:t>
                      </a:r>
                    </a:p>
                  </a:txBody>
                  <a:tcPr marL="6350" marR="6350" marT="6350" marB="0" anchor="b">
                    <a:lnL>
                      <a:noFill/>
                    </a:lnL>
                    <a:lnR>
                      <a:noFill/>
                    </a:lnR>
                    <a:lnT>
                      <a:noFill/>
                    </a:lnT>
                    <a:lnB>
                      <a:noFill/>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23,26 </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84015163"/>
                  </a:ext>
                </a:extLst>
              </a:tr>
              <a:tr h="174371">
                <a:tc>
                  <a:txBody>
                    <a:bodyPr/>
                    <a:lstStyle/>
                    <a:p>
                      <a:pPr algn="ctr" fontAlgn="b"/>
                      <a:r>
                        <a:rPr lang="pt-BR" sz="1100" b="0" i="0" u="none" strike="noStrike">
                          <a:solidFill>
                            <a:srgbClr val="000000"/>
                          </a:solidFill>
                          <a:effectLst/>
                          <a:latin typeface="Calibri" panose="020F0502020204030204" pitchFamily="34" charset="0"/>
                        </a:rPr>
                        <a:t>Multimercado RPPS</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61,02 </a:t>
                      </a:r>
                    </a:p>
                  </a:txBody>
                  <a:tcPr marL="6350" marR="6350" marT="6350" marB="0" anchor="b">
                    <a:lnL>
                      <a:noFill/>
                    </a:lnL>
                    <a:lnR>
                      <a:noFill/>
                    </a:lnR>
                    <a:lnT>
                      <a:noFill/>
                    </a:lnT>
                    <a:lnB>
                      <a:noFill/>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43,64 </a:t>
                      </a:r>
                    </a:p>
                  </a:txBody>
                  <a:tcPr marL="6350" marR="6350" marT="6350" marB="0" anchor="b">
                    <a:lnL>
                      <a:noFill/>
                    </a:lnL>
                    <a:lnR>
                      <a:noFill/>
                    </a:lnR>
                    <a:lnT>
                      <a:noFill/>
                    </a:lnT>
                    <a:lnB>
                      <a:noFill/>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40,36 </a:t>
                      </a:r>
                    </a:p>
                  </a:txBody>
                  <a:tcPr marL="6350" marR="6350" marT="6350" marB="0" anchor="b">
                    <a:lnL>
                      <a:noFill/>
                    </a:lnL>
                    <a:lnR>
                      <a:noFill/>
                    </a:lnR>
                    <a:lnT>
                      <a:noFill/>
                    </a:lnT>
                    <a:lnB>
                      <a:noFill/>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40,00 </a:t>
                      </a:r>
                    </a:p>
                  </a:txBody>
                  <a:tcPr marL="6350" marR="6350" marT="6350" marB="0" anchor="b">
                    <a:lnL>
                      <a:noFill/>
                    </a:lnL>
                    <a:lnR>
                      <a:noFill/>
                    </a:lnR>
                    <a:lnT>
                      <a:noFill/>
                    </a:lnT>
                    <a:lnB>
                      <a:noFill/>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48,16 </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587906300"/>
                  </a:ext>
                </a:extLst>
              </a:tr>
              <a:tr h="174371">
                <a:tc>
                  <a:txBody>
                    <a:bodyPr/>
                    <a:lstStyle/>
                    <a:p>
                      <a:pPr algn="ctr" fontAlgn="b"/>
                      <a:r>
                        <a:rPr lang="pt-BR" sz="1100" b="0" i="0" u="none" strike="noStrike">
                          <a:solidFill>
                            <a:srgbClr val="000000"/>
                          </a:solidFill>
                          <a:effectLst/>
                          <a:latin typeface="Calibri" panose="020F0502020204030204" pitchFamily="34" charset="0"/>
                        </a:rPr>
                        <a:t>Renda Variável</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8,52 </a:t>
                      </a:r>
                    </a:p>
                  </a:txBody>
                  <a:tcPr marL="6350" marR="6350" marT="6350" marB="0" anchor="b">
                    <a:lnL>
                      <a:noFill/>
                    </a:lnL>
                    <a:lnR>
                      <a:noFill/>
                    </a:lnR>
                    <a:lnT>
                      <a:noFill/>
                    </a:lnT>
                    <a:lnB>
                      <a:noFill/>
                    </a:lnB>
                    <a:solidFill>
                      <a:srgbClr val="FFFFFF"/>
                    </a:solidFill>
                  </a:tcPr>
                </a:tc>
                <a:tc>
                  <a:txBody>
                    <a:bodyPr/>
                    <a:lstStyle/>
                    <a:p>
                      <a:pPr algn="ctr" fontAlgn="b"/>
                      <a:r>
                        <a:rPr lang="pt-BR" sz="1100" b="0" i="0" u="none" strike="noStrike" dirty="0">
                          <a:solidFill>
                            <a:srgbClr val="000000"/>
                          </a:solidFill>
                          <a:effectLst/>
                          <a:latin typeface="Calibri" panose="020F0502020204030204" pitchFamily="34" charset="0"/>
                        </a:rPr>
                        <a:t>                       12,14 </a:t>
                      </a:r>
                    </a:p>
                  </a:txBody>
                  <a:tcPr marL="6350" marR="6350" marT="6350" marB="0" anchor="b">
                    <a:lnL>
                      <a:noFill/>
                    </a:lnL>
                    <a:lnR>
                      <a:noFill/>
                    </a:lnR>
                    <a:lnT>
                      <a:noFill/>
                    </a:lnT>
                    <a:lnB>
                      <a:noFill/>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15,42 </a:t>
                      </a:r>
                    </a:p>
                  </a:txBody>
                  <a:tcPr marL="6350" marR="6350" marT="6350" marB="0" anchor="b">
                    <a:lnL>
                      <a:noFill/>
                    </a:lnL>
                    <a:lnR>
                      <a:noFill/>
                    </a:lnR>
                    <a:lnT>
                      <a:noFill/>
                    </a:lnT>
                    <a:lnB>
                      <a:noFill/>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19,28 </a:t>
                      </a:r>
                    </a:p>
                  </a:txBody>
                  <a:tcPr marL="6350" marR="6350" marT="6350" marB="0" anchor="b">
                    <a:lnL>
                      <a:noFill/>
                    </a:lnL>
                    <a:lnR>
                      <a:noFill/>
                    </a:lnR>
                    <a:lnT>
                      <a:noFill/>
                    </a:lnT>
                    <a:lnB>
                      <a:noFill/>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11,12 </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892592286"/>
                  </a:ext>
                </a:extLst>
              </a:tr>
              <a:tr h="174371">
                <a:tc>
                  <a:txBody>
                    <a:bodyPr/>
                    <a:lstStyle/>
                    <a:p>
                      <a:pPr algn="ctr" fontAlgn="b"/>
                      <a:r>
                        <a:rPr lang="pt-BR" sz="1100" b="0" i="0" u="none" strike="noStrike">
                          <a:solidFill>
                            <a:srgbClr val="000000"/>
                          </a:solidFill>
                          <a:effectLst/>
                          <a:latin typeface="Calibri" panose="020F0502020204030204" pitchFamily="34" charset="0"/>
                        </a:rPr>
                        <a:t>Multimercado Estruturado</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1,23 </a:t>
                      </a:r>
                    </a:p>
                  </a:txBody>
                  <a:tcPr marL="6350" marR="6350" marT="6350" marB="0" anchor="b">
                    <a:lnL>
                      <a:noFill/>
                    </a:lnL>
                    <a:lnR>
                      <a:noFill/>
                    </a:lnR>
                    <a:lnT>
                      <a:noFill/>
                    </a:lnT>
                    <a:lnB>
                      <a:noFill/>
                    </a:lnB>
                    <a:solidFill>
                      <a:srgbClr val="FFFFFF"/>
                    </a:solidFill>
                  </a:tcPr>
                </a:tc>
                <a:tc>
                  <a:txBody>
                    <a:bodyPr/>
                    <a:lstStyle/>
                    <a:p>
                      <a:pPr algn="ctr" fontAlgn="b"/>
                      <a:r>
                        <a:rPr lang="pt-BR" sz="1100" b="0" i="0" u="none" strike="noStrike" dirty="0">
                          <a:solidFill>
                            <a:srgbClr val="000000"/>
                          </a:solidFill>
                          <a:effectLst/>
                          <a:latin typeface="Calibri" panose="020F0502020204030204" pitchFamily="34" charset="0"/>
                        </a:rPr>
                        <a:t>                       15,00 </a:t>
                      </a:r>
                    </a:p>
                  </a:txBody>
                  <a:tcPr marL="6350" marR="6350" marT="6350" marB="0" anchor="b">
                    <a:lnL>
                      <a:noFill/>
                    </a:lnL>
                    <a:lnR>
                      <a:noFill/>
                    </a:lnR>
                    <a:lnT>
                      <a:noFill/>
                    </a:lnT>
                    <a:lnB>
                      <a:noFill/>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15,00 </a:t>
                      </a:r>
                    </a:p>
                  </a:txBody>
                  <a:tcPr marL="6350" marR="6350" marT="6350" marB="0" anchor="b">
                    <a:lnL>
                      <a:noFill/>
                    </a:lnL>
                    <a:lnR>
                      <a:noFill/>
                    </a:lnR>
                    <a:lnT>
                      <a:noFill/>
                    </a:lnT>
                    <a:lnB>
                      <a:noFill/>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11,50 </a:t>
                      </a:r>
                    </a:p>
                  </a:txBody>
                  <a:tcPr marL="6350" marR="6350" marT="6350" marB="0" anchor="b">
                    <a:lnL>
                      <a:noFill/>
                    </a:lnL>
                    <a:lnR>
                      <a:noFill/>
                    </a:lnR>
                    <a:lnT>
                      <a:noFill/>
                    </a:lnT>
                    <a:lnB>
                      <a:noFill/>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13,21 </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827487872"/>
                  </a:ext>
                </a:extLst>
              </a:tr>
              <a:tr h="174371">
                <a:tc>
                  <a:txBody>
                    <a:bodyPr/>
                    <a:lstStyle/>
                    <a:p>
                      <a:pPr algn="ctr" fontAlgn="b"/>
                      <a:r>
                        <a:rPr lang="pt-BR" sz="1100" b="0" i="0" u="none" strike="noStrike">
                          <a:solidFill>
                            <a:srgbClr val="000000"/>
                          </a:solidFill>
                          <a:effectLst/>
                          <a:latin typeface="Calibri" panose="020F0502020204030204" pitchFamily="34" charset="0"/>
                        </a:rPr>
                        <a:t>Investimento Exterior RF</a:t>
                      </a:r>
                    </a:p>
                  </a:txBody>
                  <a:tcPr marL="6350" marR="6350" marT="635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5,00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5,00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5,00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5,00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4,14 </a:t>
                      </a:r>
                    </a:p>
                  </a:txBody>
                  <a:tcPr marL="6350" marR="6350" marT="63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9415395"/>
                  </a:ext>
                </a:extLst>
              </a:tr>
              <a:tr h="164751">
                <a:tc>
                  <a:txBody>
                    <a:bodyPr/>
                    <a:lstStyle/>
                    <a:p>
                      <a:pPr algn="ctr" fontAlgn="b"/>
                      <a:r>
                        <a:rPr lang="pt-BR" sz="11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100" b="0" i="0" u="none" strike="noStrike">
                          <a:solidFill>
                            <a:srgbClr val="000000"/>
                          </a:solidFill>
                          <a:effectLst/>
                          <a:latin typeface="Calibri" panose="020F0502020204030204" pitchFamily="34" charset="0"/>
                        </a:rPr>
                        <a:t>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7586510"/>
                  </a:ext>
                </a:extLst>
              </a:tr>
              <a:tr h="174371">
                <a:tc>
                  <a:txBody>
                    <a:bodyPr/>
                    <a:lstStyle/>
                    <a:p>
                      <a:pPr algn="ctr" fontAlgn="b"/>
                      <a:r>
                        <a:rPr lang="pt-BR" sz="1100" b="0" i="0" u="none" strike="noStrike">
                          <a:solidFill>
                            <a:srgbClr val="000000"/>
                          </a:solidFill>
                          <a:effectLst/>
                          <a:latin typeface="Calibri" panose="020F0502020204030204" pitchFamily="34" charset="0"/>
                        </a:rPr>
                        <a:t>Retorno Real Esperado</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pt-BR" sz="1100" b="0" i="0" u="none" strike="noStrike">
                          <a:solidFill>
                            <a:srgbClr val="000000"/>
                          </a:solidFill>
                          <a:effectLst/>
                          <a:latin typeface="Calibri" panose="020F0502020204030204" pitchFamily="34" charset="0"/>
                        </a:rPr>
                        <a:t>3,64%</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pt-BR" sz="1100" b="0" i="0" u="none" strike="noStrike">
                          <a:solidFill>
                            <a:srgbClr val="000000"/>
                          </a:solidFill>
                          <a:effectLst/>
                          <a:latin typeface="Calibri" panose="020F0502020204030204" pitchFamily="34" charset="0"/>
                        </a:rPr>
                        <a:t>3,80%</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pt-BR" sz="1100" b="0" i="0" u="none" strike="noStrike">
                          <a:solidFill>
                            <a:srgbClr val="000000"/>
                          </a:solidFill>
                          <a:effectLst/>
                          <a:latin typeface="Calibri" panose="020F0502020204030204" pitchFamily="34" charset="0"/>
                        </a:rPr>
                        <a:t>3,89%</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pt-BR" sz="1100" b="0" i="0" u="none" strike="noStrike">
                          <a:solidFill>
                            <a:srgbClr val="000000"/>
                          </a:solidFill>
                          <a:effectLst/>
                          <a:latin typeface="Calibri" panose="020F0502020204030204" pitchFamily="34" charset="0"/>
                        </a:rPr>
                        <a:t>3,97%</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pt-BR" sz="1100" b="0" i="0" u="none" strike="noStrike">
                          <a:solidFill>
                            <a:srgbClr val="000000"/>
                          </a:solidFill>
                          <a:effectLst/>
                          <a:latin typeface="Calibri" panose="020F0502020204030204" pitchFamily="34" charset="0"/>
                        </a:rPr>
                        <a:t>3,70% a 4,24%</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072636459"/>
                  </a:ext>
                </a:extLst>
              </a:tr>
              <a:tr h="174371">
                <a:tc>
                  <a:txBody>
                    <a:bodyPr/>
                    <a:lstStyle/>
                    <a:p>
                      <a:pPr algn="ctr" fontAlgn="b"/>
                      <a:r>
                        <a:rPr lang="pt-BR" sz="1100" b="0" i="0" u="none" strike="noStrike">
                          <a:solidFill>
                            <a:srgbClr val="000000"/>
                          </a:solidFill>
                          <a:effectLst/>
                          <a:latin typeface="Calibri" panose="020F0502020204030204" pitchFamily="34" charset="0"/>
                        </a:rPr>
                        <a:t>Volatilidade</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pt-BR" sz="1100" b="0" i="0" u="none" strike="noStrike">
                          <a:solidFill>
                            <a:srgbClr val="000000"/>
                          </a:solidFill>
                          <a:effectLst/>
                          <a:latin typeface="Calibri" panose="020F0502020204030204" pitchFamily="34" charset="0"/>
                        </a:rPr>
                        <a:t>3,16%</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pt-BR" sz="1100" b="0" i="0" u="none" strike="noStrike">
                          <a:solidFill>
                            <a:srgbClr val="000000"/>
                          </a:solidFill>
                          <a:effectLst/>
                          <a:latin typeface="Calibri" panose="020F0502020204030204" pitchFamily="34" charset="0"/>
                        </a:rPr>
                        <a:t>3,83%</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pt-BR" sz="1100" b="0" i="0" u="none" strike="noStrike">
                          <a:solidFill>
                            <a:srgbClr val="000000"/>
                          </a:solidFill>
                          <a:effectLst/>
                          <a:latin typeface="Calibri" panose="020F0502020204030204" pitchFamily="34" charset="0"/>
                        </a:rPr>
                        <a:t>4,24%</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pt-BR" sz="1100" b="0" i="0" u="none" strike="noStrike">
                          <a:solidFill>
                            <a:srgbClr val="000000"/>
                          </a:solidFill>
                          <a:effectLst/>
                          <a:latin typeface="Calibri" panose="020F0502020204030204" pitchFamily="34" charset="0"/>
                        </a:rPr>
                        <a:t>4,72%</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pt-BR" sz="1100" b="0" i="0" u="none" strike="noStrike" dirty="0">
                          <a:solidFill>
                            <a:srgbClr val="000000"/>
                          </a:solidFill>
                          <a:effectLst/>
                          <a:latin typeface="Calibri" panose="020F0502020204030204" pitchFamily="34" charset="0"/>
                        </a:rPr>
                        <a:t>Implícita dos Ativos</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465977483"/>
                  </a:ext>
                </a:extLst>
              </a:tr>
            </a:tbl>
          </a:graphicData>
        </a:graphic>
      </p:graphicFrame>
    </p:spTree>
    <p:extLst>
      <p:ext uri="{BB962C8B-B14F-4D97-AF65-F5344CB8AC3E}">
        <p14:creationId xmlns:p14="http://schemas.microsoft.com/office/powerpoint/2010/main" val="1381602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11">
            <a:extLst>
              <a:ext uri="{FF2B5EF4-FFF2-40B4-BE49-F238E27FC236}">
                <a16:creationId xmlns:a16="http://schemas.microsoft.com/office/drawing/2014/main" id="{1363585A-FFAC-4D1F-A9BD-C4DFE5089A87}"/>
              </a:ext>
            </a:extLst>
          </p:cNvPr>
          <p:cNvSpPr txBox="1"/>
          <p:nvPr/>
        </p:nvSpPr>
        <p:spPr>
          <a:xfrm>
            <a:off x="1298130" y="560668"/>
            <a:ext cx="7332045" cy="369332"/>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pt-BR" b="1" dirty="0">
                <a:latin typeface="Calibri" panose="020F0502020204030204" pitchFamily="34" charset="0"/>
                <a:cs typeface="Calibri" panose="020F0502020204030204" pitchFamily="34" charset="0"/>
              </a:rPr>
              <a:t>DIVERSIFICAÇÃO DE CARTEIRAS</a:t>
            </a:r>
          </a:p>
        </p:txBody>
      </p:sp>
      <p:graphicFrame>
        <p:nvGraphicFramePr>
          <p:cNvPr id="8" name="Chart 3">
            <a:extLst>
              <a:ext uri="{FF2B5EF4-FFF2-40B4-BE49-F238E27FC236}">
                <a16:creationId xmlns:a16="http://schemas.microsoft.com/office/drawing/2014/main" id="{34F17D13-3DC3-4C1C-AB7B-6744A661AA2D}"/>
              </a:ext>
            </a:extLst>
          </p:cNvPr>
          <p:cNvGraphicFramePr>
            <a:graphicFrameLocks/>
          </p:cNvGraphicFramePr>
          <p:nvPr>
            <p:extLst>
              <p:ext uri="{D42A27DB-BD31-4B8C-83A1-F6EECF244321}">
                <p14:modId xmlns:p14="http://schemas.microsoft.com/office/powerpoint/2010/main" val="1371982961"/>
              </p:ext>
            </p:extLst>
          </p:nvPr>
        </p:nvGraphicFramePr>
        <p:xfrm>
          <a:off x="1871729" y="1439215"/>
          <a:ext cx="8860439" cy="42236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39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aixaDeTexto 6">
            <a:extLst>
              <a:ext uri="{FF2B5EF4-FFF2-40B4-BE49-F238E27FC236}">
                <a16:creationId xmlns:a16="http://schemas.microsoft.com/office/drawing/2014/main" id="{DBC96AEB-350A-4F6F-B9F4-C6C9E0F80D4B}"/>
              </a:ext>
            </a:extLst>
          </p:cNvPr>
          <p:cNvSpPr txBox="1">
            <a:spLocks noChangeArrowheads="1"/>
          </p:cNvSpPr>
          <p:nvPr/>
        </p:nvSpPr>
        <p:spPr bwMode="auto">
          <a:xfrm>
            <a:off x="786046" y="612041"/>
            <a:ext cx="9404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t-BR" altLang="pt-BR" sz="1800" b="1" dirty="0"/>
              <a:t>Correlação</a:t>
            </a:r>
          </a:p>
        </p:txBody>
      </p:sp>
      <p:pic>
        <p:nvPicPr>
          <p:cNvPr id="4" name="Imagem 2">
            <a:extLst>
              <a:ext uri="{FF2B5EF4-FFF2-40B4-BE49-F238E27FC236}">
                <a16:creationId xmlns:a16="http://schemas.microsoft.com/office/drawing/2014/main" id="{54578C70-14F3-419C-9109-9D5B486D1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496" y="1591101"/>
            <a:ext cx="3697288"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4">
            <a:extLst>
              <a:ext uri="{FF2B5EF4-FFF2-40B4-BE49-F238E27FC236}">
                <a16:creationId xmlns:a16="http://schemas.microsoft.com/office/drawing/2014/main" id="{2E0F3CCB-0CCC-42CA-9579-D6C8A06D4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496" y="4147557"/>
            <a:ext cx="36734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7">
            <a:extLst>
              <a:ext uri="{FF2B5EF4-FFF2-40B4-BE49-F238E27FC236}">
                <a16:creationId xmlns:a16="http://schemas.microsoft.com/office/drawing/2014/main" id="{FC90E39A-E2C6-4A63-BDAF-4A6E0CEBA56E}"/>
              </a:ext>
            </a:extLst>
          </p:cNvPr>
          <p:cNvSpPr txBox="1">
            <a:spLocks noChangeArrowheads="1"/>
          </p:cNvSpPr>
          <p:nvPr/>
        </p:nvSpPr>
        <p:spPr bwMode="auto">
          <a:xfrm>
            <a:off x="4279784" y="2371725"/>
            <a:ext cx="3540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dirty="0"/>
              <a:t>Quando a correlação entre dois ativos = 1</a:t>
            </a:r>
          </a:p>
        </p:txBody>
      </p:sp>
      <p:sp>
        <p:nvSpPr>
          <p:cNvPr id="8" name="CaixaDeTexto 20">
            <a:extLst>
              <a:ext uri="{FF2B5EF4-FFF2-40B4-BE49-F238E27FC236}">
                <a16:creationId xmlns:a16="http://schemas.microsoft.com/office/drawing/2014/main" id="{EAF6C0E9-1529-4F77-9FD6-B845C4199A51}"/>
              </a:ext>
            </a:extLst>
          </p:cNvPr>
          <p:cNvSpPr txBox="1">
            <a:spLocks noChangeArrowheads="1"/>
          </p:cNvSpPr>
          <p:nvPr/>
        </p:nvSpPr>
        <p:spPr bwMode="auto">
          <a:xfrm>
            <a:off x="4325937" y="4969668"/>
            <a:ext cx="3540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dirty="0"/>
              <a:t>Quando a correlação entre dois ativos -1</a:t>
            </a:r>
          </a:p>
        </p:txBody>
      </p:sp>
      <p:pic>
        <p:nvPicPr>
          <p:cNvPr id="9" name="Imagem 6">
            <a:extLst>
              <a:ext uri="{FF2B5EF4-FFF2-40B4-BE49-F238E27FC236}">
                <a16:creationId xmlns:a16="http://schemas.microsoft.com/office/drawing/2014/main" id="{E1BFC1BB-3CB3-4651-95B9-1FD79F0EA9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9875" y="2597185"/>
            <a:ext cx="3911716" cy="240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774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aixaDeTexto 6">
            <a:extLst>
              <a:ext uri="{FF2B5EF4-FFF2-40B4-BE49-F238E27FC236}">
                <a16:creationId xmlns:a16="http://schemas.microsoft.com/office/drawing/2014/main" id="{90907BE4-A981-42C3-AF4E-C7184ABF3662}"/>
              </a:ext>
            </a:extLst>
          </p:cNvPr>
          <p:cNvSpPr txBox="1">
            <a:spLocks noChangeArrowheads="1"/>
          </p:cNvSpPr>
          <p:nvPr/>
        </p:nvSpPr>
        <p:spPr bwMode="auto">
          <a:xfrm>
            <a:off x="1317586" y="605929"/>
            <a:ext cx="88411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t-BR" altLang="pt-BR" sz="1800" dirty="0"/>
              <a:t>Demonstrativo de correlação entre diversas classes de investimentos. A Matriz é base essencial na otimização da carteira, demonstrando os mandatos que agregam diversificação para a carteira.</a:t>
            </a:r>
          </a:p>
        </p:txBody>
      </p:sp>
      <p:pic>
        <p:nvPicPr>
          <p:cNvPr id="4" name="Imagem 3">
            <a:extLst>
              <a:ext uri="{FF2B5EF4-FFF2-40B4-BE49-F238E27FC236}">
                <a16:creationId xmlns:a16="http://schemas.microsoft.com/office/drawing/2014/main" id="{F784916B-C723-466D-BFE3-67A9C8251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048371"/>
            <a:ext cx="1142365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6905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aixaDeTexto 6">
            <a:extLst>
              <a:ext uri="{FF2B5EF4-FFF2-40B4-BE49-F238E27FC236}">
                <a16:creationId xmlns:a16="http://schemas.microsoft.com/office/drawing/2014/main" id="{768F0CCF-E65B-47E9-920F-656D229E6F1D}"/>
              </a:ext>
            </a:extLst>
          </p:cNvPr>
          <p:cNvSpPr txBox="1">
            <a:spLocks noChangeArrowheads="1"/>
          </p:cNvSpPr>
          <p:nvPr/>
        </p:nvSpPr>
        <p:spPr bwMode="auto">
          <a:xfrm>
            <a:off x="869795" y="625747"/>
            <a:ext cx="3725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b="1" dirty="0"/>
              <a:t>Fronteira Eficiente – Cenário Otimista</a:t>
            </a:r>
          </a:p>
        </p:txBody>
      </p:sp>
      <p:graphicFrame>
        <p:nvGraphicFramePr>
          <p:cNvPr id="4" name="Tabela 3">
            <a:extLst>
              <a:ext uri="{FF2B5EF4-FFF2-40B4-BE49-F238E27FC236}">
                <a16:creationId xmlns:a16="http://schemas.microsoft.com/office/drawing/2014/main" id="{AC8F79F2-9901-4853-806F-3EBB67AC24A1}"/>
              </a:ext>
            </a:extLst>
          </p:cNvPr>
          <p:cNvGraphicFramePr>
            <a:graphicFrameLocks noGrp="1"/>
          </p:cNvGraphicFramePr>
          <p:nvPr>
            <p:extLst>
              <p:ext uri="{D42A27DB-BD31-4B8C-83A1-F6EECF244321}">
                <p14:modId xmlns:p14="http://schemas.microsoft.com/office/powerpoint/2010/main" val="4048173062"/>
              </p:ext>
            </p:extLst>
          </p:nvPr>
        </p:nvGraphicFramePr>
        <p:xfrm>
          <a:off x="869795" y="1709072"/>
          <a:ext cx="10312398" cy="4869090"/>
        </p:xfrm>
        <a:graphic>
          <a:graphicData uri="http://schemas.openxmlformats.org/drawingml/2006/table">
            <a:tbl>
              <a:tblPr/>
              <a:tblGrid>
                <a:gridCol w="2174226">
                  <a:extLst>
                    <a:ext uri="{9D8B030D-6E8A-4147-A177-3AD203B41FA5}">
                      <a16:colId xmlns:a16="http://schemas.microsoft.com/office/drawing/2014/main" val="20000"/>
                    </a:ext>
                  </a:extLst>
                </a:gridCol>
                <a:gridCol w="3170616">
                  <a:extLst>
                    <a:ext uri="{9D8B030D-6E8A-4147-A177-3AD203B41FA5}">
                      <a16:colId xmlns:a16="http://schemas.microsoft.com/office/drawing/2014/main" val="20001"/>
                    </a:ext>
                  </a:extLst>
                </a:gridCol>
                <a:gridCol w="631247">
                  <a:extLst>
                    <a:ext uri="{9D8B030D-6E8A-4147-A177-3AD203B41FA5}">
                      <a16:colId xmlns:a16="http://schemas.microsoft.com/office/drawing/2014/main" val="20002"/>
                    </a:ext>
                  </a:extLst>
                </a:gridCol>
                <a:gridCol w="583034">
                  <a:extLst>
                    <a:ext uri="{9D8B030D-6E8A-4147-A177-3AD203B41FA5}">
                      <a16:colId xmlns:a16="http://schemas.microsoft.com/office/drawing/2014/main" val="20003"/>
                    </a:ext>
                  </a:extLst>
                </a:gridCol>
                <a:gridCol w="631620">
                  <a:extLst>
                    <a:ext uri="{9D8B030D-6E8A-4147-A177-3AD203B41FA5}">
                      <a16:colId xmlns:a16="http://schemas.microsoft.com/office/drawing/2014/main" val="20004"/>
                    </a:ext>
                  </a:extLst>
                </a:gridCol>
                <a:gridCol w="570887">
                  <a:extLst>
                    <a:ext uri="{9D8B030D-6E8A-4147-A177-3AD203B41FA5}">
                      <a16:colId xmlns:a16="http://schemas.microsoft.com/office/drawing/2014/main" val="20005"/>
                    </a:ext>
                  </a:extLst>
                </a:gridCol>
                <a:gridCol w="510152">
                  <a:extLst>
                    <a:ext uri="{9D8B030D-6E8A-4147-A177-3AD203B41FA5}">
                      <a16:colId xmlns:a16="http://schemas.microsoft.com/office/drawing/2014/main" val="20006"/>
                    </a:ext>
                  </a:extLst>
                </a:gridCol>
                <a:gridCol w="531490">
                  <a:extLst>
                    <a:ext uri="{9D8B030D-6E8A-4147-A177-3AD203B41FA5}">
                      <a16:colId xmlns:a16="http://schemas.microsoft.com/office/drawing/2014/main" val="20007"/>
                    </a:ext>
                  </a:extLst>
                </a:gridCol>
                <a:gridCol w="503042">
                  <a:extLst>
                    <a:ext uri="{9D8B030D-6E8A-4147-A177-3AD203B41FA5}">
                      <a16:colId xmlns:a16="http://schemas.microsoft.com/office/drawing/2014/main" val="20008"/>
                    </a:ext>
                  </a:extLst>
                </a:gridCol>
                <a:gridCol w="503042">
                  <a:extLst>
                    <a:ext uri="{9D8B030D-6E8A-4147-A177-3AD203B41FA5}">
                      <a16:colId xmlns:a16="http://schemas.microsoft.com/office/drawing/2014/main" val="20009"/>
                    </a:ext>
                  </a:extLst>
                </a:gridCol>
                <a:gridCol w="503042">
                  <a:extLst>
                    <a:ext uri="{9D8B030D-6E8A-4147-A177-3AD203B41FA5}">
                      <a16:colId xmlns:a16="http://schemas.microsoft.com/office/drawing/2014/main" val="20010"/>
                    </a:ext>
                  </a:extLst>
                </a:gridCol>
              </a:tblGrid>
              <a:tr h="765553">
                <a:tc>
                  <a:txBody>
                    <a:bodyPr/>
                    <a:lstStyle/>
                    <a:p>
                      <a:pPr algn="ctr" rtl="0" fontAlgn="ctr"/>
                      <a:r>
                        <a:rPr lang="pt-BR" sz="1100" b="1" i="0" u="none" strike="noStrike" dirty="0">
                          <a:solidFill>
                            <a:srgbClr val="000000"/>
                          </a:solidFill>
                          <a:effectLst/>
                          <a:latin typeface="Calibri" panose="020F0502020204030204" pitchFamily="34" charset="0"/>
                        </a:rPr>
                        <a:t>Cenário</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a:txBody>
                    <a:bodyPr/>
                    <a:lstStyle/>
                    <a:p>
                      <a:pPr algn="ctr" rtl="0" fontAlgn="ctr"/>
                      <a:r>
                        <a:rPr lang="pt-BR" sz="1100" b="1" i="0" u="none" strike="noStrike">
                          <a:solidFill>
                            <a:srgbClr val="000000"/>
                          </a:solidFill>
                          <a:effectLst/>
                          <a:latin typeface="Calibri" panose="020F0502020204030204" pitchFamily="34" charset="0"/>
                        </a:rPr>
                        <a:t>Mandatos</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a:txBody>
                    <a:bodyPr/>
                    <a:lstStyle/>
                    <a:p>
                      <a:pPr algn="ctr" rtl="0" fontAlgn="ctr"/>
                      <a:r>
                        <a:rPr lang="pt-BR" sz="1100" b="1" i="0" u="none" strike="noStrike">
                          <a:solidFill>
                            <a:srgbClr val="000000"/>
                          </a:solidFill>
                          <a:effectLst/>
                          <a:latin typeface="Calibri" panose="020F0502020204030204" pitchFamily="34" charset="0"/>
                        </a:rPr>
                        <a:t>Retorno Esperado 12 meses (%)</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a:txBody>
                    <a:bodyPr/>
                    <a:lstStyle/>
                    <a:p>
                      <a:pPr algn="ctr" rtl="0" fontAlgn="ctr"/>
                      <a:r>
                        <a:rPr lang="pt-BR" sz="1100" b="1" i="0" u="none" strike="noStrike">
                          <a:solidFill>
                            <a:srgbClr val="000000"/>
                          </a:solidFill>
                          <a:effectLst/>
                          <a:latin typeface="Calibri" panose="020F0502020204030204" pitchFamily="34" charset="0"/>
                        </a:rPr>
                        <a:t>Volatilidade anual (%)</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gridSpan="5">
                  <a:txBody>
                    <a:bodyPr/>
                    <a:lstStyle/>
                    <a:p>
                      <a:pPr algn="ctr" rtl="0" fontAlgn="ctr"/>
                      <a:r>
                        <a:rPr lang="pt-BR" sz="1100" b="1" i="0" u="none" strike="noStrike">
                          <a:solidFill>
                            <a:srgbClr val="000000"/>
                          </a:solidFill>
                          <a:effectLst/>
                          <a:latin typeface="Calibri" panose="020F0502020204030204" pitchFamily="34" charset="0"/>
                        </a:rPr>
                        <a:t> Índice de Sharpe / Pesos de cada Mandato / Retorno médio Mensal esperado / Retorno médio Anual esperado</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2">
                  <a:txBody>
                    <a:bodyPr/>
                    <a:lstStyle/>
                    <a:p>
                      <a:pPr algn="ctr" fontAlgn="ctr"/>
                      <a:r>
                        <a:rPr lang="pt-BR" sz="1100" b="1" i="0" u="none" strike="noStrike">
                          <a:solidFill>
                            <a:srgbClr val="000000"/>
                          </a:solidFill>
                          <a:effectLst/>
                          <a:latin typeface="Calibri" panose="020F0502020204030204" pitchFamily="34" charset="0"/>
                        </a:rPr>
                        <a:t>Limites no Peso da cada Mandato</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extLst>
                  <a:ext uri="{0D108BD9-81ED-4DB2-BD59-A6C34878D82A}">
                    <a16:rowId xmlns:a16="http://schemas.microsoft.com/office/drawing/2014/main" val="10000"/>
                  </a:ext>
                </a:extLst>
              </a:tr>
              <a:tr h="323496">
                <a:tc rowSpan="11">
                  <a:txBody>
                    <a:bodyPr/>
                    <a:lstStyle/>
                    <a:p>
                      <a:pPr algn="ctr" fontAlgn="ctr"/>
                      <a:r>
                        <a:rPr lang="pt-BR" sz="3200" b="1" i="0" u="none" strike="noStrike" dirty="0">
                          <a:solidFill>
                            <a:srgbClr val="000000"/>
                          </a:solidFill>
                          <a:effectLst/>
                          <a:latin typeface="Calibri" panose="020F0502020204030204" pitchFamily="34" charset="0"/>
                        </a:rPr>
                        <a:t>Otimista</a:t>
                      </a:r>
                    </a:p>
                  </a:txBody>
                  <a:tcPr marL="7025" marR="7025" marT="70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0" fontAlgn="ctr"/>
                      <a:r>
                        <a:rPr lang="pt-BR" sz="1100" b="1" i="0" u="none" strike="noStrike" dirty="0">
                          <a:solidFill>
                            <a:srgbClr val="000000"/>
                          </a:solidFill>
                          <a:effectLst/>
                          <a:latin typeface="Calibri" panose="020F0502020204030204" pitchFamily="34" charset="0"/>
                        </a:rPr>
                        <a:t>Índice de Sharpe mensal (Retorno/Desvio Padrão)</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hMerge="1">
                  <a:txBody>
                    <a:bodyPr/>
                    <a:lstStyle/>
                    <a:p>
                      <a:endParaRPr lang="pt-BR"/>
                    </a:p>
                  </a:txBody>
                  <a:tcPr/>
                </a:tc>
                <a:tc hMerge="1">
                  <a:txBody>
                    <a:bodyPr/>
                    <a:lstStyle/>
                    <a:p>
                      <a:endParaRPr lang="pt-BR"/>
                    </a:p>
                  </a:txBody>
                  <a:tcPr/>
                </a:tc>
                <a:tc>
                  <a:txBody>
                    <a:bodyPr/>
                    <a:lstStyle/>
                    <a:p>
                      <a:pPr algn="ctr" fontAlgn="b"/>
                      <a:r>
                        <a:rPr lang="pt-BR" sz="1100" b="0" i="0" u="none" strike="noStrike">
                          <a:solidFill>
                            <a:srgbClr val="000000"/>
                          </a:solidFill>
                          <a:effectLst/>
                          <a:latin typeface="Calibri" panose="020F0502020204030204" pitchFamily="34" charset="0"/>
                        </a:rPr>
                        <a:t>411,54%</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215,17%</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105,14%</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72,90%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50,82%</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Mínimo</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Máximo</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5248">
                <a:tc vMerge="1">
                  <a:txBody>
                    <a:bodyPr/>
                    <a:lstStyle/>
                    <a:p>
                      <a:endParaRPr lang="pt-BR"/>
                    </a:p>
                  </a:txBody>
                  <a:tcPr/>
                </a:tc>
                <a:tc>
                  <a:txBody>
                    <a:bodyPr/>
                    <a:lstStyle/>
                    <a:p>
                      <a:pPr algn="ctr" fontAlgn="ctr"/>
                      <a:r>
                        <a:rPr lang="pt-BR" sz="1100" b="1" i="0" u="none" strike="noStrike" dirty="0">
                          <a:solidFill>
                            <a:srgbClr val="FFFFFF"/>
                          </a:solidFill>
                          <a:effectLst/>
                          <a:latin typeface="Calibri" panose="020F0502020204030204" pitchFamily="34" charset="0"/>
                        </a:rPr>
                        <a:t> Fundo de Investimentos “A” MULTIMERCADO</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rtl="0" fontAlgn="b"/>
                      <a:r>
                        <a:rPr lang="pt-BR" sz="1100" b="1" i="0" u="none" strike="noStrike" dirty="0">
                          <a:solidFill>
                            <a:srgbClr val="000000"/>
                          </a:solidFill>
                          <a:effectLst/>
                          <a:latin typeface="Calibri" panose="020F0502020204030204" pitchFamily="34" charset="0"/>
                        </a:rPr>
                        <a:t>8,00%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pt-BR" sz="1100" b="1" i="0" u="none" strike="noStrike">
                          <a:solidFill>
                            <a:srgbClr val="000000"/>
                          </a:solidFill>
                          <a:effectLst/>
                          <a:latin typeface="Calibri" panose="020F0502020204030204" pitchFamily="34" charset="0"/>
                        </a:rPr>
                        <a:t>0,85%</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100" b="0" i="0" u="none" strike="noStrike">
                          <a:solidFill>
                            <a:srgbClr val="000000"/>
                          </a:solidFill>
                          <a:effectLst/>
                          <a:latin typeface="Calibri" panose="020F0502020204030204" pitchFamily="34" charset="0"/>
                        </a:rPr>
                        <a:t>35,00%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35,00%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30,85%</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26,61%</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26,00%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26,00%</a:t>
                      </a:r>
                    </a:p>
                  </a:txBody>
                  <a:tcPr marL="7025" marR="7025" marT="7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100" b="0" i="0" u="none" strike="noStrike">
                          <a:solidFill>
                            <a:srgbClr val="000000"/>
                          </a:solidFill>
                          <a:effectLst/>
                          <a:latin typeface="Calibri" panose="020F0502020204030204" pitchFamily="34" charset="0"/>
                        </a:rPr>
                        <a:t>35,00%</a:t>
                      </a:r>
                    </a:p>
                  </a:txBody>
                  <a:tcPr marL="7025" marR="7025" marT="7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82129">
                <a:tc vMerge="1">
                  <a:txBody>
                    <a:bodyPr/>
                    <a:lstStyle/>
                    <a:p>
                      <a:endParaRPr lang="pt-BR"/>
                    </a:p>
                  </a:txBody>
                  <a:tcPr/>
                </a:tc>
                <a:tc>
                  <a:txBody>
                    <a:bodyPr/>
                    <a:lstStyle/>
                    <a:p>
                      <a:pPr algn="ctr" fontAlgn="ctr"/>
                      <a:r>
                        <a:rPr lang="pt-BR" sz="1100" b="1" i="0" u="none" strike="noStrike" dirty="0">
                          <a:solidFill>
                            <a:srgbClr val="000000"/>
                          </a:solidFill>
                          <a:effectLst/>
                          <a:latin typeface="Calibri" panose="020F0502020204030204" pitchFamily="34" charset="0"/>
                        </a:rPr>
                        <a:t> Fundo de Investimentos “B” MULT CRED PRIV</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DB3E2"/>
                    </a:solidFill>
                  </a:tcPr>
                </a:tc>
                <a:tc>
                  <a:txBody>
                    <a:bodyPr/>
                    <a:lstStyle/>
                    <a:p>
                      <a:pPr algn="ctr" rtl="0" fontAlgn="b"/>
                      <a:r>
                        <a:rPr lang="pt-BR" sz="1100" b="1" i="0" u="none" strike="noStrike">
                          <a:solidFill>
                            <a:srgbClr val="000000"/>
                          </a:solidFill>
                          <a:effectLst/>
                          <a:latin typeface="Calibri" panose="020F0502020204030204" pitchFamily="34" charset="0"/>
                        </a:rPr>
                        <a:t>6,00%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pt-BR" sz="1100" b="1" i="0" u="none" strike="noStrike">
                          <a:solidFill>
                            <a:srgbClr val="000000"/>
                          </a:solidFill>
                          <a:effectLst/>
                          <a:latin typeface="Calibri" panose="020F0502020204030204" pitchFamily="34" charset="0"/>
                        </a:rPr>
                        <a:t>0,62%</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100" b="0" i="0" u="none" strike="noStrike">
                          <a:solidFill>
                            <a:srgbClr val="000000"/>
                          </a:solidFill>
                          <a:effectLst/>
                          <a:latin typeface="Calibri" panose="020F0502020204030204" pitchFamily="34" charset="0"/>
                        </a:rPr>
                        <a:t>1,00%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1,00%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1,00%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1,00%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0,00%</a:t>
                      </a:r>
                    </a:p>
                  </a:txBody>
                  <a:tcPr marL="7025" marR="7025" marT="7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100" b="0" i="0" u="none" strike="noStrike">
                          <a:solidFill>
                            <a:srgbClr val="000000"/>
                          </a:solidFill>
                          <a:effectLst/>
                          <a:latin typeface="Calibri" panose="020F0502020204030204" pitchFamily="34" charset="0"/>
                        </a:rPr>
                        <a:t>1,00%</a:t>
                      </a:r>
                    </a:p>
                  </a:txBody>
                  <a:tcPr marL="7025" marR="7025" marT="7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45248">
                <a:tc vMerge="1">
                  <a:txBody>
                    <a:bodyPr/>
                    <a:lstStyle/>
                    <a:p>
                      <a:endParaRPr lang="pt-BR"/>
                    </a:p>
                  </a:txBody>
                  <a:tcPr/>
                </a:tc>
                <a:tc>
                  <a:txBody>
                    <a:bodyPr/>
                    <a:lstStyle/>
                    <a:p>
                      <a:pPr algn="ctr" fontAlgn="ctr"/>
                      <a:r>
                        <a:rPr lang="pt-BR" sz="1100" b="1" i="0" u="none" strike="noStrike" dirty="0">
                          <a:solidFill>
                            <a:srgbClr val="000000"/>
                          </a:solidFill>
                          <a:effectLst/>
                          <a:latin typeface="Calibri" panose="020F0502020204030204" pitchFamily="34" charset="0"/>
                        </a:rPr>
                        <a:t>Fundo de Investimentos “C”</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ctr" rtl="0" fontAlgn="b"/>
                      <a:r>
                        <a:rPr lang="pt-BR" sz="1100" b="1" i="0" u="none" strike="noStrike" dirty="0">
                          <a:solidFill>
                            <a:srgbClr val="000000"/>
                          </a:solidFill>
                          <a:effectLst/>
                          <a:latin typeface="Calibri" panose="020F0502020204030204" pitchFamily="34" charset="0"/>
                        </a:rPr>
                        <a:t>7,00%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pt-BR" sz="1100" b="1" i="0" u="none" strike="noStrike">
                          <a:solidFill>
                            <a:srgbClr val="000000"/>
                          </a:solidFill>
                          <a:effectLst/>
                          <a:latin typeface="Calibri" panose="020F0502020204030204" pitchFamily="34" charset="0"/>
                        </a:rPr>
                        <a:t>3,00%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100" b="0" i="0" u="none" strike="noStrike">
                          <a:solidFill>
                            <a:srgbClr val="000000"/>
                          </a:solidFill>
                          <a:effectLst/>
                          <a:latin typeface="Calibri" panose="020F0502020204030204" pitchFamily="34" charset="0"/>
                        </a:rPr>
                        <a:t>26,00%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26,00%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26,00%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26,00%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26,00%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26,00%</a:t>
                      </a:r>
                    </a:p>
                  </a:txBody>
                  <a:tcPr marL="7025" marR="7025" marT="7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100" b="0" i="0" u="none" strike="noStrike">
                          <a:solidFill>
                            <a:srgbClr val="000000"/>
                          </a:solidFill>
                          <a:effectLst/>
                          <a:latin typeface="Calibri" panose="020F0502020204030204" pitchFamily="34" charset="0"/>
                        </a:rPr>
                        <a:t>35,00%</a:t>
                      </a:r>
                    </a:p>
                  </a:txBody>
                  <a:tcPr marL="7025" marR="7025" marT="7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119707">
                <a:tc vMerge="1">
                  <a:txBody>
                    <a:bodyPr/>
                    <a:lstStyle/>
                    <a:p>
                      <a:endParaRPr lang="pt-BR"/>
                    </a:p>
                  </a:txBody>
                  <a:tcPr/>
                </a:tc>
                <a:tc>
                  <a:txBody>
                    <a:bodyPr/>
                    <a:lstStyle/>
                    <a:p>
                      <a:pPr algn="ctr" fontAlgn="ctr"/>
                      <a:r>
                        <a:rPr lang="pt-BR" sz="1100" b="1" i="0" u="none" strike="noStrike" dirty="0">
                          <a:solidFill>
                            <a:srgbClr val="000000"/>
                          </a:solidFill>
                          <a:effectLst/>
                          <a:latin typeface="Calibri" panose="020F0502020204030204" pitchFamily="34" charset="0"/>
                        </a:rPr>
                        <a:t>Fundo de Investimentos “C” ALM</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9F0"/>
                    </a:solidFill>
                  </a:tcPr>
                </a:tc>
                <a:tc>
                  <a:txBody>
                    <a:bodyPr/>
                    <a:lstStyle/>
                    <a:p>
                      <a:pPr algn="ctr" rtl="0" fontAlgn="b"/>
                      <a:r>
                        <a:rPr lang="pt-BR" sz="1100" b="1" i="0" u="none" strike="noStrike">
                          <a:solidFill>
                            <a:srgbClr val="000000"/>
                          </a:solidFill>
                          <a:effectLst/>
                          <a:latin typeface="Calibri" panose="020F0502020204030204" pitchFamily="34" charset="0"/>
                        </a:rPr>
                        <a:t>14,00%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pt-BR" sz="1100" b="1" i="0" u="none" strike="noStrike">
                          <a:solidFill>
                            <a:srgbClr val="000000"/>
                          </a:solidFill>
                          <a:effectLst/>
                          <a:latin typeface="Calibri" panose="020F0502020204030204" pitchFamily="34" charset="0"/>
                        </a:rPr>
                        <a:t>1,25%</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100" b="0" i="0" u="none" strike="noStrike">
                          <a:solidFill>
                            <a:srgbClr val="000000"/>
                          </a:solidFill>
                          <a:effectLst/>
                          <a:latin typeface="Calibri" panose="020F0502020204030204" pitchFamily="34" charset="0"/>
                        </a:rPr>
                        <a:t>23,00%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23,94%</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23,94%</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23,94%</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23,94%</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23,00%</a:t>
                      </a:r>
                    </a:p>
                  </a:txBody>
                  <a:tcPr marL="7025" marR="7025" marT="7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100" b="0" i="0" u="none" strike="noStrike">
                          <a:solidFill>
                            <a:srgbClr val="000000"/>
                          </a:solidFill>
                          <a:effectLst/>
                          <a:latin typeface="Calibri" panose="020F0502020204030204" pitchFamily="34" charset="0"/>
                        </a:rPr>
                        <a:t>23,94%</a:t>
                      </a:r>
                    </a:p>
                  </a:txBody>
                  <a:tcPr marL="7025" marR="7025" marT="7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37118">
                <a:tc vMerge="1">
                  <a:txBody>
                    <a:bodyPr/>
                    <a:lstStyle/>
                    <a:p>
                      <a:endParaRPr lang="pt-BR"/>
                    </a:p>
                  </a:txBody>
                  <a:tcPr/>
                </a:tc>
                <a:tc>
                  <a:txBody>
                    <a:bodyPr/>
                    <a:lstStyle/>
                    <a:p>
                      <a:pPr algn="ctr" fontAlgn="ctr"/>
                      <a:r>
                        <a:rPr lang="en-US" sz="1100" b="1" i="0" u="none" strike="noStrike" dirty="0">
                          <a:solidFill>
                            <a:srgbClr val="FFFFFF"/>
                          </a:solidFill>
                          <a:effectLst/>
                          <a:latin typeface="Calibri" panose="020F0502020204030204" pitchFamily="34" charset="0"/>
                        </a:rPr>
                        <a:t> Fundo de Investimentos “D” LONG ONLY INSTITUCIONAL FI</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632423"/>
                    </a:solidFill>
                  </a:tcPr>
                </a:tc>
                <a:tc>
                  <a:txBody>
                    <a:bodyPr/>
                    <a:lstStyle/>
                    <a:p>
                      <a:pPr algn="ctr" rtl="0" fontAlgn="b"/>
                      <a:r>
                        <a:rPr lang="pt-BR" sz="1100" b="1" i="0" u="none" strike="noStrike">
                          <a:solidFill>
                            <a:srgbClr val="000000"/>
                          </a:solidFill>
                          <a:effectLst/>
                          <a:latin typeface="Calibri" panose="020F0502020204030204" pitchFamily="34" charset="0"/>
                        </a:rPr>
                        <a:t>22,00%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pt-BR" sz="1100" b="1" i="0" u="none" strike="noStrike">
                          <a:solidFill>
                            <a:srgbClr val="000000"/>
                          </a:solidFill>
                          <a:effectLst/>
                          <a:latin typeface="Calibri" panose="020F0502020204030204" pitchFamily="34" charset="0"/>
                        </a:rPr>
                        <a:t>20,00%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1,33%</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3,01%</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6,67%</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0,00%</a:t>
                      </a:r>
                    </a:p>
                  </a:txBody>
                  <a:tcPr marL="7025" marR="7025" marT="7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100" b="0" i="0" u="none" strike="noStrike">
                          <a:solidFill>
                            <a:srgbClr val="000000"/>
                          </a:solidFill>
                          <a:effectLst/>
                          <a:latin typeface="Calibri" panose="020F0502020204030204" pitchFamily="34" charset="0"/>
                        </a:rPr>
                        <a:t>6,67%</a:t>
                      </a:r>
                    </a:p>
                  </a:txBody>
                  <a:tcPr marL="7025" marR="7025" marT="7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232834">
                <a:tc vMerge="1">
                  <a:txBody>
                    <a:bodyPr/>
                    <a:lstStyle/>
                    <a:p>
                      <a:endParaRPr lang="pt-BR"/>
                    </a:p>
                  </a:txBody>
                  <a:tcPr/>
                </a:tc>
                <a:tc>
                  <a:txBody>
                    <a:bodyPr/>
                    <a:lstStyle/>
                    <a:p>
                      <a:pPr algn="ctr" fontAlgn="ctr"/>
                      <a:r>
                        <a:rPr lang="pt-BR" sz="1100" b="1" i="0" u="none" strike="noStrike" dirty="0">
                          <a:solidFill>
                            <a:srgbClr val="000000"/>
                          </a:solidFill>
                          <a:effectLst/>
                          <a:latin typeface="Calibri" panose="020F0502020204030204" pitchFamily="34" charset="0"/>
                        </a:rPr>
                        <a:t> Fundos de Investimentos “E” FIC FIA &amp; “F” FIA</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8585"/>
                    </a:solidFill>
                  </a:tcPr>
                </a:tc>
                <a:tc>
                  <a:txBody>
                    <a:bodyPr/>
                    <a:lstStyle/>
                    <a:p>
                      <a:pPr algn="ctr" rtl="0" fontAlgn="b"/>
                      <a:r>
                        <a:rPr lang="pt-BR" sz="1100" b="1" i="0" u="none" strike="noStrike">
                          <a:solidFill>
                            <a:srgbClr val="000000"/>
                          </a:solidFill>
                          <a:effectLst/>
                          <a:latin typeface="Calibri" panose="020F0502020204030204" pitchFamily="34" charset="0"/>
                        </a:rPr>
                        <a:t>26,00%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pt-BR" sz="1100" b="1" i="0" u="none" strike="noStrike">
                          <a:solidFill>
                            <a:srgbClr val="000000"/>
                          </a:solidFill>
                          <a:effectLst/>
                          <a:latin typeface="Calibri" panose="020F0502020204030204" pitchFamily="34" charset="0"/>
                        </a:rPr>
                        <a:t>22,00%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2,72%</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5,23%</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6,67%</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0,00%</a:t>
                      </a:r>
                    </a:p>
                  </a:txBody>
                  <a:tcPr marL="7025" marR="7025" marT="7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100" b="0" i="0" u="none" strike="noStrike">
                          <a:solidFill>
                            <a:srgbClr val="000000"/>
                          </a:solidFill>
                          <a:effectLst/>
                          <a:latin typeface="Calibri" panose="020F0502020204030204" pitchFamily="34" charset="0"/>
                        </a:rPr>
                        <a:t>6,67%</a:t>
                      </a:r>
                    </a:p>
                  </a:txBody>
                  <a:tcPr marL="7025" marR="7025" marT="7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182129">
                <a:tc vMerge="1">
                  <a:txBody>
                    <a:bodyPr/>
                    <a:lstStyle/>
                    <a:p>
                      <a:endParaRPr lang="pt-BR"/>
                    </a:p>
                  </a:txBody>
                  <a:tcPr/>
                </a:tc>
                <a:tc>
                  <a:txBody>
                    <a:bodyPr/>
                    <a:lstStyle/>
                    <a:p>
                      <a:pPr algn="ctr" fontAlgn="ctr"/>
                      <a:r>
                        <a:rPr lang="en-US" sz="1100" b="1" i="0" u="none" strike="noStrike" dirty="0" err="1">
                          <a:solidFill>
                            <a:srgbClr val="000000"/>
                          </a:solidFill>
                          <a:effectLst/>
                          <a:latin typeface="Calibri" panose="020F0502020204030204" pitchFamily="34" charset="0"/>
                        </a:rPr>
                        <a:t>Fundos</a:t>
                      </a:r>
                      <a:r>
                        <a:rPr lang="en-US" sz="1100" b="1" i="0" u="none" strike="noStrike" dirty="0">
                          <a:solidFill>
                            <a:srgbClr val="000000"/>
                          </a:solidFill>
                          <a:effectLst/>
                          <a:latin typeface="Calibri" panose="020F0502020204030204" pitchFamily="34" charset="0"/>
                        </a:rPr>
                        <a:t> de Investimentos “G” CAPS &amp; “H” FIA</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5B8B7"/>
                    </a:solidFill>
                  </a:tcPr>
                </a:tc>
                <a:tc>
                  <a:txBody>
                    <a:bodyPr/>
                    <a:lstStyle/>
                    <a:p>
                      <a:pPr algn="ctr" rtl="0" fontAlgn="b"/>
                      <a:r>
                        <a:rPr lang="pt-BR" sz="1100" b="1" i="0" u="none" strike="noStrike">
                          <a:solidFill>
                            <a:srgbClr val="000000"/>
                          </a:solidFill>
                          <a:effectLst/>
                          <a:latin typeface="Calibri" panose="020F0502020204030204" pitchFamily="34" charset="0"/>
                        </a:rPr>
                        <a:t>17,00%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pt-BR" sz="1100" b="1" i="0" u="none" strike="noStrike">
                          <a:solidFill>
                            <a:srgbClr val="000000"/>
                          </a:solidFill>
                          <a:effectLst/>
                          <a:latin typeface="Calibri" panose="020F0502020204030204" pitchFamily="34" charset="0"/>
                        </a:rPr>
                        <a:t>8,00%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6,52%</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6,67%</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6,67%</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6,67%</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0,00%</a:t>
                      </a:r>
                    </a:p>
                  </a:txBody>
                  <a:tcPr marL="7025" marR="7025" marT="7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100" b="0" i="0" u="none" strike="noStrike">
                          <a:solidFill>
                            <a:srgbClr val="000000"/>
                          </a:solidFill>
                          <a:effectLst/>
                          <a:latin typeface="Calibri" panose="020F0502020204030204" pitchFamily="34" charset="0"/>
                        </a:rPr>
                        <a:t>6,67%</a:t>
                      </a:r>
                    </a:p>
                  </a:txBody>
                  <a:tcPr marL="7025" marR="7025" marT="7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232834">
                <a:tc vMerge="1">
                  <a:txBody>
                    <a:bodyPr/>
                    <a:lstStyle/>
                    <a:p>
                      <a:endParaRPr lang="pt-BR"/>
                    </a:p>
                  </a:txBody>
                  <a:tcPr/>
                </a:tc>
                <a:tc>
                  <a:txBody>
                    <a:bodyPr/>
                    <a:lstStyle/>
                    <a:p>
                      <a:pPr algn="ctr" fontAlgn="ctr"/>
                      <a:r>
                        <a:rPr lang="en-US" sz="1100" b="1" i="0" u="none" strike="noStrike" dirty="0">
                          <a:solidFill>
                            <a:srgbClr val="FFFFFF"/>
                          </a:solidFill>
                          <a:effectLst/>
                          <a:latin typeface="Calibri" panose="020F0502020204030204" pitchFamily="34" charset="0"/>
                        </a:rPr>
                        <a:t> </a:t>
                      </a:r>
                      <a:r>
                        <a:rPr lang="en-US" sz="1100" b="1" i="0" u="none" strike="noStrike" dirty="0" err="1">
                          <a:solidFill>
                            <a:srgbClr val="FFFFFF"/>
                          </a:solidFill>
                          <a:effectLst/>
                          <a:latin typeface="Calibri" panose="020F0502020204030204" pitchFamily="34" charset="0"/>
                        </a:rPr>
                        <a:t>Fundos</a:t>
                      </a:r>
                      <a:r>
                        <a:rPr lang="en-US" sz="1100" b="1" i="0" u="none" strike="noStrike" dirty="0">
                          <a:solidFill>
                            <a:srgbClr val="FFFFFF"/>
                          </a:solidFill>
                          <a:effectLst/>
                          <a:latin typeface="Calibri" panose="020F0502020204030204" pitchFamily="34" charset="0"/>
                        </a:rPr>
                        <a:t> de Investimentos </a:t>
                      </a:r>
                      <a:r>
                        <a:rPr lang="en-US" sz="1100" b="1" i="0" u="none" strike="noStrike" dirty="0" err="1">
                          <a:solidFill>
                            <a:srgbClr val="FFFFFF"/>
                          </a:solidFill>
                          <a:effectLst/>
                          <a:latin typeface="Calibri" panose="020F0502020204030204" pitchFamily="34" charset="0"/>
                        </a:rPr>
                        <a:t>em</a:t>
                      </a:r>
                      <a:r>
                        <a:rPr lang="en-US" sz="1100" b="1" i="0" u="none" strike="noStrike" dirty="0">
                          <a:solidFill>
                            <a:srgbClr val="FFFFFF"/>
                          </a:solidFill>
                          <a:effectLst/>
                          <a:latin typeface="Calibri" panose="020F0502020204030204" pitchFamily="34" charset="0"/>
                        </a:rPr>
                        <a:t> </a:t>
                      </a:r>
                      <a:r>
                        <a:rPr lang="en-US" sz="1100" b="1" i="0" u="none" strike="noStrike" dirty="0" err="1">
                          <a:solidFill>
                            <a:srgbClr val="FFFFFF"/>
                          </a:solidFill>
                          <a:effectLst/>
                          <a:latin typeface="Calibri" panose="020F0502020204030204" pitchFamily="34" charset="0"/>
                        </a:rPr>
                        <a:t>Cotas</a:t>
                      </a:r>
                      <a:r>
                        <a:rPr lang="en-US" sz="1100" b="1" i="0" u="none" strike="noStrike" dirty="0">
                          <a:solidFill>
                            <a:srgbClr val="FFFFFF"/>
                          </a:solidFill>
                          <a:effectLst/>
                          <a:latin typeface="Calibri" panose="020F0502020204030204" pitchFamily="34" charset="0"/>
                        </a:rPr>
                        <a:t> “I”  </a:t>
                      </a:r>
                      <a:r>
                        <a:rPr lang="en-US" sz="1100" b="1" i="0" u="none" strike="noStrike" dirty="0" err="1">
                          <a:solidFill>
                            <a:srgbClr val="FFFFFF"/>
                          </a:solidFill>
                          <a:effectLst/>
                          <a:latin typeface="Calibri" panose="020F0502020204030204" pitchFamily="34" charset="0"/>
                        </a:rPr>
                        <a:t>Multimercado</a:t>
                      </a:r>
                      <a:r>
                        <a:rPr lang="en-US" sz="1100" b="1" i="0" u="none" strike="noStrike" dirty="0">
                          <a:solidFill>
                            <a:srgbClr val="FFFFFF"/>
                          </a:solidFill>
                          <a:effectLst/>
                          <a:latin typeface="Calibri" panose="020F0502020204030204" pitchFamily="34" charset="0"/>
                        </a:rPr>
                        <a:t> &amp;  “J”  </a:t>
                      </a:r>
                      <a:r>
                        <a:rPr lang="en-US" sz="1100" b="1" i="0" u="none" strike="noStrike" dirty="0" err="1">
                          <a:solidFill>
                            <a:srgbClr val="FFFFFF"/>
                          </a:solidFill>
                          <a:effectLst/>
                          <a:latin typeface="Calibri" panose="020F0502020204030204" pitchFamily="34" charset="0"/>
                        </a:rPr>
                        <a:t>Multimercado</a:t>
                      </a:r>
                      <a:endParaRPr lang="en-US" sz="1100" b="1" i="0" u="none" strike="noStrike" dirty="0">
                        <a:solidFill>
                          <a:srgbClr val="FFFFFF"/>
                        </a:solidFill>
                        <a:effectLst/>
                        <a:latin typeface="Calibri" panose="020F0502020204030204" pitchFamily="34" charset="0"/>
                      </a:endParaRP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6128"/>
                    </a:solidFill>
                  </a:tcPr>
                </a:tc>
                <a:tc>
                  <a:txBody>
                    <a:bodyPr/>
                    <a:lstStyle/>
                    <a:p>
                      <a:pPr algn="ctr" rtl="0" fontAlgn="b"/>
                      <a:r>
                        <a:rPr lang="pt-BR" sz="1100" b="1" i="0" u="none" strike="noStrike">
                          <a:solidFill>
                            <a:srgbClr val="000000"/>
                          </a:solidFill>
                          <a:effectLst/>
                          <a:latin typeface="Calibri" panose="020F0502020204030204" pitchFamily="34" charset="0"/>
                        </a:rPr>
                        <a:t>15,00%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pt-BR" sz="1100" b="1" i="0" u="none" strike="noStrike">
                          <a:solidFill>
                            <a:srgbClr val="000000"/>
                          </a:solidFill>
                          <a:effectLst/>
                          <a:latin typeface="Calibri" panose="020F0502020204030204" pitchFamily="34" charset="0"/>
                        </a:rPr>
                        <a:t>17,00%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2,12%</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0,00%</a:t>
                      </a:r>
                    </a:p>
                  </a:txBody>
                  <a:tcPr marL="7025" marR="7025" marT="7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100" b="0" i="0" u="none" strike="noStrike">
                          <a:solidFill>
                            <a:srgbClr val="000000"/>
                          </a:solidFill>
                          <a:effectLst/>
                          <a:latin typeface="Calibri" panose="020F0502020204030204" pitchFamily="34" charset="0"/>
                        </a:rPr>
                        <a:t>7,50%</a:t>
                      </a:r>
                    </a:p>
                  </a:txBody>
                  <a:tcPr marL="7025" marR="7025" marT="7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232834">
                <a:tc vMerge="1">
                  <a:txBody>
                    <a:bodyPr/>
                    <a:lstStyle/>
                    <a:p>
                      <a:endParaRPr lang="pt-BR"/>
                    </a:p>
                  </a:txBody>
                  <a:tcPr/>
                </a:tc>
                <a:tc>
                  <a:txBody>
                    <a:bodyPr/>
                    <a:lstStyle/>
                    <a:p>
                      <a:pPr algn="ctr" fontAlgn="ctr"/>
                      <a:r>
                        <a:rPr lang="pt-BR" sz="1100" b="1" i="0" u="none" strike="noStrike" dirty="0">
                          <a:solidFill>
                            <a:srgbClr val="000000"/>
                          </a:solidFill>
                          <a:effectLst/>
                          <a:latin typeface="Calibri" panose="020F0502020204030204" pitchFamily="34" charset="0"/>
                        </a:rPr>
                        <a:t>Fundos de Investimentos em Cotas “K”  Multimercado &amp; Fundo de Investimento “L”</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8D593"/>
                    </a:solidFill>
                  </a:tcPr>
                </a:tc>
                <a:tc>
                  <a:txBody>
                    <a:bodyPr/>
                    <a:lstStyle/>
                    <a:p>
                      <a:pPr algn="ctr" rtl="0" fontAlgn="b"/>
                      <a:r>
                        <a:rPr lang="pt-BR" sz="1100" b="1" i="0" u="none" strike="noStrike" dirty="0">
                          <a:solidFill>
                            <a:srgbClr val="000000"/>
                          </a:solidFill>
                          <a:effectLst/>
                          <a:latin typeface="Calibri" panose="020F0502020204030204" pitchFamily="34" charset="0"/>
                        </a:rPr>
                        <a:t>12,50%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pt-BR" sz="1100" b="1" i="0" u="none" strike="noStrike">
                          <a:solidFill>
                            <a:srgbClr val="000000"/>
                          </a:solidFill>
                          <a:effectLst/>
                          <a:latin typeface="Calibri" panose="020F0502020204030204" pitchFamily="34" charset="0"/>
                        </a:rPr>
                        <a:t>5,00%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100" b="0" i="0" u="none" strike="noStrike">
                          <a:solidFill>
                            <a:srgbClr val="000000"/>
                          </a:solidFill>
                          <a:effectLst/>
                          <a:latin typeface="Calibri" panose="020F0502020204030204" pitchFamily="34" charset="0"/>
                        </a:rPr>
                        <a:t>6,97%</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7,50%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7,50%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7,50%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1,93%</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0,00%</a:t>
                      </a:r>
                    </a:p>
                  </a:txBody>
                  <a:tcPr marL="7025" marR="7025" marT="7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100" b="0" i="0" u="none" strike="noStrike">
                          <a:solidFill>
                            <a:srgbClr val="000000"/>
                          </a:solidFill>
                          <a:effectLst/>
                          <a:latin typeface="Calibri" panose="020F0502020204030204" pitchFamily="34" charset="0"/>
                        </a:rPr>
                        <a:t>7,50%</a:t>
                      </a:r>
                    </a:p>
                  </a:txBody>
                  <a:tcPr marL="7025" marR="7025" marT="7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232834">
                <a:tc vMerge="1">
                  <a:txBody>
                    <a:bodyPr/>
                    <a:lstStyle/>
                    <a:p>
                      <a:endParaRPr lang="pt-BR"/>
                    </a:p>
                  </a:txBody>
                  <a:tcPr/>
                </a:tc>
                <a:tc>
                  <a:txBody>
                    <a:bodyPr/>
                    <a:lstStyle/>
                    <a:p>
                      <a:pPr algn="ctr" fontAlgn="ctr"/>
                      <a:r>
                        <a:rPr lang="pt-BR" sz="1100" b="1" i="0" u="none" strike="noStrike" dirty="0">
                          <a:solidFill>
                            <a:srgbClr val="000000"/>
                          </a:solidFill>
                          <a:effectLst/>
                          <a:latin typeface="Calibri" panose="020F0502020204030204" pitchFamily="34" charset="0"/>
                        </a:rPr>
                        <a:t> Fundos de Investimentos em Cotas “M” &amp; “N”  Multimercado</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F7F7F"/>
                    </a:solidFill>
                  </a:tcPr>
                </a:tc>
                <a:tc>
                  <a:txBody>
                    <a:bodyPr/>
                    <a:lstStyle/>
                    <a:p>
                      <a:pPr algn="ctr" rtl="0" fontAlgn="b"/>
                      <a:r>
                        <a:rPr lang="pt-BR" sz="1100" b="1" i="0" u="none" strike="noStrike">
                          <a:solidFill>
                            <a:srgbClr val="000000"/>
                          </a:solidFill>
                          <a:effectLst/>
                          <a:latin typeface="Calibri" panose="020F0502020204030204" pitchFamily="34" charset="0"/>
                        </a:rPr>
                        <a:t>8,00%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pt-BR" sz="1100" b="1" i="0" u="none" strike="noStrike">
                          <a:solidFill>
                            <a:srgbClr val="000000"/>
                          </a:solidFill>
                          <a:effectLst/>
                          <a:latin typeface="Calibri" panose="020F0502020204030204" pitchFamily="34" charset="0"/>
                        </a:rPr>
                        <a:t>2,00%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100" b="0" i="0" u="none" strike="noStrike">
                          <a:solidFill>
                            <a:srgbClr val="000000"/>
                          </a:solidFill>
                          <a:effectLst/>
                          <a:latin typeface="Calibri" panose="020F0502020204030204" pitchFamily="34" charset="0"/>
                        </a:rPr>
                        <a:t>8,03%</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0,04%</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0,04%</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0,00%</a:t>
                      </a:r>
                    </a:p>
                  </a:txBody>
                  <a:tcPr marL="7025" marR="7025" marT="7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100" b="0" i="0" u="none" strike="noStrike">
                          <a:solidFill>
                            <a:srgbClr val="000000"/>
                          </a:solidFill>
                          <a:effectLst/>
                          <a:latin typeface="Calibri" panose="020F0502020204030204" pitchFamily="34" charset="0"/>
                        </a:rPr>
                        <a:t>10,00%</a:t>
                      </a:r>
                    </a:p>
                  </a:txBody>
                  <a:tcPr marL="7025" marR="7025" marT="7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r h="182129">
                <a:tc gridSpan="4">
                  <a:txBody>
                    <a:bodyPr/>
                    <a:lstStyle/>
                    <a:p>
                      <a:pPr algn="ctr" rtl="0" fontAlgn="ctr"/>
                      <a:r>
                        <a:rPr lang="pt-BR" sz="1100" b="1" i="0" u="none" strike="noStrike" dirty="0">
                          <a:solidFill>
                            <a:srgbClr val="000000"/>
                          </a:solidFill>
                          <a:effectLst/>
                          <a:latin typeface="Calibri" panose="020F0502020204030204" pitchFamily="34" charset="0"/>
                        </a:rPr>
                        <a:t>Retorno Nominal médio Mensal para os próximos 12 meses</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ctr" fontAlgn="b"/>
                      <a:r>
                        <a:rPr lang="pt-BR" sz="1100" b="0" i="0" u="none" strike="noStrike">
                          <a:solidFill>
                            <a:srgbClr val="000000"/>
                          </a:solidFill>
                          <a:effectLst/>
                          <a:latin typeface="Calibri" panose="020F0502020204030204" pitchFamily="34" charset="0"/>
                        </a:rPr>
                        <a:t>0,75%</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0,80%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0,85%</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0,90%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0,95%</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gridSpan="2">
                  <a:txBody>
                    <a:bodyPr/>
                    <a:lstStyle/>
                    <a:p>
                      <a:pPr algn="ctr" fontAlgn="ctr"/>
                      <a:r>
                        <a:rPr lang="pt-BR" sz="1100" b="1" i="0" u="none" strike="noStrike">
                          <a:solidFill>
                            <a:srgbClr val="000000"/>
                          </a:solidFill>
                          <a:effectLst/>
                          <a:latin typeface="Calibri" panose="020F0502020204030204" pitchFamily="34" charset="0"/>
                        </a:rPr>
                        <a:t>Resultados das Maximizações</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endParaRPr lang="pt-BR"/>
                    </a:p>
                  </a:txBody>
                  <a:tcPr/>
                </a:tc>
                <a:extLst>
                  <a:ext uri="{0D108BD9-81ED-4DB2-BD59-A6C34878D82A}">
                    <a16:rowId xmlns:a16="http://schemas.microsoft.com/office/drawing/2014/main" val="10012"/>
                  </a:ext>
                </a:extLst>
              </a:tr>
              <a:tr h="245248">
                <a:tc gridSpan="4">
                  <a:txBody>
                    <a:bodyPr/>
                    <a:lstStyle/>
                    <a:p>
                      <a:pPr algn="ctr" rtl="0" fontAlgn="ctr"/>
                      <a:r>
                        <a:rPr lang="pt-BR" sz="1100" b="1" i="0" u="none" strike="noStrike" dirty="0">
                          <a:solidFill>
                            <a:srgbClr val="000000"/>
                          </a:solidFill>
                          <a:effectLst/>
                          <a:latin typeface="Calibri" panose="020F0502020204030204" pitchFamily="34" charset="0"/>
                        </a:rPr>
                        <a:t>Retorno Nominal médio Anual para os próximos 12 meses</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ctr" fontAlgn="b"/>
                      <a:r>
                        <a:rPr lang="pt-BR" sz="1100" b="0" i="0" u="none" strike="noStrike">
                          <a:solidFill>
                            <a:srgbClr val="000000"/>
                          </a:solidFill>
                          <a:effectLst/>
                          <a:latin typeface="Calibri" panose="020F0502020204030204" pitchFamily="34" charset="0"/>
                        </a:rPr>
                        <a:t>9,38%</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10,03%</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10,69%</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11,35%</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12,01%</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0013"/>
                  </a:ext>
                </a:extLst>
              </a:tr>
              <a:tr h="182129">
                <a:tc gridSpan="4">
                  <a:txBody>
                    <a:bodyPr/>
                    <a:lstStyle/>
                    <a:p>
                      <a:pPr algn="ctr" rtl="0" fontAlgn="ctr"/>
                      <a:r>
                        <a:rPr lang="pt-BR" sz="1100" b="1" i="0" u="none" strike="noStrike">
                          <a:solidFill>
                            <a:srgbClr val="000000"/>
                          </a:solidFill>
                          <a:effectLst/>
                          <a:latin typeface="Calibri" panose="020F0502020204030204" pitchFamily="34" charset="0"/>
                        </a:rPr>
                        <a:t>Desvio Padrão Mensal</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ctr" fontAlgn="b"/>
                      <a:r>
                        <a:rPr lang="pt-BR" sz="1100" b="0" i="0" u="none" strike="noStrike">
                          <a:solidFill>
                            <a:srgbClr val="000000"/>
                          </a:solidFill>
                          <a:effectLst/>
                          <a:latin typeface="Calibri" panose="020F0502020204030204" pitchFamily="34" charset="0"/>
                        </a:rPr>
                        <a:t>0,18%</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0,37%</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0,81%</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1,23%</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1,87%</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0014"/>
                  </a:ext>
                </a:extLst>
              </a:tr>
              <a:tr h="182129">
                <a:tc gridSpan="4">
                  <a:txBody>
                    <a:bodyPr/>
                    <a:lstStyle/>
                    <a:p>
                      <a:pPr algn="ctr" rtl="0" fontAlgn="ctr"/>
                      <a:r>
                        <a:rPr lang="pt-BR" sz="1100" b="1" i="0" u="none" strike="noStrike">
                          <a:solidFill>
                            <a:srgbClr val="000000"/>
                          </a:solidFill>
                          <a:effectLst/>
                          <a:latin typeface="Calibri" panose="020F0502020204030204" pitchFamily="34" charset="0"/>
                        </a:rPr>
                        <a:t>Desvio Padrão Anual</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ctr" fontAlgn="b"/>
                      <a:r>
                        <a:rPr lang="pt-BR" sz="1100" b="0" i="0" u="none" strike="noStrike">
                          <a:solidFill>
                            <a:srgbClr val="000000"/>
                          </a:solidFill>
                          <a:effectLst/>
                          <a:latin typeface="Calibri" panose="020F0502020204030204" pitchFamily="34" charset="0"/>
                        </a:rPr>
                        <a:t>0,63%</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1,29%</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2,80%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4,28%</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6,48%</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0015"/>
                  </a:ext>
                </a:extLst>
              </a:tr>
              <a:tr h="356933">
                <a:tc gridSpan="4">
                  <a:txBody>
                    <a:bodyPr/>
                    <a:lstStyle/>
                    <a:p>
                      <a:pPr algn="ctr" rtl="0" fontAlgn="ctr"/>
                      <a:r>
                        <a:rPr lang="pt-BR" sz="1100" b="1" i="0" u="none" strike="noStrike" dirty="0">
                          <a:solidFill>
                            <a:srgbClr val="000000"/>
                          </a:solidFill>
                          <a:effectLst/>
                          <a:latin typeface="Calibri" panose="020F0502020204030204" pitchFamily="34" charset="0"/>
                        </a:rPr>
                        <a:t>Índice de Sharpe anual (Retorno/Desvio Padrão)</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ctr" fontAlgn="b"/>
                      <a:r>
                        <a:rPr lang="pt-BR" sz="1100" b="0" i="0" u="none" strike="noStrike">
                          <a:solidFill>
                            <a:srgbClr val="000000"/>
                          </a:solidFill>
                          <a:effectLst/>
                          <a:latin typeface="Calibri" panose="020F0502020204030204" pitchFamily="34" charset="0"/>
                        </a:rPr>
                        <a:t>1485,93%</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779,06%</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381,74%</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265,41%</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dirty="0">
                          <a:solidFill>
                            <a:srgbClr val="000000"/>
                          </a:solidFill>
                          <a:effectLst/>
                          <a:latin typeface="Calibri" panose="020F0502020204030204" pitchFamily="34" charset="0"/>
                        </a:rPr>
                        <a:t>185,53%</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682106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aixaDeTexto 6">
            <a:extLst>
              <a:ext uri="{FF2B5EF4-FFF2-40B4-BE49-F238E27FC236}">
                <a16:creationId xmlns:a16="http://schemas.microsoft.com/office/drawing/2014/main" id="{36824887-26D9-44E7-8D49-72EC20F4876E}"/>
              </a:ext>
            </a:extLst>
          </p:cNvPr>
          <p:cNvSpPr txBox="1">
            <a:spLocks noChangeArrowheads="1"/>
          </p:cNvSpPr>
          <p:nvPr/>
        </p:nvSpPr>
        <p:spPr bwMode="auto">
          <a:xfrm>
            <a:off x="892097" y="674336"/>
            <a:ext cx="3725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b="1" dirty="0"/>
              <a:t>Fronteira Eficiente – Cenário Realista</a:t>
            </a:r>
          </a:p>
        </p:txBody>
      </p:sp>
      <p:graphicFrame>
        <p:nvGraphicFramePr>
          <p:cNvPr id="6" name="Tabela 5">
            <a:extLst>
              <a:ext uri="{FF2B5EF4-FFF2-40B4-BE49-F238E27FC236}">
                <a16:creationId xmlns:a16="http://schemas.microsoft.com/office/drawing/2014/main" id="{7E24163E-340C-4CC3-8FAE-4B7B4C4BC7A1}"/>
              </a:ext>
            </a:extLst>
          </p:cNvPr>
          <p:cNvGraphicFramePr>
            <a:graphicFrameLocks noGrp="1"/>
          </p:cNvGraphicFramePr>
          <p:nvPr>
            <p:extLst>
              <p:ext uri="{D42A27DB-BD31-4B8C-83A1-F6EECF244321}">
                <p14:modId xmlns:p14="http://schemas.microsoft.com/office/powerpoint/2010/main" val="3456790531"/>
              </p:ext>
            </p:extLst>
          </p:nvPr>
        </p:nvGraphicFramePr>
        <p:xfrm>
          <a:off x="754605" y="1718559"/>
          <a:ext cx="10315334" cy="5106417"/>
        </p:xfrm>
        <a:graphic>
          <a:graphicData uri="http://schemas.openxmlformats.org/drawingml/2006/table">
            <a:tbl>
              <a:tblPr/>
              <a:tblGrid>
                <a:gridCol w="1887695">
                  <a:extLst>
                    <a:ext uri="{9D8B030D-6E8A-4147-A177-3AD203B41FA5}">
                      <a16:colId xmlns:a16="http://schemas.microsoft.com/office/drawing/2014/main" val="20000"/>
                    </a:ext>
                  </a:extLst>
                </a:gridCol>
                <a:gridCol w="3276062">
                  <a:extLst>
                    <a:ext uri="{9D8B030D-6E8A-4147-A177-3AD203B41FA5}">
                      <a16:colId xmlns:a16="http://schemas.microsoft.com/office/drawing/2014/main" val="20001"/>
                    </a:ext>
                  </a:extLst>
                </a:gridCol>
                <a:gridCol w="657648">
                  <a:extLst>
                    <a:ext uri="{9D8B030D-6E8A-4147-A177-3AD203B41FA5}">
                      <a16:colId xmlns:a16="http://schemas.microsoft.com/office/drawing/2014/main" val="20002"/>
                    </a:ext>
                  </a:extLst>
                </a:gridCol>
                <a:gridCol w="657648">
                  <a:extLst>
                    <a:ext uri="{9D8B030D-6E8A-4147-A177-3AD203B41FA5}">
                      <a16:colId xmlns:a16="http://schemas.microsoft.com/office/drawing/2014/main" val="20003"/>
                    </a:ext>
                  </a:extLst>
                </a:gridCol>
                <a:gridCol w="621112">
                  <a:extLst>
                    <a:ext uri="{9D8B030D-6E8A-4147-A177-3AD203B41FA5}">
                      <a16:colId xmlns:a16="http://schemas.microsoft.com/office/drawing/2014/main" val="20004"/>
                    </a:ext>
                  </a:extLst>
                </a:gridCol>
                <a:gridCol w="535861">
                  <a:extLst>
                    <a:ext uri="{9D8B030D-6E8A-4147-A177-3AD203B41FA5}">
                      <a16:colId xmlns:a16="http://schemas.microsoft.com/office/drawing/2014/main" val="20005"/>
                    </a:ext>
                  </a:extLst>
                </a:gridCol>
                <a:gridCol w="499325">
                  <a:extLst>
                    <a:ext uri="{9D8B030D-6E8A-4147-A177-3AD203B41FA5}">
                      <a16:colId xmlns:a16="http://schemas.microsoft.com/office/drawing/2014/main" val="20006"/>
                    </a:ext>
                  </a:extLst>
                </a:gridCol>
                <a:gridCol w="566459">
                  <a:extLst>
                    <a:ext uri="{9D8B030D-6E8A-4147-A177-3AD203B41FA5}">
                      <a16:colId xmlns:a16="http://schemas.microsoft.com/office/drawing/2014/main" val="20007"/>
                    </a:ext>
                  </a:extLst>
                </a:gridCol>
                <a:gridCol w="553979">
                  <a:extLst>
                    <a:ext uri="{9D8B030D-6E8A-4147-A177-3AD203B41FA5}">
                      <a16:colId xmlns:a16="http://schemas.microsoft.com/office/drawing/2014/main" val="20008"/>
                    </a:ext>
                  </a:extLst>
                </a:gridCol>
                <a:gridCol w="440511">
                  <a:extLst>
                    <a:ext uri="{9D8B030D-6E8A-4147-A177-3AD203B41FA5}">
                      <a16:colId xmlns:a16="http://schemas.microsoft.com/office/drawing/2014/main" val="20009"/>
                    </a:ext>
                  </a:extLst>
                </a:gridCol>
                <a:gridCol w="619034">
                  <a:extLst>
                    <a:ext uri="{9D8B030D-6E8A-4147-A177-3AD203B41FA5}">
                      <a16:colId xmlns:a16="http://schemas.microsoft.com/office/drawing/2014/main" val="20010"/>
                    </a:ext>
                  </a:extLst>
                </a:gridCol>
              </a:tblGrid>
              <a:tr h="725550">
                <a:tc>
                  <a:txBody>
                    <a:bodyPr/>
                    <a:lstStyle/>
                    <a:p>
                      <a:pPr algn="ctr" rtl="0" fontAlgn="ctr"/>
                      <a:r>
                        <a:rPr lang="pt-BR" sz="1100" b="1" i="0" u="none" strike="noStrike" dirty="0">
                          <a:solidFill>
                            <a:srgbClr val="000000"/>
                          </a:solidFill>
                          <a:effectLst/>
                          <a:latin typeface="Calibri" panose="020F0502020204030204" pitchFamily="34" charset="0"/>
                        </a:rPr>
                        <a:t>Cenário</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a:txBody>
                    <a:bodyPr/>
                    <a:lstStyle/>
                    <a:p>
                      <a:pPr algn="ctr" rtl="0" fontAlgn="ctr"/>
                      <a:r>
                        <a:rPr lang="pt-BR" sz="1100" b="1" i="0" u="none" strike="noStrike">
                          <a:solidFill>
                            <a:srgbClr val="000000"/>
                          </a:solidFill>
                          <a:effectLst/>
                          <a:latin typeface="Calibri" panose="020F0502020204030204" pitchFamily="34" charset="0"/>
                        </a:rPr>
                        <a:t>Mandatos</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a:txBody>
                    <a:bodyPr/>
                    <a:lstStyle/>
                    <a:p>
                      <a:pPr algn="ctr" rtl="0" fontAlgn="ctr"/>
                      <a:r>
                        <a:rPr lang="pt-BR" sz="1100" b="1" i="0" u="none" strike="noStrike">
                          <a:solidFill>
                            <a:srgbClr val="000000"/>
                          </a:solidFill>
                          <a:effectLst/>
                          <a:latin typeface="Calibri" panose="020F0502020204030204" pitchFamily="34" charset="0"/>
                        </a:rPr>
                        <a:t>Retorno Esperado 12 meses (%)</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a:txBody>
                    <a:bodyPr/>
                    <a:lstStyle/>
                    <a:p>
                      <a:pPr algn="ctr" rtl="0" fontAlgn="ctr"/>
                      <a:r>
                        <a:rPr lang="pt-BR" sz="1100" b="1" i="0" u="none" strike="noStrike">
                          <a:solidFill>
                            <a:srgbClr val="000000"/>
                          </a:solidFill>
                          <a:effectLst/>
                          <a:latin typeface="Calibri" panose="020F0502020204030204" pitchFamily="34" charset="0"/>
                        </a:rPr>
                        <a:t>Volatilidade anual (%)</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gridSpan="5">
                  <a:txBody>
                    <a:bodyPr/>
                    <a:lstStyle/>
                    <a:p>
                      <a:pPr algn="ctr" rtl="0" fontAlgn="ctr"/>
                      <a:r>
                        <a:rPr lang="pt-BR" sz="1100" b="1" i="0" u="none" strike="noStrike" dirty="0">
                          <a:solidFill>
                            <a:srgbClr val="000000"/>
                          </a:solidFill>
                          <a:effectLst/>
                          <a:latin typeface="Calibri" panose="020F0502020204030204" pitchFamily="34" charset="0"/>
                        </a:rPr>
                        <a:t> Índice de Sharpe / Pesos de cada Mandato / Retorno médio Mensal esperado / Retorno médio Anual esperado</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2">
                  <a:txBody>
                    <a:bodyPr/>
                    <a:lstStyle/>
                    <a:p>
                      <a:pPr algn="ctr" fontAlgn="ctr"/>
                      <a:r>
                        <a:rPr lang="pt-BR" sz="1100" b="1" i="0" u="none" strike="noStrike">
                          <a:solidFill>
                            <a:srgbClr val="000000"/>
                          </a:solidFill>
                          <a:effectLst/>
                          <a:latin typeface="Calibri" panose="020F0502020204030204" pitchFamily="34" charset="0"/>
                        </a:rPr>
                        <a:t>Limites no Peso da cada Mandato</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extLst>
                  <a:ext uri="{0D108BD9-81ED-4DB2-BD59-A6C34878D82A}">
                    <a16:rowId xmlns:a16="http://schemas.microsoft.com/office/drawing/2014/main" val="10000"/>
                  </a:ext>
                </a:extLst>
              </a:tr>
              <a:tr h="360631">
                <a:tc rowSpan="11">
                  <a:txBody>
                    <a:bodyPr/>
                    <a:lstStyle/>
                    <a:p>
                      <a:pPr algn="ctr" fontAlgn="ctr"/>
                      <a:r>
                        <a:rPr lang="pt-BR" sz="3200" b="1" i="0" u="none" strike="noStrike" dirty="0">
                          <a:solidFill>
                            <a:srgbClr val="000000"/>
                          </a:solidFill>
                          <a:effectLst/>
                          <a:latin typeface="Calibri" panose="020F0502020204030204" pitchFamily="34" charset="0"/>
                        </a:rPr>
                        <a:t>Realista</a:t>
                      </a:r>
                    </a:p>
                  </a:txBody>
                  <a:tcPr marL="7025" marR="7025" marT="70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0" fontAlgn="ctr"/>
                      <a:r>
                        <a:rPr lang="pt-BR" sz="1100" b="1" i="0" u="none" strike="noStrike">
                          <a:solidFill>
                            <a:srgbClr val="000000"/>
                          </a:solidFill>
                          <a:effectLst/>
                          <a:latin typeface="Calibri" panose="020F0502020204030204" pitchFamily="34" charset="0"/>
                        </a:rPr>
                        <a:t>Índice de Sharpe (Retorno/Desvio Padrão)</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hMerge="1">
                  <a:txBody>
                    <a:bodyPr/>
                    <a:lstStyle/>
                    <a:p>
                      <a:endParaRPr lang="pt-BR"/>
                    </a:p>
                  </a:txBody>
                  <a:tcPr/>
                </a:tc>
                <a:tc hMerge="1">
                  <a:txBody>
                    <a:bodyPr/>
                    <a:lstStyle/>
                    <a:p>
                      <a:endParaRPr lang="pt-BR"/>
                    </a:p>
                  </a:txBody>
                  <a:tcPr/>
                </a:tc>
                <a:tc>
                  <a:txBody>
                    <a:bodyPr/>
                    <a:lstStyle/>
                    <a:p>
                      <a:pPr algn="ctr" fontAlgn="b"/>
                      <a:r>
                        <a:rPr lang="pt-BR" sz="1100" b="0" i="0" u="none" strike="noStrike">
                          <a:solidFill>
                            <a:srgbClr val="000000"/>
                          </a:solidFill>
                          <a:effectLst/>
                          <a:latin typeface="Calibri" panose="020F0502020204030204" pitchFamily="34" charset="0"/>
                        </a:rPr>
                        <a:t>232,42%</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101,00%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65,13%</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46,26%</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40,26%</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Mínimo</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Máximo</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3839">
                <a:tc vMerge="1">
                  <a:txBody>
                    <a:bodyPr/>
                    <a:lstStyle/>
                    <a:p>
                      <a:endParaRPr lang="pt-BR"/>
                    </a:p>
                  </a:txBody>
                  <a:tcPr/>
                </a:tc>
                <a:tc>
                  <a:txBody>
                    <a:bodyPr/>
                    <a:lstStyle/>
                    <a:p>
                      <a:pPr algn="ctr" fontAlgn="ctr"/>
                      <a:r>
                        <a:rPr lang="pt-BR" sz="1100" b="1" i="0" u="none" strike="noStrike" dirty="0">
                          <a:solidFill>
                            <a:srgbClr val="FFFFFF"/>
                          </a:solidFill>
                          <a:effectLst/>
                          <a:latin typeface="Calibri" panose="020F0502020204030204" pitchFamily="34" charset="0"/>
                        </a:rPr>
                        <a:t> Fundo de Investimentos “A” MULTIMERCADO</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rtl="0" fontAlgn="b"/>
                      <a:r>
                        <a:rPr lang="pt-BR" sz="1100" b="1" i="0" u="none" strike="noStrike">
                          <a:solidFill>
                            <a:srgbClr val="000000"/>
                          </a:solidFill>
                          <a:effectLst/>
                          <a:latin typeface="Calibri" panose="020F0502020204030204" pitchFamily="34" charset="0"/>
                        </a:rPr>
                        <a:t>7,00%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pt-BR" sz="1100" b="1" i="0" u="none" strike="noStrike">
                          <a:solidFill>
                            <a:srgbClr val="000000"/>
                          </a:solidFill>
                          <a:effectLst/>
                          <a:latin typeface="Calibri" panose="020F0502020204030204" pitchFamily="34" charset="0"/>
                        </a:rPr>
                        <a:t>1,00%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100" b="0" i="0" u="none" strike="noStrike">
                          <a:solidFill>
                            <a:srgbClr val="000000"/>
                          </a:solidFill>
                          <a:effectLst/>
                          <a:latin typeface="Calibri" panose="020F0502020204030204" pitchFamily="34" charset="0"/>
                        </a:rPr>
                        <a:t>35,00%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35,00%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27,88%</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26,00%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26,00%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26,00%</a:t>
                      </a:r>
                    </a:p>
                  </a:txBody>
                  <a:tcPr marL="7025" marR="7025" marT="7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100" b="0" i="0" u="none" strike="noStrike">
                          <a:solidFill>
                            <a:srgbClr val="000000"/>
                          </a:solidFill>
                          <a:effectLst/>
                          <a:latin typeface="Calibri" panose="020F0502020204030204" pitchFamily="34" charset="0"/>
                        </a:rPr>
                        <a:t>35,00%</a:t>
                      </a:r>
                    </a:p>
                  </a:txBody>
                  <a:tcPr marL="7025" marR="7025" marT="7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84016">
                <a:tc vMerge="1">
                  <a:txBody>
                    <a:bodyPr/>
                    <a:lstStyle/>
                    <a:p>
                      <a:endParaRPr lang="pt-BR"/>
                    </a:p>
                  </a:txBody>
                  <a:tcPr/>
                </a:tc>
                <a:tc>
                  <a:txBody>
                    <a:bodyPr/>
                    <a:lstStyle/>
                    <a:p>
                      <a:pPr algn="ctr" fontAlgn="ctr"/>
                      <a:r>
                        <a:rPr lang="pt-BR" sz="1100" b="1" i="0" u="none" strike="noStrike" dirty="0">
                          <a:solidFill>
                            <a:srgbClr val="000000"/>
                          </a:solidFill>
                          <a:effectLst/>
                          <a:latin typeface="Calibri" panose="020F0502020204030204" pitchFamily="34" charset="0"/>
                        </a:rPr>
                        <a:t> Fundo de Investimentos “B” MULT CRED PRIV</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DB3E2"/>
                    </a:solidFill>
                  </a:tcPr>
                </a:tc>
                <a:tc>
                  <a:txBody>
                    <a:bodyPr/>
                    <a:lstStyle/>
                    <a:p>
                      <a:pPr algn="ctr" rtl="0" fontAlgn="b"/>
                      <a:r>
                        <a:rPr lang="pt-BR" sz="1100" b="1" i="0" u="none" strike="noStrike">
                          <a:solidFill>
                            <a:srgbClr val="000000"/>
                          </a:solidFill>
                          <a:effectLst/>
                          <a:latin typeface="Calibri" panose="020F0502020204030204" pitchFamily="34" charset="0"/>
                        </a:rPr>
                        <a:t>5,75%</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pt-BR" sz="1100" b="1" i="0" u="none" strike="noStrike">
                          <a:solidFill>
                            <a:srgbClr val="000000"/>
                          </a:solidFill>
                          <a:effectLst/>
                          <a:latin typeface="Calibri" panose="020F0502020204030204" pitchFamily="34" charset="0"/>
                        </a:rPr>
                        <a:t>0,64%</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100" b="0" i="0" u="none" strike="noStrike">
                          <a:solidFill>
                            <a:srgbClr val="000000"/>
                          </a:solidFill>
                          <a:effectLst/>
                          <a:latin typeface="Calibri" panose="020F0502020204030204" pitchFamily="34" charset="0"/>
                        </a:rPr>
                        <a:t>1,00%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1,00%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1,00%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0,76%</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0,00%</a:t>
                      </a:r>
                    </a:p>
                  </a:txBody>
                  <a:tcPr marL="7025" marR="7025" marT="7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100" b="0" i="0" u="none" strike="noStrike">
                          <a:solidFill>
                            <a:srgbClr val="000000"/>
                          </a:solidFill>
                          <a:effectLst/>
                          <a:latin typeface="Calibri" panose="020F0502020204030204" pitchFamily="34" charset="0"/>
                        </a:rPr>
                        <a:t>1,00%</a:t>
                      </a:r>
                    </a:p>
                  </a:txBody>
                  <a:tcPr marL="7025" marR="7025" marT="7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93839">
                <a:tc vMerge="1">
                  <a:txBody>
                    <a:bodyPr/>
                    <a:lstStyle/>
                    <a:p>
                      <a:endParaRPr lang="pt-BR"/>
                    </a:p>
                  </a:txBody>
                  <a:tcPr/>
                </a:tc>
                <a:tc>
                  <a:txBody>
                    <a:bodyPr/>
                    <a:lstStyle/>
                    <a:p>
                      <a:pPr algn="ctr" fontAlgn="ctr"/>
                      <a:r>
                        <a:rPr lang="pt-BR" sz="1100" b="1" i="0" u="none" strike="noStrike" dirty="0">
                          <a:solidFill>
                            <a:srgbClr val="000000"/>
                          </a:solidFill>
                          <a:effectLst/>
                          <a:latin typeface="Calibri" panose="020F0502020204030204" pitchFamily="34" charset="0"/>
                        </a:rPr>
                        <a:t>Fundo de Investimentos “C”</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ctr" rtl="0" fontAlgn="b"/>
                      <a:r>
                        <a:rPr lang="pt-BR" sz="1100" b="1" i="0" u="none" strike="noStrike">
                          <a:solidFill>
                            <a:srgbClr val="000000"/>
                          </a:solidFill>
                          <a:effectLst/>
                          <a:latin typeface="Calibri" panose="020F0502020204030204" pitchFamily="34" charset="0"/>
                        </a:rPr>
                        <a:t>6,75%</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pt-BR" sz="1100" b="1" i="0" u="none" strike="noStrike">
                          <a:solidFill>
                            <a:srgbClr val="000000"/>
                          </a:solidFill>
                          <a:effectLst/>
                          <a:latin typeface="Calibri" panose="020F0502020204030204" pitchFamily="34" charset="0"/>
                        </a:rPr>
                        <a:t>3,15%</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100" b="0" i="0" u="none" strike="noStrike">
                          <a:solidFill>
                            <a:srgbClr val="000000"/>
                          </a:solidFill>
                          <a:effectLst/>
                          <a:latin typeface="Calibri" panose="020F0502020204030204" pitchFamily="34" charset="0"/>
                        </a:rPr>
                        <a:t>26,00%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26,00%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26,00%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26,00%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26,00%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26,00%</a:t>
                      </a:r>
                    </a:p>
                  </a:txBody>
                  <a:tcPr marL="7025" marR="7025" marT="7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100" b="0" i="0" u="none" strike="noStrike">
                          <a:solidFill>
                            <a:srgbClr val="000000"/>
                          </a:solidFill>
                          <a:effectLst/>
                          <a:latin typeface="Calibri" panose="020F0502020204030204" pitchFamily="34" charset="0"/>
                        </a:rPr>
                        <a:t>35,00%</a:t>
                      </a:r>
                    </a:p>
                  </a:txBody>
                  <a:tcPr marL="7025" marR="7025" marT="7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93839">
                <a:tc vMerge="1">
                  <a:txBody>
                    <a:bodyPr/>
                    <a:lstStyle/>
                    <a:p>
                      <a:endParaRPr lang="pt-BR"/>
                    </a:p>
                  </a:txBody>
                  <a:tcPr/>
                </a:tc>
                <a:tc>
                  <a:txBody>
                    <a:bodyPr/>
                    <a:lstStyle/>
                    <a:p>
                      <a:pPr algn="ctr" fontAlgn="ctr"/>
                      <a:r>
                        <a:rPr lang="pt-BR" sz="1100" b="1" i="0" u="none" strike="noStrike" dirty="0">
                          <a:solidFill>
                            <a:srgbClr val="000000"/>
                          </a:solidFill>
                          <a:effectLst/>
                          <a:latin typeface="Calibri" panose="020F0502020204030204" pitchFamily="34" charset="0"/>
                        </a:rPr>
                        <a:t>Fundo de Investimentos “C” ALM</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9F0"/>
                    </a:solidFill>
                  </a:tcPr>
                </a:tc>
                <a:tc>
                  <a:txBody>
                    <a:bodyPr/>
                    <a:lstStyle/>
                    <a:p>
                      <a:pPr algn="ctr" rtl="0" fontAlgn="b"/>
                      <a:r>
                        <a:rPr lang="pt-BR" sz="1100" b="1" i="0" u="none" strike="noStrike">
                          <a:solidFill>
                            <a:srgbClr val="000000"/>
                          </a:solidFill>
                          <a:effectLst/>
                          <a:latin typeface="Calibri" panose="020F0502020204030204" pitchFamily="34" charset="0"/>
                        </a:rPr>
                        <a:t>13,50%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pt-BR" sz="1100" b="1" i="0" u="none" strike="noStrike">
                          <a:solidFill>
                            <a:srgbClr val="000000"/>
                          </a:solidFill>
                          <a:effectLst/>
                          <a:latin typeface="Calibri" panose="020F0502020204030204" pitchFamily="34" charset="0"/>
                        </a:rPr>
                        <a:t>1,35%</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100" b="0" i="0" u="none" strike="noStrike">
                          <a:solidFill>
                            <a:srgbClr val="000000"/>
                          </a:solidFill>
                          <a:effectLst/>
                          <a:latin typeface="Calibri" panose="020F0502020204030204" pitchFamily="34" charset="0"/>
                        </a:rPr>
                        <a:t>23,94%</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23,94%</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23,94%</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23,94%</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23,94%</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23,00%</a:t>
                      </a:r>
                    </a:p>
                  </a:txBody>
                  <a:tcPr marL="7025" marR="7025" marT="7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100" b="0" i="0" u="none" strike="noStrike">
                          <a:solidFill>
                            <a:srgbClr val="000000"/>
                          </a:solidFill>
                          <a:effectLst/>
                          <a:latin typeface="Calibri" panose="020F0502020204030204" pitchFamily="34" charset="0"/>
                        </a:rPr>
                        <a:t>23,94%</a:t>
                      </a:r>
                    </a:p>
                  </a:txBody>
                  <a:tcPr marL="7025" marR="7025" marT="7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194949">
                <a:tc vMerge="1">
                  <a:txBody>
                    <a:bodyPr/>
                    <a:lstStyle/>
                    <a:p>
                      <a:endParaRPr lang="pt-BR"/>
                    </a:p>
                  </a:txBody>
                  <a:tcPr/>
                </a:tc>
                <a:tc>
                  <a:txBody>
                    <a:bodyPr/>
                    <a:lstStyle/>
                    <a:p>
                      <a:pPr algn="ctr" fontAlgn="ctr"/>
                      <a:r>
                        <a:rPr lang="en-US" sz="1100" b="1" i="0" u="none" strike="noStrike" dirty="0">
                          <a:solidFill>
                            <a:srgbClr val="FFFFFF"/>
                          </a:solidFill>
                          <a:effectLst/>
                          <a:latin typeface="Calibri" panose="020F0502020204030204" pitchFamily="34" charset="0"/>
                        </a:rPr>
                        <a:t> Fundo de Investimentos “D” LONG ONLY INSTITUCIONAL FI</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632423"/>
                    </a:solidFill>
                  </a:tcPr>
                </a:tc>
                <a:tc>
                  <a:txBody>
                    <a:bodyPr/>
                    <a:lstStyle/>
                    <a:p>
                      <a:pPr algn="ctr" rtl="0" fontAlgn="b"/>
                      <a:r>
                        <a:rPr lang="pt-BR" sz="1100" b="1" i="0" u="none" strike="noStrike">
                          <a:solidFill>
                            <a:srgbClr val="000000"/>
                          </a:solidFill>
                          <a:effectLst/>
                          <a:latin typeface="Calibri" panose="020F0502020204030204" pitchFamily="34" charset="0"/>
                        </a:rPr>
                        <a:t>18,00%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pt-BR" sz="1100" b="1" i="0" u="none" strike="noStrike">
                          <a:solidFill>
                            <a:srgbClr val="000000"/>
                          </a:solidFill>
                          <a:effectLst/>
                          <a:latin typeface="Calibri" panose="020F0502020204030204" pitchFamily="34" charset="0"/>
                        </a:rPr>
                        <a:t>22,00%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1,95%</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2,95%</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6,67%</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6,67%</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0,00%</a:t>
                      </a:r>
                    </a:p>
                  </a:txBody>
                  <a:tcPr marL="7025" marR="7025" marT="7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100" b="0" i="0" u="none" strike="noStrike">
                          <a:solidFill>
                            <a:srgbClr val="000000"/>
                          </a:solidFill>
                          <a:effectLst/>
                          <a:latin typeface="Calibri" panose="020F0502020204030204" pitchFamily="34" charset="0"/>
                        </a:rPr>
                        <a:t>6,67%</a:t>
                      </a:r>
                    </a:p>
                  </a:txBody>
                  <a:tcPr marL="7025" marR="7025" marT="7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194949">
                <a:tc vMerge="1">
                  <a:txBody>
                    <a:bodyPr/>
                    <a:lstStyle/>
                    <a:p>
                      <a:endParaRPr lang="pt-BR"/>
                    </a:p>
                  </a:txBody>
                  <a:tcPr/>
                </a:tc>
                <a:tc>
                  <a:txBody>
                    <a:bodyPr/>
                    <a:lstStyle/>
                    <a:p>
                      <a:pPr algn="ctr" fontAlgn="ctr"/>
                      <a:r>
                        <a:rPr lang="pt-BR" sz="1100" b="1" i="0" u="none" strike="noStrike" dirty="0">
                          <a:solidFill>
                            <a:srgbClr val="000000"/>
                          </a:solidFill>
                          <a:effectLst/>
                          <a:latin typeface="Calibri" panose="020F0502020204030204" pitchFamily="34" charset="0"/>
                        </a:rPr>
                        <a:t> Fundos de Investimentos “E” FIC FIA &amp; “F” FIA</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8585"/>
                    </a:solidFill>
                  </a:tcPr>
                </a:tc>
                <a:tc>
                  <a:txBody>
                    <a:bodyPr/>
                    <a:lstStyle/>
                    <a:p>
                      <a:pPr algn="ctr" rtl="0" fontAlgn="b"/>
                      <a:r>
                        <a:rPr lang="pt-BR" sz="1100" b="1" i="0" u="none" strike="noStrike">
                          <a:solidFill>
                            <a:srgbClr val="000000"/>
                          </a:solidFill>
                          <a:effectLst/>
                          <a:latin typeface="Calibri" panose="020F0502020204030204" pitchFamily="34" charset="0"/>
                        </a:rPr>
                        <a:t>22,00%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pt-BR" sz="1100" b="1" i="0" u="none" strike="noStrike">
                          <a:solidFill>
                            <a:srgbClr val="000000"/>
                          </a:solidFill>
                          <a:effectLst/>
                          <a:latin typeface="Calibri" panose="020F0502020204030204" pitchFamily="34" charset="0"/>
                        </a:rPr>
                        <a:t>26,00%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2,46%</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4,06%</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6,67%</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6,67%</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0,00%</a:t>
                      </a:r>
                    </a:p>
                  </a:txBody>
                  <a:tcPr marL="7025" marR="7025" marT="7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100" b="0" i="0" u="none" strike="noStrike">
                          <a:solidFill>
                            <a:srgbClr val="000000"/>
                          </a:solidFill>
                          <a:effectLst/>
                          <a:latin typeface="Calibri" panose="020F0502020204030204" pitchFamily="34" charset="0"/>
                        </a:rPr>
                        <a:t>6,67%</a:t>
                      </a:r>
                    </a:p>
                  </a:txBody>
                  <a:tcPr marL="7025" marR="7025" marT="7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184016">
                <a:tc vMerge="1">
                  <a:txBody>
                    <a:bodyPr/>
                    <a:lstStyle/>
                    <a:p>
                      <a:endParaRPr lang="pt-BR"/>
                    </a:p>
                  </a:txBody>
                  <a:tcPr/>
                </a:tc>
                <a:tc>
                  <a:txBody>
                    <a:bodyPr/>
                    <a:lstStyle/>
                    <a:p>
                      <a:pPr algn="ctr" fontAlgn="ctr"/>
                      <a:r>
                        <a:rPr lang="en-US" sz="1100" b="1" i="0" u="none" strike="noStrike" dirty="0" err="1">
                          <a:solidFill>
                            <a:srgbClr val="000000"/>
                          </a:solidFill>
                          <a:effectLst/>
                          <a:latin typeface="Calibri" panose="020F0502020204030204" pitchFamily="34" charset="0"/>
                        </a:rPr>
                        <a:t>Fundos</a:t>
                      </a:r>
                      <a:r>
                        <a:rPr lang="en-US" sz="1100" b="1" i="0" u="none" strike="noStrike" dirty="0">
                          <a:solidFill>
                            <a:srgbClr val="000000"/>
                          </a:solidFill>
                          <a:effectLst/>
                          <a:latin typeface="Calibri" panose="020F0502020204030204" pitchFamily="34" charset="0"/>
                        </a:rPr>
                        <a:t> de Investimentos “G” CAPS &amp; “H” FIA</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5B8B7"/>
                    </a:solidFill>
                  </a:tcPr>
                </a:tc>
                <a:tc>
                  <a:txBody>
                    <a:bodyPr/>
                    <a:lstStyle/>
                    <a:p>
                      <a:pPr algn="ctr" rtl="0" fontAlgn="b"/>
                      <a:r>
                        <a:rPr lang="pt-BR" sz="1100" b="1" i="0" u="none" strike="noStrike">
                          <a:solidFill>
                            <a:srgbClr val="000000"/>
                          </a:solidFill>
                          <a:effectLst/>
                          <a:latin typeface="Calibri" panose="020F0502020204030204" pitchFamily="34" charset="0"/>
                        </a:rPr>
                        <a:t>14,00%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pt-BR" sz="1100" b="1" i="0" u="none" strike="noStrike">
                          <a:solidFill>
                            <a:srgbClr val="000000"/>
                          </a:solidFill>
                          <a:effectLst/>
                          <a:latin typeface="Calibri" panose="020F0502020204030204" pitchFamily="34" charset="0"/>
                        </a:rPr>
                        <a:t>12,50%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100" b="0" i="0" u="none" strike="noStrike">
                          <a:solidFill>
                            <a:srgbClr val="000000"/>
                          </a:solidFill>
                          <a:effectLst/>
                          <a:latin typeface="Calibri" panose="020F0502020204030204" pitchFamily="34" charset="0"/>
                        </a:rPr>
                        <a:t>0,42%</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2,13%</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6,67%</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6,67%</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6,67%</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0,00%</a:t>
                      </a:r>
                    </a:p>
                  </a:txBody>
                  <a:tcPr marL="7025" marR="7025" marT="7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100" b="0" i="0" u="none" strike="noStrike">
                          <a:solidFill>
                            <a:srgbClr val="000000"/>
                          </a:solidFill>
                          <a:effectLst/>
                          <a:latin typeface="Calibri" panose="020F0502020204030204" pitchFamily="34" charset="0"/>
                        </a:rPr>
                        <a:t>6,67%</a:t>
                      </a:r>
                    </a:p>
                  </a:txBody>
                  <a:tcPr marL="7025" marR="7025" marT="7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194949">
                <a:tc vMerge="1">
                  <a:txBody>
                    <a:bodyPr/>
                    <a:lstStyle/>
                    <a:p>
                      <a:endParaRPr lang="pt-BR"/>
                    </a:p>
                  </a:txBody>
                  <a:tcPr/>
                </a:tc>
                <a:tc>
                  <a:txBody>
                    <a:bodyPr/>
                    <a:lstStyle/>
                    <a:p>
                      <a:pPr algn="ctr" fontAlgn="ctr"/>
                      <a:r>
                        <a:rPr lang="en-US" sz="1100" b="1" i="0" u="none" strike="noStrike" dirty="0">
                          <a:solidFill>
                            <a:srgbClr val="FFFFFF"/>
                          </a:solidFill>
                          <a:effectLst/>
                          <a:latin typeface="Calibri" panose="020F0502020204030204" pitchFamily="34" charset="0"/>
                        </a:rPr>
                        <a:t> </a:t>
                      </a:r>
                      <a:r>
                        <a:rPr lang="en-US" sz="1100" b="1" i="0" u="none" strike="noStrike" dirty="0" err="1">
                          <a:solidFill>
                            <a:srgbClr val="FFFFFF"/>
                          </a:solidFill>
                          <a:effectLst/>
                          <a:latin typeface="Calibri" panose="020F0502020204030204" pitchFamily="34" charset="0"/>
                        </a:rPr>
                        <a:t>Fundos</a:t>
                      </a:r>
                      <a:r>
                        <a:rPr lang="en-US" sz="1100" b="1" i="0" u="none" strike="noStrike" dirty="0">
                          <a:solidFill>
                            <a:srgbClr val="FFFFFF"/>
                          </a:solidFill>
                          <a:effectLst/>
                          <a:latin typeface="Calibri" panose="020F0502020204030204" pitchFamily="34" charset="0"/>
                        </a:rPr>
                        <a:t> de Investimentos </a:t>
                      </a:r>
                      <a:r>
                        <a:rPr lang="en-US" sz="1100" b="1" i="0" u="none" strike="noStrike" dirty="0" err="1">
                          <a:solidFill>
                            <a:srgbClr val="FFFFFF"/>
                          </a:solidFill>
                          <a:effectLst/>
                          <a:latin typeface="Calibri" panose="020F0502020204030204" pitchFamily="34" charset="0"/>
                        </a:rPr>
                        <a:t>em</a:t>
                      </a:r>
                      <a:r>
                        <a:rPr lang="en-US" sz="1100" b="1" i="0" u="none" strike="noStrike" dirty="0">
                          <a:solidFill>
                            <a:srgbClr val="FFFFFF"/>
                          </a:solidFill>
                          <a:effectLst/>
                          <a:latin typeface="Calibri" panose="020F0502020204030204" pitchFamily="34" charset="0"/>
                        </a:rPr>
                        <a:t> </a:t>
                      </a:r>
                      <a:r>
                        <a:rPr lang="en-US" sz="1100" b="1" i="0" u="none" strike="noStrike" dirty="0" err="1">
                          <a:solidFill>
                            <a:srgbClr val="FFFFFF"/>
                          </a:solidFill>
                          <a:effectLst/>
                          <a:latin typeface="Calibri" panose="020F0502020204030204" pitchFamily="34" charset="0"/>
                        </a:rPr>
                        <a:t>Cotas</a:t>
                      </a:r>
                      <a:r>
                        <a:rPr lang="en-US" sz="1100" b="1" i="0" u="none" strike="noStrike" dirty="0">
                          <a:solidFill>
                            <a:srgbClr val="FFFFFF"/>
                          </a:solidFill>
                          <a:effectLst/>
                          <a:latin typeface="Calibri" panose="020F0502020204030204" pitchFamily="34" charset="0"/>
                        </a:rPr>
                        <a:t> “I”  </a:t>
                      </a:r>
                      <a:r>
                        <a:rPr lang="en-US" sz="1100" b="1" i="0" u="none" strike="noStrike" dirty="0" err="1">
                          <a:solidFill>
                            <a:srgbClr val="FFFFFF"/>
                          </a:solidFill>
                          <a:effectLst/>
                          <a:latin typeface="Calibri" panose="020F0502020204030204" pitchFamily="34" charset="0"/>
                        </a:rPr>
                        <a:t>Multimercado</a:t>
                      </a:r>
                      <a:r>
                        <a:rPr lang="en-US" sz="1100" b="1" i="0" u="none" strike="noStrike" dirty="0">
                          <a:solidFill>
                            <a:srgbClr val="FFFFFF"/>
                          </a:solidFill>
                          <a:effectLst/>
                          <a:latin typeface="Calibri" panose="020F0502020204030204" pitchFamily="34" charset="0"/>
                        </a:rPr>
                        <a:t> &amp;  “J”  </a:t>
                      </a:r>
                      <a:r>
                        <a:rPr lang="en-US" sz="1100" b="1" i="0" u="none" strike="noStrike" dirty="0" err="1">
                          <a:solidFill>
                            <a:srgbClr val="FFFFFF"/>
                          </a:solidFill>
                          <a:effectLst/>
                          <a:latin typeface="Calibri" panose="020F0502020204030204" pitchFamily="34" charset="0"/>
                        </a:rPr>
                        <a:t>Multimercado</a:t>
                      </a:r>
                      <a:endParaRPr lang="en-US" sz="1100" b="1" i="0" u="none" strike="noStrike" dirty="0">
                        <a:solidFill>
                          <a:srgbClr val="FFFFFF"/>
                        </a:solidFill>
                        <a:effectLst/>
                        <a:latin typeface="Calibri" panose="020F0502020204030204" pitchFamily="34" charset="0"/>
                      </a:endParaRP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F6128"/>
                    </a:solidFill>
                  </a:tcPr>
                </a:tc>
                <a:tc>
                  <a:txBody>
                    <a:bodyPr/>
                    <a:lstStyle/>
                    <a:p>
                      <a:pPr algn="ctr" rtl="0" fontAlgn="b"/>
                      <a:r>
                        <a:rPr lang="pt-BR" sz="1100" b="1" i="0" u="none" strike="noStrike">
                          <a:solidFill>
                            <a:srgbClr val="000000"/>
                          </a:solidFill>
                          <a:effectLst/>
                          <a:latin typeface="Calibri" panose="020F0502020204030204" pitchFamily="34" charset="0"/>
                        </a:rPr>
                        <a:t>12,50%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pt-BR" sz="1100" b="1" i="0" u="none" strike="noStrike">
                          <a:solidFill>
                            <a:srgbClr val="000000"/>
                          </a:solidFill>
                          <a:effectLst/>
                          <a:latin typeface="Calibri" panose="020F0502020204030204" pitchFamily="34" charset="0"/>
                        </a:rPr>
                        <a:t>21,00%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4,05%</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0,00%</a:t>
                      </a:r>
                    </a:p>
                  </a:txBody>
                  <a:tcPr marL="7025" marR="7025" marT="7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100" b="0" i="0" u="none" strike="noStrike">
                          <a:solidFill>
                            <a:srgbClr val="000000"/>
                          </a:solidFill>
                          <a:effectLst/>
                          <a:latin typeface="Calibri" panose="020F0502020204030204" pitchFamily="34" charset="0"/>
                        </a:rPr>
                        <a:t>7,50%</a:t>
                      </a:r>
                    </a:p>
                  </a:txBody>
                  <a:tcPr marL="7025" marR="7025" marT="7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194949">
                <a:tc vMerge="1">
                  <a:txBody>
                    <a:bodyPr/>
                    <a:lstStyle/>
                    <a:p>
                      <a:endParaRPr lang="pt-BR"/>
                    </a:p>
                  </a:txBody>
                  <a:tcPr/>
                </a:tc>
                <a:tc>
                  <a:txBody>
                    <a:bodyPr/>
                    <a:lstStyle/>
                    <a:p>
                      <a:pPr algn="ctr" fontAlgn="ctr"/>
                      <a:r>
                        <a:rPr lang="pt-BR" sz="1100" b="1" i="0" u="none" strike="noStrike" dirty="0">
                          <a:solidFill>
                            <a:srgbClr val="000000"/>
                          </a:solidFill>
                          <a:effectLst/>
                          <a:latin typeface="Calibri" panose="020F0502020204030204" pitchFamily="34" charset="0"/>
                        </a:rPr>
                        <a:t>Fundos de Investimentos em Cotas “K”  Multimercado &amp; Fundo de Investimento “L”</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8D593"/>
                    </a:solidFill>
                  </a:tcPr>
                </a:tc>
                <a:tc>
                  <a:txBody>
                    <a:bodyPr/>
                    <a:lstStyle/>
                    <a:p>
                      <a:pPr algn="ctr" rtl="0" fontAlgn="b"/>
                      <a:r>
                        <a:rPr lang="pt-BR" sz="1100" b="1" i="0" u="none" strike="noStrike">
                          <a:solidFill>
                            <a:srgbClr val="000000"/>
                          </a:solidFill>
                          <a:effectLst/>
                          <a:latin typeface="Calibri" panose="020F0502020204030204" pitchFamily="34" charset="0"/>
                        </a:rPr>
                        <a:t>10,00%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pt-BR" sz="1100" b="1" i="0" u="none" strike="noStrike">
                          <a:solidFill>
                            <a:srgbClr val="000000"/>
                          </a:solidFill>
                          <a:effectLst/>
                          <a:latin typeface="Calibri" panose="020F0502020204030204" pitchFamily="34" charset="0"/>
                        </a:rPr>
                        <a:t>7,00%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100" b="0" i="0" u="none" strike="noStrike">
                          <a:solidFill>
                            <a:srgbClr val="000000"/>
                          </a:solidFill>
                          <a:effectLst/>
                          <a:latin typeface="Calibri" panose="020F0502020204030204" pitchFamily="34" charset="0"/>
                        </a:rPr>
                        <a:t>7,50%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7,50%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7,50%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3,29%</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0,00%</a:t>
                      </a:r>
                    </a:p>
                  </a:txBody>
                  <a:tcPr marL="7025" marR="7025" marT="7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100" b="0" i="0" u="none" strike="noStrike">
                          <a:solidFill>
                            <a:srgbClr val="000000"/>
                          </a:solidFill>
                          <a:effectLst/>
                          <a:latin typeface="Calibri" panose="020F0502020204030204" pitchFamily="34" charset="0"/>
                        </a:rPr>
                        <a:t>7,50%</a:t>
                      </a:r>
                    </a:p>
                  </a:txBody>
                  <a:tcPr marL="7025" marR="7025" marT="7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194949">
                <a:tc vMerge="1">
                  <a:txBody>
                    <a:bodyPr/>
                    <a:lstStyle/>
                    <a:p>
                      <a:endParaRPr lang="pt-BR" dirty="0"/>
                    </a:p>
                  </a:txBody>
                  <a:tcPr/>
                </a:tc>
                <a:tc>
                  <a:txBody>
                    <a:bodyPr/>
                    <a:lstStyle/>
                    <a:p>
                      <a:pPr algn="ctr" fontAlgn="ctr"/>
                      <a:r>
                        <a:rPr lang="pt-BR" sz="1100" b="1" i="0" u="none" strike="noStrike" dirty="0">
                          <a:solidFill>
                            <a:srgbClr val="000000"/>
                          </a:solidFill>
                          <a:effectLst/>
                          <a:latin typeface="Calibri" panose="020F0502020204030204" pitchFamily="34" charset="0"/>
                        </a:rPr>
                        <a:t> Fundos de Investimentos em Cotas “M” &amp; “N”  Multimercado</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F7F7F"/>
                    </a:solidFill>
                  </a:tcPr>
                </a:tc>
                <a:tc>
                  <a:txBody>
                    <a:bodyPr/>
                    <a:lstStyle/>
                    <a:p>
                      <a:pPr algn="ctr" rtl="0" fontAlgn="b"/>
                      <a:r>
                        <a:rPr lang="pt-BR" sz="1100" b="1" i="0" u="none" strike="noStrike">
                          <a:solidFill>
                            <a:srgbClr val="000000"/>
                          </a:solidFill>
                          <a:effectLst/>
                          <a:latin typeface="Calibri" panose="020F0502020204030204" pitchFamily="34" charset="0"/>
                        </a:rPr>
                        <a:t>7,50%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pt-BR" sz="1100" b="1" i="0" u="none" strike="noStrike">
                          <a:solidFill>
                            <a:srgbClr val="000000"/>
                          </a:solidFill>
                          <a:effectLst/>
                          <a:latin typeface="Calibri" panose="020F0502020204030204" pitchFamily="34" charset="0"/>
                        </a:rPr>
                        <a:t>3,00%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pt-BR" sz="1100" b="0" i="0" u="none" strike="noStrike">
                          <a:solidFill>
                            <a:srgbClr val="000000"/>
                          </a:solidFill>
                          <a:effectLst/>
                          <a:latin typeface="Calibri" panose="020F0502020204030204" pitchFamily="34" charset="0"/>
                        </a:rPr>
                        <a:t>6,14%</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0,01%</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0,00%</a:t>
                      </a:r>
                    </a:p>
                  </a:txBody>
                  <a:tcPr marL="7025" marR="7025" marT="70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100" b="0" i="0" u="none" strike="noStrike">
                          <a:solidFill>
                            <a:srgbClr val="000000"/>
                          </a:solidFill>
                          <a:effectLst/>
                          <a:latin typeface="Calibri" panose="020F0502020204030204" pitchFamily="34" charset="0"/>
                        </a:rPr>
                        <a:t>10,00%</a:t>
                      </a:r>
                    </a:p>
                  </a:txBody>
                  <a:tcPr marL="7025" marR="7025" marT="70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r h="184016">
                <a:tc gridSpan="4">
                  <a:txBody>
                    <a:bodyPr/>
                    <a:lstStyle/>
                    <a:p>
                      <a:pPr algn="ctr" rtl="0" fontAlgn="ctr"/>
                      <a:r>
                        <a:rPr lang="pt-BR" sz="1100" b="1" i="0" u="none" strike="noStrike" dirty="0">
                          <a:solidFill>
                            <a:srgbClr val="000000"/>
                          </a:solidFill>
                          <a:effectLst/>
                          <a:latin typeface="Calibri" panose="020F0502020204030204" pitchFamily="34" charset="0"/>
                        </a:rPr>
                        <a:t>Retorno Nominal médio Mensal para os próximos 12 meses</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ctr" fontAlgn="b"/>
                      <a:r>
                        <a:rPr lang="pt-BR" sz="1100" b="0" i="0" u="none" strike="noStrike">
                          <a:solidFill>
                            <a:srgbClr val="000000"/>
                          </a:solidFill>
                          <a:effectLst/>
                          <a:latin typeface="Calibri" panose="020F0502020204030204" pitchFamily="34" charset="0"/>
                        </a:rPr>
                        <a:t>0,70%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0,75%</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0,80%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0,85%</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0,86%</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gridSpan="2">
                  <a:txBody>
                    <a:bodyPr/>
                    <a:lstStyle/>
                    <a:p>
                      <a:pPr algn="ctr" fontAlgn="ctr"/>
                      <a:r>
                        <a:rPr lang="pt-BR" sz="1100" b="1" i="0" u="none" strike="noStrike">
                          <a:solidFill>
                            <a:srgbClr val="000000"/>
                          </a:solidFill>
                          <a:effectLst/>
                          <a:latin typeface="Calibri" panose="020F0502020204030204" pitchFamily="34" charset="0"/>
                        </a:rPr>
                        <a:t>Resultados das Maximizações</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endParaRPr lang="pt-BR"/>
                    </a:p>
                  </a:txBody>
                  <a:tcPr/>
                </a:tc>
                <a:extLst>
                  <a:ext uri="{0D108BD9-81ED-4DB2-BD59-A6C34878D82A}">
                    <a16:rowId xmlns:a16="http://schemas.microsoft.com/office/drawing/2014/main" val="10012"/>
                  </a:ext>
                </a:extLst>
              </a:tr>
              <a:tr h="293839">
                <a:tc gridSpan="4">
                  <a:txBody>
                    <a:bodyPr/>
                    <a:lstStyle/>
                    <a:p>
                      <a:pPr algn="ctr" rtl="0" fontAlgn="ctr"/>
                      <a:r>
                        <a:rPr lang="pt-BR" sz="1100" b="1" i="0" u="none" strike="noStrike" dirty="0">
                          <a:solidFill>
                            <a:srgbClr val="000000"/>
                          </a:solidFill>
                          <a:effectLst/>
                          <a:latin typeface="Calibri" panose="020F0502020204030204" pitchFamily="34" charset="0"/>
                        </a:rPr>
                        <a:t>Retorno Nominal médio Anual para os próximos 12 meses</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ctr" fontAlgn="b"/>
                      <a:r>
                        <a:rPr lang="pt-BR" sz="1100" b="0" i="0" u="none" strike="noStrike">
                          <a:solidFill>
                            <a:srgbClr val="000000"/>
                          </a:solidFill>
                          <a:effectLst/>
                          <a:latin typeface="Calibri" panose="020F0502020204030204" pitchFamily="34" charset="0"/>
                        </a:rPr>
                        <a:t>8,73%</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9,38%</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10,03%</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10,69%</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10,82%</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0013"/>
                  </a:ext>
                </a:extLst>
              </a:tr>
              <a:tr h="184016">
                <a:tc gridSpan="4">
                  <a:txBody>
                    <a:bodyPr/>
                    <a:lstStyle/>
                    <a:p>
                      <a:pPr algn="ctr" rtl="0" fontAlgn="ctr"/>
                      <a:r>
                        <a:rPr lang="pt-BR" sz="1100" b="1" i="0" u="none" strike="noStrike">
                          <a:solidFill>
                            <a:srgbClr val="000000"/>
                          </a:solidFill>
                          <a:effectLst/>
                          <a:latin typeface="Calibri" panose="020F0502020204030204" pitchFamily="34" charset="0"/>
                        </a:rPr>
                        <a:t>Desvio Padrão Mensal</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ctr" fontAlgn="b"/>
                      <a:r>
                        <a:rPr lang="pt-BR" sz="1100" b="0" i="0" u="none" strike="noStrike">
                          <a:solidFill>
                            <a:srgbClr val="000000"/>
                          </a:solidFill>
                          <a:effectLst/>
                          <a:latin typeface="Calibri" panose="020F0502020204030204" pitchFamily="34" charset="0"/>
                        </a:rPr>
                        <a:t>0,30%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0,74%</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1,23%</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1,84%</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2,14%</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0014"/>
                  </a:ext>
                </a:extLst>
              </a:tr>
              <a:tr h="184016">
                <a:tc gridSpan="4">
                  <a:txBody>
                    <a:bodyPr/>
                    <a:lstStyle/>
                    <a:p>
                      <a:pPr algn="ctr" rtl="0" fontAlgn="ctr"/>
                      <a:r>
                        <a:rPr lang="pt-BR" sz="1100" b="1" i="0" u="none" strike="noStrike" dirty="0">
                          <a:solidFill>
                            <a:srgbClr val="000000"/>
                          </a:solidFill>
                          <a:effectLst/>
                          <a:latin typeface="Calibri" panose="020F0502020204030204" pitchFamily="34" charset="0"/>
                        </a:rPr>
                        <a:t>Desvio Padrão Anual</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ctr" fontAlgn="b"/>
                      <a:r>
                        <a:rPr lang="pt-BR" sz="1100" b="0" i="0" u="none" strike="noStrike">
                          <a:solidFill>
                            <a:srgbClr val="000000"/>
                          </a:solidFill>
                          <a:effectLst/>
                          <a:latin typeface="Calibri" panose="020F0502020204030204" pitchFamily="34" charset="0"/>
                        </a:rPr>
                        <a:t>1,04%</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2,57%</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4,26%</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6,36%</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7,40%</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0015"/>
                  </a:ext>
                </a:extLst>
              </a:tr>
              <a:tr h="360631">
                <a:tc gridSpan="4">
                  <a:txBody>
                    <a:bodyPr/>
                    <a:lstStyle/>
                    <a:p>
                      <a:pPr algn="ctr" rtl="0" fontAlgn="ctr"/>
                      <a:r>
                        <a:rPr lang="pt-BR" sz="1100" b="1" i="0" u="none" strike="noStrike" dirty="0">
                          <a:solidFill>
                            <a:srgbClr val="000000"/>
                          </a:solidFill>
                          <a:effectLst/>
                          <a:latin typeface="Calibri" panose="020F0502020204030204" pitchFamily="34" charset="0"/>
                        </a:rPr>
                        <a:t>Índice de Sharpe anual (Retorno/Desvio Padrão)</a:t>
                      </a:r>
                    </a:p>
                  </a:txBody>
                  <a:tcPr marL="7025" marR="7025" marT="7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FA"/>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ctr" fontAlgn="b"/>
                      <a:r>
                        <a:rPr lang="pt-BR" sz="1100" b="0" i="0" u="none" strike="noStrike">
                          <a:solidFill>
                            <a:srgbClr val="000000"/>
                          </a:solidFill>
                          <a:effectLst/>
                          <a:latin typeface="Calibri" panose="020F0502020204030204" pitchFamily="34" charset="0"/>
                        </a:rPr>
                        <a:t>836,84%</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364,66%</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235,81%</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Calibri" panose="020F0502020204030204" pitchFamily="34" charset="0"/>
                        </a:rPr>
                        <a:t>167,97%</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100" b="0" i="0" u="none" strike="noStrike" dirty="0">
                          <a:solidFill>
                            <a:srgbClr val="000000"/>
                          </a:solidFill>
                          <a:effectLst/>
                          <a:latin typeface="Calibri" panose="020F0502020204030204" pitchFamily="34" charset="0"/>
                        </a:rPr>
                        <a:t>146,27%</a:t>
                      </a:r>
                    </a:p>
                  </a:txBody>
                  <a:tcPr marL="7025" marR="7025" marT="70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559854855"/>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540</TotalTime>
  <Words>2346</Words>
  <Application>Microsoft Office PowerPoint</Application>
  <PresentationFormat>Widescreen</PresentationFormat>
  <Paragraphs>542</Paragraphs>
  <Slides>19</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19</vt:i4>
      </vt:variant>
    </vt:vector>
  </HeadingPairs>
  <TitlesOfParts>
    <vt:vector size="23"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Pró Empresa</dc:creator>
  <cp:lastModifiedBy>Paulo Di Blasi</cp:lastModifiedBy>
  <cp:revision>29</cp:revision>
  <dcterms:created xsi:type="dcterms:W3CDTF">2021-09-21T19:31:32Z</dcterms:created>
  <dcterms:modified xsi:type="dcterms:W3CDTF">2021-09-30T19:55:38Z</dcterms:modified>
</cp:coreProperties>
</file>