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1" r:id="rId8"/>
    <p:sldId id="269" r:id="rId9"/>
    <p:sldId id="270" r:id="rId10"/>
    <p:sldId id="260" r:id="rId11"/>
    <p:sldId id="267" r:id="rId12"/>
    <p:sldId id="274" r:id="rId13"/>
    <p:sldId id="276" r:id="rId14"/>
    <p:sldId id="279" r:id="rId15"/>
    <p:sldId id="273" r:id="rId16"/>
    <p:sldId id="277" r:id="rId17"/>
    <p:sldId id="265" r:id="rId18"/>
    <p:sldId id="280" r:id="rId19"/>
    <p:sldId id="281" r:id="rId20"/>
    <p:sldId id="278" r:id="rId21"/>
    <p:sldId id="268" r:id="rId22"/>
    <p:sldId id="275" r:id="rId23"/>
    <p:sldId id="271" r:id="rId24"/>
    <p:sldId id="266" r:id="rId25"/>
    <p:sldId id="272" r:id="rId26"/>
    <p:sldId id="259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011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89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88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348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424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455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729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426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703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81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79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30001-12A9-4CE7-982E-C03A43A659C3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287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06E0BBB-6BCE-445F-89EA-CBC5D121A57A}"/>
              </a:ext>
            </a:extLst>
          </p:cNvPr>
          <p:cNvSpPr txBox="1"/>
          <p:nvPr/>
        </p:nvSpPr>
        <p:spPr>
          <a:xfrm>
            <a:off x="1530220" y="4739951"/>
            <a:ext cx="8864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Politica de Investimentos – </a:t>
            </a:r>
          </a:p>
          <a:p>
            <a:pPr algn="ctr"/>
            <a:r>
              <a:rPr lang="pt-BR" sz="3600" b="1" dirty="0"/>
              <a:t>Elaboração, Aprovação, Controle e Execução</a:t>
            </a:r>
          </a:p>
        </p:txBody>
      </p:sp>
    </p:spTree>
    <p:extLst>
      <p:ext uri="{BB962C8B-B14F-4D97-AF65-F5344CB8AC3E}">
        <p14:creationId xmlns:p14="http://schemas.microsoft.com/office/powerpoint/2010/main" val="3852073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C4AD902-42AA-4C49-B2E4-9E545DB01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43" y="71020"/>
            <a:ext cx="9161755" cy="671595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97330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588DF20-9479-4B8A-9DB5-41296DBFB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1" y="0"/>
            <a:ext cx="12024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43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C84357D-D060-4EEE-B8E8-0AD37DC62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295"/>
            <a:ext cx="12132243" cy="675812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0100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A7058AF-2CA2-4AF7-9E93-6480DD8C8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293772"/>
            <a:ext cx="11949343" cy="542662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19669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F6D5EAB-CA0A-412A-B8B7-F8DAF1D0EAE3}"/>
              </a:ext>
            </a:extLst>
          </p:cNvPr>
          <p:cNvSpPr txBox="1"/>
          <p:nvPr/>
        </p:nvSpPr>
        <p:spPr>
          <a:xfrm>
            <a:off x="102833" y="1230024"/>
            <a:ext cx="11986334" cy="509081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202124"/>
                </a:solidFill>
                <a:latin typeface="arial" panose="020B0604020202020204" pitchFamily="34" charset="0"/>
              </a:rPr>
              <a:t>O</a:t>
            </a:r>
            <a:r>
              <a:rPr lang="pt-BR" sz="4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4000" b="1" dirty="0">
                <a:solidFill>
                  <a:srgbClr val="202124"/>
                </a:solidFill>
                <a:latin typeface="arial" panose="020B0604020202020204" pitchFamily="34" charset="0"/>
              </a:rPr>
              <a:t>Q</a:t>
            </a:r>
            <a:r>
              <a:rPr lang="pt-BR" sz="4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ue Sugiro Ser Levado em Conta ao Elaborar a Sua Política de Investimentos 2022:</a:t>
            </a:r>
          </a:p>
          <a:p>
            <a:pPr algn="ctr"/>
            <a:endParaRPr lang="pt-BR" sz="4000" b="1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pt-BR" sz="2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Cenário da economia global.        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pt-BR" sz="2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Expectativa de rentabilidade e risco por classe de ativo.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pt-BR" sz="2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Política fiscal.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pt-BR" sz="2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Política monetária. 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pt-BR" sz="2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Expectativa sobre a taxa de juros.</a:t>
            </a:r>
          </a:p>
        </p:txBody>
      </p:sp>
      <p:sp>
        <p:nvSpPr>
          <p:cNvPr id="2" name="Raio 1">
            <a:extLst>
              <a:ext uri="{FF2B5EF4-FFF2-40B4-BE49-F238E27FC236}">
                <a16:creationId xmlns:a16="http://schemas.microsoft.com/office/drawing/2014/main" id="{8040DE43-12CF-4647-A2F1-2627AE7B51B2}"/>
              </a:ext>
            </a:extLst>
          </p:cNvPr>
          <p:cNvSpPr/>
          <p:nvPr/>
        </p:nvSpPr>
        <p:spPr>
          <a:xfrm>
            <a:off x="1757778" y="2317072"/>
            <a:ext cx="914400" cy="914400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aio 2">
            <a:extLst>
              <a:ext uri="{FF2B5EF4-FFF2-40B4-BE49-F238E27FC236}">
                <a16:creationId xmlns:a16="http://schemas.microsoft.com/office/drawing/2014/main" id="{B58F334B-63F7-4FE0-A2DE-7AFE8E876EA1}"/>
              </a:ext>
            </a:extLst>
          </p:cNvPr>
          <p:cNvSpPr/>
          <p:nvPr/>
        </p:nvSpPr>
        <p:spPr>
          <a:xfrm rot="5400000">
            <a:off x="5084132" y="2404270"/>
            <a:ext cx="914400" cy="9144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aio 5">
            <a:extLst>
              <a:ext uri="{FF2B5EF4-FFF2-40B4-BE49-F238E27FC236}">
                <a16:creationId xmlns:a16="http://schemas.microsoft.com/office/drawing/2014/main" id="{C0E50539-B971-444C-8F31-37A3CFC80D27}"/>
              </a:ext>
            </a:extLst>
          </p:cNvPr>
          <p:cNvSpPr/>
          <p:nvPr/>
        </p:nvSpPr>
        <p:spPr>
          <a:xfrm rot="17518253">
            <a:off x="3016733" y="3318233"/>
            <a:ext cx="914400" cy="914400"/>
          </a:xfrm>
          <a:prstGeom prst="lightningBol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67C2703-CB42-46AA-93D1-7F365244F37C}"/>
              </a:ext>
            </a:extLst>
          </p:cNvPr>
          <p:cNvSpPr txBox="1"/>
          <p:nvPr/>
        </p:nvSpPr>
        <p:spPr>
          <a:xfrm>
            <a:off x="6166919" y="3231472"/>
            <a:ext cx="1732013" cy="369332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/>
              <a:t>Vem Crise Por aí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B39F04D-FA2B-47FA-A697-2E3B3517DEF3}"/>
              </a:ext>
            </a:extLst>
          </p:cNvPr>
          <p:cNvSpPr txBox="1"/>
          <p:nvPr/>
        </p:nvSpPr>
        <p:spPr>
          <a:xfrm>
            <a:off x="3880017" y="5113492"/>
            <a:ext cx="1584665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/>
              <a:t>Contracionista </a:t>
            </a:r>
          </a:p>
        </p:txBody>
      </p:sp>
      <p:sp>
        <p:nvSpPr>
          <p:cNvPr id="11" name="Seta: para Cima 10">
            <a:extLst>
              <a:ext uri="{FF2B5EF4-FFF2-40B4-BE49-F238E27FC236}">
                <a16:creationId xmlns:a16="http://schemas.microsoft.com/office/drawing/2014/main" id="{D53BF7A3-5B60-4BD6-AFC7-F9793064DB9B}"/>
              </a:ext>
            </a:extLst>
          </p:cNvPr>
          <p:cNvSpPr/>
          <p:nvPr/>
        </p:nvSpPr>
        <p:spPr>
          <a:xfrm>
            <a:off x="6279183" y="5625280"/>
            <a:ext cx="301840" cy="51484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: para Cima 11">
            <a:extLst>
              <a:ext uri="{FF2B5EF4-FFF2-40B4-BE49-F238E27FC236}">
                <a16:creationId xmlns:a16="http://schemas.microsoft.com/office/drawing/2014/main" id="{6EB651F5-4D0D-4593-98B8-3E4216209BBF}"/>
              </a:ext>
            </a:extLst>
          </p:cNvPr>
          <p:cNvSpPr/>
          <p:nvPr/>
        </p:nvSpPr>
        <p:spPr>
          <a:xfrm>
            <a:off x="6781336" y="5363418"/>
            <a:ext cx="301840" cy="7767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ara Cima 12">
            <a:extLst>
              <a:ext uri="{FF2B5EF4-FFF2-40B4-BE49-F238E27FC236}">
                <a16:creationId xmlns:a16="http://schemas.microsoft.com/office/drawing/2014/main" id="{DEAAF0B4-5585-4FE4-8D1C-653AECCA1900}"/>
              </a:ext>
            </a:extLst>
          </p:cNvPr>
          <p:cNvSpPr/>
          <p:nvPr/>
        </p:nvSpPr>
        <p:spPr>
          <a:xfrm>
            <a:off x="7336380" y="5103366"/>
            <a:ext cx="301840" cy="10621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: para Cima 13">
            <a:extLst>
              <a:ext uri="{FF2B5EF4-FFF2-40B4-BE49-F238E27FC236}">
                <a16:creationId xmlns:a16="http://schemas.microsoft.com/office/drawing/2014/main" id="{9E33CEFD-A532-493D-8DC7-8E6DCF99505E}"/>
              </a:ext>
            </a:extLst>
          </p:cNvPr>
          <p:cNvSpPr/>
          <p:nvPr/>
        </p:nvSpPr>
        <p:spPr>
          <a:xfrm>
            <a:off x="7842788" y="4740778"/>
            <a:ext cx="301840" cy="14247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D6813CB-6CF2-4C1B-A965-E09C15E4FA26}"/>
              </a:ext>
            </a:extLst>
          </p:cNvPr>
          <p:cNvSpPr txBox="1"/>
          <p:nvPr/>
        </p:nvSpPr>
        <p:spPr>
          <a:xfrm>
            <a:off x="3086577" y="4439172"/>
            <a:ext cx="505805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Mais Juros piora bastante a situação fiscal do Brasil</a:t>
            </a:r>
          </a:p>
        </p:txBody>
      </p:sp>
    </p:spTree>
    <p:extLst>
      <p:ext uri="{BB962C8B-B14F-4D97-AF65-F5344CB8AC3E}">
        <p14:creationId xmlns:p14="http://schemas.microsoft.com/office/powerpoint/2010/main" val="63732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50"/>
            <a:ext cx="12192000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0563C25-3D83-4BB2-82D2-DBFC8B551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58" y="1276074"/>
            <a:ext cx="11631283" cy="48145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A9C3192-5E46-4F3B-AA92-3039BA20F2CD}"/>
              </a:ext>
            </a:extLst>
          </p:cNvPr>
          <p:cNvSpPr txBox="1"/>
          <p:nvPr/>
        </p:nvSpPr>
        <p:spPr>
          <a:xfrm>
            <a:off x="5393094" y="6295444"/>
            <a:ext cx="439402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“ESTAGFLAÇÃO”?..... Inflação disseminada...</a:t>
            </a:r>
          </a:p>
        </p:txBody>
      </p:sp>
      <p:sp>
        <p:nvSpPr>
          <p:cNvPr id="4" name="Seta: Curva para Baixo 3">
            <a:extLst>
              <a:ext uri="{FF2B5EF4-FFF2-40B4-BE49-F238E27FC236}">
                <a16:creationId xmlns:a16="http://schemas.microsoft.com/office/drawing/2014/main" id="{7A9A5BAE-2098-4840-B096-6110953D7D33}"/>
              </a:ext>
            </a:extLst>
          </p:cNvPr>
          <p:cNvSpPr/>
          <p:nvPr/>
        </p:nvSpPr>
        <p:spPr>
          <a:xfrm rot="18058343">
            <a:off x="3924750" y="4356007"/>
            <a:ext cx="4093186" cy="73152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Seta: Dobrada para Cima 6">
            <a:extLst>
              <a:ext uri="{FF2B5EF4-FFF2-40B4-BE49-F238E27FC236}">
                <a16:creationId xmlns:a16="http://schemas.microsoft.com/office/drawing/2014/main" id="{BB0E8473-9CBB-41A1-88D4-2035195C9A5B}"/>
              </a:ext>
            </a:extLst>
          </p:cNvPr>
          <p:cNvSpPr/>
          <p:nvPr/>
        </p:nvSpPr>
        <p:spPr>
          <a:xfrm rot="16595708">
            <a:off x="6725889" y="3020511"/>
            <a:ext cx="4145401" cy="2507763"/>
          </a:xfrm>
          <a:prstGeom prst="bentUpArrow">
            <a:avLst>
              <a:gd name="adj1" fmla="val 9576"/>
              <a:gd name="adj2" fmla="val 25480"/>
              <a:gd name="adj3" fmla="val 4769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339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1CAEE0B-1444-470E-AF62-CF9A14EF8E1A}"/>
              </a:ext>
            </a:extLst>
          </p:cNvPr>
          <p:cNvSpPr txBox="1"/>
          <p:nvPr/>
        </p:nvSpPr>
        <p:spPr>
          <a:xfrm>
            <a:off x="266330" y="1180731"/>
            <a:ext cx="11416683" cy="42165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u="sng" dirty="0"/>
              <a:t>Na Renda Fixa</a:t>
            </a:r>
          </a:p>
          <a:p>
            <a:pPr algn="ctr"/>
            <a:endParaRPr lang="pt-BR" sz="3200" b="1" dirty="0"/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pt-BR" sz="3200" b="1" dirty="0"/>
              <a:t>Proteger e Colocar “Risco Seguro” na Renda Fixa:</a:t>
            </a:r>
          </a:p>
          <a:p>
            <a:endParaRPr lang="pt-BR" sz="32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3200" b="1" dirty="0"/>
              <a:t>CDI (7º, IV, a) e/ou Fundos Curtos como IDKa 2 (7º, I, b)</a:t>
            </a:r>
          </a:p>
          <a:p>
            <a:r>
              <a:rPr lang="pt-BR" sz="2400" b="1" dirty="0"/>
              <a:t>                                   </a:t>
            </a:r>
            <a:r>
              <a:rPr lang="pt-BR" sz="4400" b="1" dirty="0"/>
              <a:t>+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3200" b="1" dirty="0"/>
              <a:t>Título Público Diretamente ou via Fundos IMA-B 5+ (7º, I, b)</a:t>
            </a:r>
          </a:p>
          <a:p>
            <a:r>
              <a:rPr lang="pt-BR" sz="3200" b="1" dirty="0"/>
              <a:t>que estão pagando sua meta atuarial para 2022</a:t>
            </a:r>
          </a:p>
        </p:txBody>
      </p:sp>
    </p:spTree>
    <p:extLst>
      <p:ext uri="{BB962C8B-B14F-4D97-AF65-F5344CB8AC3E}">
        <p14:creationId xmlns:p14="http://schemas.microsoft.com/office/powerpoint/2010/main" val="1833284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0FAA145B-CEF5-4111-96F1-A5058F4906AA}"/>
              </a:ext>
            </a:extLst>
          </p:cNvPr>
          <p:cNvCxnSpPr>
            <a:cxnSpLocks/>
          </p:cNvCxnSpPr>
          <p:nvPr/>
        </p:nvCxnSpPr>
        <p:spPr>
          <a:xfrm>
            <a:off x="2043404" y="3704253"/>
            <a:ext cx="26032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8ABF1C87-7389-48F5-A5B2-6D271ED47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67" y="181947"/>
            <a:ext cx="10511756" cy="6260841"/>
          </a:xfrm>
          <a:prstGeom prst="rect">
            <a:avLst/>
          </a:prstGeom>
        </p:spPr>
      </p:pic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0AA125D2-7894-45CC-8528-FE10A99F0582}"/>
              </a:ext>
            </a:extLst>
          </p:cNvPr>
          <p:cNvSpPr/>
          <p:nvPr/>
        </p:nvSpPr>
        <p:spPr>
          <a:xfrm rot="1586000">
            <a:off x="7286348" y="725121"/>
            <a:ext cx="744201" cy="1954015"/>
          </a:xfrm>
          <a:prstGeom prst="downArrow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93E3DA42-A486-4030-BE3F-2CA25E8ACF9F}"/>
              </a:ext>
            </a:extLst>
          </p:cNvPr>
          <p:cNvSpPr/>
          <p:nvPr/>
        </p:nvSpPr>
        <p:spPr>
          <a:xfrm rot="1517963">
            <a:off x="4041702" y="1700786"/>
            <a:ext cx="1641939" cy="484632"/>
          </a:xfrm>
          <a:prstGeom prst="rightArrow">
            <a:avLst/>
          </a:prstGeom>
          <a:solidFill>
            <a:srgbClr val="00B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847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1CAEE0B-1444-470E-AF62-CF9A14EF8E1A}"/>
              </a:ext>
            </a:extLst>
          </p:cNvPr>
          <p:cNvSpPr txBox="1"/>
          <p:nvPr/>
        </p:nvSpPr>
        <p:spPr>
          <a:xfrm>
            <a:off x="266330" y="1180731"/>
            <a:ext cx="11416683" cy="440120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u="sng" dirty="0"/>
              <a:t>Na Renda Variável</a:t>
            </a:r>
          </a:p>
          <a:p>
            <a:pPr algn="ctr"/>
            <a:endParaRPr lang="pt-BR" sz="3200" b="1" dirty="0"/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pt-BR" sz="3200" b="1" dirty="0"/>
              <a:t>Buscar nas Butiques, “Garimpar”</a:t>
            </a:r>
          </a:p>
          <a:p>
            <a:endParaRPr lang="pt-BR" sz="32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3200" b="1" dirty="0"/>
              <a:t>Oportunidade excelente para os RPPSs Gaúchos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32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3200" b="1" dirty="0"/>
              <a:t>Ficar, mas </a:t>
            </a:r>
            <a:r>
              <a:rPr lang="pt-BR" sz="3200" b="1" u="sng" dirty="0"/>
              <a:t>minimamente,</a:t>
            </a:r>
            <a:r>
              <a:rPr lang="pt-BR" sz="3200" b="1" dirty="0"/>
              <a:t> investido em fundos IBOVESPA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3200" b="1" dirty="0"/>
          </a:p>
          <a:p>
            <a:r>
              <a:rPr lang="pt-BR" sz="2400" b="1" dirty="0"/>
              <a:t>                                   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133997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1CAEE0B-1444-470E-AF62-CF9A14EF8E1A}"/>
              </a:ext>
            </a:extLst>
          </p:cNvPr>
          <p:cNvSpPr txBox="1"/>
          <p:nvPr/>
        </p:nvSpPr>
        <p:spPr>
          <a:xfrm>
            <a:off x="369540" y="1321703"/>
            <a:ext cx="11751499" cy="440120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u="sng" dirty="0"/>
              <a:t>No Segmento de Investimento no Exterior</a:t>
            </a:r>
          </a:p>
          <a:p>
            <a:pPr algn="ctr"/>
            <a:endParaRPr lang="pt-BR" sz="3200" b="1" dirty="0"/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pt-BR" sz="3200" b="1" dirty="0"/>
              <a:t>“Ganhar o Mundo”</a:t>
            </a:r>
          </a:p>
          <a:p>
            <a:endParaRPr lang="pt-BR" sz="32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3200" b="1" dirty="0"/>
              <a:t>Oportunidade excelente para os RPPSs Gaúchos 2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32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3200" b="1" dirty="0"/>
              <a:t>Ficar, cautelosamente, ou não em fundos com exposição na China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3200" b="1" dirty="0"/>
          </a:p>
          <a:p>
            <a:r>
              <a:rPr lang="pt-BR" sz="2400" b="1" dirty="0"/>
              <a:t>                                   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693071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14A4F00-3ACF-4D29-8DBE-BDC927E56200}"/>
              </a:ext>
            </a:extLst>
          </p:cNvPr>
          <p:cNvSpPr txBox="1"/>
          <p:nvPr/>
        </p:nvSpPr>
        <p:spPr>
          <a:xfrm>
            <a:off x="1884331" y="1614467"/>
            <a:ext cx="9561250" cy="21236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/>
              <a:t>O Que é Uma Política de Investimentos?</a:t>
            </a:r>
          </a:p>
          <a:p>
            <a:pPr algn="ctr"/>
            <a:endParaRPr lang="pt-BR" sz="4400" b="1" dirty="0"/>
          </a:p>
          <a:p>
            <a:pPr algn="ctr"/>
            <a:r>
              <a:rPr lang="pt-BR" sz="4400" b="1" dirty="0"/>
              <a:t>Para o Quê Ela Serve?</a:t>
            </a:r>
          </a:p>
        </p:txBody>
      </p:sp>
    </p:spTree>
    <p:extLst>
      <p:ext uri="{BB962C8B-B14F-4D97-AF65-F5344CB8AC3E}">
        <p14:creationId xmlns:p14="http://schemas.microsoft.com/office/powerpoint/2010/main" val="552398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6E322D9-04C4-42A1-8312-6D4D9E7D59FE}"/>
              </a:ext>
            </a:extLst>
          </p:cNvPr>
          <p:cNvSpPr txBox="1"/>
          <p:nvPr/>
        </p:nvSpPr>
        <p:spPr>
          <a:xfrm>
            <a:off x="905070" y="196496"/>
            <a:ext cx="8532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Ajudou bastante sua carteira em 2021 e deve continuar em 2022.... Sem hedge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0396451-461E-4E7C-A45D-A0F89C4E6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90" y="793102"/>
            <a:ext cx="11933853" cy="606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43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837F4C9-25DE-48B8-AA6C-BB73A03D0C69}"/>
              </a:ext>
            </a:extLst>
          </p:cNvPr>
          <p:cNvSpPr txBox="1"/>
          <p:nvPr/>
        </p:nvSpPr>
        <p:spPr>
          <a:xfrm>
            <a:off x="621437" y="1481992"/>
            <a:ext cx="10759736" cy="38940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3200" b="1" dirty="0"/>
              <a:t>Investir no exterior não é “depreciar” o Brasil mas sim ampliar as possibilidades de alternativas seguras e utilizadas para a diversificação e assim contribuir com o equilíbrio financeiro e atuarial dos planos de benefícios.</a:t>
            </a:r>
          </a:p>
        </p:txBody>
      </p:sp>
    </p:spTree>
    <p:extLst>
      <p:ext uri="{BB962C8B-B14F-4D97-AF65-F5344CB8AC3E}">
        <p14:creationId xmlns:p14="http://schemas.microsoft.com/office/powerpoint/2010/main" val="1597302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22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D313D3A-FCCF-48BB-B22D-24AFF7250D76}"/>
              </a:ext>
            </a:extLst>
          </p:cNvPr>
          <p:cNvSpPr txBox="1"/>
          <p:nvPr/>
        </p:nvSpPr>
        <p:spPr>
          <a:xfrm>
            <a:off x="298579" y="2416629"/>
            <a:ext cx="4448013" cy="584775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3200" b="1" dirty="0"/>
              <a:t>Política de Investimentos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D8A7641-E7FD-43A5-94F2-95D26C3E5507}"/>
              </a:ext>
            </a:extLst>
          </p:cNvPr>
          <p:cNvSpPr txBox="1"/>
          <p:nvPr/>
        </p:nvSpPr>
        <p:spPr>
          <a:xfrm>
            <a:off x="7178350" y="2416628"/>
            <a:ext cx="2861874" cy="584775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3200" b="1" dirty="0"/>
              <a:t>Cálculo Atuarial</a:t>
            </a:r>
          </a:p>
        </p:txBody>
      </p:sp>
      <p:sp>
        <p:nvSpPr>
          <p:cNvPr id="3" name="Seta: Curva para Baixo 2">
            <a:extLst>
              <a:ext uri="{FF2B5EF4-FFF2-40B4-BE49-F238E27FC236}">
                <a16:creationId xmlns:a16="http://schemas.microsoft.com/office/drawing/2014/main" id="{D6378E70-92CD-4B8F-B663-217B3BC133D8}"/>
              </a:ext>
            </a:extLst>
          </p:cNvPr>
          <p:cNvSpPr/>
          <p:nvPr/>
        </p:nvSpPr>
        <p:spPr>
          <a:xfrm>
            <a:off x="3387012" y="1334278"/>
            <a:ext cx="4217437" cy="1017036"/>
          </a:xfrm>
          <a:prstGeom prst="curvedDownArrow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Seta: para a Esquerda e para Cima 5">
            <a:extLst>
              <a:ext uri="{FF2B5EF4-FFF2-40B4-BE49-F238E27FC236}">
                <a16:creationId xmlns:a16="http://schemas.microsoft.com/office/drawing/2014/main" id="{5EB04833-BD1A-4CE2-BD8E-5D9681DA843C}"/>
              </a:ext>
            </a:extLst>
          </p:cNvPr>
          <p:cNvSpPr/>
          <p:nvPr/>
        </p:nvSpPr>
        <p:spPr>
          <a:xfrm rot="2616124">
            <a:off x="4728568" y="2348722"/>
            <a:ext cx="2400317" cy="234100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E3C9E11-6E71-4AF3-947A-B1091E5A2229}"/>
              </a:ext>
            </a:extLst>
          </p:cNvPr>
          <p:cNvSpPr txBox="1"/>
          <p:nvPr/>
        </p:nvSpPr>
        <p:spPr>
          <a:xfrm>
            <a:off x="1838131" y="4873169"/>
            <a:ext cx="8358186" cy="830997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pt-BR" sz="2400" b="1" dirty="0"/>
              <a:t>Estudo que propões uma carteira para o seu passivo que é único</a:t>
            </a:r>
          </a:p>
          <a:p>
            <a:pPr algn="ctr"/>
            <a:r>
              <a:rPr lang="pt-BR" sz="2400" b="1" dirty="0"/>
              <a:t>(ALM)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D861825-DABA-42F7-83E7-65710E19F4DE}"/>
              </a:ext>
            </a:extLst>
          </p:cNvPr>
          <p:cNvSpPr txBox="1"/>
          <p:nvPr/>
        </p:nvSpPr>
        <p:spPr>
          <a:xfrm>
            <a:off x="3519104" y="5917594"/>
            <a:ext cx="5138523" cy="64633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just"/>
            <a:r>
              <a:rPr lang="pt-BR" b="1" dirty="0"/>
              <a:t>Ideal para ser feita neste momento como “bússola”</a:t>
            </a:r>
          </a:p>
          <a:p>
            <a:pPr algn="just"/>
            <a:r>
              <a:rPr lang="pt-BR" b="1" dirty="0"/>
              <a:t> da sua próxima Política de Investimentos para 2022</a:t>
            </a:r>
          </a:p>
        </p:txBody>
      </p:sp>
    </p:spTree>
    <p:extLst>
      <p:ext uri="{BB962C8B-B14F-4D97-AF65-F5344CB8AC3E}">
        <p14:creationId xmlns:p14="http://schemas.microsoft.com/office/powerpoint/2010/main" val="107892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D3E3155-C39D-4150-94BB-068CED71D539}"/>
              </a:ext>
            </a:extLst>
          </p:cNvPr>
          <p:cNvSpPr txBox="1"/>
          <p:nvPr/>
        </p:nvSpPr>
        <p:spPr>
          <a:xfrm>
            <a:off x="251927" y="1152245"/>
            <a:ext cx="11719249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400" b="1" dirty="0"/>
              <a:t>§ 9º Ressalvadas as regras expressamente previstas nesta Resolução, aplicam-se aos fundos de investimento de que trata este artigo os limites de concentração por emissor e por modalidade de ativo financeiro e demais critérios definidos pela CVM em regulamentação específica. (Incluído pela Resolução nº 4.604, de 19/10/2017.)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B3DE23E-65C3-4D4A-9D6C-C95874232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26" y="2990227"/>
            <a:ext cx="9794467" cy="365169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6562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777" y="-115410"/>
            <a:ext cx="12192000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048FF87-E40C-4D57-9B46-47F9ED925531}"/>
              </a:ext>
            </a:extLst>
          </p:cNvPr>
          <p:cNvSpPr txBox="1"/>
          <p:nvPr/>
        </p:nvSpPr>
        <p:spPr>
          <a:xfrm>
            <a:off x="681134" y="152732"/>
            <a:ext cx="11510865" cy="62818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A Portaria nº 464/18 dispõe sobre as normas de aplicáveis às avaliações atuariais dos Regimes Próprios de Previdência Social. No seu artigo 26, define a taxa de juros real anual a ser utilizada como taxa de desconto para apuração do valor presente dos fluxos de benefícios e contribuições do Regime Próprio de Previdência Social. Esta taxa é a menor entre: 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/>
              <a:t>O valor esperado da rentabilidade futura dos investimentos dos ativos garantidores do RPPS, conforme meta prevista na política anual de investimento aprovada pelo conselho deliberativo; e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/>
              <a:t> A taxa de juros parâmetro cujo ponto da Estrutura a Termo de Taxa de Juros Média seja o mais próximo à Duração do Passivo (duration) do Regime Próprio de Previdência Social. Entende-se como Duração do Passivo (duration) o valor médio, em anos, dos prazos dos fluxos de pagamentos líquidos de benefícios do RPPS, ponderado pelos valores presentes desses fluxos.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/>
              <a:t>A referida Portaria estabelece que caso a meta de rentabilidade definida na Política Anual de Investimento do RPPS seja superior à taxa de juros parâmetro, dado os critérios acima, para sua utilização como hipótese da taxa real de juros na avaliação atuarial deverá ser apresentado à Secretaria de Previdência um estudo técnico que demonstre a adequação e a aderência dessa taxa ao perfil da carteira de investimento do RPPS. Lembro ainda que deverá ser demonstrada, no Relatório de Análise das Hipóteses, a ser implantado, a convergência entre a hipótese da taxa real de juros utilizada nas avaliações atuariais e a rentabilidade dos ativos garantidores do plano de benefícios do RPPS.</a:t>
            </a:r>
          </a:p>
        </p:txBody>
      </p:sp>
    </p:spTree>
    <p:extLst>
      <p:ext uri="{BB962C8B-B14F-4D97-AF65-F5344CB8AC3E}">
        <p14:creationId xmlns:p14="http://schemas.microsoft.com/office/powerpoint/2010/main" val="2613514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03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901E7C8-056E-4C7C-B5B0-02572618DE05}"/>
              </a:ext>
            </a:extLst>
          </p:cNvPr>
          <p:cNvSpPr txBox="1"/>
          <p:nvPr/>
        </p:nvSpPr>
        <p:spPr>
          <a:xfrm>
            <a:off x="3537062" y="3928188"/>
            <a:ext cx="51178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/>
              <a:t>Ronaldo Borges da Fonseca</a:t>
            </a:r>
          </a:p>
          <a:p>
            <a:pPr algn="ctr"/>
            <a:endParaRPr lang="pt-BR" sz="2400" b="1" dirty="0"/>
          </a:p>
          <a:p>
            <a:pPr algn="ctr"/>
            <a:r>
              <a:rPr lang="pt-BR" sz="2400" b="1" dirty="0"/>
              <a:t>(21) 99739-9777</a:t>
            </a:r>
          </a:p>
          <a:p>
            <a:pPr algn="ctr"/>
            <a:endParaRPr lang="pt-BR" sz="2400" b="1" dirty="0"/>
          </a:p>
          <a:p>
            <a:pPr algn="ctr"/>
            <a:r>
              <a:rPr lang="pt-BR" sz="2400" b="1" dirty="0"/>
              <a:t>ronaldo@maisvaliaconsultoria.com.br</a:t>
            </a:r>
          </a:p>
        </p:txBody>
      </p:sp>
    </p:spTree>
    <p:extLst>
      <p:ext uri="{BB962C8B-B14F-4D97-AF65-F5344CB8AC3E}">
        <p14:creationId xmlns:p14="http://schemas.microsoft.com/office/powerpoint/2010/main" val="1278948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777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D914CFB-A88F-498F-A89B-7D69BA2322B3}"/>
              </a:ext>
            </a:extLst>
          </p:cNvPr>
          <p:cNvSpPr txBox="1"/>
          <p:nvPr/>
        </p:nvSpPr>
        <p:spPr>
          <a:xfrm>
            <a:off x="765110" y="1204741"/>
            <a:ext cx="10786188" cy="512928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 Política de Investimentos compreende um conjunto de diretrizes e medidas que norteiam a </a:t>
            </a:r>
            <a:r>
              <a:rPr lang="pt-BR" sz="2800" b="1" i="1" u="sng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gestão de longo prazo dos ativos dos planos de benefícios.</a:t>
            </a:r>
            <a:r>
              <a:rPr lang="pt-BR" sz="2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Combina aspectos de filosofia de investimentos e de planejamento e tem como pano de fundo o conceito de equilíbrio e perenidade dos planos de benefícios</a:t>
            </a:r>
            <a:r>
              <a:rPr lang="pt-B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1602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B946E47-258D-4E46-84E4-B3900C943CDD}"/>
              </a:ext>
            </a:extLst>
          </p:cNvPr>
          <p:cNvSpPr txBox="1"/>
          <p:nvPr/>
        </p:nvSpPr>
        <p:spPr>
          <a:xfrm>
            <a:off x="248303" y="1638954"/>
            <a:ext cx="11943697" cy="45243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3200" b="1" dirty="0"/>
              <a:t>É obrigatória.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32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3200" b="1" dirty="0"/>
              <a:t>Tem que ser feita no ano anterior ao de sua aplicação e vigência.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32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3200" b="1" dirty="0"/>
              <a:t>Tem que ser preparada pelo Comitê de Investimentos.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32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3200" b="1" dirty="0"/>
              <a:t>Tem que ser aprovada pelo Conselho.</a:t>
            </a:r>
          </a:p>
          <a:p>
            <a:endParaRPr lang="pt-BR" sz="32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3200" b="1" dirty="0"/>
              <a:t>Tem que ser divulgada em até 30 dias de sua aprovação.</a:t>
            </a:r>
          </a:p>
        </p:txBody>
      </p:sp>
    </p:spTree>
    <p:extLst>
      <p:ext uri="{BB962C8B-B14F-4D97-AF65-F5344CB8AC3E}">
        <p14:creationId xmlns:p14="http://schemas.microsoft.com/office/powerpoint/2010/main" val="3052810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7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16B19AE-A18F-4375-9805-F9415296CC8F}"/>
              </a:ext>
            </a:extLst>
          </p:cNvPr>
          <p:cNvSpPr txBox="1"/>
          <p:nvPr/>
        </p:nvSpPr>
        <p:spPr>
          <a:xfrm>
            <a:off x="885846" y="0"/>
            <a:ext cx="6592123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Ela tem: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pt-BR" sz="3600" b="1" dirty="0"/>
              <a:t>Momento Antes 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pt-BR" sz="3600" b="1" dirty="0"/>
              <a:t>Momento Durante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pt-BR" sz="3600" b="1" dirty="0"/>
              <a:t>Momento Depois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pt-BR" sz="3600" b="1" dirty="0"/>
              <a:t>E “não tem fim”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endParaRPr lang="pt-BR" b="1" dirty="0"/>
          </a:p>
          <a:p>
            <a:endParaRPr lang="pt-BR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DBE1BEE-FA0A-4D55-8EA2-21D367AF33B9}"/>
              </a:ext>
            </a:extLst>
          </p:cNvPr>
          <p:cNvSpPr txBox="1"/>
          <p:nvPr/>
        </p:nvSpPr>
        <p:spPr>
          <a:xfrm>
            <a:off x="4917233" y="1110342"/>
            <a:ext cx="5085688" cy="461665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pt-BR" sz="2400" b="1" dirty="0"/>
              <a:t>Comitê de Investimentos (Consultoria)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336B86F-EAF1-4EBE-A44D-344E1745188E}"/>
              </a:ext>
            </a:extLst>
          </p:cNvPr>
          <p:cNvSpPr txBox="1"/>
          <p:nvPr/>
        </p:nvSpPr>
        <p:spPr>
          <a:xfrm>
            <a:off x="5281127" y="2220684"/>
            <a:ext cx="5388911" cy="461665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pt-BR" sz="2400" b="1" dirty="0"/>
              <a:t>Reunião de Aprovação no Conselho (Ata)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BA7A4C2-64A6-47A1-8B76-60961CE0CD1A}"/>
              </a:ext>
            </a:extLst>
          </p:cNvPr>
          <p:cNvSpPr txBox="1"/>
          <p:nvPr/>
        </p:nvSpPr>
        <p:spPr>
          <a:xfrm>
            <a:off x="4917233" y="3244334"/>
            <a:ext cx="6887719" cy="830997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2400" b="1" dirty="0"/>
              <a:t>Sua Execução nos Investimentos e Desinvestimentos </a:t>
            </a:r>
          </a:p>
          <a:p>
            <a:r>
              <a:rPr lang="pt-BR" sz="2400" b="1" dirty="0"/>
              <a:t>e Avaliação de Resultados (Gestão)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3C096B2-36C1-464D-9B72-7E3ACE751638}"/>
              </a:ext>
            </a:extLst>
          </p:cNvPr>
          <p:cNvSpPr txBox="1"/>
          <p:nvPr/>
        </p:nvSpPr>
        <p:spPr>
          <a:xfrm>
            <a:off x="5649685" y="271054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AECC044-0AE6-4CA7-86D5-613EA4A78E7A}"/>
              </a:ext>
            </a:extLst>
          </p:cNvPr>
          <p:cNvSpPr txBox="1"/>
          <p:nvPr/>
        </p:nvSpPr>
        <p:spPr>
          <a:xfrm>
            <a:off x="5649685" y="271054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140F4C3-557D-40F4-8735-421050F4DE32}"/>
              </a:ext>
            </a:extLst>
          </p:cNvPr>
          <p:cNvSpPr txBox="1"/>
          <p:nvPr/>
        </p:nvSpPr>
        <p:spPr>
          <a:xfrm>
            <a:off x="5649685" y="292514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27422CE-2E33-48CE-93CF-F56E304C8E9C}"/>
              </a:ext>
            </a:extLst>
          </p:cNvPr>
          <p:cNvSpPr txBox="1"/>
          <p:nvPr/>
        </p:nvSpPr>
        <p:spPr>
          <a:xfrm>
            <a:off x="5649685" y="271054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889BF18-6068-40C9-B43B-F990002EFA04}"/>
              </a:ext>
            </a:extLst>
          </p:cNvPr>
          <p:cNvSpPr txBox="1"/>
          <p:nvPr/>
        </p:nvSpPr>
        <p:spPr>
          <a:xfrm>
            <a:off x="4583814" y="4392156"/>
            <a:ext cx="7766806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2400" b="1" dirty="0"/>
              <a:t>No ano seguinte processo se reinicia... Cada ano tem uma...</a:t>
            </a:r>
          </a:p>
        </p:txBody>
      </p:sp>
    </p:spTree>
    <p:extLst>
      <p:ext uri="{BB962C8B-B14F-4D97-AF65-F5344CB8AC3E}">
        <p14:creationId xmlns:p14="http://schemas.microsoft.com/office/powerpoint/2010/main" val="262962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15CE21F-B13F-47A9-8A1A-9965CBBFE5E6}"/>
              </a:ext>
            </a:extLst>
          </p:cNvPr>
          <p:cNvSpPr txBox="1"/>
          <p:nvPr/>
        </p:nvSpPr>
        <p:spPr>
          <a:xfrm>
            <a:off x="0" y="0"/>
            <a:ext cx="12192000" cy="75792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u="sng" dirty="0"/>
              <a:t>Resolução 3.922/10 na Subseção II Da Política de Investimentos </a:t>
            </a:r>
          </a:p>
          <a:p>
            <a:pPr algn="ctr">
              <a:lnSpc>
                <a:spcPct val="150000"/>
              </a:lnSpc>
            </a:pPr>
            <a:endParaRPr lang="pt-BR" b="1" dirty="0"/>
          </a:p>
          <a:p>
            <a:pPr algn="just">
              <a:lnSpc>
                <a:spcPct val="150000"/>
              </a:lnSpc>
            </a:pPr>
            <a:r>
              <a:rPr lang="pt-BR" b="1" u="sng" dirty="0">
                <a:solidFill>
                  <a:srgbClr val="C00000"/>
                </a:solidFill>
              </a:rPr>
              <a:t>Art. 4º </a:t>
            </a:r>
            <a:r>
              <a:rPr lang="pt-BR" sz="1600" b="1" dirty="0"/>
              <a:t>Os responsáveis pela gestão do regime próprio de previdência social</a:t>
            </a:r>
            <a:r>
              <a:rPr lang="pt-BR" sz="1600" b="1" dirty="0">
                <a:solidFill>
                  <a:srgbClr val="FF0000"/>
                </a:solidFill>
              </a:rPr>
              <a:t>, antes </a:t>
            </a:r>
            <a:r>
              <a:rPr lang="pt-BR" sz="1600" b="1" dirty="0"/>
              <a:t>do exercício a que se referir, deverão definir a política anual de aplicação dos recursos de forma a contemplar, </a:t>
            </a:r>
            <a:r>
              <a:rPr lang="pt-BR" sz="1600" b="1" dirty="0">
                <a:solidFill>
                  <a:srgbClr val="FF0000"/>
                </a:solidFill>
              </a:rPr>
              <a:t>no mínimo</a:t>
            </a:r>
            <a:r>
              <a:rPr lang="pt-BR" sz="1600" b="1" dirty="0"/>
              <a:t>: </a:t>
            </a:r>
            <a:r>
              <a:rPr lang="pt-BR" sz="1600" b="1" dirty="0">
                <a:solidFill>
                  <a:srgbClr val="0070C0"/>
                </a:solidFill>
              </a:rPr>
              <a:t>I - o modelo de gestão a ser adotado e, se for o caso, os critérios para a contratação de pessoas jurídicas autorizadas nos termos da legislação em vigor para o exercício profissional de administração de carteiras</a:t>
            </a:r>
            <a:r>
              <a:rPr lang="pt-BR" sz="1600" b="1" dirty="0"/>
              <a:t>; </a:t>
            </a:r>
            <a:r>
              <a:rPr lang="pt-BR" sz="1600" b="1" dirty="0">
                <a:solidFill>
                  <a:srgbClr val="C00000"/>
                </a:solidFill>
              </a:rPr>
              <a:t>II - a estratégia de alocação dos recursos entre os diversos segmentos de aplicação e as respectivas carteiras de investimentos; </a:t>
            </a:r>
            <a:r>
              <a:rPr lang="pt-BR" sz="1600" b="1" dirty="0"/>
              <a:t>III - os parâmetros de rentabilidade perseguidos, que deverão buscar compatibilidade com o perfil de suas obrigações, tendo em vista a necessidade de busca e manutenção do equilíbrio financeiro e atuarial e os limites de diversificação e concentração previstos nesta Resolução; </a:t>
            </a:r>
            <a:r>
              <a:rPr lang="pt-BR" sz="1600" b="1" dirty="0">
                <a:solidFill>
                  <a:srgbClr val="C00000"/>
                </a:solidFill>
              </a:rPr>
              <a:t>IV - os limites utilizados para investimentos em títulos e valores mobiliários de emissão ou coobrigação de uma mesma pessoa jurídica;</a:t>
            </a:r>
            <a:r>
              <a:rPr lang="pt-BR" sz="1600" b="1" dirty="0"/>
              <a:t> </a:t>
            </a:r>
            <a:r>
              <a:rPr lang="pt-BR" sz="1600" b="1" dirty="0">
                <a:solidFill>
                  <a:srgbClr val="0070C0"/>
                </a:solidFill>
              </a:rPr>
              <a:t>V - a metodologia, os critérios e as fontes de referência a serem adotados para precificação dos ativos de que trata o art. 3º; </a:t>
            </a:r>
            <a:r>
              <a:rPr lang="pt-BR" sz="1600" b="1" dirty="0">
                <a:solidFill>
                  <a:srgbClr val="C00000"/>
                </a:solidFill>
              </a:rPr>
              <a:t>VI - a metodologia e os critérios a serem adotados para análise prévia dos riscos dos investimentos, bem como as diretrizes para o seu controle e monitoramento; </a:t>
            </a:r>
            <a:r>
              <a:rPr lang="pt-BR" sz="1600" b="1" dirty="0">
                <a:solidFill>
                  <a:srgbClr val="0070C0"/>
                </a:solidFill>
              </a:rPr>
              <a:t>VII - a metodologia e os critérios a serem adotados para avaliação e acompanhamento do retorno esperado dos investimentos;</a:t>
            </a:r>
            <a:r>
              <a:rPr lang="pt-BR" sz="1600" b="1" dirty="0"/>
              <a:t> </a:t>
            </a:r>
            <a:r>
              <a:rPr lang="pt-BR" sz="1600" b="1" dirty="0">
                <a:solidFill>
                  <a:srgbClr val="C00000"/>
                </a:solidFill>
              </a:rPr>
              <a:t>VIII - o plano de contingência, a ser aplicado no exercício seguinte, com as medidas a serem adotadas em caso de descumprimento dos limites e requisitos previstos nesta Resolução e dos parâmetros estabelecidos nas normas gerais dos regimes próprios de previdência social, de excessiva exposição a riscos ou de potenciais perdas dos recursos.</a:t>
            </a:r>
            <a:r>
              <a:rPr lang="pt-BR" sz="1600" b="1" dirty="0"/>
              <a:t> </a:t>
            </a:r>
          </a:p>
          <a:p>
            <a:pPr algn="just">
              <a:lnSpc>
                <a:spcPct val="150000"/>
              </a:lnSpc>
            </a:pPr>
            <a:endParaRPr lang="pt-BR" sz="1200" b="1" dirty="0"/>
          </a:p>
          <a:p>
            <a:pPr algn="just">
              <a:lnSpc>
                <a:spcPct val="150000"/>
              </a:lnSpc>
            </a:pPr>
            <a:r>
              <a:rPr lang="pt-BR" sz="1600" b="1" dirty="0"/>
              <a:t>§ 1º Justificadamente, a política anual de investimentos poderá ser revista no curso de sua execução, com vistas à adequação ao mercado ou à nova legislação. </a:t>
            </a:r>
          </a:p>
          <a:p>
            <a:pPr algn="just">
              <a:lnSpc>
                <a:spcPct val="150000"/>
              </a:lnSpc>
            </a:pPr>
            <a:endParaRPr lang="pt-BR" sz="1600" b="1" dirty="0"/>
          </a:p>
          <a:p>
            <a:pPr algn="just">
              <a:lnSpc>
                <a:spcPct val="150000"/>
              </a:lnSpc>
            </a:pP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1131089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F6D5EAB-CA0A-412A-B8B7-F8DAF1D0EAE3}"/>
              </a:ext>
            </a:extLst>
          </p:cNvPr>
          <p:cNvSpPr txBox="1"/>
          <p:nvPr/>
        </p:nvSpPr>
        <p:spPr>
          <a:xfrm>
            <a:off x="463118" y="1230026"/>
            <a:ext cx="11265763" cy="509081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202124"/>
                </a:solidFill>
                <a:latin typeface="arial" panose="020B0604020202020204" pitchFamily="34" charset="0"/>
              </a:rPr>
              <a:t>O</a:t>
            </a:r>
            <a:r>
              <a:rPr lang="pt-BR" sz="4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4000" b="1" dirty="0">
                <a:solidFill>
                  <a:srgbClr val="202124"/>
                </a:solidFill>
                <a:latin typeface="arial" panose="020B0604020202020204" pitchFamily="34" charset="0"/>
              </a:rPr>
              <a:t>Q</a:t>
            </a:r>
            <a:r>
              <a:rPr lang="pt-BR" sz="4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ue é Levado em Conta ao Elaborar uma Política de Investimentos:</a:t>
            </a:r>
          </a:p>
          <a:p>
            <a:pPr algn="ctr"/>
            <a:endParaRPr lang="pt-BR" sz="4000" b="1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pt-BR" sz="2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Cenário da economia global.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pt-BR" sz="2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Expectativa de rentabilidade e risco por classe de ativo.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pt-BR" sz="2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Política fiscal.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pt-BR" sz="2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Política monetária.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pt-BR" sz="2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Expectativa sobre a taxa de juros.</a:t>
            </a:r>
          </a:p>
        </p:txBody>
      </p:sp>
    </p:spTree>
    <p:extLst>
      <p:ext uri="{BB962C8B-B14F-4D97-AF65-F5344CB8AC3E}">
        <p14:creationId xmlns:p14="http://schemas.microsoft.com/office/powerpoint/2010/main" val="2584263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3730E0D-8F19-46FA-B1F6-16133F032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24" y="101788"/>
            <a:ext cx="8398276" cy="65209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915FF45-68EC-4BF0-AE23-B45EFA617E99}"/>
              </a:ext>
            </a:extLst>
          </p:cNvPr>
          <p:cNvSpPr txBox="1"/>
          <p:nvPr/>
        </p:nvSpPr>
        <p:spPr>
          <a:xfrm>
            <a:off x="7576457" y="5038530"/>
            <a:ext cx="2068259" cy="369332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/>
              <a:t>Resolução 3.922/10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EC2FD4-7387-4E75-835A-B2233C0F5656}"/>
              </a:ext>
            </a:extLst>
          </p:cNvPr>
          <p:cNvSpPr txBox="1"/>
          <p:nvPr/>
        </p:nvSpPr>
        <p:spPr>
          <a:xfrm>
            <a:off x="8610586" y="6047873"/>
            <a:ext cx="1803699" cy="461665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prstDash val="lgDashDotDot"/>
          </a:ln>
        </p:spPr>
        <p:txBody>
          <a:bodyPr wrap="none" rtlCol="0">
            <a:spAutoFit/>
          </a:bodyPr>
          <a:lstStyle/>
          <a:p>
            <a:r>
              <a:rPr lang="pt-BR" dirty="0"/>
              <a:t> </a:t>
            </a:r>
            <a:r>
              <a:rPr lang="pt-BR" sz="2400" b="1" dirty="0"/>
              <a:t>A S G / E S G</a:t>
            </a:r>
          </a:p>
        </p:txBody>
      </p:sp>
    </p:spTree>
    <p:extLst>
      <p:ext uri="{BB962C8B-B14F-4D97-AF65-F5344CB8AC3E}">
        <p14:creationId xmlns:p14="http://schemas.microsoft.com/office/powerpoint/2010/main" val="208826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645"/>
            <a:ext cx="12192000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4BC1450-5AD6-4BF5-9FB4-CED304172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32" y="0"/>
            <a:ext cx="4549529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250790F-2CA9-48E7-9FBA-8D5F10B99DEA}"/>
              </a:ext>
            </a:extLst>
          </p:cNvPr>
          <p:cNvSpPr txBox="1"/>
          <p:nvPr/>
        </p:nvSpPr>
        <p:spPr>
          <a:xfrm>
            <a:off x="5047861" y="1550542"/>
            <a:ext cx="6172200" cy="3477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000" b="1" dirty="0"/>
              <a:t>Entende-se como Duração do Passivo (</a:t>
            </a:r>
            <a:r>
              <a:rPr lang="pt-BR" sz="2000" b="1" i="1" dirty="0"/>
              <a:t>duration</a:t>
            </a:r>
            <a:r>
              <a:rPr lang="pt-BR" sz="2000" b="1" dirty="0"/>
              <a:t>) o valor médio, em anos, dos prazos dos fluxos de pagamentos líquidos de benefícios do RPPS, ponderado pelos valores presentes desses fluxos. </a:t>
            </a:r>
          </a:p>
          <a:p>
            <a:pPr algn="just"/>
            <a:endParaRPr lang="pt-BR" sz="2000" b="1" dirty="0"/>
          </a:p>
          <a:p>
            <a:pPr algn="just"/>
            <a:endParaRPr lang="pt-BR" sz="2000" b="1" dirty="0"/>
          </a:p>
          <a:p>
            <a:pPr algn="just"/>
            <a:endParaRPr lang="pt-BR" sz="2000" b="1" dirty="0"/>
          </a:p>
          <a:p>
            <a:pPr algn="just"/>
            <a:r>
              <a:rPr lang="pt-BR" sz="2000" b="1" dirty="0"/>
              <a:t>1,0491 X 1,0412 = 9,23 %  em 2022</a:t>
            </a:r>
          </a:p>
          <a:p>
            <a:pPr algn="just"/>
            <a:endParaRPr lang="pt-BR" sz="2000" b="1" dirty="0"/>
          </a:p>
          <a:p>
            <a:pPr algn="just"/>
            <a:endParaRPr lang="pt-BR" sz="2000" b="1" dirty="0"/>
          </a:p>
          <a:p>
            <a:pPr algn="just"/>
            <a:r>
              <a:rPr lang="pt-BR" sz="2000" b="1" dirty="0"/>
              <a:t>1,055 X 1,0845 = 14,41%   em 2021</a:t>
            </a:r>
          </a:p>
        </p:txBody>
      </p:sp>
    </p:spTree>
    <p:extLst>
      <p:ext uri="{BB962C8B-B14F-4D97-AF65-F5344CB8AC3E}">
        <p14:creationId xmlns:p14="http://schemas.microsoft.com/office/powerpoint/2010/main" val="39799673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1243</Words>
  <Application>Microsoft Office PowerPoint</Application>
  <PresentationFormat>Widescreen</PresentationFormat>
  <Paragraphs>102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2" baseType="lpstr">
      <vt:lpstr>Arial</vt:lpstr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Pró Empresa</dc:creator>
  <cp:lastModifiedBy>Administrador</cp:lastModifiedBy>
  <cp:revision>40</cp:revision>
  <dcterms:created xsi:type="dcterms:W3CDTF">2021-09-21T19:31:32Z</dcterms:created>
  <dcterms:modified xsi:type="dcterms:W3CDTF">2021-09-30T15:30:02Z</dcterms:modified>
</cp:coreProperties>
</file>