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4"/>
  </p:notesMasterIdLst>
  <p:sldIdLst>
    <p:sldId id="256" r:id="rId2"/>
    <p:sldId id="1893" r:id="rId3"/>
    <p:sldId id="293" r:id="rId4"/>
    <p:sldId id="264" r:id="rId5"/>
    <p:sldId id="1847" r:id="rId6"/>
    <p:sldId id="1341" r:id="rId7"/>
    <p:sldId id="1848" r:id="rId8"/>
    <p:sldId id="1849" r:id="rId9"/>
    <p:sldId id="1850" r:id="rId10"/>
    <p:sldId id="1851" r:id="rId11"/>
    <p:sldId id="1852" r:id="rId12"/>
    <p:sldId id="298" r:id="rId13"/>
    <p:sldId id="1853" r:id="rId14"/>
    <p:sldId id="1856" r:id="rId15"/>
    <p:sldId id="1855" r:id="rId16"/>
    <p:sldId id="1854" r:id="rId17"/>
    <p:sldId id="1857" r:id="rId18"/>
    <p:sldId id="296" r:id="rId19"/>
    <p:sldId id="265" r:id="rId20"/>
    <p:sldId id="297" r:id="rId21"/>
    <p:sldId id="266" r:id="rId22"/>
    <p:sldId id="267" r:id="rId23"/>
    <p:sldId id="268" r:id="rId24"/>
    <p:sldId id="1892" r:id="rId25"/>
    <p:sldId id="1824" r:id="rId26"/>
    <p:sldId id="1825" r:id="rId27"/>
    <p:sldId id="1826" r:id="rId28"/>
    <p:sldId id="1870" r:id="rId29"/>
    <p:sldId id="1886" r:id="rId30"/>
    <p:sldId id="1887" r:id="rId31"/>
    <p:sldId id="1871" r:id="rId32"/>
    <p:sldId id="1872" r:id="rId33"/>
    <p:sldId id="1875" r:id="rId34"/>
    <p:sldId id="1876" r:id="rId35"/>
    <p:sldId id="1877" r:id="rId36"/>
    <p:sldId id="1555" r:id="rId37"/>
    <p:sldId id="1891" r:id="rId38"/>
    <p:sldId id="1888" r:id="rId39"/>
    <p:sldId id="1301" r:id="rId40"/>
    <p:sldId id="1889" r:id="rId41"/>
    <p:sldId id="1858" r:id="rId42"/>
    <p:sldId id="1890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95" r:id="rId52"/>
    <p:sldId id="259" r:id="rId53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CC"/>
    <a:srgbClr val="0000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DB%20EMPRESAS\ABIPEM\3&#186;%20INVESTIMENTOS%20FLORIAN&#211;POLIS%202021\RONALDO%20ALM\DADOS%20ATUALIZADO%20AGOSTO%20202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aldo\Desktop\DADOS%20P&#211;S%20PANDEM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aldo\Desktop\NTNBs%20e%20IBO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DB%20EMPRESAS\LDB%20CONSULTORIA%20FINANCEIRA\CLIENTES\PORTO%20FELIZ\ALM\PASSIVO%20PORTO%20FELIZ%20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DB%20EMPRESAS\LDB%20CONSULTORIA%20FINANCEIRA\CLIENTES\MARAB&#193;\ALM\2020\Fronteira%20Eficiente%20CUPOM_2,99%25_MARAB&#193;%205,87%25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SELIC!$B$2:$B$54</c:f>
              <c:numCache>
                <c:formatCode>m/d/yyyy</c:formatCode>
                <c:ptCount val="53"/>
                <c:pt idx="0">
                  <c:v>44412</c:v>
                </c:pt>
                <c:pt idx="1">
                  <c:v>44364</c:v>
                </c:pt>
                <c:pt idx="2">
                  <c:v>44321</c:v>
                </c:pt>
                <c:pt idx="3">
                  <c:v>44272</c:v>
                </c:pt>
                <c:pt idx="4">
                  <c:v>44216</c:v>
                </c:pt>
                <c:pt idx="5">
                  <c:v>44174</c:v>
                </c:pt>
                <c:pt idx="6">
                  <c:v>44132</c:v>
                </c:pt>
                <c:pt idx="7">
                  <c:v>44090</c:v>
                </c:pt>
                <c:pt idx="8">
                  <c:v>44048</c:v>
                </c:pt>
                <c:pt idx="9">
                  <c:v>43999</c:v>
                </c:pt>
                <c:pt idx="10">
                  <c:v>43958</c:v>
                </c:pt>
                <c:pt idx="11">
                  <c:v>43909</c:v>
                </c:pt>
                <c:pt idx="12">
                  <c:v>43867</c:v>
                </c:pt>
                <c:pt idx="13">
                  <c:v>43811</c:v>
                </c:pt>
                <c:pt idx="14">
                  <c:v>43769</c:v>
                </c:pt>
                <c:pt idx="15">
                  <c:v>43727</c:v>
                </c:pt>
                <c:pt idx="16">
                  <c:v>43678</c:v>
                </c:pt>
                <c:pt idx="17">
                  <c:v>43635</c:v>
                </c:pt>
                <c:pt idx="18">
                  <c:v>43593</c:v>
                </c:pt>
                <c:pt idx="19">
                  <c:v>43544</c:v>
                </c:pt>
                <c:pt idx="20">
                  <c:v>43502</c:v>
                </c:pt>
                <c:pt idx="21">
                  <c:v>43446</c:v>
                </c:pt>
                <c:pt idx="22">
                  <c:v>43404</c:v>
                </c:pt>
                <c:pt idx="23">
                  <c:v>43362</c:v>
                </c:pt>
                <c:pt idx="24">
                  <c:v>43313</c:v>
                </c:pt>
                <c:pt idx="25">
                  <c:v>43271</c:v>
                </c:pt>
                <c:pt idx="26">
                  <c:v>43236</c:v>
                </c:pt>
                <c:pt idx="27">
                  <c:v>43181</c:v>
                </c:pt>
                <c:pt idx="28">
                  <c:v>43139</c:v>
                </c:pt>
                <c:pt idx="29">
                  <c:v>43076</c:v>
                </c:pt>
                <c:pt idx="30">
                  <c:v>43034</c:v>
                </c:pt>
                <c:pt idx="31">
                  <c:v>42986</c:v>
                </c:pt>
                <c:pt idx="32">
                  <c:v>42943</c:v>
                </c:pt>
                <c:pt idx="33">
                  <c:v>42887</c:v>
                </c:pt>
                <c:pt idx="34">
                  <c:v>42838</c:v>
                </c:pt>
                <c:pt idx="35">
                  <c:v>42789</c:v>
                </c:pt>
                <c:pt idx="36">
                  <c:v>42747</c:v>
                </c:pt>
                <c:pt idx="37">
                  <c:v>42705</c:v>
                </c:pt>
                <c:pt idx="38">
                  <c:v>42663</c:v>
                </c:pt>
                <c:pt idx="39">
                  <c:v>42613</c:v>
                </c:pt>
                <c:pt idx="40">
                  <c:v>42571</c:v>
                </c:pt>
                <c:pt idx="41">
                  <c:v>42529</c:v>
                </c:pt>
                <c:pt idx="42">
                  <c:v>42487</c:v>
                </c:pt>
                <c:pt idx="43">
                  <c:v>42431</c:v>
                </c:pt>
                <c:pt idx="44">
                  <c:v>42389</c:v>
                </c:pt>
                <c:pt idx="45">
                  <c:v>42334</c:v>
                </c:pt>
                <c:pt idx="46">
                  <c:v>42299</c:v>
                </c:pt>
                <c:pt idx="47">
                  <c:v>42250</c:v>
                </c:pt>
                <c:pt idx="48">
                  <c:v>42215</c:v>
                </c:pt>
                <c:pt idx="49">
                  <c:v>42159</c:v>
                </c:pt>
                <c:pt idx="50">
                  <c:v>42124</c:v>
                </c:pt>
                <c:pt idx="51">
                  <c:v>42068</c:v>
                </c:pt>
                <c:pt idx="52">
                  <c:v>42026</c:v>
                </c:pt>
              </c:numCache>
            </c:numRef>
          </c:cat>
          <c:val>
            <c:numRef>
              <c:f>SELIC!$C$2:$C$54</c:f>
              <c:numCache>
                <c:formatCode>0.00%</c:formatCode>
                <c:ptCount val="53"/>
                <c:pt idx="0">
                  <c:v>5.2499999999999998E-2</c:v>
                </c:pt>
                <c:pt idx="1">
                  <c:v>4.2500000000000003E-2</c:v>
                </c:pt>
                <c:pt idx="2">
                  <c:v>3.5000000000000003E-2</c:v>
                </c:pt>
                <c:pt idx="3">
                  <c:v>2.75E-2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2.2499999999999999E-2</c:v>
                </c:pt>
                <c:pt idx="10">
                  <c:v>0.03</c:v>
                </c:pt>
                <c:pt idx="11">
                  <c:v>3.7499999999999999E-2</c:v>
                </c:pt>
                <c:pt idx="12">
                  <c:v>4.2500000000000003E-2</c:v>
                </c:pt>
                <c:pt idx="13">
                  <c:v>4.4999999999999998E-2</c:v>
                </c:pt>
                <c:pt idx="14">
                  <c:v>0.05</c:v>
                </c:pt>
                <c:pt idx="15">
                  <c:v>5.5E-2</c:v>
                </c:pt>
                <c:pt idx="16">
                  <c:v>0.06</c:v>
                </c:pt>
                <c:pt idx="17">
                  <c:v>6.5000000000000002E-2</c:v>
                </c:pt>
                <c:pt idx="18">
                  <c:v>6.5000000000000002E-2</c:v>
                </c:pt>
                <c:pt idx="19">
                  <c:v>6.5000000000000002E-2</c:v>
                </c:pt>
                <c:pt idx="20">
                  <c:v>6.5000000000000002E-2</c:v>
                </c:pt>
                <c:pt idx="21">
                  <c:v>6.5000000000000002E-2</c:v>
                </c:pt>
                <c:pt idx="22">
                  <c:v>6.5000000000000002E-2</c:v>
                </c:pt>
                <c:pt idx="23">
                  <c:v>6.5000000000000002E-2</c:v>
                </c:pt>
                <c:pt idx="24">
                  <c:v>6.5000000000000002E-2</c:v>
                </c:pt>
                <c:pt idx="25">
                  <c:v>6.5000000000000002E-2</c:v>
                </c:pt>
                <c:pt idx="26">
                  <c:v>6.5000000000000002E-2</c:v>
                </c:pt>
                <c:pt idx="27">
                  <c:v>6.5000000000000002E-2</c:v>
                </c:pt>
                <c:pt idx="28">
                  <c:v>6.7500000000000004E-2</c:v>
                </c:pt>
                <c:pt idx="29">
                  <c:v>7.0000000000000007E-2</c:v>
                </c:pt>
                <c:pt idx="30">
                  <c:v>7.4999999999999997E-2</c:v>
                </c:pt>
                <c:pt idx="31">
                  <c:v>8.2500000000000004E-2</c:v>
                </c:pt>
                <c:pt idx="32">
                  <c:v>9.2499999999999999E-2</c:v>
                </c:pt>
                <c:pt idx="33">
                  <c:v>0.10249999999999999</c:v>
                </c:pt>
                <c:pt idx="34">
                  <c:v>0.1125</c:v>
                </c:pt>
                <c:pt idx="35">
                  <c:v>0.1225</c:v>
                </c:pt>
                <c:pt idx="36">
                  <c:v>0.13</c:v>
                </c:pt>
                <c:pt idx="37">
                  <c:v>0.13750000000000001</c:v>
                </c:pt>
                <c:pt idx="38">
                  <c:v>0.14000000000000001</c:v>
                </c:pt>
                <c:pt idx="39">
                  <c:v>0.14249999999999999</c:v>
                </c:pt>
                <c:pt idx="40">
                  <c:v>0.14249999999999999</c:v>
                </c:pt>
                <c:pt idx="41">
                  <c:v>0.14249999999999999</c:v>
                </c:pt>
                <c:pt idx="42">
                  <c:v>0.14249999999999999</c:v>
                </c:pt>
                <c:pt idx="43">
                  <c:v>0.14249999999999999</c:v>
                </c:pt>
                <c:pt idx="44">
                  <c:v>0.14249999999999999</c:v>
                </c:pt>
                <c:pt idx="45">
                  <c:v>0.14249999999999999</c:v>
                </c:pt>
                <c:pt idx="46">
                  <c:v>0.14249999999999999</c:v>
                </c:pt>
                <c:pt idx="47">
                  <c:v>0.14249999999999999</c:v>
                </c:pt>
                <c:pt idx="48">
                  <c:v>0.14249999999999999</c:v>
                </c:pt>
                <c:pt idx="49">
                  <c:v>0.13750000000000001</c:v>
                </c:pt>
                <c:pt idx="50">
                  <c:v>0.13250000000000001</c:v>
                </c:pt>
                <c:pt idx="51">
                  <c:v>0.1275</c:v>
                </c:pt>
                <c:pt idx="52">
                  <c:v>0.1225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4-4B10-842A-2A184B76B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3170032"/>
        <c:axId val="1341263472"/>
      </c:barChart>
      <c:dateAx>
        <c:axId val="14031700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92D0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1263472"/>
        <c:crosses val="autoZero"/>
        <c:auto val="1"/>
        <c:lblOffset val="100"/>
        <c:baseTimeUnit val="months"/>
      </c:dateAx>
      <c:valAx>
        <c:axId val="1341263472"/>
        <c:scaling>
          <c:orientation val="minMax"/>
        </c:scaling>
        <c:delete val="0"/>
        <c:axPos val="r"/>
        <c:majorGridlines>
          <c:spPr>
            <a:ln w="3175" cap="flat" cmpd="sng" algn="ctr"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18000">
                    <a:schemeClr val="accent6">
                      <a:lumMod val="45000"/>
                      <a:lumOff val="55000"/>
                    </a:schemeClr>
                  </a:gs>
                  <a:gs pos="16000">
                    <a:schemeClr val="accent6">
                      <a:lumMod val="45000"/>
                      <a:lumOff val="55000"/>
                    </a:schemeClr>
                  </a:gs>
                  <a:gs pos="0">
                    <a:schemeClr val="accent6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ysDot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3170032"/>
        <c:crosses val="max"/>
        <c:crossBetween val="between"/>
        <c:majorUnit val="5.000000000000001E-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NTNB 2055 - TAXA MÁXIMA EM 12/03/2020 = 5,0271%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'NTNB 2055'!$R$2</c:f>
              <c:strCache>
                <c:ptCount val="1"/>
                <c:pt idx="0">
                  <c:v>NTNB 2055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'NTNB 2055'!$Q$3:$Q$430</c:f>
              <c:numCache>
                <c:formatCode>m/d/yyyy</c:formatCode>
                <c:ptCount val="428"/>
                <c:pt idx="0">
                  <c:v>43830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43887</c:v>
                </c:pt>
                <c:pt idx="39">
                  <c:v>43888</c:v>
                </c:pt>
                <c:pt idx="40">
                  <c:v>43889</c:v>
                </c:pt>
                <c:pt idx="41">
                  <c:v>43892</c:v>
                </c:pt>
                <c:pt idx="42">
                  <c:v>43893</c:v>
                </c:pt>
                <c:pt idx="43">
                  <c:v>43894</c:v>
                </c:pt>
                <c:pt idx="44">
                  <c:v>43895</c:v>
                </c:pt>
                <c:pt idx="45">
                  <c:v>43896</c:v>
                </c:pt>
                <c:pt idx="46">
                  <c:v>43899</c:v>
                </c:pt>
                <c:pt idx="47">
                  <c:v>43900</c:v>
                </c:pt>
                <c:pt idx="48">
                  <c:v>43901</c:v>
                </c:pt>
                <c:pt idx="49">
                  <c:v>43902</c:v>
                </c:pt>
                <c:pt idx="50">
                  <c:v>43903</c:v>
                </c:pt>
                <c:pt idx="51">
                  <c:v>43906</c:v>
                </c:pt>
                <c:pt idx="52">
                  <c:v>43907</c:v>
                </c:pt>
                <c:pt idx="53">
                  <c:v>43908</c:v>
                </c:pt>
                <c:pt idx="54">
                  <c:v>43909</c:v>
                </c:pt>
                <c:pt idx="55">
                  <c:v>43910</c:v>
                </c:pt>
                <c:pt idx="56">
                  <c:v>43913</c:v>
                </c:pt>
                <c:pt idx="57">
                  <c:v>43914</c:v>
                </c:pt>
                <c:pt idx="58">
                  <c:v>43915</c:v>
                </c:pt>
                <c:pt idx="59">
                  <c:v>43916</c:v>
                </c:pt>
                <c:pt idx="60">
                  <c:v>43917</c:v>
                </c:pt>
                <c:pt idx="61">
                  <c:v>43920</c:v>
                </c:pt>
                <c:pt idx="62">
                  <c:v>43921</c:v>
                </c:pt>
                <c:pt idx="63">
                  <c:v>43922</c:v>
                </c:pt>
                <c:pt idx="64">
                  <c:v>43923</c:v>
                </c:pt>
                <c:pt idx="65">
                  <c:v>43924</c:v>
                </c:pt>
                <c:pt idx="66">
                  <c:v>43927</c:v>
                </c:pt>
                <c:pt idx="67">
                  <c:v>43928</c:v>
                </c:pt>
                <c:pt idx="68">
                  <c:v>43929</c:v>
                </c:pt>
                <c:pt idx="69">
                  <c:v>43930</c:v>
                </c:pt>
                <c:pt idx="70">
                  <c:v>43934</c:v>
                </c:pt>
                <c:pt idx="71">
                  <c:v>43935</c:v>
                </c:pt>
                <c:pt idx="72">
                  <c:v>43936</c:v>
                </c:pt>
                <c:pt idx="73">
                  <c:v>43937</c:v>
                </c:pt>
                <c:pt idx="74">
                  <c:v>43938</c:v>
                </c:pt>
                <c:pt idx="75">
                  <c:v>43941</c:v>
                </c:pt>
                <c:pt idx="76">
                  <c:v>43943</c:v>
                </c:pt>
                <c:pt idx="77">
                  <c:v>43944</c:v>
                </c:pt>
                <c:pt idx="78">
                  <c:v>43945</c:v>
                </c:pt>
                <c:pt idx="79">
                  <c:v>43948</c:v>
                </c:pt>
                <c:pt idx="80">
                  <c:v>43949</c:v>
                </c:pt>
                <c:pt idx="81">
                  <c:v>43950</c:v>
                </c:pt>
                <c:pt idx="82">
                  <c:v>43951</c:v>
                </c:pt>
                <c:pt idx="83">
                  <c:v>43955</c:v>
                </c:pt>
                <c:pt idx="84">
                  <c:v>43956</c:v>
                </c:pt>
                <c:pt idx="85">
                  <c:v>43957</c:v>
                </c:pt>
                <c:pt idx="86">
                  <c:v>43958</c:v>
                </c:pt>
                <c:pt idx="87">
                  <c:v>43959</c:v>
                </c:pt>
                <c:pt idx="88">
                  <c:v>43962</c:v>
                </c:pt>
                <c:pt idx="89">
                  <c:v>43963</c:v>
                </c:pt>
                <c:pt idx="90">
                  <c:v>43964</c:v>
                </c:pt>
                <c:pt idx="91">
                  <c:v>43965</c:v>
                </c:pt>
                <c:pt idx="92">
                  <c:v>43966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43976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43994</c:v>
                </c:pt>
                <c:pt idx="112">
                  <c:v>43997</c:v>
                </c:pt>
                <c:pt idx="113">
                  <c:v>43998</c:v>
                </c:pt>
                <c:pt idx="114">
                  <c:v>43999</c:v>
                </c:pt>
                <c:pt idx="115">
                  <c:v>44000</c:v>
                </c:pt>
                <c:pt idx="116">
                  <c:v>44001</c:v>
                </c:pt>
                <c:pt idx="117">
                  <c:v>44004</c:v>
                </c:pt>
                <c:pt idx="118">
                  <c:v>44005</c:v>
                </c:pt>
                <c:pt idx="119">
                  <c:v>44006</c:v>
                </c:pt>
                <c:pt idx="120">
                  <c:v>44007</c:v>
                </c:pt>
                <c:pt idx="121">
                  <c:v>44008</c:v>
                </c:pt>
                <c:pt idx="122">
                  <c:v>44011</c:v>
                </c:pt>
                <c:pt idx="123">
                  <c:v>44012</c:v>
                </c:pt>
                <c:pt idx="124">
                  <c:v>44013</c:v>
                </c:pt>
                <c:pt idx="125">
                  <c:v>44014</c:v>
                </c:pt>
                <c:pt idx="126">
                  <c:v>44015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44025</c:v>
                </c:pt>
                <c:pt idx="133">
                  <c:v>44026</c:v>
                </c:pt>
                <c:pt idx="134">
                  <c:v>44027</c:v>
                </c:pt>
                <c:pt idx="135">
                  <c:v>44028</c:v>
                </c:pt>
                <c:pt idx="136">
                  <c:v>44029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44067</c:v>
                </c:pt>
                <c:pt idx="163">
                  <c:v>44068</c:v>
                </c:pt>
                <c:pt idx="164">
                  <c:v>44069</c:v>
                </c:pt>
                <c:pt idx="165">
                  <c:v>44070</c:v>
                </c:pt>
                <c:pt idx="166">
                  <c:v>44071</c:v>
                </c:pt>
                <c:pt idx="167">
                  <c:v>44074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44082</c:v>
                </c:pt>
                <c:pt idx="173">
                  <c:v>44083</c:v>
                </c:pt>
                <c:pt idx="174">
                  <c:v>44084</c:v>
                </c:pt>
                <c:pt idx="175">
                  <c:v>44085</c:v>
                </c:pt>
                <c:pt idx="176">
                  <c:v>44088</c:v>
                </c:pt>
                <c:pt idx="177">
                  <c:v>44089</c:v>
                </c:pt>
                <c:pt idx="178">
                  <c:v>44090</c:v>
                </c:pt>
                <c:pt idx="179">
                  <c:v>44091</c:v>
                </c:pt>
                <c:pt idx="180">
                  <c:v>44092</c:v>
                </c:pt>
                <c:pt idx="181">
                  <c:v>44095</c:v>
                </c:pt>
                <c:pt idx="182">
                  <c:v>44096</c:v>
                </c:pt>
                <c:pt idx="183">
                  <c:v>44097</c:v>
                </c:pt>
                <c:pt idx="184">
                  <c:v>44098</c:v>
                </c:pt>
                <c:pt idx="185">
                  <c:v>44099</c:v>
                </c:pt>
                <c:pt idx="186">
                  <c:v>44102</c:v>
                </c:pt>
                <c:pt idx="187">
                  <c:v>44103</c:v>
                </c:pt>
                <c:pt idx="188">
                  <c:v>44104</c:v>
                </c:pt>
                <c:pt idx="189">
                  <c:v>44105</c:v>
                </c:pt>
                <c:pt idx="190">
                  <c:v>44106</c:v>
                </c:pt>
                <c:pt idx="191">
                  <c:v>44109</c:v>
                </c:pt>
                <c:pt idx="192">
                  <c:v>44110</c:v>
                </c:pt>
                <c:pt idx="193">
                  <c:v>44111</c:v>
                </c:pt>
                <c:pt idx="194">
                  <c:v>44112</c:v>
                </c:pt>
                <c:pt idx="195">
                  <c:v>44113</c:v>
                </c:pt>
                <c:pt idx="196">
                  <c:v>44117</c:v>
                </c:pt>
                <c:pt idx="197">
                  <c:v>44118</c:v>
                </c:pt>
                <c:pt idx="198">
                  <c:v>44119</c:v>
                </c:pt>
                <c:pt idx="199">
                  <c:v>44120</c:v>
                </c:pt>
                <c:pt idx="200">
                  <c:v>44123</c:v>
                </c:pt>
                <c:pt idx="201">
                  <c:v>44124</c:v>
                </c:pt>
                <c:pt idx="202">
                  <c:v>44125</c:v>
                </c:pt>
                <c:pt idx="203">
                  <c:v>44126</c:v>
                </c:pt>
                <c:pt idx="204">
                  <c:v>44127</c:v>
                </c:pt>
                <c:pt idx="205">
                  <c:v>44130</c:v>
                </c:pt>
                <c:pt idx="206">
                  <c:v>44131</c:v>
                </c:pt>
                <c:pt idx="207">
                  <c:v>44132</c:v>
                </c:pt>
                <c:pt idx="208">
                  <c:v>44133</c:v>
                </c:pt>
                <c:pt idx="209">
                  <c:v>44134</c:v>
                </c:pt>
                <c:pt idx="210">
                  <c:v>44138</c:v>
                </c:pt>
                <c:pt idx="211">
                  <c:v>44139</c:v>
                </c:pt>
                <c:pt idx="212">
                  <c:v>44140</c:v>
                </c:pt>
                <c:pt idx="213">
                  <c:v>44141</c:v>
                </c:pt>
                <c:pt idx="214">
                  <c:v>44144</c:v>
                </c:pt>
                <c:pt idx="215">
                  <c:v>44145</c:v>
                </c:pt>
                <c:pt idx="216">
                  <c:v>44146</c:v>
                </c:pt>
                <c:pt idx="217">
                  <c:v>44147</c:v>
                </c:pt>
                <c:pt idx="218">
                  <c:v>44148</c:v>
                </c:pt>
                <c:pt idx="219">
                  <c:v>44151</c:v>
                </c:pt>
                <c:pt idx="220">
                  <c:v>44152</c:v>
                </c:pt>
                <c:pt idx="221">
                  <c:v>44153</c:v>
                </c:pt>
                <c:pt idx="222">
                  <c:v>44154</c:v>
                </c:pt>
                <c:pt idx="223">
                  <c:v>44155</c:v>
                </c:pt>
                <c:pt idx="224">
                  <c:v>44158</c:v>
                </c:pt>
                <c:pt idx="225">
                  <c:v>44159</c:v>
                </c:pt>
                <c:pt idx="226">
                  <c:v>44160</c:v>
                </c:pt>
                <c:pt idx="227">
                  <c:v>44161</c:v>
                </c:pt>
                <c:pt idx="228">
                  <c:v>44162</c:v>
                </c:pt>
                <c:pt idx="229">
                  <c:v>44165</c:v>
                </c:pt>
                <c:pt idx="230">
                  <c:v>44166</c:v>
                </c:pt>
                <c:pt idx="231">
                  <c:v>44167</c:v>
                </c:pt>
                <c:pt idx="232">
                  <c:v>44168</c:v>
                </c:pt>
                <c:pt idx="233">
                  <c:v>44169</c:v>
                </c:pt>
                <c:pt idx="234">
                  <c:v>44172</c:v>
                </c:pt>
                <c:pt idx="235">
                  <c:v>44173</c:v>
                </c:pt>
                <c:pt idx="236">
                  <c:v>44174</c:v>
                </c:pt>
                <c:pt idx="237">
                  <c:v>44175</c:v>
                </c:pt>
                <c:pt idx="238">
                  <c:v>44176</c:v>
                </c:pt>
                <c:pt idx="239">
                  <c:v>44179</c:v>
                </c:pt>
                <c:pt idx="240">
                  <c:v>44180</c:v>
                </c:pt>
                <c:pt idx="241">
                  <c:v>44181</c:v>
                </c:pt>
                <c:pt idx="242">
                  <c:v>44182</c:v>
                </c:pt>
                <c:pt idx="243">
                  <c:v>44183</c:v>
                </c:pt>
                <c:pt idx="244">
                  <c:v>44186</c:v>
                </c:pt>
                <c:pt idx="245">
                  <c:v>44187</c:v>
                </c:pt>
                <c:pt idx="246">
                  <c:v>44188</c:v>
                </c:pt>
                <c:pt idx="247">
                  <c:v>44189</c:v>
                </c:pt>
                <c:pt idx="248">
                  <c:v>44193</c:v>
                </c:pt>
                <c:pt idx="249">
                  <c:v>44194</c:v>
                </c:pt>
                <c:pt idx="250">
                  <c:v>44195</c:v>
                </c:pt>
                <c:pt idx="251">
                  <c:v>44196</c:v>
                </c:pt>
                <c:pt idx="252">
                  <c:v>44200</c:v>
                </c:pt>
                <c:pt idx="253">
                  <c:v>44201</c:v>
                </c:pt>
                <c:pt idx="254">
                  <c:v>44202</c:v>
                </c:pt>
                <c:pt idx="255">
                  <c:v>44203</c:v>
                </c:pt>
                <c:pt idx="256">
                  <c:v>44204</c:v>
                </c:pt>
                <c:pt idx="257">
                  <c:v>44207</c:v>
                </c:pt>
                <c:pt idx="258">
                  <c:v>44208</c:v>
                </c:pt>
                <c:pt idx="259">
                  <c:v>44209</c:v>
                </c:pt>
                <c:pt idx="260">
                  <c:v>44210</c:v>
                </c:pt>
                <c:pt idx="261">
                  <c:v>44211</c:v>
                </c:pt>
                <c:pt idx="262">
                  <c:v>44214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44221</c:v>
                </c:pt>
                <c:pt idx="268">
                  <c:v>44222</c:v>
                </c:pt>
                <c:pt idx="269">
                  <c:v>44223</c:v>
                </c:pt>
                <c:pt idx="270">
                  <c:v>44224</c:v>
                </c:pt>
                <c:pt idx="271">
                  <c:v>44225</c:v>
                </c:pt>
                <c:pt idx="272">
                  <c:v>44228</c:v>
                </c:pt>
                <c:pt idx="273">
                  <c:v>44229</c:v>
                </c:pt>
                <c:pt idx="274">
                  <c:v>44230</c:v>
                </c:pt>
                <c:pt idx="275">
                  <c:v>44231</c:v>
                </c:pt>
                <c:pt idx="276">
                  <c:v>44232</c:v>
                </c:pt>
                <c:pt idx="277">
                  <c:v>44235</c:v>
                </c:pt>
                <c:pt idx="278">
                  <c:v>44236</c:v>
                </c:pt>
                <c:pt idx="279">
                  <c:v>44237</c:v>
                </c:pt>
                <c:pt idx="280">
                  <c:v>44238</c:v>
                </c:pt>
                <c:pt idx="281">
                  <c:v>44239</c:v>
                </c:pt>
                <c:pt idx="282">
                  <c:v>44244</c:v>
                </c:pt>
                <c:pt idx="283">
                  <c:v>44245</c:v>
                </c:pt>
                <c:pt idx="284">
                  <c:v>44246</c:v>
                </c:pt>
                <c:pt idx="285">
                  <c:v>44249</c:v>
                </c:pt>
                <c:pt idx="286">
                  <c:v>44250</c:v>
                </c:pt>
                <c:pt idx="287">
                  <c:v>44251</c:v>
                </c:pt>
                <c:pt idx="288">
                  <c:v>44252</c:v>
                </c:pt>
                <c:pt idx="289">
                  <c:v>44253</c:v>
                </c:pt>
                <c:pt idx="290">
                  <c:v>44256</c:v>
                </c:pt>
                <c:pt idx="291">
                  <c:v>44257</c:v>
                </c:pt>
                <c:pt idx="292">
                  <c:v>44258</c:v>
                </c:pt>
                <c:pt idx="293">
                  <c:v>44259</c:v>
                </c:pt>
                <c:pt idx="294">
                  <c:v>44260</c:v>
                </c:pt>
                <c:pt idx="295">
                  <c:v>44263</c:v>
                </c:pt>
                <c:pt idx="296">
                  <c:v>44264</c:v>
                </c:pt>
                <c:pt idx="297">
                  <c:v>44265</c:v>
                </c:pt>
                <c:pt idx="298">
                  <c:v>44266</c:v>
                </c:pt>
                <c:pt idx="299">
                  <c:v>44267</c:v>
                </c:pt>
                <c:pt idx="300">
                  <c:v>44270</c:v>
                </c:pt>
                <c:pt idx="301">
                  <c:v>44271</c:v>
                </c:pt>
                <c:pt idx="302">
                  <c:v>44272</c:v>
                </c:pt>
                <c:pt idx="303">
                  <c:v>44273</c:v>
                </c:pt>
                <c:pt idx="304">
                  <c:v>44274</c:v>
                </c:pt>
                <c:pt idx="305">
                  <c:v>44277</c:v>
                </c:pt>
                <c:pt idx="306">
                  <c:v>44278</c:v>
                </c:pt>
                <c:pt idx="307">
                  <c:v>44279</c:v>
                </c:pt>
                <c:pt idx="308">
                  <c:v>44280</c:v>
                </c:pt>
                <c:pt idx="309">
                  <c:v>44281</c:v>
                </c:pt>
                <c:pt idx="310">
                  <c:v>44284</c:v>
                </c:pt>
                <c:pt idx="311">
                  <c:v>44285</c:v>
                </c:pt>
                <c:pt idx="312">
                  <c:v>44286</c:v>
                </c:pt>
                <c:pt idx="313">
                  <c:v>44287</c:v>
                </c:pt>
                <c:pt idx="314">
                  <c:v>44291</c:v>
                </c:pt>
                <c:pt idx="315">
                  <c:v>44292</c:v>
                </c:pt>
                <c:pt idx="316">
                  <c:v>44293</c:v>
                </c:pt>
                <c:pt idx="317">
                  <c:v>44294</c:v>
                </c:pt>
                <c:pt idx="318">
                  <c:v>44295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44305</c:v>
                </c:pt>
                <c:pt idx="325">
                  <c:v>44306</c:v>
                </c:pt>
                <c:pt idx="326">
                  <c:v>44308</c:v>
                </c:pt>
                <c:pt idx="327">
                  <c:v>44309</c:v>
                </c:pt>
                <c:pt idx="328">
                  <c:v>44312</c:v>
                </c:pt>
                <c:pt idx="329">
                  <c:v>44313</c:v>
                </c:pt>
                <c:pt idx="330">
                  <c:v>44314</c:v>
                </c:pt>
                <c:pt idx="331">
                  <c:v>44315</c:v>
                </c:pt>
                <c:pt idx="332">
                  <c:v>44316</c:v>
                </c:pt>
                <c:pt idx="333">
                  <c:v>44319</c:v>
                </c:pt>
                <c:pt idx="334">
                  <c:v>44320</c:v>
                </c:pt>
                <c:pt idx="335">
                  <c:v>44321</c:v>
                </c:pt>
                <c:pt idx="336">
                  <c:v>44322</c:v>
                </c:pt>
                <c:pt idx="337">
                  <c:v>44323</c:v>
                </c:pt>
                <c:pt idx="338">
                  <c:v>44326</c:v>
                </c:pt>
                <c:pt idx="339">
                  <c:v>44327</c:v>
                </c:pt>
                <c:pt idx="340">
                  <c:v>44328</c:v>
                </c:pt>
                <c:pt idx="341">
                  <c:v>44329</c:v>
                </c:pt>
                <c:pt idx="342">
                  <c:v>44330</c:v>
                </c:pt>
                <c:pt idx="343">
                  <c:v>44333</c:v>
                </c:pt>
                <c:pt idx="344">
                  <c:v>44334</c:v>
                </c:pt>
                <c:pt idx="345">
                  <c:v>44335</c:v>
                </c:pt>
                <c:pt idx="346">
                  <c:v>44336</c:v>
                </c:pt>
                <c:pt idx="347">
                  <c:v>44337</c:v>
                </c:pt>
                <c:pt idx="348">
                  <c:v>44340</c:v>
                </c:pt>
                <c:pt idx="349">
                  <c:v>44341</c:v>
                </c:pt>
                <c:pt idx="350">
                  <c:v>44342</c:v>
                </c:pt>
                <c:pt idx="351">
                  <c:v>44343</c:v>
                </c:pt>
                <c:pt idx="352">
                  <c:v>44344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44351</c:v>
                </c:pt>
                <c:pt idx="357">
                  <c:v>44354</c:v>
                </c:pt>
                <c:pt idx="358">
                  <c:v>44355</c:v>
                </c:pt>
                <c:pt idx="359">
                  <c:v>44356</c:v>
                </c:pt>
                <c:pt idx="360">
                  <c:v>44357</c:v>
                </c:pt>
                <c:pt idx="361">
                  <c:v>44358</c:v>
                </c:pt>
                <c:pt idx="362">
                  <c:v>44361</c:v>
                </c:pt>
                <c:pt idx="363">
                  <c:v>44362</c:v>
                </c:pt>
                <c:pt idx="364">
                  <c:v>44363</c:v>
                </c:pt>
                <c:pt idx="365">
                  <c:v>44364</c:v>
                </c:pt>
                <c:pt idx="366">
                  <c:v>44365</c:v>
                </c:pt>
                <c:pt idx="367">
                  <c:v>44368</c:v>
                </c:pt>
                <c:pt idx="368">
                  <c:v>44369</c:v>
                </c:pt>
                <c:pt idx="369">
                  <c:v>44370</c:v>
                </c:pt>
                <c:pt idx="370">
                  <c:v>44371</c:v>
                </c:pt>
                <c:pt idx="371">
                  <c:v>44372</c:v>
                </c:pt>
                <c:pt idx="372">
                  <c:v>44375</c:v>
                </c:pt>
                <c:pt idx="373">
                  <c:v>44376</c:v>
                </c:pt>
                <c:pt idx="374">
                  <c:v>44377</c:v>
                </c:pt>
                <c:pt idx="375">
                  <c:v>44378</c:v>
                </c:pt>
                <c:pt idx="376">
                  <c:v>44379</c:v>
                </c:pt>
                <c:pt idx="377">
                  <c:v>44382</c:v>
                </c:pt>
                <c:pt idx="378">
                  <c:v>44383</c:v>
                </c:pt>
                <c:pt idx="379">
                  <c:v>44384</c:v>
                </c:pt>
                <c:pt idx="380">
                  <c:v>44385</c:v>
                </c:pt>
                <c:pt idx="381">
                  <c:v>44386</c:v>
                </c:pt>
                <c:pt idx="382">
                  <c:v>44389</c:v>
                </c:pt>
                <c:pt idx="383">
                  <c:v>44390</c:v>
                </c:pt>
                <c:pt idx="384">
                  <c:v>44391</c:v>
                </c:pt>
                <c:pt idx="385">
                  <c:v>44392</c:v>
                </c:pt>
                <c:pt idx="386">
                  <c:v>44393</c:v>
                </c:pt>
                <c:pt idx="387">
                  <c:v>44396</c:v>
                </c:pt>
                <c:pt idx="388">
                  <c:v>44397</c:v>
                </c:pt>
                <c:pt idx="389">
                  <c:v>44398</c:v>
                </c:pt>
                <c:pt idx="390">
                  <c:v>44399</c:v>
                </c:pt>
                <c:pt idx="391">
                  <c:v>44400</c:v>
                </c:pt>
                <c:pt idx="392">
                  <c:v>44403</c:v>
                </c:pt>
                <c:pt idx="393">
                  <c:v>44404</c:v>
                </c:pt>
                <c:pt idx="394">
                  <c:v>44405</c:v>
                </c:pt>
                <c:pt idx="395">
                  <c:v>44406</c:v>
                </c:pt>
                <c:pt idx="396">
                  <c:v>44407</c:v>
                </c:pt>
                <c:pt idx="397">
                  <c:v>44410</c:v>
                </c:pt>
                <c:pt idx="398">
                  <c:v>44411</c:v>
                </c:pt>
                <c:pt idx="399">
                  <c:v>44412</c:v>
                </c:pt>
                <c:pt idx="400">
                  <c:v>44413</c:v>
                </c:pt>
                <c:pt idx="401">
                  <c:v>44414</c:v>
                </c:pt>
                <c:pt idx="402">
                  <c:v>44417</c:v>
                </c:pt>
                <c:pt idx="403">
                  <c:v>44418</c:v>
                </c:pt>
                <c:pt idx="404">
                  <c:v>44419</c:v>
                </c:pt>
                <c:pt idx="405">
                  <c:v>44420</c:v>
                </c:pt>
                <c:pt idx="406">
                  <c:v>44421</c:v>
                </c:pt>
                <c:pt idx="407">
                  <c:v>44424</c:v>
                </c:pt>
                <c:pt idx="408">
                  <c:v>44425</c:v>
                </c:pt>
                <c:pt idx="409">
                  <c:v>44426</c:v>
                </c:pt>
                <c:pt idx="410">
                  <c:v>44427</c:v>
                </c:pt>
                <c:pt idx="411">
                  <c:v>44428</c:v>
                </c:pt>
                <c:pt idx="412">
                  <c:v>44431</c:v>
                </c:pt>
                <c:pt idx="413">
                  <c:v>44432</c:v>
                </c:pt>
                <c:pt idx="414">
                  <c:v>44433</c:v>
                </c:pt>
                <c:pt idx="415">
                  <c:v>44434</c:v>
                </c:pt>
                <c:pt idx="416">
                  <c:v>44435</c:v>
                </c:pt>
                <c:pt idx="417">
                  <c:v>44438</c:v>
                </c:pt>
                <c:pt idx="418">
                  <c:v>44439</c:v>
                </c:pt>
                <c:pt idx="419">
                  <c:v>44440</c:v>
                </c:pt>
                <c:pt idx="420">
                  <c:v>44441</c:v>
                </c:pt>
                <c:pt idx="421">
                  <c:v>44442</c:v>
                </c:pt>
                <c:pt idx="422">
                  <c:v>44445</c:v>
                </c:pt>
                <c:pt idx="423">
                  <c:v>44447</c:v>
                </c:pt>
                <c:pt idx="424">
                  <c:v>44448</c:v>
                </c:pt>
                <c:pt idx="425">
                  <c:v>44449</c:v>
                </c:pt>
                <c:pt idx="426">
                  <c:v>44452</c:v>
                </c:pt>
                <c:pt idx="427">
                  <c:v>44453</c:v>
                </c:pt>
              </c:numCache>
            </c:numRef>
          </c:cat>
          <c:val>
            <c:numRef>
              <c:f>'NTNB 2055'!$R$3:$R$430</c:f>
              <c:numCache>
                <c:formatCode>#,##0.00%</c:formatCode>
                <c:ptCount val="428"/>
                <c:pt idx="0">
                  <c:v>3.4599999999999999E-2</c:v>
                </c:pt>
                <c:pt idx="1">
                  <c:v>3.4853999999999996E-2</c:v>
                </c:pt>
                <c:pt idx="2">
                  <c:v>3.526E-2</c:v>
                </c:pt>
                <c:pt idx="3">
                  <c:v>3.5977000000000002E-2</c:v>
                </c:pt>
                <c:pt idx="4">
                  <c:v>3.6000000000000004E-2</c:v>
                </c:pt>
                <c:pt idx="5">
                  <c:v>3.5699999999999996E-2</c:v>
                </c:pt>
                <c:pt idx="6">
                  <c:v>3.5499999999999997E-2</c:v>
                </c:pt>
                <c:pt idx="7">
                  <c:v>3.5499999999999997E-2</c:v>
                </c:pt>
                <c:pt idx="8">
                  <c:v>3.5699999999999996E-2</c:v>
                </c:pt>
                <c:pt idx="9">
                  <c:v>3.5309E-2</c:v>
                </c:pt>
                <c:pt idx="10">
                  <c:v>3.5499999999999997E-2</c:v>
                </c:pt>
                <c:pt idx="11">
                  <c:v>3.5730999999999999E-2</c:v>
                </c:pt>
                <c:pt idx="12">
                  <c:v>3.5535999999999998E-2</c:v>
                </c:pt>
                <c:pt idx="13">
                  <c:v>3.5699999999999996E-2</c:v>
                </c:pt>
                <c:pt idx="14">
                  <c:v>3.5722999999999998E-2</c:v>
                </c:pt>
                <c:pt idx="15">
                  <c:v>3.5429000000000002E-2</c:v>
                </c:pt>
                <c:pt idx="16">
                  <c:v>3.5508000000000005E-2</c:v>
                </c:pt>
                <c:pt idx="17">
                  <c:v>3.5514000000000004E-2</c:v>
                </c:pt>
                <c:pt idx="18">
                  <c:v>3.5741000000000002E-2</c:v>
                </c:pt>
                <c:pt idx="19">
                  <c:v>3.5532000000000001E-2</c:v>
                </c:pt>
                <c:pt idx="20">
                  <c:v>3.5332000000000002E-2</c:v>
                </c:pt>
                <c:pt idx="21">
                  <c:v>3.5499999999999997E-2</c:v>
                </c:pt>
                <c:pt idx="22">
                  <c:v>3.5699999999999996E-2</c:v>
                </c:pt>
                <c:pt idx="23">
                  <c:v>3.5400000000000001E-2</c:v>
                </c:pt>
                <c:pt idx="24">
                  <c:v>3.5309E-2</c:v>
                </c:pt>
                <c:pt idx="25">
                  <c:v>3.49E-2</c:v>
                </c:pt>
                <c:pt idx="26">
                  <c:v>3.4927E-2</c:v>
                </c:pt>
                <c:pt idx="27">
                  <c:v>3.4929000000000002E-2</c:v>
                </c:pt>
                <c:pt idx="28">
                  <c:v>3.4568000000000002E-2</c:v>
                </c:pt>
                <c:pt idx="29">
                  <c:v>3.4228000000000001E-2</c:v>
                </c:pt>
                <c:pt idx="30">
                  <c:v>3.3971000000000001E-2</c:v>
                </c:pt>
                <c:pt idx="31">
                  <c:v>3.4188999999999997E-2</c:v>
                </c:pt>
                <c:pt idx="32">
                  <c:v>3.3603999999999995E-2</c:v>
                </c:pt>
                <c:pt idx="33">
                  <c:v>3.3923000000000002E-2</c:v>
                </c:pt>
                <c:pt idx="34">
                  <c:v>3.3917000000000003E-2</c:v>
                </c:pt>
                <c:pt idx="35">
                  <c:v>3.3803E-2</c:v>
                </c:pt>
                <c:pt idx="36">
                  <c:v>3.4243999999999997E-2</c:v>
                </c:pt>
                <c:pt idx="37">
                  <c:v>3.4730999999999998E-2</c:v>
                </c:pt>
                <c:pt idx="38">
                  <c:v>3.5654999999999999E-2</c:v>
                </c:pt>
                <c:pt idx="39">
                  <c:v>3.5926E-2</c:v>
                </c:pt>
                <c:pt idx="40">
                  <c:v>3.5920000000000001E-2</c:v>
                </c:pt>
                <c:pt idx="41">
                  <c:v>3.5192000000000001E-2</c:v>
                </c:pt>
                <c:pt idx="42">
                  <c:v>3.5184E-2</c:v>
                </c:pt>
                <c:pt idx="43">
                  <c:v>3.5104999999999997E-2</c:v>
                </c:pt>
                <c:pt idx="44">
                  <c:v>3.5922999999999997E-2</c:v>
                </c:pt>
                <c:pt idx="45">
                  <c:v>3.6027000000000003E-2</c:v>
                </c:pt>
                <c:pt idx="46">
                  <c:v>3.8774999999999997E-2</c:v>
                </c:pt>
                <c:pt idx="47">
                  <c:v>3.8599999999999995E-2</c:v>
                </c:pt>
                <c:pt idx="48">
                  <c:v>4.5343000000000001E-2</c:v>
                </c:pt>
                <c:pt idx="49" formatCode="0.0000%">
                  <c:v>5.0270999999999996E-2</c:v>
                </c:pt>
                <c:pt idx="50">
                  <c:v>4.3159999999999997E-2</c:v>
                </c:pt>
                <c:pt idx="51">
                  <c:v>4.4736000000000005E-2</c:v>
                </c:pt>
                <c:pt idx="52">
                  <c:v>4.4317000000000002E-2</c:v>
                </c:pt>
                <c:pt idx="53">
                  <c:v>4.8064999999999997E-2</c:v>
                </c:pt>
                <c:pt idx="54">
                  <c:v>4.7135999999999997E-2</c:v>
                </c:pt>
                <c:pt idx="55">
                  <c:v>4.7735E-2</c:v>
                </c:pt>
                <c:pt idx="56">
                  <c:v>5.0191999999999994E-2</c:v>
                </c:pt>
                <c:pt idx="57">
                  <c:v>4.8490999999999999E-2</c:v>
                </c:pt>
                <c:pt idx="58">
                  <c:v>4.6120999999999995E-2</c:v>
                </c:pt>
                <c:pt idx="59">
                  <c:v>4.4748999999999997E-2</c:v>
                </c:pt>
                <c:pt idx="60">
                  <c:v>4.5130999999999998E-2</c:v>
                </c:pt>
                <c:pt idx="61">
                  <c:v>4.5027999999999999E-2</c:v>
                </c:pt>
                <c:pt idx="62">
                  <c:v>4.5551000000000001E-2</c:v>
                </c:pt>
                <c:pt idx="63">
                  <c:v>4.6477000000000004E-2</c:v>
                </c:pt>
                <c:pt idx="64">
                  <c:v>4.7199999999999999E-2</c:v>
                </c:pt>
                <c:pt idx="65">
                  <c:v>4.8652000000000001E-2</c:v>
                </c:pt>
                <c:pt idx="66">
                  <c:v>4.7983000000000005E-2</c:v>
                </c:pt>
                <c:pt idx="67">
                  <c:v>4.7800000000000002E-2</c:v>
                </c:pt>
                <c:pt idx="68">
                  <c:v>4.7523000000000003E-2</c:v>
                </c:pt>
                <c:pt idx="69">
                  <c:v>4.6859000000000005E-2</c:v>
                </c:pt>
                <c:pt idx="70">
                  <c:v>4.6848000000000001E-2</c:v>
                </c:pt>
                <c:pt idx="71">
                  <c:v>4.6024000000000002E-2</c:v>
                </c:pt>
                <c:pt idx="72">
                  <c:v>4.4526000000000003E-2</c:v>
                </c:pt>
                <c:pt idx="73">
                  <c:v>4.3456000000000002E-2</c:v>
                </c:pt>
                <c:pt idx="74">
                  <c:v>4.2436000000000001E-2</c:v>
                </c:pt>
                <c:pt idx="75">
                  <c:v>4.1952999999999997E-2</c:v>
                </c:pt>
                <c:pt idx="76">
                  <c:v>4.1816000000000006E-2</c:v>
                </c:pt>
                <c:pt idx="77">
                  <c:v>4.3358000000000001E-2</c:v>
                </c:pt>
                <c:pt idx="78">
                  <c:v>4.8099999999999997E-2</c:v>
                </c:pt>
                <c:pt idx="79">
                  <c:v>4.7611999999999995E-2</c:v>
                </c:pt>
                <c:pt idx="80">
                  <c:v>4.4444999999999998E-2</c:v>
                </c:pt>
                <c:pt idx="81">
                  <c:v>4.3700000000000003E-2</c:v>
                </c:pt>
                <c:pt idx="82">
                  <c:v>4.4126000000000005E-2</c:v>
                </c:pt>
                <c:pt idx="83">
                  <c:v>4.4303999999999996E-2</c:v>
                </c:pt>
                <c:pt idx="84">
                  <c:v>4.4199999999999996E-2</c:v>
                </c:pt>
                <c:pt idx="85">
                  <c:v>4.4269999999999997E-2</c:v>
                </c:pt>
                <c:pt idx="86">
                  <c:v>4.5400000000000003E-2</c:v>
                </c:pt>
                <c:pt idx="87">
                  <c:v>4.4821E-2</c:v>
                </c:pt>
                <c:pt idx="88">
                  <c:v>4.5100000000000001E-2</c:v>
                </c:pt>
                <c:pt idx="89">
                  <c:v>4.5862E-2</c:v>
                </c:pt>
                <c:pt idx="90">
                  <c:v>4.6519999999999999E-2</c:v>
                </c:pt>
                <c:pt idx="91">
                  <c:v>4.58E-2</c:v>
                </c:pt>
                <c:pt idx="92">
                  <c:v>4.5599999999999995E-2</c:v>
                </c:pt>
                <c:pt idx="93">
                  <c:v>4.4999999999999998E-2</c:v>
                </c:pt>
                <c:pt idx="94">
                  <c:v>4.4840999999999999E-2</c:v>
                </c:pt>
                <c:pt idx="95">
                  <c:v>4.4458000000000004E-2</c:v>
                </c:pt>
                <c:pt idx="96">
                  <c:v>4.4266E-2</c:v>
                </c:pt>
                <c:pt idx="97">
                  <c:v>4.4618999999999999E-2</c:v>
                </c:pt>
                <c:pt idx="98">
                  <c:v>4.3299999999999998E-2</c:v>
                </c:pt>
                <c:pt idx="99">
                  <c:v>4.3700000000000003E-2</c:v>
                </c:pt>
                <c:pt idx="100">
                  <c:v>4.3700000000000003E-2</c:v>
                </c:pt>
                <c:pt idx="101">
                  <c:v>4.4020000000000004E-2</c:v>
                </c:pt>
                <c:pt idx="102">
                  <c:v>4.4015000000000006E-2</c:v>
                </c:pt>
                <c:pt idx="103">
                  <c:v>4.4035999999999999E-2</c:v>
                </c:pt>
                <c:pt idx="104">
                  <c:v>4.3063000000000004E-2</c:v>
                </c:pt>
                <c:pt idx="105">
                  <c:v>4.2000000000000003E-2</c:v>
                </c:pt>
                <c:pt idx="106">
                  <c:v>4.2028999999999997E-2</c:v>
                </c:pt>
                <c:pt idx="107">
                  <c:v>4.1700000000000001E-2</c:v>
                </c:pt>
                <c:pt idx="108">
                  <c:v>4.1246999999999999E-2</c:v>
                </c:pt>
                <c:pt idx="109">
                  <c:v>4.1299999999999996E-2</c:v>
                </c:pt>
                <c:pt idx="110">
                  <c:v>4.1200000000000001E-2</c:v>
                </c:pt>
                <c:pt idx="111">
                  <c:v>4.1500000000000002E-2</c:v>
                </c:pt>
                <c:pt idx="112">
                  <c:v>4.1900000000000007E-2</c:v>
                </c:pt>
                <c:pt idx="113">
                  <c:v>4.2557999999999999E-2</c:v>
                </c:pt>
                <c:pt idx="114">
                  <c:v>4.1900000000000007E-2</c:v>
                </c:pt>
                <c:pt idx="115">
                  <c:v>4.2575000000000002E-2</c:v>
                </c:pt>
                <c:pt idx="116">
                  <c:v>4.2699999999999995E-2</c:v>
                </c:pt>
                <c:pt idx="117">
                  <c:v>4.3569000000000004E-2</c:v>
                </c:pt>
                <c:pt idx="118">
                  <c:v>4.2846999999999996E-2</c:v>
                </c:pt>
                <c:pt idx="119">
                  <c:v>4.3367000000000003E-2</c:v>
                </c:pt>
                <c:pt idx="120">
                  <c:v>4.2655999999999999E-2</c:v>
                </c:pt>
                <c:pt idx="121">
                  <c:v>4.3193999999999996E-2</c:v>
                </c:pt>
                <c:pt idx="122">
                  <c:v>4.2537999999999999E-2</c:v>
                </c:pt>
                <c:pt idx="123">
                  <c:v>4.2093999999999993E-2</c:v>
                </c:pt>
                <c:pt idx="124">
                  <c:v>4.1097999999999996E-2</c:v>
                </c:pt>
                <c:pt idx="125">
                  <c:v>4.1093000000000005E-2</c:v>
                </c:pt>
                <c:pt idx="126">
                  <c:v>4.0500000000000001E-2</c:v>
                </c:pt>
                <c:pt idx="127">
                  <c:v>4.0027E-2</c:v>
                </c:pt>
                <c:pt idx="128">
                  <c:v>4.0300000000000002E-2</c:v>
                </c:pt>
                <c:pt idx="129">
                  <c:v>4.0077999999999996E-2</c:v>
                </c:pt>
                <c:pt idx="130">
                  <c:v>3.9750000000000001E-2</c:v>
                </c:pt>
                <c:pt idx="131">
                  <c:v>3.9300000000000002E-2</c:v>
                </c:pt>
                <c:pt idx="132">
                  <c:v>3.9552999999999998E-2</c:v>
                </c:pt>
                <c:pt idx="133">
                  <c:v>3.9800000000000002E-2</c:v>
                </c:pt>
                <c:pt idx="134">
                  <c:v>3.9821000000000002E-2</c:v>
                </c:pt>
                <c:pt idx="135">
                  <c:v>3.9537000000000003E-2</c:v>
                </c:pt>
                <c:pt idx="136">
                  <c:v>3.8616000000000004E-2</c:v>
                </c:pt>
                <c:pt idx="137">
                  <c:v>3.8704999999999996E-2</c:v>
                </c:pt>
                <c:pt idx="138">
                  <c:v>3.8700999999999999E-2</c:v>
                </c:pt>
                <c:pt idx="139">
                  <c:v>3.8699999999999998E-2</c:v>
                </c:pt>
                <c:pt idx="140">
                  <c:v>3.891E-2</c:v>
                </c:pt>
                <c:pt idx="141">
                  <c:v>3.8399999999999997E-2</c:v>
                </c:pt>
                <c:pt idx="142">
                  <c:v>3.8018000000000003E-2</c:v>
                </c:pt>
                <c:pt idx="143">
                  <c:v>3.8178999999999998E-2</c:v>
                </c:pt>
                <c:pt idx="144">
                  <c:v>3.7999999999999999E-2</c:v>
                </c:pt>
                <c:pt idx="145">
                  <c:v>3.7067999999999997E-2</c:v>
                </c:pt>
                <c:pt idx="146">
                  <c:v>3.7035999999999999E-2</c:v>
                </c:pt>
                <c:pt idx="147">
                  <c:v>3.6798999999999998E-2</c:v>
                </c:pt>
                <c:pt idx="148">
                  <c:v>3.7420000000000002E-2</c:v>
                </c:pt>
                <c:pt idx="149">
                  <c:v>3.7940000000000002E-2</c:v>
                </c:pt>
                <c:pt idx="150">
                  <c:v>3.7699999999999997E-2</c:v>
                </c:pt>
                <c:pt idx="151">
                  <c:v>3.8738000000000002E-2</c:v>
                </c:pt>
                <c:pt idx="152">
                  <c:v>3.9543000000000002E-2</c:v>
                </c:pt>
                <c:pt idx="153">
                  <c:v>3.9566999999999998E-2</c:v>
                </c:pt>
                <c:pt idx="154">
                  <c:v>3.9966000000000002E-2</c:v>
                </c:pt>
                <c:pt idx="155">
                  <c:v>4.0599999999999997E-2</c:v>
                </c:pt>
                <c:pt idx="156">
                  <c:v>4.0500999999999995E-2</c:v>
                </c:pt>
                <c:pt idx="157">
                  <c:v>4.0212000000000005E-2</c:v>
                </c:pt>
                <c:pt idx="158">
                  <c:v>3.8993E-2</c:v>
                </c:pt>
                <c:pt idx="159">
                  <c:v>3.9514000000000001E-2</c:v>
                </c:pt>
                <c:pt idx="160">
                  <c:v>3.9199999999999999E-2</c:v>
                </c:pt>
                <c:pt idx="161">
                  <c:v>3.9134000000000002E-2</c:v>
                </c:pt>
                <c:pt idx="162">
                  <c:v>3.9029000000000001E-2</c:v>
                </c:pt>
                <c:pt idx="163">
                  <c:v>3.9260000000000003E-2</c:v>
                </c:pt>
                <c:pt idx="164">
                  <c:v>4.0327000000000002E-2</c:v>
                </c:pt>
                <c:pt idx="165">
                  <c:v>4.0149999999999998E-2</c:v>
                </c:pt>
                <c:pt idx="166">
                  <c:v>3.9982000000000004E-2</c:v>
                </c:pt>
                <c:pt idx="167">
                  <c:v>4.0645000000000001E-2</c:v>
                </c:pt>
                <c:pt idx="168">
                  <c:v>4.0377999999999997E-2</c:v>
                </c:pt>
                <c:pt idx="169">
                  <c:v>4.0483999999999999E-2</c:v>
                </c:pt>
                <c:pt idx="170">
                  <c:v>4.0243000000000001E-2</c:v>
                </c:pt>
                <c:pt idx="171">
                  <c:v>4.0224000000000003E-2</c:v>
                </c:pt>
                <c:pt idx="172">
                  <c:v>4.0510999999999998E-2</c:v>
                </c:pt>
                <c:pt idx="173">
                  <c:v>4.0242000000000007E-2</c:v>
                </c:pt>
                <c:pt idx="174">
                  <c:v>4.0645000000000001E-2</c:v>
                </c:pt>
                <c:pt idx="175">
                  <c:v>4.0864000000000004E-2</c:v>
                </c:pt>
                <c:pt idx="176">
                  <c:v>4.0740999999999999E-2</c:v>
                </c:pt>
                <c:pt idx="177">
                  <c:v>4.1132000000000002E-2</c:v>
                </c:pt>
                <c:pt idx="178">
                  <c:v>4.1399999999999999E-2</c:v>
                </c:pt>
                <c:pt idx="179">
                  <c:v>4.1645000000000001E-2</c:v>
                </c:pt>
                <c:pt idx="180">
                  <c:v>4.3173000000000003E-2</c:v>
                </c:pt>
                <c:pt idx="181">
                  <c:v>4.3243000000000004E-2</c:v>
                </c:pt>
                <c:pt idx="182">
                  <c:v>4.2290000000000001E-2</c:v>
                </c:pt>
                <c:pt idx="183">
                  <c:v>4.3032000000000001E-2</c:v>
                </c:pt>
                <c:pt idx="184">
                  <c:v>4.1947999999999999E-2</c:v>
                </c:pt>
                <c:pt idx="185">
                  <c:v>4.2222999999999997E-2</c:v>
                </c:pt>
                <c:pt idx="186">
                  <c:v>4.3855000000000005E-2</c:v>
                </c:pt>
                <c:pt idx="187">
                  <c:v>4.3656E-2</c:v>
                </c:pt>
                <c:pt idx="188">
                  <c:v>4.3078000000000005E-2</c:v>
                </c:pt>
                <c:pt idx="189">
                  <c:v>4.2999999999999997E-2</c:v>
                </c:pt>
                <c:pt idx="190">
                  <c:v>4.3926999999999994E-2</c:v>
                </c:pt>
                <c:pt idx="191">
                  <c:v>4.3299999999999998E-2</c:v>
                </c:pt>
                <c:pt idx="192">
                  <c:v>4.3432000000000005E-2</c:v>
                </c:pt>
                <c:pt idx="193">
                  <c:v>4.3367000000000003E-2</c:v>
                </c:pt>
                <c:pt idx="194">
                  <c:v>4.2954999999999993E-2</c:v>
                </c:pt>
                <c:pt idx="195">
                  <c:v>4.2773000000000005E-2</c:v>
                </c:pt>
                <c:pt idx="196">
                  <c:v>4.2750000000000003E-2</c:v>
                </c:pt>
                <c:pt idx="197">
                  <c:v>4.2699999999999995E-2</c:v>
                </c:pt>
                <c:pt idx="198">
                  <c:v>4.2969999999999994E-2</c:v>
                </c:pt>
                <c:pt idx="199">
                  <c:v>4.2910000000000004E-2</c:v>
                </c:pt>
                <c:pt idx="200">
                  <c:v>4.2492999999999996E-2</c:v>
                </c:pt>
                <c:pt idx="201">
                  <c:v>4.2259999999999999E-2</c:v>
                </c:pt>
                <c:pt idx="202">
                  <c:v>4.2401999999999995E-2</c:v>
                </c:pt>
                <c:pt idx="203">
                  <c:v>4.2851999999999994E-2</c:v>
                </c:pt>
                <c:pt idx="204">
                  <c:v>4.3013000000000003E-2</c:v>
                </c:pt>
                <c:pt idx="205">
                  <c:v>4.3040000000000002E-2</c:v>
                </c:pt>
                <c:pt idx="206">
                  <c:v>4.3228000000000003E-2</c:v>
                </c:pt>
                <c:pt idx="207">
                  <c:v>4.3311000000000002E-2</c:v>
                </c:pt>
                <c:pt idx="208">
                  <c:v>4.3346000000000003E-2</c:v>
                </c:pt>
                <c:pt idx="209">
                  <c:v>4.3508999999999999E-2</c:v>
                </c:pt>
                <c:pt idx="210">
                  <c:v>4.3560000000000001E-2</c:v>
                </c:pt>
                <c:pt idx="211">
                  <c:v>4.3388000000000003E-2</c:v>
                </c:pt>
                <c:pt idx="212">
                  <c:v>4.2817000000000001E-2</c:v>
                </c:pt>
                <c:pt idx="213">
                  <c:v>4.2199999999999994E-2</c:v>
                </c:pt>
                <c:pt idx="214">
                  <c:v>4.1799999999999997E-2</c:v>
                </c:pt>
                <c:pt idx="215">
                  <c:v>4.2416999999999996E-2</c:v>
                </c:pt>
                <c:pt idx="216">
                  <c:v>4.2847999999999997E-2</c:v>
                </c:pt>
                <c:pt idx="217">
                  <c:v>4.335E-2</c:v>
                </c:pt>
                <c:pt idx="218">
                  <c:v>4.2999999999999997E-2</c:v>
                </c:pt>
                <c:pt idx="219">
                  <c:v>4.3186999999999996E-2</c:v>
                </c:pt>
                <c:pt idx="220">
                  <c:v>4.3071999999999999E-2</c:v>
                </c:pt>
                <c:pt idx="221">
                  <c:v>4.3200000000000002E-2</c:v>
                </c:pt>
                <c:pt idx="222">
                  <c:v>4.3228999999999997E-2</c:v>
                </c:pt>
                <c:pt idx="223">
                  <c:v>4.3700000000000003E-2</c:v>
                </c:pt>
                <c:pt idx="224">
                  <c:v>4.3768000000000001E-2</c:v>
                </c:pt>
                <c:pt idx="225">
                  <c:v>4.3621999999999994E-2</c:v>
                </c:pt>
                <c:pt idx="226">
                  <c:v>4.3337000000000001E-2</c:v>
                </c:pt>
                <c:pt idx="227">
                  <c:v>4.2999999999999997E-2</c:v>
                </c:pt>
                <c:pt idx="228">
                  <c:v>4.2500000000000003E-2</c:v>
                </c:pt>
                <c:pt idx="229">
                  <c:v>4.2337E-2</c:v>
                </c:pt>
                <c:pt idx="230">
                  <c:v>4.1365999999999993E-2</c:v>
                </c:pt>
                <c:pt idx="231">
                  <c:v>4.095E-2</c:v>
                </c:pt>
                <c:pt idx="232">
                  <c:v>4.0030999999999997E-2</c:v>
                </c:pt>
                <c:pt idx="233">
                  <c:v>4.0063000000000001E-2</c:v>
                </c:pt>
                <c:pt idx="234">
                  <c:v>4.0355000000000002E-2</c:v>
                </c:pt>
                <c:pt idx="235">
                  <c:v>4.0240999999999999E-2</c:v>
                </c:pt>
                <c:pt idx="236">
                  <c:v>4.0223000000000002E-2</c:v>
                </c:pt>
                <c:pt idx="237">
                  <c:v>3.9352999999999999E-2</c:v>
                </c:pt>
                <c:pt idx="238">
                  <c:v>3.8919000000000002E-2</c:v>
                </c:pt>
                <c:pt idx="239">
                  <c:v>3.9066999999999998E-2</c:v>
                </c:pt>
                <c:pt idx="240">
                  <c:v>3.8871000000000003E-2</c:v>
                </c:pt>
                <c:pt idx="241">
                  <c:v>3.9100000000000003E-2</c:v>
                </c:pt>
                <c:pt idx="242">
                  <c:v>3.9057000000000001E-2</c:v>
                </c:pt>
                <c:pt idx="243">
                  <c:v>3.8900000000000004E-2</c:v>
                </c:pt>
                <c:pt idx="244">
                  <c:v>3.8955999999999998E-2</c:v>
                </c:pt>
                <c:pt idx="245">
                  <c:v>3.9098000000000001E-2</c:v>
                </c:pt>
                <c:pt idx="246">
                  <c:v>3.8800000000000001E-2</c:v>
                </c:pt>
                <c:pt idx="247">
                  <c:v>3.8800000000000001E-2</c:v>
                </c:pt>
                <c:pt idx="248">
                  <c:v>3.8793000000000001E-2</c:v>
                </c:pt>
                <c:pt idx="249">
                  <c:v>3.8130999999999998E-2</c:v>
                </c:pt>
                <c:pt idx="250">
                  <c:v>3.7981000000000001E-2</c:v>
                </c:pt>
                <c:pt idx="251">
                  <c:v>3.7981000000000001E-2</c:v>
                </c:pt>
                <c:pt idx="252">
                  <c:v>3.7999999999999999E-2</c:v>
                </c:pt>
                <c:pt idx="253">
                  <c:v>3.8199999999999998E-2</c:v>
                </c:pt>
                <c:pt idx="254">
                  <c:v>3.8800000000000001E-2</c:v>
                </c:pt>
                <c:pt idx="255">
                  <c:v>3.9399999999999998E-2</c:v>
                </c:pt>
                <c:pt idx="256">
                  <c:v>3.9399999999999998E-2</c:v>
                </c:pt>
                <c:pt idx="257">
                  <c:v>4.0227000000000006E-2</c:v>
                </c:pt>
                <c:pt idx="258">
                  <c:v>3.9639000000000001E-2</c:v>
                </c:pt>
                <c:pt idx="259">
                  <c:v>4.0103E-2</c:v>
                </c:pt>
                <c:pt idx="260">
                  <c:v>3.9657999999999999E-2</c:v>
                </c:pt>
                <c:pt idx="261">
                  <c:v>4.0141999999999997E-2</c:v>
                </c:pt>
                <c:pt idx="262">
                  <c:v>4.0374999999999994E-2</c:v>
                </c:pt>
                <c:pt idx="263">
                  <c:v>4.0800000000000003E-2</c:v>
                </c:pt>
                <c:pt idx="264">
                  <c:v>4.0928000000000006E-2</c:v>
                </c:pt>
                <c:pt idx="265">
                  <c:v>4.1228000000000001E-2</c:v>
                </c:pt>
                <c:pt idx="266">
                  <c:v>4.1562999999999996E-2</c:v>
                </c:pt>
                <c:pt idx="267">
                  <c:v>4.1562999999999996E-2</c:v>
                </c:pt>
                <c:pt idx="268">
                  <c:v>4.1235000000000001E-2</c:v>
                </c:pt>
                <c:pt idx="269">
                  <c:v>4.1036999999999997E-2</c:v>
                </c:pt>
                <c:pt idx="270">
                  <c:v>4.0892999999999999E-2</c:v>
                </c:pt>
                <c:pt idx="271">
                  <c:v>4.0599999999999997E-2</c:v>
                </c:pt>
                <c:pt idx="272">
                  <c:v>4.0770000000000001E-2</c:v>
                </c:pt>
                <c:pt idx="273">
                  <c:v>3.9592000000000002E-2</c:v>
                </c:pt>
                <c:pt idx="274">
                  <c:v>3.9362000000000001E-2</c:v>
                </c:pt>
                <c:pt idx="275">
                  <c:v>3.9599999999999996E-2</c:v>
                </c:pt>
                <c:pt idx="276">
                  <c:v>3.95E-2</c:v>
                </c:pt>
                <c:pt idx="277">
                  <c:v>3.9587999999999998E-2</c:v>
                </c:pt>
                <c:pt idx="278">
                  <c:v>3.9931999999999995E-2</c:v>
                </c:pt>
                <c:pt idx="279">
                  <c:v>3.9810999999999999E-2</c:v>
                </c:pt>
                <c:pt idx="280">
                  <c:v>3.9780000000000003E-2</c:v>
                </c:pt>
                <c:pt idx="281">
                  <c:v>3.9986000000000001E-2</c:v>
                </c:pt>
                <c:pt idx="282">
                  <c:v>4.0300000000000002E-2</c:v>
                </c:pt>
                <c:pt idx="283">
                  <c:v>4.0300000000000002E-2</c:v>
                </c:pt>
                <c:pt idx="284">
                  <c:v>4.0599999999999997E-2</c:v>
                </c:pt>
                <c:pt idx="285">
                  <c:v>4.1599999999999998E-2</c:v>
                </c:pt>
                <c:pt idx="286">
                  <c:v>4.1969000000000006E-2</c:v>
                </c:pt>
                <c:pt idx="287">
                  <c:v>4.2337999999999994E-2</c:v>
                </c:pt>
                <c:pt idx="288">
                  <c:v>4.2564000000000005E-2</c:v>
                </c:pt>
                <c:pt idx="289">
                  <c:v>4.2519999999999995E-2</c:v>
                </c:pt>
                <c:pt idx="290">
                  <c:v>4.3056000000000004E-2</c:v>
                </c:pt>
                <c:pt idx="291">
                  <c:v>4.3396999999999998E-2</c:v>
                </c:pt>
                <c:pt idx="292">
                  <c:v>4.3052E-2</c:v>
                </c:pt>
                <c:pt idx="293">
                  <c:v>4.2300000000000004E-2</c:v>
                </c:pt>
                <c:pt idx="294">
                  <c:v>4.1673000000000002E-2</c:v>
                </c:pt>
                <c:pt idx="295">
                  <c:v>4.2426999999999999E-2</c:v>
                </c:pt>
                <c:pt idx="296">
                  <c:v>4.3099999999999999E-2</c:v>
                </c:pt>
                <c:pt idx="297">
                  <c:v>4.2977999999999995E-2</c:v>
                </c:pt>
                <c:pt idx="298">
                  <c:v>4.2933000000000006E-2</c:v>
                </c:pt>
                <c:pt idx="299">
                  <c:v>4.3257000000000004E-2</c:v>
                </c:pt>
                <c:pt idx="300">
                  <c:v>4.3029999999999999E-2</c:v>
                </c:pt>
                <c:pt idx="301">
                  <c:v>4.2862999999999998E-2</c:v>
                </c:pt>
                <c:pt idx="302">
                  <c:v>4.2948000000000007E-2</c:v>
                </c:pt>
                <c:pt idx="303">
                  <c:v>4.2999999999999997E-2</c:v>
                </c:pt>
                <c:pt idx="304">
                  <c:v>4.4000000000000004E-2</c:v>
                </c:pt>
                <c:pt idx="305">
                  <c:v>4.4720000000000003E-2</c:v>
                </c:pt>
                <c:pt idx="306">
                  <c:v>4.5136000000000003E-2</c:v>
                </c:pt>
                <c:pt idx="307">
                  <c:v>4.5370000000000001E-2</c:v>
                </c:pt>
                <c:pt idx="308">
                  <c:v>4.4999999999999998E-2</c:v>
                </c:pt>
                <c:pt idx="309">
                  <c:v>4.4849E-2</c:v>
                </c:pt>
                <c:pt idx="310">
                  <c:v>4.4999999999999998E-2</c:v>
                </c:pt>
                <c:pt idx="311">
                  <c:v>4.4878999999999995E-2</c:v>
                </c:pt>
                <c:pt idx="312">
                  <c:v>4.4519999999999997E-2</c:v>
                </c:pt>
                <c:pt idx="313">
                  <c:v>4.4669999999999994E-2</c:v>
                </c:pt>
                <c:pt idx="314">
                  <c:v>4.5077999999999993E-2</c:v>
                </c:pt>
                <c:pt idx="315">
                  <c:v>4.5259999999999995E-2</c:v>
                </c:pt>
                <c:pt idx="316">
                  <c:v>4.53E-2</c:v>
                </c:pt>
                <c:pt idx="317">
                  <c:v>4.4581999999999997E-2</c:v>
                </c:pt>
                <c:pt idx="318">
                  <c:v>4.5000999999999999E-2</c:v>
                </c:pt>
                <c:pt idx="319">
                  <c:v>4.4889999999999999E-2</c:v>
                </c:pt>
                <c:pt idx="320">
                  <c:v>4.5247000000000002E-2</c:v>
                </c:pt>
                <c:pt idx="321">
                  <c:v>4.5026000000000004E-2</c:v>
                </c:pt>
                <c:pt idx="322">
                  <c:v>4.4922000000000004E-2</c:v>
                </c:pt>
                <c:pt idx="323">
                  <c:v>4.4524999999999995E-2</c:v>
                </c:pt>
                <c:pt idx="324">
                  <c:v>4.4477000000000003E-2</c:v>
                </c:pt>
                <c:pt idx="325">
                  <c:v>4.5043E-2</c:v>
                </c:pt>
                <c:pt idx="326">
                  <c:v>4.4335000000000006E-2</c:v>
                </c:pt>
                <c:pt idx="327">
                  <c:v>4.4378000000000001E-2</c:v>
                </c:pt>
                <c:pt idx="328">
                  <c:v>4.4431000000000005E-2</c:v>
                </c:pt>
                <c:pt idx="329">
                  <c:v>4.4684999999999996E-2</c:v>
                </c:pt>
                <c:pt idx="330">
                  <c:v>4.4553000000000002E-2</c:v>
                </c:pt>
                <c:pt idx="331">
                  <c:v>4.4572000000000001E-2</c:v>
                </c:pt>
                <c:pt idx="332">
                  <c:v>4.4996000000000001E-2</c:v>
                </c:pt>
                <c:pt idx="333">
                  <c:v>4.5122999999999996E-2</c:v>
                </c:pt>
                <c:pt idx="334">
                  <c:v>4.5842000000000001E-2</c:v>
                </c:pt>
                <c:pt idx="335">
                  <c:v>4.5938E-2</c:v>
                </c:pt>
                <c:pt idx="336">
                  <c:v>4.5899999999999996E-2</c:v>
                </c:pt>
                <c:pt idx="337">
                  <c:v>4.5149999999999996E-2</c:v>
                </c:pt>
                <c:pt idx="338">
                  <c:v>4.4866999999999997E-2</c:v>
                </c:pt>
                <c:pt idx="339">
                  <c:v>4.4467E-2</c:v>
                </c:pt>
                <c:pt idx="340">
                  <c:v>4.4800000000000006E-2</c:v>
                </c:pt>
                <c:pt idx="341">
                  <c:v>4.4625000000000005E-2</c:v>
                </c:pt>
                <c:pt idx="342">
                  <c:v>4.4500000000000005E-2</c:v>
                </c:pt>
                <c:pt idx="343">
                  <c:v>4.4013999999999998E-2</c:v>
                </c:pt>
                <c:pt idx="344">
                  <c:v>4.5176000000000001E-2</c:v>
                </c:pt>
                <c:pt idx="345">
                  <c:v>4.5046999999999997E-2</c:v>
                </c:pt>
                <c:pt idx="346">
                  <c:v>4.4713000000000003E-2</c:v>
                </c:pt>
                <c:pt idx="347">
                  <c:v>4.4721999999999998E-2</c:v>
                </c:pt>
                <c:pt idx="348">
                  <c:v>4.4977000000000003E-2</c:v>
                </c:pt>
                <c:pt idx="349">
                  <c:v>4.4900000000000002E-2</c:v>
                </c:pt>
                <c:pt idx="350">
                  <c:v>4.4812999999999999E-2</c:v>
                </c:pt>
                <c:pt idx="351">
                  <c:v>4.4467E-2</c:v>
                </c:pt>
                <c:pt idx="352">
                  <c:v>4.4325999999999997E-2</c:v>
                </c:pt>
                <c:pt idx="353">
                  <c:v>4.4402999999999998E-2</c:v>
                </c:pt>
                <c:pt idx="354">
                  <c:v>4.3956999999999996E-2</c:v>
                </c:pt>
                <c:pt idx="355">
                  <c:v>4.3232E-2</c:v>
                </c:pt>
                <c:pt idx="356">
                  <c:v>4.2633000000000004E-2</c:v>
                </c:pt>
                <c:pt idx="357">
                  <c:v>4.2869000000000004E-2</c:v>
                </c:pt>
                <c:pt idx="358">
                  <c:v>4.2771999999999998E-2</c:v>
                </c:pt>
                <c:pt idx="359">
                  <c:v>4.2775000000000001E-2</c:v>
                </c:pt>
                <c:pt idx="360">
                  <c:v>4.3099999999999999E-2</c:v>
                </c:pt>
                <c:pt idx="361">
                  <c:v>4.3375999999999998E-2</c:v>
                </c:pt>
                <c:pt idx="362">
                  <c:v>4.3120000000000006E-2</c:v>
                </c:pt>
                <c:pt idx="363">
                  <c:v>4.3311999999999996E-2</c:v>
                </c:pt>
                <c:pt idx="364">
                  <c:v>4.3368999999999998E-2</c:v>
                </c:pt>
                <c:pt idx="365">
                  <c:v>4.3852000000000002E-2</c:v>
                </c:pt>
                <c:pt idx="366">
                  <c:v>4.4409000000000004E-2</c:v>
                </c:pt>
                <c:pt idx="367">
                  <c:v>4.4199999999999996E-2</c:v>
                </c:pt>
                <c:pt idx="368">
                  <c:v>4.4400000000000002E-2</c:v>
                </c:pt>
                <c:pt idx="369">
                  <c:v>4.4264999999999999E-2</c:v>
                </c:pt>
                <c:pt idx="370">
                  <c:v>4.4025999999999996E-2</c:v>
                </c:pt>
                <c:pt idx="371">
                  <c:v>4.4364999999999995E-2</c:v>
                </c:pt>
                <c:pt idx="372">
                  <c:v>4.4214999999999997E-2</c:v>
                </c:pt>
                <c:pt idx="373">
                  <c:v>4.4249000000000004E-2</c:v>
                </c:pt>
                <c:pt idx="374">
                  <c:v>4.4320999999999999E-2</c:v>
                </c:pt>
                <c:pt idx="375">
                  <c:v>4.4299999999999999E-2</c:v>
                </c:pt>
                <c:pt idx="376">
                  <c:v>4.3902000000000004E-2</c:v>
                </c:pt>
                <c:pt idx="377">
                  <c:v>4.4069999999999998E-2</c:v>
                </c:pt>
                <c:pt idx="378">
                  <c:v>4.4261000000000002E-2</c:v>
                </c:pt>
                <c:pt idx="379">
                  <c:v>4.3857E-2</c:v>
                </c:pt>
                <c:pt idx="380">
                  <c:v>4.3956000000000002E-2</c:v>
                </c:pt>
                <c:pt idx="381">
                  <c:v>4.3956000000000002E-2</c:v>
                </c:pt>
                <c:pt idx="382">
                  <c:v>4.4160999999999999E-2</c:v>
                </c:pt>
                <c:pt idx="383">
                  <c:v>4.4382000000000005E-2</c:v>
                </c:pt>
                <c:pt idx="384">
                  <c:v>4.3993999999999998E-2</c:v>
                </c:pt>
                <c:pt idx="385">
                  <c:v>4.3822E-2</c:v>
                </c:pt>
                <c:pt idx="386">
                  <c:v>4.3572E-2</c:v>
                </c:pt>
                <c:pt idx="387">
                  <c:v>4.3545999999999994E-2</c:v>
                </c:pt>
                <c:pt idx="388">
                  <c:v>4.3299999999999998E-2</c:v>
                </c:pt>
                <c:pt idx="389">
                  <c:v>4.3470000000000002E-2</c:v>
                </c:pt>
                <c:pt idx="390">
                  <c:v>4.3436000000000002E-2</c:v>
                </c:pt>
                <c:pt idx="391">
                  <c:v>4.4000000000000004E-2</c:v>
                </c:pt>
                <c:pt idx="392">
                  <c:v>4.4480000000000006E-2</c:v>
                </c:pt>
                <c:pt idx="393">
                  <c:v>4.4955999999999996E-2</c:v>
                </c:pt>
                <c:pt idx="394">
                  <c:v>4.4905E-2</c:v>
                </c:pt>
                <c:pt idx="395">
                  <c:v>4.4854999999999999E-2</c:v>
                </c:pt>
                <c:pt idx="396">
                  <c:v>4.5542999999999993E-2</c:v>
                </c:pt>
                <c:pt idx="397">
                  <c:v>4.5476999999999997E-2</c:v>
                </c:pt>
                <c:pt idx="398">
                  <c:v>4.5054999999999998E-2</c:v>
                </c:pt>
                <c:pt idx="399">
                  <c:v>4.5122000000000002E-2</c:v>
                </c:pt>
                <c:pt idx="400">
                  <c:v>4.5801999999999995E-2</c:v>
                </c:pt>
                <c:pt idx="401">
                  <c:v>4.6100000000000002E-2</c:v>
                </c:pt>
                <c:pt idx="402">
                  <c:v>4.6973000000000001E-2</c:v>
                </c:pt>
                <c:pt idx="403">
                  <c:v>4.7035999999999994E-2</c:v>
                </c:pt>
                <c:pt idx="404">
                  <c:v>4.7343999999999997E-2</c:v>
                </c:pt>
                <c:pt idx="405">
                  <c:v>4.8078000000000003E-2</c:v>
                </c:pt>
                <c:pt idx="406">
                  <c:v>4.8981000000000004E-2</c:v>
                </c:pt>
                <c:pt idx="407">
                  <c:v>4.9135999999999999E-2</c:v>
                </c:pt>
                <c:pt idx="408">
                  <c:v>4.9165E-2</c:v>
                </c:pt>
                <c:pt idx="409">
                  <c:v>5.0162000000000005E-2</c:v>
                </c:pt>
                <c:pt idx="410">
                  <c:v>4.9446999999999998E-2</c:v>
                </c:pt>
                <c:pt idx="411">
                  <c:v>4.8994000000000003E-2</c:v>
                </c:pt>
                <c:pt idx="412">
                  <c:v>4.9699999999999994E-2</c:v>
                </c:pt>
                <c:pt idx="413">
                  <c:v>4.8600000000000004E-2</c:v>
                </c:pt>
                <c:pt idx="414">
                  <c:v>4.7606999999999997E-2</c:v>
                </c:pt>
                <c:pt idx="415">
                  <c:v>4.7800000000000002E-2</c:v>
                </c:pt>
                <c:pt idx="416">
                  <c:v>4.7427000000000004E-2</c:v>
                </c:pt>
                <c:pt idx="417">
                  <c:v>4.7835000000000003E-2</c:v>
                </c:pt>
                <c:pt idx="418">
                  <c:v>4.7835000000000003E-2</c:v>
                </c:pt>
                <c:pt idx="419">
                  <c:v>4.7835000000000003E-2</c:v>
                </c:pt>
                <c:pt idx="420">
                  <c:v>4.7835000000000003E-2</c:v>
                </c:pt>
                <c:pt idx="421">
                  <c:v>4.7835000000000003E-2</c:v>
                </c:pt>
                <c:pt idx="422">
                  <c:v>4.9019000000000007E-2</c:v>
                </c:pt>
                <c:pt idx="423">
                  <c:v>4.9852E-2</c:v>
                </c:pt>
                <c:pt idx="424">
                  <c:v>4.8762999999999994E-2</c:v>
                </c:pt>
                <c:pt idx="425">
                  <c:v>4.87E-2</c:v>
                </c:pt>
                <c:pt idx="426">
                  <c:v>4.8415E-2</c:v>
                </c:pt>
                <c:pt idx="427">
                  <c:v>4.8438000000000002E-2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7A-45E0-80A7-90B88CEB2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663488"/>
        <c:axId val="1747664736"/>
      </c:lineChart>
      <c:dateAx>
        <c:axId val="17476634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7664736"/>
        <c:crosses val="autoZero"/>
        <c:auto val="1"/>
        <c:lblOffset val="100"/>
        <c:baseTimeUnit val="days"/>
      </c:dateAx>
      <c:valAx>
        <c:axId val="1747664736"/>
        <c:scaling>
          <c:orientation val="minMax"/>
          <c:min val="3.3500000000000009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7663488"/>
        <c:crosses val="autoZero"/>
        <c:crossBetween val="between"/>
        <c:majorUnit val="1.5000000000000005E-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Estrutura a Termo da Taxa de Juros Real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DURATION!$K$3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numRef>
              <c:f>DURATION!$J$4:$J$70</c:f>
              <c:numCache>
                <c:formatCode>General</c:formatCode>
                <c:ptCount val="67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  <c:pt idx="22">
                  <c:v>12</c:v>
                </c:pt>
                <c:pt idx="23">
                  <c:v>12.5</c:v>
                </c:pt>
                <c:pt idx="24">
                  <c:v>13</c:v>
                </c:pt>
                <c:pt idx="25">
                  <c:v>13.5</c:v>
                </c:pt>
                <c:pt idx="26">
                  <c:v>14</c:v>
                </c:pt>
                <c:pt idx="27">
                  <c:v>14.5</c:v>
                </c:pt>
                <c:pt idx="28">
                  <c:v>15</c:v>
                </c:pt>
                <c:pt idx="29">
                  <c:v>15.5</c:v>
                </c:pt>
                <c:pt idx="30">
                  <c:v>16</c:v>
                </c:pt>
                <c:pt idx="31">
                  <c:v>16.5</c:v>
                </c:pt>
                <c:pt idx="32">
                  <c:v>17</c:v>
                </c:pt>
                <c:pt idx="33">
                  <c:v>17.5</c:v>
                </c:pt>
                <c:pt idx="34">
                  <c:v>18</c:v>
                </c:pt>
                <c:pt idx="35">
                  <c:v>18.5</c:v>
                </c:pt>
                <c:pt idx="36">
                  <c:v>19</c:v>
                </c:pt>
                <c:pt idx="37">
                  <c:v>19.5</c:v>
                </c:pt>
                <c:pt idx="38">
                  <c:v>20</c:v>
                </c:pt>
                <c:pt idx="39">
                  <c:v>20.5</c:v>
                </c:pt>
                <c:pt idx="40">
                  <c:v>21</c:v>
                </c:pt>
                <c:pt idx="41">
                  <c:v>21.5</c:v>
                </c:pt>
                <c:pt idx="42">
                  <c:v>22</c:v>
                </c:pt>
                <c:pt idx="43">
                  <c:v>22.5</c:v>
                </c:pt>
                <c:pt idx="44">
                  <c:v>23</c:v>
                </c:pt>
                <c:pt idx="45">
                  <c:v>23.5</c:v>
                </c:pt>
                <c:pt idx="46">
                  <c:v>24</c:v>
                </c:pt>
                <c:pt idx="47">
                  <c:v>24.5</c:v>
                </c:pt>
                <c:pt idx="48">
                  <c:v>25</c:v>
                </c:pt>
                <c:pt idx="49">
                  <c:v>25.5</c:v>
                </c:pt>
                <c:pt idx="50">
                  <c:v>26</c:v>
                </c:pt>
                <c:pt idx="51">
                  <c:v>26.5</c:v>
                </c:pt>
                <c:pt idx="52">
                  <c:v>27</c:v>
                </c:pt>
                <c:pt idx="53">
                  <c:v>27.5</c:v>
                </c:pt>
                <c:pt idx="54">
                  <c:v>28</c:v>
                </c:pt>
                <c:pt idx="55">
                  <c:v>28.5</c:v>
                </c:pt>
                <c:pt idx="56">
                  <c:v>29</c:v>
                </c:pt>
                <c:pt idx="57">
                  <c:v>29.5</c:v>
                </c:pt>
                <c:pt idx="58">
                  <c:v>30</c:v>
                </c:pt>
                <c:pt idx="59">
                  <c:v>30.5</c:v>
                </c:pt>
                <c:pt idx="60">
                  <c:v>31</c:v>
                </c:pt>
                <c:pt idx="61">
                  <c:v>31.5</c:v>
                </c:pt>
                <c:pt idx="62">
                  <c:v>32</c:v>
                </c:pt>
                <c:pt idx="63">
                  <c:v>32.5</c:v>
                </c:pt>
                <c:pt idx="64">
                  <c:v>33</c:v>
                </c:pt>
                <c:pt idx="65">
                  <c:v>33.5</c:v>
                </c:pt>
                <c:pt idx="66">
                  <c:v>34</c:v>
                </c:pt>
              </c:numCache>
            </c:numRef>
          </c:cat>
          <c:val>
            <c:numRef>
              <c:f>DURATION!$K$4:$K$70</c:f>
              <c:numCache>
                <c:formatCode>General</c:formatCode>
                <c:ptCount val="67"/>
                <c:pt idx="0">
                  <c:v>2.6</c:v>
                </c:pt>
                <c:pt idx="1">
                  <c:v>2.9</c:v>
                </c:pt>
                <c:pt idx="2">
                  <c:v>3.24</c:v>
                </c:pt>
                <c:pt idx="3">
                  <c:v>3.52</c:v>
                </c:pt>
                <c:pt idx="4">
                  <c:v>3.74</c:v>
                </c:pt>
                <c:pt idx="5">
                  <c:v>3.91</c:v>
                </c:pt>
                <c:pt idx="6">
                  <c:v>4.05</c:v>
                </c:pt>
                <c:pt idx="7">
                  <c:v>4.1500000000000004</c:v>
                </c:pt>
                <c:pt idx="8">
                  <c:v>4.24</c:v>
                </c:pt>
                <c:pt idx="9">
                  <c:v>4.3099999999999996</c:v>
                </c:pt>
                <c:pt idx="10">
                  <c:v>4.38</c:v>
                </c:pt>
                <c:pt idx="11">
                  <c:v>4.43</c:v>
                </c:pt>
                <c:pt idx="12">
                  <c:v>4.47</c:v>
                </c:pt>
                <c:pt idx="13">
                  <c:v>4.51</c:v>
                </c:pt>
                <c:pt idx="14">
                  <c:v>4.55</c:v>
                </c:pt>
                <c:pt idx="15">
                  <c:v>4.58</c:v>
                </c:pt>
                <c:pt idx="16">
                  <c:v>4.6100000000000003</c:v>
                </c:pt>
                <c:pt idx="17">
                  <c:v>4.6399999999999997</c:v>
                </c:pt>
                <c:pt idx="18">
                  <c:v>4.66</c:v>
                </c:pt>
                <c:pt idx="19">
                  <c:v>4.68</c:v>
                </c:pt>
                <c:pt idx="20">
                  <c:v>4.71</c:v>
                </c:pt>
                <c:pt idx="21">
                  <c:v>4.72</c:v>
                </c:pt>
                <c:pt idx="22">
                  <c:v>4.74</c:v>
                </c:pt>
                <c:pt idx="23">
                  <c:v>4.76</c:v>
                </c:pt>
                <c:pt idx="24">
                  <c:v>4.7699999999999996</c:v>
                </c:pt>
                <c:pt idx="25">
                  <c:v>4.79</c:v>
                </c:pt>
                <c:pt idx="26">
                  <c:v>4.8</c:v>
                </c:pt>
                <c:pt idx="27">
                  <c:v>4.8099999999999996</c:v>
                </c:pt>
                <c:pt idx="28">
                  <c:v>4.83</c:v>
                </c:pt>
                <c:pt idx="29">
                  <c:v>4.84</c:v>
                </c:pt>
                <c:pt idx="30">
                  <c:v>4.8499999999999996</c:v>
                </c:pt>
                <c:pt idx="31">
                  <c:v>4.8600000000000003</c:v>
                </c:pt>
                <c:pt idx="32">
                  <c:v>4.87</c:v>
                </c:pt>
                <c:pt idx="33">
                  <c:v>4.88</c:v>
                </c:pt>
                <c:pt idx="34">
                  <c:v>4.88</c:v>
                </c:pt>
                <c:pt idx="35">
                  <c:v>4.8899999999999997</c:v>
                </c:pt>
                <c:pt idx="36">
                  <c:v>4.9000000000000004</c:v>
                </c:pt>
                <c:pt idx="37">
                  <c:v>4.91</c:v>
                </c:pt>
                <c:pt idx="38">
                  <c:v>4.91</c:v>
                </c:pt>
                <c:pt idx="39">
                  <c:v>4.92</c:v>
                </c:pt>
                <c:pt idx="40">
                  <c:v>4.93</c:v>
                </c:pt>
                <c:pt idx="41">
                  <c:v>4.93</c:v>
                </c:pt>
                <c:pt idx="42">
                  <c:v>4.9400000000000004</c:v>
                </c:pt>
                <c:pt idx="43">
                  <c:v>4.9400000000000004</c:v>
                </c:pt>
                <c:pt idx="44">
                  <c:v>4.95</c:v>
                </c:pt>
                <c:pt idx="45">
                  <c:v>4.95</c:v>
                </c:pt>
                <c:pt idx="46">
                  <c:v>4.96</c:v>
                </c:pt>
                <c:pt idx="47">
                  <c:v>4.96</c:v>
                </c:pt>
                <c:pt idx="48">
                  <c:v>4.97</c:v>
                </c:pt>
                <c:pt idx="49">
                  <c:v>4.97</c:v>
                </c:pt>
                <c:pt idx="50">
                  <c:v>4.97</c:v>
                </c:pt>
                <c:pt idx="51">
                  <c:v>4.9800000000000004</c:v>
                </c:pt>
                <c:pt idx="52">
                  <c:v>4.9800000000000004</c:v>
                </c:pt>
                <c:pt idx="53">
                  <c:v>4.99</c:v>
                </c:pt>
                <c:pt idx="54">
                  <c:v>4.99</c:v>
                </c:pt>
                <c:pt idx="55">
                  <c:v>4.99</c:v>
                </c:pt>
                <c:pt idx="56">
                  <c:v>4.99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5.01</c:v>
                </c:pt>
                <c:pt idx="61">
                  <c:v>5.01</c:v>
                </c:pt>
                <c:pt idx="62">
                  <c:v>5.01</c:v>
                </c:pt>
                <c:pt idx="63">
                  <c:v>5.01</c:v>
                </c:pt>
                <c:pt idx="64">
                  <c:v>5.01</c:v>
                </c:pt>
                <c:pt idx="65">
                  <c:v>5.0199999999999996</c:v>
                </c:pt>
                <c:pt idx="66">
                  <c:v>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9-47A0-A918-E3A37E294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9389872"/>
        <c:axId val="749397776"/>
      </c:barChart>
      <c:catAx>
        <c:axId val="7493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9397776"/>
        <c:crosses val="autoZero"/>
        <c:auto val="1"/>
        <c:lblAlgn val="ctr"/>
        <c:lblOffset val="100"/>
        <c:noMultiLvlLbl val="0"/>
      </c:catAx>
      <c:valAx>
        <c:axId val="749397776"/>
        <c:scaling>
          <c:orientation val="minMax"/>
          <c:max val="5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93898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Resultado (Receitas - Despesas) RPPS “X”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PASSIVO!$I$4</c:f>
              <c:strCache>
                <c:ptCount val="1"/>
                <c:pt idx="0">
                  <c:v>Resultado (Receitas - Despesas) PORTOPREV 2020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PASSIVO!$H$5:$H$79</c:f>
              <c:numCache>
                <c:formatCode>General</c:formatCode>
                <c:ptCount val="7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  <c:pt idx="67">
                  <c:v>2087</c:v>
                </c:pt>
                <c:pt idx="68">
                  <c:v>2088</c:v>
                </c:pt>
                <c:pt idx="69">
                  <c:v>2089</c:v>
                </c:pt>
                <c:pt idx="70">
                  <c:v>2090</c:v>
                </c:pt>
                <c:pt idx="71">
                  <c:v>2091</c:v>
                </c:pt>
                <c:pt idx="72">
                  <c:v>2092</c:v>
                </c:pt>
                <c:pt idx="73">
                  <c:v>2093</c:v>
                </c:pt>
                <c:pt idx="74">
                  <c:v>2094</c:v>
                </c:pt>
              </c:numCache>
            </c:numRef>
          </c:cat>
          <c:val>
            <c:numRef>
              <c:f>PASSIVO!$I$5:$I$79</c:f>
              <c:numCache>
                <c:formatCode>#,##0.00</c:formatCode>
                <c:ptCount val="75"/>
                <c:pt idx="0">
                  <c:v>9312837.4499999993</c:v>
                </c:pt>
                <c:pt idx="1">
                  <c:v>8579482</c:v>
                </c:pt>
                <c:pt idx="2">
                  <c:v>7932603.3099999996</c:v>
                </c:pt>
                <c:pt idx="3">
                  <c:v>7230682.0899999999</c:v>
                </c:pt>
                <c:pt idx="4">
                  <c:v>6676269.1600000001</c:v>
                </c:pt>
                <c:pt idx="5">
                  <c:v>5054396.07</c:v>
                </c:pt>
                <c:pt idx="6">
                  <c:v>4837954.6500000004</c:v>
                </c:pt>
                <c:pt idx="7">
                  <c:v>3835793.11</c:v>
                </c:pt>
                <c:pt idx="8">
                  <c:v>3121787.29</c:v>
                </c:pt>
                <c:pt idx="9">
                  <c:v>2186544.2999999998</c:v>
                </c:pt>
                <c:pt idx="10">
                  <c:v>1828637.55</c:v>
                </c:pt>
                <c:pt idx="11">
                  <c:v>1306359.3999999999</c:v>
                </c:pt>
                <c:pt idx="12">
                  <c:v>1127590.06</c:v>
                </c:pt>
                <c:pt idx="13">
                  <c:v>482894.11</c:v>
                </c:pt>
                <c:pt idx="14">
                  <c:v>-23665.279999999999</c:v>
                </c:pt>
                <c:pt idx="15">
                  <c:v>-848399.43</c:v>
                </c:pt>
                <c:pt idx="16">
                  <c:v>-1526145.74</c:v>
                </c:pt>
                <c:pt idx="17">
                  <c:v>-2508406.34</c:v>
                </c:pt>
                <c:pt idx="18">
                  <c:v>-2962349.04</c:v>
                </c:pt>
                <c:pt idx="19">
                  <c:v>-8618600.9199999999</c:v>
                </c:pt>
                <c:pt idx="20">
                  <c:v>-8650171.6199999992</c:v>
                </c:pt>
                <c:pt idx="21">
                  <c:v>-8729845.8300000001</c:v>
                </c:pt>
                <c:pt idx="22">
                  <c:v>-8948344.6600000001</c:v>
                </c:pt>
                <c:pt idx="23">
                  <c:v>-8941042.7300000004</c:v>
                </c:pt>
                <c:pt idx="24">
                  <c:v>-8866850.5800000001</c:v>
                </c:pt>
                <c:pt idx="25">
                  <c:v>-8849612</c:v>
                </c:pt>
                <c:pt idx="26">
                  <c:v>-8773852.9700000007</c:v>
                </c:pt>
                <c:pt idx="27">
                  <c:v>-8547743.1400000006</c:v>
                </c:pt>
                <c:pt idx="28">
                  <c:v>-8260045.7999999998</c:v>
                </c:pt>
                <c:pt idx="29">
                  <c:v>-7931380.9000000004</c:v>
                </c:pt>
                <c:pt idx="30">
                  <c:v>-7657967.7599999998</c:v>
                </c:pt>
                <c:pt idx="31">
                  <c:v>-7345840.79</c:v>
                </c:pt>
                <c:pt idx="32">
                  <c:v>-6869025.1600000001</c:v>
                </c:pt>
                <c:pt idx="33">
                  <c:v>-6478951.2300000004</c:v>
                </c:pt>
                <c:pt idx="34">
                  <c:v>-6095955.8300000001</c:v>
                </c:pt>
                <c:pt idx="35">
                  <c:v>-5694730.0700000003</c:v>
                </c:pt>
                <c:pt idx="36">
                  <c:v>-5283894.43</c:v>
                </c:pt>
                <c:pt idx="37">
                  <c:v>-4835891.18</c:v>
                </c:pt>
                <c:pt idx="38">
                  <c:v>-4440573.5999999996</c:v>
                </c:pt>
                <c:pt idx="39">
                  <c:v>-4049186.51</c:v>
                </c:pt>
                <c:pt idx="40">
                  <c:v>-3675804.15</c:v>
                </c:pt>
                <c:pt idx="41">
                  <c:v>-3329747.91</c:v>
                </c:pt>
                <c:pt idx="42">
                  <c:v>-2999745.95</c:v>
                </c:pt>
                <c:pt idx="43">
                  <c:v>-2694959.01</c:v>
                </c:pt>
                <c:pt idx="44">
                  <c:v>-2414114.16</c:v>
                </c:pt>
                <c:pt idx="45">
                  <c:v>-2155984.29</c:v>
                </c:pt>
                <c:pt idx="46">
                  <c:v>-1919362.53</c:v>
                </c:pt>
                <c:pt idx="47">
                  <c:v>-1703021.98</c:v>
                </c:pt>
                <c:pt idx="48">
                  <c:v>-1505762.26</c:v>
                </c:pt>
                <c:pt idx="49">
                  <c:v>-1326457.7</c:v>
                </c:pt>
                <c:pt idx="50">
                  <c:v>-1163971.8999999999</c:v>
                </c:pt>
                <c:pt idx="51">
                  <c:v>-1017159.5</c:v>
                </c:pt>
                <c:pt idx="52">
                  <c:v>-884925.46</c:v>
                </c:pt>
                <c:pt idx="53">
                  <c:v>-766245.08</c:v>
                </c:pt>
                <c:pt idx="54">
                  <c:v>-660142.76</c:v>
                </c:pt>
                <c:pt idx="55">
                  <c:v>-565664.69999999995</c:v>
                </c:pt>
                <c:pt idx="56">
                  <c:v>-481907.92</c:v>
                </c:pt>
                <c:pt idx="57">
                  <c:v>-408013.89</c:v>
                </c:pt>
                <c:pt idx="58">
                  <c:v>-343181.69</c:v>
                </c:pt>
                <c:pt idx="59">
                  <c:v>-286629.52</c:v>
                </c:pt>
                <c:pt idx="60">
                  <c:v>-237574.74</c:v>
                </c:pt>
                <c:pt idx="61">
                  <c:v>-195290.29</c:v>
                </c:pt>
                <c:pt idx="62">
                  <c:v>-159114.42000000001</c:v>
                </c:pt>
                <c:pt idx="63">
                  <c:v>-128441.38</c:v>
                </c:pt>
                <c:pt idx="64">
                  <c:v>-102682.28</c:v>
                </c:pt>
                <c:pt idx="65">
                  <c:v>-81248.63</c:v>
                </c:pt>
                <c:pt idx="66">
                  <c:v>-63581.599999999999</c:v>
                </c:pt>
                <c:pt idx="67">
                  <c:v>-49176.85</c:v>
                </c:pt>
                <c:pt idx="68">
                  <c:v>-37577.379999999997</c:v>
                </c:pt>
                <c:pt idx="69">
                  <c:v>-28348.63</c:v>
                </c:pt>
                <c:pt idx="70">
                  <c:v>-21093.84</c:v>
                </c:pt>
                <c:pt idx="71">
                  <c:v>-15466.79</c:v>
                </c:pt>
                <c:pt idx="72">
                  <c:v>-11162.11</c:v>
                </c:pt>
                <c:pt idx="73">
                  <c:v>-7916.31</c:v>
                </c:pt>
                <c:pt idx="74">
                  <c:v>-5504.87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47-46DE-8FF7-07B6D4884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159744"/>
        <c:axId val="576818128"/>
      </c:lineChart>
      <c:catAx>
        <c:axId val="65815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818128"/>
        <c:crosses val="autoZero"/>
        <c:auto val="1"/>
        <c:lblAlgn val="ctr"/>
        <c:lblOffset val="100"/>
        <c:noMultiLvlLbl val="0"/>
      </c:catAx>
      <c:valAx>
        <c:axId val="576818128"/>
        <c:scaling>
          <c:orientation val="minMax"/>
          <c:max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8159744"/>
        <c:crosses val="autoZero"/>
        <c:crossBetween val="between"/>
        <c:majorUnit val="25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Fronteira Eficiente de Markowitz</a:t>
            </a:r>
          </a:p>
        </c:rich>
      </c:tx>
      <c:layout>
        <c:manualLayout>
          <c:xMode val="edge"/>
          <c:yMode val="edge"/>
          <c:x val="0.3183787133040451"/>
          <c:y val="3.274560132462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893387372989585"/>
          <c:y val="0.133501423642927"/>
          <c:w val="0.81098610014427575"/>
          <c:h val="0.70277164521465341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solidFill>
                <a:srgbClr val="00B050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 w="63500"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'Otimizacao IMAB 2,99%'!$E$50:$E$73</c:f>
              <c:numCache>
                <c:formatCode>0.00%</c:formatCode>
                <c:ptCount val="24"/>
                <c:pt idx="0">
                  <c:v>1.1227211434488522E-2</c:v>
                </c:pt>
                <c:pt idx="1">
                  <c:v>1.1506839930225129E-2</c:v>
                </c:pt>
                <c:pt idx="2">
                  <c:v>1.2199134169379688E-2</c:v>
                </c:pt>
                <c:pt idx="3">
                  <c:v>1.3116734621460069E-2</c:v>
                </c:pt>
                <c:pt idx="4">
                  <c:v>1.4239778793163729E-2</c:v>
                </c:pt>
                <c:pt idx="5">
                  <c:v>1.5524711170030483E-2</c:v>
                </c:pt>
                <c:pt idx="6">
                  <c:v>1.6928275651508333E-2</c:v>
                </c:pt>
                <c:pt idx="7">
                  <c:v>1.839044349466297E-2</c:v>
                </c:pt>
                <c:pt idx="8">
                  <c:v>1.9893608188678163E-2</c:v>
                </c:pt>
                <c:pt idx="9">
                  <c:v>2.1435050850131081E-2</c:v>
                </c:pt>
                <c:pt idx="10">
                  <c:v>2.3035226572571989E-2</c:v>
                </c:pt>
                <c:pt idx="11">
                  <c:v>2.4686414503330575E-2</c:v>
                </c:pt>
                <c:pt idx="12">
                  <c:v>2.6379037102842635E-2</c:v>
                </c:pt>
                <c:pt idx="13">
                  <c:v>2.8107956426485996E-2</c:v>
                </c:pt>
                <c:pt idx="14">
                  <c:v>2.9884971536170476E-2</c:v>
                </c:pt>
                <c:pt idx="15">
                  <c:v>3.1705767216261171E-2</c:v>
                </c:pt>
                <c:pt idx="16">
                  <c:v>3.356321897369291E-2</c:v>
                </c:pt>
                <c:pt idx="17">
                  <c:v>3.5451565593506359E-2</c:v>
                </c:pt>
                <c:pt idx="18">
                  <c:v>3.7366123430663964E-2</c:v>
                </c:pt>
                <c:pt idx="19">
                  <c:v>3.9303062215186882E-2</c:v>
                </c:pt>
                <c:pt idx="20">
                  <c:v>4.1259230007313456E-2</c:v>
                </c:pt>
                <c:pt idx="21">
                  <c:v>4.3248319929858683E-2</c:v>
                </c:pt>
                <c:pt idx="22">
                  <c:v>4.5329804123316671E-2</c:v>
                </c:pt>
                <c:pt idx="23">
                  <c:v>4.7498092435559733E-2</c:v>
                </c:pt>
              </c:numCache>
            </c:numRef>
          </c:xVal>
          <c:yVal>
            <c:numRef>
              <c:f>'Otimizacao IMAB 2,99%'!$D$50:$D$73</c:f>
              <c:numCache>
                <c:formatCode>0.00%</c:formatCode>
                <c:ptCount val="24"/>
                <c:pt idx="0">
                  <c:v>6.8121687001179102E-4</c:v>
                </c:pt>
                <c:pt idx="1">
                  <c:v>3.2744554870406083E-3</c:v>
                </c:pt>
                <c:pt idx="2">
                  <c:v>5.8669543012191908E-3</c:v>
                </c:pt>
                <c:pt idx="3">
                  <c:v>8.4585648256233457E-3</c:v>
                </c:pt>
                <c:pt idx="4">
                  <c:v>1.1051014123800098E-2</c:v>
                </c:pt>
                <c:pt idx="5">
                  <c:v>1.3643463420347486E-2</c:v>
                </c:pt>
                <c:pt idx="6">
                  <c:v>1.6235912733773526E-2</c:v>
                </c:pt>
                <c:pt idx="7">
                  <c:v>1.8828362025256992E-2</c:v>
                </c:pt>
                <c:pt idx="8">
                  <c:v>2.142081130303897E-2</c:v>
                </c:pt>
                <c:pt idx="9">
                  <c:v>2.4013260586979106E-2</c:v>
                </c:pt>
                <c:pt idx="10">
                  <c:v>2.6605709889016595E-2</c:v>
                </c:pt>
                <c:pt idx="11">
                  <c:v>2.9198159183975073E-2</c:v>
                </c:pt>
                <c:pt idx="12">
                  <c:v>3.1790608478933544E-2</c:v>
                </c:pt>
                <c:pt idx="13">
                  <c:v>3.4383057776642419E-2</c:v>
                </c:pt>
                <c:pt idx="14">
                  <c:v>3.6975507077946619E-2</c:v>
                </c:pt>
                <c:pt idx="15">
                  <c:v>3.9567956372905347E-2</c:v>
                </c:pt>
                <c:pt idx="16">
                  <c:v>4.2160405667863825E-2</c:v>
                </c:pt>
                <c:pt idx="17">
                  <c:v>4.4752854962822289E-2</c:v>
                </c:pt>
                <c:pt idx="18">
                  <c:v>4.734530425778076E-2</c:v>
                </c:pt>
                <c:pt idx="19">
                  <c:v>4.9937753552739231E-2</c:v>
                </c:pt>
                <c:pt idx="20">
                  <c:v>5.2530202847697716E-2</c:v>
                </c:pt>
                <c:pt idx="21">
                  <c:v>5.512265212750514E-2</c:v>
                </c:pt>
                <c:pt idx="22">
                  <c:v>5.7715101410077616E-2</c:v>
                </c:pt>
                <c:pt idx="23">
                  <c:v>6.0307550705036087E-2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DB-48C3-BA8A-1C8EB2F1C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208768"/>
        <c:axId val="268232576"/>
      </c:scatterChart>
      <c:valAx>
        <c:axId val="268208768"/>
        <c:scaling>
          <c:orientation val="minMax"/>
          <c:max val="5.000000000000001E-2"/>
          <c:min val="1.0000000000000002E-2"/>
        </c:scaling>
        <c:delete val="0"/>
        <c:axPos val="b"/>
        <c:majorGridlines>
          <c:spPr>
            <a:ln w="9525" cap="flat" cmpd="sng" algn="ctr">
              <a:solidFill>
                <a:srgbClr val="66FF66">
                  <a:alpha val="75000"/>
                </a:srgb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Risco - Volatilidade Ano %</a:t>
                </a:r>
              </a:p>
            </c:rich>
          </c:tx>
          <c:layout>
            <c:manualLayout>
              <c:xMode val="edge"/>
              <c:yMode val="edge"/>
              <c:x val="0.40751540674549047"/>
              <c:y val="0.909239584488558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232576"/>
        <c:crosses val="autoZero"/>
        <c:crossBetween val="midCat"/>
        <c:majorUnit val="5.000000000000001E-3"/>
      </c:valAx>
      <c:valAx>
        <c:axId val="268232576"/>
        <c:scaling>
          <c:orientation val="minMax"/>
          <c:max val="6.5000000000000016E-2"/>
          <c:min val="0"/>
        </c:scaling>
        <c:delete val="0"/>
        <c:axPos val="l"/>
        <c:majorGridlines>
          <c:spPr>
            <a:ln w="12700" cap="flat" cmpd="sng" algn="ctr">
              <a:solidFill>
                <a:srgbClr val="66FF66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Retorno Real %aa</a:t>
                </a:r>
              </a:p>
            </c:rich>
          </c:tx>
          <c:layout>
            <c:manualLayout>
              <c:xMode val="edge"/>
              <c:yMode val="edge"/>
              <c:x val="1.8796599974268764E-2"/>
              <c:y val="0.39697967331548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208768"/>
        <c:crosses val="autoZero"/>
        <c:crossBetween val="midCat"/>
        <c:majorUnit val="5.000000000000001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54C2F4A-61B7-4A1F-A171-E93BEB40A83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4CF8880-4663-435E-B678-B0F272CD3F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61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8E08-052C-4BE6-BF9F-47F8AF953E3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25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8E08-052C-4BE6-BF9F-47F8AF953E3A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33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832656" y="5080682"/>
            <a:ext cx="6660815" cy="4156381"/>
          </a:xfrm>
          <a:prstGeom prst="rect">
            <a:avLst/>
          </a:prstGeom>
        </p:spPr>
        <p:txBody>
          <a:bodyPr lIns="110184" tIns="55292" rIns="110184" bIns="55292"/>
          <a:lstStyle/>
          <a:p>
            <a:endParaRPr lang="pt-BR" sz="2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4716457" y="10027570"/>
            <a:ext cx="3607618" cy="529246"/>
          </a:xfrm>
          <a:prstGeom prst="rect">
            <a:avLst/>
          </a:prstGeom>
          <a:noFill/>
          <a:ln>
            <a:noFill/>
          </a:ln>
        </p:spPr>
        <p:txBody>
          <a:bodyPr lIns="110184" tIns="55292" rIns="110184" bIns="55292" anchor="b"/>
          <a:lstStyle/>
          <a:p>
            <a:pPr algn="r">
              <a:lnSpc>
                <a:spcPct val="100000"/>
              </a:lnSpc>
            </a:pPr>
            <a:fld id="{3BEB07BF-15D5-4D6A-B9B6-956DCB58B667}" type="slidenum">
              <a:rPr lang="pt-BR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8</a:t>
            </a:fld>
            <a:endParaRPr lang="pt-BR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272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832656" y="5080682"/>
            <a:ext cx="6660815" cy="4156381"/>
          </a:xfrm>
          <a:prstGeom prst="rect">
            <a:avLst/>
          </a:prstGeom>
        </p:spPr>
        <p:txBody>
          <a:bodyPr lIns="110184" tIns="55292" rIns="110184" bIns="55292"/>
          <a:lstStyle/>
          <a:p>
            <a:endParaRPr lang="pt-BR" sz="2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4716457" y="10027570"/>
            <a:ext cx="3607618" cy="529246"/>
          </a:xfrm>
          <a:prstGeom prst="rect">
            <a:avLst/>
          </a:prstGeom>
          <a:noFill/>
          <a:ln>
            <a:noFill/>
          </a:ln>
        </p:spPr>
        <p:txBody>
          <a:bodyPr lIns="110184" tIns="55292" rIns="110184" bIns="55292" anchor="b"/>
          <a:lstStyle/>
          <a:p>
            <a:pPr algn="r">
              <a:lnSpc>
                <a:spcPct val="100000"/>
              </a:lnSpc>
            </a:pPr>
            <a:fld id="{2633C3AE-07B8-4EDC-90F8-E9317149A17E}" type="slidenum">
              <a:rPr lang="pt-BR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9</a:t>
            </a:fld>
            <a:endParaRPr lang="pt-BR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776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832656" y="5080682"/>
            <a:ext cx="6660815" cy="4156381"/>
          </a:xfrm>
          <a:prstGeom prst="rect">
            <a:avLst/>
          </a:prstGeom>
        </p:spPr>
        <p:txBody>
          <a:bodyPr lIns="110184" tIns="55292" rIns="110184" bIns="55292"/>
          <a:lstStyle/>
          <a:p>
            <a:endParaRPr lang="pt-BR" sz="2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4716457" y="10027570"/>
            <a:ext cx="3607618" cy="529246"/>
          </a:xfrm>
          <a:prstGeom prst="rect">
            <a:avLst/>
          </a:prstGeom>
          <a:noFill/>
          <a:ln>
            <a:noFill/>
          </a:ln>
        </p:spPr>
        <p:txBody>
          <a:bodyPr lIns="110184" tIns="55292" rIns="110184" bIns="55292" anchor="b"/>
          <a:lstStyle/>
          <a:p>
            <a:pPr algn="r">
              <a:lnSpc>
                <a:spcPct val="100000"/>
              </a:lnSpc>
            </a:pPr>
            <a:fld id="{8508A7D4-A0A5-4596-8FF1-B5B231554EF3}" type="slidenum">
              <a:rPr lang="pt-BR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10</a:t>
            </a:fld>
            <a:endParaRPr lang="pt-BR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149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832656" y="5080682"/>
            <a:ext cx="6660815" cy="4156381"/>
          </a:xfrm>
          <a:prstGeom prst="rect">
            <a:avLst/>
          </a:prstGeom>
        </p:spPr>
        <p:txBody>
          <a:bodyPr lIns="110184" tIns="55292" rIns="110184" bIns="55292"/>
          <a:lstStyle/>
          <a:p>
            <a:endParaRPr lang="pt-BR" sz="2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4716457" y="10027570"/>
            <a:ext cx="3607618" cy="529246"/>
          </a:xfrm>
          <a:prstGeom prst="rect">
            <a:avLst/>
          </a:prstGeom>
          <a:noFill/>
          <a:ln>
            <a:noFill/>
          </a:ln>
        </p:spPr>
        <p:txBody>
          <a:bodyPr lIns="110184" tIns="55292" rIns="110184" bIns="55292" anchor="b"/>
          <a:lstStyle/>
          <a:p>
            <a:pPr algn="r">
              <a:lnSpc>
                <a:spcPct val="100000"/>
              </a:lnSpc>
            </a:pPr>
            <a:fld id="{4E85E238-A0C0-4144-BDED-E541302E25AC}" type="slidenum">
              <a:rPr lang="pt-BR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11</a:t>
            </a:fld>
            <a:endParaRPr lang="pt-BR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864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8E08-052C-4BE6-BF9F-47F8AF953E3A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964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8E08-052C-4BE6-BF9F-47F8AF953E3A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11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8E08-052C-4BE6-BF9F-47F8AF953E3A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435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8E08-052C-4BE6-BF9F-47F8AF953E3A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83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81D8-D506-4E01-B248-7FA494118BAE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D3FA-0A7B-4F94-86E9-FE7B507EF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58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81D8-D506-4E01-B248-7FA494118BAE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D3FA-0A7B-4F94-86E9-FE7B507EF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85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81D8-D506-4E01-B248-7FA494118BAE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D3FA-0A7B-4F94-86E9-FE7B507EF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51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81D8-D506-4E01-B248-7FA494118BAE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D3FA-0A7B-4F94-86E9-FE7B507EF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20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81D8-D506-4E01-B248-7FA494118BAE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D3FA-0A7B-4F94-86E9-FE7B507EF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28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81D8-D506-4E01-B248-7FA494118BAE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D3FA-0A7B-4F94-86E9-FE7B507EF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79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81D8-D506-4E01-B248-7FA494118BAE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D3FA-0A7B-4F94-86E9-FE7B507EF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94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81D8-D506-4E01-B248-7FA494118BAE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D3FA-0A7B-4F94-86E9-FE7B507EF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51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81D8-D506-4E01-B248-7FA494118BAE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D3FA-0A7B-4F94-86E9-FE7B507EF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95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81D8-D506-4E01-B248-7FA494118BAE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D3FA-0A7B-4F94-86E9-FE7B507EF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6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81D8-D506-4E01-B248-7FA494118BAE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D3FA-0A7B-4F94-86E9-FE7B507EF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08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81D8-D506-4E01-B248-7FA494118BAE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AD3FA-0A7B-4F94-86E9-FE7B507EF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28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ronaldo@ldbempresas.com.br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0F08F6F-12A4-48BC-A5D0-8B5BD31BD6A4}"/>
              </a:ext>
            </a:extLst>
          </p:cNvPr>
          <p:cNvSpPr txBox="1"/>
          <p:nvPr/>
        </p:nvSpPr>
        <p:spPr>
          <a:xfrm>
            <a:off x="2199863" y="132525"/>
            <a:ext cx="8640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0000FF"/>
                </a:solidFill>
              </a:rPr>
              <a:t>Controle de Riscos, Rentabilidade e Diversificação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9D6A1C-E10F-4C45-8F8A-9DD63BE28AC6}"/>
              </a:ext>
            </a:extLst>
          </p:cNvPr>
          <p:cNvSpPr txBox="1"/>
          <p:nvPr/>
        </p:nvSpPr>
        <p:spPr>
          <a:xfrm>
            <a:off x="801761" y="5464459"/>
            <a:ext cx="8640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000FF"/>
                </a:solidFill>
              </a:rPr>
              <a:t>Ronaldo de Oliveira, </a:t>
            </a:r>
            <a:r>
              <a:rPr lang="pt-BR" sz="3600" dirty="0" err="1">
                <a:solidFill>
                  <a:srgbClr val="0000FF"/>
                </a:solidFill>
              </a:rPr>
              <a:t>MSc</a:t>
            </a:r>
            <a:r>
              <a:rPr lang="pt-BR" sz="3600" dirty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pt-BR" sz="2000" dirty="0">
                <a:solidFill>
                  <a:srgbClr val="0000FF"/>
                </a:solidFill>
              </a:rPr>
              <a:t>Data: 01/10/2021    14 h</a:t>
            </a:r>
          </a:p>
        </p:txBody>
      </p:sp>
    </p:spTree>
    <p:extLst>
      <p:ext uri="{BB962C8B-B14F-4D97-AF65-F5344CB8AC3E}">
        <p14:creationId xmlns:p14="http://schemas.microsoft.com/office/powerpoint/2010/main" val="38520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94720" y="113760"/>
            <a:ext cx="6723360" cy="6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733" b="1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 ESPELHO: NORMALIDADE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165120" y="998880"/>
            <a:ext cx="11643360" cy="8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90000"/>
              </a:lnSpc>
            </a:pP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Line 3"/>
          <p:cNvSpPr/>
          <p:nvPr/>
        </p:nvSpPr>
        <p:spPr>
          <a:xfrm flipV="1">
            <a:off x="704640" y="998880"/>
            <a:ext cx="0" cy="489360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Line 4"/>
          <p:cNvSpPr/>
          <p:nvPr/>
        </p:nvSpPr>
        <p:spPr>
          <a:xfrm>
            <a:off x="681120" y="5894880"/>
            <a:ext cx="11127840" cy="48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5"/>
          <p:cNvSpPr/>
          <p:nvPr/>
        </p:nvSpPr>
        <p:spPr>
          <a:xfrm>
            <a:off x="258240" y="811200"/>
            <a:ext cx="670560" cy="243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10356480" y="5964480"/>
            <a:ext cx="117312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7"/>
          <p:cNvSpPr/>
          <p:nvPr/>
        </p:nvSpPr>
        <p:spPr>
          <a:xfrm>
            <a:off x="1072320" y="4504320"/>
            <a:ext cx="3515040" cy="106080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RENDA FIXA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8"/>
          <p:cNvSpPr/>
          <p:nvPr/>
        </p:nvSpPr>
        <p:spPr>
          <a:xfrm>
            <a:off x="4387200" y="3042240"/>
            <a:ext cx="3525600" cy="10497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MULTIMERCADO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9"/>
          <p:cNvSpPr/>
          <p:nvPr/>
        </p:nvSpPr>
        <p:spPr>
          <a:xfrm>
            <a:off x="7569120" y="1515840"/>
            <a:ext cx="3498240" cy="109344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RENDA VARIÁVEL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2524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00480" y="113760"/>
            <a:ext cx="7623840" cy="6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7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 ESPELHO: </a:t>
            </a:r>
            <a:r>
              <a:rPr lang="pt-BR" sz="3733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CENÁRIO DE STRESS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Line 2"/>
          <p:cNvSpPr/>
          <p:nvPr/>
        </p:nvSpPr>
        <p:spPr>
          <a:xfrm flipV="1">
            <a:off x="617760" y="1049760"/>
            <a:ext cx="40320" cy="534096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3"/>
          <p:cNvSpPr/>
          <p:nvPr/>
        </p:nvSpPr>
        <p:spPr>
          <a:xfrm>
            <a:off x="12480" y="773760"/>
            <a:ext cx="383520" cy="224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67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218880" y="2963040"/>
            <a:ext cx="38496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Line 5"/>
          <p:cNvSpPr/>
          <p:nvPr/>
        </p:nvSpPr>
        <p:spPr>
          <a:xfrm>
            <a:off x="617760" y="3190080"/>
            <a:ext cx="11078880" cy="1920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6"/>
          <p:cNvSpPr/>
          <p:nvPr/>
        </p:nvSpPr>
        <p:spPr>
          <a:xfrm>
            <a:off x="10848000" y="3455520"/>
            <a:ext cx="134352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8"/>
          <p:cNvSpPr/>
          <p:nvPr/>
        </p:nvSpPr>
        <p:spPr>
          <a:xfrm>
            <a:off x="2035200" y="4684800"/>
            <a:ext cx="374400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NEGATIVO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10"/>
          <p:cNvSpPr/>
          <p:nvPr/>
        </p:nvSpPr>
        <p:spPr>
          <a:xfrm>
            <a:off x="960960" y="1713120"/>
            <a:ext cx="3515040" cy="106080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RENDA FIXA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11"/>
          <p:cNvSpPr/>
          <p:nvPr/>
        </p:nvSpPr>
        <p:spPr>
          <a:xfrm>
            <a:off x="4476480" y="3415680"/>
            <a:ext cx="3525600" cy="10497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MULTIMERCADO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12"/>
          <p:cNvSpPr/>
          <p:nvPr/>
        </p:nvSpPr>
        <p:spPr>
          <a:xfrm>
            <a:off x="7964640" y="5132640"/>
            <a:ext cx="3498240" cy="109344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RENDA VARIÁVEL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C40C58B5-281F-4162-8493-C35391AA0F80}"/>
              </a:ext>
            </a:extLst>
          </p:cNvPr>
          <p:cNvCxnSpPr/>
          <p:nvPr/>
        </p:nvCxnSpPr>
        <p:spPr>
          <a:xfrm flipH="1">
            <a:off x="929760" y="5729528"/>
            <a:ext cx="6840965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C9FDBBA1-26C8-4524-A324-EE6ECA7CF065}"/>
              </a:ext>
            </a:extLst>
          </p:cNvPr>
          <p:cNvCxnSpPr>
            <a:cxnSpLocks/>
          </p:cNvCxnSpPr>
          <p:nvPr/>
        </p:nvCxnSpPr>
        <p:spPr>
          <a:xfrm flipH="1">
            <a:off x="929761" y="3941760"/>
            <a:ext cx="3317343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51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EEDCCEF8-C686-4EB7-8E22-6D0C3310E05C}"/>
              </a:ext>
            </a:extLst>
          </p:cNvPr>
          <p:cNvSpPr txBox="1"/>
          <p:nvPr/>
        </p:nvSpPr>
        <p:spPr>
          <a:xfrm>
            <a:off x="74041" y="60283"/>
            <a:ext cx="1069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RENTABILIDADE DOS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BENCHMARKS: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NO ANO ATÉ 31/08/2021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D63FE1-6898-4283-B73F-42114D1BF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29" y="740509"/>
            <a:ext cx="3539666" cy="58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EEDCCEF8-C686-4EB7-8E22-6D0C3310E05C}"/>
              </a:ext>
            </a:extLst>
          </p:cNvPr>
          <p:cNvSpPr txBox="1"/>
          <p:nvPr/>
        </p:nvSpPr>
        <p:spPr>
          <a:xfrm>
            <a:off x="74041" y="60283"/>
            <a:ext cx="9440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RENTABILIDADE DOS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BENCHMARKS: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JANELA 24 MESES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02E8B9B-E4A1-47C5-9CD9-FE24135A0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734171"/>
            <a:ext cx="2822712" cy="58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6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EEDCCEF8-C686-4EB7-8E22-6D0C3310E05C}"/>
              </a:ext>
            </a:extLst>
          </p:cNvPr>
          <p:cNvSpPr txBox="1"/>
          <p:nvPr/>
        </p:nvSpPr>
        <p:spPr>
          <a:xfrm>
            <a:off x="74041" y="60283"/>
            <a:ext cx="9440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RENTABILIDADE DOS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BENCHMARKS: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JANELA 36 MESES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C90256D-BA62-4B41-8400-2221D2FFC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409" y="734170"/>
            <a:ext cx="2875721" cy="59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7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EEDCCEF8-C686-4EB7-8E22-6D0C3310E05C}"/>
              </a:ext>
            </a:extLst>
          </p:cNvPr>
          <p:cNvSpPr txBox="1"/>
          <p:nvPr/>
        </p:nvSpPr>
        <p:spPr>
          <a:xfrm>
            <a:off x="74041" y="60283"/>
            <a:ext cx="9440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RENTABILIDADE DOS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BENCHMARKS: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JANELA 48 MESES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A141F18-005A-4A1E-B20D-DBB0B7B5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496" y="596679"/>
            <a:ext cx="2915478" cy="60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4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EEDCCEF8-C686-4EB7-8E22-6D0C3310E05C}"/>
              </a:ext>
            </a:extLst>
          </p:cNvPr>
          <p:cNvSpPr txBox="1"/>
          <p:nvPr/>
        </p:nvSpPr>
        <p:spPr>
          <a:xfrm>
            <a:off x="74041" y="60283"/>
            <a:ext cx="9440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RENTABILIDADE DOS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BENCHMARKS: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JANELA 60 MESES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02221C6-305C-4B67-B626-FB96CA2AA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487" y="596679"/>
            <a:ext cx="2968487" cy="61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6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EEDCCEF8-C686-4EB7-8E22-6D0C3310E05C}"/>
              </a:ext>
            </a:extLst>
          </p:cNvPr>
          <p:cNvSpPr txBox="1"/>
          <p:nvPr/>
        </p:nvSpPr>
        <p:spPr>
          <a:xfrm>
            <a:off x="333053" y="1862579"/>
            <a:ext cx="1181900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RENDIMENTO REALIZADO: “CAUTELAS” </a:t>
            </a:r>
          </a:p>
          <a:p>
            <a:pPr algn="ctr"/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INSTRUÇÕES DE PROCEDIMENTOS CONTÁBEIS: IPC 14</a:t>
            </a:r>
          </a:p>
          <a:p>
            <a:pPr algn="ctr"/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“PEPS: PRIMEIRO QUE ENTRA É O PRIMEIRO QUE SAI!”</a:t>
            </a:r>
          </a:p>
        </p:txBody>
      </p:sp>
    </p:spTree>
    <p:extLst>
      <p:ext uri="{BB962C8B-B14F-4D97-AF65-F5344CB8AC3E}">
        <p14:creationId xmlns:p14="http://schemas.microsoft.com/office/powerpoint/2010/main" val="389301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F5C575D9-A6D3-4358-8950-151E6F242674}"/>
              </a:ext>
            </a:extLst>
          </p:cNvPr>
          <p:cNvSpPr txBox="1"/>
          <p:nvPr/>
        </p:nvSpPr>
        <p:spPr>
          <a:xfrm>
            <a:off x="127049" y="15304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TAXAS NTNBs VENCIMENTO 15/05/2055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1823934-7D79-4C77-AD14-E0E0029D5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647989"/>
              </p:ext>
            </p:extLst>
          </p:nvPr>
        </p:nvGraphicFramePr>
        <p:xfrm>
          <a:off x="127049" y="737822"/>
          <a:ext cx="11937902" cy="550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9EDEB8F-3DD6-4549-8EB1-94E000619606}"/>
              </a:ext>
            </a:extLst>
          </p:cNvPr>
          <p:cNvSpPr txBox="1"/>
          <p:nvPr/>
        </p:nvSpPr>
        <p:spPr>
          <a:xfrm>
            <a:off x="140301" y="4249649"/>
            <a:ext cx="216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MARÇO/20</a:t>
            </a:r>
          </a:p>
          <a:p>
            <a:pPr algn="ctr"/>
            <a:r>
              <a:rPr lang="pt-BR" b="1" dirty="0"/>
              <a:t> COVID 19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45EEDE6-4D46-46CB-8F24-4DC4A0BF85D5}"/>
              </a:ext>
            </a:extLst>
          </p:cNvPr>
          <p:cNvCxnSpPr>
            <a:cxnSpLocks/>
          </p:cNvCxnSpPr>
          <p:nvPr/>
        </p:nvCxnSpPr>
        <p:spPr>
          <a:xfrm flipV="1">
            <a:off x="7192442" y="1298713"/>
            <a:ext cx="0" cy="437321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7C32EA-B6F1-4FA5-8D09-D0D1E3A9A00E}"/>
              </a:ext>
            </a:extLst>
          </p:cNvPr>
          <p:cNvSpPr txBox="1"/>
          <p:nvPr/>
        </p:nvSpPr>
        <p:spPr>
          <a:xfrm>
            <a:off x="6799519" y="5302599"/>
            <a:ext cx="216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04/01/2021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19C8724E-7E21-46BE-8D5D-43F910F59998}"/>
              </a:ext>
            </a:extLst>
          </p:cNvPr>
          <p:cNvCxnSpPr>
            <a:cxnSpLocks/>
          </p:cNvCxnSpPr>
          <p:nvPr/>
        </p:nvCxnSpPr>
        <p:spPr>
          <a:xfrm flipV="1">
            <a:off x="7355949" y="1656522"/>
            <a:ext cx="3815634" cy="3059313"/>
          </a:xfrm>
          <a:prstGeom prst="straightConnector1">
            <a:avLst/>
          </a:prstGeom>
          <a:ln w="28575">
            <a:solidFill>
              <a:schemeClr val="tx1"/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9881424-D158-45F0-B267-272F064B390C}"/>
              </a:ext>
            </a:extLst>
          </p:cNvPr>
          <p:cNvSpPr txBox="1"/>
          <p:nvPr/>
        </p:nvSpPr>
        <p:spPr>
          <a:xfrm>
            <a:off x="875796" y="1190939"/>
            <a:ext cx="216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5,0% a.a.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3E07E53-D67F-48B5-9653-6CB24794B924}"/>
              </a:ext>
            </a:extLst>
          </p:cNvPr>
          <p:cNvSpPr txBox="1"/>
          <p:nvPr/>
        </p:nvSpPr>
        <p:spPr>
          <a:xfrm>
            <a:off x="10490248" y="1190939"/>
            <a:ext cx="216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5,0% a.a.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B929526-DEBD-4335-A79A-6467CBB48386}"/>
              </a:ext>
            </a:extLst>
          </p:cNvPr>
          <p:cNvSpPr txBox="1"/>
          <p:nvPr/>
        </p:nvSpPr>
        <p:spPr>
          <a:xfrm>
            <a:off x="10092619" y="3808888"/>
            <a:ext cx="2054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TERRÍVEL MARCAÇÃO A MERCADO EM 2021!</a:t>
            </a:r>
          </a:p>
        </p:txBody>
      </p:sp>
      <p:sp>
        <p:nvSpPr>
          <p:cNvPr id="22" name="Seta: Curva para a Direita 21">
            <a:extLst>
              <a:ext uri="{FF2B5EF4-FFF2-40B4-BE49-F238E27FC236}">
                <a16:creationId xmlns:a16="http://schemas.microsoft.com/office/drawing/2014/main" id="{7814CD12-3A0E-4F96-9FAA-65DF1940EAE3}"/>
              </a:ext>
            </a:extLst>
          </p:cNvPr>
          <p:cNvSpPr/>
          <p:nvPr/>
        </p:nvSpPr>
        <p:spPr>
          <a:xfrm rot="18022798">
            <a:off x="9179620" y="3456614"/>
            <a:ext cx="618329" cy="189129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46293281-D314-4CDC-B462-B8F35E055A2A}"/>
              </a:ext>
            </a:extLst>
          </p:cNvPr>
          <p:cNvSpPr/>
          <p:nvPr/>
        </p:nvSpPr>
        <p:spPr>
          <a:xfrm>
            <a:off x="1736036" y="737822"/>
            <a:ext cx="331304" cy="4531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Baixo 23">
            <a:extLst>
              <a:ext uri="{FF2B5EF4-FFF2-40B4-BE49-F238E27FC236}">
                <a16:creationId xmlns:a16="http://schemas.microsoft.com/office/drawing/2014/main" id="{F9097D3C-02B8-4D50-A747-3B45EE4840E0}"/>
              </a:ext>
            </a:extLst>
          </p:cNvPr>
          <p:cNvSpPr/>
          <p:nvPr/>
        </p:nvSpPr>
        <p:spPr>
          <a:xfrm>
            <a:off x="11179362" y="690167"/>
            <a:ext cx="331304" cy="4531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70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F5C575D9-A6D3-4358-8950-151E6F242674}"/>
              </a:ext>
            </a:extLst>
          </p:cNvPr>
          <p:cNvSpPr txBox="1"/>
          <p:nvPr/>
        </p:nvSpPr>
        <p:spPr>
          <a:xfrm>
            <a:off x="219813" y="126543"/>
            <a:ext cx="5433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MERCADO NTNBs: 30/09/2021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2B89751-6F1B-4CA0-B636-43E7D7A48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3" y="1550278"/>
            <a:ext cx="11710570" cy="47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55633" y="2776021"/>
            <a:ext cx="900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CC"/>
                </a:solidFill>
              </a:rPr>
              <a:t>RENTABILIDADE ?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 flipV="1">
            <a:off x="1684246" y="3123874"/>
            <a:ext cx="569012" cy="173760"/>
          </a:xfrm>
          <a:prstGeom prst="rect">
            <a:avLst/>
          </a:prstGeom>
          <a:solidFill>
            <a:srgbClr val="1A9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211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F5C575D9-A6D3-4358-8950-151E6F242674}"/>
              </a:ext>
            </a:extLst>
          </p:cNvPr>
          <p:cNvSpPr txBox="1"/>
          <p:nvPr/>
        </p:nvSpPr>
        <p:spPr>
          <a:xfrm>
            <a:off x="219813" y="126543"/>
            <a:ext cx="895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PORTARIA SPREV Nº 6.132, DE 25 DE MAIO DE 2021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7620AC8-1E27-40C9-ACE0-E07C71EE6F21}"/>
              </a:ext>
            </a:extLst>
          </p:cNvPr>
          <p:cNvSpPr txBox="1"/>
          <p:nvPr/>
        </p:nvSpPr>
        <p:spPr>
          <a:xfrm>
            <a:off x="10429462" y="6148088"/>
            <a:ext cx="2160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DURATION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C1EEC68-B330-4AD7-B821-A766F2BEE9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046722"/>
              </p:ext>
            </p:extLst>
          </p:nvPr>
        </p:nvGraphicFramePr>
        <p:xfrm>
          <a:off x="219813" y="808384"/>
          <a:ext cx="11733648" cy="538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E926D1E6-A101-47B5-86F2-604FB6AB34AD}"/>
              </a:ext>
            </a:extLst>
          </p:cNvPr>
          <p:cNvSpPr txBox="1"/>
          <p:nvPr/>
        </p:nvSpPr>
        <p:spPr>
          <a:xfrm>
            <a:off x="-860240" y="2994993"/>
            <a:ext cx="2160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A21A76-D0AE-411A-90F5-396C1FD3C99B}"/>
              </a:ext>
            </a:extLst>
          </p:cNvPr>
          <p:cNvSpPr txBox="1"/>
          <p:nvPr/>
        </p:nvSpPr>
        <p:spPr>
          <a:xfrm>
            <a:off x="9475303" y="808384"/>
            <a:ext cx="2160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8000"/>
                </a:solidFill>
              </a:rPr>
              <a:t>MÁX = 5,04% a.a.</a:t>
            </a: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6967AD12-4A3C-49C5-AFDF-909A56A0C6E7}"/>
              </a:ext>
            </a:extLst>
          </p:cNvPr>
          <p:cNvSpPr/>
          <p:nvPr/>
        </p:nvSpPr>
        <p:spPr>
          <a:xfrm>
            <a:off x="11542643" y="808384"/>
            <a:ext cx="344557" cy="450573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53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B57723A3-B661-4D43-BAB5-40C88CF81306}"/>
              </a:ext>
            </a:extLst>
          </p:cNvPr>
          <p:cNvSpPr txBox="1"/>
          <p:nvPr/>
        </p:nvSpPr>
        <p:spPr>
          <a:xfrm>
            <a:off x="206561" y="139795"/>
            <a:ext cx="600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PORTARIA MF nº 577, 27/12/2017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D8D8DD3-FD2A-4772-AED3-9A6872D761FC}"/>
              </a:ext>
            </a:extLst>
          </p:cNvPr>
          <p:cNvSpPr txBox="1"/>
          <p:nvPr/>
        </p:nvSpPr>
        <p:spPr>
          <a:xfrm>
            <a:off x="238539" y="1065388"/>
            <a:ext cx="1164866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Art. 16. </a:t>
            </a:r>
            <a:r>
              <a:rPr lang="pt-BR" sz="2800" dirty="0"/>
              <a:t>Para a organização do RPPS devem ser observadas as seguintes normas de contabilidade:   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............</a:t>
            </a:r>
          </a:p>
          <a:p>
            <a:pPr algn="ctr"/>
            <a:endParaRPr lang="pt-BR" sz="800" b="1" dirty="0">
              <a:solidFill>
                <a:srgbClr val="118337"/>
              </a:solidFill>
            </a:endParaRPr>
          </a:p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§ 2º: </a:t>
            </a:r>
            <a:r>
              <a:rPr lang="pt-BR" sz="2800" dirty="0"/>
              <a:t>Os títulos de emissão do Tesouro Nacional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poderão ser contabilizados pelos respectivos custos de aquisição acrescidos dos rendimentos auferidos</a:t>
            </a:r>
            <a:r>
              <a:rPr lang="pt-BR" sz="2800" dirty="0"/>
              <a:t>, </a:t>
            </a:r>
            <a:r>
              <a:rPr lang="pt-BR" sz="2800" b="1" u="sng" dirty="0">
                <a:solidFill>
                  <a:schemeClr val="tx2">
                    <a:lumMod val="75000"/>
                  </a:schemeClr>
                </a:solidFill>
              </a:rPr>
              <a:t>desde que atendam cumulativamente aos seguintes parâmetros:</a:t>
            </a:r>
            <a:endParaRPr lang="pt-BR" sz="2800" dirty="0"/>
          </a:p>
          <a:p>
            <a:pPr algn="just"/>
            <a:endParaRPr lang="pt-BR" sz="2800" dirty="0"/>
          </a:p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pt-BR" sz="2800" b="1" dirty="0">
                <a:solidFill>
                  <a:srgbClr val="118337"/>
                </a:solidFill>
              </a:rPr>
              <a:t> </a:t>
            </a:r>
            <a:r>
              <a:rPr lang="pt-BR" sz="2800" dirty="0"/>
              <a:t>- seja observada a sua compatibilidade com os prazos e taxas das obrigações presentes e futuras do RPPS;</a:t>
            </a:r>
          </a:p>
          <a:p>
            <a:pPr algn="just"/>
            <a:r>
              <a:rPr lang="pt-BR" sz="2800" dirty="0"/>
              <a:t>					     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FLUXO ATUARIAL PREVISTO PELO ATUÁRIO!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</p:txBody>
      </p:sp>
      <p:sp>
        <p:nvSpPr>
          <p:cNvPr id="2" name="Seta: Curva para a Direita 1">
            <a:extLst>
              <a:ext uri="{FF2B5EF4-FFF2-40B4-BE49-F238E27FC236}">
                <a16:creationId xmlns:a16="http://schemas.microsoft.com/office/drawing/2014/main" id="{D78BBD23-3B54-48D0-91DD-94E66ABB67EC}"/>
              </a:ext>
            </a:extLst>
          </p:cNvPr>
          <p:cNvSpPr/>
          <p:nvPr/>
        </p:nvSpPr>
        <p:spPr>
          <a:xfrm rot="17405873">
            <a:off x="4013828" y="4395585"/>
            <a:ext cx="1086678" cy="2190881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60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02901119-2CC5-4E08-A2FD-1ADCD60F9729}"/>
              </a:ext>
            </a:extLst>
          </p:cNvPr>
          <p:cNvSpPr txBox="1"/>
          <p:nvPr/>
        </p:nvSpPr>
        <p:spPr>
          <a:xfrm>
            <a:off x="339086" y="139795"/>
            <a:ext cx="600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PORTARIA MF nº 577, 27/12/2017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D093FF-96EA-426E-87E9-0DC1C9AAEA71}"/>
              </a:ext>
            </a:extLst>
          </p:cNvPr>
          <p:cNvSpPr txBox="1"/>
          <p:nvPr/>
        </p:nvSpPr>
        <p:spPr>
          <a:xfrm>
            <a:off x="304800" y="959366"/>
            <a:ext cx="11555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pt-BR" sz="2800" dirty="0"/>
              <a:t> - sejam classificados separadamente dos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ativos para negociação (marcados a mercado)</a:t>
            </a:r>
            <a:r>
              <a:rPr lang="pt-BR" sz="2800" dirty="0"/>
              <a:t>, ou seja, daqueles adquiridos com o propósito de serem negociados, independentemente do prazo a decorrer da data da aquisição;</a:t>
            </a:r>
          </a:p>
          <a:p>
            <a:pPr algn="just"/>
            <a:endParaRPr lang="pt-BR" sz="800" dirty="0"/>
          </a:p>
          <a:p>
            <a:pPr algn="just"/>
            <a:endParaRPr lang="pt-BR" sz="800" dirty="0"/>
          </a:p>
          <a:p>
            <a:pPr algn="just"/>
            <a:br>
              <a:rPr lang="pt-BR" sz="800" dirty="0"/>
            </a:b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III - seja comprovada a intenção e capacidade financeira do RPPS de mantê-los em carteira até o vencimento (ESTUDO DE ALM); </a:t>
            </a:r>
            <a:r>
              <a:rPr lang="pt-BR" sz="2800" dirty="0"/>
              <a:t>e</a:t>
            </a:r>
          </a:p>
          <a:p>
            <a:pPr algn="just"/>
            <a:endParaRPr lang="pt-BR" sz="800" dirty="0"/>
          </a:p>
          <a:p>
            <a:pPr algn="just"/>
            <a:endParaRPr lang="pt-BR" sz="800" dirty="0"/>
          </a:p>
          <a:p>
            <a:pPr algn="just"/>
            <a:endParaRPr lang="pt-BR" sz="800" dirty="0"/>
          </a:p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IV</a:t>
            </a:r>
            <a:r>
              <a:rPr lang="pt-BR" sz="2800" dirty="0"/>
              <a:t> - sejam atendidas as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normas de atuária e de contabilidade </a:t>
            </a:r>
            <a:r>
              <a:rPr lang="pt-BR" sz="2800" dirty="0"/>
              <a:t>aplicáveis aos RPPS, inclusive no que se refere à obrigatoriedade de divulgação das informações relativas aos títulos adquiridos, ao impacto nos resultados e aos requisitos e procedimentos, na hipótese de alteração da forma de precificação dos títulos de emissão do Tesouro Nacional.</a:t>
            </a:r>
          </a:p>
        </p:txBody>
      </p:sp>
    </p:spTree>
    <p:extLst>
      <p:ext uri="{BB962C8B-B14F-4D97-AF65-F5344CB8AC3E}">
        <p14:creationId xmlns:p14="http://schemas.microsoft.com/office/powerpoint/2010/main" val="2781119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42E483D2-B9DE-4022-8E20-E9F80BE06CB5}"/>
              </a:ext>
            </a:extLst>
          </p:cNvPr>
          <p:cNvSpPr txBox="1"/>
          <p:nvPr/>
        </p:nvSpPr>
        <p:spPr>
          <a:xfrm>
            <a:off x="325832" y="139795"/>
            <a:ext cx="600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PORTARIA MF nº 577, 27/12/2017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FD8AC45-80C3-4783-88D7-2690333AEA8B}"/>
              </a:ext>
            </a:extLst>
          </p:cNvPr>
          <p:cNvSpPr txBox="1"/>
          <p:nvPr/>
        </p:nvSpPr>
        <p:spPr>
          <a:xfrm>
            <a:off x="410816" y="1413715"/>
            <a:ext cx="116221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Artigo 16, § 3º: </a:t>
            </a:r>
            <a:r>
              <a:rPr lang="pt-BR" sz="2800" dirty="0"/>
              <a:t>As operações de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alienação</a:t>
            </a:r>
            <a:r>
              <a:rPr lang="pt-BR" sz="2800" dirty="0"/>
              <a:t> de títulos de emissão do Tesouro Nacional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realizadas simultaneamente à aquisição de novos títulos da mesma natureza</a:t>
            </a:r>
            <a:r>
              <a:rPr lang="pt-BR" sz="2800" dirty="0"/>
              <a:t>,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com prazo de vencimento superior </a:t>
            </a:r>
            <a:r>
              <a:rPr lang="pt-BR" sz="2800" dirty="0"/>
              <a:t>e em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montante igual ou superior ao dos títulos alienados</a:t>
            </a:r>
            <a:r>
              <a:rPr lang="pt-BR" sz="2800" dirty="0"/>
              <a:t>, não descaracterizam a intenção do RPPS de mantê-los em carteira até o vencimento.</a:t>
            </a:r>
          </a:p>
          <a:p>
            <a:pPr algn="just"/>
            <a:endParaRPr lang="pt-BR" sz="2800" dirty="0"/>
          </a:p>
          <a:p>
            <a:pPr algn="just"/>
            <a:endParaRPr lang="pt-BR" sz="1200" dirty="0"/>
          </a:p>
          <a:p>
            <a:pPr algn="ctr"/>
            <a:r>
              <a:rPr lang="pt-BR" sz="2800" b="1" dirty="0">
                <a:solidFill>
                  <a:srgbClr val="118337"/>
                </a:solidFill>
              </a:rPr>
              <a:t>                                                                       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TROCA DE TÍTULOS PARA</a:t>
            </a:r>
          </a:p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ALONGAMENTO DA CARTEIRA!!!</a:t>
            </a:r>
          </a:p>
        </p:txBody>
      </p:sp>
      <p:sp>
        <p:nvSpPr>
          <p:cNvPr id="9" name="Seta: Curva para a Direita 8">
            <a:extLst>
              <a:ext uri="{FF2B5EF4-FFF2-40B4-BE49-F238E27FC236}">
                <a16:creationId xmlns:a16="http://schemas.microsoft.com/office/drawing/2014/main" id="{F78B6B1A-3DE5-48A2-80A5-7D67F1742951}"/>
              </a:ext>
            </a:extLst>
          </p:cNvPr>
          <p:cNvSpPr/>
          <p:nvPr/>
        </p:nvSpPr>
        <p:spPr>
          <a:xfrm rot="18163152">
            <a:off x="4424930" y="3514726"/>
            <a:ext cx="1086678" cy="2568240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6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55633" y="2776021"/>
            <a:ext cx="900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CC"/>
                </a:solidFill>
              </a:rPr>
              <a:t>RISCOS ?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 flipV="1">
            <a:off x="1684246" y="3123874"/>
            <a:ext cx="569012" cy="173760"/>
          </a:xfrm>
          <a:prstGeom prst="rect">
            <a:avLst/>
          </a:prstGeom>
          <a:solidFill>
            <a:srgbClr val="1A9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749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447" y="957777"/>
            <a:ext cx="1163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18337"/>
                </a:solidFill>
              </a:rPr>
              <a:t>FUNDO DE GESTOR QUE COMPRA ATIVO (DEBÊNTURE) DE EMPRESA QUE TEM COMO SÓCIO O PRÓPRIO DONO DA GESTORA!!!</a:t>
            </a:r>
            <a:endParaRPr lang="en-US" sz="2400" b="1" dirty="0">
              <a:solidFill>
                <a:srgbClr val="333436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92288" y="115155"/>
            <a:ext cx="434118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TOMAR CUIDADO!!!!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19201" y="2183771"/>
            <a:ext cx="2547991" cy="94522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GESTORA “X”</a:t>
            </a:r>
          </a:p>
        </p:txBody>
      </p:sp>
      <p:sp>
        <p:nvSpPr>
          <p:cNvPr id="6" name="Seta em curva para a direita 5"/>
          <p:cNvSpPr/>
          <p:nvPr/>
        </p:nvSpPr>
        <p:spPr>
          <a:xfrm>
            <a:off x="143839" y="2479497"/>
            <a:ext cx="876728" cy="2027433"/>
          </a:xfrm>
          <a:prstGeom prst="curvedRightArrow">
            <a:avLst/>
          </a:prstGeom>
          <a:solidFill>
            <a:srgbClr val="1A9884"/>
          </a:solidFill>
          <a:ln>
            <a:solidFill>
              <a:srgbClr val="1A98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19201" y="3674666"/>
            <a:ext cx="2547991" cy="945223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FUNDO “Y”</a:t>
            </a:r>
          </a:p>
        </p:txBody>
      </p:sp>
      <p:sp>
        <p:nvSpPr>
          <p:cNvPr id="8" name="Elipse 7"/>
          <p:cNvSpPr/>
          <p:nvPr/>
        </p:nvSpPr>
        <p:spPr>
          <a:xfrm>
            <a:off x="8438509" y="3753489"/>
            <a:ext cx="2068529" cy="1054812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67" dirty="0">
                <a:solidFill>
                  <a:schemeClr val="tx1"/>
                </a:solidFill>
              </a:rPr>
              <a:t>DEBÊNTURE</a:t>
            </a:r>
          </a:p>
          <a:p>
            <a:pPr algn="ctr"/>
            <a:r>
              <a:rPr lang="pt-BR" sz="1867" dirty="0">
                <a:solidFill>
                  <a:schemeClr val="tx1"/>
                </a:solidFill>
              </a:rPr>
              <a:t>EMPRESA “Z”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148541" y="2183770"/>
            <a:ext cx="2547991" cy="94522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EMPRESA “Z”</a:t>
            </a:r>
          </a:p>
        </p:txBody>
      </p:sp>
      <p:sp>
        <p:nvSpPr>
          <p:cNvPr id="11" name="Seta em curva para a esquerda 10"/>
          <p:cNvSpPr/>
          <p:nvPr/>
        </p:nvSpPr>
        <p:spPr>
          <a:xfrm>
            <a:off x="10959095" y="2424702"/>
            <a:ext cx="1013717" cy="2164420"/>
          </a:xfrm>
          <a:prstGeom prst="curvedLeftArrow">
            <a:avLst/>
          </a:prstGeom>
          <a:solidFill>
            <a:srgbClr val="1A9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917881" y="2602784"/>
            <a:ext cx="4162167" cy="0"/>
          </a:xfrm>
          <a:prstGeom prst="straightConnector1">
            <a:avLst/>
          </a:prstGeom>
          <a:ln w="38100">
            <a:solidFill>
              <a:srgbClr val="1A988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m 17" descr="Resultado de imagem para bonequinho para apresentaçã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68" y="1964545"/>
            <a:ext cx="1739757" cy="284375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eta em curva para a esquerda 18"/>
          <p:cNvSpPr/>
          <p:nvPr/>
        </p:nvSpPr>
        <p:spPr>
          <a:xfrm rot="5400000">
            <a:off x="5289227" y="1864507"/>
            <a:ext cx="1271075" cy="7411093"/>
          </a:xfrm>
          <a:prstGeom prst="curvedLeftArrow">
            <a:avLst/>
          </a:prstGeom>
          <a:solidFill>
            <a:srgbClr val="1A9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447" y="957777"/>
            <a:ext cx="1163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18337"/>
                </a:solidFill>
              </a:rPr>
              <a:t>FUNDO PIRÂMIDE: FUNDO DE UM GESTOR QUE COMPRA VÁRIOS OUTROS FUNDOS DO PRÓPRIO GESTOR</a:t>
            </a:r>
            <a:endParaRPr lang="en-US" sz="2400" b="1" dirty="0">
              <a:solidFill>
                <a:srgbClr val="333436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92288" y="115155"/>
            <a:ext cx="434118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TOMAR CUIDADO!!!!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19201" y="2183771"/>
            <a:ext cx="2547991" cy="94522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GESTORA “X”</a:t>
            </a:r>
          </a:p>
        </p:txBody>
      </p:sp>
      <p:sp>
        <p:nvSpPr>
          <p:cNvPr id="6" name="Seta em curva para a direita 5"/>
          <p:cNvSpPr/>
          <p:nvPr/>
        </p:nvSpPr>
        <p:spPr>
          <a:xfrm>
            <a:off x="479461" y="2479497"/>
            <a:ext cx="541105" cy="2027433"/>
          </a:xfrm>
          <a:prstGeom prst="curvedRightArrow">
            <a:avLst/>
          </a:prstGeom>
          <a:solidFill>
            <a:srgbClr val="1A9884"/>
          </a:solidFill>
          <a:ln>
            <a:solidFill>
              <a:srgbClr val="1A98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19201" y="3674666"/>
            <a:ext cx="2547991" cy="945223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FUNDO “Y” GESTORA “X”</a:t>
            </a:r>
          </a:p>
        </p:txBody>
      </p:sp>
      <p:sp>
        <p:nvSpPr>
          <p:cNvPr id="8" name="Elipse 7"/>
          <p:cNvSpPr/>
          <p:nvPr/>
        </p:nvSpPr>
        <p:spPr>
          <a:xfrm>
            <a:off x="8438509" y="3753489"/>
            <a:ext cx="2068529" cy="1054812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67" dirty="0">
                <a:solidFill>
                  <a:schemeClr val="tx1"/>
                </a:solidFill>
              </a:rPr>
              <a:t>DEBÊNTURE</a:t>
            </a:r>
          </a:p>
          <a:p>
            <a:pPr algn="ctr"/>
            <a:r>
              <a:rPr lang="pt-BR" sz="1867" dirty="0">
                <a:solidFill>
                  <a:schemeClr val="tx1"/>
                </a:solidFill>
              </a:rPr>
              <a:t>EMPRESA “Z”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148541" y="2183770"/>
            <a:ext cx="2547991" cy="94522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EMPRESA “Z”</a:t>
            </a:r>
          </a:p>
        </p:txBody>
      </p:sp>
      <p:sp>
        <p:nvSpPr>
          <p:cNvPr id="11" name="Seta em curva para a esquerda 10"/>
          <p:cNvSpPr/>
          <p:nvPr/>
        </p:nvSpPr>
        <p:spPr>
          <a:xfrm>
            <a:off x="10959095" y="2424702"/>
            <a:ext cx="1013717" cy="2164420"/>
          </a:xfrm>
          <a:prstGeom prst="curvedLeftArrow">
            <a:avLst/>
          </a:prstGeom>
          <a:solidFill>
            <a:srgbClr val="1A9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917881" y="2602784"/>
            <a:ext cx="4162167" cy="0"/>
          </a:xfrm>
          <a:prstGeom prst="straightConnector1">
            <a:avLst/>
          </a:prstGeom>
          <a:ln w="38100">
            <a:solidFill>
              <a:srgbClr val="1A988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m 17" descr="Resultado de imagem para bonequinho para apresentaçã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68" y="1964546"/>
            <a:ext cx="1739757" cy="23175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ângulo 14"/>
          <p:cNvSpPr/>
          <p:nvPr/>
        </p:nvSpPr>
        <p:spPr>
          <a:xfrm>
            <a:off x="3794578" y="5266331"/>
            <a:ext cx="2547991" cy="945223"/>
          </a:xfrm>
          <a:prstGeom prst="rect">
            <a:avLst/>
          </a:prstGeom>
          <a:solidFill>
            <a:srgbClr val="1A9E87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FUNDO “S” GESTORA “X”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89658" y="5266333"/>
            <a:ext cx="2547991" cy="945223"/>
          </a:xfrm>
          <a:prstGeom prst="rect">
            <a:avLst/>
          </a:prstGeom>
          <a:solidFill>
            <a:srgbClr val="00B1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FUNDO “W” GESTORA “X”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3287729" y="4633587"/>
            <a:ext cx="0" cy="1119053"/>
          </a:xfrm>
          <a:prstGeom prst="line">
            <a:avLst/>
          </a:prstGeom>
          <a:ln w="38100">
            <a:solidFill>
              <a:srgbClr val="1A988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2737649" y="5752640"/>
            <a:ext cx="1029543" cy="0"/>
          </a:xfrm>
          <a:prstGeom prst="straightConnector1">
            <a:avLst/>
          </a:prstGeom>
          <a:ln w="38100">
            <a:solidFill>
              <a:srgbClr val="1A988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027469" y="4506929"/>
            <a:ext cx="4301448" cy="0"/>
          </a:xfrm>
          <a:prstGeom prst="line">
            <a:avLst/>
          </a:prstGeom>
          <a:ln w="38100">
            <a:solidFill>
              <a:srgbClr val="1A9884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44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447" y="957776"/>
            <a:ext cx="11637263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33" b="1" dirty="0">
                <a:solidFill>
                  <a:srgbClr val="118337"/>
                </a:solidFill>
              </a:rPr>
              <a:t>FUNDO QUADRILHA: FUNDO DE UM GESTOR QUE COMPRA VÁRIOS OUTROS FUNDOS DE OUTROS GESTORES. ESTES OUTROS GESTORES, COMPRAM FUNDOS DA GESTORA QUE COMPROU OS FUNDOS DELES E, ASSIM POR DIANTE.</a:t>
            </a:r>
            <a:endParaRPr lang="en-US" sz="2133" b="1" dirty="0">
              <a:solidFill>
                <a:srgbClr val="333436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92288" y="115155"/>
            <a:ext cx="434118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TOMAR CUIDADO!!!!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19201" y="2183771"/>
            <a:ext cx="2547991" cy="94522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FUNDO “Y” GESTORA “X”</a:t>
            </a:r>
          </a:p>
        </p:txBody>
      </p:sp>
      <p:sp>
        <p:nvSpPr>
          <p:cNvPr id="6" name="Seta em curva para a direita 5"/>
          <p:cNvSpPr/>
          <p:nvPr/>
        </p:nvSpPr>
        <p:spPr>
          <a:xfrm>
            <a:off x="616448" y="2479497"/>
            <a:ext cx="541105" cy="2027433"/>
          </a:xfrm>
          <a:prstGeom prst="curvedRightArrow">
            <a:avLst/>
          </a:prstGeom>
          <a:solidFill>
            <a:srgbClr val="1A9884"/>
          </a:solidFill>
          <a:ln>
            <a:solidFill>
              <a:srgbClr val="1A98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19201" y="3674666"/>
            <a:ext cx="2547991" cy="945223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FUNDO “S” GESTORA “W”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219201" y="5266333"/>
            <a:ext cx="2547991" cy="945223"/>
          </a:xfrm>
          <a:prstGeom prst="rect">
            <a:avLst/>
          </a:prstGeom>
          <a:solidFill>
            <a:srgbClr val="00B1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FUNDO “Z” GESTORA “R”</a:t>
            </a:r>
          </a:p>
        </p:txBody>
      </p:sp>
      <p:sp>
        <p:nvSpPr>
          <p:cNvPr id="19" name="Seta em curva para a direita 18"/>
          <p:cNvSpPr/>
          <p:nvPr/>
        </p:nvSpPr>
        <p:spPr>
          <a:xfrm>
            <a:off x="160957" y="2479497"/>
            <a:ext cx="541105" cy="3383623"/>
          </a:xfrm>
          <a:prstGeom prst="curvedRightArrow">
            <a:avLst/>
          </a:prstGeom>
          <a:solidFill>
            <a:srgbClr val="1A9884"/>
          </a:solidFill>
          <a:ln>
            <a:solidFill>
              <a:srgbClr val="1A98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9" name="Seta em curva para a direita 8"/>
          <p:cNvSpPr/>
          <p:nvPr/>
        </p:nvSpPr>
        <p:spPr>
          <a:xfrm rot="10800000">
            <a:off x="4369938" y="2315113"/>
            <a:ext cx="863029" cy="3383623"/>
          </a:xfrm>
          <a:prstGeom prst="curvedRightArrow">
            <a:avLst/>
          </a:prstGeom>
          <a:solidFill>
            <a:srgbClr val="1A9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21" name="Seta em curva para a direita 20"/>
          <p:cNvSpPr/>
          <p:nvPr/>
        </p:nvSpPr>
        <p:spPr>
          <a:xfrm rot="10800000">
            <a:off x="3880201" y="2428984"/>
            <a:ext cx="657544" cy="2027433"/>
          </a:xfrm>
          <a:prstGeom prst="curvedRightArrow">
            <a:avLst/>
          </a:prstGeom>
          <a:solidFill>
            <a:srgbClr val="1A9884"/>
          </a:solidFill>
          <a:ln>
            <a:solidFill>
              <a:srgbClr val="1A98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465849" y="2183769"/>
            <a:ext cx="2547991" cy="94522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FUNDO “Q” GESTORA “X”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8825327" y="2170423"/>
            <a:ext cx="2547991" cy="94522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FUNDO “O” GESTORA “X”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4208973" y="5986411"/>
            <a:ext cx="6051487" cy="0"/>
          </a:xfrm>
          <a:prstGeom prst="line">
            <a:avLst/>
          </a:prstGeom>
          <a:ln w="38100">
            <a:solidFill>
              <a:srgbClr val="1A988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6739843" y="3429001"/>
            <a:ext cx="0" cy="2557412"/>
          </a:xfrm>
          <a:prstGeom prst="line">
            <a:avLst/>
          </a:prstGeom>
          <a:ln w="38100">
            <a:solidFill>
              <a:srgbClr val="1A9884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10260459" y="3442701"/>
            <a:ext cx="0" cy="2557412"/>
          </a:xfrm>
          <a:prstGeom prst="line">
            <a:avLst/>
          </a:prstGeom>
          <a:ln w="38100">
            <a:solidFill>
              <a:srgbClr val="1A9884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2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03202" y="2111567"/>
            <a:ext cx="6806772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3333CC"/>
                </a:solidFill>
              </a:rPr>
              <a:t>ABERTURA DE </a:t>
            </a:r>
          </a:p>
          <a:p>
            <a:r>
              <a:rPr lang="en-US" sz="4267" b="1" dirty="0">
                <a:solidFill>
                  <a:srgbClr val="3333CC"/>
                </a:solidFill>
              </a:rPr>
              <a:t>CARTEIRAS ATRAVÉS DO ARQUIVO XML DA ANBIMA</a:t>
            </a:r>
          </a:p>
        </p:txBody>
      </p:sp>
      <p:sp>
        <p:nvSpPr>
          <p:cNvPr id="4" name="Rectangle 3"/>
          <p:cNvSpPr/>
          <p:nvPr/>
        </p:nvSpPr>
        <p:spPr>
          <a:xfrm rot="16200000" flipV="1">
            <a:off x="1157373" y="3174849"/>
            <a:ext cx="1925600" cy="60959"/>
          </a:xfrm>
          <a:prstGeom prst="rect">
            <a:avLst/>
          </a:prstGeom>
          <a:solidFill>
            <a:srgbClr val="1A9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75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EEDCCEF8-C686-4EB7-8E22-6D0C3310E05C}"/>
              </a:ext>
            </a:extLst>
          </p:cNvPr>
          <p:cNvSpPr txBox="1"/>
          <p:nvPr/>
        </p:nvSpPr>
        <p:spPr>
          <a:xfrm>
            <a:off x="180057" y="139795"/>
            <a:ext cx="11577272" cy="6211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5 PERGUNTAS A SEREM RESPONDIDAS NO CREDENCIAMENTO: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3400" b="1" dirty="0">
                <a:solidFill>
                  <a:schemeClr val="tx2">
                    <a:lumMod val="75000"/>
                  </a:schemeClr>
                </a:solidFill>
              </a:rPr>
              <a:t>Há ativos financeiros não emitidos por Instituição Financeira?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t-BR" sz="3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3400" b="1" dirty="0">
                <a:solidFill>
                  <a:schemeClr val="tx2">
                    <a:lumMod val="75000"/>
                  </a:schemeClr>
                </a:solidFill>
              </a:rPr>
              <a:t>Há ativos financeiros não emitidos por companhias abertas, </a:t>
            </a:r>
          </a:p>
          <a:p>
            <a:pPr lvl="0" algn="just">
              <a:lnSpc>
                <a:spcPct val="107000"/>
              </a:lnSpc>
            </a:pPr>
            <a:r>
              <a:rPr lang="pt-BR" sz="3400" b="1" dirty="0">
                <a:solidFill>
                  <a:schemeClr val="tx2">
                    <a:lumMod val="75000"/>
                  </a:schemeClr>
                </a:solidFill>
              </a:rPr>
              <a:t>    operacionais e registradas na CVM?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t-BR" sz="3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3400" b="1" dirty="0">
                <a:solidFill>
                  <a:schemeClr val="tx2">
                    <a:lumMod val="75000"/>
                  </a:schemeClr>
                </a:solidFill>
              </a:rPr>
              <a:t>Há ativos financeiros emitidos por Securitizadoras: </a:t>
            </a:r>
          </a:p>
          <a:p>
            <a:pPr lvl="0" algn="just">
              <a:lnSpc>
                <a:spcPct val="107000"/>
              </a:lnSpc>
            </a:pPr>
            <a:r>
              <a:rPr lang="pt-BR" sz="3400" b="1" dirty="0">
                <a:solidFill>
                  <a:schemeClr val="tx2">
                    <a:lumMod val="75000"/>
                  </a:schemeClr>
                </a:solidFill>
              </a:rPr>
              <a:t>     Certificado de Recebíveis Imobiliários (CRI) ou </a:t>
            </a:r>
          </a:p>
          <a:p>
            <a:pPr lvl="0" algn="just">
              <a:lnSpc>
                <a:spcPct val="107000"/>
              </a:lnSpc>
            </a:pPr>
            <a:r>
              <a:rPr lang="pt-BR" sz="3400" b="1" dirty="0">
                <a:solidFill>
                  <a:schemeClr val="tx2">
                    <a:lumMod val="75000"/>
                  </a:schemeClr>
                </a:solidFill>
              </a:rPr>
              <a:t>     Certificados de Recebíveis do Agronegócio (CRA))?</a:t>
            </a:r>
          </a:p>
          <a:p>
            <a:pPr lvl="0" algn="just">
              <a:lnSpc>
                <a:spcPct val="107000"/>
              </a:lnSpc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EEDCCEF8-C686-4EB7-8E22-6D0C3310E05C}"/>
              </a:ext>
            </a:extLst>
          </p:cNvPr>
          <p:cNvSpPr txBox="1"/>
          <p:nvPr/>
        </p:nvSpPr>
        <p:spPr>
          <a:xfrm>
            <a:off x="127048" y="113290"/>
            <a:ext cx="4020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HISTÓRICO TAXA SELIC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DC53E76-E05A-4197-83AC-829E2F192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040737"/>
              </p:ext>
            </p:extLst>
          </p:nvPr>
        </p:nvGraphicFramePr>
        <p:xfrm>
          <a:off x="127048" y="1175137"/>
          <a:ext cx="11945682" cy="557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44487685-D43D-437E-9AF4-9481C8E1610B}"/>
              </a:ext>
            </a:extLst>
          </p:cNvPr>
          <p:cNvSpPr txBox="1"/>
          <p:nvPr/>
        </p:nvSpPr>
        <p:spPr>
          <a:xfrm>
            <a:off x="1391481" y="1161892"/>
            <a:ext cx="2160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2015 = 14,25% a.a.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7B1705C-01FC-48DA-878B-B942CB140A5B}"/>
              </a:ext>
            </a:extLst>
          </p:cNvPr>
          <p:cNvCxnSpPr>
            <a:cxnSpLocks/>
          </p:cNvCxnSpPr>
          <p:nvPr/>
        </p:nvCxnSpPr>
        <p:spPr>
          <a:xfrm>
            <a:off x="4041913" y="1402971"/>
            <a:ext cx="5605670" cy="330154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586ADF3-E9F0-4293-B1F8-EF26682EAACF}"/>
              </a:ext>
            </a:extLst>
          </p:cNvPr>
          <p:cNvSpPr txBox="1"/>
          <p:nvPr/>
        </p:nvSpPr>
        <p:spPr>
          <a:xfrm>
            <a:off x="9548191" y="4889182"/>
            <a:ext cx="119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2,0% a.a.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582ED4C0-4207-47D0-A783-378ADEB927DB}"/>
              </a:ext>
            </a:extLst>
          </p:cNvPr>
          <p:cNvCxnSpPr>
            <a:cxnSpLocks/>
          </p:cNvCxnSpPr>
          <p:nvPr/>
        </p:nvCxnSpPr>
        <p:spPr>
          <a:xfrm flipV="1">
            <a:off x="10654748" y="2239613"/>
            <a:ext cx="0" cy="372386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67A6A00-5B13-4625-8140-6C917364E3DB}"/>
              </a:ext>
            </a:extLst>
          </p:cNvPr>
          <p:cNvSpPr txBox="1"/>
          <p:nvPr/>
        </p:nvSpPr>
        <p:spPr>
          <a:xfrm>
            <a:off x="9929194" y="1861447"/>
            <a:ext cx="147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18/03/2021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DB0A4BF9-5556-4589-904D-BB3277434FA6}"/>
              </a:ext>
            </a:extLst>
          </p:cNvPr>
          <p:cNvCxnSpPr/>
          <p:nvPr/>
        </p:nvCxnSpPr>
        <p:spPr>
          <a:xfrm flipV="1">
            <a:off x="10827024" y="4094919"/>
            <a:ext cx="609601" cy="6882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43CE536-D51C-47D8-A8DC-27CDB5A7AEA0}"/>
              </a:ext>
            </a:extLst>
          </p:cNvPr>
          <p:cNvSpPr txBox="1"/>
          <p:nvPr/>
        </p:nvSpPr>
        <p:spPr>
          <a:xfrm>
            <a:off x="10865630" y="3257925"/>
            <a:ext cx="119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592803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EEDCCEF8-C686-4EB7-8E22-6D0C3310E05C}"/>
              </a:ext>
            </a:extLst>
          </p:cNvPr>
          <p:cNvSpPr txBox="1"/>
          <p:nvPr/>
        </p:nvSpPr>
        <p:spPr>
          <a:xfrm>
            <a:off x="180057" y="139795"/>
            <a:ext cx="11982639" cy="5487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5 PERGUNTAS A SEREM RESPONDIDAS NO CREDENCIAMENTO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………..</a:t>
            </a:r>
          </a:p>
          <a:p>
            <a:pPr lvl="0" algn="just">
              <a:lnSpc>
                <a:spcPct val="107000"/>
              </a:lnSpc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Há ativos financeiros que não são cotas de classe sênior de </a:t>
            </a:r>
          </a:p>
          <a:p>
            <a:pPr lvl="0" algn="just">
              <a:lnSpc>
                <a:spcPct val="107000"/>
              </a:lnSpc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      Fundo de Investimento em Direitos Creditórios (FIDC)?</a:t>
            </a:r>
          </a:p>
          <a:p>
            <a:pPr lvl="0" algn="just">
              <a:lnSpc>
                <a:spcPct val="107000"/>
              </a:lnSpc>
            </a:pPr>
            <a:endParaRPr lang="pt-BR" sz="36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Há ativos financeiros ou que os respectivos emissores </a:t>
            </a:r>
          </a:p>
          <a:p>
            <a:pPr lvl="0" algn="just">
              <a:lnSpc>
                <a:spcPct val="107000"/>
              </a:lnSpc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       não são considerados de baixo Risco de Crédito?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91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260448" y="113582"/>
            <a:ext cx="9693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ANÁLISE DE ABERTURA DE CARTEIRAS: XML da ANBIMA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D7F300-628E-4F0E-AA51-E8D9ED34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2" y="969183"/>
            <a:ext cx="7553003" cy="53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260448" y="113582"/>
            <a:ext cx="9693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ANÁLISE DE ABERTURA DE CARTEIRAS: XML da ANBIMA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C5D3C2-5AFE-4BF8-83DD-EF5D757D0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77" y="1091261"/>
            <a:ext cx="8306875" cy="53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260449" y="113582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XML da ANBIMA: DEBÊNTURE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50D43E7-3516-41F1-977F-81267EEB3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59" y="906645"/>
            <a:ext cx="10034955" cy="55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260449" y="113582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XML da ANBIMA: DEBÊNTURE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9CDA503-80E8-4C3F-BA13-D3A96E25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62" y="892734"/>
            <a:ext cx="10107479" cy="55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260449" y="113582"/>
            <a:ext cx="665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ANÁLISE DE ABERTURA DE CARTEIRAS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38649E5-EB10-4FBC-BB9B-A5638CD24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49" y="1791019"/>
            <a:ext cx="11730585" cy="315198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ACE94E0-E887-43CB-9ED3-F859F1445D6A}"/>
              </a:ext>
            </a:extLst>
          </p:cNvPr>
          <p:cNvSpPr/>
          <p:nvPr/>
        </p:nvSpPr>
        <p:spPr>
          <a:xfrm>
            <a:off x="260449" y="1791020"/>
            <a:ext cx="5580993" cy="2856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</a:rPr>
              <a:t>FUNDO “E” REFERENCIADO DI</a:t>
            </a:r>
          </a:p>
        </p:txBody>
      </p:sp>
    </p:spTree>
    <p:extLst>
      <p:ext uri="{BB962C8B-B14F-4D97-AF65-F5344CB8AC3E}">
        <p14:creationId xmlns:p14="http://schemas.microsoft.com/office/powerpoint/2010/main" val="26063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55633" y="2776021"/>
            <a:ext cx="3754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RISCO DE MERCADO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 flipV="1">
            <a:off x="1169510" y="3572351"/>
            <a:ext cx="1485693" cy="60967"/>
          </a:xfrm>
          <a:prstGeom prst="rect">
            <a:avLst/>
          </a:prstGeom>
          <a:solidFill>
            <a:srgbClr val="1A9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350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EEDCCEF8-C686-4EB7-8E22-6D0C3310E05C}"/>
              </a:ext>
            </a:extLst>
          </p:cNvPr>
          <p:cNvSpPr txBox="1"/>
          <p:nvPr/>
        </p:nvSpPr>
        <p:spPr>
          <a:xfrm>
            <a:off x="180057" y="139795"/>
            <a:ext cx="3644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RISCO DE MERCADO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44C3AF8-44B5-4686-B66A-B070D23E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22" y="1523999"/>
            <a:ext cx="10022070" cy="357808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352449F-3D60-4D29-AC42-AAFE4858CCB4}"/>
              </a:ext>
            </a:extLst>
          </p:cNvPr>
          <p:cNvSpPr txBox="1"/>
          <p:nvPr/>
        </p:nvSpPr>
        <p:spPr>
          <a:xfrm>
            <a:off x="265044" y="2305879"/>
            <a:ext cx="1616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333CC"/>
                </a:solidFill>
              </a:rPr>
              <a:t>7º: RF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95DFB17-2901-4EBC-9DD4-CD81B116373B}"/>
              </a:ext>
            </a:extLst>
          </p:cNvPr>
          <p:cNvSpPr txBox="1"/>
          <p:nvPr/>
        </p:nvSpPr>
        <p:spPr>
          <a:xfrm>
            <a:off x="212035" y="2959099"/>
            <a:ext cx="1616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333CC"/>
                </a:solidFill>
              </a:rPr>
              <a:t>8º: RV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7FB1BA9-F9A0-4288-99C0-10A0BDDA44B7}"/>
              </a:ext>
            </a:extLst>
          </p:cNvPr>
          <p:cNvSpPr txBox="1"/>
          <p:nvPr/>
        </p:nvSpPr>
        <p:spPr>
          <a:xfrm>
            <a:off x="238539" y="3612319"/>
            <a:ext cx="1616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333CC"/>
                </a:solidFill>
              </a:rPr>
              <a:t>9º: IE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9DC0BB-E767-43C1-8FB3-DFF82D664565}"/>
              </a:ext>
            </a:extLst>
          </p:cNvPr>
          <p:cNvSpPr txBox="1"/>
          <p:nvPr/>
        </p:nvSpPr>
        <p:spPr>
          <a:xfrm>
            <a:off x="145775" y="4320205"/>
            <a:ext cx="212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3333CC"/>
                </a:solidFill>
              </a:rPr>
              <a:t>RPPS “X”</a:t>
            </a:r>
          </a:p>
        </p:txBody>
      </p:sp>
      <p:sp>
        <p:nvSpPr>
          <p:cNvPr id="14" name="Seta: para a Esquerda 13">
            <a:extLst>
              <a:ext uri="{FF2B5EF4-FFF2-40B4-BE49-F238E27FC236}">
                <a16:creationId xmlns:a16="http://schemas.microsoft.com/office/drawing/2014/main" id="{49BC6177-22E1-4CC9-9EDA-23B7DD933131}"/>
              </a:ext>
            </a:extLst>
          </p:cNvPr>
          <p:cNvSpPr/>
          <p:nvPr/>
        </p:nvSpPr>
        <p:spPr>
          <a:xfrm>
            <a:off x="5883966" y="3657602"/>
            <a:ext cx="675861" cy="503579"/>
          </a:xfrm>
          <a:prstGeom prst="leftArrow">
            <a:avLst/>
          </a:prstGeom>
          <a:solidFill>
            <a:srgbClr val="33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999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55633" y="2776021"/>
            <a:ext cx="3754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</a:rPr>
              <a:t>RISCO DE CRÉDITO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 flipV="1">
            <a:off x="1169510" y="3572351"/>
            <a:ext cx="1485693" cy="60967"/>
          </a:xfrm>
          <a:prstGeom prst="rect">
            <a:avLst/>
          </a:prstGeom>
          <a:solidFill>
            <a:srgbClr val="1A9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773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-19819" y="169635"/>
            <a:ext cx="99597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rgbClr val="008000"/>
                </a:solidFill>
              </a:rPr>
              <a:t>ATIVOS DE RENDA FIXA CONSIDERADOS DE BAIXO RISCO DE CRÉDITO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8780" y="770341"/>
            <a:ext cx="1161838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solidFill>
                  <a:srgbClr val="008000"/>
                </a:solidFill>
              </a:rPr>
              <a:t>  </a:t>
            </a:r>
            <a:r>
              <a:rPr lang="pt-BR" sz="3200" b="1" dirty="0">
                <a:solidFill>
                  <a:srgbClr val="1A9884"/>
                </a:solidFill>
              </a:rPr>
              <a:t>ESCALA DE </a:t>
            </a:r>
            <a:r>
              <a:rPr lang="pt-BR" sz="3200" b="1" i="1" dirty="0">
                <a:solidFill>
                  <a:srgbClr val="1A9884"/>
                </a:solidFill>
              </a:rPr>
              <a:t>RATINGS</a:t>
            </a:r>
            <a:r>
              <a:rPr lang="pt-BR" sz="3200" i="1" dirty="0"/>
              <a:t>	                           </a:t>
            </a:r>
            <a:r>
              <a:rPr lang="pt-BR" sz="3200" b="1" dirty="0">
                <a:solidFill>
                  <a:srgbClr val="008000"/>
                </a:solidFill>
              </a:rPr>
              <a:t>NOTAS NO COLÉGIO</a:t>
            </a:r>
          </a:p>
          <a:p>
            <a:pPr algn="l">
              <a:spcBef>
                <a:spcPct val="50000"/>
              </a:spcBef>
            </a:pPr>
            <a:r>
              <a:rPr lang="pt-BR" sz="3200" dirty="0"/>
              <a:t>		</a:t>
            </a:r>
            <a:r>
              <a:rPr lang="pt-BR" sz="3200" b="1" dirty="0">
                <a:solidFill>
                  <a:srgbClr val="1A9884"/>
                </a:solidFill>
              </a:rPr>
              <a:t>AAA</a:t>
            </a:r>
            <a:r>
              <a:rPr lang="pt-BR" sz="3200" dirty="0"/>
              <a:t>.....................................................</a:t>
            </a:r>
            <a:r>
              <a:rPr lang="pt-BR" sz="3200" b="1" dirty="0">
                <a:solidFill>
                  <a:srgbClr val="008000"/>
                </a:solidFill>
              </a:rPr>
              <a:t>10,0</a:t>
            </a:r>
          </a:p>
          <a:p>
            <a:pPr algn="l">
              <a:spcBef>
                <a:spcPct val="50000"/>
              </a:spcBef>
            </a:pPr>
            <a:r>
              <a:rPr lang="pt-BR" sz="3200" dirty="0"/>
              <a:t>		  </a:t>
            </a:r>
            <a:r>
              <a:rPr lang="pt-BR" sz="3200" b="1" dirty="0">
                <a:solidFill>
                  <a:srgbClr val="1A9884"/>
                </a:solidFill>
              </a:rPr>
              <a:t>AA</a:t>
            </a:r>
            <a:r>
              <a:rPr lang="pt-BR" sz="3200" dirty="0"/>
              <a:t>........................................................</a:t>
            </a:r>
            <a:r>
              <a:rPr lang="pt-BR" sz="3200" b="1" dirty="0">
                <a:solidFill>
                  <a:srgbClr val="008000"/>
                </a:solidFill>
              </a:rPr>
              <a:t>9,0</a:t>
            </a:r>
          </a:p>
          <a:p>
            <a:pPr algn="l">
              <a:spcBef>
                <a:spcPct val="50000"/>
              </a:spcBef>
            </a:pPr>
            <a:r>
              <a:rPr lang="pt-BR" sz="3200" dirty="0"/>
              <a:t>		   </a:t>
            </a:r>
            <a:r>
              <a:rPr lang="pt-BR" sz="3200" b="1" dirty="0">
                <a:solidFill>
                  <a:srgbClr val="1A9884"/>
                </a:solidFill>
              </a:rPr>
              <a:t>A</a:t>
            </a:r>
            <a:r>
              <a:rPr lang="pt-BR" sz="3200" dirty="0"/>
              <a:t>.........................................................</a:t>
            </a:r>
            <a:r>
              <a:rPr lang="pt-BR" sz="3200" b="1" dirty="0">
                <a:solidFill>
                  <a:srgbClr val="008000"/>
                </a:solidFill>
              </a:rPr>
              <a:t>8,0</a:t>
            </a:r>
          </a:p>
          <a:p>
            <a:pPr algn="l">
              <a:spcBef>
                <a:spcPct val="50000"/>
              </a:spcBef>
            </a:pPr>
            <a:r>
              <a:rPr lang="pt-BR" sz="3200" dirty="0"/>
              <a:t>		</a:t>
            </a:r>
            <a:r>
              <a:rPr lang="pt-BR" sz="3200" b="1" dirty="0">
                <a:solidFill>
                  <a:srgbClr val="1A9884"/>
                </a:solidFill>
              </a:rPr>
              <a:t>BBB</a:t>
            </a:r>
            <a:r>
              <a:rPr lang="pt-BR" sz="3200" dirty="0"/>
              <a:t>........................................................</a:t>
            </a:r>
            <a:r>
              <a:rPr lang="pt-BR" sz="3200" b="1" dirty="0">
                <a:solidFill>
                  <a:srgbClr val="008000"/>
                </a:solidFill>
              </a:rPr>
              <a:t>7,0</a:t>
            </a:r>
          </a:p>
          <a:p>
            <a:pPr algn="l">
              <a:spcBef>
                <a:spcPct val="50000"/>
              </a:spcBef>
            </a:pPr>
            <a:r>
              <a:rPr lang="pt-BR" sz="3200" dirty="0"/>
              <a:t>		 </a:t>
            </a:r>
            <a:r>
              <a:rPr lang="pt-BR" sz="3200" b="1" dirty="0">
                <a:solidFill>
                  <a:srgbClr val="1A9884"/>
                </a:solidFill>
              </a:rPr>
              <a:t>BB</a:t>
            </a:r>
            <a:r>
              <a:rPr lang="pt-BR" sz="3200" dirty="0"/>
              <a:t>.........................................................</a:t>
            </a:r>
            <a:r>
              <a:rPr lang="pt-BR" sz="3200" b="1" dirty="0">
                <a:solidFill>
                  <a:srgbClr val="008000"/>
                </a:solidFill>
              </a:rPr>
              <a:t>6,0</a:t>
            </a:r>
          </a:p>
          <a:p>
            <a:pPr algn="l">
              <a:spcBef>
                <a:spcPct val="50000"/>
              </a:spcBef>
            </a:pPr>
            <a:r>
              <a:rPr lang="pt-BR" sz="3200" dirty="0"/>
              <a:t>		   </a:t>
            </a:r>
            <a:r>
              <a:rPr lang="pt-BR" sz="2400" b="1" dirty="0">
                <a:solidFill>
                  <a:srgbClr val="333436"/>
                </a:solidFill>
              </a:rPr>
              <a:t>:</a:t>
            </a:r>
            <a:r>
              <a:rPr lang="pt-BR" sz="3200" dirty="0"/>
              <a:t>	........................................................  </a:t>
            </a:r>
            <a:r>
              <a:rPr lang="pt-BR" sz="2400" b="1" dirty="0">
                <a:solidFill>
                  <a:srgbClr val="333436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pt-BR" sz="3200" dirty="0"/>
              <a:t>		   </a:t>
            </a:r>
            <a:r>
              <a:rPr lang="pt-BR" sz="2400" b="1" dirty="0">
                <a:solidFill>
                  <a:srgbClr val="333436"/>
                </a:solidFill>
              </a:rPr>
              <a:t>:</a:t>
            </a:r>
            <a:r>
              <a:rPr lang="pt-BR" sz="3200" dirty="0"/>
              <a:t>	........................................................  :</a:t>
            </a:r>
            <a:endParaRPr lang="pt-BR" sz="3200" i="1" dirty="0"/>
          </a:p>
        </p:txBody>
      </p:sp>
      <p:pic>
        <p:nvPicPr>
          <p:cNvPr id="7" name="Imagem 6" descr="C:\LDB EMPRESAS 2016\IMAGENS OK\cartoon_pencil_1600_clr_902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9607" y="1665623"/>
            <a:ext cx="2097531" cy="330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952938" y="4372304"/>
            <a:ext cx="8536669" cy="140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68161" y="4035971"/>
            <a:ext cx="95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1" name="Seta para baixo 10"/>
          <p:cNvSpPr/>
          <p:nvPr/>
        </p:nvSpPr>
        <p:spPr>
          <a:xfrm>
            <a:off x="152261" y="4932839"/>
            <a:ext cx="828724" cy="924928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4186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EEDCCEF8-C686-4EB7-8E22-6D0C3310E05C}"/>
              </a:ext>
            </a:extLst>
          </p:cNvPr>
          <p:cNvSpPr txBox="1"/>
          <p:nvPr/>
        </p:nvSpPr>
        <p:spPr>
          <a:xfrm>
            <a:off x="180057" y="139795"/>
            <a:ext cx="6453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BOLETIM FOCUS BACEN: 24/09/2021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00F067-0754-4084-AA41-5487A9C25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54" y="1285462"/>
            <a:ext cx="11682285" cy="42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74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55633" y="2776021"/>
            <a:ext cx="3754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</a:rPr>
              <a:t>RISCO DE LIQUIDEZ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 flipV="1">
            <a:off x="1169510" y="3572351"/>
            <a:ext cx="1485693" cy="60967"/>
          </a:xfrm>
          <a:prstGeom prst="rect">
            <a:avLst/>
          </a:prstGeom>
          <a:solidFill>
            <a:srgbClr val="1A9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9664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EEDCCEF8-C686-4EB7-8E22-6D0C3310E05C}"/>
              </a:ext>
            </a:extLst>
          </p:cNvPr>
          <p:cNvSpPr txBox="1"/>
          <p:nvPr/>
        </p:nvSpPr>
        <p:spPr>
          <a:xfrm>
            <a:off x="180057" y="139795"/>
            <a:ext cx="344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RISCO DE LIQUIDEZ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017A37-2557-43F1-82DF-9A59AFBC5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91" y="1948068"/>
            <a:ext cx="11397751" cy="30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4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201406" y="2079340"/>
            <a:ext cx="9009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</a:rPr>
              <a:t>RISCO DE DESCASAMENTO </a:t>
            </a:r>
          </a:p>
          <a:p>
            <a:r>
              <a:rPr lang="en-US" sz="4800" b="1" dirty="0">
                <a:solidFill>
                  <a:srgbClr val="0000CC"/>
                </a:solidFill>
              </a:rPr>
              <a:t>ENTRE ATIVO E PASSIVO: </a:t>
            </a:r>
          </a:p>
          <a:p>
            <a:r>
              <a:rPr lang="en-US" sz="4800" b="1" i="1" dirty="0">
                <a:solidFill>
                  <a:srgbClr val="0000CC"/>
                </a:solidFill>
              </a:rPr>
              <a:t>ALM</a:t>
            </a:r>
            <a:r>
              <a:rPr lang="en-US" sz="4800" b="1" dirty="0">
                <a:solidFill>
                  <a:srgbClr val="0000CC"/>
                </a:solidFill>
              </a:rPr>
              <a:t> (</a:t>
            </a:r>
            <a:r>
              <a:rPr lang="en-US" sz="4800" b="1" i="1" dirty="0">
                <a:solidFill>
                  <a:srgbClr val="0000CC"/>
                </a:solidFill>
              </a:rPr>
              <a:t>ASSET LIABILITY MANAGEMENT</a:t>
            </a:r>
            <a:r>
              <a:rPr lang="en-US" sz="4800" b="1" dirty="0">
                <a:solidFill>
                  <a:srgbClr val="0000CC"/>
                </a:solidFill>
              </a:rPr>
              <a:t>)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649356" y="3564834"/>
            <a:ext cx="2703442" cy="106018"/>
          </a:xfrm>
          <a:prstGeom prst="rect">
            <a:avLst/>
          </a:prstGeom>
          <a:solidFill>
            <a:srgbClr val="1A9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819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F32AE52D-2277-463F-8549-A2F327FD8E2E}"/>
              </a:ext>
            </a:extLst>
          </p:cNvPr>
          <p:cNvSpPr txBox="1"/>
          <p:nvPr/>
        </p:nvSpPr>
        <p:spPr>
          <a:xfrm>
            <a:off x="246317" y="166300"/>
            <a:ext cx="600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ESTRUTURA DO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ALM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4EFE27A2-66D6-4B32-AC08-B2097A0B8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113" y="1217101"/>
            <a:ext cx="3975100" cy="923330"/>
          </a:xfrm>
          <a:prstGeom prst="rect">
            <a:avLst/>
          </a:prstGeom>
          <a:noFill/>
          <a:ln w="28575">
            <a:solidFill>
              <a:srgbClr val="3333CC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3333CC"/>
                </a:solidFill>
              </a:rPr>
              <a:t>Cenários dos Benchmarks</a:t>
            </a:r>
          </a:p>
          <a:p>
            <a:pPr algn="ctr">
              <a:lnSpc>
                <a:spcPct val="90000"/>
              </a:lnSpc>
              <a:defRPr/>
            </a:pPr>
            <a:endParaRPr lang="pt-BR" b="1" dirty="0">
              <a:solidFill>
                <a:srgbClr val="333436"/>
              </a:solidFill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Obtenção de retornos e volatilidades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E9C34AD9-12F8-4050-BB7F-14F55AAF6859}"/>
              </a:ext>
            </a:extLst>
          </p:cNvPr>
          <p:cNvSpPr/>
          <p:nvPr/>
        </p:nvSpPr>
        <p:spPr>
          <a:xfrm>
            <a:off x="1711242" y="2537833"/>
            <a:ext cx="1509823" cy="1320428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ALM</a:t>
            </a: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3FE68AD3-3327-42C4-8B28-E19FD44E9235}"/>
              </a:ext>
            </a:extLst>
          </p:cNvPr>
          <p:cNvSpPr/>
          <p:nvPr/>
        </p:nvSpPr>
        <p:spPr>
          <a:xfrm>
            <a:off x="1744259" y="1442634"/>
            <a:ext cx="1459312" cy="788817"/>
          </a:xfrm>
          <a:prstGeom prst="flowChartConnector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CENÁRIO ECONÔMICO</a:t>
            </a:r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5A27B192-A8C1-488B-B9ED-E0B1A36B62EC}"/>
              </a:ext>
            </a:extLst>
          </p:cNvPr>
          <p:cNvSpPr/>
          <p:nvPr/>
        </p:nvSpPr>
        <p:spPr>
          <a:xfrm>
            <a:off x="647973" y="3858261"/>
            <a:ext cx="1284378" cy="788817"/>
          </a:xfrm>
          <a:prstGeom prst="flowChartConnector">
            <a:avLst/>
          </a:prstGeom>
          <a:solidFill>
            <a:srgbClr val="118337"/>
          </a:solidFill>
          <a:ln>
            <a:solidFill>
              <a:srgbClr val="1183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ATIVO</a:t>
            </a:r>
          </a:p>
        </p:txBody>
      </p:sp>
      <p:sp>
        <p:nvSpPr>
          <p:cNvPr id="12" name="Fluxograma: Conector 11">
            <a:extLst>
              <a:ext uri="{FF2B5EF4-FFF2-40B4-BE49-F238E27FC236}">
                <a16:creationId xmlns:a16="http://schemas.microsoft.com/office/drawing/2014/main" id="{09EEBCF9-2436-4B8F-B708-029BCF9B33E7}"/>
              </a:ext>
            </a:extLst>
          </p:cNvPr>
          <p:cNvSpPr/>
          <p:nvPr/>
        </p:nvSpPr>
        <p:spPr>
          <a:xfrm>
            <a:off x="2987133" y="3902295"/>
            <a:ext cx="1477930" cy="7888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PASSIVO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02980D1-FD2A-431A-84AA-D11AC152195B}"/>
              </a:ext>
            </a:extLst>
          </p:cNvPr>
          <p:cNvCxnSpPr/>
          <p:nvPr/>
        </p:nvCxnSpPr>
        <p:spPr>
          <a:xfrm>
            <a:off x="2487405" y="2231451"/>
            <a:ext cx="0" cy="3063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D01D5D3-D45C-48C5-BB11-A4C41C55B474}"/>
              </a:ext>
            </a:extLst>
          </p:cNvPr>
          <p:cNvCxnSpPr>
            <a:stCxn id="11" idx="7"/>
            <a:endCxn id="9" idx="3"/>
          </p:cNvCxnSpPr>
          <p:nvPr/>
        </p:nvCxnSpPr>
        <p:spPr>
          <a:xfrm flipV="1">
            <a:off x="1744258" y="3664889"/>
            <a:ext cx="188093" cy="308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189668C-3429-411C-9F20-422A59AA7737}"/>
              </a:ext>
            </a:extLst>
          </p:cNvPr>
          <p:cNvCxnSpPr>
            <a:stCxn id="12" idx="1"/>
            <a:endCxn id="9" idx="5"/>
          </p:cNvCxnSpPr>
          <p:nvPr/>
        </p:nvCxnSpPr>
        <p:spPr>
          <a:xfrm flipH="1" flipV="1">
            <a:off x="2999956" y="3664889"/>
            <a:ext cx="203615" cy="352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Box 14">
            <a:extLst>
              <a:ext uri="{FF2B5EF4-FFF2-40B4-BE49-F238E27FC236}">
                <a16:creationId xmlns:a16="http://schemas.microsoft.com/office/drawing/2014/main" id="{5ABEDE64-2E09-4D20-A0B2-C6AC125CB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651" y="2376405"/>
            <a:ext cx="3975100" cy="92333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FF0000"/>
                </a:solidFill>
              </a:rPr>
              <a:t>Projeção do Passivo</a:t>
            </a:r>
          </a:p>
          <a:p>
            <a:pPr algn="ctr">
              <a:lnSpc>
                <a:spcPct val="90000"/>
              </a:lnSpc>
              <a:defRPr/>
            </a:pPr>
            <a:endParaRPr lang="pt-BR" b="1" dirty="0">
              <a:solidFill>
                <a:srgbClr val="333436"/>
              </a:solidFill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Valor anual de fluxo de caixa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66619420-1164-469E-A261-D59CB627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89" y="3574070"/>
            <a:ext cx="3975100" cy="1671227"/>
          </a:xfrm>
          <a:prstGeom prst="rect">
            <a:avLst/>
          </a:prstGeom>
          <a:noFill/>
          <a:ln w="28575">
            <a:solidFill>
              <a:srgbClr val="118337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118337"/>
                </a:solidFill>
              </a:rPr>
              <a:t>Otimização do Ativo</a:t>
            </a:r>
          </a:p>
          <a:p>
            <a:pPr algn="ctr">
              <a:lnSpc>
                <a:spcPct val="90000"/>
              </a:lnSpc>
              <a:defRPr/>
            </a:pPr>
            <a:endParaRPr lang="pt-BR" b="1" dirty="0">
              <a:solidFill>
                <a:srgbClr val="333436"/>
              </a:solidFill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Otimização da carteira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Mitigação de risco de liquidez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Mitigação de risco de solvência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Ponto ótimo entre Risco e Retorno</a:t>
            </a:r>
          </a:p>
        </p:txBody>
      </p:sp>
      <p:pic>
        <p:nvPicPr>
          <p:cNvPr id="18" name="Picture 2" descr="Resultado de imagem para AGULHA NO PALHEIRO">
            <a:extLst>
              <a:ext uri="{FF2B5EF4-FFF2-40B4-BE49-F238E27FC236}">
                <a16:creationId xmlns:a16="http://schemas.microsoft.com/office/drawing/2014/main" id="{1F41DFD3-F611-4C3F-8306-66812A747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211" y="3574070"/>
            <a:ext cx="1895061" cy="17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Curva para a Direita 1">
            <a:extLst>
              <a:ext uri="{FF2B5EF4-FFF2-40B4-BE49-F238E27FC236}">
                <a16:creationId xmlns:a16="http://schemas.microsoft.com/office/drawing/2014/main" id="{FB24EF91-AFE6-4649-98E2-CC3132AFFCF3}"/>
              </a:ext>
            </a:extLst>
          </p:cNvPr>
          <p:cNvSpPr/>
          <p:nvPr/>
        </p:nvSpPr>
        <p:spPr>
          <a:xfrm rot="16200000">
            <a:off x="9092341" y="4995104"/>
            <a:ext cx="586616" cy="1373425"/>
          </a:xfrm>
          <a:prstGeom prst="curv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0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29DFDCFF-4DEF-4039-AC70-E09AEC6CFA69}"/>
              </a:ext>
            </a:extLst>
          </p:cNvPr>
          <p:cNvSpPr txBox="1"/>
          <p:nvPr/>
        </p:nvSpPr>
        <p:spPr>
          <a:xfrm>
            <a:off x="119265" y="166300"/>
            <a:ext cx="899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FLUXO PASSIVO RPPS “X” (RECEITAS – DESPESAS)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32D30FE-4FB4-4CBD-9821-B794DB4E82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450910"/>
              </p:ext>
            </p:extLst>
          </p:nvPr>
        </p:nvGraphicFramePr>
        <p:xfrm>
          <a:off x="337467" y="928156"/>
          <a:ext cx="11642497" cy="465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8CA666E-2056-4B0C-AE2D-8B2AE79A8CE8}"/>
              </a:ext>
            </a:extLst>
          </p:cNvPr>
          <p:cNvCxnSpPr/>
          <p:nvPr/>
        </p:nvCxnSpPr>
        <p:spPr>
          <a:xfrm flipV="1">
            <a:off x="3055090" y="2153170"/>
            <a:ext cx="0" cy="3051545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753F28-4040-4A53-8638-E6AD0C910F1D}"/>
              </a:ext>
            </a:extLst>
          </p:cNvPr>
          <p:cNvSpPr txBox="1"/>
          <p:nvPr/>
        </p:nvSpPr>
        <p:spPr>
          <a:xfrm>
            <a:off x="2716697" y="1778411"/>
            <a:ext cx="712996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2033</a:t>
            </a:r>
          </a:p>
        </p:txBody>
      </p:sp>
    </p:spTree>
    <p:extLst>
      <p:ext uri="{BB962C8B-B14F-4D97-AF65-F5344CB8AC3E}">
        <p14:creationId xmlns:p14="http://schemas.microsoft.com/office/powerpoint/2010/main" val="2044304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F3FEB82F-3D16-4553-8DA0-471DA4378D04}"/>
              </a:ext>
            </a:extLst>
          </p:cNvPr>
          <p:cNvSpPr txBox="1"/>
          <p:nvPr/>
        </p:nvSpPr>
        <p:spPr>
          <a:xfrm>
            <a:off x="-1060173" y="166300"/>
            <a:ext cx="899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DADOS HISTÓRICOS DOS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BENCHMARKs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D0AFD42-9D7E-4DAA-ACF3-F25AB3CF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27" y="1974574"/>
            <a:ext cx="11789456" cy="413095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BD77C7C-5731-4ACE-A961-CD6C54AFA4EE}"/>
              </a:ext>
            </a:extLst>
          </p:cNvPr>
          <p:cNvSpPr txBox="1"/>
          <p:nvPr/>
        </p:nvSpPr>
        <p:spPr>
          <a:xfrm>
            <a:off x="8615775" y="1005029"/>
            <a:ext cx="340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02/01/2006 à 26/02/2021</a:t>
            </a:r>
          </a:p>
        </p:txBody>
      </p:sp>
    </p:spTree>
    <p:extLst>
      <p:ext uri="{BB962C8B-B14F-4D97-AF65-F5344CB8AC3E}">
        <p14:creationId xmlns:p14="http://schemas.microsoft.com/office/powerpoint/2010/main" val="708863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0E319383-F9D1-4FC0-957C-FA05806CE89D}"/>
              </a:ext>
            </a:extLst>
          </p:cNvPr>
          <p:cNvSpPr txBox="1"/>
          <p:nvPr/>
        </p:nvSpPr>
        <p:spPr>
          <a:xfrm>
            <a:off x="-967411" y="166300"/>
            <a:ext cx="899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FRONTEIRA EFICIENTE DE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MARKOWITZ</a:t>
            </a:r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048C8830-A5DA-42D5-A9F9-81FB1F5201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720622"/>
              </p:ext>
            </p:extLst>
          </p:nvPr>
        </p:nvGraphicFramePr>
        <p:xfrm>
          <a:off x="357809" y="1060430"/>
          <a:ext cx="11569148" cy="516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2083BD1-2F5E-42C1-896F-EFC85C0DECA5}"/>
              </a:ext>
            </a:extLst>
          </p:cNvPr>
          <p:cNvSpPr/>
          <p:nvPr/>
        </p:nvSpPr>
        <p:spPr>
          <a:xfrm>
            <a:off x="10589492" y="1384852"/>
            <a:ext cx="287145" cy="46164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F52060-51E5-43A8-9EA6-42A24F36E4E6}"/>
              </a:ext>
            </a:extLst>
          </p:cNvPr>
          <p:cNvSpPr txBox="1"/>
          <p:nvPr/>
        </p:nvSpPr>
        <p:spPr>
          <a:xfrm>
            <a:off x="10549736" y="1060430"/>
            <a:ext cx="510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rgbClr val="002060"/>
                </a:solidFill>
              </a:rPr>
              <a:t>24º</a:t>
            </a:r>
          </a:p>
        </p:txBody>
      </p:sp>
    </p:spTree>
    <p:extLst>
      <p:ext uri="{BB962C8B-B14F-4D97-AF65-F5344CB8AC3E}">
        <p14:creationId xmlns:p14="http://schemas.microsoft.com/office/powerpoint/2010/main" val="3673552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D44F0CFD-9AC2-4123-BB40-E0061D3138C9}"/>
              </a:ext>
            </a:extLst>
          </p:cNvPr>
          <p:cNvSpPr txBox="1"/>
          <p:nvPr/>
        </p:nvSpPr>
        <p:spPr>
          <a:xfrm>
            <a:off x="-39756" y="113292"/>
            <a:ext cx="92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QUAL TÍTULO PÚBLICO MEU PASSIVO DEIXA EU COMPRAR E QUANTO?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Balão de Pensamento: Nuvem 7">
            <a:extLst>
              <a:ext uri="{FF2B5EF4-FFF2-40B4-BE49-F238E27FC236}">
                <a16:creationId xmlns:a16="http://schemas.microsoft.com/office/drawing/2014/main" id="{5242583A-B965-4335-A2C3-32B5F9BE485B}"/>
              </a:ext>
            </a:extLst>
          </p:cNvPr>
          <p:cNvSpPr/>
          <p:nvPr/>
        </p:nvSpPr>
        <p:spPr>
          <a:xfrm>
            <a:off x="8626976" y="657343"/>
            <a:ext cx="2024763" cy="1738567"/>
          </a:xfrm>
          <a:prstGeom prst="cloudCallout">
            <a:avLst>
              <a:gd name="adj1" fmla="val -140002"/>
              <a:gd name="adj2" fmla="val 443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TÍTULO PÚBLICO FEDERAL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0E8FCF0-5BEE-4E63-964D-6A4761AF9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0" y="2123714"/>
            <a:ext cx="5355245" cy="3290143"/>
          </a:xfrm>
          <a:prstGeom prst="rect">
            <a:avLst/>
          </a:prstGeom>
        </p:spPr>
      </p:pic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488F225E-4FAE-4774-BAC2-5A49AABFC03B}"/>
              </a:ext>
            </a:extLst>
          </p:cNvPr>
          <p:cNvSpPr/>
          <p:nvPr/>
        </p:nvSpPr>
        <p:spPr>
          <a:xfrm>
            <a:off x="9218950" y="3457261"/>
            <a:ext cx="946773" cy="8231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D10A25E-B90E-49C8-906F-ADB5D3775328}"/>
              </a:ext>
            </a:extLst>
          </p:cNvPr>
          <p:cNvSpPr txBox="1"/>
          <p:nvPr/>
        </p:nvSpPr>
        <p:spPr>
          <a:xfrm>
            <a:off x="9016069" y="2406829"/>
            <a:ext cx="1352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/>
              <a:t>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D1AE233-0EE0-44E1-BE6A-A00F821E3998}"/>
              </a:ext>
            </a:extLst>
          </p:cNvPr>
          <p:cNvSpPr txBox="1"/>
          <p:nvPr/>
        </p:nvSpPr>
        <p:spPr>
          <a:xfrm>
            <a:off x="8400365" y="4424530"/>
            <a:ext cx="2769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002060"/>
                </a:solidFill>
                <a:latin typeface="Algerian" panose="04020705040A02060702" pitchFamily="82" charset="0"/>
              </a:rPr>
              <a:t>NTN-B</a:t>
            </a:r>
          </a:p>
        </p:txBody>
      </p:sp>
    </p:spTree>
    <p:extLst>
      <p:ext uri="{BB962C8B-B14F-4D97-AF65-F5344CB8AC3E}">
        <p14:creationId xmlns:p14="http://schemas.microsoft.com/office/powerpoint/2010/main" val="777355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9DD18832-F350-4C1A-A748-642EE6BEAACD}"/>
              </a:ext>
            </a:extLst>
          </p:cNvPr>
          <p:cNvSpPr txBox="1"/>
          <p:nvPr/>
        </p:nvSpPr>
        <p:spPr>
          <a:xfrm>
            <a:off x="-265044" y="113292"/>
            <a:ext cx="9276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QUAIS VÉRTICES DE NTN-Bs, QUAL O MONTANTE (R$) E QUANTOS TÍTULOS O PASSIVO DO RPPS “X” PERMITE QUE SEJA COMPRADO?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9CCD433-54C3-4B62-A143-F29F53533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2" y="1751449"/>
            <a:ext cx="11764979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9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2B73F0C7-310F-49CC-A280-5CAE1BD28E99}"/>
              </a:ext>
            </a:extLst>
          </p:cNvPr>
          <p:cNvSpPr txBox="1"/>
          <p:nvPr/>
        </p:nvSpPr>
        <p:spPr>
          <a:xfrm>
            <a:off x="-742118" y="113292"/>
            <a:ext cx="92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PROTEÇÃO (“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HEDGE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”) DO PASSIVO ATUARIAL DO RPPS “X”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DD324BF-65AE-4B3F-AFB1-6E2E931EC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011651"/>
            <a:ext cx="11635408" cy="45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9680" y="113760"/>
            <a:ext cx="8748960" cy="60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200" b="1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MARCAÇÃO</a:t>
            </a:r>
            <a:r>
              <a:rPr lang="pt-BR" sz="3200" b="1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3200" b="1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CURVA </a:t>
            </a:r>
            <a:r>
              <a:rPr lang="pt-BR" sz="3200" b="1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 </a:t>
            </a:r>
            <a:r>
              <a:rPr lang="pt-BR" sz="3200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MARCAÇÃO A MERCADO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1319040" y="1171804"/>
            <a:ext cx="9723360" cy="466224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 sz="2400" dirty="0"/>
          </a:p>
        </p:txBody>
      </p:sp>
      <p:sp>
        <p:nvSpPr>
          <p:cNvPr id="60" name="CustomShape 3"/>
          <p:cNvSpPr/>
          <p:nvPr/>
        </p:nvSpPr>
        <p:spPr>
          <a:xfrm>
            <a:off x="4310880" y="5834880"/>
            <a:ext cx="3739680" cy="37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>
              <a:lnSpc>
                <a:spcPct val="100000"/>
              </a:lnSpc>
            </a:pPr>
            <a:r>
              <a:rPr lang="pt-BR" sz="186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Line 4"/>
          <p:cNvSpPr/>
          <p:nvPr/>
        </p:nvSpPr>
        <p:spPr>
          <a:xfrm flipV="1">
            <a:off x="1532640" y="1731840"/>
            <a:ext cx="9296160" cy="3904800"/>
          </a:xfrm>
          <a:prstGeom prst="line">
            <a:avLst/>
          </a:prstGeom>
          <a:ln w="316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5"/>
          <p:cNvSpPr/>
          <p:nvPr/>
        </p:nvSpPr>
        <p:spPr>
          <a:xfrm>
            <a:off x="1532640" y="1731840"/>
            <a:ext cx="9296160" cy="3978240"/>
          </a:xfrm>
          <a:custGeom>
            <a:avLst/>
            <a:gdLst/>
            <a:ahLst/>
            <a:cxnLst/>
            <a:rect l="l" t="t" r="r" b="b"/>
            <a:pathLst>
              <a:path w="4128" h="2048">
                <a:moveTo>
                  <a:pt x="0" y="1968"/>
                </a:moveTo>
                <a:cubicBezTo>
                  <a:pt x="40" y="1688"/>
                  <a:pt x="80" y="1408"/>
                  <a:pt x="336" y="1392"/>
                </a:cubicBezTo>
                <a:cubicBezTo>
                  <a:pt x="592" y="1376"/>
                  <a:pt x="1248" y="2048"/>
                  <a:pt x="1536" y="1872"/>
                </a:cubicBezTo>
                <a:cubicBezTo>
                  <a:pt x="1824" y="1696"/>
                  <a:pt x="1824" y="368"/>
                  <a:pt x="2064" y="336"/>
                </a:cubicBezTo>
                <a:cubicBezTo>
                  <a:pt x="2304" y="304"/>
                  <a:pt x="2736" y="1688"/>
                  <a:pt x="2976" y="1680"/>
                </a:cubicBezTo>
                <a:cubicBezTo>
                  <a:pt x="3216" y="1672"/>
                  <a:pt x="3312" y="568"/>
                  <a:pt x="3504" y="288"/>
                </a:cubicBezTo>
                <a:cubicBezTo>
                  <a:pt x="3696" y="8"/>
                  <a:pt x="4024" y="48"/>
                  <a:pt x="4128" y="0"/>
                </a:cubicBezTo>
              </a:path>
            </a:pathLst>
          </a:custGeom>
          <a:noFill/>
          <a:ln w="316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6"/>
          <p:cNvSpPr/>
          <p:nvPr/>
        </p:nvSpPr>
        <p:spPr>
          <a:xfrm>
            <a:off x="2387520" y="1265760"/>
            <a:ext cx="2884800" cy="1025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>
              <a:lnSpc>
                <a:spcPct val="100000"/>
              </a:lnSpc>
            </a:pPr>
            <a:r>
              <a:rPr lang="pt-BR" sz="266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CURVA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6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MERCADO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Line 7"/>
          <p:cNvSpPr/>
          <p:nvPr/>
        </p:nvSpPr>
        <p:spPr>
          <a:xfrm flipH="1">
            <a:off x="2494080" y="1638240"/>
            <a:ext cx="494400" cy="192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Line 8"/>
          <p:cNvSpPr/>
          <p:nvPr/>
        </p:nvSpPr>
        <p:spPr>
          <a:xfrm flipH="1">
            <a:off x="2494080" y="2011200"/>
            <a:ext cx="494400" cy="192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 anchorCtr="1"/>
          <a:lstStyle/>
          <a:p>
            <a:pPr>
              <a:lnSpc>
                <a:spcPct val="100000"/>
              </a:lnSpc>
            </a:pPr>
            <a:r>
              <a:rPr lang="pt-BR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9"/>
          <p:cNvSpPr/>
          <p:nvPr/>
        </p:nvSpPr>
        <p:spPr>
          <a:xfrm rot="16200000">
            <a:off x="-633120" y="2964000"/>
            <a:ext cx="3263520" cy="42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>
              <a:lnSpc>
                <a:spcPct val="100000"/>
              </a:lnSpc>
            </a:pPr>
            <a:r>
              <a:rPr lang="pt-BR" sz="186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RENTABILIDADE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974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DFBE19B4-0756-45C0-B67F-0F7E7AF49144}"/>
              </a:ext>
            </a:extLst>
          </p:cNvPr>
          <p:cNvSpPr txBox="1"/>
          <p:nvPr/>
        </p:nvSpPr>
        <p:spPr>
          <a:xfrm>
            <a:off x="0" y="109640"/>
            <a:ext cx="286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CONCLUSÃO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67C95CBA-3CBD-4B95-ABB5-A418B52ADA50}"/>
              </a:ext>
            </a:extLst>
          </p:cNvPr>
          <p:cNvSpPr/>
          <p:nvPr/>
        </p:nvSpPr>
        <p:spPr>
          <a:xfrm>
            <a:off x="1671480" y="2842633"/>
            <a:ext cx="1509823" cy="1320428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ALM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61647665-12EB-4369-864D-0DB6BFB5CC16}"/>
              </a:ext>
            </a:extLst>
          </p:cNvPr>
          <p:cNvSpPr/>
          <p:nvPr/>
        </p:nvSpPr>
        <p:spPr>
          <a:xfrm>
            <a:off x="1704497" y="1747434"/>
            <a:ext cx="1459312" cy="788817"/>
          </a:xfrm>
          <a:prstGeom prst="flowChartConnector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CENÁRIO ECONÔMICO</a:t>
            </a: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43F3A893-8D2F-4B62-9D0A-BBD6D60599F7}"/>
              </a:ext>
            </a:extLst>
          </p:cNvPr>
          <p:cNvSpPr/>
          <p:nvPr/>
        </p:nvSpPr>
        <p:spPr>
          <a:xfrm>
            <a:off x="608211" y="4163061"/>
            <a:ext cx="1284378" cy="788817"/>
          </a:xfrm>
          <a:prstGeom prst="flowChartConnector">
            <a:avLst/>
          </a:prstGeom>
          <a:solidFill>
            <a:srgbClr val="118337"/>
          </a:solidFill>
          <a:ln>
            <a:solidFill>
              <a:srgbClr val="1183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ATIVO</a:t>
            </a:r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CBFCAB45-EA7E-4D69-9295-28AAFDACB9EE}"/>
              </a:ext>
            </a:extLst>
          </p:cNvPr>
          <p:cNvSpPr/>
          <p:nvPr/>
        </p:nvSpPr>
        <p:spPr>
          <a:xfrm>
            <a:off x="2947371" y="4207095"/>
            <a:ext cx="1477930" cy="7888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PASSIVO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CAE7160-10A9-4F34-9CE0-EA2A064317EC}"/>
              </a:ext>
            </a:extLst>
          </p:cNvPr>
          <p:cNvCxnSpPr/>
          <p:nvPr/>
        </p:nvCxnSpPr>
        <p:spPr>
          <a:xfrm>
            <a:off x="2447643" y="2536251"/>
            <a:ext cx="0" cy="3063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A8F3B55-AF10-45F7-A88C-771082B2A911}"/>
              </a:ext>
            </a:extLst>
          </p:cNvPr>
          <p:cNvCxnSpPr>
            <a:stCxn id="10" idx="7"/>
            <a:endCxn id="8" idx="3"/>
          </p:cNvCxnSpPr>
          <p:nvPr/>
        </p:nvCxnSpPr>
        <p:spPr>
          <a:xfrm flipV="1">
            <a:off x="1704496" y="3969689"/>
            <a:ext cx="188093" cy="308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D35AAFC-6388-45BF-BC27-AA296896F505}"/>
              </a:ext>
            </a:extLst>
          </p:cNvPr>
          <p:cNvCxnSpPr>
            <a:stCxn id="11" idx="1"/>
            <a:endCxn id="8" idx="5"/>
          </p:cNvCxnSpPr>
          <p:nvPr/>
        </p:nvCxnSpPr>
        <p:spPr>
          <a:xfrm flipH="1" flipV="1">
            <a:off x="2960194" y="3969689"/>
            <a:ext cx="203615" cy="352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C:\LDB EMPRESAS 2016\IMAGENS OK\img_013.png">
            <a:extLst>
              <a:ext uri="{FF2B5EF4-FFF2-40B4-BE49-F238E27FC236}">
                <a16:creationId xmlns:a16="http://schemas.microsoft.com/office/drawing/2014/main" id="{A969B4B3-4F1A-4A1F-9333-2791E7EDE05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7662" y="1231058"/>
            <a:ext cx="6606673" cy="484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ta para a esquerda e para a direita 15">
            <a:extLst>
              <a:ext uri="{FF2B5EF4-FFF2-40B4-BE49-F238E27FC236}">
                <a16:creationId xmlns:a16="http://schemas.microsoft.com/office/drawing/2014/main" id="{DFEA2144-BAD9-438C-A771-05D219272970}"/>
              </a:ext>
            </a:extLst>
          </p:cNvPr>
          <p:cNvSpPr/>
          <p:nvPr/>
        </p:nvSpPr>
        <p:spPr>
          <a:xfrm>
            <a:off x="3893664" y="3227370"/>
            <a:ext cx="1180214" cy="552893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A39875C-076C-45A3-9C74-199379B9A5B3}"/>
              </a:ext>
            </a:extLst>
          </p:cNvPr>
          <p:cNvSpPr txBox="1"/>
          <p:nvPr/>
        </p:nvSpPr>
        <p:spPr>
          <a:xfrm>
            <a:off x="6268276" y="3028246"/>
            <a:ext cx="2218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A Gestão do casamento de </a:t>
            </a:r>
            <a:r>
              <a:rPr lang="pt-BR" sz="1600" b="1" dirty="0">
                <a:solidFill>
                  <a:srgbClr val="118337"/>
                </a:solidFill>
              </a:rPr>
              <a:t>Ativos</a:t>
            </a:r>
            <a:r>
              <a:rPr lang="pt-BR" sz="1600" b="1" dirty="0"/>
              <a:t> e </a:t>
            </a:r>
            <a:r>
              <a:rPr lang="pt-BR" sz="1600" b="1" dirty="0">
                <a:solidFill>
                  <a:srgbClr val="FF0000"/>
                </a:solidFill>
              </a:rPr>
              <a:t>Passivos</a:t>
            </a:r>
            <a:r>
              <a:rPr lang="pt-BR" sz="1600" b="1" dirty="0"/>
              <a:t> possibilita a diminuição dos RISCOS </a:t>
            </a:r>
            <a:r>
              <a:rPr lang="pt-BR" sz="1600" b="1" u="sng" dirty="0">
                <a:solidFill>
                  <a:srgbClr val="002060"/>
                </a:solidFill>
              </a:rPr>
              <a:t>OBJETIVAMENTE</a:t>
            </a:r>
            <a:r>
              <a:rPr lang="pt-BR" sz="1600" b="1" dirty="0"/>
              <a:t> aumentando a chance de </a:t>
            </a:r>
            <a:r>
              <a:rPr lang="pt-BR" sz="1600" b="1" u="sng" dirty="0">
                <a:solidFill>
                  <a:srgbClr val="002060"/>
                </a:solidFill>
              </a:rPr>
              <a:t>SUCESSO</a:t>
            </a:r>
            <a:r>
              <a:rPr lang="pt-BR" sz="1600" b="1" dirty="0"/>
              <a:t> do objetivo buscado, fugindo do </a:t>
            </a:r>
            <a:r>
              <a:rPr lang="pt-BR" sz="1600" b="1" u="sng" dirty="0">
                <a:solidFill>
                  <a:srgbClr val="002060"/>
                </a:solidFill>
              </a:rPr>
              <a:t>SUBJETIVISMO!</a:t>
            </a:r>
            <a:endParaRPr lang="pt-BR" sz="16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18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06E2F6-43A6-4A60-A7A8-CB95C076A542}"/>
              </a:ext>
            </a:extLst>
          </p:cNvPr>
          <p:cNvSpPr txBox="1"/>
          <p:nvPr/>
        </p:nvSpPr>
        <p:spPr>
          <a:xfrm>
            <a:off x="596348" y="1376487"/>
            <a:ext cx="111583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100" b="1" dirty="0">
                <a:solidFill>
                  <a:srgbClr val="002060"/>
                </a:solidFill>
              </a:rPr>
              <a:t># Bacharel em Estatística </a:t>
            </a:r>
            <a:r>
              <a:rPr lang="pt-BR" sz="2100" dirty="0">
                <a:solidFill>
                  <a:srgbClr val="002060"/>
                </a:solidFill>
              </a:rPr>
              <a:t>pela Universidade de São Paulo (IME/USP);</a:t>
            </a:r>
          </a:p>
          <a:p>
            <a:r>
              <a:rPr lang="pt-BR" sz="2100" dirty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pt-BR" sz="2100" dirty="0">
                <a:solidFill>
                  <a:srgbClr val="002060"/>
                </a:solidFill>
              </a:rPr>
              <a:t>	* </a:t>
            </a:r>
            <a:r>
              <a:rPr lang="pt-BR" sz="2100" b="1" dirty="0">
                <a:solidFill>
                  <a:srgbClr val="002060"/>
                </a:solidFill>
              </a:rPr>
              <a:t>Estatístico</a:t>
            </a:r>
            <a:r>
              <a:rPr lang="pt-BR" sz="2100" dirty="0">
                <a:solidFill>
                  <a:srgbClr val="002060"/>
                </a:solidFill>
              </a:rPr>
              <a:t>: CONRE 3ª Região nº 1.649;</a:t>
            </a:r>
          </a:p>
          <a:p>
            <a:r>
              <a:rPr lang="pt-BR" sz="2100" dirty="0">
                <a:solidFill>
                  <a:srgbClr val="002060"/>
                </a:solidFill>
              </a:rPr>
              <a:t> </a:t>
            </a:r>
          </a:p>
          <a:p>
            <a:pPr lvl="0" algn="just"/>
            <a:r>
              <a:rPr lang="pt-BR" sz="2100" b="1" dirty="0">
                <a:solidFill>
                  <a:srgbClr val="002060"/>
                </a:solidFill>
              </a:rPr>
              <a:t># Bacharel em Direito </a:t>
            </a:r>
            <a:r>
              <a:rPr lang="pt-BR" sz="2100" dirty="0">
                <a:solidFill>
                  <a:srgbClr val="002060"/>
                </a:solidFill>
              </a:rPr>
              <a:t>pela Pontifícia Universidade Católica de São Paulo (PUC/SP);</a:t>
            </a:r>
          </a:p>
          <a:p>
            <a:r>
              <a:rPr lang="pt-BR" sz="2100" dirty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pt-BR" sz="2100" dirty="0">
                <a:solidFill>
                  <a:srgbClr val="002060"/>
                </a:solidFill>
              </a:rPr>
              <a:t>	* </a:t>
            </a:r>
            <a:r>
              <a:rPr lang="pt-BR" sz="2100" b="1" dirty="0">
                <a:solidFill>
                  <a:srgbClr val="002060"/>
                </a:solidFill>
              </a:rPr>
              <a:t>Advogado</a:t>
            </a:r>
            <a:r>
              <a:rPr lang="pt-BR" sz="2100" dirty="0">
                <a:solidFill>
                  <a:srgbClr val="002060"/>
                </a:solidFill>
              </a:rPr>
              <a:t>: OAB/SP nº 162.211;</a:t>
            </a:r>
          </a:p>
          <a:p>
            <a:r>
              <a:rPr lang="en-US" sz="2100" dirty="0">
                <a:solidFill>
                  <a:srgbClr val="002060"/>
                </a:solidFill>
              </a:rPr>
              <a:t> </a:t>
            </a:r>
            <a:endParaRPr lang="pt-BR" sz="2100" dirty="0">
              <a:solidFill>
                <a:srgbClr val="002060"/>
              </a:solidFill>
            </a:endParaRPr>
          </a:p>
          <a:p>
            <a:pPr lvl="0" algn="just"/>
            <a:r>
              <a:rPr lang="pt-BR" sz="2100" b="1" dirty="0">
                <a:solidFill>
                  <a:srgbClr val="002060"/>
                </a:solidFill>
              </a:rPr>
              <a:t># Mestre</a:t>
            </a:r>
            <a:r>
              <a:rPr lang="pt-BR" sz="2100" dirty="0">
                <a:solidFill>
                  <a:srgbClr val="002060"/>
                </a:solidFill>
              </a:rPr>
              <a:t> em Engenharia Elétrica pela Escola Politécnica da Universidade de São Paulo (POLI/USP); </a:t>
            </a:r>
          </a:p>
          <a:p>
            <a:r>
              <a:rPr lang="pt-BR" sz="2100" dirty="0">
                <a:solidFill>
                  <a:srgbClr val="002060"/>
                </a:solidFill>
              </a:rPr>
              <a:t> </a:t>
            </a:r>
          </a:p>
          <a:p>
            <a:pPr lvl="0" algn="just"/>
            <a:r>
              <a:rPr lang="pt-BR" sz="2100" b="1" dirty="0">
                <a:solidFill>
                  <a:srgbClr val="002060"/>
                </a:solidFill>
              </a:rPr>
              <a:t># Bacharel em Ciências Atuariais </a:t>
            </a:r>
            <a:r>
              <a:rPr lang="pt-BR" sz="2100" dirty="0">
                <a:solidFill>
                  <a:srgbClr val="002060"/>
                </a:solidFill>
              </a:rPr>
              <a:t>pela Pontifícia Universidade Católica de São Paulo (PUC/SP).</a:t>
            </a:r>
          </a:p>
          <a:p>
            <a:pPr lvl="0" algn="just"/>
            <a:endParaRPr lang="pt-BR" sz="2100" dirty="0">
              <a:solidFill>
                <a:srgbClr val="002060"/>
              </a:solidFill>
            </a:endParaRPr>
          </a:p>
          <a:p>
            <a:pPr algn="just"/>
            <a:r>
              <a:rPr lang="pt-BR" sz="2100" b="1" i="0" u="none" strike="noStrike" baseline="0" dirty="0">
                <a:solidFill>
                  <a:srgbClr val="595959"/>
                </a:solidFill>
                <a:latin typeface="CIDFont+F2"/>
              </a:rPr>
              <a:t>	</a:t>
            </a:r>
            <a:r>
              <a:rPr lang="pt-BR" sz="2100" b="1" dirty="0">
                <a:solidFill>
                  <a:srgbClr val="002060"/>
                </a:solidFill>
              </a:rPr>
              <a:t>* Atuário: </a:t>
            </a:r>
            <a:r>
              <a:rPr lang="pt-BR" sz="2100" dirty="0">
                <a:solidFill>
                  <a:srgbClr val="002060"/>
                </a:solidFill>
              </a:rPr>
              <a:t>registro no Ministério da Economia nº 0002207/RJ.</a:t>
            </a:r>
          </a:p>
          <a:p>
            <a:pPr lvl="0" algn="just"/>
            <a:endParaRPr lang="pt-BR" sz="21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BE59D-C16A-4B91-A1A7-6F0C8CF9E390}"/>
              </a:ext>
            </a:extLst>
          </p:cNvPr>
          <p:cNvSpPr txBox="1"/>
          <p:nvPr/>
        </p:nvSpPr>
        <p:spPr>
          <a:xfrm>
            <a:off x="1357024" y="403200"/>
            <a:ext cx="6699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CURRICULUM VITAE</a:t>
            </a:r>
            <a:r>
              <a:rPr lang="en-US" sz="2400" b="1" dirty="0">
                <a:solidFill>
                  <a:srgbClr val="002060"/>
                </a:solidFill>
              </a:rPr>
              <a:t>: RONALDO DE OLIVEIRA, MSc. </a:t>
            </a:r>
          </a:p>
        </p:txBody>
      </p:sp>
    </p:spTree>
    <p:extLst>
      <p:ext uri="{BB962C8B-B14F-4D97-AF65-F5344CB8AC3E}">
        <p14:creationId xmlns:p14="http://schemas.microsoft.com/office/powerpoint/2010/main" val="19459829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CA64CDA-8B2C-4EE1-AC09-0D313194F1E5}"/>
              </a:ext>
            </a:extLst>
          </p:cNvPr>
          <p:cNvSpPr/>
          <p:nvPr/>
        </p:nvSpPr>
        <p:spPr>
          <a:xfrm>
            <a:off x="2031071" y="1317700"/>
            <a:ext cx="7732294" cy="308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rgbClr val="002060"/>
                </a:solidFill>
              </a:rPr>
              <a:t>MUITO OBRIGADO!</a:t>
            </a:r>
          </a:p>
          <a:p>
            <a:pPr algn="ctr"/>
            <a:endParaRPr lang="pt-BR" sz="1600" b="1" dirty="0">
              <a:solidFill>
                <a:srgbClr val="002060"/>
              </a:solidFill>
            </a:endParaRPr>
          </a:p>
          <a:p>
            <a:pPr algn="ctr"/>
            <a:r>
              <a:rPr lang="pt-BR" sz="3200" b="1" dirty="0">
                <a:solidFill>
                  <a:srgbClr val="002060"/>
                </a:solidFill>
              </a:rPr>
              <a:t>RONALDO DE OLIVEIRA</a:t>
            </a:r>
          </a:p>
          <a:p>
            <a:pPr algn="ctr"/>
            <a:r>
              <a:rPr lang="pt-BR" sz="32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ronaldo@ldbempresas.com.br</a:t>
            </a:r>
            <a:endParaRPr lang="pt-BR" sz="3200" b="1" dirty="0">
              <a:solidFill>
                <a:srgbClr val="002060"/>
              </a:solidFill>
            </a:endParaRPr>
          </a:p>
          <a:p>
            <a:pPr algn="ctr"/>
            <a:r>
              <a:rPr lang="pt-BR" sz="3200" b="1" dirty="0" err="1">
                <a:solidFill>
                  <a:srgbClr val="002060"/>
                </a:solidFill>
              </a:rPr>
              <a:t>Tel</a:t>
            </a:r>
            <a:r>
              <a:rPr lang="pt-BR" sz="3200" b="1" dirty="0">
                <a:solidFill>
                  <a:srgbClr val="002060"/>
                </a:solidFill>
              </a:rPr>
              <a:t>: (11) 3214-0372</a:t>
            </a:r>
          </a:p>
        </p:txBody>
      </p:sp>
    </p:spTree>
    <p:extLst>
      <p:ext uri="{BB962C8B-B14F-4D97-AF65-F5344CB8AC3E}">
        <p14:creationId xmlns:p14="http://schemas.microsoft.com/office/powerpoint/2010/main" val="127894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-16800" y="113760"/>
            <a:ext cx="9839040" cy="60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2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MARCAÇÃO A MERCADO (</a:t>
            </a:r>
            <a:r>
              <a:rPr lang="pt-BR" sz="3200" b="1" i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MtM</a:t>
            </a:r>
            <a:r>
              <a:rPr lang="pt-BR" sz="32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): </a:t>
            </a:r>
            <a:r>
              <a:rPr lang="pt-BR" sz="3200" b="1" i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MARK </a:t>
            </a:r>
            <a:r>
              <a:rPr lang="pt-BR" sz="3200" b="1" i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r>
              <a:rPr lang="pt-BR" sz="3200" b="1" i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MARKET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1118400" y="3503520"/>
            <a:ext cx="9461760" cy="2453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7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NORMAL</a:t>
            </a:r>
            <a:r>
              <a:rPr lang="pt-BR" sz="37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           </a:t>
            </a:r>
            <a:r>
              <a:rPr lang="pt-BR" sz="3733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TaxadeMercado</a:t>
            </a:r>
            <a:r>
              <a:rPr lang="pt-BR" sz="3733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</a:t>
            </a:r>
            <a:r>
              <a:rPr lang="pt-BR" sz="3733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MtM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733" b="1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STRESS</a:t>
            </a:r>
            <a:r>
              <a:rPr lang="pt-BR" sz="3733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               </a:t>
            </a:r>
            <a:r>
              <a:rPr lang="pt-BR" sz="3733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TaxadeMercado</a:t>
            </a:r>
            <a:r>
              <a:rPr lang="pt-BR" sz="3733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</a:t>
            </a:r>
            <a:r>
              <a:rPr lang="pt-BR" sz="3733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MtM</a:t>
            </a:r>
            <a:r>
              <a:rPr lang="pt-BR" sz="3733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3338400" y="4514325"/>
            <a:ext cx="960480" cy="86544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4"/>
          <p:cNvSpPr/>
          <p:nvPr/>
        </p:nvSpPr>
        <p:spPr>
          <a:xfrm>
            <a:off x="8229600" y="3391200"/>
            <a:ext cx="865440" cy="768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5"/>
          <p:cNvSpPr/>
          <p:nvPr/>
        </p:nvSpPr>
        <p:spPr>
          <a:xfrm>
            <a:off x="3382560" y="3363360"/>
            <a:ext cx="958560" cy="8630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6"/>
          <p:cNvSpPr/>
          <p:nvPr/>
        </p:nvSpPr>
        <p:spPr>
          <a:xfrm>
            <a:off x="8204932" y="4555501"/>
            <a:ext cx="958560" cy="8630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" name="Imagem 73"/>
          <p:cNvPicPr/>
          <p:nvPr/>
        </p:nvPicPr>
        <p:blipFill>
          <a:blip r:embed="rId2"/>
          <a:stretch/>
        </p:blipFill>
        <p:spPr>
          <a:xfrm>
            <a:off x="1117440" y="931200"/>
            <a:ext cx="8771520" cy="1828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199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5"/>
          <p:cNvPicPr/>
          <p:nvPr/>
        </p:nvPicPr>
        <p:blipFill>
          <a:blip r:embed="rId2"/>
          <a:stretch/>
        </p:blipFill>
        <p:spPr>
          <a:xfrm>
            <a:off x="98880" y="4719360"/>
            <a:ext cx="1287840" cy="1647360"/>
          </a:xfrm>
          <a:prstGeom prst="rect">
            <a:avLst/>
          </a:prstGeom>
          <a:ln w="9360"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25920" y="113760"/>
            <a:ext cx="9338400" cy="60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200" b="1" i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MtM</a:t>
            </a:r>
            <a:r>
              <a:rPr lang="pt-BR" sz="32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pt-BR" sz="3200" b="1" i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MARK </a:t>
            </a:r>
            <a:r>
              <a:rPr lang="pt-BR" sz="3200" b="1" i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r>
              <a:rPr lang="pt-BR" sz="3200" b="1" i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MARKET: </a:t>
            </a:r>
            <a:r>
              <a:rPr lang="pt-BR" sz="32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MÁGICO: “FAZ SUMIR DINHEIRO”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Imagem 7"/>
          <p:cNvPicPr/>
          <p:nvPr/>
        </p:nvPicPr>
        <p:blipFill>
          <a:blip r:embed="rId3"/>
          <a:stretch/>
        </p:blipFill>
        <p:spPr>
          <a:xfrm>
            <a:off x="10730400" y="4741440"/>
            <a:ext cx="1391040" cy="1625280"/>
          </a:xfrm>
          <a:prstGeom prst="rect">
            <a:avLst/>
          </a:prstGeom>
          <a:ln w="9360">
            <a:noFill/>
          </a:ln>
        </p:spPr>
      </p:pic>
      <p:sp>
        <p:nvSpPr>
          <p:cNvPr id="79" name="CustomShape 2"/>
          <p:cNvSpPr/>
          <p:nvPr/>
        </p:nvSpPr>
        <p:spPr>
          <a:xfrm>
            <a:off x="239040" y="944640"/>
            <a:ext cx="3648480" cy="1704480"/>
          </a:xfrm>
          <a:prstGeom prst="rect">
            <a:avLst/>
          </a:prstGeom>
          <a:noFill/>
          <a:ln w="9360">
            <a:solidFill>
              <a:schemeClr val="bg1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lang="pt-BR" sz="1067" b="1" spc="-1" dirty="0">
              <a:solidFill>
                <a:srgbClr val="00B1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pt-BR" sz="2133" b="1" spc="-1" dirty="0">
                <a:solidFill>
                  <a:srgbClr val="00B1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LTN (Pré-Fixado)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133" b="1" spc="-1" dirty="0">
                <a:solidFill>
                  <a:srgbClr val="00B1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VF = R$ 1.000,00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133" b="1" spc="-1" dirty="0">
                <a:solidFill>
                  <a:srgbClr val="00B1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Juros = 10% a.a.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133" b="1" spc="-1" dirty="0">
                <a:solidFill>
                  <a:srgbClr val="00B1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Prazo = 1 ano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Line 3"/>
          <p:cNvSpPr/>
          <p:nvPr/>
        </p:nvSpPr>
        <p:spPr>
          <a:xfrm>
            <a:off x="4559520" y="3264480"/>
            <a:ext cx="768480" cy="480"/>
          </a:xfrm>
          <a:prstGeom prst="line">
            <a:avLst/>
          </a:prstGeom>
          <a:ln w="50760">
            <a:solidFill>
              <a:srgbClr val="008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Ctr="1"/>
          <a:lstStyle/>
          <a:p>
            <a:pPr>
              <a:lnSpc>
                <a:spcPct val="100000"/>
              </a:lnSpc>
            </a:pPr>
            <a:r>
              <a:rPr lang="pt-BR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Line 4"/>
          <p:cNvSpPr/>
          <p:nvPr/>
        </p:nvSpPr>
        <p:spPr>
          <a:xfrm>
            <a:off x="4518240" y="4508752"/>
            <a:ext cx="865920" cy="480"/>
          </a:xfrm>
          <a:prstGeom prst="line">
            <a:avLst/>
          </a:prstGeom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5"/>
          <p:cNvSpPr/>
          <p:nvPr/>
        </p:nvSpPr>
        <p:spPr>
          <a:xfrm>
            <a:off x="620160" y="3117120"/>
            <a:ext cx="5569440" cy="324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2133" b="1" spc="-1" dirty="0">
                <a:solidFill>
                  <a:srgbClr val="00B1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Cenário de Normalidade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6"/>
          <p:cNvSpPr/>
          <p:nvPr/>
        </p:nvSpPr>
        <p:spPr>
          <a:xfrm>
            <a:off x="648480" y="4346549"/>
            <a:ext cx="5569440" cy="324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2133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Cenário de </a:t>
            </a:r>
            <a:r>
              <a:rPr lang="pt-BR" sz="2133" b="1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Stress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7"/>
          <p:cNvSpPr/>
          <p:nvPr/>
        </p:nvSpPr>
        <p:spPr>
          <a:xfrm>
            <a:off x="1152960" y="5556000"/>
            <a:ext cx="11571360" cy="324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 sz="21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Conclusão:   </a:t>
            </a:r>
            <a:r>
              <a:rPr lang="pt-BR" sz="2133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          </a:t>
            </a:r>
            <a:r>
              <a:rPr lang="pt-BR" sz="21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                 </a:t>
            </a:r>
            <a:r>
              <a:rPr lang="pt-BR" sz="2133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Diferença em Reais = R$ - 8,73</a:t>
            </a:r>
            <a:r>
              <a:rPr lang="pt-BR" sz="21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     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Imagem 84"/>
          <p:cNvPicPr/>
          <p:nvPr/>
        </p:nvPicPr>
        <p:blipFill>
          <a:blip r:embed="rId4"/>
          <a:stretch/>
        </p:blipFill>
        <p:spPr>
          <a:xfrm>
            <a:off x="4842720" y="931200"/>
            <a:ext cx="6519360" cy="133776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888763" y="2669227"/>
          <a:ext cx="4711556" cy="120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393480" progId="Equation.DSMT4">
                  <p:embed/>
                </p:oleObj>
              </mc:Choice>
              <mc:Fallback>
                <p:oleObj name="Equation" r:id="rId5" imgW="1536480" imgH="393480" progId="Equation.DSMT4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8763" y="2669227"/>
                        <a:ext cx="4711556" cy="1207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/>
        </p:nvGraphicFramePr>
        <p:xfrm>
          <a:off x="5820270" y="3914970"/>
          <a:ext cx="4751916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9080" imgH="393480" progId="Equation.DSMT4">
                  <p:embed/>
                </p:oleObj>
              </mc:Choice>
              <mc:Fallback>
                <p:oleObj name="Equation" r:id="rId7" imgW="1549080" imgH="393480" progId="Equation.DSMT4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20270" y="3914970"/>
                        <a:ext cx="4751916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188590" y="5456649"/>
            <a:ext cx="26802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3200" dirty="0"/>
              <a:t>930,23 &lt; 938,96</a:t>
            </a:r>
          </a:p>
        </p:txBody>
      </p:sp>
    </p:spTree>
    <p:extLst>
      <p:ext uri="{BB962C8B-B14F-4D97-AF65-F5344CB8AC3E}">
        <p14:creationId xmlns:p14="http://schemas.microsoft.com/office/powerpoint/2010/main" val="1151052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94720" y="113760"/>
            <a:ext cx="6723360" cy="6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733" b="1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 ESPELHO: NORMALIDADE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65120" y="998880"/>
            <a:ext cx="11643360" cy="8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90000"/>
              </a:lnSpc>
            </a:pP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Line 3"/>
          <p:cNvSpPr/>
          <p:nvPr/>
        </p:nvSpPr>
        <p:spPr>
          <a:xfrm flipV="1">
            <a:off x="704640" y="998880"/>
            <a:ext cx="0" cy="489360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Line 4"/>
          <p:cNvSpPr/>
          <p:nvPr/>
        </p:nvSpPr>
        <p:spPr>
          <a:xfrm>
            <a:off x="681120" y="5894880"/>
            <a:ext cx="10908000" cy="48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5"/>
          <p:cNvSpPr/>
          <p:nvPr/>
        </p:nvSpPr>
        <p:spPr>
          <a:xfrm>
            <a:off x="34080" y="811200"/>
            <a:ext cx="670560" cy="35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6"/>
          <p:cNvSpPr/>
          <p:nvPr/>
        </p:nvSpPr>
        <p:spPr>
          <a:xfrm>
            <a:off x="10163040" y="6040800"/>
            <a:ext cx="117312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7"/>
          <p:cNvSpPr/>
          <p:nvPr/>
        </p:nvSpPr>
        <p:spPr>
          <a:xfrm>
            <a:off x="887040" y="5079840"/>
            <a:ext cx="1923360" cy="6724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CDI/SELIC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4417440" y="3881280"/>
            <a:ext cx="1923360" cy="6724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 5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9"/>
          <p:cNvSpPr/>
          <p:nvPr/>
        </p:nvSpPr>
        <p:spPr>
          <a:xfrm>
            <a:off x="8701920" y="1678560"/>
            <a:ext cx="1923360" cy="6604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10"/>
          <p:cNvSpPr/>
          <p:nvPr/>
        </p:nvSpPr>
        <p:spPr>
          <a:xfrm>
            <a:off x="9996960" y="984960"/>
            <a:ext cx="1923360" cy="61392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 5+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11"/>
          <p:cNvSpPr/>
          <p:nvPr/>
        </p:nvSpPr>
        <p:spPr>
          <a:xfrm>
            <a:off x="2889600" y="4627680"/>
            <a:ext cx="1720320" cy="6412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 1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12"/>
          <p:cNvSpPr/>
          <p:nvPr/>
        </p:nvSpPr>
        <p:spPr>
          <a:xfrm>
            <a:off x="6138240" y="3139200"/>
            <a:ext cx="1720320" cy="6412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13"/>
          <p:cNvSpPr/>
          <p:nvPr/>
        </p:nvSpPr>
        <p:spPr>
          <a:xfrm>
            <a:off x="7542720" y="2427360"/>
            <a:ext cx="1720320" cy="6412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 1+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772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300480" y="113760"/>
            <a:ext cx="7623840" cy="6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37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 ESPELHO: </a:t>
            </a:r>
            <a:r>
              <a:rPr lang="pt-BR" sz="3733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CENÁRIO DE STRESS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Line 2"/>
          <p:cNvSpPr/>
          <p:nvPr/>
        </p:nvSpPr>
        <p:spPr>
          <a:xfrm flipV="1">
            <a:off x="617760" y="874560"/>
            <a:ext cx="80640" cy="551616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3"/>
          <p:cNvSpPr/>
          <p:nvPr/>
        </p:nvSpPr>
        <p:spPr>
          <a:xfrm>
            <a:off x="68160" y="843840"/>
            <a:ext cx="383520" cy="243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218880" y="3703200"/>
            <a:ext cx="38496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Line 5"/>
          <p:cNvSpPr/>
          <p:nvPr/>
        </p:nvSpPr>
        <p:spPr>
          <a:xfrm>
            <a:off x="674880" y="4549440"/>
            <a:ext cx="11078880" cy="1920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6"/>
          <p:cNvSpPr/>
          <p:nvPr/>
        </p:nvSpPr>
        <p:spPr>
          <a:xfrm>
            <a:off x="929760" y="901440"/>
            <a:ext cx="1754400" cy="62592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CDI/SELIC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7"/>
          <p:cNvSpPr/>
          <p:nvPr/>
        </p:nvSpPr>
        <p:spPr>
          <a:xfrm>
            <a:off x="7970400" y="4695840"/>
            <a:ext cx="1754400" cy="7809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8"/>
          <p:cNvSpPr/>
          <p:nvPr/>
        </p:nvSpPr>
        <p:spPr>
          <a:xfrm>
            <a:off x="9780960" y="5540160"/>
            <a:ext cx="1985760" cy="78672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 5+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9"/>
          <p:cNvSpPr/>
          <p:nvPr/>
        </p:nvSpPr>
        <p:spPr>
          <a:xfrm>
            <a:off x="11192640" y="4560000"/>
            <a:ext cx="134352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11"/>
          <p:cNvSpPr/>
          <p:nvPr/>
        </p:nvSpPr>
        <p:spPr>
          <a:xfrm>
            <a:off x="2175360" y="5399520"/>
            <a:ext cx="3744000" cy="48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pt-BR" sz="2400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NEGATIVO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13"/>
          <p:cNvSpPr/>
          <p:nvPr/>
        </p:nvSpPr>
        <p:spPr>
          <a:xfrm>
            <a:off x="3491040" y="2328000"/>
            <a:ext cx="1923360" cy="6724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467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 5</a:t>
            </a:r>
            <a:endParaRPr lang="pt-BR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14"/>
          <p:cNvSpPr/>
          <p:nvPr/>
        </p:nvSpPr>
        <p:spPr>
          <a:xfrm>
            <a:off x="2117760" y="1602240"/>
            <a:ext cx="1720320" cy="6412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 1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15"/>
          <p:cNvSpPr/>
          <p:nvPr/>
        </p:nvSpPr>
        <p:spPr>
          <a:xfrm>
            <a:off x="4947360" y="3089760"/>
            <a:ext cx="1720320" cy="6412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16"/>
          <p:cNvSpPr/>
          <p:nvPr/>
        </p:nvSpPr>
        <p:spPr>
          <a:xfrm>
            <a:off x="6654240" y="3804960"/>
            <a:ext cx="1720320" cy="6412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pt-BR" sz="3733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 1+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BA69C295-5130-4587-B6F0-0B1379D52E34}"/>
              </a:ext>
            </a:extLst>
          </p:cNvPr>
          <p:cNvCxnSpPr/>
          <p:nvPr/>
        </p:nvCxnSpPr>
        <p:spPr>
          <a:xfrm flipH="1">
            <a:off x="929760" y="5046240"/>
            <a:ext cx="6840965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A593FA03-C3CE-46DA-A5A7-1179513E4E38}"/>
              </a:ext>
            </a:extLst>
          </p:cNvPr>
          <p:cNvCxnSpPr>
            <a:cxnSpLocks/>
          </p:cNvCxnSpPr>
          <p:nvPr/>
        </p:nvCxnSpPr>
        <p:spPr>
          <a:xfrm flipH="1">
            <a:off x="929761" y="6013115"/>
            <a:ext cx="8649668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84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1404</Words>
  <Application>Microsoft Office PowerPoint</Application>
  <PresentationFormat>Widescreen</PresentationFormat>
  <Paragraphs>280</Paragraphs>
  <Slides>52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0" baseType="lpstr">
      <vt:lpstr>Algerian</vt:lpstr>
      <vt:lpstr>Arial</vt:lpstr>
      <vt:lpstr>Calibri</vt:lpstr>
      <vt:lpstr>CIDFont+F2</vt:lpstr>
      <vt:lpstr>Times New Roman</vt:lpstr>
      <vt:lpstr>Verdana</vt:lpstr>
      <vt:lpstr>Office Theme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Larissa</dc:creator>
  <cp:lastModifiedBy>RONALDO DE OLIVEIRA</cp:lastModifiedBy>
  <cp:revision>127</cp:revision>
  <cp:lastPrinted>2021-10-01T15:26:17Z</cp:lastPrinted>
  <dcterms:created xsi:type="dcterms:W3CDTF">2020-06-22T18:15:46Z</dcterms:created>
  <dcterms:modified xsi:type="dcterms:W3CDTF">2021-10-01T15:27:53Z</dcterms:modified>
</cp:coreProperties>
</file>