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43"/>
  </p:notesMasterIdLst>
  <p:sldIdLst>
    <p:sldId id="256" r:id="rId3"/>
    <p:sldId id="470" r:id="rId4"/>
    <p:sldId id="385" r:id="rId5"/>
    <p:sldId id="386" r:id="rId6"/>
    <p:sldId id="428" r:id="rId7"/>
    <p:sldId id="429" r:id="rId8"/>
    <p:sldId id="441" r:id="rId9"/>
    <p:sldId id="442" r:id="rId10"/>
    <p:sldId id="443" r:id="rId11"/>
    <p:sldId id="444" r:id="rId12"/>
    <p:sldId id="445" r:id="rId13"/>
    <p:sldId id="446" r:id="rId14"/>
    <p:sldId id="447" r:id="rId15"/>
    <p:sldId id="448" r:id="rId16"/>
    <p:sldId id="449" r:id="rId17"/>
    <p:sldId id="450" r:id="rId18"/>
    <p:sldId id="434" r:id="rId19"/>
    <p:sldId id="461" r:id="rId20"/>
    <p:sldId id="462" r:id="rId21"/>
    <p:sldId id="465" r:id="rId22"/>
    <p:sldId id="460" r:id="rId23"/>
    <p:sldId id="463" r:id="rId24"/>
    <p:sldId id="464" r:id="rId25"/>
    <p:sldId id="475" r:id="rId26"/>
    <p:sldId id="476" r:id="rId27"/>
    <p:sldId id="469" r:id="rId28"/>
    <p:sldId id="474" r:id="rId29"/>
    <p:sldId id="473" r:id="rId30"/>
    <p:sldId id="466" r:id="rId31"/>
    <p:sldId id="477" r:id="rId32"/>
    <p:sldId id="479" r:id="rId33"/>
    <p:sldId id="480" r:id="rId34"/>
    <p:sldId id="472" r:id="rId35"/>
    <p:sldId id="471" r:id="rId36"/>
    <p:sldId id="403" r:id="rId37"/>
    <p:sldId id="409" r:id="rId38"/>
    <p:sldId id="410" r:id="rId39"/>
    <p:sldId id="411" r:id="rId40"/>
    <p:sldId id="412" r:id="rId41"/>
    <p:sldId id="292" r:id="rId42"/>
  </p:sldIdLst>
  <p:sldSz cx="9144000" cy="6845300"/>
  <p:notesSz cx="9144000" cy="684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userDrawn="1">
          <p15:clr>
            <a:srgbClr val="A4A3A4"/>
          </p15:clr>
        </p15:guide>
        <p15:guide id="2" pos="480" userDrawn="1">
          <p15:clr>
            <a:srgbClr val="A4A3A4"/>
          </p15:clr>
        </p15:guide>
        <p15:guide id="3" pos="288" userDrawn="1">
          <p15:clr>
            <a:srgbClr val="A4A3A4"/>
          </p15:clr>
        </p15:guide>
        <p15:guide id="4" orient="horz" pos="1244" userDrawn="1">
          <p15:clr>
            <a:srgbClr val="A4A3A4"/>
          </p15:clr>
        </p15:guide>
        <p15:guide id="5" orient="horz" pos="620" userDrawn="1">
          <p15:clr>
            <a:srgbClr val="A4A3A4"/>
          </p15:clr>
        </p15:guide>
        <p15:guide id="6" orient="horz" pos="428" userDrawn="1">
          <p15:clr>
            <a:srgbClr val="A4A3A4"/>
          </p15:clr>
        </p15:guide>
        <p15:guide id="7"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B6C68"/>
    <a:srgbClr val="FACD48"/>
    <a:srgbClr val="76AE62"/>
    <a:srgbClr val="B27831"/>
    <a:srgbClr val="C38436"/>
    <a:srgbClr val="F5A740"/>
    <a:srgbClr val="81B859"/>
    <a:srgbClr val="0B64FF"/>
    <a:srgbClr val="ED3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p:restoredTop sz="94436"/>
  </p:normalViewPr>
  <p:slideViewPr>
    <p:cSldViewPr>
      <p:cViewPr varScale="1">
        <p:scale>
          <a:sx n="67" d="100"/>
          <a:sy n="67" d="100"/>
        </p:scale>
        <p:origin x="1338" y="48"/>
      </p:cViewPr>
      <p:guideLst>
        <p:guide orient="horz" pos="188"/>
        <p:guide pos="480"/>
        <p:guide pos="288"/>
        <p:guide orient="horz" pos="1244"/>
        <p:guide orient="horz" pos="620"/>
        <p:guide orient="horz" pos="428"/>
        <p:guide pos="50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Planilha1!$B$1</c:f>
              <c:strCache>
                <c:ptCount val="1"/>
                <c:pt idx="0">
                  <c:v>Coluna4</c:v>
                </c:pt>
              </c:strCache>
            </c:strRef>
          </c:tx>
          <c:spPr>
            <a:solidFill>
              <a:srgbClr val="F5A740"/>
            </a:solidFill>
            <a:ln>
              <a:noFill/>
            </a:ln>
            <a:effectLst/>
            <a:sp3d/>
          </c:spPr>
          <c:invertIfNegative val="0"/>
          <c:cat>
            <c:numRef>
              <c:f>Planilha1!$A$2</c:f>
              <c:numCache>
                <c:formatCode>General</c:formatCode>
                <c:ptCount val="1"/>
              </c:numCache>
            </c:numRef>
          </c:cat>
          <c:val>
            <c:numRef>
              <c:f>Planilha1!$B$2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0-B03A-4C4B-A85B-55104ADE2364}"/>
            </c:ext>
          </c:extLst>
        </c:ser>
        <c:ser>
          <c:idx val="1"/>
          <c:order val="1"/>
          <c:tx>
            <c:strRef>
              <c:f>Planilha1!$C$1</c:f>
              <c:strCache>
                <c:ptCount val="1"/>
                <c:pt idx="0">
                  <c:v>Coluna2</c:v>
                </c:pt>
              </c:strCache>
            </c:strRef>
          </c:tx>
          <c:spPr>
            <a:solidFill>
              <a:schemeClr val="accent2"/>
            </a:solidFill>
            <a:ln>
              <a:noFill/>
            </a:ln>
            <a:effectLst/>
            <a:sp3d/>
          </c:spPr>
          <c:invertIfNegative val="0"/>
          <c:cat>
            <c:numRef>
              <c:f>Planilha1!$A$2</c:f>
              <c:numCache>
                <c:formatCode>General</c:formatCode>
                <c:ptCount val="1"/>
              </c:numCache>
            </c:numRef>
          </c:cat>
          <c:val>
            <c:numRef>
              <c:f>Planilha1!$C$2</c:f>
              <c:numCache>
                <c:formatCode>General</c:formatCode>
                <c:ptCount val="1"/>
              </c:numCache>
            </c:numRef>
          </c:val>
          <c:extLst xmlns:c16r2="http://schemas.microsoft.com/office/drawing/2015/06/chart">
            <c:ext xmlns:c16="http://schemas.microsoft.com/office/drawing/2014/chart" uri="{C3380CC4-5D6E-409C-BE32-E72D297353CC}">
              <c16:uniqueId val="{00000001-B03A-4C4B-A85B-55104ADE2364}"/>
            </c:ext>
          </c:extLst>
        </c:ser>
        <c:ser>
          <c:idx val="2"/>
          <c:order val="2"/>
          <c:tx>
            <c:strRef>
              <c:f>Planilha1!$D$1</c:f>
              <c:strCache>
                <c:ptCount val="1"/>
                <c:pt idx="0">
                  <c:v>Coluna3</c:v>
                </c:pt>
              </c:strCache>
            </c:strRef>
          </c:tx>
          <c:spPr>
            <a:solidFill>
              <a:srgbClr val="F5A740"/>
            </a:solidFill>
            <a:ln>
              <a:noFill/>
            </a:ln>
            <a:effectLst/>
            <a:sp3d/>
          </c:spPr>
          <c:invertIfNegative val="0"/>
          <c:dPt>
            <c:idx val="0"/>
            <c:invertIfNegative val="0"/>
            <c:bubble3D val="0"/>
            <c:spPr>
              <a:solidFill>
                <a:srgbClr val="F5A740"/>
              </a:solidFill>
              <a:ln>
                <a:noFill/>
              </a:ln>
              <a:effectLst/>
              <a:sp3d/>
            </c:spPr>
            <c:extLst xmlns:c16r2="http://schemas.microsoft.com/office/drawing/2015/06/chart">
              <c:ext xmlns:c16="http://schemas.microsoft.com/office/drawing/2014/chart" uri="{C3380CC4-5D6E-409C-BE32-E72D297353CC}">
                <c16:uniqueId val="{00000004-B03A-4C4B-A85B-55104ADE2364}"/>
              </c:ext>
            </c:extLst>
          </c:dPt>
          <c:cat>
            <c:numRef>
              <c:f>Planilha1!$A$2</c:f>
              <c:numCache>
                <c:formatCode>General</c:formatCode>
                <c:ptCount val="1"/>
              </c:numCache>
            </c:numRef>
          </c:cat>
          <c:val>
            <c:numRef>
              <c:f>Planilha1!$D$2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3-B03A-4C4B-A85B-55104ADE2364}"/>
            </c:ext>
          </c:extLst>
        </c:ser>
        <c:dLbls>
          <c:showLegendKey val="0"/>
          <c:showVal val="0"/>
          <c:showCatName val="0"/>
          <c:showSerName val="0"/>
          <c:showPercent val="0"/>
          <c:showBubbleSize val="0"/>
        </c:dLbls>
        <c:gapWidth val="150"/>
        <c:shape val="box"/>
        <c:axId val="455507216"/>
        <c:axId val="233671696"/>
        <c:axId val="0"/>
      </c:bar3DChart>
      <c:catAx>
        <c:axId val="455507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33671696"/>
        <c:crosses val="autoZero"/>
        <c:auto val="1"/>
        <c:lblAlgn val="ctr"/>
        <c:lblOffset val="100"/>
        <c:noMultiLvlLbl val="0"/>
      </c:catAx>
      <c:valAx>
        <c:axId val="23367169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55507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Planilha1!$B$1</c:f>
              <c:strCache>
                <c:ptCount val="1"/>
                <c:pt idx="0">
                  <c:v>Coluna4</c:v>
                </c:pt>
              </c:strCache>
            </c:strRef>
          </c:tx>
          <c:spPr>
            <a:solidFill>
              <a:srgbClr val="F5A740"/>
            </a:solidFill>
            <a:ln>
              <a:noFill/>
            </a:ln>
            <a:effectLst/>
            <a:sp3d/>
          </c:spPr>
          <c:invertIfNegative val="0"/>
          <c:dPt>
            <c:idx val="0"/>
            <c:invertIfNegative val="0"/>
            <c:bubble3D val="0"/>
            <c:spPr>
              <a:solidFill>
                <a:srgbClr val="F5A740"/>
              </a:solidFill>
              <a:ln>
                <a:noFill/>
              </a:ln>
              <a:effectLst/>
              <a:sp3d/>
            </c:spPr>
            <c:extLst xmlns:c16r2="http://schemas.microsoft.com/office/drawing/2015/06/chart">
              <c:ext xmlns:c16="http://schemas.microsoft.com/office/drawing/2014/chart" uri="{C3380CC4-5D6E-409C-BE32-E72D297353CC}">
                <c16:uniqueId val="{00000001-D4A1-5F47-89AC-E9C05A865A56}"/>
              </c:ext>
            </c:extLst>
          </c:dPt>
          <c:cat>
            <c:numRef>
              <c:f>Planilha1!$A$2</c:f>
              <c:numCache>
                <c:formatCode>General</c:formatCode>
                <c:ptCount val="1"/>
              </c:numCache>
            </c:numRef>
          </c:cat>
          <c:val>
            <c:numRef>
              <c:f>Planilha1!$B$2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2-D4A1-5F47-89AC-E9C05A865A56}"/>
            </c:ext>
          </c:extLst>
        </c:ser>
        <c:ser>
          <c:idx val="1"/>
          <c:order val="1"/>
          <c:tx>
            <c:strRef>
              <c:f>Planilha1!$C$1</c:f>
              <c:strCache>
                <c:ptCount val="1"/>
                <c:pt idx="0">
                  <c:v>Coluna2</c:v>
                </c:pt>
              </c:strCache>
            </c:strRef>
          </c:tx>
          <c:spPr>
            <a:solidFill>
              <a:schemeClr val="accent2"/>
            </a:solidFill>
            <a:ln>
              <a:noFill/>
            </a:ln>
            <a:effectLst/>
            <a:sp3d/>
          </c:spPr>
          <c:invertIfNegative val="0"/>
          <c:cat>
            <c:numRef>
              <c:f>Planilha1!$A$2</c:f>
              <c:numCache>
                <c:formatCode>General</c:formatCode>
                <c:ptCount val="1"/>
              </c:numCache>
            </c:numRef>
          </c:cat>
          <c:val>
            <c:numRef>
              <c:f>Planilha1!$C$2</c:f>
              <c:numCache>
                <c:formatCode>General</c:formatCode>
                <c:ptCount val="1"/>
              </c:numCache>
            </c:numRef>
          </c:val>
          <c:extLst xmlns:c16r2="http://schemas.microsoft.com/office/drawing/2015/06/chart">
            <c:ext xmlns:c16="http://schemas.microsoft.com/office/drawing/2014/chart" uri="{C3380CC4-5D6E-409C-BE32-E72D297353CC}">
              <c16:uniqueId val="{00000003-D4A1-5F47-89AC-E9C05A865A56}"/>
            </c:ext>
          </c:extLst>
        </c:ser>
        <c:ser>
          <c:idx val="2"/>
          <c:order val="2"/>
          <c:tx>
            <c:strRef>
              <c:f>Planilha1!$D$1</c:f>
              <c:strCache>
                <c:ptCount val="1"/>
                <c:pt idx="0">
                  <c:v>Coluna3</c:v>
                </c:pt>
              </c:strCache>
            </c:strRef>
          </c:tx>
          <c:spPr>
            <a:solidFill>
              <a:srgbClr val="F5A740"/>
            </a:solidFill>
            <a:ln>
              <a:noFill/>
            </a:ln>
            <a:effectLst/>
            <a:sp3d/>
          </c:spPr>
          <c:invertIfNegative val="0"/>
          <c:dPt>
            <c:idx val="0"/>
            <c:invertIfNegative val="0"/>
            <c:bubble3D val="0"/>
            <c:spPr>
              <a:solidFill>
                <a:srgbClr val="F5A740"/>
              </a:solidFill>
              <a:ln>
                <a:noFill/>
              </a:ln>
              <a:effectLst/>
              <a:sp3d/>
            </c:spPr>
            <c:extLst xmlns:c16r2="http://schemas.microsoft.com/office/drawing/2015/06/chart">
              <c:ext xmlns:c16="http://schemas.microsoft.com/office/drawing/2014/chart" uri="{C3380CC4-5D6E-409C-BE32-E72D297353CC}">
                <c16:uniqueId val="{00000005-D4A1-5F47-89AC-E9C05A865A56}"/>
              </c:ext>
            </c:extLst>
          </c:dPt>
          <c:cat>
            <c:numRef>
              <c:f>Planilha1!$A$2</c:f>
              <c:numCache>
                <c:formatCode>General</c:formatCode>
                <c:ptCount val="1"/>
              </c:numCache>
            </c:numRef>
          </c:cat>
          <c:val>
            <c:numRef>
              <c:f>Planilha1!$D$2</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6-D4A1-5F47-89AC-E9C05A865A56}"/>
            </c:ext>
          </c:extLst>
        </c:ser>
        <c:dLbls>
          <c:showLegendKey val="0"/>
          <c:showVal val="0"/>
          <c:showCatName val="0"/>
          <c:showSerName val="0"/>
          <c:showPercent val="0"/>
          <c:showBubbleSize val="0"/>
        </c:dLbls>
        <c:gapWidth val="150"/>
        <c:shape val="box"/>
        <c:axId val="374788336"/>
        <c:axId val="233798912"/>
        <c:axId val="0"/>
      </c:bar3DChart>
      <c:catAx>
        <c:axId val="374788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33798912"/>
        <c:crosses val="autoZero"/>
        <c:auto val="1"/>
        <c:lblAlgn val="ctr"/>
        <c:lblOffset val="100"/>
        <c:noMultiLvlLbl val="0"/>
      </c:catAx>
      <c:valAx>
        <c:axId val="23379891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74788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4369AE8-B3B6-514F-808C-A65EA193C212}" type="datetimeFigureOut">
              <a:rPr lang="pt-BR" smtClean="0"/>
              <a:t>06/11/2019</a:t>
            </a:fld>
            <a:endParaRPr lang="pt-BR"/>
          </a:p>
        </p:txBody>
      </p:sp>
      <p:sp>
        <p:nvSpPr>
          <p:cNvPr id="4" name="Espaço Reservado para Imagem de Slide 3"/>
          <p:cNvSpPr>
            <a:spLocks noGrp="1" noRot="1" noChangeAspect="1"/>
          </p:cNvSpPr>
          <p:nvPr>
            <p:ph type="sldImg" idx="2"/>
          </p:nvPr>
        </p:nvSpPr>
        <p:spPr>
          <a:xfrm>
            <a:off x="3028950" y="855663"/>
            <a:ext cx="3086100" cy="2309812"/>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14400" y="3294063"/>
            <a:ext cx="7315200" cy="269557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02400"/>
            <a:ext cx="3962400" cy="3429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180013" y="6502400"/>
            <a:ext cx="3962400" cy="342900"/>
          </a:xfrm>
          <a:prstGeom prst="rect">
            <a:avLst/>
          </a:prstGeom>
        </p:spPr>
        <p:txBody>
          <a:bodyPr vert="horz" lIns="91440" tIns="45720" rIns="91440" bIns="45720" rtlCol="0" anchor="b"/>
          <a:lstStyle>
            <a:lvl1pPr algn="r">
              <a:defRPr sz="1200"/>
            </a:lvl1pPr>
          </a:lstStyle>
          <a:p>
            <a:fld id="{2EEB0473-4A75-D341-8F74-8A2B89AF84FF}" type="slidenum">
              <a:rPr lang="pt-BR" smtClean="0"/>
              <a:t>‹nº›</a:t>
            </a:fld>
            <a:endParaRPr lang="pt-BR"/>
          </a:p>
        </p:txBody>
      </p:sp>
    </p:spTree>
    <p:extLst>
      <p:ext uri="{BB962C8B-B14F-4D97-AF65-F5344CB8AC3E}">
        <p14:creationId xmlns:p14="http://schemas.microsoft.com/office/powerpoint/2010/main" val="241690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EB0473-4A75-D341-8F74-8A2B89AF84FF}" type="slidenum">
              <a:rPr lang="pt-BR" smtClean="0"/>
              <a:t>14</a:t>
            </a:fld>
            <a:endParaRPr lang="pt-BR"/>
          </a:p>
        </p:txBody>
      </p:sp>
    </p:spTree>
    <p:extLst>
      <p:ext uri="{BB962C8B-B14F-4D97-AF65-F5344CB8AC3E}">
        <p14:creationId xmlns:p14="http://schemas.microsoft.com/office/powerpoint/2010/main" val="229093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2043"/>
            <a:ext cx="7772400" cy="143751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33368"/>
            <a:ext cx="640080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2270"/>
            <a:ext cx="4040188" cy="6385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0847"/>
            <a:ext cx="4040188" cy="394397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2270"/>
            <a:ext cx="4041775" cy="6385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6" y="2170847"/>
            <a:ext cx="4041775" cy="394397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A512BDF3-FA67-4FB8-8C9F-29031D6232B9}" type="datetime1">
              <a:rPr lang="pt-BR">
                <a:solidFill>
                  <a:prstClr val="black">
                    <a:tint val="75000"/>
                  </a:prstClr>
                </a:solidFill>
              </a:rPr>
              <a:pPr>
                <a:defRPr/>
              </a:pPr>
              <a:t>06/11/2019</a:t>
            </a:fld>
            <a:endParaRPr lang="pt-BR" dirty="0">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solidFill>
                  <a:schemeClr val="tx1"/>
                </a:solidFill>
              </a:defRPr>
            </a:lvl1pPr>
          </a:lstStyle>
          <a:p>
            <a:pPr>
              <a:defRPr/>
            </a:pPr>
            <a:fld id="{FF9351D5-6E18-473B-A7C7-C74881B7A964}" type="slidenum">
              <a:rPr lang="pt-BR">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6674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0358866D-D273-405D-955F-E2131615A4FA}" type="datetime1">
              <a:rPr lang="pt-BR">
                <a:solidFill>
                  <a:prstClr val="black">
                    <a:tint val="75000"/>
                  </a:prstClr>
                </a:solidFill>
              </a:rPr>
              <a:pPr>
                <a:defRPr/>
              </a:pPr>
              <a:t>06/11/2019</a:t>
            </a:fld>
            <a:endParaRPr lang="pt-BR" dirty="0">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93DA5FF7-F4F9-4A83-8474-3FB09CA0A2D0}"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101800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14992D2-D71D-4A16-B7A9-E0E809AF93AE}" type="datetime1">
              <a:rPr lang="pt-BR">
                <a:solidFill>
                  <a:prstClr val="black">
                    <a:tint val="75000"/>
                  </a:prstClr>
                </a:solidFill>
              </a:rPr>
              <a:pPr>
                <a:defRPr/>
              </a:pPr>
              <a:t>06/11/2019</a:t>
            </a:fld>
            <a:endParaRPr lang="pt-BR" dirty="0">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2C778CB0-C7B4-4243-9295-7A049A9819DF}"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33828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2544"/>
            <a:ext cx="3008313" cy="1159898"/>
          </a:xfrm>
        </p:spPr>
        <p:txBody>
          <a:bodyPr anchor="b"/>
          <a:lstStyle>
            <a:lvl1pPr algn="l">
              <a:defRPr sz="1500" b="1"/>
            </a:lvl1pPr>
          </a:lstStyle>
          <a:p>
            <a:r>
              <a:rPr lang="pt-BR"/>
              <a:t>Clique para editar o estilo do título mestre</a:t>
            </a:r>
          </a:p>
        </p:txBody>
      </p:sp>
      <p:sp>
        <p:nvSpPr>
          <p:cNvPr id="3" name="Espaço Reservado para Conteúdo 2"/>
          <p:cNvSpPr>
            <a:spLocks noGrp="1"/>
          </p:cNvSpPr>
          <p:nvPr>
            <p:ph idx="1"/>
          </p:nvPr>
        </p:nvSpPr>
        <p:spPr>
          <a:xfrm>
            <a:off x="3575050" y="272546"/>
            <a:ext cx="5111750" cy="58422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2444"/>
            <a:ext cx="3008313" cy="468237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CC0779B-A61C-4EA7-AE9A-3F061EB8E9CD}" type="datetime1">
              <a:rPr lang="pt-BR">
                <a:solidFill>
                  <a:prstClr val="black">
                    <a:tint val="75000"/>
                  </a:prstClr>
                </a:solidFill>
              </a:rPr>
              <a:pPr>
                <a:defRPr/>
              </a:pPr>
              <a:t>06/11/2019</a:t>
            </a:fld>
            <a:endParaRPr lang="pt-BR" dirty="0">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CC85ECDA-94A9-431C-95D6-AEF2D10A71F0}"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184322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791710"/>
            <a:ext cx="5486400" cy="565688"/>
          </a:xfrm>
        </p:spPr>
        <p:txBody>
          <a:bodyPr anchor="b"/>
          <a:lstStyle>
            <a:lvl1pPr algn="l">
              <a:defRPr sz="1500" b="1"/>
            </a:lvl1pPr>
          </a:lstStyle>
          <a:p>
            <a:r>
              <a:rPr lang="pt-BR"/>
              <a:t>Clique para editar o estilo do título mestre</a:t>
            </a:r>
          </a:p>
        </p:txBody>
      </p:sp>
      <p:sp>
        <p:nvSpPr>
          <p:cNvPr id="3" name="Espaço Reservado para Imagem 2"/>
          <p:cNvSpPr>
            <a:spLocks noGrp="1"/>
          </p:cNvSpPr>
          <p:nvPr>
            <p:ph type="pic" idx="1"/>
          </p:nvPr>
        </p:nvSpPr>
        <p:spPr>
          <a:xfrm>
            <a:off x="1792288" y="611640"/>
            <a:ext cx="5486400" cy="410718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BR" noProof="0" dirty="0"/>
          </a:p>
        </p:txBody>
      </p:sp>
      <p:sp>
        <p:nvSpPr>
          <p:cNvPr id="4" name="Espaço Reservado para Texto 3"/>
          <p:cNvSpPr>
            <a:spLocks noGrp="1"/>
          </p:cNvSpPr>
          <p:nvPr>
            <p:ph type="body" sz="half" idx="2"/>
          </p:nvPr>
        </p:nvSpPr>
        <p:spPr>
          <a:xfrm>
            <a:off x="1792288" y="5357398"/>
            <a:ext cx="5486400" cy="8033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3806C977-11EC-4FB6-89EE-84604BA8D529}" type="datetime1">
              <a:rPr lang="pt-BR">
                <a:solidFill>
                  <a:prstClr val="black">
                    <a:tint val="75000"/>
                  </a:prstClr>
                </a:solidFill>
              </a:rPr>
              <a:pPr>
                <a:defRPr/>
              </a:pPr>
              <a:t>06/11/2019</a:t>
            </a:fld>
            <a:endParaRPr lang="pt-BR" dirty="0">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593FE5E-4C99-4898-851F-BBD0E2E6301C}"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87649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27F81079-82E6-48CD-AC24-E7A120086550}" type="datetime1">
              <a:rPr lang="pt-BR">
                <a:solidFill>
                  <a:prstClr val="black">
                    <a:tint val="75000"/>
                  </a:prstClr>
                </a:solidFill>
              </a:rPr>
              <a:pPr>
                <a:defRPr/>
              </a:pPr>
              <a:t>06/11/2019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58F6A0C1-2709-4426-9CE8-99A3FD03533E}"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373002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131"/>
            <a:ext cx="2057400" cy="5840689"/>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131"/>
            <a:ext cx="6019800" cy="5840689"/>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2220EDD3-609C-480E-A86C-CDC3736D2513}" type="datetime1">
              <a:rPr lang="pt-BR">
                <a:solidFill>
                  <a:prstClr val="black">
                    <a:tint val="75000"/>
                  </a:prstClr>
                </a:solidFill>
              </a:rPr>
              <a:pPr>
                <a:defRPr/>
              </a:pPr>
              <a:t>06/11/2019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4B707A7-8162-4779-9E67-1EAB74E9D1B2}" type="slidenum">
              <a:rPr lang="pt-BR">
                <a:solidFill>
                  <a:prstClr val="black">
                    <a:tint val="75000"/>
                  </a:prstClr>
                </a:solidFill>
              </a:rPr>
              <a:pPr>
                <a:defRPr/>
              </a:pPr>
              <a:t>‹nº›</a:t>
            </a:fld>
            <a:endParaRPr lang="pt-BR" dirty="0">
              <a:solidFill>
                <a:prstClr val="black">
                  <a:tint val="75000"/>
                </a:prstClr>
              </a:solidFill>
            </a:endParaRPr>
          </a:p>
        </p:txBody>
      </p:sp>
    </p:spTree>
    <p:extLst>
      <p:ext uri="{BB962C8B-B14F-4D97-AF65-F5344CB8AC3E}">
        <p14:creationId xmlns:p14="http://schemas.microsoft.com/office/powerpoint/2010/main" val="411030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rgbClr val="FFFDE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00" b="1" i="0">
                <a:solidFill>
                  <a:srgbClr val="57575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1" name="bk object 21"/>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24" name="bk object 24"/>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25" name="bk object 25"/>
          <p:cNvSpPr/>
          <p:nvPr/>
        </p:nvSpPr>
        <p:spPr>
          <a:xfrm>
            <a:off x="0" y="1200010"/>
            <a:ext cx="9144000" cy="5016500"/>
          </a:xfrm>
          <a:custGeom>
            <a:avLst/>
            <a:gdLst/>
            <a:ahLst/>
            <a:cxnLst/>
            <a:rect l="l" t="t" r="r" b="b"/>
            <a:pathLst>
              <a:path w="9144000" h="5016500">
                <a:moveTo>
                  <a:pt x="0" y="5015992"/>
                </a:moveTo>
                <a:lnTo>
                  <a:pt x="9144000" y="5015992"/>
                </a:lnTo>
                <a:lnTo>
                  <a:pt x="9144000" y="0"/>
                </a:lnTo>
                <a:lnTo>
                  <a:pt x="0" y="0"/>
                </a:lnTo>
                <a:lnTo>
                  <a:pt x="0" y="5015992"/>
                </a:lnTo>
                <a:close/>
              </a:path>
            </a:pathLst>
          </a:custGeom>
          <a:solidFill>
            <a:srgbClr val="FFFDEE"/>
          </a:solidFill>
        </p:spPr>
        <p:txBody>
          <a:bodyPr wrap="square" lIns="0" tIns="0" rIns="0" bIns="0" rtlCol="0"/>
          <a:lstStyle/>
          <a:p>
            <a:endParaRPr/>
          </a:p>
        </p:txBody>
      </p:sp>
      <p:sp>
        <p:nvSpPr>
          <p:cNvPr id="26" name="bk object 26"/>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27" name="bk object 27"/>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28" name="bk object 28"/>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29" name="bk object 29"/>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30" name="bk object 30"/>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31" name="bk object 31"/>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32" name="bk object 32"/>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33" name="bk object 33"/>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34" name="bk object 34"/>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35" name="bk object 35"/>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36" name="bk object 36"/>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37" name="bk object 37"/>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38" name="bk object 38"/>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39" name="bk object 39"/>
          <p:cNvSpPr/>
          <p:nvPr/>
        </p:nvSpPr>
        <p:spPr>
          <a:xfrm>
            <a:off x="0" y="12"/>
            <a:ext cx="9144000" cy="1200150"/>
          </a:xfrm>
          <a:custGeom>
            <a:avLst/>
            <a:gdLst/>
            <a:ahLst/>
            <a:cxnLst/>
            <a:rect l="l" t="t" r="r" b="b"/>
            <a:pathLst>
              <a:path w="9144000" h="1200150">
                <a:moveTo>
                  <a:pt x="0" y="1199997"/>
                </a:moveTo>
                <a:lnTo>
                  <a:pt x="9144000" y="1199997"/>
                </a:lnTo>
                <a:lnTo>
                  <a:pt x="9144000" y="0"/>
                </a:lnTo>
                <a:lnTo>
                  <a:pt x="0" y="0"/>
                </a:lnTo>
                <a:lnTo>
                  <a:pt x="0" y="1199997"/>
                </a:lnTo>
                <a:close/>
              </a:path>
            </a:pathLst>
          </a:custGeom>
          <a:solidFill>
            <a:srgbClr val="FFCC00"/>
          </a:solidFill>
        </p:spPr>
        <p:txBody>
          <a:bodyPr wrap="square" lIns="0" tIns="0" rIns="0" bIns="0" rtlCol="0"/>
          <a:lstStyle/>
          <a:p>
            <a:endParaRPr/>
          </a:p>
        </p:txBody>
      </p:sp>
      <p:sp>
        <p:nvSpPr>
          <p:cNvPr id="40" name="bk object 40"/>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900" b="1" i="0">
                <a:solidFill>
                  <a:srgbClr val="FFFDEE"/>
                </a:solidFill>
                <a:latin typeface="Arial"/>
                <a:cs typeface="Arial"/>
              </a:defRPr>
            </a:lvl1pPr>
          </a:lstStyle>
          <a:p>
            <a:endParaRPr/>
          </a:p>
        </p:txBody>
      </p:sp>
      <p:sp>
        <p:nvSpPr>
          <p:cNvPr id="3" name="Holder 3"/>
          <p:cNvSpPr>
            <a:spLocks noGrp="1"/>
          </p:cNvSpPr>
          <p:nvPr>
            <p:ph sz="half" idx="2"/>
          </p:nvPr>
        </p:nvSpPr>
        <p:spPr>
          <a:xfrm>
            <a:off x="457200" y="1574419"/>
            <a:ext cx="3977640"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4419"/>
            <a:ext cx="3977640"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rgbClr val="FFFDE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26481"/>
            <a:ext cx="7772400" cy="1467303"/>
          </a:xfrm>
        </p:spPr>
        <p:txBody>
          <a:bodyPr/>
          <a:lstStyle/>
          <a:p>
            <a:r>
              <a:rPr lang="pt-BR" dirty="0"/>
              <a:t>Clique para editar o estilo do título mestre</a:t>
            </a:r>
          </a:p>
        </p:txBody>
      </p:sp>
      <p:sp>
        <p:nvSpPr>
          <p:cNvPr id="3" name="Subtítulo 2"/>
          <p:cNvSpPr>
            <a:spLocks noGrp="1"/>
          </p:cNvSpPr>
          <p:nvPr>
            <p:ph type="subTitle" idx="1"/>
          </p:nvPr>
        </p:nvSpPr>
        <p:spPr>
          <a:xfrm>
            <a:off x="1371600" y="3879004"/>
            <a:ext cx="6400800" cy="1749354"/>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011C8481-E2CF-4B9C-9D55-4D10CE4E4FBF}" type="datetime1">
              <a:rPr lang="pt-BR">
                <a:solidFill>
                  <a:prstClr val="black">
                    <a:tint val="75000"/>
                  </a:prstClr>
                </a:solidFill>
              </a:rPr>
              <a:pPr>
                <a:defRPr/>
              </a:pPr>
              <a:t>06/11/2019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b="1">
                <a:solidFill>
                  <a:schemeClr val="tx1"/>
                </a:solidFill>
              </a:defRPr>
            </a:lvl1pPr>
          </a:lstStyle>
          <a:p>
            <a:pPr>
              <a:defRPr/>
            </a:pPr>
            <a:fld id="{008EADF9-55F0-43ED-ADDB-3CD5CBA8D094}" type="slidenum">
              <a:rPr lang="pt-BR">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324872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7037"/>
            <a:ext cx="8229600" cy="1140883"/>
          </a:xfrm>
        </p:spPr>
        <p:txBody>
          <a:bodyPr/>
          <a:lstStyle/>
          <a:p>
            <a:r>
              <a:rPr lang="pt-BR"/>
              <a:t>Clique para editar o estilo do título mestre</a:t>
            </a:r>
          </a:p>
        </p:txBody>
      </p:sp>
      <p:sp>
        <p:nvSpPr>
          <p:cNvPr id="3" name="Espaço Reservado para Conteúdo 2"/>
          <p:cNvSpPr>
            <a:spLocks noGrp="1"/>
          </p:cNvSpPr>
          <p:nvPr>
            <p:ph idx="1"/>
          </p:nvPr>
        </p:nvSpPr>
        <p:spPr>
          <a:xfrm>
            <a:off x="457200" y="2109644"/>
            <a:ext cx="8229600" cy="4417160"/>
          </a:xfrm>
        </p:spPr>
        <p:txBody>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p:txBody>
          <a:bodyPr/>
          <a:lstStyle>
            <a:lvl1pPr>
              <a:defRPr/>
            </a:lvl1pPr>
          </a:lstStyle>
          <a:p>
            <a:pPr>
              <a:defRPr/>
            </a:pPr>
            <a:fld id="{BC7E4905-98AB-4EA4-AE65-BF15BFAA5F5B}" type="datetime1">
              <a:rPr lang="pt-BR">
                <a:solidFill>
                  <a:prstClr val="black">
                    <a:tint val="75000"/>
                  </a:prstClr>
                </a:solidFill>
              </a:rPr>
              <a:pPr>
                <a:defRPr/>
              </a:pPr>
              <a:t>06/11/2019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b="0">
                <a:solidFill>
                  <a:schemeClr val="tx1"/>
                </a:solidFill>
              </a:defRPr>
            </a:lvl1pPr>
          </a:lstStyle>
          <a:p>
            <a:pPr>
              <a:defRPr/>
            </a:pPr>
            <a:fld id="{7A2F3EFF-9904-46D8-B353-A03427DBF4F0}" type="slidenum">
              <a:rPr lang="pt-BR">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420741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398740"/>
            <a:ext cx="7772400" cy="1359553"/>
          </a:xfrm>
        </p:spPr>
        <p:txBody>
          <a:bodyPr anchor="t"/>
          <a:lstStyle>
            <a:lvl1pPr algn="l">
              <a:defRPr sz="3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1331"/>
            <a:ext cx="7772400" cy="149740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A99FA588-4612-4B45-A279-8A2836640325}" type="datetime1">
              <a:rPr lang="pt-BR">
                <a:solidFill>
                  <a:prstClr val="black">
                    <a:tint val="75000"/>
                  </a:prstClr>
                </a:solidFill>
              </a:rPr>
              <a:pPr>
                <a:defRPr/>
              </a:pPr>
              <a:t>06/11/2019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solidFill>
                  <a:schemeClr val="tx1"/>
                </a:solidFill>
              </a:defRPr>
            </a:lvl1pPr>
          </a:lstStyle>
          <a:p>
            <a:pPr>
              <a:defRPr/>
            </a:pPr>
            <a:fld id="{C4240DF9-2625-480A-9595-0E2DB555426A}" type="slidenum">
              <a:rPr lang="pt-BR">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277950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Retângulo 4"/>
          <p:cNvSpPr/>
          <p:nvPr userDrawn="1"/>
        </p:nvSpPr>
        <p:spPr>
          <a:xfrm>
            <a:off x="8329613" y="6344579"/>
            <a:ext cx="288131" cy="500721"/>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pt-BR" sz="1350" dirty="0">
              <a:solidFill>
                <a:prstClr val="white"/>
              </a:solidFill>
            </a:endParaRPr>
          </a:p>
        </p:txBody>
      </p:sp>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597238"/>
            <a:ext cx="4038600" cy="451758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597238"/>
            <a:ext cx="4038600" cy="451758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3"/>
          <p:cNvSpPr>
            <a:spLocks noGrp="1"/>
          </p:cNvSpPr>
          <p:nvPr>
            <p:ph type="dt" sz="half" idx="10"/>
          </p:nvPr>
        </p:nvSpPr>
        <p:spPr/>
        <p:txBody>
          <a:bodyPr/>
          <a:lstStyle>
            <a:lvl1pPr>
              <a:defRPr/>
            </a:lvl1pPr>
          </a:lstStyle>
          <a:p>
            <a:pPr>
              <a:defRPr/>
            </a:pPr>
            <a:fld id="{A4FFD057-4529-465F-B3AB-65427984E81B}" type="datetime1">
              <a:rPr lang="pt-BR">
                <a:solidFill>
                  <a:prstClr val="black">
                    <a:tint val="75000"/>
                  </a:prstClr>
                </a:solidFill>
              </a:rPr>
              <a:pPr>
                <a:defRPr/>
              </a:pPr>
              <a:t>06/11/2019</a:t>
            </a:fld>
            <a:endParaRPr lang="pt-BR" dirty="0">
              <a:solidFill>
                <a:prstClr val="black">
                  <a:tint val="75000"/>
                </a:prstClr>
              </a:solidFill>
            </a:endParaRPr>
          </a:p>
        </p:txBody>
      </p:sp>
      <p:sp>
        <p:nvSpPr>
          <p:cNvPr id="7" name="Espaço Reservado para Rodapé 4"/>
          <p:cNvSpPr>
            <a:spLocks noGrp="1"/>
          </p:cNvSpPr>
          <p:nvPr>
            <p:ph type="ftr" sz="quarter" idx="11"/>
          </p:nvPr>
        </p:nvSpPr>
        <p:spPr/>
        <p:txBody>
          <a:bodyPr/>
          <a:lstStyle>
            <a:lvl1pPr>
              <a:defRPr/>
            </a:lvl1pPr>
          </a:lstStyle>
          <a:p>
            <a:pPr>
              <a:defRPr/>
            </a:pPr>
            <a:endParaRPr lang="pt-BR" dirty="0">
              <a:solidFill>
                <a:prstClr val="black">
                  <a:tint val="75000"/>
                </a:prstClr>
              </a:solidFill>
            </a:endParaRPr>
          </a:p>
        </p:txBody>
      </p:sp>
      <p:sp>
        <p:nvSpPr>
          <p:cNvPr id="8" name="Espaço Reservado para Número de Slide 5"/>
          <p:cNvSpPr>
            <a:spLocks noGrp="1"/>
          </p:cNvSpPr>
          <p:nvPr>
            <p:ph type="sldNum" sz="quarter" idx="12"/>
          </p:nvPr>
        </p:nvSpPr>
        <p:spPr/>
        <p:txBody>
          <a:bodyPr/>
          <a:lstStyle>
            <a:lvl1pPr>
              <a:defRPr>
                <a:solidFill>
                  <a:schemeClr val="tx1"/>
                </a:solidFill>
              </a:defRPr>
            </a:lvl1pPr>
          </a:lstStyle>
          <a:p>
            <a:pPr>
              <a:defRPr/>
            </a:pPr>
            <a:fld id="{776AB2D7-B403-46D6-80F9-1984EF4B06E2}" type="slidenum">
              <a:rPr lang="pt-BR">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1501097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9006"/>
            <a:ext cx="8229600" cy="981075"/>
          </a:xfrm>
          <a:prstGeom prst="rect">
            <a:avLst/>
          </a:prstGeom>
        </p:spPr>
        <p:txBody>
          <a:bodyPr wrap="square" lIns="0" tIns="0" rIns="0" bIns="0">
            <a:spAutoFit/>
          </a:bodyPr>
          <a:lstStyle>
            <a:lvl1pPr>
              <a:defRPr sz="1900" b="1" i="0">
                <a:solidFill>
                  <a:srgbClr val="FFFDEE"/>
                </a:solidFill>
                <a:latin typeface="Arial"/>
                <a:cs typeface="Arial"/>
              </a:defRPr>
            </a:lvl1pPr>
          </a:lstStyle>
          <a:p>
            <a:endParaRPr/>
          </a:p>
        </p:txBody>
      </p:sp>
      <p:sp>
        <p:nvSpPr>
          <p:cNvPr id="3" name="Holder 3"/>
          <p:cNvSpPr>
            <a:spLocks noGrp="1"/>
          </p:cNvSpPr>
          <p:nvPr>
            <p:ph type="body" idx="1"/>
          </p:nvPr>
        </p:nvSpPr>
        <p:spPr>
          <a:xfrm>
            <a:off x="771099" y="1928685"/>
            <a:ext cx="7601800" cy="2271395"/>
          </a:xfrm>
          <a:prstGeom prst="rect">
            <a:avLst/>
          </a:prstGeom>
        </p:spPr>
        <p:txBody>
          <a:bodyPr wrap="square" lIns="0" tIns="0" rIns="0" bIns="0">
            <a:spAutoFit/>
          </a:bodyPr>
          <a:lstStyle>
            <a:lvl1pPr>
              <a:defRPr sz="1500" b="1" i="0">
                <a:solidFill>
                  <a:srgbClr val="575756"/>
                </a:solidFill>
                <a:latin typeface="Arial"/>
                <a:cs typeface="Arial"/>
              </a:defRPr>
            </a:lvl1pPr>
          </a:lstStyle>
          <a:p>
            <a:endParaRPr/>
          </a:p>
        </p:txBody>
      </p:sp>
      <p:sp>
        <p:nvSpPr>
          <p:cNvPr id="4" name="Holder 4"/>
          <p:cNvSpPr>
            <a:spLocks noGrp="1"/>
          </p:cNvSpPr>
          <p:nvPr>
            <p:ph type="ftr" sz="quarter" idx="5"/>
          </p:nvPr>
        </p:nvSpPr>
        <p:spPr>
          <a:xfrm>
            <a:off x="3108960" y="6366129"/>
            <a:ext cx="2926080"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66129"/>
            <a:ext cx="2103120"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11/6/2019</a:t>
            </a:fld>
            <a:endParaRPr lang="en-US"/>
          </a:p>
        </p:txBody>
      </p:sp>
      <p:sp>
        <p:nvSpPr>
          <p:cNvPr id="6" name="Holder 6"/>
          <p:cNvSpPr>
            <a:spLocks noGrp="1"/>
          </p:cNvSpPr>
          <p:nvPr>
            <p:ph type="sldNum" sz="quarter" idx="7"/>
          </p:nvPr>
        </p:nvSpPr>
        <p:spPr>
          <a:xfrm>
            <a:off x="6583680" y="6366129"/>
            <a:ext cx="2103120"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54" y="0"/>
            <a:ext cx="9124293" cy="6845300"/>
          </a:xfrm>
          <a:prstGeom prst="rect">
            <a:avLst/>
          </a:prstGeom>
        </p:spPr>
      </p:pic>
      <p:sp>
        <p:nvSpPr>
          <p:cNvPr id="1026" name="Espaço Reservado para Título 1"/>
          <p:cNvSpPr>
            <a:spLocks noGrp="1"/>
          </p:cNvSpPr>
          <p:nvPr>
            <p:ph type="title"/>
          </p:nvPr>
        </p:nvSpPr>
        <p:spPr bwMode="auto">
          <a:xfrm>
            <a:off x="457200" y="556181"/>
            <a:ext cx="822960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s-ES" dirty="0"/>
              <a:t>Clique para editar o estilo do título mestre</a:t>
            </a:r>
          </a:p>
        </p:txBody>
      </p:sp>
      <p:sp>
        <p:nvSpPr>
          <p:cNvPr id="1027" name="Espaço Reservado para Texto 2"/>
          <p:cNvSpPr>
            <a:spLocks noGrp="1"/>
          </p:cNvSpPr>
          <p:nvPr>
            <p:ph type="body" idx="1"/>
          </p:nvPr>
        </p:nvSpPr>
        <p:spPr bwMode="auto">
          <a:xfrm>
            <a:off x="457200" y="1697064"/>
            <a:ext cx="8229600" cy="44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s-ES" dirty="0"/>
              <a:t>Clique para editar os estilos do texto mestre</a:t>
            </a:r>
          </a:p>
          <a:p>
            <a:pPr lvl="1"/>
            <a:r>
              <a:rPr lang="pt-BR" altLang="es-ES" dirty="0"/>
              <a:t>Segundo nível</a:t>
            </a:r>
          </a:p>
          <a:p>
            <a:pPr lvl="2"/>
            <a:r>
              <a:rPr lang="pt-BR" altLang="es-ES" dirty="0"/>
              <a:t>Terceiro nível</a:t>
            </a:r>
          </a:p>
          <a:p>
            <a:pPr lvl="3"/>
            <a:r>
              <a:rPr lang="pt-BR" altLang="es-ES" dirty="0"/>
              <a:t>Quarto nível</a:t>
            </a:r>
          </a:p>
          <a:p>
            <a:pPr lvl="4"/>
            <a:r>
              <a:rPr lang="pt-BR" altLang="es-ES" dirty="0"/>
              <a:t>Quinto nível</a:t>
            </a:r>
          </a:p>
        </p:txBody>
      </p:sp>
      <p:sp>
        <p:nvSpPr>
          <p:cNvPr id="4" name="Espaço Reservado para Data 3"/>
          <p:cNvSpPr>
            <a:spLocks noGrp="1"/>
          </p:cNvSpPr>
          <p:nvPr>
            <p:ph type="dt" sz="half" idx="2"/>
          </p:nvPr>
        </p:nvSpPr>
        <p:spPr>
          <a:xfrm>
            <a:off x="457200" y="6344579"/>
            <a:ext cx="2133600" cy="364449"/>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6281D973-6665-4EE4-BA17-4057A55FD744}" type="datetime1">
              <a:rPr lang="pt-BR" smtClean="0">
                <a:solidFill>
                  <a:prstClr val="black">
                    <a:tint val="75000"/>
                  </a:prstClr>
                </a:solidFill>
              </a:rPr>
              <a:pPr defTabSz="685800">
                <a:defRPr/>
              </a:pPr>
              <a:t>06/11/2019</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3124200" y="6344579"/>
            <a:ext cx="2895600" cy="364449"/>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6553200" y="6344579"/>
            <a:ext cx="2133600" cy="364449"/>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BF8BE0F2-8142-4B56-8E1D-9C5515662535}" type="slidenum">
              <a:rPr lang="pt-BR" smtClean="0">
                <a:solidFill>
                  <a:prstClr val="black">
                    <a:tint val="75000"/>
                  </a:prstClr>
                </a:solidFill>
              </a:rPr>
              <a:pPr defTabSz="685800">
                <a:defRPr/>
              </a:pPr>
              <a:t>‹nº›</a:t>
            </a:fld>
            <a:endParaRPr lang="pt-BR" dirty="0">
              <a:solidFill>
                <a:prstClr val="black">
                  <a:tint val="75000"/>
                </a:prstClr>
              </a:solidFill>
            </a:endParaRPr>
          </a:p>
        </p:txBody>
      </p:sp>
    </p:spTree>
    <p:extLst>
      <p:ext uri="{BB962C8B-B14F-4D97-AF65-F5344CB8AC3E}">
        <p14:creationId xmlns:p14="http://schemas.microsoft.com/office/powerpoint/2010/main" val="15392637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18.png"/><Relationship Id="rId1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5.png"/><Relationship Id="rId12" Type="http://schemas.openxmlformats.org/officeDocument/2006/relationships/image" Target="../media/image78.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7.png"/><Relationship Id="rId5" Type="http://schemas.openxmlformats.org/officeDocument/2006/relationships/image" Target="../media/image76.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75.png"/><Relationship Id="rId9" Type="http://schemas.openxmlformats.org/officeDocument/2006/relationships/image" Target="../media/image7.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png"/><Relationship Id="rId3" Type="http://schemas.openxmlformats.org/officeDocument/2006/relationships/image" Target="../media/image81.png"/><Relationship Id="rId7" Type="http://schemas.openxmlformats.org/officeDocument/2006/relationships/image" Target="../media/image6.png"/><Relationship Id="rId12" Type="http://schemas.openxmlformats.org/officeDocument/2006/relationships/image" Target="../media/image83.png"/><Relationship Id="rId17" Type="http://schemas.openxmlformats.org/officeDocument/2006/relationships/image" Target="../media/image85.png"/><Relationship Id="rId2" Type="http://schemas.openxmlformats.org/officeDocument/2006/relationships/image" Target="../media/image59.png"/><Relationship Id="rId16" Type="http://schemas.openxmlformats.org/officeDocument/2006/relationships/image" Target="../media/image84.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82.png"/><Relationship Id="rId9" Type="http://schemas.openxmlformats.org/officeDocument/2006/relationships/image" Target="../media/image8.png"/><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png"/><Relationship Id="rId3" Type="http://schemas.openxmlformats.org/officeDocument/2006/relationships/image" Target="../media/image81.png"/><Relationship Id="rId7" Type="http://schemas.openxmlformats.org/officeDocument/2006/relationships/image" Target="../media/image6.png"/><Relationship Id="rId12" Type="http://schemas.openxmlformats.org/officeDocument/2006/relationships/image" Target="../media/image83.png"/><Relationship Id="rId17" Type="http://schemas.openxmlformats.org/officeDocument/2006/relationships/image" Target="../media/image85.png"/><Relationship Id="rId2" Type="http://schemas.openxmlformats.org/officeDocument/2006/relationships/image" Target="../media/image59.png"/><Relationship Id="rId16" Type="http://schemas.openxmlformats.org/officeDocument/2006/relationships/image" Target="../media/image84.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82.png"/><Relationship Id="rId9" Type="http://schemas.openxmlformats.org/officeDocument/2006/relationships/image" Target="../media/image8.pn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6.png"/><Relationship Id="rId12"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52.png"/><Relationship Id="rId4" Type="http://schemas.openxmlformats.org/officeDocument/2006/relationships/image" Target="../media/image88.png"/><Relationship Id="rId9" Type="http://schemas.openxmlformats.org/officeDocument/2006/relationships/image" Target="../media/image8.png"/><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6.png"/><Relationship Id="rId12"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52.png"/><Relationship Id="rId4" Type="http://schemas.openxmlformats.org/officeDocument/2006/relationships/image" Target="../media/image88.png"/><Relationship Id="rId9" Type="http://schemas.openxmlformats.org/officeDocument/2006/relationships/image" Target="../media/image8.png"/><Relationship Id="rId1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17" Type="http://schemas.openxmlformats.org/officeDocument/2006/relationships/image" Target="../media/image93.png"/><Relationship Id="rId2" Type="http://schemas.openxmlformats.org/officeDocument/2006/relationships/image" Target="../media/image25.png"/><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17" Type="http://schemas.openxmlformats.org/officeDocument/2006/relationships/image" Target="../media/image95.png"/><Relationship Id="rId2" Type="http://schemas.openxmlformats.org/officeDocument/2006/relationships/image" Target="../media/image25.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4.png"/><Relationship Id="rId3" Type="http://schemas.openxmlformats.org/officeDocument/2006/relationships/image" Target="../media/image96.png"/><Relationship Id="rId7" Type="http://schemas.openxmlformats.org/officeDocument/2006/relationships/image" Target="../media/image97.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png"/><Relationship Id="rId11" Type="http://schemas.openxmlformats.org/officeDocument/2006/relationships/image" Target="../media/image99.png"/><Relationship Id="rId5" Type="http://schemas.openxmlformats.org/officeDocument/2006/relationships/image" Target="../media/image5.png"/><Relationship Id="rId10" Type="http://schemas.openxmlformats.org/officeDocument/2006/relationships/image" Target="../media/image98.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34.png"/><Relationship Id="rId19"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5.png"/><Relationship Id="rId10" Type="http://schemas.openxmlformats.org/officeDocument/2006/relationships/image" Target="../media/image48.png"/><Relationship Id="rId4" Type="http://schemas.openxmlformats.org/officeDocument/2006/relationships/image" Target="../media/image4.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55.png"/><Relationship Id="rId3" Type="http://schemas.openxmlformats.org/officeDocument/2006/relationships/chart" Target="../charts/chart2.xml"/><Relationship Id="rId21" Type="http://schemas.openxmlformats.org/officeDocument/2006/relationships/image" Target="../media/image58.png"/><Relationship Id="rId7" Type="http://schemas.openxmlformats.org/officeDocument/2006/relationships/image" Target="../media/image4.png"/><Relationship Id="rId12" Type="http://schemas.openxmlformats.org/officeDocument/2006/relationships/image" Target="../media/image52.png"/><Relationship Id="rId17" Type="http://schemas.openxmlformats.org/officeDocument/2006/relationships/image" Target="../media/image14.png"/><Relationship Id="rId2" Type="http://schemas.openxmlformats.org/officeDocument/2006/relationships/chart" Target="../charts/chart1.xml"/><Relationship Id="rId16" Type="http://schemas.openxmlformats.org/officeDocument/2006/relationships/image" Target="../media/image13.png"/><Relationship Id="rId20"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8.png"/><Relationship Id="rId5" Type="http://schemas.openxmlformats.org/officeDocument/2006/relationships/image" Target="../media/image50.png"/><Relationship Id="rId15" Type="http://schemas.openxmlformats.org/officeDocument/2006/relationships/image" Target="../media/image54.png"/><Relationship Id="rId10" Type="http://schemas.openxmlformats.org/officeDocument/2006/relationships/image" Target="../media/image7.png"/><Relationship Id="rId19" Type="http://schemas.openxmlformats.org/officeDocument/2006/relationships/image" Target="../media/image56.png"/><Relationship Id="rId4" Type="http://schemas.openxmlformats.org/officeDocument/2006/relationships/image" Target="../media/image31.png"/><Relationship Id="rId9" Type="http://schemas.openxmlformats.org/officeDocument/2006/relationships/image" Target="../media/image6.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6.png"/><Relationship Id="rId12" Type="http://schemas.openxmlformats.org/officeDocument/2006/relationships/image" Target="../media/image62.png"/><Relationship Id="rId2" Type="http://schemas.openxmlformats.org/officeDocument/2006/relationships/image" Target="../media/image59.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1.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34.png"/><Relationship Id="rId4" Type="http://schemas.openxmlformats.org/officeDocument/2006/relationships/image" Target="../media/image60.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png"/><Relationship Id="rId12"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7.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8074596" y="6187015"/>
            <a:ext cx="702906" cy="331141"/>
          </a:xfrm>
          <a:prstGeom prst="rect">
            <a:avLst/>
          </a:prstGeom>
          <a:blipFill>
            <a:blip r:embed="rId2" cstate="print"/>
            <a:stretch>
              <a:fillRect/>
            </a:stretch>
          </a:blipFill>
        </p:spPr>
        <p:txBody>
          <a:bodyPr wrap="square" lIns="0" tIns="0" rIns="0" bIns="0" rtlCol="0"/>
          <a:lstStyle/>
          <a:p>
            <a:endParaRPr dirty="0"/>
          </a:p>
        </p:txBody>
      </p:sp>
      <p:sp>
        <p:nvSpPr>
          <p:cNvPr id="11" name="object 11"/>
          <p:cNvSpPr/>
          <p:nvPr/>
        </p:nvSpPr>
        <p:spPr>
          <a:xfrm>
            <a:off x="0" y="12"/>
            <a:ext cx="5412105" cy="457200"/>
          </a:xfrm>
          <a:custGeom>
            <a:avLst/>
            <a:gdLst/>
            <a:ahLst/>
            <a:cxnLst/>
            <a:rect l="l" t="t" r="r" b="b"/>
            <a:pathLst>
              <a:path w="5412105" h="457200">
                <a:moveTo>
                  <a:pt x="0" y="457200"/>
                </a:moveTo>
                <a:lnTo>
                  <a:pt x="5412003" y="457200"/>
                </a:lnTo>
                <a:lnTo>
                  <a:pt x="5412003" y="0"/>
                </a:lnTo>
                <a:lnTo>
                  <a:pt x="0" y="0"/>
                </a:lnTo>
                <a:lnTo>
                  <a:pt x="0" y="457200"/>
                </a:lnTo>
                <a:close/>
              </a:path>
            </a:pathLst>
          </a:custGeom>
          <a:solidFill>
            <a:srgbClr val="FFCC00"/>
          </a:solidFill>
        </p:spPr>
        <p:txBody>
          <a:bodyPr wrap="square" lIns="0" tIns="0" rIns="0" bIns="0" rtlCol="0"/>
          <a:lstStyle/>
          <a:p>
            <a:endParaRPr dirty="0"/>
          </a:p>
        </p:txBody>
      </p:sp>
      <p:sp>
        <p:nvSpPr>
          <p:cNvPr id="12" name="object 12"/>
          <p:cNvSpPr txBox="1"/>
          <p:nvPr/>
        </p:nvSpPr>
        <p:spPr>
          <a:xfrm>
            <a:off x="1041788" y="2235440"/>
            <a:ext cx="7697614" cy="719428"/>
          </a:xfrm>
          <a:prstGeom prst="rect">
            <a:avLst/>
          </a:prstGeom>
        </p:spPr>
        <p:txBody>
          <a:bodyPr vert="horz" wrap="square" lIns="0" tIns="77470" rIns="0" bIns="0" rtlCol="0">
            <a:spAutoFit/>
          </a:bodyPr>
          <a:lstStyle/>
          <a:p>
            <a:pPr marL="12700" marR="5080">
              <a:lnSpc>
                <a:spcPts val="5000"/>
              </a:lnSpc>
              <a:spcBef>
                <a:spcPts val="610"/>
              </a:spcBef>
            </a:pPr>
            <a:r>
              <a:rPr lang="pt-BR" sz="4800" b="1" spc="-65" dirty="0" smtClean="0">
                <a:solidFill>
                  <a:srgbClr val="006C67"/>
                </a:solidFill>
                <a:latin typeface="Arial"/>
                <a:cs typeface="Arial"/>
              </a:rPr>
              <a:t>A PEC 06/2019 E OS RPPS</a:t>
            </a:r>
            <a:endParaRPr lang="pt-BR" sz="3550" b="1" spc="-65" dirty="0">
              <a:solidFill>
                <a:srgbClr val="006C67"/>
              </a:solidFill>
              <a:latin typeface="Arial"/>
              <a:cs typeface="Arial"/>
            </a:endParaRPr>
          </a:p>
        </p:txBody>
      </p:sp>
      <p:sp>
        <p:nvSpPr>
          <p:cNvPr id="17" name="object 17"/>
          <p:cNvSpPr/>
          <p:nvPr/>
        </p:nvSpPr>
        <p:spPr>
          <a:xfrm>
            <a:off x="0" y="5652008"/>
            <a:ext cx="2904490" cy="1188085"/>
          </a:xfrm>
          <a:custGeom>
            <a:avLst/>
            <a:gdLst/>
            <a:ahLst/>
            <a:cxnLst/>
            <a:rect l="l" t="t" r="r" b="b"/>
            <a:pathLst>
              <a:path w="2904490" h="1188084">
                <a:moveTo>
                  <a:pt x="0" y="1187996"/>
                </a:moveTo>
                <a:lnTo>
                  <a:pt x="2903994" y="1187996"/>
                </a:lnTo>
                <a:lnTo>
                  <a:pt x="2903994" y="0"/>
                </a:lnTo>
                <a:lnTo>
                  <a:pt x="0" y="0"/>
                </a:lnTo>
                <a:lnTo>
                  <a:pt x="0" y="1187996"/>
                </a:lnTo>
                <a:close/>
              </a:path>
            </a:pathLst>
          </a:custGeom>
          <a:solidFill>
            <a:srgbClr val="76AE62"/>
          </a:solidFill>
        </p:spPr>
        <p:txBody>
          <a:bodyPr wrap="square" lIns="0" tIns="0" rIns="0" bIns="0" rtlCol="0"/>
          <a:lstStyle/>
          <a:p>
            <a:endParaRPr dirty="0"/>
          </a:p>
        </p:txBody>
      </p:sp>
      <p:sp>
        <p:nvSpPr>
          <p:cNvPr id="18" name="object 18"/>
          <p:cNvSpPr/>
          <p:nvPr/>
        </p:nvSpPr>
        <p:spPr>
          <a:xfrm>
            <a:off x="7643990" y="12"/>
            <a:ext cx="1500505" cy="1212215"/>
          </a:xfrm>
          <a:custGeom>
            <a:avLst/>
            <a:gdLst/>
            <a:ahLst/>
            <a:cxnLst/>
            <a:rect l="l" t="t" r="r" b="b"/>
            <a:pathLst>
              <a:path w="1500504" h="1212215">
                <a:moveTo>
                  <a:pt x="0" y="1211999"/>
                </a:moveTo>
                <a:lnTo>
                  <a:pt x="1500009" y="1211999"/>
                </a:lnTo>
                <a:lnTo>
                  <a:pt x="1500009" y="0"/>
                </a:lnTo>
                <a:lnTo>
                  <a:pt x="0" y="0"/>
                </a:lnTo>
                <a:lnTo>
                  <a:pt x="0" y="1211999"/>
                </a:lnTo>
                <a:close/>
              </a:path>
            </a:pathLst>
          </a:custGeom>
          <a:solidFill>
            <a:srgbClr val="2DAFE5"/>
          </a:solidFill>
        </p:spPr>
        <p:txBody>
          <a:bodyPr wrap="square" lIns="0" tIns="0" rIns="0" bIns="0" rtlCol="0"/>
          <a:lstStyle/>
          <a:p>
            <a:endParaRPr dirty="0"/>
          </a:p>
        </p:txBody>
      </p:sp>
      <p:sp>
        <p:nvSpPr>
          <p:cNvPr id="19" name="object 19"/>
          <p:cNvSpPr/>
          <p:nvPr/>
        </p:nvSpPr>
        <p:spPr>
          <a:xfrm>
            <a:off x="0" y="1259992"/>
            <a:ext cx="900430" cy="3312160"/>
          </a:xfrm>
          <a:custGeom>
            <a:avLst/>
            <a:gdLst/>
            <a:ahLst/>
            <a:cxnLst/>
            <a:rect l="l" t="t" r="r" b="b"/>
            <a:pathLst>
              <a:path w="900430" h="3312160">
                <a:moveTo>
                  <a:pt x="0" y="3312007"/>
                </a:moveTo>
                <a:lnTo>
                  <a:pt x="899998" y="3312007"/>
                </a:lnTo>
                <a:lnTo>
                  <a:pt x="899998" y="0"/>
                </a:lnTo>
                <a:lnTo>
                  <a:pt x="0" y="0"/>
                </a:lnTo>
                <a:lnTo>
                  <a:pt x="0" y="3312007"/>
                </a:lnTo>
                <a:close/>
              </a:path>
            </a:pathLst>
          </a:custGeom>
          <a:solidFill>
            <a:srgbClr val="F7A600"/>
          </a:solidFill>
        </p:spPr>
        <p:txBody>
          <a:bodyPr wrap="square" lIns="0" tIns="0" rIns="0" bIns="0" rtlCol="0"/>
          <a:lstStyle/>
          <a:p>
            <a:endParaRPr dirty="0"/>
          </a:p>
        </p:txBody>
      </p:sp>
      <p:sp>
        <p:nvSpPr>
          <p:cNvPr id="50" name="object 2">
            <a:extLst>
              <a:ext uri="{FF2B5EF4-FFF2-40B4-BE49-F238E27FC236}">
                <a16:creationId xmlns:a16="http://schemas.microsoft.com/office/drawing/2014/main" xmlns="" id="{953ED5D3-6420-D942-8013-D8DE5178195F}"/>
              </a:ext>
            </a:extLst>
          </p:cNvPr>
          <p:cNvSpPr/>
          <p:nvPr/>
        </p:nvSpPr>
        <p:spPr>
          <a:xfrm>
            <a:off x="6654826" y="6222873"/>
            <a:ext cx="432904" cy="284708"/>
          </a:xfrm>
          <a:prstGeom prst="rect">
            <a:avLst/>
          </a:prstGeom>
          <a:blipFill>
            <a:blip r:embed="rId3" cstate="print"/>
            <a:stretch>
              <a:fillRect/>
            </a:stretch>
          </a:blipFill>
        </p:spPr>
        <p:txBody>
          <a:bodyPr wrap="square" lIns="0" tIns="0" rIns="0" bIns="0" rtlCol="0"/>
          <a:lstStyle/>
          <a:p>
            <a:endParaRPr dirty="0"/>
          </a:p>
        </p:txBody>
      </p:sp>
      <p:sp>
        <p:nvSpPr>
          <p:cNvPr id="51" name="object 3">
            <a:extLst>
              <a:ext uri="{FF2B5EF4-FFF2-40B4-BE49-F238E27FC236}">
                <a16:creationId xmlns:a16="http://schemas.microsoft.com/office/drawing/2014/main" xmlns="" id="{3F4A8273-7ED2-5549-98D6-74DB44991BCF}"/>
              </a:ext>
            </a:extLst>
          </p:cNvPr>
          <p:cNvSpPr/>
          <p:nvPr/>
        </p:nvSpPr>
        <p:spPr>
          <a:xfrm>
            <a:off x="6659182" y="6494145"/>
            <a:ext cx="12763" cy="9829"/>
          </a:xfrm>
          <a:prstGeom prst="rect">
            <a:avLst/>
          </a:prstGeom>
          <a:blipFill>
            <a:blip r:embed="rId4" cstate="print"/>
            <a:stretch>
              <a:fillRect/>
            </a:stretch>
          </a:blipFill>
        </p:spPr>
        <p:txBody>
          <a:bodyPr wrap="square" lIns="0" tIns="0" rIns="0" bIns="0" rtlCol="0"/>
          <a:lstStyle/>
          <a:p>
            <a:endParaRPr dirty="0"/>
          </a:p>
        </p:txBody>
      </p:sp>
      <p:sp>
        <p:nvSpPr>
          <p:cNvPr id="52" name="object 4">
            <a:extLst>
              <a:ext uri="{FF2B5EF4-FFF2-40B4-BE49-F238E27FC236}">
                <a16:creationId xmlns:a16="http://schemas.microsoft.com/office/drawing/2014/main" xmlns="" id="{66A6E4A0-FB5D-6C4B-BCEE-663FBD87AA99}"/>
              </a:ext>
            </a:extLst>
          </p:cNvPr>
          <p:cNvSpPr/>
          <p:nvPr/>
        </p:nvSpPr>
        <p:spPr>
          <a:xfrm>
            <a:off x="6659156" y="6302273"/>
            <a:ext cx="333082" cy="201701"/>
          </a:xfrm>
          <a:prstGeom prst="rect">
            <a:avLst/>
          </a:prstGeom>
          <a:blipFill>
            <a:blip r:embed="rId5" cstate="print"/>
            <a:stretch>
              <a:fillRect/>
            </a:stretch>
          </a:blipFill>
        </p:spPr>
        <p:txBody>
          <a:bodyPr wrap="square" lIns="0" tIns="0" rIns="0" bIns="0" rtlCol="0"/>
          <a:lstStyle/>
          <a:p>
            <a:endParaRPr dirty="0"/>
          </a:p>
        </p:txBody>
      </p:sp>
      <p:sp>
        <p:nvSpPr>
          <p:cNvPr id="53" name="object 5">
            <a:extLst>
              <a:ext uri="{FF2B5EF4-FFF2-40B4-BE49-F238E27FC236}">
                <a16:creationId xmlns:a16="http://schemas.microsoft.com/office/drawing/2014/main" xmlns="" id="{9D3D7DF7-A249-8D4C-8DDA-01CB5D0D39D0}"/>
              </a:ext>
            </a:extLst>
          </p:cNvPr>
          <p:cNvSpPr/>
          <p:nvPr/>
        </p:nvSpPr>
        <p:spPr>
          <a:xfrm>
            <a:off x="6694322" y="6344120"/>
            <a:ext cx="254038" cy="134353"/>
          </a:xfrm>
          <a:prstGeom prst="rect">
            <a:avLst/>
          </a:prstGeom>
          <a:blipFill>
            <a:blip r:embed="rId6" cstate="print"/>
            <a:stretch>
              <a:fillRect/>
            </a:stretch>
          </a:blipFill>
        </p:spPr>
        <p:txBody>
          <a:bodyPr wrap="square" lIns="0" tIns="0" rIns="0" bIns="0" rtlCol="0"/>
          <a:lstStyle/>
          <a:p>
            <a:endParaRPr dirty="0"/>
          </a:p>
        </p:txBody>
      </p:sp>
      <p:sp>
        <p:nvSpPr>
          <p:cNvPr id="54" name="object 6">
            <a:extLst>
              <a:ext uri="{FF2B5EF4-FFF2-40B4-BE49-F238E27FC236}">
                <a16:creationId xmlns:a16="http://schemas.microsoft.com/office/drawing/2014/main" xmlns="" id="{71A441E9-3AD6-5847-80E3-7212A1E4E770}"/>
              </a:ext>
            </a:extLst>
          </p:cNvPr>
          <p:cNvSpPr/>
          <p:nvPr/>
        </p:nvSpPr>
        <p:spPr>
          <a:xfrm>
            <a:off x="6654839" y="636540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55" name="object 7">
            <a:extLst>
              <a:ext uri="{FF2B5EF4-FFF2-40B4-BE49-F238E27FC236}">
                <a16:creationId xmlns:a16="http://schemas.microsoft.com/office/drawing/2014/main" xmlns="" id="{A429DEBE-6BD2-BC45-9C2A-00632461A406}"/>
              </a:ext>
            </a:extLst>
          </p:cNvPr>
          <p:cNvSpPr/>
          <p:nvPr/>
        </p:nvSpPr>
        <p:spPr>
          <a:xfrm>
            <a:off x="6654851" y="6418567"/>
            <a:ext cx="432879" cy="110794"/>
          </a:xfrm>
          <a:prstGeom prst="rect">
            <a:avLst/>
          </a:prstGeom>
          <a:blipFill>
            <a:blip r:embed="rId7" cstate="print"/>
            <a:stretch>
              <a:fillRect/>
            </a:stretch>
          </a:blipFill>
        </p:spPr>
        <p:txBody>
          <a:bodyPr wrap="square" lIns="0" tIns="0" rIns="0" bIns="0" rtlCol="0"/>
          <a:lstStyle/>
          <a:p>
            <a:endParaRPr dirty="0"/>
          </a:p>
        </p:txBody>
      </p:sp>
      <p:sp>
        <p:nvSpPr>
          <p:cNvPr id="56" name="object 8">
            <a:extLst>
              <a:ext uri="{FF2B5EF4-FFF2-40B4-BE49-F238E27FC236}">
                <a16:creationId xmlns:a16="http://schemas.microsoft.com/office/drawing/2014/main" xmlns="" id="{8800F252-BD43-BC43-9A00-CEA5448672BB}"/>
              </a:ext>
            </a:extLst>
          </p:cNvPr>
          <p:cNvSpPr/>
          <p:nvPr/>
        </p:nvSpPr>
        <p:spPr>
          <a:xfrm>
            <a:off x="7128993" y="6198496"/>
            <a:ext cx="702906" cy="331141"/>
          </a:xfrm>
          <a:prstGeom prst="rect">
            <a:avLst/>
          </a:prstGeom>
          <a:blipFill>
            <a:blip r:embed="rId2" cstate="print"/>
            <a:stretch>
              <a:fillRect/>
            </a:stretch>
          </a:blipFill>
        </p:spPr>
        <p:txBody>
          <a:bodyPr wrap="square" lIns="0" tIns="0" rIns="0" bIns="0" rtlCol="0"/>
          <a:lstStyle/>
          <a:p>
            <a:endParaRPr dirty="0"/>
          </a:p>
        </p:txBody>
      </p:sp>
      <p:sp>
        <p:nvSpPr>
          <p:cNvPr id="57" name="object 9">
            <a:extLst>
              <a:ext uri="{FF2B5EF4-FFF2-40B4-BE49-F238E27FC236}">
                <a16:creationId xmlns:a16="http://schemas.microsoft.com/office/drawing/2014/main" xmlns="" id="{DA93F0B2-37D9-6749-9F16-C0BCE24D39B9}"/>
              </a:ext>
            </a:extLst>
          </p:cNvPr>
          <p:cNvSpPr/>
          <p:nvPr/>
        </p:nvSpPr>
        <p:spPr>
          <a:xfrm>
            <a:off x="5861228" y="6370757"/>
            <a:ext cx="666280" cy="156721"/>
          </a:xfrm>
          <a:prstGeom prst="rect">
            <a:avLst/>
          </a:prstGeom>
          <a:blipFill>
            <a:blip r:embed="rId8" cstate="print"/>
            <a:stretch>
              <a:fillRect/>
            </a:stretch>
          </a:blipFill>
        </p:spPr>
        <p:txBody>
          <a:bodyPr wrap="square" lIns="0" tIns="0" rIns="0" bIns="0" rtlCol="0"/>
          <a:lstStyle/>
          <a:p>
            <a:endParaRPr dirty="0"/>
          </a:p>
        </p:txBody>
      </p:sp>
      <p:sp>
        <p:nvSpPr>
          <p:cNvPr id="58" name="object 10">
            <a:extLst>
              <a:ext uri="{FF2B5EF4-FFF2-40B4-BE49-F238E27FC236}">
                <a16:creationId xmlns:a16="http://schemas.microsoft.com/office/drawing/2014/main" xmlns="" id="{2F73F4A7-E925-144D-B0C6-9695FAF2FE22}"/>
              </a:ext>
            </a:extLst>
          </p:cNvPr>
          <p:cNvSpPr/>
          <p:nvPr/>
        </p:nvSpPr>
        <p:spPr>
          <a:xfrm>
            <a:off x="5079594" y="6371667"/>
            <a:ext cx="686092" cy="156377"/>
          </a:xfrm>
          <a:prstGeom prst="rect">
            <a:avLst/>
          </a:prstGeom>
          <a:blipFill>
            <a:blip r:embed="rId9" cstate="print"/>
            <a:stretch>
              <a:fillRect/>
            </a:stretch>
          </a:blipFill>
        </p:spPr>
        <p:txBody>
          <a:bodyPr wrap="square" lIns="0" tIns="0" rIns="0" bIns="0" rtlCol="0"/>
          <a:lstStyle/>
          <a:p>
            <a:endParaRPr dirty="0"/>
          </a:p>
        </p:txBody>
      </p:sp>
      <p:sp>
        <p:nvSpPr>
          <p:cNvPr id="59" name="object 14">
            <a:extLst>
              <a:ext uri="{FF2B5EF4-FFF2-40B4-BE49-F238E27FC236}">
                <a16:creationId xmlns:a16="http://schemas.microsoft.com/office/drawing/2014/main" xmlns="" id="{1F51E3CF-9AD4-6241-9B7F-FE4604C2EAEA}"/>
              </a:ext>
            </a:extLst>
          </p:cNvPr>
          <p:cNvSpPr/>
          <p:nvPr/>
        </p:nvSpPr>
        <p:spPr>
          <a:xfrm>
            <a:off x="4724400" y="6092825"/>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chemeClr val="bg1"/>
          </a:solidFill>
        </p:spPr>
        <p:txBody>
          <a:bodyPr wrap="square" lIns="0" tIns="0" rIns="0" bIns="0" rtlCol="0"/>
          <a:lstStyle/>
          <a:p>
            <a:endParaRPr dirty="0"/>
          </a:p>
        </p:txBody>
      </p:sp>
      <p:sp>
        <p:nvSpPr>
          <p:cNvPr id="60" name="object 15">
            <a:extLst>
              <a:ext uri="{FF2B5EF4-FFF2-40B4-BE49-F238E27FC236}">
                <a16:creationId xmlns:a16="http://schemas.microsoft.com/office/drawing/2014/main" xmlns="" id="{DC1B24BF-1BB7-3249-A7BB-171BF6DCEDBF}"/>
              </a:ext>
            </a:extLst>
          </p:cNvPr>
          <p:cNvSpPr/>
          <p:nvPr/>
        </p:nvSpPr>
        <p:spPr>
          <a:xfrm>
            <a:off x="6659639" y="6317424"/>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61" name="object 16">
            <a:extLst>
              <a:ext uri="{FF2B5EF4-FFF2-40B4-BE49-F238E27FC236}">
                <a16:creationId xmlns:a16="http://schemas.microsoft.com/office/drawing/2014/main" xmlns="" id="{93B927AC-29DC-2745-B6C8-F1161AF6E9E7}"/>
              </a:ext>
            </a:extLst>
          </p:cNvPr>
          <p:cNvSpPr/>
          <p:nvPr/>
        </p:nvSpPr>
        <p:spPr>
          <a:xfrm>
            <a:off x="6659626" y="6317374"/>
            <a:ext cx="432904" cy="284708"/>
          </a:xfrm>
          <a:prstGeom prst="rect">
            <a:avLst/>
          </a:prstGeom>
          <a:blipFill>
            <a:blip r:embed="rId10" cstate="print"/>
            <a:stretch>
              <a:fillRect/>
            </a:stretch>
          </a:blipFill>
        </p:spPr>
        <p:txBody>
          <a:bodyPr wrap="square" lIns="0" tIns="0" rIns="0" bIns="0" rtlCol="0"/>
          <a:lstStyle/>
          <a:p>
            <a:endParaRPr dirty="0"/>
          </a:p>
        </p:txBody>
      </p:sp>
      <p:sp>
        <p:nvSpPr>
          <p:cNvPr id="62" name="object 17">
            <a:extLst>
              <a:ext uri="{FF2B5EF4-FFF2-40B4-BE49-F238E27FC236}">
                <a16:creationId xmlns:a16="http://schemas.microsoft.com/office/drawing/2014/main" xmlns="" id="{BB32AE7D-7C22-714D-9F4E-CA3AA5312C94}"/>
              </a:ext>
            </a:extLst>
          </p:cNvPr>
          <p:cNvSpPr/>
          <p:nvPr/>
        </p:nvSpPr>
        <p:spPr>
          <a:xfrm>
            <a:off x="6663982" y="6592798"/>
            <a:ext cx="7150" cy="5676"/>
          </a:xfrm>
          <a:prstGeom prst="rect">
            <a:avLst/>
          </a:prstGeom>
          <a:blipFill>
            <a:blip r:embed="rId11" cstate="print"/>
            <a:stretch>
              <a:fillRect/>
            </a:stretch>
          </a:blipFill>
        </p:spPr>
        <p:txBody>
          <a:bodyPr wrap="square" lIns="0" tIns="0" rIns="0" bIns="0" rtlCol="0"/>
          <a:lstStyle/>
          <a:p>
            <a:endParaRPr dirty="0"/>
          </a:p>
        </p:txBody>
      </p:sp>
      <p:sp>
        <p:nvSpPr>
          <p:cNvPr id="63" name="object 18">
            <a:extLst>
              <a:ext uri="{FF2B5EF4-FFF2-40B4-BE49-F238E27FC236}">
                <a16:creationId xmlns:a16="http://schemas.microsoft.com/office/drawing/2014/main" xmlns="" id="{DCB28EC4-7A79-9A46-9ACC-6BC0A9DFB63C}"/>
              </a:ext>
            </a:extLst>
          </p:cNvPr>
          <p:cNvSpPr/>
          <p:nvPr/>
        </p:nvSpPr>
        <p:spPr>
          <a:xfrm>
            <a:off x="6663957" y="6396774"/>
            <a:ext cx="333082" cy="201701"/>
          </a:xfrm>
          <a:prstGeom prst="rect">
            <a:avLst/>
          </a:prstGeom>
          <a:blipFill>
            <a:blip r:embed="rId12" cstate="print"/>
            <a:stretch>
              <a:fillRect/>
            </a:stretch>
          </a:blipFill>
        </p:spPr>
        <p:txBody>
          <a:bodyPr wrap="square" lIns="0" tIns="0" rIns="0" bIns="0" rtlCol="0"/>
          <a:lstStyle/>
          <a:p>
            <a:endParaRPr dirty="0"/>
          </a:p>
        </p:txBody>
      </p:sp>
      <p:sp>
        <p:nvSpPr>
          <p:cNvPr id="64" name="object 19">
            <a:extLst>
              <a:ext uri="{FF2B5EF4-FFF2-40B4-BE49-F238E27FC236}">
                <a16:creationId xmlns:a16="http://schemas.microsoft.com/office/drawing/2014/main" xmlns="" id="{C7FD56E1-E2AF-ED4A-8B56-2282158AFD5D}"/>
              </a:ext>
            </a:extLst>
          </p:cNvPr>
          <p:cNvSpPr/>
          <p:nvPr/>
        </p:nvSpPr>
        <p:spPr>
          <a:xfrm>
            <a:off x="6699124" y="6438620"/>
            <a:ext cx="254038" cy="134353"/>
          </a:xfrm>
          <a:prstGeom prst="rect">
            <a:avLst/>
          </a:prstGeom>
          <a:blipFill>
            <a:blip r:embed="rId6" cstate="print"/>
            <a:stretch>
              <a:fillRect/>
            </a:stretch>
          </a:blipFill>
        </p:spPr>
        <p:txBody>
          <a:bodyPr wrap="square" lIns="0" tIns="0" rIns="0" bIns="0" rtlCol="0"/>
          <a:lstStyle/>
          <a:p>
            <a:endParaRPr dirty="0"/>
          </a:p>
        </p:txBody>
      </p:sp>
      <p:sp>
        <p:nvSpPr>
          <p:cNvPr id="65" name="object 20">
            <a:extLst>
              <a:ext uri="{FF2B5EF4-FFF2-40B4-BE49-F238E27FC236}">
                <a16:creationId xmlns:a16="http://schemas.microsoft.com/office/drawing/2014/main" xmlns="" id="{A68C1CA3-F601-3A47-9B09-32FF7E2A1E12}"/>
              </a:ext>
            </a:extLst>
          </p:cNvPr>
          <p:cNvSpPr/>
          <p:nvPr/>
        </p:nvSpPr>
        <p:spPr>
          <a:xfrm>
            <a:off x="6659639" y="6459905"/>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66" name="object 21">
            <a:extLst>
              <a:ext uri="{FF2B5EF4-FFF2-40B4-BE49-F238E27FC236}">
                <a16:creationId xmlns:a16="http://schemas.microsoft.com/office/drawing/2014/main" xmlns="" id="{8C104759-8FAD-774B-8D10-D374B3826F3A}"/>
              </a:ext>
            </a:extLst>
          </p:cNvPr>
          <p:cNvSpPr/>
          <p:nvPr/>
        </p:nvSpPr>
        <p:spPr>
          <a:xfrm>
            <a:off x="6659652" y="6513055"/>
            <a:ext cx="432879" cy="110807"/>
          </a:xfrm>
          <a:prstGeom prst="rect">
            <a:avLst/>
          </a:prstGeom>
          <a:blipFill>
            <a:blip r:embed="rId13" cstate="print"/>
            <a:stretch>
              <a:fillRect/>
            </a:stretch>
          </a:blipFill>
        </p:spPr>
        <p:txBody>
          <a:bodyPr wrap="square" lIns="0" tIns="0" rIns="0" bIns="0" rtlCol="0"/>
          <a:lstStyle/>
          <a:p>
            <a:endParaRPr dirty="0"/>
          </a:p>
        </p:txBody>
      </p:sp>
      <p:sp>
        <p:nvSpPr>
          <p:cNvPr id="67" name="object 22">
            <a:extLst>
              <a:ext uri="{FF2B5EF4-FFF2-40B4-BE49-F238E27FC236}">
                <a16:creationId xmlns:a16="http://schemas.microsoft.com/office/drawing/2014/main" xmlns="" id="{977BC3F8-0D91-D74E-B659-623E133A5FD8}"/>
              </a:ext>
            </a:extLst>
          </p:cNvPr>
          <p:cNvSpPr/>
          <p:nvPr/>
        </p:nvSpPr>
        <p:spPr>
          <a:xfrm>
            <a:off x="7133793" y="6292997"/>
            <a:ext cx="702906" cy="331139"/>
          </a:xfrm>
          <a:prstGeom prst="rect">
            <a:avLst/>
          </a:prstGeom>
          <a:blipFill>
            <a:blip r:embed="rId14" cstate="print"/>
            <a:stretch>
              <a:fillRect/>
            </a:stretch>
          </a:blipFill>
        </p:spPr>
        <p:txBody>
          <a:bodyPr wrap="square" lIns="0" tIns="0" rIns="0" bIns="0" rtlCol="0"/>
          <a:lstStyle/>
          <a:p>
            <a:endParaRPr dirty="0"/>
          </a:p>
        </p:txBody>
      </p:sp>
      <p:sp>
        <p:nvSpPr>
          <p:cNvPr id="68" name="object 23">
            <a:extLst>
              <a:ext uri="{FF2B5EF4-FFF2-40B4-BE49-F238E27FC236}">
                <a16:creationId xmlns:a16="http://schemas.microsoft.com/office/drawing/2014/main" xmlns="" id="{7A51488A-235F-3146-96C5-E158201CB190}"/>
              </a:ext>
            </a:extLst>
          </p:cNvPr>
          <p:cNvSpPr/>
          <p:nvPr/>
        </p:nvSpPr>
        <p:spPr>
          <a:xfrm>
            <a:off x="5084395" y="6465256"/>
            <a:ext cx="1447914" cy="157289"/>
          </a:xfrm>
          <a:prstGeom prst="rect">
            <a:avLst/>
          </a:prstGeom>
          <a:blipFill>
            <a:blip r:embed="rId15" cstate="print"/>
            <a:stretch>
              <a:fillRect/>
            </a:stretch>
          </a:blipFill>
        </p:spPr>
        <p:txBody>
          <a:bodyPr wrap="square" lIns="0" tIns="0" rIns="0" bIns="0" rtlCol="0"/>
          <a:lstStyle/>
          <a:p>
            <a:endParaRPr dirty="0"/>
          </a:p>
        </p:txBody>
      </p:sp>
      <p:sp>
        <p:nvSpPr>
          <p:cNvPr id="16" name="object 16"/>
          <p:cNvSpPr/>
          <p:nvPr/>
        </p:nvSpPr>
        <p:spPr>
          <a:xfrm>
            <a:off x="8003540" y="4032250"/>
            <a:ext cx="1140460" cy="2880360"/>
          </a:xfrm>
          <a:custGeom>
            <a:avLst/>
            <a:gdLst/>
            <a:ahLst/>
            <a:cxnLst/>
            <a:rect l="l" t="t" r="r" b="b"/>
            <a:pathLst>
              <a:path w="1140459" h="2880359">
                <a:moveTo>
                  <a:pt x="0" y="2880004"/>
                </a:moveTo>
                <a:lnTo>
                  <a:pt x="1140002" y="2880004"/>
                </a:lnTo>
                <a:lnTo>
                  <a:pt x="1140002" y="0"/>
                </a:lnTo>
                <a:lnTo>
                  <a:pt x="0" y="0"/>
                </a:lnTo>
                <a:lnTo>
                  <a:pt x="0" y="2880004"/>
                </a:lnTo>
                <a:close/>
              </a:path>
            </a:pathLst>
          </a:custGeom>
          <a:solidFill>
            <a:srgbClr val="FFCC00"/>
          </a:solidFill>
        </p:spPr>
        <p:txBody>
          <a:bodyPr wrap="square" lIns="0" tIns="0" rIns="0" bIns="0" rtlCol="0"/>
          <a:lstStyle/>
          <a:p>
            <a:endParaRPr dirty="0"/>
          </a:p>
        </p:txBody>
      </p:sp>
      <p:sp>
        <p:nvSpPr>
          <p:cNvPr id="28" name="Título 1"/>
          <p:cNvSpPr txBox="1">
            <a:spLocks/>
          </p:cNvSpPr>
          <p:nvPr/>
        </p:nvSpPr>
        <p:spPr bwMode="auto">
          <a:xfrm>
            <a:off x="2868962" y="5141445"/>
            <a:ext cx="5099050" cy="1070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pPr algn="ctr" eaLnBrk="1" hangingPunct="1">
              <a:spcAft>
                <a:spcPts val="600"/>
              </a:spcAft>
            </a:pPr>
            <a:r>
              <a:rPr lang="pt-BR" altLang="pt-BR" sz="1800" b="1" spc="-65" dirty="0" smtClean="0">
                <a:solidFill>
                  <a:srgbClr val="006C67"/>
                </a:solidFill>
                <a:latin typeface="Arial"/>
                <a:ea typeface="+mn-ea"/>
                <a:cs typeface="Arial"/>
              </a:rPr>
              <a:t>7º CONGRESSO BRASILEIRO DE </a:t>
            </a:r>
          </a:p>
          <a:p>
            <a:pPr algn="ctr" eaLnBrk="1" hangingPunct="1">
              <a:spcAft>
                <a:spcPts val="600"/>
              </a:spcAft>
            </a:pPr>
            <a:r>
              <a:rPr lang="pt-BR" altLang="pt-BR" sz="1800" b="1" spc="-65" dirty="0" smtClean="0">
                <a:solidFill>
                  <a:srgbClr val="006C67"/>
                </a:solidFill>
                <a:latin typeface="Arial"/>
                <a:ea typeface="+mn-ea"/>
                <a:cs typeface="Arial"/>
              </a:rPr>
              <a:t>CONSELHEIROS DE RPPS</a:t>
            </a:r>
            <a:endParaRPr lang="pt-BR" altLang="pt-BR" sz="800" b="1" spc="-65" dirty="0" smtClean="0">
              <a:solidFill>
                <a:srgbClr val="006C67"/>
              </a:solidFill>
              <a:latin typeface="Arial"/>
              <a:ea typeface="+mn-ea"/>
              <a:cs typeface="Arial"/>
            </a:endParaRPr>
          </a:p>
          <a:p>
            <a:pPr algn="ctr" eaLnBrk="1" hangingPunct="1"/>
            <a:r>
              <a:rPr lang="pt-BR" altLang="pt-BR" sz="1800" b="1" spc="-65" dirty="0" smtClean="0">
                <a:solidFill>
                  <a:srgbClr val="006C67"/>
                </a:solidFill>
                <a:latin typeface="Arial"/>
                <a:ea typeface="+mn-ea"/>
                <a:cs typeface="Arial"/>
              </a:rPr>
              <a:t>BELÉM </a:t>
            </a:r>
            <a:r>
              <a:rPr lang="pt-BR" altLang="pt-BR" sz="1800" b="1" spc="-65" dirty="0" smtClean="0">
                <a:solidFill>
                  <a:srgbClr val="006C67"/>
                </a:solidFill>
                <a:latin typeface="Arial"/>
                <a:ea typeface="+mn-ea"/>
                <a:cs typeface="Arial"/>
              </a:rPr>
              <a:t>- </a:t>
            </a:r>
            <a:r>
              <a:rPr lang="pt-BR" altLang="pt-BR" sz="1800" b="1" spc="-65" dirty="0" smtClean="0">
                <a:solidFill>
                  <a:srgbClr val="006C67"/>
                </a:solidFill>
                <a:latin typeface="Arial"/>
                <a:ea typeface="+mn-ea"/>
                <a:cs typeface="Arial"/>
              </a:rPr>
              <a:t>06 </a:t>
            </a:r>
            <a:r>
              <a:rPr lang="pt-BR" altLang="pt-BR" sz="1800" b="1" spc="-65" dirty="0">
                <a:solidFill>
                  <a:srgbClr val="006C67"/>
                </a:solidFill>
                <a:latin typeface="Arial"/>
                <a:ea typeface="+mn-ea"/>
                <a:cs typeface="Arial"/>
              </a:rPr>
              <a:t>DE </a:t>
            </a:r>
            <a:r>
              <a:rPr lang="pt-BR" altLang="pt-BR" sz="1800" b="1" spc="-65" dirty="0" smtClean="0">
                <a:solidFill>
                  <a:srgbClr val="006C67"/>
                </a:solidFill>
                <a:latin typeface="Arial"/>
                <a:ea typeface="+mn-ea"/>
                <a:cs typeface="Arial"/>
              </a:rPr>
              <a:t>NOVEMBRO </a:t>
            </a:r>
            <a:r>
              <a:rPr lang="pt-BR" altLang="pt-BR" sz="1800" b="1" spc="-65" dirty="0" smtClean="0">
                <a:solidFill>
                  <a:srgbClr val="006C67"/>
                </a:solidFill>
                <a:latin typeface="Arial"/>
                <a:ea typeface="+mn-ea"/>
                <a:cs typeface="Arial"/>
              </a:rPr>
              <a:t>DE </a:t>
            </a:r>
            <a:r>
              <a:rPr lang="pt-BR" altLang="pt-BR" sz="1800" b="1" spc="-65" dirty="0">
                <a:solidFill>
                  <a:srgbClr val="006C67"/>
                </a:solidFill>
                <a:latin typeface="Arial"/>
                <a:ea typeface="+mn-ea"/>
                <a:cs typeface="Arial"/>
              </a:rPr>
              <a:t>2019</a:t>
            </a:r>
          </a:p>
        </p:txBody>
      </p:sp>
      <p:sp>
        <p:nvSpPr>
          <p:cNvPr id="29" name="Título 1"/>
          <p:cNvSpPr txBox="1">
            <a:spLocks/>
          </p:cNvSpPr>
          <p:nvPr/>
        </p:nvSpPr>
        <p:spPr bwMode="auto">
          <a:xfrm>
            <a:off x="1095311" y="3677930"/>
            <a:ext cx="6979285" cy="756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a:lstStyle>
          <a:p>
            <a:pPr eaLnBrk="1" hangingPunct="1">
              <a:spcAft>
                <a:spcPts val="600"/>
              </a:spcAft>
            </a:pPr>
            <a:r>
              <a:rPr lang="pt-BR" altLang="pt-BR" sz="1800" b="1" spc="-65" dirty="0" smtClean="0">
                <a:solidFill>
                  <a:srgbClr val="006C67"/>
                </a:solidFill>
                <a:latin typeface="Arial"/>
                <a:ea typeface="+mn-ea"/>
                <a:cs typeface="Arial"/>
              </a:rPr>
              <a:t>NARLON GUTIERRE NOGUEIRA</a:t>
            </a:r>
          </a:p>
          <a:p>
            <a:pPr eaLnBrk="1" hangingPunct="1">
              <a:spcAft>
                <a:spcPts val="600"/>
              </a:spcAft>
            </a:pPr>
            <a:r>
              <a:rPr lang="pt-BR" altLang="pt-BR" sz="1800" b="1" spc="-65" dirty="0" smtClean="0">
                <a:solidFill>
                  <a:srgbClr val="006C67"/>
                </a:solidFill>
                <a:latin typeface="Arial"/>
                <a:ea typeface="+mn-ea"/>
                <a:cs typeface="Arial"/>
              </a:rPr>
              <a:t>SECRETÁRIO-ADJUNTO DE PREVIDÊNCIA</a:t>
            </a:r>
            <a:endParaRPr lang="pt-BR" altLang="pt-BR" sz="1800" b="1" spc="-65" dirty="0">
              <a:solidFill>
                <a:srgbClr val="006C67"/>
              </a:solidFill>
              <a:latin typeface="Arial"/>
              <a:ea typeface="+mn-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37761"/>
            <a:ext cx="5188990" cy="710548"/>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pPr marL="185738">
              <a:lnSpc>
                <a:spcPct val="150000"/>
              </a:lnSpc>
            </a:pPr>
            <a:r>
              <a:rPr lang="pt-BR" sz="2400" b="1" dirty="0" smtClean="0">
                <a:solidFill>
                  <a:schemeClr val="bg1"/>
                </a:solidFill>
                <a:latin typeface="Raleway"/>
              </a:rPr>
              <a:t>Regras de transição: Exemplos</a:t>
            </a:r>
            <a:endParaRPr sz="2400" b="1" dirty="0">
              <a:solidFill>
                <a:schemeClr val="bg1"/>
              </a:solidFill>
              <a:latin typeface="Raleway"/>
            </a:endParaRPr>
          </a:p>
        </p:txBody>
      </p:sp>
      <p:pic>
        <p:nvPicPr>
          <p:cNvPr id="30" name="Imagem 29"/>
          <p:cNvPicPr>
            <a:picLocks noChangeAspect="1"/>
          </p:cNvPicPr>
          <p:nvPr/>
        </p:nvPicPr>
        <p:blipFill>
          <a:blip r:embed="rId16"/>
          <a:stretch>
            <a:fillRect/>
          </a:stretch>
        </p:blipFill>
        <p:spPr>
          <a:xfrm>
            <a:off x="38100" y="1694051"/>
            <a:ext cx="9050471" cy="3426791"/>
          </a:xfrm>
          <a:prstGeom prst="rect">
            <a:avLst/>
          </a:prstGeom>
        </p:spPr>
      </p:pic>
    </p:spTree>
    <p:extLst>
      <p:ext uri="{BB962C8B-B14F-4D97-AF65-F5344CB8AC3E}">
        <p14:creationId xmlns:p14="http://schemas.microsoft.com/office/powerpoint/2010/main" val="49763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505230" y="237761"/>
            <a:ext cx="5140960" cy="710548"/>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pPr marL="185738">
              <a:lnSpc>
                <a:spcPct val="150000"/>
              </a:lnSpc>
            </a:pPr>
            <a:r>
              <a:rPr lang="pt-BR" sz="2400" b="1" dirty="0" smtClean="0">
                <a:solidFill>
                  <a:schemeClr val="bg1"/>
                </a:solidFill>
                <a:latin typeface="Raleway"/>
              </a:rPr>
              <a:t>Regras de transição: Exemplos</a:t>
            </a:r>
            <a:endParaRPr sz="2400" b="1" dirty="0">
              <a:solidFill>
                <a:schemeClr val="bg1"/>
              </a:solidFill>
              <a:latin typeface="Raleway"/>
            </a:endParaRPr>
          </a:p>
        </p:txBody>
      </p:sp>
      <p:pic>
        <p:nvPicPr>
          <p:cNvPr id="12" name="Imagem 11"/>
          <p:cNvPicPr>
            <a:picLocks noChangeAspect="1"/>
          </p:cNvPicPr>
          <p:nvPr/>
        </p:nvPicPr>
        <p:blipFill>
          <a:blip r:embed="rId16"/>
          <a:stretch>
            <a:fillRect/>
          </a:stretch>
        </p:blipFill>
        <p:spPr>
          <a:xfrm>
            <a:off x="23812" y="1706410"/>
            <a:ext cx="9019739" cy="3498646"/>
          </a:xfrm>
          <a:prstGeom prst="rect">
            <a:avLst/>
          </a:prstGeom>
        </p:spPr>
      </p:pic>
    </p:spTree>
    <p:extLst>
      <p:ext uri="{BB962C8B-B14F-4D97-AF65-F5344CB8AC3E}">
        <p14:creationId xmlns:p14="http://schemas.microsoft.com/office/powerpoint/2010/main" val="115942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505230" y="237761"/>
            <a:ext cx="5140960" cy="710548"/>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pPr marL="185738">
              <a:lnSpc>
                <a:spcPct val="150000"/>
              </a:lnSpc>
            </a:pPr>
            <a:r>
              <a:rPr lang="pt-BR" sz="2400" b="1" dirty="0" smtClean="0">
                <a:solidFill>
                  <a:schemeClr val="bg1"/>
                </a:solidFill>
                <a:latin typeface="Raleway"/>
              </a:rPr>
              <a:t>Regras de transição: Exemplos</a:t>
            </a:r>
            <a:endParaRPr sz="2400" b="1" dirty="0">
              <a:solidFill>
                <a:schemeClr val="bg1"/>
              </a:solidFill>
              <a:latin typeface="Raleway"/>
            </a:endParaRPr>
          </a:p>
        </p:txBody>
      </p:sp>
      <p:pic>
        <p:nvPicPr>
          <p:cNvPr id="12" name="Imagem 11"/>
          <p:cNvPicPr>
            <a:picLocks noChangeAspect="1"/>
          </p:cNvPicPr>
          <p:nvPr/>
        </p:nvPicPr>
        <p:blipFill>
          <a:blip r:embed="rId16"/>
          <a:stretch>
            <a:fillRect/>
          </a:stretch>
        </p:blipFill>
        <p:spPr>
          <a:xfrm>
            <a:off x="162819" y="1644421"/>
            <a:ext cx="8818362" cy="3707409"/>
          </a:xfrm>
          <a:prstGeom prst="rect">
            <a:avLst/>
          </a:prstGeom>
        </p:spPr>
      </p:pic>
    </p:spTree>
    <p:extLst>
      <p:ext uri="{BB962C8B-B14F-4D97-AF65-F5344CB8AC3E}">
        <p14:creationId xmlns:p14="http://schemas.microsoft.com/office/powerpoint/2010/main" val="98134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505230" y="237761"/>
            <a:ext cx="5140960" cy="710548"/>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pPr marL="185738">
              <a:lnSpc>
                <a:spcPct val="150000"/>
              </a:lnSpc>
            </a:pPr>
            <a:r>
              <a:rPr lang="pt-BR" sz="2400" b="1" dirty="0" smtClean="0">
                <a:solidFill>
                  <a:schemeClr val="bg1"/>
                </a:solidFill>
                <a:latin typeface="Raleway"/>
              </a:rPr>
              <a:t>Regras de transição: Exemplos</a:t>
            </a:r>
            <a:endParaRPr sz="2400" b="1" dirty="0">
              <a:solidFill>
                <a:schemeClr val="bg1"/>
              </a:solidFill>
              <a:latin typeface="Raleway"/>
            </a:endParaRPr>
          </a:p>
        </p:txBody>
      </p:sp>
      <p:pic>
        <p:nvPicPr>
          <p:cNvPr id="12" name="Imagem 11"/>
          <p:cNvPicPr>
            <a:picLocks noChangeAspect="1"/>
          </p:cNvPicPr>
          <p:nvPr/>
        </p:nvPicPr>
        <p:blipFill>
          <a:blip r:embed="rId16"/>
          <a:stretch>
            <a:fillRect/>
          </a:stretch>
        </p:blipFill>
        <p:spPr>
          <a:xfrm>
            <a:off x="199047" y="1628546"/>
            <a:ext cx="8792553" cy="3561073"/>
          </a:xfrm>
          <a:prstGeom prst="rect">
            <a:avLst/>
          </a:prstGeom>
        </p:spPr>
      </p:pic>
    </p:spTree>
    <p:extLst>
      <p:ext uri="{BB962C8B-B14F-4D97-AF65-F5344CB8AC3E}">
        <p14:creationId xmlns:p14="http://schemas.microsoft.com/office/powerpoint/2010/main" val="56220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 name="object 2"/>
          <p:cNvSpPr/>
          <p:nvPr/>
        </p:nvSpPr>
        <p:spPr>
          <a:xfrm>
            <a:off x="7600429" y="6211392"/>
            <a:ext cx="432904" cy="28470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a:p>
        </p:txBody>
      </p:sp>
      <p:sp>
        <p:nvSpPr>
          <p:cNvPr id="31" name="object 31"/>
          <p:cNvSpPr txBox="1"/>
          <p:nvPr/>
        </p:nvSpPr>
        <p:spPr>
          <a:xfrm>
            <a:off x="729005" y="2889250"/>
            <a:ext cx="1269365" cy="268022"/>
          </a:xfrm>
          <a:prstGeom prst="rect">
            <a:avLst/>
          </a:prstGeom>
          <a:solidFill>
            <a:srgbClr val="FFCC00"/>
          </a:solidFill>
        </p:spPr>
        <p:txBody>
          <a:bodyPr vert="horz" wrap="square" lIns="0" tIns="67310" rIns="0" bIns="0" rtlCol="0">
            <a:spAutoFit/>
          </a:bodyPr>
          <a:lstStyle/>
          <a:p>
            <a:pPr marL="197485">
              <a:lnSpc>
                <a:spcPct val="100000"/>
              </a:lnSpc>
              <a:spcBef>
                <a:spcPts val="530"/>
              </a:spcBef>
            </a:pPr>
            <a:r>
              <a:rPr sz="1300" b="1" spc="-60" dirty="0" smtClean="0">
                <a:solidFill>
                  <a:srgbClr val="006C67"/>
                </a:solidFill>
                <a:latin typeface="Arial"/>
                <a:cs typeface="Arial"/>
              </a:rPr>
              <a:t>P</a:t>
            </a:r>
            <a:r>
              <a:rPr lang="pt-BR" sz="1300" b="1" spc="-60" dirty="0" smtClean="0">
                <a:solidFill>
                  <a:srgbClr val="006C67"/>
                </a:solidFill>
                <a:latin typeface="Arial"/>
                <a:cs typeface="Arial"/>
              </a:rPr>
              <a:t>EC 06/2019</a:t>
            </a:r>
            <a:endParaRPr sz="1300" dirty="0">
              <a:latin typeface="Arial"/>
              <a:cs typeface="Arial"/>
            </a:endParaRPr>
          </a:p>
        </p:txBody>
      </p:sp>
      <p:sp>
        <p:nvSpPr>
          <p:cNvPr id="32" name="object 32"/>
          <p:cNvSpPr txBox="1"/>
          <p:nvPr/>
        </p:nvSpPr>
        <p:spPr>
          <a:xfrm>
            <a:off x="729005" y="1332992"/>
            <a:ext cx="855344" cy="342265"/>
          </a:xfrm>
          <a:prstGeom prst="rect">
            <a:avLst/>
          </a:prstGeom>
          <a:solidFill>
            <a:srgbClr val="FFCC00"/>
          </a:solidFill>
        </p:spPr>
        <p:txBody>
          <a:bodyPr vert="horz" wrap="square" lIns="0" tIns="67945" rIns="0" bIns="0" rtlCol="0">
            <a:spAutoFit/>
          </a:bodyPr>
          <a:lstStyle/>
          <a:p>
            <a:pPr marL="196850">
              <a:lnSpc>
                <a:spcPct val="100000"/>
              </a:lnSpc>
              <a:spcBef>
                <a:spcPts val="535"/>
              </a:spcBef>
            </a:pPr>
            <a:r>
              <a:rPr sz="1300" b="1" spc="-10" dirty="0">
                <a:solidFill>
                  <a:srgbClr val="006C67"/>
                </a:solidFill>
                <a:latin typeface="Arial"/>
                <a:cs typeface="Arial"/>
              </a:rPr>
              <a:t>HOJE</a:t>
            </a:r>
            <a:endParaRPr sz="1300">
              <a:latin typeface="Arial"/>
              <a:cs typeface="Arial"/>
            </a:endParaRPr>
          </a:p>
        </p:txBody>
      </p:sp>
      <p:graphicFrame>
        <p:nvGraphicFramePr>
          <p:cNvPr id="33" name="object 33"/>
          <p:cNvGraphicFramePr>
            <a:graphicFrameLocks noGrp="1"/>
          </p:cNvGraphicFramePr>
          <p:nvPr>
            <p:extLst>
              <p:ext uri="{D42A27DB-BD31-4B8C-83A1-F6EECF244321}">
                <p14:modId xmlns:p14="http://schemas.microsoft.com/office/powerpoint/2010/main" val="2863752581"/>
              </p:ext>
            </p:extLst>
          </p:nvPr>
        </p:nvGraphicFramePr>
        <p:xfrm>
          <a:off x="732360" y="1758981"/>
          <a:ext cx="6972300" cy="948690"/>
        </p:xfrm>
        <a:graphic>
          <a:graphicData uri="http://schemas.openxmlformats.org/drawingml/2006/table">
            <a:tbl>
              <a:tblPr firstRow="1" bandRow="1">
                <a:tableStyleId>{2D5ABB26-0587-4C30-8999-92F81FD0307C}</a:tableStyleId>
              </a:tblPr>
              <a:tblGrid>
                <a:gridCol w="1082040">
                  <a:extLst>
                    <a:ext uri="{9D8B030D-6E8A-4147-A177-3AD203B41FA5}">
                      <a16:colId xmlns:a16="http://schemas.microsoft.com/office/drawing/2014/main" xmlns="" val="20000"/>
                    </a:ext>
                  </a:extLst>
                </a:gridCol>
                <a:gridCol w="5890260">
                  <a:extLst>
                    <a:ext uri="{9D8B030D-6E8A-4147-A177-3AD203B41FA5}">
                      <a16:colId xmlns:a16="http://schemas.microsoft.com/office/drawing/2014/main" xmlns="" val="20001"/>
                    </a:ext>
                  </a:extLst>
                </a:gridCol>
              </a:tblGrid>
              <a:tr h="298450">
                <a:tc gridSpan="2">
                  <a:txBody>
                    <a:bodyPr/>
                    <a:lstStyle/>
                    <a:p>
                      <a:pPr marL="2329180">
                        <a:lnSpc>
                          <a:spcPct val="100000"/>
                        </a:lnSpc>
                        <a:spcBef>
                          <a:spcPts val="335"/>
                        </a:spcBef>
                      </a:pPr>
                      <a:r>
                        <a:rPr sz="1400" b="1" spc="-105" dirty="0">
                          <a:solidFill>
                            <a:srgbClr val="595959"/>
                          </a:solidFill>
                          <a:latin typeface="Trebuchet MS"/>
                          <a:cs typeface="Trebuchet MS"/>
                        </a:rPr>
                        <a:t>Taxa </a:t>
                      </a:r>
                      <a:r>
                        <a:rPr sz="1400" b="1" spc="-85" dirty="0">
                          <a:solidFill>
                            <a:srgbClr val="595959"/>
                          </a:solidFill>
                          <a:latin typeface="Trebuchet MS"/>
                          <a:cs typeface="Trebuchet MS"/>
                        </a:rPr>
                        <a:t>de </a:t>
                      </a:r>
                      <a:r>
                        <a:rPr sz="1400" b="1" spc="-70" dirty="0">
                          <a:solidFill>
                            <a:srgbClr val="595959"/>
                          </a:solidFill>
                          <a:latin typeface="Trebuchet MS"/>
                          <a:cs typeface="Trebuchet MS"/>
                        </a:rPr>
                        <a:t>Reposição </a:t>
                      </a:r>
                      <a:r>
                        <a:rPr sz="1400" b="1" spc="-55" dirty="0">
                          <a:solidFill>
                            <a:srgbClr val="595959"/>
                          </a:solidFill>
                          <a:latin typeface="Trebuchet MS"/>
                          <a:cs typeface="Trebuchet MS"/>
                        </a:rPr>
                        <a:t>do</a:t>
                      </a:r>
                      <a:r>
                        <a:rPr sz="1400" b="1" spc="-175" dirty="0">
                          <a:solidFill>
                            <a:srgbClr val="595959"/>
                          </a:solidFill>
                          <a:latin typeface="Trebuchet MS"/>
                          <a:cs typeface="Trebuchet MS"/>
                        </a:rPr>
                        <a:t> </a:t>
                      </a:r>
                      <a:r>
                        <a:rPr sz="1400" b="1" spc="-85" dirty="0">
                          <a:solidFill>
                            <a:srgbClr val="595959"/>
                          </a:solidFill>
                          <a:latin typeface="Trebuchet MS"/>
                          <a:cs typeface="Trebuchet MS"/>
                        </a:rPr>
                        <a:t>Benefício</a:t>
                      </a:r>
                      <a:endParaRPr sz="1400" dirty="0">
                        <a:latin typeface="Trebuchet MS"/>
                        <a:cs typeface="Trebuchet MS"/>
                      </a:endParaRPr>
                    </a:p>
                  </a:txBody>
                  <a:tcPr marL="0" marR="0" marT="42545" marB="0">
                    <a:lnL w="6350">
                      <a:solidFill>
                        <a:srgbClr val="A5A5A5"/>
                      </a:solidFill>
                      <a:prstDash val="solid"/>
                    </a:lnL>
                    <a:lnR w="6350">
                      <a:solidFill>
                        <a:srgbClr val="A5A5A5"/>
                      </a:solidFill>
                      <a:prstDash val="solid"/>
                    </a:lnR>
                    <a:lnT w="6350">
                      <a:solidFill>
                        <a:srgbClr val="A5A5A5"/>
                      </a:solidFill>
                      <a:prstDash val="solid"/>
                    </a:lnT>
                    <a:lnB w="6350">
                      <a:solidFill>
                        <a:srgbClr val="A5A5A5"/>
                      </a:solidFill>
                      <a:prstDash val="solid"/>
                    </a:lnB>
                    <a:solidFill>
                      <a:srgbClr val="CACACA"/>
                    </a:solidFill>
                  </a:tcPr>
                </a:tc>
                <a:tc hMerge="1">
                  <a:txBody>
                    <a:bodyPr/>
                    <a:lstStyle/>
                    <a:p>
                      <a:endParaRPr/>
                    </a:p>
                  </a:txBody>
                  <a:tcPr marL="0" marR="0" marT="0" marB="0"/>
                </a:tc>
                <a:extLst>
                  <a:ext uri="{0D108BD9-81ED-4DB2-BD59-A6C34878D82A}">
                    <a16:rowId xmlns:a16="http://schemas.microsoft.com/office/drawing/2014/main" xmlns="" val="10000"/>
                  </a:ext>
                </a:extLst>
              </a:tr>
              <a:tr h="351790">
                <a:tc>
                  <a:txBody>
                    <a:bodyPr/>
                    <a:lstStyle/>
                    <a:p>
                      <a:pPr marL="66675">
                        <a:lnSpc>
                          <a:spcPct val="100000"/>
                        </a:lnSpc>
                        <a:spcBef>
                          <a:spcPts val="545"/>
                        </a:spcBef>
                      </a:pPr>
                      <a:r>
                        <a:rPr sz="1400" spc="-50" dirty="0">
                          <a:solidFill>
                            <a:schemeClr val="tx1"/>
                          </a:solidFill>
                          <a:latin typeface="Trebuchet MS"/>
                          <a:cs typeface="Trebuchet MS"/>
                        </a:rPr>
                        <a:t>RPPS</a:t>
                      </a:r>
                      <a:endParaRPr sz="1400" dirty="0">
                        <a:solidFill>
                          <a:schemeClr val="tx1"/>
                        </a:solidFill>
                        <a:latin typeface="Trebuchet MS"/>
                        <a:cs typeface="Trebuchet MS"/>
                      </a:endParaRPr>
                    </a:p>
                  </a:txBody>
                  <a:tcPr marL="0" marR="0" marT="69215" marB="0">
                    <a:lnL w="6350">
                      <a:solidFill>
                        <a:srgbClr val="A5A5A5"/>
                      </a:solidFill>
                      <a:prstDash val="solid"/>
                    </a:lnL>
                    <a:lnR w="9525">
                      <a:solidFill>
                        <a:srgbClr val="A6A6A6"/>
                      </a:solidFill>
                      <a:prstDash val="solid"/>
                    </a:lnR>
                    <a:lnT w="6350">
                      <a:solidFill>
                        <a:srgbClr val="A5A5A5"/>
                      </a:solidFill>
                      <a:prstDash val="solid"/>
                    </a:lnT>
                    <a:lnB w="6350">
                      <a:solidFill>
                        <a:srgbClr val="A5A5A5"/>
                      </a:solidFill>
                      <a:prstDash val="solid"/>
                    </a:lnB>
                    <a:solidFill>
                      <a:schemeClr val="bg1"/>
                    </a:solidFill>
                  </a:tcPr>
                </a:tc>
                <a:tc>
                  <a:txBody>
                    <a:bodyPr/>
                    <a:lstStyle/>
                    <a:p>
                      <a:pPr marL="66675">
                        <a:lnSpc>
                          <a:spcPct val="100000"/>
                        </a:lnSpc>
                        <a:spcBef>
                          <a:spcPts val="545"/>
                        </a:spcBef>
                      </a:pPr>
                      <a:r>
                        <a:rPr sz="1400" spc="20" dirty="0">
                          <a:solidFill>
                            <a:schemeClr val="tx1"/>
                          </a:solidFill>
                          <a:latin typeface="Trebuchet MS"/>
                          <a:cs typeface="Trebuchet MS"/>
                        </a:rPr>
                        <a:t>100%</a:t>
                      </a:r>
                      <a:r>
                        <a:rPr sz="1400" spc="-105" dirty="0">
                          <a:solidFill>
                            <a:schemeClr val="tx1"/>
                          </a:solidFill>
                          <a:latin typeface="Trebuchet MS"/>
                          <a:cs typeface="Trebuchet MS"/>
                        </a:rPr>
                        <a:t> </a:t>
                      </a:r>
                      <a:r>
                        <a:rPr sz="1400" spc="-75" dirty="0">
                          <a:solidFill>
                            <a:schemeClr val="tx1"/>
                          </a:solidFill>
                          <a:latin typeface="Trebuchet MS"/>
                          <a:cs typeface="Trebuchet MS"/>
                        </a:rPr>
                        <a:t>até</a:t>
                      </a:r>
                      <a:r>
                        <a:rPr sz="1400" spc="-110" dirty="0">
                          <a:solidFill>
                            <a:schemeClr val="tx1"/>
                          </a:solidFill>
                          <a:latin typeface="Trebuchet MS"/>
                          <a:cs typeface="Trebuchet MS"/>
                        </a:rPr>
                        <a:t> </a:t>
                      </a:r>
                      <a:r>
                        <a:rPr sz="1400" spc="-15" dirty="0">
                          <a:solidFill>
                            <a:schemeClr val="tx1"/>
                          </a:solidFill>
                          <a:latin typeface="Trebuchet MS"/>
                          <a:cs typeface="Trebuchet MS"/>
                        </a:rPr>
                        <a:t>o</a:t>
                      </a:r>
                      <a:r>
                        <a:rPr sz="1400" spc="-110" dirty="0">
                          <a:solidFill>
                            <a:schemeClr val="tx1"/>
                          </a:solidFill>
                          <a:latin typeface="Trebuchet MS"/>
                          <a:cs typeface="Trebuchet MS"/>
                        </a:rPr>
                        <a:t> </a:t>
                      </a:r>
                      <a:r>
                        <a:rPr sz="1400" spc="-65" dirty="0">
                          <a:solidFill>
                            <a:schemeClr val="tx1"/>
                          </a:solidFill>
                          <a:latin typeface="Trebuchet MS"/>
                          <a:cs typeface="Trebuchet MS"/>
                        </a:rPr>
                        <a:t>teto</a:t>
                      </a:r>
                      <a:r>
                        <a:rPr sz="1400" spc="-105" dirty="0">
                          <a:solidFill>
                            <a:schemeClr val="tx1"/>
                          </a:solidFill>
                          <a:latin typeface="Trebuchet MS"/>
                          <a:cs typeface="Trebuchet MS"/>
                        </a:rPr>
                        <a:t> </a:t>
                      </a:r>
                      <a:r>
                        <a:rPr sz="1400" spc="-35" dirty="0">
                          <a:solidFill>
                            <a:schemeClr val="tx1"/>
                          </a:solidFill>
                          <a:latin typeface="Trebuchet MS"/>
                          <a:cs typeface="Trebuchet MS"/>
                        </a:rPr>
                        <a:t>do</a:t>
                      </a:r>
                      <a:r>
                        <a:rPr sz="1400" spc="-110" dirty="0">
                          <a:solidFill>
                            <a:schemeClr val="tx1"/>
                          </a:solidFill>
                          <a:latin typeface="Trebuchet MS"/>
                          <a:cs typeface="Trebuchet MS"/>
                        </a:rPr>
                        <a:t> </a:t>
                      </a:r>
                      <a:r>
                        <a:rPr sz="1400" spc="-55" dirty="0">
                          <a:solidFill>
                            <a:schemeClr val="tx1"/>
                          </a:solidFill>
                          <a:latin typeface="Trebuchet MS"/>
                          <a:cs typeface="Trebuchet MS"/>
                        </a:rPr>
                        <a:t>RGPS</a:t>
                      </a:r>
                      <a:r>
                        <a:rPr sz="1400" spc="-105" dirty="0">
                          <a:solidFill>
                            <a:schemeClr val="tx1"/>
                          </a:solidFill>
                          <a:latin typeface="Trebuchet MS"/>
                          <a:cs typeface="Trebuchet MS"/>
                        </a:rPr>
                        <a:t> </a:t>
                      </a:r>
                      <a:r>
                        <a:rPr sz="1400" spc="-40" dirty="0">
                          <a:solidFill>
                            <a:schemeClr val="tx1"/>
                          </a:solidFill>
                          <a:latin typeface="Trebuchet MS"/>
                          <a:cs typeface="Trebuchet MS"/>
                        </a:rPr>
                        <a:t>+</a:t>
                      </a:r>
                      <a:r>
                        <a:rPr sz="1400" spc="-110" dirty="0">
                          <a:solidFill>
                            <a:schemeClr val="tx1"/>
                          </a:solidFill>
                          <a:latin typeface="Trebuchet MS"/>
                          <a:cs typeface="Trebuchet MS"/>
                        </a:rPr>
                        <a:t> </a:t>
                      </a:r>
                      <a:r>
                        <a:rPr sz="1400" spc="35" dirty="0">
                          <a:solidFill>
                            <a:schemeClr val="tx1"/>
                          </a:solidFill>
                          <a:latin typeface="Trebuchet MS"/>
                          <a:cs typeface="Trebuchet MS"/>
                        </a:rPr>
                        <a:t>70%</a:t>
                      </a:r>
                      <a:r>
                        <a:rPr sz="1400" spc="-105" dirty="0">
                          <a:solidFill>
                            <a:schemeClr val="tx1"/>
                          </a:solidFill>
                          <a:latin typeface="Trebuchet MS"/>
                          <a:cs typeface="Trebuchet MS"/>
                        </a:rPr>
                        <a:t> </a:t>
                      </a:r>
                      <a:r>
                        <a:rPr sz="1400" spc="-60" dirty="0">
                          <a:solidFill>
                            <a:schemeClr val="tx1"/>
                          </a:solidFill>
                          <a:latin typeface="Trebuchet MS"/>
                          <a:cs typeface="Trebuchet MS"/>
                        </a:rPr>
                        <a:t>da</a:t>
                      </a:r>
                      <a:r>
                        <a:rPr sz="1400" spc="-110" dirty="0">
                          <a:solidFill>
                            <a:schemeClr val="tx1"/>
                          </a:solidFill>
                          <a:latin typeface="Trebuchet MS"/>
                          <a:cs typeface="Trebuchet MS"/>
                        </a:rPr>
                        <a:t> </a:t>
                      </a:r>
                      <a:r>
                        <a:rPr sz="1400" spc="-75" dirty="0">
                          <a:solidFill>
                            <a:schemeClr val="tx1"/>
                          </a:solidFill>
                          <a:latin typeface="Trebuchet MS"/>
                          <a:cs typeface="Trebuchet MS"/>
                        </a:rPr>
                        <a:t>parcela</a:t>
                      </a:r>
                      <a:r>
                        <a:rPr sz="1400" spc="-110" dirty="0">
                          <a:solidFill>
                            <a:schemeClr val="tx1"/>
                          </a:solidFill>
                          <a:latin typeface="Trebuchet MS"/>
                          <a:cs typeface="Trebuchet MS"/>
                        </a:rPr>
                        <a:t> </a:t>
                      </a:r>
                      <a:r>
                        <a:rPr sz="1400" spc="-55" dirty="0">
                          <a:solidFill>
                            <a:schemeClr val="tx1"/>
                          </a:solidFill>
                          <a:latin typeface="Trebuchet MS"/>
                          <a:cs typeface="Trebuchet MS"/>
                        </a:rPr>
                        <a:t>que</a:t>
                      </a:r>
                      <a:r>
                        <a:rPr sz="1400" spc="-110" dirty="0">
                          <a:solidFill>
                            <a:schemeClr val="tx1"/>
                          </a:solidFill>
                          <a:latin typeface="Trebuchet MS"/>
                          <a:cs typeface="Trebuchet MS"/>
                        </a:rPr>
                        <a:t> </a:t>
                      </a:r>
                      <a:r>
                        <a:rPr sz="1400" spc="-55" dirty="0">
                          <a:solidFill>
                            <a:schemeClr val="tx1"/>
                          </a:solidFill>
                          <a:latin typeface="Trebuchet MS"/>
                          <a:cs typeface="Trebuchet MS"/>
                        </a:rPr>
                        <a:t>superar</a:t>
                      </a:r>
                      <a:r>
                        <a:rPr sz="1400" spc="-105" dirty="0">
                          <a:solidFill>
                            <a:schemeClr val="tx1"/>
                          </a:solidFill>
                          <a:latin typeface="Trebuchet MS"/>
                          <a:cs typeface="Trebuchet MS"/>
                        </a:rPr>
                        <a:t> </a:t>
                      </a:r>
                      <a:r>
                        <a:rPr sz="1400" spc="-15" dirty="0">
                          <a:solidFill>
                            <a:schemeClr val="tx1"/>
                          </a:solidFill>
                          <a:latin typeface="Trebuchet MS"/>
                          <a:cs typeface="Trebuchet MS"/>
                        </a:rPr>
                        <a:t>o</a:t>
                      </a:r>
                      <a:r>
                        <a:rPr sz="1400" spc="-110" dirty="0">
                          <a:solidFill>
                            <a:schemeClr val="tx1"/>
                          </a:solidFill>
                          <a:latin typeface="Trebuchet MS"/>
                          <a:cs typeface="Trebuchet MS"/>
                        </a:rPr>
                        <a:t> </a:t>
                      </a:r>
                      <a:r>
                        <a:rPr sz="1400" spc="-65" dirty="0">
                          <a:solidFill>
                            <a:schemeClr val="tx1"/>
                          </a:solidFill>
                          <a:latin typeface="Trebuchet MS"/>
                          <a:cs typeface="Trebuchet MS"/>
                        </a:rPr>
                        <a:t>teto</a:t>
                      </a:r>
                      <a:r>
                        <a:rPr sz="1400" spc="-105" dirty="0">
                          <a:solidFill>
                            <a:schemeClr val="tx1"/>
                          </a:solidFill>
                          <a:latin typeface="Trebuchet MS"/>
                          <a:cs typeface="Trebuchet MS"/>
                        </a:rPr>
                        <a:t> </a:t>
                      </a:r>
                      <a:r>
                        <a:rPr sz="1400" spc="-35" dirty="0">
                          <a:solidFill>
                            <a:schemeClr val="tx1"/>
                          </a:solidFill>
                          <a:latin typeface="Trebuchet MS"/>
                          <a:cs typeface="Trebuchet MS"/>
                        </a:rPr>
                        <a:t>do</a:t>
                      </a:r>
                      <a:r>
                        <a:rPr sz="1400" spc="-110" dirty="0">
                          <a:solidFill>
                            <a:schemeClr val="tx1"/>
                          </a:solidFill>
                          <a:latin typeface="Trebuchet MS"/>
                          <a:cs typeface="Trebuchet MS"/>
                        </a:rPr>
                        <a:t> </a:t>
                      </a:r>
                      <a:r>
                        <a:rPr sz="1400" spc="-55" dirty="0">
                          <a:solidFill>
                            <a:schemeClr val="tx1"/>
                          </a:solidFill>
                          <a:latin typeface="Trebuchet MS"/>
                          <a:cs typeface="Trebuchet MS"/>
                        </a:rPr>
                        <a:t>RGPS</a:t>
                      </a:r>
                      <a:endParaRPr sz="1400" dirty="0">
                        <a:solidFill>
                          <a:schemeClr val="tx1"/>
                        </a:solidFill>
                        <a:latin typeface="Trebuchet MS"/>
                        <a:cs typeface="Trebuchet MS"/>
                      </a:endParaRPr>
                    </a:p>
                  </a:txBody>
                  <a:tcPr marL="0" marR="0" marT="69215" marB="0">
                    <a:lnL w="9525">
                      <a:solidFill>
                        <a:srgbClr val="A6A6A6"/>
                      </a:solidFill>
                      <a:prstDash val="solid"/>
                    </a:lnL>
                    <a:lnR w="6350">
                      <a:solidFill>
                        <a:srgbClr val="A5A5A5"/>
                      </a:solidFill>
                      <a:prstDash val="solid"/>
                    </a:lnR>
                    <a:lnT w="6350">
                      <a:solidFill>
                        <a:srgbClr val="A5A5A5"/>
                      </a:solidFill>
                      <a:prstDash val="solid"/>
                    </a:lnT>
                    <a:lnB w="6350">
                      <a:solidFill>
                        <a:srgbClr val="A5A5A5"/>
                      </a:solidFill>
                      <a:prstDash val="solid"/>
                    </a:lnB>
                    <a:solidFill>
                      <a:schemeClr val="bg1"/>
                    </a:solidFill>
                  </a:tcPr>
                </a:tc>
                <a:extLst>
                  <a:ext uri="{0D108BD9-81ED-4DB2-BD59-A6C34878D82A}">
                    <a16:rowId xmlns:a16="http://schemas.microsoft.com/office/drawing/2014/main" xmlns="" val="10001"/>
                  </a:ext>
                </a:extLst>
              </a:tr>
              <a:tr h="298450">
                <a:tc>
                  <a:txBody>
                    <a:bodyPr/>
                    <a:lstStyle/>
                    <a:p>
                      <a:pPr marL="66675">
                        <a:lnSpc>
                          <a:spcPct val="100000"/>
                        </a:lnSpc>
                        <a:spcBef>
                          <a:spcPts val="335"/>
                        </a:spcBef>
                      </a:pPr>
                      <a:r>
                        <a:rPr sz="1400" spc="-55" dirty="0">
                          <a:solidFill>
                            <a:schemeClr val="tx1"/>
                          </a:solidFill>
                          <a:latin typeface="Trebuchet MS"/>
                          <a:cs typeface="Trebuchet MS"/>
                        </a:rPr>
                        <a:t>RGPS</a:t>
                      </a:r>
                      <a:endParaRPr sz="1400" dirty="0">
                        <a:solidFill>
                          <a:schemeClr val="tx1"/>
                        </a:solidFill>
                        <a:latin typeface="Trebuchet MS"/>
                        <a:cs typeface="Trebuchet MS"/>
                      </a:endParaRPr>
                    </a:p>
                  </a:txBody>
                  <a:tcPr marL="0" marR="0" marT="42545" marB="0">
                    <a:lnL w="6350">
                      <a:solidFill>
                        <a:srgbClr val="A5A5A5"/>
                      </a:solidFill>
                      <a:prstDash val="solid"/>
                    </a:lnL>
                    <a:lnR w="9525">
                      <a:solidFill>
                        <a:srgbClr val="A6A6A6"/>
                      </a:solidFill>
                      <a:prstDash val="solid"/>
                    </a:lnR>
                    <a:lnT w="6350">
                      <a:solidFill>
                        <a:srgbClr val="A5A5A5"/>
                      </a:solidFill>
                      <a:prstDash val="solid"/>
                    </a:lnT>
                    <a:lnB w="6350">
                      <a:solidFill>
                        <a:srgbClr val="A5A5A5"/>
                      </a:solidFill>
                      <a:prstDash val="solid"/>
                    </a:lnB>
                    <a:solidFill>
                      <a:schemeClr val="bg1"/>
                    </a:solidFill>
                  </a:tcPr>
                </a:tc>
                <a:tc>
                  <a:txBody>
                    <a:bodyPr/>
                    <a:lstStyle/>
                    <a:p>
                      <a:pPr marL="66675">
                        <a:lnSpc>
                          <a:spcPct val="100000"/>
                        </a:lnSpc>
                        <a:spcBef>
                          <a:spcPts val="335"/>
                        </a:spcBef>
                      </a:pPr>
                      <a:r>
                        <a:rPr sz="1400" spc="20" dirty="0">
                          <a:solidFill>
                            <a:schemeClr val="tx1"/>
                          </a:solidFill>
                          <a:latin typeface="Trebuchet MS"/>
                          <a:cs typeface="Trebuchet MS"/>
                        </a:rPr>
                        <a:t>100%</a:t>
                      </a:r>
                      <a:r>
                        <a:rPr sz="1400" spc="-110" dirty="0">
                          <a:solidFill>
                            <a:schemeClr val="tx1"/>
                          </a:solidFill>
                          <a:latin typeface="Trebuchet MS"/>
                          <a:cs typeface="Trebuchet MS"/>
                        </a:rPr>
                        <a:t> </a:t>
                      </a:r>
                      <a:r>
                        <a:rPr sz="1400" spc="-35" dirty="0">
                          <a:solidFill>
                            <a:schemeClr val="tx1"/>
                          </a:solidFill>
                          <a:latin typeface="Trebuchet MS"/>
                          <a:cs typeface="Trebuchet MS"/>
                        </a:rPr>
                        <a:t>do</a:t>
                      </a:r>
                      <a:r>
                        <a:rPr sz="1400" spc="-110" dirty="0">
                          <a:solidFill>
                            <a:schemeClr val="tx1"/>
                          </a:solidFill>
                          <a:latin typeface="Trebuchet MS"/>
                          <a:cs typeface="Trebuchet MS"/>
                        </a:rPr>
                        <a:t> </a:t>
                      </a:r>
                      <a:r>
                        <a:rPr sz="1400" spc="-80" dirty="0">
                          <a:solidFill>
                            <a:schemeClr val="tx1"/>
                          </a:solidFill>
                          <a:latin typeface="Trebuchet MS"/>
                          <a:cs typeface="Trebuchet MS"/>
                        </a:rPr>
                        <a:t>benefício,</a:t>
                      </a:r>
                      <a:r>
                        <a:rPr sz="1400" spc="-110" dirty="0">
                          <a:solidFill>
                            <a:schemeClr val="tx1"/>
                          </a:solidFill>
                          <a:latin typeface="Trebuchet MS"/>
                          <a:cs typeface="Trebuchet MS"/>
                        </a:rPr>
                        <a:t> </a:t>
                      </a:r>
                      <a:r>
                        <a:rPr sz="1400" spc="-55" dirty="0">
                          <a:solidFill>
                            <a:schemeClr val="tx1"/>
                          </a:solidFill>
                          <a:latin typeface="Trebuchet MS"/>
                          <a:cs typeface="Trebuchet MS"/>
                        </a:rPr>
                        <a:t>respeitado</a:t>
                      </a:r>
                      <a:r>
                        <a:rPr sz="1400" spc="-105" dirty="0">
                          <a:solidFill>
                            <a:schemeClr val="tx1"/>
                          </a:solidFill>
                          <a:latin typeface="Trebuchet MS"/>
                          <a:cs typeface="Trebuchet MS"/>
                        </a:rPr>
                        <a:t> </a:t>
                      </a:r>
                      <a:r>
                        <a:rPr sz="1400" spc="-15" dirty="0">
                          <a:solidFill>
                            <a:schemeClr val="tx1"/>
                          </a:solidFill>
                          <a:latin typeface="Trebuchet MS"/>
                          <a:cs typeface="Trebuchet MS"/>
                        </a:rPr>
                        <a:t>o</a:t>
                      </a:r>
                      <a:r>
                        <a:rPr sz="1400" spc="-110" dirty="0">
                          <a:solidFill>
                            <a:schemeClr val="tx1"/>
                          </a:solidFill>
                          <a:latin typeface="Trebuchet MS"/>
                          <a:cs typeface="Trebuchet MS"/>
                        </a:rPr>
                        <a:t> </a:t>
                      </a:r>
                      <a:r>
                        <a:rPr sz="1400" spc="-65" dirty="0">
                          <a:solidFill>
                            <a:schemeClr val="tx1"/>
                          </a:solidFill>
                          <a:latin typeface="Trebuchet MS"/>
                          <a:cs typeface="Trebuchet MS"/>
                        </a:rPr>
                        <a:t>teto</a:t>
                      </a:r>
                      <a:r>
                        <a:rPr sz="1400" spc="-105" dirty="0">
                          <a:solidFill>
                            <a:schemeClr val="tx1"/>
                          </a:solidFill>
                          <a:latin typeface="Trebuchet MS"/>
                          <a:cs typeface="Trebuchet MS"/>
                        </a:rPr>
                        <a:t> </a:t>
                      </a:r>
                      <a:r>
                        <a:rPr sz="1400" spc="-35" dirty="0">
                          <a:solidFill>
                            <a:schemeClr val="tx1"/>
                          </a:solidFill>
                          <a:latin typeface="Trebuchet MS"/>
                          <a:cs typeface="Trebuchet MS"/>
                        </a:rPr>
                        <a:t>do</a:t>
                      </a:r>
                      <a:r>
                        <a:rPr sz="1400" spc="-110" dirty="0">
                          <a:solidFill>
                            <a:schemeClr val="tx1"/>
                          </a:solidFill>
                          <a:latin typeface="Trebuchet MS"/>
                          <a:cs typeface="Trebuchet MS"/>
                        </a:rPr>
                        <a:t> </a:t>
                      </a:r>
                      <a:r>
                        <a:rPr sz="1400" spc="-55" dirty="0">
                          <a:solidFill>
                            <a:schemeClr val="tx1"/>
                          </a:solidFill>
                          <a:latin typeface="Trebuchet MS"/>
                          <a:cs typeface="Trebuchet MS"/>
                        </a:rPr>
                        <a:t>RGPS</a:t>
                      </a:r>
                      <a:endParaRPr sz="1400" dirty="0">
                        <a:solidFill>
                          <a:schemeClr val="tx1"/>
                        </a:solidFill>
                        <a:latin typeface="Trebuchet MS"/>
                        <a:cs typeface="Trebuchet MS"/>
                      </a:endParaRPr>
                    </a:p>
                  </a:txBody>
                  <a:tcPr marL="0" marR="0" marT="42545" marB="0">
                    <a:lnL w="9525">
                      <a:solidFill>
                        <a:srgbClr val="A6A6A6"/>
                      </a:solidFill>
                      <a:prstDash val="solid"/>
                    </a:lnL>
                    <a:lnR w="6350">
                      <a:solidFill>
                        <a:srgbClr val="A5A5A5"/>
                      </a:solidFill>
                      <a:prstDash val="solid"/>
                    </a:lnR>
                    <a:lnT w="6350">
                      <a:solidFill>
                        <a:srgbClr val="A5A5A5"/>
                      </a:solidFill>
                      <a:prstDash val="solid"/>
                    </a:lnT>
                    <a:lnB w="6350">
                      <a:solidFill>
                        <a:srgbClr val="A5A5A5"/>
                      </a:solidFill>
                      <a:prstDash val="solid"/>
                    </a:lnB>
                    <a:solidFill>
                      <a:schemeClr val="bg1"/>
                    </a:solidFill>
                  </a:tcPr>
                </a:tc>
                <a:extLst>
                  <a:ext uri="{0D108BD9-81ED-4DB2-BD59-A6C34878D82A}">
                    <a16:rowId xmlns:a16="http://schemas.microsoft.com/office/drawing/2014/main" xmlns="" val="10002"/>
                  </a:ext>
                </a:extLst>
              </a:tr>
            </a:tbl>
          </a:graphicData>
        </a:graphic>
      </p:graphicFrame>
      <p:sp>
        <p:nvSpPr>
          <p:cNvPr id="35" name="object 35"/>
          <p:cNvSpPr txBox="1"/>
          <p:nvPr/>
        </p:nvSpPr>
        <p:spPr>
          <a:xfrm>
            <a:off x="731229" y="3308870"/>
            <a:ext cx="3496945" cy="425450"/>
          </a:xfrm>
          <a:prstGeom prst="rect">
            <a:avLst/>
          </a:prstGeom>
          <a:solidFill>
            <a:srgbClr val="81B859"/>
          </a:solidFill>
          <a:ln w="5816">
            <a:solidFill>
              <a:srgbClr val="A5A5A5"/>
            </a:solidFill>
          </a:ln>
        </p:spPr>
        <p:txBody>
          <a:bodyPr vert="horz" wrap="square" lIns="0" tIns="110489" rIns="0" bIns="0" rtlCol="0">
            <a:spAutoFit/>
          </a:bodyPr>
          <a:lstStyle/>
          <a:p>
            <a:pPr marL="612140">
              <a:lnSpc>
                <a:spcPct val="100000"/>
              </a:lnSpc>
              <a:spcBef>
                <a:spcPts val="869"/>
              </a:spcBef>
            </a:pPr>
            <a:r>
              <a:rPr sz="1350" b="1" spc="-90" dirty="0">
                <a:solidFill>
                  <a:srgbClr val="FFFFFF"/>
                </a:solidFill>
                <a:latin typeface="Trebuchet MS"/>
                <a:cs typeface="Trebuchet MS"/>
              </a:rPr>
              <a:t>Taxa </a:t>
            </a:r>
            <a:r>
              <a:rPr sz="1350" b="1" spc="-70" dirty="0">
                <a:solidFill>
                  <a:srgbClr val="FFFFFF"/>
                </a:solidFill>
                <a:latin typeface="Trebuchet MS"/>
                <a:cs typeface="Trebuchet MS"/>
              </a:rPr>
              <a:t>de </a:t>
            </a:r>
            <a:r>
              <a:rPr sz="1350" b="1" spc="-60" dirty="0">
                <a:solidFill>
                  <a:srgbClr val="FFFFFF"/>
                </a:solidFill>
                <a:latin typeface="Trebuchet MS"/>
                <a:cs typeface="Trebuchet MS"/>
              </a:rPr>
              <a:t>Reposição </a:t>
            </a:r>
            <a:r>
              <a:rPr sz="1350" b="1" spc="-40" dirty="0">
                <a:solidFill>
                  <a:srgbClr val="FFFFFF"/>
                </a:solidFill>
                <a:latin typeface="Trebuchet MS"/>
                <a:cs typeface="Trebuchet MS"/>
              </a:rPr>
              <a:t>do</a:t>
            </a:r>
            <a:r>
              <a:rPr sz="1350" b="1" spc="-185" dirty="0">
                <a:solidFill>
                  <a:srgbClr val="FFFFFF"/>
                </a:solidFill>
                <a:latin typeface="Trebuchet MS"/>
                <a:cs typeface="Trebuchet MS"/>
              </a:rPr>
              <a:t> </a:t>
            </a:r>
            <a:r>
              <a:rPr sz="1350" b="1" spc="-75" dirty="0">
                <a:solidFill>
                  <a:srgbClr val="FFFFFF"/>
                </a:solidFill>
                <a:latin typeface="Trebuchet MS"/>
                <a:cs typeface="Trebuchet MS"/>
              </a:rPr>
              <a:t>Benefício</a:t>
            </a:r>
            <a:endParaRPr sz="1350">
              <a:latin typeface="Trebuchet MS"/>
              <a:cs typeface="Trebuchet MS"/>
            </a:endParaRPr>
          </a:p>
        </p:txBody>
      </p:sp>
      <p:sp>
        <p:nvSpPr>
          <p:cNvPr id="36" name="object 36"/>
          <p:cNvSpPr txBox="1"/>
          <p:nvPr/>
        </p:nvSpPr>
        <p:spPr>
          <a:xfrm>
            <a:off x="731229" y="3733800"/>
            <a:ext cx="3496945" cy="1010469"/>
          </a:xfrm>
          <a:prstGeom prst="rect">
            <a:avLst/>
          </a:prstGeom>
          <a:solidFill>
            <a:schemeClr val="bg1"/>
          </a:solidFill>
          <a:ln w="5816">
            <a:solidFill>
              <a:srgbClr val="A5A5A5"/>
            </a:solidFill>
          </a:ln>
        </p:spPr>
        <p:txBody>
          <a:bodyPr vert="horz" wrap="square" lIns="0" tIns="41275" rIns="0" bIns="0" rtlCol="0">
            <a:spAutoFit/>
          </a:bodyPr>
          <a:lstStyle/>
          <a:p>
            <a:pPr marL="62230" marR="136525">
              <a:lnSpc>
                <a:spcPct val="102200"/>
              </a:lnSpc>
              <a:spcBef>
                <a:spcPts val="325"/>
              </a:spcBef>
            </a:pPr>
            <a:r>
              <a:rPr sz="1250" spc="50" dirty="0">
                <a:latin typeface="Trebuchet MS"/>
                <a:cs typeface="Trebuchet MS"/>
              </a:rPr>
              <a:t>60% </a:t>
            </a:r>
            <a:r>
              <a:rPr sz="1250" spc="-45" dirty="0">
                <a:latin typeface="Trebuchet MS"/>
                <a:cs typeface="Trebuchet MS"/>
              </a:rPr>
              <a:t>(1 dependente) </a:t>
            </a:r>
            <a:r>
              <a:rPr sz="1250" spc="-20" dirty="0">
                <a:latin typeface="Trebuchet MS"/>
                <a:cs typeface="Trebuchet MS"/>
              </a:rPr>
              <a:t>+ </a:t>
            </a:r>
            <a:r>
              <a:rPr sz="1250" spc="50" dirty="0">
                <a:latin typeface="Trebuchet MS"/>
                <a:cs typeface="Trebuchet MS"/>
              </a:rPr>
              <a:t>10% </a:t>
            </a:r>
            <a:r>
              <a:rPr sz="1250" spc="-25" dirty="0">
                <a:latin typeface="Trebuchet MS"/>
                <a:cs typeface="Trebuchet MS"/>
              </a:rPr>
              <a:t>por </a:t>
            </a:r>
            <a:r>
              <a:rPr sz="1250" spc="-40" dirty="0">
                <a:latin typeface="Trebuchet MS"/>
                <a:cs typeface="Trebuchet MS"/>
              </a:rPr>
              <a:t>dependente  </a:t>
            </a:r>
            <a:r>
              <a:rPr sz="1250" spc="-55" dirty="0">
                <a:latin typeface="Trebuchet MS"/>
                <a:cs typeface="Trebuchet MS"/>
              </a:rPr>
              <a:t>adicional, </a:t>
            </a:r>
            <a:r>
              <a:rPr sz="1250" spc="-40" dirty="0">
                <a:latin typeface="Trebuchet MS"/>
                <a:cs typeface="Trebuchet MS"/>
              </a:rPr>
              <a:t>aplicados </a:t>
            </a:r>
            <a:r>
              <a:rPr sz="1250" spc="-30" dirty="0">
                <a:latin typeface="Trebuchet MS"/>
                <a:cs typeface="Trebuchet MS"/>
              </a:rPr>
              <a:t>sobre </a:t>
            </a:r>
            <a:r>
              <a:rPr sz="1250" dirty="0">
                <a:latin typeface="Trebuchet MS"/>
                <a:cs typeface="Trebuchet MS"/>
              </a:rPr>
              <a:t>o </a:t>
            </a:r>
            <a:r>
              <a:rPr sz="1250" spc="-40" dirty="0">
                <a:latin typeface="Trebuchet MS"/>
                <a:cs typeface="Trebuchet MS"/>
              </a:rPr>
              <a:t>valor da  </a:t>
            </a:r>
            <a:r>
              <a:rPr sz="1250" spc="-35" dirty="0">
                <a:latin typeface="Trebuchet MS"/>
                <a:cs typeface="Trebuchet MS"/>
              </a:rPr>
              <a:t>aposentadoria</a:t>
            </a:r>
            <a:r>
              <a:rPr sz="1250" spc="-85" dirty="0">
                <a:latin typeface="Trebuchet MS"/>
                <a:cs typeface="Trebuchet MS"/>
              </a:rPr>
              <a:t> </a:t>
            </a:r>
            <a:r>
              <a:rPr sz="1250" spc="-55" dirty="0">
                <a:latin typeface="Trebuchet MS"/>
                <a:cs typeface="Trebuchet MS"/>
              </a:rPr>
              <a:t>ou,</a:t>
            </a:r>
            <a:r>
              <a:rPr sz="1250" spc="-85" dirty="0">
                <a:latin typeface="Trebuchet MS"/>
                <a:cs typeface="Trebuchet MS"/>
              </a:rPr>
              <a:t> </a:t>
            </a:r>
            <a:r>
              <a:rPr sz="1250" spc="-30" dirty="0">
                <a:latin typeface="Trebuchet MS"/>
                <a:cs typeface="Trebuchet MS"/>
              </a:rPr>
              <a:t>em</a:t>
            </a:r>
            <a:r>
              <a:rPr sz="1250" spc="-80" dirty="0">
                <a:latin typeface="Trebuchet MS"/>
                <a:cs typeface="Trebuchet MS"/>
              </a:rPr>
              <a:t> </a:t>
            </a:r>
            <a:r>
              <a:rPr sz="1250" spc="-35" dirty="0">
                <a:latin typeface="Trebuchet MS"/>
                <a:cs typeface="Trebuchet MS"/>
              </a:rPr>
              <a:t>caso</a:t>
            </a:r>
            <a:r>
              <a:rPr sz="1250" spc="-85" dirty="0">
                <a:latin typeface="Trebuchet MS"/>
                <a:cs typeface="Trebuchet MS"/>
              </a:rPr>
              <a:t> </a:t>
            </a:r>
            <a:r>
              <a:rPr sz="1250" spc="-40" dirty="0">
                <a:latin typeface="Trebuchet MS"/>
                <a:cs typeface="Trebuchet MS"/>
              </a:rPr>
              <a:t>de</a:t>
            </a:r>
            <a:r>
              <a:rPr sz="1250" spc="-80" dirty="0">
                <a:latin typeface="Trebuchet MS"/>
                <a:cs typeface="Trebuchet MS"/>
              </a:rPr>
              <a:t> </a:t>
            </a:r>
            <a:r>
              <a:rPr sz="1250" spc="-35" dirty="0">
                <a:latin typeface="Trebuchet MS"/>
                <a:cs typeface="Trebuchet MS"/>
              </a:rPr>
              <a:t>morte</a:t>
            </a:r>
            <a:r>
              <a:rPr sz="1250" spc="-85" dirty="0">
                <a:latin typeface="Trebuchet MS"/>
                <a:cs typeface="Trebuchet MS"/>
              </a:rPr>
              <a:t> </a:t>
            </a:r>
            <a:r>
              <a:rPr sz="1250" spc="-15" dirty="0">
                <a:latin typeface="Trebuchet MS"/>
                <a:cs typeface="Trebuchet MS"/>
              </a:rPr>
              <a:t>do</a:t>
            </a:r>
            <a:r>
              <a:rPr sz="1250" spc="-85" dirty="0">
                <a:latin typeface="Trebuchet MS"/>
                <a:cs typeface="Trebuchet MS"/>
              </a:rPr>
              <a:t> </a:t>
            </a:r>
            <a:r>
              <a:rPr sz="1250" spc="-30" dirty="0">
                <a:latin typeface="Trebuchet MS"/>
                <a:cs typeface="Trebuchet MS"/>
              </a:rPr>
              <a:t>segurado  em </a:t>
            </a:r>
            <a:r>
              <a:rPr sz="1250" spc="-55" dirty="0">
                <a:latin typeface="Trebuchet MS"/>
                <a:cs typeface="Trebuchet MS"/>
              </a:rPr>
              <a:t>atividade, </a:t>
            </a:r>
            <a:r>
              <a:rPr sz="1250" spc="-20" dirty="0">
                <a:latin typeface="Trebuchet MS"/>
                <a:cs typeface="Trebuchet MS"/>
              </a:rPr>
              <a:t>ao </a:t>
            </a:r>
            <a:r>
              <a:rPr sz="1250" spc="-40" dirty="0">
                <a:latin typeface="Trebuchet MS"/>
                <a:cs typeface="Trebuchet MS"/>
              </a:rPr>
              <a:t>valor </a:t>
            </a:r>
            <a:r>
              <a:rPr sz="1250" spc="-30" dirty="0">
                <a:latin typeface="Trebuchet MS"/>
                <a:cs typeface="Trebuchet MS"/>
              </a:rPr>
              <a:t>que </a:t>
            </a:r>
            <a:r>
              <a:rPr sz="1250" spc="-50" dirty="0">
                <a:latin typeface="Trebuchet MS"/>
                <a:cs typeface="Trebuchet MS"/>
              </a:rPr>
              <a:t>receberia </a:t>
            </a:r>
            <a:r>
              <a:rPr sz="1250" spc="-30" dirty="0">
                <a:latin typeface="Trebuchet MS"/>
                <a:cs typeface="Trebuchet MS"/>
              </a:rPr>
              <a:t>em  </a:t>
            </a:r>
            <a:r>
              <a:rPr sz="1250" spc="-35" dirty="0">
                <a:latin typeface="Trebuchet MS"/>
                <a:cs typeface="Trebuchet MS"/>
              </a:rPr>
              <a:t>aposentadoria </a:t>
            </a:r>
            <a:r>
              <a:rPr sz="1250" spc="-25" dirty="0">
                <a:latin typeface="Trebuchet MS"/>
                <a:cs typeface="Trebuchet MS"/>
              </a:rPr>
              <a:t>por </a:t>
            </a:r>
            <a:r>
              <a:rPr sz="1250" spc="-50" dirty="0">
                <a:latin typeface="Trebuchet MS"/>
                <a:cs typeface="Trebuchet MS"/>
              </a:rPr>
              <a:t>incapacidade</a:t>
            </a:r>
            <a:r>
              <a:rPr sz="1250" spc="-215" dirty="0">
                <a:latin typeface="Trebuchet MS"/>
                <a:cs typeface="Trebuchet MS"/>
              </a:rPr>
              <a:t> </a:t>
            </a:r>
            <a:r>
              <a:rPr sz="1250" spc="-40" dirty="0">
                <a:latin typeface="Trebuchet MS"/>
                <a:cs typeface="Trebuchet MS"/>
              </a:rPr>
              <a:t>permanente</a:t>
            </a:r>
            <a:endParaRPr sz="1250" dirty="0">
              <a:latin typeface="Trebuchet MS"/>
              <a:cs typeface="Trebuchet MS"/>
            </a:endParaRPr>
          </a:p>
        </p:txBody>
      </p:sp>
      <p:sp>
        <p:nvSpPr>
          <p:cNvPr id="37" name="object 37"/>
          <p:cNvSpPr/>
          <p:nvPr/>
        </p:nvSpPr>
        <p:spPr>
          <a:xfrm>
            <a:off x="5919775" y="3602444"/>
            <a:ext cx="1080770" cy="93345"/>
          </a:xfrm>
          <a:custGeom>
            <a:avLst/>
            <a:gdLst/>
            <a:ahLst/>
            <a:cxnLst/>
            <a:rect l="l" t="t" r="r" b="b"/>
            <a:pathLst>
              <a:path w="1080770" h="93345">
                <a:moveTo>
                  <a:pt x="1080744" y="0"/>
                </a:moveTo>
                <a:lnTo>
                  <a:pt x="0" y="0"/>
                </a:lnTo>
                <a:lnTo>
                  <a:pt x="0" y="92976"/>
                </a:lnTo>
                <a:lnTo>
                  <a:pt x="1080744" y="92976"/>
                </a:lnTo>
                <a:lnTo>
                  <a:pt x="1080744" y="0"/>
                </a:lnTo>
                <a:close/>
              </a:path>
            </a:pathLst>
          </a:custGeom>
          <a:solidFill>
            <a:srgbClr val="81B859"/>
          </a:solidFill>
        </p:spPr>
        <p:txBody>
          <a:bodyPr wrap="square" lIns="0" tIns="0" rIns="0" bIns="0" rtlCol="0"/>
          <a:lstStyle/>
          <a:p>
            <a:endParaRPr/>
          </a:p>
        </p:txBody>
      </p:sp>
      <p:sp>
        <p:nvSpPr>
          <p:cNvPr id="38" name="object 38"/>
          <p:cNvSpPr/>
          <p:nvPr/>
        </p:nvSpPr>
        <p:spPr>
          <a:xfrm>
            <a:off x="5919775" y="3834866"/>
            <a:ext cx="1266825" cy="93345"/>
          </a:xfrm>
          <a:custGeom>
            <a:avLst/>
            <a:gdLst/>
            <a:ahLst/>
            <a:cxnLst/>
            <a:rect l="l" t="t" r="r" b="b"/>
            <a:pathLst>
              <a:path w="1266825" h="93345">
                <a:moveTo>
                  <a:pt x="1266672" y="0"/>
                </a:moveTo>
                <a:lnTo>
                  <a:pt x="0" y="0"/>
                </a:lnTo>
                <a:lnTo>
                  <a:pt x="0" y="92976"/>
                </a:lnTo>
                <a:lnTo>
                  <a:pt x="1266672" y="92976"/>
                </a:lnTo>
                <a:lnTo>
                  <a:pt x="1266672" y="0"/>
                </a:lnTo>
                <a:close/>
              </a:path>
            </a:pathLst>
          </a:custGeom>
          <a:solidFill>
            <a:srgbClr val="81B859"/>
          </a:solidFill>
        </p:spPr>
        <p:txBody>
          <a:bodyPr wrap="square" lIns="0" tIns="0" rIns="0" bIns="0" rtlCol="0"/>
          <a:lstStyle/>
          <a:p>
            <a:endParaRPr/>
          </a:p>
        </p:txBody>
      </p:sp>
      <p:sp>
        <p:nvSpPr>
          <p:cNvPr id="39" name="object 39"/>
          <p:cNvSpPr/>
          <p:nvPr/>
        </p:nvSpPr>
        <p:spPr>
          <a:xfrm>
            <a:off x="5919775" y="4067289"/>
            <a:ext cx="1441450" cy="104775"/>
          </a:xfrm>
          <a:custGeom>
            <a:avLst/>
            <a:gdLst/>
            <a:ahLst/>
            <a:cxnLst/>
            <a:rect l="l" t="t" r="r" b="b"/>
            <a:pathLst>
              <a:path w="1441450" h="104775">
                <a:moveTo>
                  <a:pt x="1440980" y="0"/>
                </a:moveTo>
                <a:lnTo>
                  <a:pt x="0" y="0"/>
                </a:lnTo>
                <a:lnTo>
                  <a:pt x="0" y="104584"/>
                </a:lnTo>
                <a:lnTo>
                  <a:pt x="1440980" y="104584"/>
                </a:lnTo>
                <a:lnTo>
                  <a:pt x="1440980" y="0"/>
                </a:lnTo>
                <a:close/>
              </a:path>
            </a:pathLst>
          </a:custGeom>
          <a:solidFill>
            <a:srgbClr val="81B859"/>
          </a:solidFill>
        </p:spPr>
        <p:txBody>
          <a:bodyPr wrap="square" lIns="0" tIns="0" rIns="0" bIns="0" rtlCol="0"/>
          <a:lstStyle/>
          <a:p>
            <a:endParaRPr/>
          </a:p>
        </p:txBody>
      </p:sp>
      <p:sp>
        <p:nvSpPr>
          <p:cNvPr id="40" name="object 40"/>
          <p:cNvSpPr/>
          <p:nvPr/>
        </p:nvSpPr>
        <p:spPr>
          <a:xfrm>
            <a:off x="5919775" y="4311332"/>
            <a:ext cx="1627505" cy="93345"/>
          </a:xfrm>
          <a:custGeom>
            <a:avLst/>
            <a:gdLst/>
            <a:ahLst/>
            <a:cxnLst/>
            <a:rect l="l" t="t" r="r" b="b"/>
            <a:pathLst>
              <a:path w="1627504" h="93345">
                <a:moveTo>
                  <a:pt x="1626908" y="0"/>
                </a:moveTo>
                <a:lnTo>
                  <a:pt x="0" y="0"/>
                </a:lnTo>
                <a:lnTo>
                  <a:pt x="0" y="92963"/>
                </a:lnTo>
                <a:lnTo>
                  <a:pt x="1626908" y="92963"/>
                </a:lnTo>
                <a:lnTo>
                  <a:pt x="1626908" y="0"/>
                </a:lnTo>
                <a:close/>
              </a:path>
            </a:pathLst>
          </a:custGeom>
          <a:solidFill>
            <a:srgbClr val="81B859"/>
          </a:solidFill>
        </p:spPr>
        <p:txBody>
          <a:bodyPr wrap="square" lIns="0" tIns="0" rIns="0" bIns="0" rtlCol="0"/>
          <a:lstStyle/>
          <a:p>
            <a:endParaRPr/>
          </a:p>
        </p:txBody>
      </p:sp>
      <p:sp>
        <p:nvSpPr>
          <p:cNvPr id="41" name="object 41"/>
          <p:cNvSpPr/>
          <p:nvPr/>
        </p:nvSpPr>
        <p:spPr>
          <a:xfrm>
            <a:off x="5919775" y="4311320"/>
            <a:ext cx="1627505" cy="93345"/>
          </a:xfrm>
          <a:custGeom>
            <a:avLst/>
            <a:gdLst/>
            <a:ahLst/>
            <a:cxnLst/>
            <a:rect l="l" t="t" r="r" b="b"/>
            <a:pathLst>
              <a:path w="1627504" h="93345">
                <a:moveTo>
                  <a:pt x="1626920" y="92964"/>
                </a:moveTo>
                <a:lnTo>
                  <a:pt x="0" y="92964"/>
                </a:lnTo>
                <a:lnTo>
                  <a:pt x="0" y="0"/>
                </a:lnTo>
                <a:lnTo>
                  <a:pt x="1626920" y="0"/>
                </a:lnTo>
                <a:lnTo>
                  <a:pt x="1626920" y="92964"/>
                </a:lnTo>
                <a:close/>
              </a:path>
            </a:pathLst>
          </a:custGeom>
          <a:ln w="11620">
            <a:solidFill>
              <a:srgbClr val="81B859"/>
            </a:solidFill>
          </a:ln>
        </p:spPr>
        <p:txBody>
          <a:bodyPr wrap="square" lIns="0" tIns="0" rIns="0" bIns="0" rtlCol="0"/>
          <a:lstStyle/>
          <a:p>
            <a:endParaRPr/>
          </a:p>
        </p:txBody>
      </p:sp>
      <p:sp>
        <p:nvSpPr>
          <p:cNvPr id="42" name="object 42"/>
          <p:cNvSpPr/>
          <p:nvPr/>
        </p:nvSpPr>
        <p:spPr>
          <a:xfrm>
            <a:off x="5919775" y="4067289"/>
            <a:ext cx="1441450" cy="104775"/>
          </a:xfrm>
          <a:custGeom>
            <a:avLst/>
            <a:gdLst/>
            <a:ahLst/>
            <a:cxnLst/>
            <a:rect l="l" t="t" r="r" b="b"/>
            <a:pathLst>
              <a:path w="1441450" h="104775">
                <a:moveTo>
                  <a:pt x="1440980" y="104584"/>
                </a:moveTo>
                <a:lnTo>
                  <a:pt x="0" y="104584"/>
                </a:lnTo>
                <a:lnTo>
                  <a:pt x="0" y="0"/>
                </a:lnTo>
                <a:lnTo>
                  <a:pt x="1440980" y="0"/>
                </a:lnTo>
                <a:lnTo>
                  <a:pt x="1440980" y="104584"/>
                </a:lnTo>
                <a:close/>
              </a:path>
            </a:pathLst>
          </a:custGeom>
          <a:ln w="11620">
            <a:solidFill>
              <a:srgbClr val="81B859"/>
            </a:solidFill>
          </a:ln>
        </p:spPr>
        <p:txBody>
          <a:bodyPr wrap="square" lIns="0" tIns="0" rIns="0" bIns="0" rtlCol="0"/>
          <a:lstStyle/>
          <a:p>
            <a:endParaRPr/>
          </a:p>
        </p:txBody>
      </p:sp>
      <p:sp>
        <p:nvSpPr>
          <p:cNvPr id="43" name="object 43"/>
          <p:cNvSpPr/>
          <p:nvPr/>
        </p:nvSpPr>
        <p:spPr>
          <a:xfrm>
            <a:off x="5919775" y="3834866"/>
            <a:ext cx="1266825" cy="93345"/>
          </a:xfrm>
          <a:custGeom>
            <a:avLst/>
            <a:gdLst/>
            <a:ahLst/>
            <a:cxnLst/>
            <a:rect l="l" t="t" r="r" b="b"/>
            <a:pathLst>
              <a:path w="1266825" h="93345">
                <a:moveTo>
                  <a:pt x="1266672" y="92964"/>
                </a:moveTo>
                <a:lnTo>
                  <a:pt x="0" y="92964"/>
                </a:lnTo>
                <a:lnTo>
                  <a:pt x="0" y="0"/>
                </a:lnTo>
                <a:lnTo>
                  <a:pt x="1266672" y="0"/>
                </a:lnTo>
                <a:lnTo>
                  <a:pt x="1266672" y="92964"/>
                </a:lnTo>
                <a:close/>
              </a:path>
            </a:pathLst>
          </a:custGeom>
          <a:ln w="11620">
            <a:solidFill>
              <a:srgbClr val="81B859"/>
            </a:solidFill>
          </a:ln>
        </p:spPr>
        <p:txBody>
          <a:bodyPr wrap="square" lIns="0" tIns="0" rIns="0" bIns="0" rtlCol="0"/>
          <a:lstStyle/>
          <a:p>
            <a:endParaRPr/>
          </a:p>
        </p:txBody>
      </p:sp>
      <p:sp>
        <p:nvSpPr>
          <p:cNvPr id="44" name="object 44"/>
          <p:cNvSpPr/>
          <p:nvPr/>
        </p:nvSpPr>
        <p:spPr>
          <a:xfrm>
            <a:off x="5919775" y="3602456"/>
            <a:ext cx="1080770" cy="93345"/>
          </a:xfrm>
          <a:custGeom>
            <a:avLst/>
            <a:gdLst/>
            <a:ahLst/>
            <a:cxnLst/>
            <a:rect l="l" t="t" r="r" b="b"/>
            <a:pathLst>
              <a:path w="1080770" h="93345">
                <a:moveTo>
                  <a:pt x="1080731" y="92963"/>
                </a:moveTo>
                <a:lnTo>
                  <a:pt x="0" y="92963"/>
                </a:lnTo>
                <a:lnTo>
                  <a:pt x="0" y="0"/>
                </a:lnTo>
                <a:lnTo>
                  <a:pt x="1080731" y="0"/>
                </a:lnTo>
                <a:lnTo>
                  <a:pt x="1080731" y="92963"/>
                </a:lnTo>
                <a:close/>
              </a:path>
            </a:pathLst>
          </a:custGeom>
          <a:ln w="11620">
            <a:solidFill>
              <a:srgbClr val="81B859"/>
            </a:solidFill>
          </a:ln>
        </p:spPr>
        <p:txBody>
          <a:bodyPr wrap="square" lIns="0" tIns="0" rIns="0" bIns="0" rtlCol="0"/>
          <a:lstStyle/>
          <a:p>
            <a:endParaRPr/>
          </a:p>
        </p:txBody>
      </p:sp>
      <p:sp>
        <p:nvSpPr>
          <p:cNvPr id="45" name="object 45"/>
          <p:cNvSpPr/>
          <p:nvPr/>
        </p:nvSpPr>
        <p:spPr>
          <a:xfrm>
            <a:off x="7546695" y="4311332"/>
            <a:ext cx="174625" cy="93345"/>
          </a:xfrm>
          <a:custGeom>
            <a:avLst/>
            <a:gdLst/>
            <a:ahLst/>
            <a:cxnLst/>
            <a:rect l="l" t="t" r="r" b="b"/>
            <a:pathLst>
              <a:path w="174625" h="93345">
                <a:moveTo>
                  <a:pt x="174307" y="92963"/>
                </a:moveTo>
                <a:lnTo>
                  <a:pt x="0" y="92963"/>
                </a:lnTo>
                <a:lnTo>
                  <a:pt x="0" y="0"/>
                </a:lnTo>
                <a:lnTo>
                  <a:pt x="174307" y="0"/>
                </a:lnTo>
                <a:lnTo>
                  <a:pt x="174307" y="92963"/>
                </a:lnTo>
                <a:close/>
              </a:path>
            </a:pathLst>
          </a:custGeom>
          <a:ln w="11620">
            <a:solidFill>
              <a:srgbClr val="81B859"/>
            </a:solidFill>
          </a:ln>
        </p:spPr>
        <p:txBody>
          <a:bodyPr wrap="square" lIns="0" tIns="0" rIns="0" bIns="0" rtlCol="0"/>
          <a:lstStyle/>
          <a:p>
            <a:endParaRPr/>
          </a:p>
        </p:txBody>
      </p:sp>
      <p:sp>
        <p:nvSpPr>
          <p:cNvPr id="46" name="object 46"/>
          <p:cNvSpPr/>
          <p:nvPr/>
        </p:nvSpPr>
        <p:spPr>
          <a:xfrm>
            <a:off x="7360755" y="4067289"/>
            <a:ext cx="360680" cy="104775"/>
          </a:xfrm>
          <a:custGeom>
            <a:avLst/>
            <a:gdLst/>
            <a:ahLst/>
            <a:cxnLst/>
            <a:rect l="l" t="t" r="r" b="b"/>
            <a:pathLst>
              <a:path w="360679" h="104775">
                <a:moveTo>
                  <a:pt x="360248" y="104584"/>
                </a:moveTo>
                <a:lnTo>
                  <a:pt x="0" y="104584"/>
                </a:lnTo>
                <a:lnTo>
                  <a:pt x="0" y="0"/>
                </a:lnTo>
                <a:lnTo>
                  <a:pt x="360248" y="0"/>
                </a:lnTo>
                <a:lnTo>
                  <a:pt x="360248" y="104584"/>
                </a:lnTo>
                <a:close/>
              </a:path>
            </a:pathLst>
          </a:custGeom>
          <a:ln w="11620">
            <a:solidFill>
              <a:srgbClr val="81B859"/>
            </a:solidFill>
          </a:ln>
        </p:spPr>
        <p:txBody>
          <a:bodyPr wrap="square" lIns="0" tIns="0" rIns="0" bIns="0" rtlCol="0"/>
          <a:lstStyle/>
          <a:p>
            <a:endParaRPr/>
          </a:p>
        </p:txBody>
      </p:sp>
      <p:sp>
        <p:nvSpPr>
          <p:cNvPr id="47" name="object 47"/>
          <p:cNvSpPr/>
          <p:nvPr/>
        </p:nvSpPr>
        <p:spPr>
          <a:xfrm>
            <a:off x="7186447" y="3834879"/>
            <a:ext cx="534670" cy="93345"/>
          </a:xfrm>
          <a:custGeom>
            <a:avLst/>
            <a:gdLst/>
            <a:ahLst/>
            <a:cxnLst/>
            <a:rect l="l" t="t" r="r" b="b"/>
            <a:pathLst>
              <a:path w="534670" h="93345">
                <a:moveTo>
                  <a:pt x="534555" y="92964"/>
                </a:moveTo>
                <a:lnTo>
                  <a:pt x="0" y="92964"/>
                </a:lnTo>
                <a:lnTo>
                  <a:pt x="0" y="0"/>
                </a:lnTo>
                <a:lnTo>
                  <a:pt x="534555" y="0"/>
                </a:lnTo>
                <a:lnTo>
                  <a:pt x="534555" y="92964"/>
                </a:lnTo>
                <a:close/>
              </a:path>
            </a:pathLst>
          </a:custGeom>
          <a:ln w="11620">
            <a:solidFill>
              <a:srgbClr val="81B859"/>
            </a:solidFill>
          </a:ln>
        </p:spPr>
        <p:txBody>
          <a:bodyPr wrap="square" lIns="0" tIns="0" rIns="0" bIns="0" rtlCol="0"/>
          <a:lstStyle/>
          <a:p>
            <a:endParaRPr/>
          </a:p>
        </p:txBody>
      </p:sp>
      <p:sp>
        <p:nvSpPr>
          <p:cNvPr id="48" name="object 48"/>
          <p:cNvSpPr/>
          <p:nvPr/>
        </p:nvSpPr>
        <p:spPr>
          <a:xfrm>
            <a:off x="7000507" y="3602456"/>
            <a:ext cx="720725" cy="93345"/>
          </a:xfrm>
          <a:custGeom>
            <a:avLst/>
            <a:gdLst/>
            <a:ahLst/>
            <a:cxnLst/>
            <a:rect l="l" t="t" r="r" b="b"/>
            <a:pathLst>
              <a:path w="720725" h="93345">
                <a:moveTo>
                  <a:pt x="720496" y="92964"/>
                </a:moveTo>
                <a:lnTo>
                  <a:pt x="0" y="92964"/>
                </a:lnTo>
                <a:lnTo>
                  <a:pt x="0" y="0"/>
                </a:lnTo>
                <a:lnTo>
                  <a:pt x="720496" y="0"/>
                </a:lnTo>
                <a:lnTo>
                  <a:pt x="720496" y="92964"/>
                </a:lnTo>
                <a:close/>
              </a:path>
            </a:pathLst>
          </a:custGeom>
          <a:ln w="11620">
            <a:solidFill>
              <a:srgbClr val="81B859"/>
            </a:solidFill>
          </a:ln>
        </p:spPr>
        <p:txBody>
          <a:bodyPr wrap="square" lIns="0" tIns="0" rIns="0" bIns="0" rtlCol="0"/>
          <a:lstStyle/>
          <a:p>
            <a:endParaRPr/>
          </a:p>
        </p:txBody>
      </p:sp>
      <p:sp>
        <p:nvSpPr>
          <p:cNvPr id="49" name="object 49"/>
          <p:cNvSpPr txBox="1"/>
          <p:nvPr/>
        </p:nvSpPr>
        <p:spPr>
          <a:xfrm>
            <a:off x="5913965" y="4537932"/>
            <a:ext cx="1812925" cy="106376"/>
          </a:xfrm>
          <a:prstGeom prst="rect">
            <a:avLst/>
          </a:prstGeom>
          <a:solidFill>
            <a:srgbClr val="81B859"/>
          </a:solidFill>
        </p:spPr>
        <p:txBody>
          <a:bodyPr vert="horz" wrap="square" lIns="0" tIns="0" rIns="0" bIns="0" rtlCol="0">
            <a:spAutoFit/>
          </a:bodyPr>
          <a:lstStyle/>
          <a:p>
            <a:pPr marR="88265" algn="r">
              <a:lnSpc>
                <a:spcPts val="825"/>
              </a:lnSpc>
            </a:pPr>
            <a:r>
              <a:rPr sz="1000" b="1" spc="-80" dirty="0">
                <a:latin typeface="Trebuchet MS"/>
                <a:cs typeface="Trebuchet MS"/>
              </a:rPr>
              <a:t>100</a:t>
            </a:r>
            <a:r>
              <a:rPr lang="pt-BR" sz="1000" b="1" spc="-80" dirty="0">
                <a:latin typeface="Trebuchet MS"/>
                <a:cs typeface="Trebuchet MS"/>
              </a:rPr>
              <a:t>%</a:t>
            </a:r>
            <a:endParaRPr sz="1000" dirty="0">
              <a:latin typeface="Trebuchet MS"/>
              <a:cs typeface="Trebuchet MS"/>
            </a:endParaRPr>
          </a:p>
        </p:txBody>
      </p:sp>
      <p:sp>
        <p:nvSpPr>
          <p:cNvPr id="50" name="object 50"/>
          <p:cNvSpPr txBox="1"/>
          <p:nvPr/>
        </p:nvSpPr>
        <p:spPr>
          <a:xfrm>
            <a:off x="7259770" y="4266990"/>
            <a:ext cx="286925" cy="167354"/>
          </a:xfrm>
          <a:prstGeom prst="rect">
            <a:avLst/>
          </a:prstGeom>
        </p:spPr>
        <p:txBody>
          <a:bodyPr vert="horz" wrap="square" lIns="0" tIns="13335" rIns="0" bIns="0" rtlCol="0">
            <a:spAutoFit/>
          </a:bodyPr>
          <a:lstStyle/>
          <a:p>
            <a:pPr marL="12700">
              <a:lnSpc>
                <a:spcPct val="100000"/>
              </a:lnSpc>
              <a:spcBef>
                <a:spcPts val="105"/>
              </a:spcBef>
            </a:pPr>
            <a:r>
              <a:rPr sz="1000" b="1" spc="-80" dirty="0">
                <a:latin typeface="Trebuchet MS"/>
                <a:cs typeface="Trebuchet MS"/>
              </a:rPr>
              <a:t>90</a:t>
            </a:r>
            <a:r>
              <a:rPr lang="pt-BR" sz="1000" b="1" spc="-80" dirty="0">
                <a:latin typeface="Trebuchet MS"/>
                <a:cs typeface="Trebuchet MS"/>
              </a:rPr>
              <a:t>%</a:t>
            </a:r>
            <a:endParaRPr sz="1000" dirty="0">
              <a:latin typeface="Trebuchet MS"/>
              <a:cs typeface="Trebuchet MS"/>
            </a:endParaRPr>
          </a:p>
        </p:txBody>
      </p:sp>
      <p:sp>
        <p:nvSpPr>
          <p:cNvPr id="51" name="object 51"/>
          <p:cNvSpPr txBox="1"/>
          <p:nvPr/>
        </p:nvSpPr>
        <p:spPr>
          <a:xfrm>
            <a:off x="7053325" y="4029739"/>
            <a:ext cx="307430" cy="167354"/>
          </a:xfrm>
          <a:prstGeom prst="rect">
            <a:avLst/>
          </a:prstGeom>
        </p:spPr>
        <p:txBody>
          <a:bodyPr vert="horz" wrap="square" lIns="0" tIns="13335" rIns="0" bIns="0" rtlCol="0">
            <a:spAutoFit/>
          </a:bodyPr>
          <a:lstStyle/>
          <a:p>
            <a:pPr marL="12700">
              <a:lnSpc>
                <a:spcPct val="100000"/>
              </a:lnSpc>
              <a:spcBef>
                <a:spcPts val="105"/>
              </a:spcBef>
            </a:pPr>
            <a:r>
              <a:rPr sz="1000" b="1" spc="-80" dirty="0">
                <a:latin typeface="Trebuchet MS"/>
                <a:cs typeface="Trebuchet MS"/>
              </a:rPr>
              <a:t>80</a:t>
            </a:r>
            <a:r>
              <a:rPr lang="pt-BR" sz="1000" b="1" spc="-80" dirty="0">
                <a:latin typeface="Trebuchet MS"/>
                <a:cs typeface="Trebuchet MS"/>
              </a:rPr>
              <a:t>%</a:t>
            </a:r>
            <a:endParaRPr sz="1000" dirty="0">
              <a:latin typeface="Trebuchet MS"/>
              <a:cs typeface="Trebuchet MS"/>
            </a:endParaRPr>
          </a:p>
        </p:txBody>
      </p:sp>
      <p:sp>
        <p:nvSpPr>
          <p:cNvPr id="52" name="object 52"/>
          <p:cNvSpPr txBox="1"/>
          <p:nvPr/>
        </p:nvSpPr>
        <p:spPr>
          <a:xfrm>
            <a:off x="6870146" y="3792488"/>
            <a:ext cx="240029" cy="167354"/>
          </a:xfrm>
          <a:prstGeom prst="rect">
            <a:avLst/>
          </a:prstGeom>
        </p:spPr>
        <p:txBody>
          <a:bodyPr vert="horz" wrap="square" lIns="0" tIns="13335" rIns="0" bIns="0" rtlCol="0">
            <a:spAutoFit/>
          </a:bodyPr>
          <a:lstStyle/>
          <a:p>
            <a:pPr marL="12700">
              <a:lnSpc>
                <a:spcPct val="100000"/>
              </a:lnSpc>
              <a:spcBef>
                <a:spcPts val="105"/>
              </a:spcBef>
            </a:pPr>
            <a:r>
              <a:rPr sz="1000" b="1" spc="-80" dirty="0">
                <a:latin typeface="Trebuchet MS"/>
                <a:cs typeface="Trebuchet MS"/>
              </a:rPr>
              <a:t>70</a:t>
            </a:r>
            <a:r>
              <a:rPr lang="pt-BR" sz="1000" b="1" spc="-80" dirty="0">
                <a:latin typeface="Trebuchet MS"/>
                <a:cs typeface="Trebuchet MS"/>
              </a:rPr>
              <a:t>%</a:t>
            </a:r>
            <a:endParaRPr sz="1000" dirty="0">
              <a:latin typeface="Trebuchet MS"/>
              <a:cs typeface="Trebuchet MS"/>
            </a:endParaRPr>
          </a:p>
        </p:txBody>
      </p:sp>
      <p:sp>
        <p:nvSpPr>
          <p:cNvPr id="53" name="object 53"/>
          <p:cNvSpPr txBox="1"/>
          <p:nvPr/>
        </p:nvSpPr>
        <p:spPr>
          <a:xfrm>
            <a:off x="6698599" y="3555237"/>
            <a:ext cx="240029" cy="167354"/>
          </a:xfrm>
          <a:prstGeom prst="rect">
            <a:avLst/>
          </a:prstGeom>
        </p:spPr>
        <p:txBody>
          <a:bodyPr vert="horz" wrap="square" lIns="0" tIns="13335" rIns="0" bIns="0" rtlCol="0">
            <a:spAutoFit/>
          </a:bodyPr>
          <a:lstStyle/>
          <a:p>
            <a:pPr marL="12700">
              <a:lnSpc>
                <a:spcPct val="100000"/>
              </a:lnSpc>
              <a:spcBef>
                <a:spcPts val="105"/>
              </a:spcBef>
            </a:pPr>
            <a:r>
              <a:rPr sz="1000" b="1" spc="-80" dirty="0">
                <a:latin typeface="Trebuchet MS"/>
                <a:cs typeface="Trebuchet MS"/>
              </a:rPr>
              <a:t>60</a:t>
            </a:r>
            <a:r>
              <a:rPr lang="pt-BR" sz="1000" b="1" spc="-80" dirty="0">
                <a:latin typeface="Trebuchet MS"/>
                <a:cs typeface="Trebuchet MS"/>
              </a:rPr>
              <a:t>%</a:t>
            </a:r>
            <a:endParaRPr sz="1000" dirty="0">
              <a:latin typeface="Trebuchet MS"/>
              <a:cs typeface="Trebuchet MS"/>
            </a:endParaRPr>
          </a:p>
        </p:txBody>
      </p:sp>
      <p:sp>
        <p:nvSpPr>
          <p:cNvPr id="54" name="object 54"/>
          <p:cNvSpPr txBox="1"/>
          <p:nvPr/>
        </p:nvSpPr>
        <p:spPr>
          <a:xfrm>
            <a:off x="4419600" y="3492541"/>
            <a:ext cx="1361440" cy="1219564"/>
          </a:xfrm>
          <a:prstGeom prst="rect">
            <a:avLst/>
          </a:prstGeom>
        </p:spPr>
        <p:txBody>
          <a:bodyPr vert="horz" wrap="square" lIns="0" tIns="58419" rIns="0" bIns="0" rtlCol="0">
            <a:spAutoFit/>
          </a:bodyPr>
          <a:lstStyle/>
          <a:p>
            <a:pPr marL="407034">
              <a:lnSpc>
                <a:spcPct val="100000"/>
              </a:lnSpc>
              <a:spcBef>
                <a:spcPts val="459"/>
              </a:spcBef>
            </a:pPr>
            <a:r>
              <a:rPr sz="1250" b="1" spc="-85" dirty="0">
                <a:latin typeface="Trebuchet MS"/>
                <a:cs typeface="Trebuchet MS"/>
              </a:rPr>
              <a:t>1</a:t>
            </a:r>
            <a:r>
              <a:rPr sz="1250" b="1" spc="-135" dirty="0">
                <a:latin typeface="Trebuchet MS"/>
                <a:cs typeface="Trebuchet MS"/>
              </a:rPr>
              <a:t> </a:t>
            </a:r>
            <a:r>
              <a:rPr sz="1250" b="1" spc="-60" dirty="0">
                <a:latin typeface="Trebuchet MS"/>
                <a:cs typeface="Trebuchet MS"/>
              </a:rPr>
              <a:t>dependente</a:t>
            </a:r>
            <a:endParaRPr sz="1250" dirty="0">
              <a:latin typeface="Trebuchet MS"/>
              <a:cs typeface="Trebuchet MS"/>
            </a:endParaRPr>
          </a:p>
          <a:p>
            <a:pPr marL="12700" algn="r">
              <a:lnSpc>
                <a:spcPct val="100000"/>
              </a:lnSpc>
              <a:spcBef>
                <a:spcPts val="370"/>
              </a:spcBef>
              <a:tabLst>
                <a:tab pos="459740" algn="l"/>
              </a:tabLst>
            </a:pPr>
            <a:r>
              <a:rPr lang="pt-BR" sz="1250" b="1" spc="-55" dirty="0">
                <a:latin typeface="Trebuchet MS"/>
                <a:cs typeface="Trebuchet MS"/>
              </a:rPr>
              <a:t> 2 </a:t>
            </a:r>
            <a:r>
              <a:rPr lang="pt-BR" sz="1250" b="1" spc="-55" dirty="0" smtClean="0">
                <a:latin typeface="Trebuchet MS"/>
                <a:cs typeface="Trebuchet MS"/>
              </a:rPr>
              <a:t>dependentes</a:t>
            </a:r>
            <a:endParaRPr lang="pt-BR" sz="1250" dirty="0" smtClean="0">
              <a:latin typeface="Trebuchet MS"/>
              <a:cs typeface="Trebuchet MS"/>
            </a:endParaRPr>
          </a:p>
          <a:p>
            <a:pPr marL="12700" algn="r">
              <a:lnSpc>
                <a:spcPct val="100000"/>
              </a:lnSpc>
              <a:spcBef>
                <a:spcPts val="370"/>
              </a:spcBef>
              <a:tabLst>
                <a:tab pos="459740" algn="l"/>
              </a:tabLst>
            </a:pPr>
            <a:r>
              <a:rPr lang="pt-BR" sz="1250" b="1" spc="-55" dirty="0" smtClean="0">
                <a:latin typeface="Trebuchet MS"/>
                <a:cs typeface="Trebuchet MS"/>
              </a:rPr>
              <a:t>3 dependentes</a:t>
            </a:r>
            <a:endParaRPr lang="pt-BR" sz="1250" dirty="0" smtClean="0">
              <a:latin typeface="Trebuchet MS"/>
              <a:cs typeface="Trebuchet MS"/>
            </a:endParaRPr>
          </a:p>
          <a:p>
            <a:pPr marL="12700" marR="5080" algn="r">
              <a:lnSpc>
                <a:spcPct val="124500"/>
              </a:lnSpc>
              <a:tabLst>
                <a:tab pos="459740" algn="l"/>
              </a:tabLst>
            </a:pPr>
            <a:r>
              <a:rPr lang="pt-BR" sz="1250" b="1" spc="-60" dirty="0" smtClean="0">
                <a:latin typeface="Trebuchet MS"/>
                <a:cs typeface="Trebuchet MS"/>
              </a:rPr>
              <a:t>4 depe</a:t>
            </a:r>
            <a:r>
              <a:rPr lang="pt-BR" sz="1250" b="1" spc="-55" dirty="0" smtClean="0">
                <a:latin typeface="Trebuchet MS"/>
                <a:cs typeface="Trebuchet MS"/>
              </a:rPr>
              <a:t>nde</a:t>
            </a:r>
            <a:r>
              <a:rPr lang="pt-BR" sz="1250" b="1" spc="-60" dirty="0" smtClean="0">
                <a:latin typeface="Trebuchet MS"/>
                <a:cs typeface="Trebuchet MS"/>
              </a:rPr>
              <a:t>nte</a:t>
            </a:r>
            <a:r>
              <a:rPr lang="pt-BR" sz="1250" b="1" spc="-25" dirty="0" smtClean="0">
                <a:latin typeface="Trebuchet MS"/>
                <a:cs typeface="Trebuchet MS"/>
              </a:rPr>
              <a:t>s</a:t>
            </a:r>
          </a:p>
          <a:p>
            <a:pPr marL="12700" marR="5080" algn="r">
              <a:lnSpc>
                <a:spcPct val="124500"/>
              </a:lnSpc>
              <a:tabLst>
                <a:tab pos="459740" algn="l"/>
              </a:tabLst>
            </a:pPr>
            <a:r>
              <a:rPr sz="1250" b="1" spc="-85" dirty="0" smtClean="0">
                <a:latin typeface="Trebuchet MS"/>
                <a:cs typeface="Trebuchet MS"/>
              </a:rPr>
              <a:t>5 </a:t>
            </a:r>
            <a:r>
              <a:rPr sz="1250" b="1" spc="-35" dirty="0">
                <a:latin typeface="Trebuchet MS"/>
                <a:cs typeface="Trebuchet MS"/>
              </a:rPr>
              <a:t>ou </a:t>
            </a:r>
            <a:r>
              <a:rPr sz="1250" b="1" spc="-95" dirty="0">
                <a:latin typeface="Trebuchet MS"/>
                <a:cs typeface="Trebuchet MS"/>
              </a:rPr>
              <a:t>+</a:t>
            </a:r>
            <a:r>
              <a:rPr sz="1250" b="1" spc="-235" dirty="0">
                <a:latin typeface="Trebuchet MS"/>
                <a:cs typeface="Trebuchet MS"/>
              </a:rPr>
              <a:t> </a:t>
            </a:r>
            <a:r>
              <a:rPr sz="1250" b="1" spc="-55" dirty="0">
                <a:latin typeface="Trebuchet MS"/>
                <a:cs typeface="Trebuchet MS"/>
              </a:rPr>
              <a:t>dependentes</a:t>
            </a:r>
            <a:endParaRPr sz="1250" dirty="0">
              <a:latin typeface="Trebuchet MS"/>
              <a:cs typeface="Trebuchet MS"/>
            </a:endParaRPr>
          </a:p>
        </p:txBody>
      </p:sp>
      <p:sp>
        <p:nvSpPr>
          <p:cNvPr id="55" name="object 30">
            <a:extLst>
              <a:ext uri="{FF2B5EF4-FFF2-40B4-BE49-F238E27FC236}">
                <a16:creationId xmlns:a16="http://schemas.microsoft.com/office/drawing/2014/main" xmlns="" id="{F8B2A023-828F-FD43-8189-ACAA56614417}"/>
              </a:ext>
            </a:extLst>
          </p:cNvPr>
          <p:cNvSpPr/>
          <p:nvPr/>
        </p:nvSpPr>
        <p:spPr>
          <a:xfrm>
            <a:off x="457199" y="279006"/>
            <a:ext cx="6543308" cy="705243"/>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sz="2000" dirty="0"/>
          </a:p>
        </p:txBody>
      </p:sp>
      <p:sp>
        <p:nvSpPr>
          <p:cNvPr id="12" name="Retângulo 11">
            <a:extLst>
              <a:ext uri="{FF2B5EF4-FFF2-40B4-BE49-F238E27FC236}">
                <a16:creationId xmlns:a16="http://schemas.microsoft.com/office/drawing/2014/main" xmlns="" id="{5A4D0134-62C7-144B-84C6-DF80E85B3370}"/>
              </a:ext>
            </a:extLst>
          </p:cNvPr>
          <p:cNvSpPr/>
          <p:nvPr/>
        </p:nvSpPr>
        <p:spPr>
          <a:xfrm>
            <a:off x="685800" y="374650"/>
            <a:ext cx="6184346" cy="461665"/>
          </a:xfrm>
          <a:prstGeom prst="rect">
            <a:avLst/>
          </a:prstGeom>
        </p:spPr>
        <p:txBody>
          <a:bodyPr wrap="square">
            <a:spAutoFit/>
          </a:bodyPr>
          <a:lstStyle/>
          <a:p>
            <a:r>
              <a:rPr lang="pt-BR" sz="2400" b="1" dirty="0">
                <a:solidFill>
                  <a:schemeClr val="bg1"/>
                </a:solidFill>
                <a:latin typeface="Raleway"/>
              </a:rPr>
              <a:t>Pensão por morte (RGPS e RPPS União)</a:t>
            </a:r>
            <a:endParaRPr lang="pt-BR" sz="2400" b="1" dirty="0"/>
          </a:p>
        </p:txBody>
      </p:sp>
      <p:sp>
        <p:nvSpPr>
          <p:cNvPr id="30" name="CaixaDeTexto 29">
            <a:extLst>
              <a:ext uri="{FF2B5EF4-FFF2-40B4-BE49-F238E27FC236}">
                <a16:creationId xmlns:a16="http://schemas.microsoft.com/office/drawing/2014/main" xmlns="" id="{C6EB8F00-C0AE-B045-B0EE-234C2B96CCCF}"/>
              </a:ext>
            </a:extLst>
          </p:cNvPr>
          <p:cNvSpPr txBox="1"/>
          <p:nvPr/>
        </p:nvSpPr>
        <p:spPr>
          <a:xfrm>
            <a:off x="447674" y="4814995"/>
            <a:ext cx="8153400" cy="1754326"/>
          </a:xfrm>
          <a:prstGeom prst="rect">
            <a:avLst/>
          </a:prstGeom>
          <a:noFill/>
        </p:spPr>
        <p:txBody>
          <a:bodyPr wrap="square" rtlCol="0">
            <a:spAutoFit/>
          </a:bodyPr>
          <a:lstStyle/>
          <a:p>
            <a:pPr marL="171450" indent="-171450">
              <a:buFont typeface="Wingdings" pitchFamily="2" charset="2"/>
              <a:buChar char="Ø"/>
            </a:pPr>
            <a:r>
              <a:rPr lang="pt-BR" sz="1000" dirty="0">
                <a:latin typeface="Arial" panose="020B0604020202020204" pitchFamily="34" charset="0"/>
                <a:cs typeface="Arial" panose="020B0604020202020204" pitchFamily="34" charset="0"/>
              </a:rPr>
              <a:t>Dependente inválido ou com deficiência:</a:t>
            </a:r>
          </a:p>
          <a:p>
            <a:r>
              <a:rPr lang="pt-BR" sz="1000" dirty="0">
                <a:latin typeface="Arial" panose="020B0604020202020204" pitchFamily="34" charset="0"/>
                <a:cs typeface="Arial" panose="020B0604020202020204" pitchFamily="34" charset="0"/>
              </a:rPr>
              <a:t>•RGPS: 100% até o teto</a:t>
            </a:r>
          </a:p>
          <a:p>
            <a:r>
              <a:rPr lang="pt-BR" sz="1000" dirty="0">
                <a:latin typeface="Arial" panose="020B0604020202020204" pitchFamily="34" charset="0"/>
                <a:cs typeface="Arial" panose="020B0604020202020204" pitchFamily="34" charset="0"/>
              </a:rPr>
              <a:t>•RPPS: 100% até teto do RGPS, mais 60% + 10% por dependente adicional do que exceder o teto.  </a:t>
            </a:r>
          </a:p>
          <a:p>
            <a:pPr marL="171450" indent="-171450">
              <a:buFont typeface="Wingdings" pitchFamily="2" charset="2"/>
              <a:buChar char="Ø"/>
            </a:pPr>
            <a:r>
              <a:rPr lang="pt-BR" sz="1000" dirty="0">
                <a:latin typeface="Arial" panose="020B0604020202020204" pitchFamily="34" charset="0"/>
                <a:cs typeface="Arial" panose="020B0604020202020204" pitchFamily="34" charset="0"/>
              </a:rPr>
              <a:t>Observações: </a:t>
            </a:r>
          </a:p>
          <a:p>
            <a:r>
              <a:rPr lang="pt-BR" sz="1000" dirty="0">
                <a:latin typeface="Arial" panose="020B0604020202020204" pitchFamily="34" charset="0"/>
                <a:cs typeface="Arial" panose="020B0604020202020204" pitchFamily="34" charset="0"/>
              </a:rPr>
              <a:t>•RPPS: Servidor ingressou antes da criação da previdência complementar ou que não fez opção  pelo regime: a pensão será calculada sem limitação ao teto do RGPS.</a:t>
            </a:r>
          </a:p>
          <a:p>
            <a:r>
              <a:rPr lang="pt-BR" sz="1000" dirty="0">
                <a:latin typeface="Arial" panose="020B0604020202020204" pitchFamily="34" charset="0"/>
                <a:cs typeface="Arial" panose="020B0604020202020204" pitchFamily="34" charset="0"/>
              </a:rPr>
              <a:t>•RPPS: Morte de policial ou agente penitenciário/socioeducativo por agressão sofrida no exercício ou em razão da função: pensão será igual a remuneração do cargo  e vitalícia para o cônjuge/companheiro.</a:t>
            </a:r>
          </a:p>
          <a:p>
            <a:r>
              <a:rPr lang="pt-BR" sz="1000" dirty="0">
                <a:latin typeface="Arial" panose="020B0604020202020204" pitchFamily="34" charset="0"/>
                <a:cs typeface="Arial" panose="020B0604020202020204" pitchFamily="34" charset="0"/>
              </a:rPr>
              <a:t>•RPPS e RGPS: Pensões já concedidas terão seus valores mantidos.</a:t>
            </a:r>
          </a:p>
          <a:p>
            <a:endParaRPr lang="pt-BR" dirty="0"/>
          </a:p>
        </p:txBody>
      </p:sp>
    </p:spTree>
    <p:extLst>
      <p:ext uri="{BB962C8B-B14F-4D97-AF65-F5344CB8AC3E}">
        <p14:creationId xmlns:p14="http://schemas.microsoft.com/office/powerpoint/2010/main" val="1716615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2" name="object 12"/>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3" name="object 13"/>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4" name="object 14"/>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5" name="object 15"/>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6" name="object 16"/>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7" name="object 17"/>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8" name="object 18"/>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19" name="object 19"/>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0" name="object 20"/>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1" name="object 21"/>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2" name="object 22"/>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3" name="object 23"/>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4" name="object 24"/>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5" name="object 25"/>
          <p:cNvSpPr/>
          <p:nvPr/>
        </p:nvSpPr>
        <p:spPr>
          <a:xfrm>
            <a:off x="0" y="12"/>
            <a:ext cx="9144000" cy="1200150"/>
          </a:xfrm>
          <a:custGeom>
            <a:avLst/>
            <a:gdLst/>
            <a:ahLst/>
            <a:cxnLst/>
            <a:rect l="l" t="t" r="r" b="b"/>
            <a:pathLst>
              <a:path w="9144000" h="1200150">
                <a:moveTo>
                  <a:pt x="0" y="1199997"/>
                </a:moveTo>
                <a:lnTo>
                  <a:pt x="9144000" y="1199997"/>
                </a:lnTo>
                <a:lnTo>
                  <a:pt x="9144000" y="0"/>
                </a:lnTo>
                <a:lnTo>
                  <a:pt x="0" y="0"/>
                </a:lnTo>
                <a:lnTo>
                  <a:pt x="0" y="1199997"/>
                </a:lnTo>
                <a:close/>
              </a:path>
            </a:pathLst>
          </a:custGeom>
          <a:solidFill>
            <a:srgbClr val="FFCC00"/>
          </a:solidFill>
        </p:spPr>
        <p:txBody>
          <a:bodyPr wrap="square" lIns="0" tIns="0" rIns="0" bIns="0" rtlCol="0"/>
          <a:lstStyle/>
          <a:p>
            <a:endParaRPr dirty="0"/>
          </a:p>
        </p:txBody>
      </p:sp>
      <p:sp>
        <p:nvSpPr>
          <p:cNvPr id="26" name="object 26"/>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9" name="object 29"/>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30" name="object 30"/>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dirty="0"/>
          </a:p>
        </p:txBody>
      </p:sp>
      <p:sp>
        <p:nvSpPr>
          <p:cNvPr id="31" name="object 31"/>
          <p:cNvSpPr/>
          <p:nvPr/>
        </p:nvSpPr>
        <p:spPr>
          <a:xfrm>
            <a:off x="3962400" y="1884420"/>
            <a:ext cx="801370" cy="2376170"/>
          </a:xfrm>
          <a:custGeom>
            <a:avLst/>
            <a:gdLst/>
            <a:ahLst/>
            <a:cxnLst/>
            <a:rect l="l" t="t" r="r" b="b"/>
            <a:pathLst>
              <a:path w="801370" h="2376170">
                <a:moveTo>
                  <a:pt x="0" y="2375992"/>
                </a:moveTo>
                <a:lnTo>
                  <a:pt x="801001" y="2375992"/>
                </a:lnTo>
                <a:lnTo>
                  <a:pt x="801001" y="0"/>
                </a:lnTo>
                <a:lnTo>
                  <a:pt x="0" y="0"/>
                </a:lnTo>
                <a:lnTo>
                  <a:pt x="0" y="2375992"/>
                </a:lnTo>
                <a:close/>
              </a:path>
            </a:pathLst>
          </a:custGeom>
          <a:solidFill>
            <a:srgbClr val="76AE62"/>
          </a:solidFill>
        </p:spPr>
        <p:txBody>
          <a:bodyPr wrap="square" lIns="0" tIns="0" rIns="0" bIns="0" rtlCol="0"/>
          <a:lstStyle/>
          <a:p>
            <a:endParaRPr dirty="0"/>
          </a:p>
        </p:txBody>
      </p:sp>
      <p:sp>
        <p:nvSpPr>
          <p:cNvPr id="32" name="object 32"/>
          <p:cNvSpPr/>
          <p:nvPr/>
        </p:nvSpPr>
        <p:spPr>
          <a:xfrm>
            <a:off x="119405" y="1884408"/>
            <a:ext cx="801370" cy="2376170"/>
          </a:xfrm>
          <a:custGeom>
            <a:avLst/>
            <a:gdLst/>
            <a:ahLst/>
            <a:cxnLst/>
            <a:rect l="l" t="t" r="r" b="b"/>
            <a:pathLst>
              <a:path w="801369" h="2376170">
                <a:moveTo>
                  <a:pt x="0" y="2376004"/>
                </a:moveTo>
                <a:lnTo>
                  <a:pt x="801001" y="2376004"/>
                </a:lnTo>
                <a:lnTo>
                  <a:pt x="801001" y="0"/>
                </a:lnTo>
                <a:lnTo>
                  <a:pt x="0" y="0"/>
                </a:lnTo>
                <a:lnTo>
                  <a:pt x="0" y="2376004"/>
                </a:lnTo>
                <a:close/>
              </a:path>
            </a:pathLst>
          </a:custGeom>
          <a:solidFill>
            <a:srgbClr val="2DAFE5"/>
          </a:solidFill>
        </p:spPr>
        <p:txBody>
          <a:bodyPr wrap="square" lIns="0" tIns="0" rIns="0" bIns="0" rtlCol="0"/>
          <a:lstStyle/>
          <a:p>
            <a:endParaRPr dirty="0"/>
          </a:p>
        </p:txBody>
      </p:sp>
      <p:sp>
        <p:nvSpPr>
          <p:cNvPr id="33" name="object 33"/>
          <p:cNvSpPr txBox="1"/>
          <p:nvPr/>
        </p:nvSpPr>
        <p:spPr>
          <a:xfrm>
            <a:off x="3962400" y="1542422"/>
            <a:ext cx="1269365" cy="268022"/>
          </a:xfrm>
          <a:prstGeom prst="rect">
            <a:avLst/>
          </a:prstGeom>
          <a:solidFill>
            <a:srgbClr val="FFCC00"/>
          </a:solidFill>
        </p:spPr>
        <p:txBody>
          <a:bodyPr vert="horz" wrap="square" lIns="0" tIns="67310" rIns="0" bIns="0" rtlCol="0">
            <a:spAutoFit/>
          </a:bodyPr>
          <a:lstStyle/>
          <a:p>
            <a:pPr marL="197485">
              <a:lnSpc>
                <a:spcPct val="100000"/>
              </a:lnSpc>
              <a:spcBef>
                <a:spcPts val="530"/>
              </a:spcBef>
            </a:pPr>
            <a:r>
              <a:rPr sz="1300" b="1" spc="-60" dirty="0" smtClean="0">
                <a:solidFill>
                  <a:srgbClr val="006C67"/>
                </a:solidFill>
                <a:latin typeface="Arial"/>
                <a:cs typeface="Arial"/>
              </a:rPr>
              <a:t>P</a:t>
            </a:r>
            <a:r>
              <a:rPr lang="pt-BR" sz="1300" b="1" spc="-60" dirty="0" smtClean="0">
                <a:solidFill>
                  <a:srgbClr val="006C67"/>
                </a:solidFill>
                <a:latin typeface="Arial"/>
                <a:cs typeface="Arial"/>
              </a:rPr>
              <a:t>EC 06/2019</a:t>
            </a:r>
            <a:endParaRPr sz="1300" dirty="0">
              <a:latin typeface="Arial"/>
              <a:cs typeface="Arial"/>
            </a:endParaRPr>
          </a:p>
        </p:txBody>
      </p:sp>
      <p:sp>
        <p:nvSpPr>
          <p:cNvPr id="35" name="object 35"/>
          <p:cNvSpPr/>
          <p:nvPr/>
        </p:nvSpPr>
        <p:spPr>
          <a:xfrm>
            <a:off x="585597" y="2007217"/>
            <a:ext cx="3079800" cy="2784195"/>
          </a:xfrm>
          <a:prstGeom prst="rect">
            <a:avLst/>
          </a:prstGeom>
          <a:blipFill>
            <a:blip r:embed="rId16" cstate="print"/>
            <a:stretch>
              <a:fillRect/>
            </a:stretch>
          </a:blipFill>
        </p:spPr>
        <p:txBody>
          <a:bodyPr wrap="square" lIns="0" tIns="0" rIns="0" bIns="0" rtlCol="0"/>
          <a:lstStyle/>
          <a:p>
            <a:endParaRPr dirty="0"/>
          </a:p>
        </p:txBody>
      </p:sp>
      <p:sp>
        <p:nvSpPr>
          <p:cNvPr id="36" name="object 36"/>
          <p:cNvSpPr txBox="1"/>
          <p:nvPr/>
        </p:nvSpPr>
        <p:spPr>
          <a:xfrm>
            <a:off x="119405" y="1542409"/>
            <a:ext cx="855344" cy="342265"/>
          </a:xfrm>
          <a:prstGeom prst="rect">
            <a:avLst/>
          </a:prstGeom>
          <a:solidFill>
            <a:srgbClr val="FFCC00"/>
          </a:solidFill>
        </p:spPr>
        <p:txBody>
          <a:bodyPr vert="horz" wrap="square" lIns="0" tIns="67945" rIns="0" bIns="0" rtlCol="0">
            <a:spAutoFit/>
          </a:bodyPr>
          <a:lstStyle/>
          <a:p>
            <a:pPr marL="196850">
              <a:lnSpc>
                <a:spcPct val="100000"/>
              </a:lnSpc>
              <a:spcBef>
                <a:spcPts val="535"/>
              </a:spcBef>
            </a:pPr>
            <a:r>
              <a:rPr sz="1300" b="1" spc="-10" dirty="0">
                <a:solidFill>
                  <a:srgbClr val="006C67"/>
                </a:solidFill>
                <a:latin typeface="Arial"/>
                <a:cs typeface="Arial"/>
              </a:rPr>
              <a:t>HOJE</a:t>
            </a:r>
            <a:endParaRPr sz="1300" dirty="0">
              <a:latin typeface="Arial"/>
              <a:cs typeface="Arial"/>
            </a:endParaRPr>
          </a:p>
        </p:txBody>
      </p:sp>
      <p:sp>
        <p:nvSpPr>
          <p:cNvPr id="37" name="object 37"/>
          <p:cNvSpPr txBox="1"/>
          <p:nvPr/>
        </p:nvSpPr>
        <p:spPr>
          <a:xfrm>
            <a:off x="585597" y="5472250"/>
            <a:ext cx="7720203" cy="228268"/>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Alíquota</a:t>
            </a:r>
            <a:r>
              <a:rPr sz="1400" b="1" spc="-25" dirty="0">
                <a:latin typeface="Arial"/>
                <a:cs typeface="Arial"/>
              </a:rPr>
              <a:t> </a:t>
            </a:r>
            <a:r>
              <a:rPr sz="1400" b="1" spc="25" dirty="0">
                <a:latin typeface="Arial"/>
                <a:cs typeface="Arial"/>
              </a:rPr>
              <a:t>efetiva</a:t>
            </a:r>
            <a:r>
              <a:rPr sz="1400" b="1" spc="-20" dirty="0">
                <a:latin typeface="Arial"/>
                <a:cs typeface="Arial"/>
              </a:rPr>
              <a:t> </a:t>
            </a:r>
            <a:r>
              <a:rPr sz="1400" b="1" spc="20" dirty="0">
                <a:latin typeface="Arial"/>
                <a:cs typeface="Arial"/>
              </a:rPr>
              <a:t>resulta</a:t>
            </a:r>
            <a:r>
              <a:rPr sz="1400" b="1" spc="-20" dirty="0">
                <a:latin typeface="Arial"/>
                <a:cs typeface="Arial"/>
              </a:rPr>
              <a:t> </a:t>
            </a:r>
            <a:r>
              <a:rPr sz="1400" b="1" spc="10" dirty="0">
                <a:latin typeface="Arial"/>
                <a:cs typeface="Arial"/>
              </a:rPr>
              <a:t>da</a:t>
            </a:r>
            <a:r>
              <a:rPr sz="1400" b="1" spc="-20" dirty="0">
                <a:latin typeface="Arial"/>
                <a:cs typeface="Arial"/>
              </a:rPr>
              <a:t> </a:t>
            </a:r>
            <a:r>
              <a:rPr sz="1400" b="1" spc="25" dirty="0">
                <a:latin typeface="Arial"/>
                <a:cs typeface="Arial"/>
              </a:rPr>
              <a:t>aplicação</a:t>
            </a:r>
            <a:r>
              <a:rPr sz="1400" b="1" spc="-20" dirty="0">
                <a:latin typeface="Arial"/>
                <a:cs typeface="Arial"/>
              </a:rPr>
              <a:t> </a:t>
            </a:r>
            <a:r>
              <a:rPr sz="1400" b="1" spc="10" dirty="0">
                <a:latin typeface="Arial"/>
                <a:cs typeface="Arial"/>
              </a:rPr>
              <a:t>da</a:t>
            </a:r>
            <a:r>
              <a:rPr sz="1400" b="1" spc="-20" dirty="0">
                <a:latin typeface="Arial"/>
                <a:cs typeface="Arial"/>
              </a:rPr>
              <a:t> </a:t>
            </a:r>
            <a:r>
              <a:rPr sz="1400" b="1" spc="30" dirty="0">
                <a:latin typeface="Arial"/>
                <a:cs typeface="Arial"/>
              </a:rPr>
              <a:t>alíquota</a:t>
            </a:r>
            <a:r>
              <a:rPr sz="1400" b="1" spc="-20" dirty="0">
                <a:latin typeface="Arial"/>
                <a:cs typeface="Arial"/>
              </a:rPr>
              <a:t> </a:t>
            </a:r>
            <a:r>
              <a:rPr sz="1400" b="1" spc="10" dirty="0">
                <a:latin typeface="Arial"/>
                <a:cs typeface="Arial"/>
              </a:rPr>
              <a:t>progressiva</a:t>
            </a:r>
            <a:r>
              <a:rPr sz="1400" b="1" spc="-20" dirty="0">
                <a:latin typeface="Arial"/>
                <a:cs typeface="Arial"/>
              </a:rPr>
              <a:t> </a:t>
            </a:r>
            <a:r>
              <a:rPr sz="1400" b="1" spc="25" dirty="0">
                <a:latin typeface="Arial"/>
                <a:cs typeface="Arial"/>
              </a:rPr>
              <a:t>sobre</a:t>
            </a:r>
            <a:r>
              <a:rPr sz="1400" b="1" spc="-20" dirty="0">
                <a:latin typeface="Arial"/>
                <a:cs typeface="Arial"/>
              </a:rPr>
              <a:t> </a:t>
            </a:r>
            <a:r>
              <a:rPr sz="1400" b="1" spc="10" dirty="0">
                <a:latin typeface="Arial"/>
                <a:cs typeface="Arial"/>
              </a:rPr>
              <a:t>cada</a:t>
            </a:r>
            <a:r>
              <a:rPr sz="1400" b="1" spc="-20" dirty="0">
                <a:latin typeface="Arial"/>
                <a:cs typeface="Arial"/>
              </a:rPr>
              <a:t> </a:t>
            </a:r>
            <a:r>
              <a:rPr sz="1400" b="1" spc="5" dirty="0">
                <a:latin typeface="Arial"/>
                <a:cs typeface="Arial"/>
              </a:rPr>
              <a:t>faixa</a:t>
            </a:r>
            <a:r>
              <a:rPr sz="1400" b="1" spc="-25" dirty="0">
                <a:latin typeface="Arial"/>
                <a:cs typeface="Arial"/>
              </a:rPr>
              <a:t> </a:t>
            </a:r>
            <a:r>
              <a:rPr sz="1400" b="1" spc="-5" dirty="0">
                <a:latin typeface="Arial"/>
                <a:cs typeface="Arial"/>
              </a:rPr>
              <a:t>salarial.</a:t>
            </a:r>
            <a:endParaRPr sz="1400" b="1" dirty="0">
              <a:latin typeface="Arial"/>
              <a:cs typeface="Arial"/>
            </a:endParaRPr>
          </a:p>
        </p:txBody>
      </p:sp>
      <p:sp>
        <p:nvSpPr>
          <p:cNvPr id="40" name="object 27">
            <a:extLst>
              <a:ext uri="{FF2B5EF4-FFF2-40B4-BE49-F238E27FC236}">
                <a16:creationId xmlns:a16="http://schemas.microsoft.com/office/drawing/2014/main" xmlns="" id="{42128F74-E8C4-0C41-BCA2-3D7C14256AF1}"/>
              </a:ext>
            </a:extLst>
          </p:cNvPr>
          <p:cNvSpPr/>
          <p:nvPr/>
        </p:nvSpPr>
        <p:spPr>
          <a:xfrm>
            <a:off x="457200" y="318769"/>
            <a:ext cx="6254089" cy="781649"/>
          </a:xfrm>
          <a:custGeom>
            <a:avLst/>
            <a:gdLst/>
            <a:ahLst/>
            <a:cxnLst/>
            <a:rect l="l" t="t" r="r" b="b"/>
            <a:pathLst>
              <a:path w="5681345" h="513080">
                <a:moveTo>
                  <a:pt x="0" y="513003"/>
                </a:moveTo>
                <a:lnTo>
                  <a:pt x="5680798" y="513003"/>
                </a:lnTo>
                <a:lnTo>
                  <a:pt x="5680798" y="0"/>
                </a:lnTo>
                <a:lnTo>
                  <a:pt x="0" y="0"/>
                </a:lnTo>
                <a:lnTo>
                  <a:pt x="0" y="513003"/>
                </a:lnTo>
                <a:close/>
              </a:path>
            </a:pathLst>
          </a:custGeom>
          <a:solidFill>
            <a:srgbClr val="006C67"/>
          </a:solidFill>
        </p:spPr>
        <p:txBody>
          <a:bodyPr wrap="square" lIns="0" tIns="0" rIns="0" bIns="0" rtlCol="0"/>
          <a:lstStyle/>
          <a:p>
            <a:endParaRPr dirty="0"/>
          </a:p>
        </p:txBody>
      </p:sp>
      <p:sp>
        <p:nvSpPr>
          <p:cNvPr id="41" name="object 28">
            <a:extLst>
              <a:ext uri="{FF2B5EF4-FFF2-40B4-BE49-F238E27FC236}">
                <a16:creationId xmlns:a16="http://schemas.microsoft.com/office/drawing/2014/main" xmlns="" id="{2FF3E698-6A62-0441-BED6-D40534573AE9}"/>
              </a:ext>
            </a:extLst>
          </p:cNvPr>
          <p:cNvSpPr txBox="1">
            <a:spLocks noGrp="1"/>
          </p:cNvSpPr>
          <p:nvPr>
            <p:ph type="title"/>
          </p:nvPr>
        </p:nvSpPr>
        <p:spPr>
          <a:xfrm>
            <a:off x="574344" y="339202"/>
            <a:ext cx="6019800" cy="738664"/>
          </a:xfrm>
          <a:prstGeom prst="rect">
            <a:avLst/>
          </a:prstGeom>
          <a:solidFill>
            <a:srgbClr val="006C67"/>
          </a:solidFill>
        </p:spPr>
        <p:txBody>
          <a:bodyPr vert="horz" wrap="square" lIns="0" tIns="0" rIns="0" bIns="0" rtlCol="0">
            <a:spAutoFit/>
          </a:bodyPr>
          <a:lstStyle/>
          <a:p>
            <a:pPr marL="298450"/>
            <a:r>
              <a:rPr lang="pt-BR" sz="2400" kern="1200" dirty="0" smtClean="0">
                <a:solidFill>
                  <a:schemeClr val="bg1"/>
                </a:solidFill>
                <a:latin typeface="Raleway"/>
                <a:ea typeface="+mn-ea"/>
                <a:cs typeface="+mn-cs"/>
              </a:rPr>
              <a:t>Custeio: Alíquotas</a:t>
            </a:r>
            <a:r>
              <a:rPr sz="2400" kern="1200" dirty="0" smtClean="0">
                <a:solidFill>
                  <a:schemeClr val="bg1"/>
                </a:solidFill>
                <a:latin typeface="Raleway"/>
                <a:ea typeface="+mn-ea"/>
                <a:cs typeface="+mn-cs"/>
              </a:rPr>
              <a:t> </a:t>
            </a:r>
            <a:r>
              <a:rPr lang="pt-BR" sz="2400" kern="1200" dirty="0" smtClean="0">
                <a:solidFill>
                  <a:schemeClr val="bg1"/>
                </a:solidFill>
                <a:latin typeface="Raleway"/>
                <a:ea typeface="+mn-ea"/>
                <a:cs typeface="+mn-cs"/>
              </a:rPr>
              <a:t>de contribuição progressivas</a:t>
            </a:r>
            <a:endParaRPr lang="pt-BR" sz="2400" kern="1200" dirty="0">
              <a:solidFill>
                <a:schemeClr val="bg1"/>
              </a:solidFill>
              <a:latin typeface="Raleway"/>
              <a:ea typeface="+mn-ea"/>
              <a:cs typeface="+mn-cs"/>
            </a:endParaRPr>
          </a:p>
        </p:txBody>
      </p:sp>
      <p:pic>
        <p:nvPicPr>
          <p:cNvPr id="11" name="Imagem 10"/>
          <p:cNvPicPr>
            <a:picLocks noChangeAspect="1"/>
          </p:cNvPicPr>
          <p:nvPr/>
        </p:nvPicPr>
        <p:blipFill>
          <a:blip r:embed="rId17"/>
          <a:stretch>
            <a:fillRect/>
          </a:stretch>
        </p:blipFill>
        <p:spPr>
          <a:xfrm>
            <a:off x="4721617" y="1865621"/>
            <a:ext cx="4182391" cy="3509101"/>
          </a:xfrm>
          <a:prstGeom prst="rect">
            <a:avLst/>
          </a:prstGeom>
        </p:spPr>
      </p:pic>
    </p:spTree>
    <p:extLst>
      <p:ext uri="{BB962C8B-B14F-4D97-AF65-F5344CB8AC3E}">
        <p14:creationId xmlns:p14="http://schemas.microsoft.com/office/powerpoint/2010/main" val="237994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dirty="0"/>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dirty="0"/>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29" name="object 29"/>
          <p:cNvSpPr/>
          <p:nvPr/>
        </p:nvSpPr>
        <p:spPr>
          <a:xfrm>
            <a:off x="457200" y="298450"/>
            <a:ext cx="514096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endParaRPr dirty="0"/>
          </a:p>
        </p:txBody>
      </p:sp>
      <p:sp>
        <p:nvSpPr>
          <p:cNvPr id="31" name="object 31"/>
          <p:cNvSpPr txBox="1"/>
          <p:nvPr/>
        </p:nvSpPr>
        <p:spPr>
          <a:xfrm>
            <a:off x="628763" y="2678989"/>
            <a:ext cx="7939088" cy="641201"/>
          </a:xfrm>
          <a:prstGeom prst="rect">
            <a:avLst/>
          </a:prstGeom>
        </p:spPr>
        <p:txBody>
          <a:bodyPr vert="horz" wrap="square" lIns="0" tIns="25400" rIns="0" bIns="0" rtlCol="0">
            <a:spAutoFit/>
          </a:bodyPr>
          <a:lstStyle/>
          <a:p>
            <a:pPr marL="714375" indent="-701675">
              <a:lnSpc>
                <a:spcPct val="100000"/>
              </a:lnSpc>
              <a:spcBef>
                <a:spcPts val="200"/>
              </a:spcBef>
              <a:tabLst>
                <a:tab pos="140335" algn="l"/>
              </a:tabLst>
            </a:pPr>
            <a:r>
              <a:rPr lang="pt-BR" sz="4000" b="1" spc="-30" dirty="0">
                <a:latin typeface="Arial"/>
                <a:cs typeface="Arial"/>
              </a:rPr>
              <a:t>2</a:t>
            </a:r>
            <a:r>
              <a:rPr lang="pt-BR" sz="4000" b="1" spc="-30" dirty="0" smtClean="0">
                <a:latin typeface="Arial"/>
                <a:cs typeface="Arial"/>
              </a:rPr>
              <a:t> </a:t>
            </a:r>
            <a:r>
              <a:rPr lang="pt-BR" sz="4000" b="1" spc="-30" dirty="0" smtClean="0">
                <a:latin typeface="Arial"/>
                <a:cs typeface="Arial"/>
              </a:rPr>
              <a:t>- </a:t>
            </a:r>
            <a:r>
              <a:rPr lang="pt-BR" sz="4000" b="1" spc="-30" dirty="0" smtClean="0">
                <a:latin typeface="Arial"/>
                <a:cs typeface="Arial"/>
              </a:rPr>
              <a:t>REGRAS APLICÁVEIS A</a:t>
            </a:r>
            <a:endParaRPr lang="pt-BR" sz="4000" dirty="0">
              <a:latin typeface="Arial"/>
              <a:cs typeface="Arial"/>
            </a:endParaRPr>
          </a:p>
        </p:txBody>
      </p:sp>
      <p:sp>
        <p:nvSpPr>
          <p:cNvPr id="30" name="object 19"/>
          <p:cNvSpPr/>
          <p:nvPr/>
        </p:nvSpPr>
        <p:spPr>
          <a:xfrm rot="5400000">
            <a:off x="3141337" y="1632270"/>
            <a:ext cx="665496" cy="4191000"/>
          </a:xfrm>
          <a:custGeom>
            <a:avLst/>
            <a:gdLst/>
            <a:ahLst/>
            <a:cxnLst/>
            <a:rect l="l" t="t" r="r" b="b"/>
            <a:pathLst>
              <a:path w="900430" h="3312160">
                <a:moveTo>
                  <a:pt x="0" y="3312007"/>
                </a:moveTo>
                <a:lnTo>
                  <a:pt x="899998" y="3312007"/>
                </a:lnTo>
                <a:lnTo>
                  <a:pt x="899998" y="0"/>
                </a:lnTo>
                <a:lnTo>
                  <a:pt x="0" y="0"/>
                </a:lnTo>
                <a:lnTo>
                  <a:pt x="0" y="3312007"/>
                </a:lnTo>
                <a:close/>
              </a:path>
            </a:pathLst>
          </a:custGeom>
          <a:solidFill>
            <a:srgbClr val="F7A600"/>
          </a:solidFill>
        </p:spPr>
        <p:txBody>
          <a:bodyPr vert="vert270" wrap="square" lIns="0" tIns="0" rIns="0" bIns="0" rtlCol="0"/>
          <a:lstStyle/>
          <a:p>
            <a:pPr algn="ctr"/>
            <a:r>
              <a:rPr lang="pt-BR" sz="4000" b="1" spc="-30" dirty="0" smtClean="0">
                <a:latin typeface="Arial"/>
                <a:cs typeface="Arial"/>
              </a:rPr>
              <a:t>TODOS OS RPPS</a:t>
            </a:r>
            <a:endParaRPr sz="4000" dirty="0"/>
          </a:p>
        </p:txBody>
      </p:sp>
    </p:spTree>
    <p:extLst>
      <p:ext uri="{BB962C8B-B14F-4D97-AF65-F5344CB8AC3E}">
        <p14:creationId xmlns:p14="http://schemas.microsoft.com/office/powerpoint/2010/main" val="346617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36" name="CaixaDeTexto 35">
            <a:extLst>
              <a:ext uri="{FF2B5EF4-FFF2-40B4-BE49-F238E27FC236}">
                <a16:creationId xmlns:a16="http://schemas.microsoft.com/office/drawing/2014/main" xmlns="" id="{F793ECA1-E25F-2745-A6C0-F8DF81E99EA1}"/>
              </a:ext>
            </a:extLst>
          </p:cNvPr>
          <p:cNvSpPr txBox="1"/>
          <p:nvPr/>
        </p:nvSpPr>
        <p:spPr>
          <a:xfrm>
            <a:off x="641997" y="1504161"/>
            <a:ext cx="7772400" cy="2862322"/>
          </a:xfrm>
          <a:prstGeom prst="rect">
            <a:avLst/>
          </a:prstGeom>
          <a:noFill/>
        </p:spPr>
        <p:txBody>
          <a:bodyPr wrap="square" rtlCol="0">
            <a:spAutoFit/>
          </a:bodyPr>
          <a:lstStyle/>
          <a:p>
            <a:pPr marL="285750" indent="-285750">
              <a:buFont typeface="Arial" panose="020B0604020202020204" pitchFamily="34" charset="0"/>
              <a:buChar char="•"/>
            </a:pPr>
            <a:r>
              <a:rPr lang="pt-BR" sz="2000" b="1" dirty="0" smtClean="0"/>
              <a:t>Art</a:t>
            </a:r>
            <a:r>
              <a:rPr lang="pt-BR" sz="2000" b="1" dirty="0"/>
              <a:t>. </a:t>
            </a:r>
            <a:r>
              <a:rPr lang="pt-BR" sz="2000" b="1" dirty="0" smtClean="0"/>
              <a:t>22, XXI - Militares estaduais - Competência da União para editar normas gerais de inatividade e pensão</a:t>
            </a:r>
            <a:endParaRPr lang="pt-BR" sz="2000" b="1" dirty="0"/>
          </a:p>
          <a:p>
            <a:pPr algn="just"/>
            <a:r>
              <a:rPr lang="pt-BR" sz="2000" dirty="0" smtClean="0"/>
              <a:t>XXI - </a:t>
            </a:r>
            <a:r>
              <a:rPr lang="pt-BR" sz="2000" dirty="0"/>
              <a:t>normas gerais de organização, efetivos, material bélico, garantias, convocação, mobilização, </a:t>
            </a:r>
            <a:r>
              <a:rPr lang="pt-BR" sz="2000" b="1" dirty="0"/>
              <a:t>inatividades e pensões das polícias militares e dos corpos de bombeiros militares</a:t>
            </a:r>
            <a:r>
              <a:rPr lang="pt-BR" sz="2000" dirty="0" smtClean="0"/>
              <a:t>;</a:t>
            </a:r>
          </a:p>
          <a:p>
            <a:pPr algn="just"/>
            <a:endParaRPr lang="pt-BR" sz="2000" dirty="0" smtClean="0"/>
          </a:p>
          <a:p>
            <a:pPr marL="342900" indent="-342900" algn="just">
              <a:buFont typeface="Wingdings" panose="05000000000000000000" pitchFamily="2" charset="2"/>
              <a:buChar char="Ø"/>
            </a:pPr>
            <a:r>
              <a:rPr lang="pt-BR" sz="2000" b="1" dirty="0" smtClean="0"/>
              <a:t>Projeto de Lei nº 1645/2019:</a:t>
            </a:r>
            <a:r>
              <a:rPr lang="pt-BR" sz="2000" dirty="0" smtClean="0"/>
              <a:t> Altera o Decreto-Lei nº 667/1969, estabelecendo normas gerais de inatividade e pensão, em simetria com os militares das Forças Armadas.</a:t>
            </a:r>
            <a:endParaRPr lang="pt-BR" sz="2000" dirty="0"/>
          </a:p>
        </p:txBody>
      </p:sp>
    </p:spTree>
    <p:extLst>
      <p:ext uri="{BB962C8B-B14F-4D97-AF65-F5344CB8AC3E}">
        <p14:creationId xmlns:p14="http://schemas.microsoft.com/office/powerpoint/2010/main" val="23960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36" name="CaixaDeTexto 35">
            <a:extLst>
              <a:ext uri="{FF2B5EF4-FFF2-40B4-BE49-F238E27FC236}">
                <a16:creationId xmlns:a16="http://schemas.microsoft.com/office/drawing/2014/main" xmlns="" id="{F793ECA1-E25F-2745-A6C0-F8DF81E99EA1}"/>
              </a:ext>
            </a:extLst>
          </p:cNvPr>
          <p:cNvSpPr txBox="1"/>
          <p:nvPr/>
        </p:nvSpPr>
        <p:spPr>
          <a:xfrm>
            <a:off x="624926" y="1335584"/>
            <a:ext cx="7985673" cy="4401205"/>
          </a:xfrm>
          <a:prstGeom prst="rect">
            <a:avLst/>
          </a:prstGeom>
          <a:noFill/>
        </p:spPr>
        <p:txBody>
          <a:bodyPr wrap="square" rtlCol="0">
            <a:spAutoFit/>
          </a:bodyPr>
          <a:lstStyle/>
          <a:p>
            <a:pPr marL="285750" indent="-285750">
              <a:buFont typeface="Arial" panose="020B0604020202020204" pitchFamily="34" charset="0"/>
              <a:buChar char="•"/>
            </a:pPr>
            <a:r>
              <a:rPr lang="pt-BR" sz="2000" b="1" dirty="0" smtClean="0"/>
              <a:t>Art</a:t>
            </a:r>
            <a:r>
              <a:rPr lang="pt-BR" sz="2000" b="1" dirty="0"/>
              <a:t>. 37, § </a:t>
            </a:r>
            <a:r>
              <a:rPr lang="pt-BR" sz="2000" b="1" dirty="0" smtClean="0"/>
              <a:t>13 - Readaptação funcional</a:t>
            </a:r>
            <a:endParaRPr lang="pt-BR" sz="2000" b="1" dirty="0"/>
          </a:p>
          <a:p>
            <a:pPr algn="just"/>
            <a:r>
              <a:rPr lang="pt-BR" sz="2000" dirty="0"/>
              <a:t>§ 13. O servidor público titular de cargo efetivo poderá ser </a:t>
            </a:r>
            <a:r>
              <a:rPr lang="pt-BR" sz="2000" b="1" dirty="0"/>
              <a:t>readaptado</a:t>
            </a:r>
            <a:r>
              <a:rPr lang="pt-BR" sz="2000" dirty="0"/>
              <a:t> para exercício de cargo cujas atribuições e responsabilidades sejam compatíveis com a limitação que tenha sofrido em sua capacidade física ou mental, enquanto permanecer nesta condição, desde que possua a habilitação e o nível de escolaridade exigidos para o cargo de destino, mantida a remuneração do cargo de origem</a:t>
            </a:r>
            <a:r>
              <a:rPr lang="pt-BR" sz="2000" dirty="0" smtClean="0"/>
              <a:t>.</a:t>
            </a:r>
          </a:p>
          <a:p>
            <a:pPr algn="just"/>
            <a:endParaRPr lang="pt-BR" sz="2000" dirty="0"/>
          </a:p>
          <a:p>
            <a:pPr marL="285750" indent="-285750" algn="just">
              <a:buFont typeface="Arial" panose="020B0604020202020204" pitchFamily="34" charset="0"/>
              <a:buChar char="•"/>
            </a:pPr>
            <a:r>
              <a:rPr lang="pt-BR" sz="2000" b="1" dirty="0" smtClean="0"/>
              <a:t>Art</a:t>
            </a:r>
            <a:r>
              <a:rPr lang="pt-BR" sz="2000" b="1" dirty="0"/>
              <a:t>. 37, </a:t>
            </a:r>
            <a:r>
              <a:rPr lang="pt-BR" sz="2000" b="1" dirty="0" smtClean="0"/>
              <a:t>§ 14 </a:t>
            </a:r>
            <a:r>
              <a:rPr lang="pt-BR" sz="2000" b="1" dirty="0" smtClean="0"/>
              <a:t>- Rompimento de vínculo</a:t>
            </a:r>
            <a:endParaRPr lang="pt-BR" sz="2000" b="1" dirty="0"/>
          </a:p>
          <a:p>
            <a:pPr algn="just"/>
            <a:r>
              <a:rPr lang="pt-BR" sz="2000" dirty="0"/>
              <a:t>§ 14. A aposentadoria concedida com a utilização de tempo de contribuição decorrente de cargo, emprego ou função pública, </a:t>
            </a:r>
            <a:r>
              <a:rPr lang="pt-BR" sz="2000" b="1" dirty="0"/>
              <a:t>inclusive do Regime Geral de Previdência Social</a:t>
            </a:r>
            <a:r>
              <a:rPr lang="pt-BR" sz="2000" dirty="0"/>
              <a:t>, acarretará o rompimento do vínculo que gerou o referido tempo de contribuição</a:t>
            </a:r>
            <a:r>
              <a:rPr lang="pt-BR" sz="2000" dirty="0" smtClean="0"/>
              <a:t>.</a:t>
            </a:r>
          </a:p>
          <a:p>
            <a:pPr marL="271463" lvl="0" algn="just">
              <a:buFont typeface="Wingdings" panose="05000000000000000000" pitchFamily="2" charset="2"/>
              <a:buChar char="Ø"/>
            </a:pPr>
            <a:r>
              <a:rPr lang="pt-BR" sz="2000" b="1" dirty="0">
                <a:solidFill>
                  <a:prstClr val="black"/>
                </a:solidFill>
              </a:rPr>
              <a:t>Art. </a:t>
            </a:r>
            <a:r>
              <a:rPr lang="pt-BR" sz="2000" b="1" dirty="0" smtClean="0">
                <a:solidFill>
                  <a:prstClr val="black"/>
                </a:solidFill>
              </a:rPr>
              <a:t>6º:</a:t>
            </a:r>
            <a:r>
              <a:rPr lang="pt-BR" sz="2000" dirty="0" smtClean="0">
                <a:solidFill>
                  <a:prstClr val="black"/>
                </a:solidFill>
              </a:rPr>
              <a:t> Aplica-se apenas a futuras aposentadorias.</a:t>
            </a:r>
            <a:endParaRPr lang="pt-BR" dirty="0" smtClean="0"/>
          </a:p>
        </p:txBody>
      </p:sp>
    </p:spTree>
    <p:extLst>
      <p:ext uri="{BB962C8B-B14F-4D97-AF65-F5344CB8AC3E}">
        <p14:creationId xmlns:p14="http://schemas.microsoft.com/office/powerpoint/2010/main" val="12561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36" name="CaixaDeTexto 35">
            <a:extLst>
              <a:ext uri="{FF2B5EF4-FFF2-40B4-BE49-F238E27FC236}">
                <a16:creationId xmlns:a16="http://schemas.microsoft.com/office/drawing/2014/main" xmlns="" id="{F793ECA1-E25F-2745-A6C0-F8DF81E99EA1}"/>
              </a:ext>
            </a:extLst>
          </p:cNvPr>
          <p:cNvSpPr txBox="1"/>
          <p:nvPr/>
        </p:nvSpPr>
        <p:spPr>
          <a:xfrm>
            <a:off x="641997" y="1480934"/>
            <a:ext cx="7772400" cy="4062651"/>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smtClean="0"/>
              <a:t>Art</a:t>
            </a:r>
            <a:r>
              <a:rPr lang="pt-BR" sz="2000" b="1" dirty="0"/>
              <a:t>. 37, § 15 </a:t>
            </a:r>
            <a:r>
              <a:rPr lang="pt-BR" sz="2000" b="1" dirty="0" smtClean="0"/>
              <a:t> - Vedação de complementação de benefícios</a:t>
            </a:r>
          </a:p>
          <a:p>
            <a:pPr algn="just"/>
            <a:r>
              <a:rPr lang="pt-BR" sz="2000" dirty="0" smtClean="0"/>
              <a:t>§ 15. É vedada a complementação de aposentadorias de servidores públicos e de pensões por morte a seus dependentes que não seja decorrente do disposto nos §§ 14 a 16 do art. 40 ou que não seja prevista em lei que extinga regime próprio de previdência social.</a:t>
            </a:r>
          </a:p>
          <a:p>
            <a:pPr marL="271463" lvl="0" algn="just">
              <a:buFont typeface="Wingdings" panose="05000000000000000000" pitchFamily="2" charset="2"/>
              <a:buChar char="Ø"/>
            </a:pPr>
            <a:r>
              <a:rPr lang="pt-BR" sz="2000" b="1" dirty="0" smtClean="0">
                <a:solidFill>
                  <a:prstClr val="black"/>
                </a:solidFill>
              </a:rPr>
              <a:t>Art</a:t>
            </a:r>
            <a:r>
              <a:rPr lang="pt-BR" sz="2000" b="1" dirty="0">
                <a:solidFill>
                  <a:prstClr val="black"/>
                </a:solidFill>
              </a:rPr>
              <a:t>. 6º:</a:t>
            </a:r>
            <a:r>
              <a:rPr lang="pt-BR" sz="2000" dirty="0">
                <a:solidFill>
                  <a:prstClr val="black"/>
                </a:solidFill>
              </a:rPr>
              <a:t> </a:t>
            </a:r>
            <a:r>
              <a:rPr lang="pt-BR" sz="2000" dirty="0" smtClean="0">
                <a:solidFill>
                  <a:prstClr val="black"/>
                </a:solidFill>
              </a:rPr>
              <a:t>Mantém complementações já concedidas.</a:t>
            </a:r>
            <a:endParaRPr lang="pt-BR" sz="2000" dirty="0"/>
          </a:p>
          <a:p>
            <a:pPr algn="just"/>
            <a:endParaRPr lang="pt-BR" sz="2000" dirty="0" smtClean="0"/>
          </a:p>
          <a:p>
            <a:pPr algn="just"/>
            <a:endParaRPr lang="pt-BR" sz="2000" dirty="0" smtClean="0"/>
          </a:p>
          <a:p>
            <a:pPr marL="285750" indent="-285750" algn="just">
              <a:buFont typeface="Arial" panose="020B0604020202020204" pitchFamily="34" charset="0"/>
              <a:buChar char="•"/>
            </a:pPr>
            <a:r>
              <a:rPr lang="pt-BR" sz="2000" b="1" dirty="0"/>
              <a:t>Art. </a:t>
            </a:r>
            <a:r>
              <a:rPr lang="pt-BR" sz="2000" b="1" dirty="0" smtClean="0"/>
              <a:t>38, V </a:t>
            </a:r>
            <a:r>
              <a:rPr lang="pt-BR" sz="2000" b="1" dirty="0"/>
              <a:t>- </a:t>
            </a:r>
            <a:r>
              <a:rPr lang="pt-BR" sz="2000" b="1" dirty="0" smtClean="0"/>
              <a:t>Filiação de servidor em mandato eletivo</a:t>
            </a:r>
            <a:endParaRPr lang="pt-BR" sz="2000" b="1" dirty="0"/>
          </a:p>
          <a:p>
            <a:pPr algn="just"/>
            <a:r>
              <a:rPr lang="pt-BR" sz="2000" dirty="0" smtClean="0"/>
              <a:t>V - na </a:t>
            </a:r>
            <a:r>
              <a:rPr lang="pt-BR" sz="2000" dirty="0"/>
              <a:t>hipótese de ser segurado de regime próprio de previdência social, permanecerá filiado a esse regime, no ente federativo de </a:t>
            </a:r>
            <a:r>
              <a:rPr lang="pt-BR" sz="2000" dirty="0" smtClean="0"/>
              <a:t>origem.</a:t>
            </a:r>
            <a:endParaRPr lang="pt-BR" sz="2000" dirty="0"/>
          </a:p>
          <a:p>
            <a:pPr algn="just"/>
            <a:endParaRPr lang="pt-BR" sz="2000" dirty="0"/>
          </a:p>
          <a:p>
            <a:pPr algn="just"/>
            <a:endParaRPr lang="pt-BR" dirty="0" smtClean="0"/>
          </a:p>
        </p:txBody>
      </p:sp>
    </p:spTree>
    <p:extLst>
      <p:ext uri="{BB962C8B-B14F-4D97-AF65-F5344CB8AC3E}">
        <p14:creationId xmlns:p14="http://schemas.microsoft.com/office/powerpoint/2010/main" val="22930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caminh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02050"/>
            <a:ext cx="4762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duvidas e caminh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0" y="286791"/>
            <a:ext cx="4191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solu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5" y="3670612"/>
            <a:ext cx="4139595" cy="3174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m para pensa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139" y="78282"/>
            <a:ext cx="3984625" cy="36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6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additive="base">
                                        <p:cTn id="13" dur="500" fill="hold"/>
                                        <p:tgtEl>
                                          <p:spTgt spid="1034"/>
                                        </p:tgtEl>
                                        <p:attrNameLst>
                                          <p:attrName>ppt_x</p:attrName>
                                        </p:attrNameLst>
                                      </p:cBhvr>
                                      <p:tavLst>
                                        <p:tav tm="0">
                                          <p:val>
                                            <p:strVal val="#ppt_x"/>
                                          </p:val>
                                        </p:tav>
                                        <p:tav tm="100000">
                                          <p:val>
                                            <p:strVal val="#ppt_x"/>
                                          </p:val>
                                        </p:tav>
                                      </p:tavLst>
                                    </p:anim>
                                    <p:anim calcmode="lin" valueType="num">
                                      <p:cBhvr additive="base">
                                        <p:cTn id="1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36" name="CaixaDeTexto 35">
            <a:extLst>
              <a:ext uri="{FF2B5EF4-FFF2-40B4-BE49-F238E27FC236}">
                <a16:creationId xmlns:a16="http://schemas.microsoft.com/office/drawing/2014/main" xmlns="" id="{F793ECA1-E25F-2745-A6C0-F8DF81E99EA1}"/>
              </a:ext>
            </a:extLst>
          </p:cNvPr>
          <p:cNvSpPr txBox="1"/>
          <p:nvPr/>
        </p:nvSpPr>
        <p:spPr>
          <a:xfrm>
            <a:off x="653649" y="1297839"/>
            <a:ext cx="7772400" cy="4985980"/>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smtClean="0"/>
              <a:t>Art</a:t>
            </a:r>
            <a:r>
              <a:rPr lang="pt-BR" sz="2000" b="1" dirty="0"/>
              <a:t>. 39, § 9º </a:t>
            </a:r>
            <a:r>
              <a:rPr lang="pt-BR" sz="2000" b="1" dirty="0" smtClean="0"/>
              <a:t>- Vedação de incorporações</a:t>
            </a:r>
            <a:endParaRPr lang="pt-BR" sz="2000" b="1" dirty="0"/>
          </a:p>
          <a:p>
            <a:pPr algn="just"/>
            <a:r>
              <a:rPr lang="pt-BR" sz="2000" dirty="0"/>
              <a:t>§ 9º É vedada a incorporação de vantagens de caráter temporário ou vinculadas ao exercício de função de confiança ou de cargo em comissão à remuneração do cargo </a:t>
            </a:r>
            <a:r>
              <a:rPr lang="pt-BR" sz="2000" dirty="0" smtClean="0"/>
              <a:t>efetivo.</a:t>
            </a:r>
          </a:p>
          <a:p>
            <a:pPr marL="271463" lvl="0" algn="just">
              <a:buFont typeface="Wingdings" panose="05000000000000000000" pitchFamily="2" charset="2"/>
              <a:buChar char="Ø"/>
            </a:pPr>
            <a:r>
              <a:rPr lang="pt-BR" sz="2000" b="1" dirty="0" smtClean="0">
                <a:solidFill>
                  <a:prstClr val="black"/>
                </a:solidFill>
              </a:rPr>
              <a:t>Art</a:t>
            </a:r>
            <a:r>
              <a:rPr lang="pt-BR" sz="2000" b="1" dirty="0">
                <a:solidFill>
                  <a:prstClr val="black"/>
                </a:solidFill>
              </a:rPr>
              <a:t>. </a:t>
            </a:r>
            <a:r>
              <a:rPr lang="pt-BR" sz="2000" b="1" dirty="0" smtClean="0">
                <a:solidFill>
                  <a:prstClr val="black"/>
                </a:solidFill>
              </a:rPr>
              <a:t>13:</a:t>
            </a:r>
            <a:r>
              <a:rPr lang="pt-BR" sz="2000" dirty="0" smtClean="0">
                <a:solidFill>
                  <a:prstClr val="black"/>
                </a:solidFill>
              </a:rPr>
              <a:t> Preserva as incorporações já efetivadas.</a:t>
            </a:r>
            <a:endParaRPr lang="pt-BR" sz="2000" dirty="0"/>
          </a:p>
          <a:p>
            <a:pPr algn="just"/>
            <a:endParaRPr lang="pt-BR" sz="2000" dirty="0"/>
          </a:p>
          <a:p>
            <a:pPr marL="285750" indent="-285750" algn="just">
              <a:buFont typeface="Arial" panose="020B0604020202020204" pitchFamily="34" charset="0"/>
              <a:buChar char="•"/>
            </a:pPr>
            <a:r>
              <a:rPr lang="pt-BR" b="1" dirty="0"/>
              <a:t>Art. </a:t>
            </a:r>
            <a:r>
              <a:rPr lang="pt-BR" b="1" dirty="0" smtClean="0"/>
              <a:t>40, § 19 </a:t>
            </a:r>
            <a:r>
              <a:rPr lang="pt-BR" b="1" dirty="0"/>
              <a:t>- </a:t>
            </a:r>
            <a:r>
              <a:rPr lang="pt-BR" b="1" dirty="0" smtClean="0"/>
              <a:t>Abono de permanência</a:t>
            </a:r>
            <a:endParaRPr lang="pt-BR" b="1" dirty="0"/>
          </a:p>
          <a:p>
            <a:pPr algn="just"/>
            <a:r>
              <a:rPr lang="pt-BR" dirty="0" smtClean="0"/>
              <a:t>§ </a:t>
            </a:r>
            <a:r>
              <a:rPr lang="pt-BR" dirty="0"/>
              <a:t>19. Observados critérios a serem estabelecidos em lei do respectivo ente federativo, o servidor titular de cargo efetivo que tenha completado as exigências para a aposentadoria voluntária e que opte por permanecer em atividade poderá fazer jus a um abono de permanência equivalente, no máximo, ao valor da sua contribuição previdenciária, até completar a idade para aposentadoria </a:t>
            </a:r>
            <a:r>
              <a:rPr lang="pt-BR" dirty="0" smtClean="0"/>
              <a:t>compulsória.</a:t>
            </a:r>
          </a:p>
          <a:p>
            <a:pPr marL="271463" lvl="0" algn="just">
              <a:buFont typeface="Wingdings" panose="05000000000000000000" pitchFamily="2" charset="2"/>
              <a:buChar char="Ø"/>
            </a:pPr>
            <a:r>
              <a:rPr lang="pt-BR" dirty="0" smtClean="0">
                <a:solidFill>
                  <a:prstClr val="black"/>
                </a:solidFill>
              </a:rPr>
              <a:t>Servidores dos Estados, DF e Municípios podem continuar adquirindo direito a aposentadoria e abono de permanência pelas regras atuais, enquanto não ocorrerem as reformas.</a:t>
            </a:r>
            <a:endParaRPr lang="pt-BR" dirty="0"/>
          </a:p>
          <a:p>
            <a:pPr algn="just"/>
            <a:endParaRPr lang="pt-BR" dirty="0" smtClean="0"/>
          </a:p>
        </p:txBody>
      </p:sp>
    </p:spTree>
    <p:extLst>
      <p:ext uri="{BB962C8B-B14F-4D97-AF65-F5344CB8AC3E}">
        <p14:creationId xmlns:p14="http://schemas.microsoft.com/office/powerpoint/2010/main" val="8164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453828" y="1581663"/>
            <a:ext cx="8355330" cy="4093428"/>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smtClean="0"/>
              <a:t>Art</a:t>
            </a:r>
            <a:r>
              <a:rPr lang="pt-BR" sz="2000" b="1" dirty="0"/>
              <a:t>. 40, §§ 14 e 15 </a:t>
            </a:r>
            <a:r>
              <a:rPr lang="pt-BR" sz="2000" b="1" dirty="0" smtClean="0"/>
              <a:t>- Regime de Previdência Complementar e teto RGPS</a:t>
            </a:r>
            <a:endParaRPr lang="pt-BR" sz="2000" dirty="0"/>
          </a:p>
          <a:p>
            <a:pPr algn="just"/>
            <a:r>
              <a:rPr lang="pt-BR" sz="2000" dirty="0"/>
              <a:t>§ 14. A União, os Estados, o Distrito Federal e os Municípios </a:t>
            </a:r>
            <a:r>
              <a:rPr lang="pt-BR" sz="2000" b="1" dirty="0"/>
              <a:t>instituirão</a:t>
            </a:r>
            <a:r>
              <a:rPr lang="pt-BR" sz="2000" dirty="0"/>
              <a:t>, por lei de iniciativa do respectivo Poder Executivo, regime de previdência complementar para servidores públicos ocupantes de cargo efetivo, observado o </a:t>
            </a:r>
            <a:r>
              <a:rPr lang="pt-BR" sz="2000" b="1" dirty="0"/>
              <a:t>limite máximo dos benefícios do Regime Geral de Previdência Social </a:t>
            </a:r>
            <a:r>
              <a:rPr lang="pt-BR" sz="2000" dirty="0"/>
              <a:t>para o valor das aposentadorias e das pensões em regime próprio de previdência social, ressalvado o disposto no § 16.</a:t>
            </a:r>
          </a:p>
          <a:p>
            <a:pPr algn="just"/>
            <a:r>
              <a:rPr lang="pt-BR" sz="2000" dirty="0"/>
              <a:t>§ 15. O regime de previdência complementar de que trata o § 14 oferecerá plano de benefícios somente na modalidade contribuição definida, observará o disposto no art. 202 e será efetivado por intermédio de </a:t>
            </a:r>
            <a:r>
              <a:rPr lang="pt-BR" sz="2000" b="1" dirty="0"/>
              <a:t>entidade fechada de previdência complementar ou de entidade aberta de previdência complementar</a:t>
            </a:r>
            <a:r>
              <a:rPr lang="pt-BR" sz="2000" dirty="0" smtClean="0"/>
              <a:t>.</a:t>
            </a:r>
          </a:p>
          <a:p>
            <a:endParaRPr lang="pt-BR" sz="2000" dirty="0"/>
          </a:p>
        </p:txBody>
      </p:sp>
    </p:spTree>
    <p:extLst>
      <p:ext uri="{BB962C8B-B14F-4D97-AF65-F5344CB8AC3E}">
        <p14:creationId xmlns:p14="http://schemas.microsoft.com/office/powerpoint/2010/main" val="2250426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397192" y="1287919"/>
            <a:ext cx="8468601" cy="4678204"/>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smtClean="0"/>
              <a:t>Art</a:t>
            </a:r>
            <a:r>
              <a:rPr lang="pt-BR" sz="2000" b="1" dirty="0"/>
              <a:t>. 40, § 20 </a:t>
            </a:r>
            <a:r>
              <a:rPr lang="pt-BR" sz="2000" b="1" dirty="0" smtClean="0"/>
              <a:t>- Órgão ou entidade gestora única</a:t>
            </a:r>
            <a:endParaRPr lang="pt-BR" sz="2000" dirty="0"/>
          </a:p>
          <a:p>
            <a:pPr algn="just"/>
            <a:r>
              <a:rPr lang="pt-BR" sz="2000" dirty="0"/>
              <a:t>§ 20. Fica vedada a existência de mais de um regime próprio de previdência social e de mais de um órgão ou entidade gestora deste regime em cada ente federativo, abrangidos todos os poderes, os órgãos e as entidades autárquicas e fundacionais, que serão responsáveis pelo seu financiamento, observados os critérios, os parâmetros e a natureza jurídica definidos na lei complementar de que trata o § 22.</a:t>
            </a:r>
          </a:p>
          <a:p>
            <a:pPr algn="just"/>
            <a:endParaRPr lang="pt-BR" sz="2000" dirty="0" smtClean="0"/>
          </a:p>
          <a:p>
            <a:pPr marL="285750" indent="-285750" algn="just">
              <a:buFont typeface="Arial" panose="020B0604020202020204" pitchFamily="34" charset="0"/>
              <a:buChar char="•"/>
            </a:pPr>
            <a:r>
              <a:rPr lang="pt-BR" sz="2000" b="1" dirty="0" smtClean="0"/>
              <a:t>Artigo </a:t>
            </a:r>
            <a:r>
              <a:rPr lang="pt-BR" sz="2000" b="1" dirty="0" smtClean="0"/>
              <a:t>9º, § 6º - Prazo de dois anos para adequação</a:t>
            </a:r>
            <a:endParaRPr lang="pt-BR" sz="2000" dirty="0"/>
          </a:p>
          <a:p>
            <a:pPr algn="just"/>
            <a:r>
              <a:rPr lang="pt-BR" sz="2000" dirty="0" smtClean="0"/>
              <a:t>§ </a:t>
            </a:r>
            <a:r>
              <a:rPr lang="pt-BR" sz="2000" dirty="0"/>
              <a:t>6º A </a:t>
            </a:r>
            <a:r>
              <a:rPr lang="pt-BR" sz="2000" b="1" dirty="0"/>
              <a:t>instituição do regime de previdência complementar </a:t>
            </a:r>
            <a:r>
              <a:rPr lang="pt-BR" sz="2000" dirty="0"/>
              <a:t>na forma dos §§ 14 a 16 do art. 40 da Constituição Federal e a </a:t>
            </a:r>
            <a:r>
              <a:rPr lang="pt-BR" sz="2000" b="1" dirty="0"/>
              <a:t>adequação do órgão ou entidade gestora do regime próprio de previdência social </a:t>
            </a:r>
            <a:r>
              <a:rPr lang="pt-BR" sz="2000" dirty="0"/>
              <a:t>ao § 20 do art. 40 da Constituição Federal deverão ocorrer no </a:t>
            </a:r>
            <a:r>
              <a:rPr lang="pt-BR" sz="2000" b="1" dirty="0"/>
              <a:t>prazo máximo de dois anos </a:t>
            </a:r>
            <a:r>
              <a:rPr lang="pt-BR" sz="2000" dirty="0"/>
              <a:t>da data de entrada em vigor desta Emenda Constitucional.</a:t>
            </a:r>
          </a:p>
          <a:p>
            <a:endParaRPr lang="pt-BR" dirty="0"/>
          </a:p>
        </p:txBody>
      </p:sp>
    </p:spTree>
    <p:extLst>
      <p:ext uri="{BB962C8B-B14F-4D97-AF65-F5344CB8AC3E}">
        <p14:creationId xmlns:p14="http://schemas.microsoft.com/office/powerpoint/2010/main" val="1997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3" name="Retângulo 2"/>
          <p:cNvSpPr/>
          <p:nvPr/>
        </p:nvSpPr>
        <p:spPr>
          <a:xfrm>
            <a:off x="541630" y="1243165"/>
            <a:ext cx="8446759" cy="4801314"/>
          </a:xfrm>
          <a:prstGeom prst="rect">
            <a:avLst/>
          </a:prstGeom>
        </p:spPr>
        <p:txBody>
          <a:bodyPr wrap="square">
            <a:spAutoFit/>
          </a:bodyPr>
          <a:lstStyle/>
          <a:p>
            <a:pPr marL="342900" indent="-342900" algn="just">
              <a:buFont typeface="Arial" panose="020B0604020202020204" pitchFamily="34" charset="0"/>
              <a:buChar char="•"/>
            </a:pPr>
            <a:r>
              <a:rPr lang="pt-BR" b="1" dirty="0"/>
              <a:t>Art. 40, § 22 </a:t>
            </a:r>
            <a:r>
              <a:rPr lang="pt-BR" b="1" dirty="0" smtClean="0"/>
              <a:t>- Diretrizes para Lei de Responsabilidade Previdenciária</a:t>
            </a:r>
            <a:endParaRPr lang="pt-BR" dirty="0"/>
          </a:p>
          <a:p>
            <a:pPr algn="just"/>
            <a:r>
              <a:rPr lang="pt-BR" sz="1600" dirty="0"/>
              <a:t>§ 22. Vedada a instituição de novos regimes próprios de previdência social, lei complementar federal estabelecerá, para os que já existam, normas gerais de organização, de funcionamento e de responsabilidade em sua gestão, dispondo, entre outros aspectos, sobre:</a:t>
            </a:r>
          </a:p>
          <a:p>
            <a:pPr algn="just"/>
            <a:r>
              <a:rPr lang="pt-BR" sz="1600" dirty="0"/>
              <a:t>I - requisitos para sua extinção e consequente migração para o Regime Geral de Previdência Social;</a:t>
            </a:r>
          </a:p>
          <a:p>
            <a:pPr algn="just"/>
            <a:r>
              <a:rPr lang="pt-BR" sz="1600" dirty="0"/>
              <a:t>II - modelo de arrecadação, de aplicação e de utilização dos recursos;</a:t>
            </a:r>
          </a:p>
          <a:p>
            <a:r>
              <a:rPr lang="pt-BR" sz="1600" dirty="0"/>
              <a:t>III - fiscalização pela União e controle externo e social;</a:t>
            </a:r>
          </a:p>
          <a:p>
            <a:r>
              <a:rPr lang="pt-BR" sz="1600" dirty="0"/>
              <a:t>IV - definição de equilíbrio financeiro e atuarial;</a:t>
            </a:r>
          </a:p>
          <a:p>
            <a:r>
              <a:rPr lang="pt-BR" sz="1600" dirty="0"/>
              <a:t>V - condições para instituição do fundo com finalidade previdenciária de que trata o art. 249 e para vinculação a ele dos recursos provenientes de contribuições e dos bens, direitos e ativos de qualquer natureza;</a:t>
            </a:r>
          </a:p>
          <a:p>
            <a:r>
              <a:rPr lang="pt-BR" sz="1600" dirty="0"/>
              <a:t>VI - mecanismos de equacionamento do deficit atuarial;</a:t>
            </a:r>
          </a:p>
          <a:p>
            <a:r>
              <a:rPr lang="pt-BR" sz="1600" dirty="0"/>
              <a:t>VII - estruturação do órgão ou entidade gestora do regime, observados os princípios</a:t>
            </a:r>
          </a:p>
          <a:p>
            <a:r>
              <a:rPr lang="pt-BR" sz="1600" dirty="0"/>
              <a:t>relacionados com governança, controle interno e transparência;</a:t>
            </a:r>
          </a:p>
          <a:p>
            <a:r>
              <a:rPr lang="pt-BR" sz="1600" dirty="0"/>
              <a:t>VIII - condições e hipóteses para responsabilização daqueles que desempenhem atribuições relacionadas, direta ou indiretamente, com a gestão do regime;</a:t>
            </a:r>
          </a:p>
          <a:p>
            <a:r>
              <a:rPr lang="pt-BR" sz="1600" dirty="0"/>
              <a:t>IX - condições para adesão a consórcio público;</a:t>
            </a:r>
          </a:p>
          <a:p>
            <a:r>
              <a:rPr lang="pt-BR" sz="1600" dirty="0"/>
              <a:t>X - parâmetros para apuração da base de cálculo e definição de alíquota de  contribuições ordinárias e </a:t>
            </a:r>
            <a:r>
              <a:rPr lang="pt-BR" sz="1600" dirty="0" smtClean="0"/>
              <a:t>extraordinárias.</a:t>
            </a:r>
            <a:endParaRPr lang="pt-BR" sz="1600" dirty="0"/>
          </a:p>
        </p:txBody>
      </p:sp>
      <p:sp>
        <p:nvSpPr>
          <p:cNvPr id="24" name="Retângulo 23"/>
          <p:cNvSpPr/>
          <p:nvPr/>
        </p:nvSpPr>
        <p:spPr>
          <a:xfrm>
            <a:off x="1120739" y="1523429"/>
            <a:ext cx="6194461" cy="327026"/>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5" name="Retângulo 24"/>
          <p:cNvSpPr/>
          <p:nvPr/>
        </p:nvSpPr>
        <p:spPr>
          <a:xfrm>
            <a:off x="6241928" y="1869605"/>
            <a:ext cx="2624137" cy="609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smtClean="0">
                <a:solidFill>
                  <a:srgbClr val="FF0000"/>
                </a:solidFill>
              </a:rPr>
              <a:t>PEC 156/2019</a:t>
            </a:r>
            <a:endParaRPr lang="pt-BR" sz="2400" b="1" dirty="0">
              <a:solidFill>
                <a:srgbClr val="FF0000"/>
              </a:solidFill>
            </a:endParaRPr>
          </a:p>
        </p:txBody>
      </p:sp>
    </p:spTree>
    <p:extLst>
      <p:ext uri="{BB962C8B-B14F-4D97-AF65-F5344CB8AC3E}">
        <p14:creationId xmlns:p14="http://schemas.microsoft.com/office/powerpoint/2010/main" val="8315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406717" y="1633931"/>
            <a:ext cx="8468601" cy="3785652"/>
          </a:xfrm>
          <a:prstGeom prst="rect">
            <a:avLst/>
          </a:prstGeom>
          <a:noFill/>
        </p:spPr>
        <p:txBody>
          <a:bodyPr wrap="square" rtlCol="0">
            <a:spAutoFit/>
          </a:bodyPr>
          <a:lstStyle/>
          <a:p>
            <a:pPr marL="342900" indent="-342900" algn="just">
              <a:buFont typeface="Arial" panose="020B0604020202020204" pitchFamily="34" charset="0"/>
              <a:buChar char="•"/>
            </a:pPr>
            <a:r>
              <a:rPr lang="pt-BR" sz="2000" b="1" dirty="0"/>
              <a:t>Art. </a:t>
            </a:r>
            <a:r>
              <a:rPr lang="pt-BR" sz="2000" b="1" dirty="0" smtClean="0"/>
              <a:t>9º </a:t>
            </a:r>
            <a:r>
              <a:rPr lang="pt-BR" sz="2000" b="1" dirty="0"/>
              <a:t>- </a:t>
            </a:r>
            <a:r>
              <a:rPr lang="pt-BR" sz="2000" b="1" dirty="0" smtClean="0"/>
              <a:t>Recepção da Lei nº 9717/1998 até edição da Lei de Responsabilidade Previdenciária</a:t>
            </a:r>
          </a:p>
          <a:p>
            <a:pPr algn="just"/>
            <a:r>
              <a:rPr lang="pt-BR" sz="2000" dirty="0" smtClean="0"/>
              <a:t>Art</a:t>
            </a:r>
            <a:r>
              <a:rPr lang="pt-BR" sz="2000" dirty="0"/>
              <a:t>. 9º Até que entre em vigor lei complementar que discipline o § 22 do art. 40 da Constituição Federal, aplicam-se aos regimes próprios de previdência social o disposto na Lei nº 9.717, de 27 de novembro de 1998 e o disposto neste artigo</a:t>
            </a:r>
            <a:r>
              <a:rPr lang="pt-BR" sz="2000" dirty="0" smtClean="0"/>
              <a:t>.</a:t>
            </a:r>
          </a:p>
          <a:p>
            <a:pPr algn="just"/>
            <a:endParaRPr lang="pt-BR" sz="2000" dirty="0"/>
          </a:p>
          <a:p>
            <a:pPr marL="271463" lvl="0" algn="just">
              <a:buFont typeface="Wingdings" panose="05000000000000000000" pitchFamily="2" charset="2"/>
              <a:buChar char="Ø"/>
            </a:pPr>
            <a:r>
              <a:rPr lang="pt-BR" sz="2000" b="1" dirty="0" smtClean="0">
                <a:solidFill>
                  <a:prstClr val="black"/>
                </a:solidFill>
              </a:rPr>
              <a:t>§§ 2º e 3º: Limitação do rol de benefícios</a:t>
            </a:r>
            <a:endParaRPr lang="pt-BR" sz="2000" b="1" dirty="0">
              <a:solidFill>
                <a:prstClr val="black"/>
              </a:solidFill>
            </a:endParaRPr>
          </a:p>
          <a:p>
            <a:pPr algn="just"/>
            <a:r>
              <a:rPr lang="pt-BR" sz="2000" dirty="0" smtClean="0"/>
              <a:t>§ </a:t>
            </a:r>
            <a:r>
              <a:rPr lang="pt-BR" sz="2000" dirty="0"/>
              <a:t>2º O rol de benefícios dos regimes próprios de previdência social fica limitado às aposentadorias e à pensão por morte.</a:t>
            </a:r>
          </a:p>
          <a:p>
            <a:pPr algn="just"/>
            <a:r>
              <a:rPr lang="pt-BR" sz="2000" dirty="0"/>
              <a:t>§ 3º Os afastamentos por incapacidade temporária para o trabalho e o salário-maternidade serão pagos diretamente pelo ente federativo e não correrão à conta do regime próprio de previdência social ao qual o servidor se vincula</a:t>
            </a:r>
            <a:r>
              <a:rPr lang="pt-BR" sz="2000" dirty="0" smtClean="0"/>
              <a:t>.</a:t>
            </a:r>
            <a:endParaRPr lang="pt-BR" dirty="0" smtClean="0"/>
          </a:p>
        </p:txBody>
      </p:sp>
    </p:spTree>
    <p:extLst>
      <p:ext uri="{BB962C8B-B14F-4D97-AF65-F5344CB8AC3E}">
        <p14:creationId xmlns:p14="http://schemas.microsoft.com/office/powerpoint/2010/main" val="28620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378142" y="1686391"/>
            <a:ext cx="8468601" cy="3785652"/>
          </a:xfrm>
          <a:prstGeom prst="rect">
            <a:avLst/>
          </a:prstGeom>
          <a:noFill/>
        </p:spPr>
        <p:txBody>
          <a:bodyPr wrap="square" rtlCol="0">
            <a:spAutoFit/>
          </a:bodyPr>
          <a:lstStyle/>
          <a:p>
            <a:pPr marL="271463" lvl="0" algn="just">
              <a:buFont typeface="Wingdings" panose="05000000000000000000" pitchFamily="2" charset="2"/>
              <a:buChar char="Ø"/>
            </a:pPr>
            <a:r>
              <a:rPr lang="pt-BR" sz="2000" b="1" dirty="0" smtClean="0">
                <a:solidFill>
                  <a:prstClr val="black"/>
                </a:solidFill>
              </a:rPr>
              <a:t>§ 7º: Autorização empréstimo consignado</a:t>
            </a:r>
            <a:endParaRPr lang="pt-BR" sz="2000" b="1" dirty="0">
              <a:solidFill>
                <a:prstClr val="black"/>
              </a:solidFill>
            </a:endParaRPr>
          </a:p>
          <a:p>
            <a:pPr algn="just"/>
            <a:r>
              <a:rPr lang="pt-BR" sz="2000" dirty="0" smtClean="0"/>
              <a:t>§ </a:t>
            </a:r>
            <a:r>
              <a:rPr lang="pt-BR" sz="2000" dirty="0"/>
              <a:t>7º Os recursos de regime próprio de previdência social poderão ser aplicados na concessão de empréstimos a seus segurados, na modalidade de consignados, </a:t>
            </a:r>
            <a:r>
              <a:rPr lang="pt-BR" sz="2000" b="1" dirty="0"/>
              <a:t>observada regulamentação específica estabelecida pelo Conselho Monetário Nacional</a:t>
            </a:r>
            <a:r>
              <a:rPr lang="pt-BR" sz="2000" dirty="0"/>
              <a:t>.</a:t>
            </a:r>
          </a:p>
          <a:p>
            <a:pPr marL="271463" lvl="0" algn="just"/>
            <a:endParaRPr lang="pt-BR" sz="2000" b="1" dirty="0" smtClean="0">
              <a:solidFill>
                <a:prstClr val="black"/>
              </a:solidFill>
            </a:endParaRPr>
          </a:p>
          <a:p>
            <a:pPr marL="271463" lvl="0" algn="just">
              <a:buFont typeface="Wingdings" panose="05000000000000000000" pitchFamily="2" charset="2"/>
              <a:buChar char="Ø"/>
            </a:pPr>
            <a:r>
              <a:rPr lang="pt-BR" sz="2000" b="1" dirty="0" smtClean="0">
                <a:solidFill>
                  <a:prstClr val="black"/>
                </a:solidFill>
              </a:rPr>
              <a:t>§ 9º</a:t>
            </a:r>
            <a:r>
              <a:rPr lang="pt-BR" sz="2000" b="1" dirty="0">
                <a:solidFill>
                  <a:prstClr val="black"/>
                </a:solidFill>
              </a:rPr>
              <a:t>: Limitação do rol de benefícios</a:t>
            </a:r>
          </a:p>
          <a:p>
            <a:pPr algn="just"/>
            <a:r>
              <a:rPr lang="pt-BR" sz="2000" dirty="0" smtClean="0"/>
              <a:t>§ </a:t>
            </a:r>
            <a:r>
              <a:rPr lang="pt-BR" sz="2000" dirty="0"/>
              <a:t>9° O parcelamento ou a moratória de débitos dos entes federativos com seus regimes próprios de previdência social fica </a:t>
            </a:r>
            <a:r>
              <a:rPr lang="pt-BR" sz="2000" b="1" dirty="0"/>
              <a:t>limitado ao prazo</a:t>
            </a:r>
            <a:r>
              <a:rPr lang="pt-BR" sz="2000" dirty="0"/>
              <a:t> a que se refere o § 11 do art. 195 da Constituição.</a:t>
            </a:r>
          </a:p>
          <a:p>
            <a:pPr algn="just"/>
            <a:endParaRPr lang="pt-BR" sz="2000" dirty="0"/>
          </a:p>
          <a:p>
            <a:pPr algn="just"/>
            <a:endParaRPr lang="pt-BR" sz="2000" dirty="0" smtClean="0"/>
          </a:p>
        </p:txBody>
      </p:sp>
    </p:spTree>
    <p:extLst>
      <p:ext uri="{BB962C8B-B14F-4D97-AF65-F5344CB8AC3E}">
        <p14:creationId xmlns:p14="http://schemas.microsoft.com/office/powerpoint/2010/main" val="4439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397192" y="1287919"/>
            <a:ext cx="8468601" cy="4493538"/>
          </a:xfrm>
          <a:prstGeom prst="rect">
            <a:avLst/>
          </a:prstGeom>
          <a:noFill/>
        </p:spPr>
        <p:txBody>
          <a:bodyPr wrap="square" rtlCol="0">
            <a:spAutoFit/>
          </a:bodyPr>
          <a:lstStyle/>
          <a:p>
            <a:pPr marL="285750" indent="-285750" algn="just">
              <a:buFont typeface="Arial" panose="020B0604020202020204" pitchFamily="34" charset="0"/>
              <a:buChar char="•"/>
            </a:pPr>
            <a:r>
              <a:rPr lang="pt-BR" sz="2000" b="1" dirty="0" smtClean="0"/>
              <a:t>Art</a:t>
            </a:r>
            <a:r>
              <a:rPr lang="pt-BR" sz="2000" b="1" dirty="0"/>
              <a:t>. 149, §§ 1º, 1º-A, 1º-B e 1º-C </a:t>
            </a:r>
            <a:r>
              <a:rPr lang="pt-BR" sz="2000" b="1" dirty="0" smtClean="0"/>
              <a:t>- Custeio</a:t>
            </a:r>
            <a:endParaRPr lang="pt-BR" sz="2000" dirty="0"/>
          </a:p>
          <a:p>
            <a:pPr algn="just"/>
            <a:r>
              <a:rPr lang="pt-BR" sz="1900" dirty="0"/>
              <a:t>§ 1º A União, os Estados, o Distrito Federal e os Municípios instituirão, por meio de lei, contribuições para custeio de regime próprio de previdência social, cobradas dos servidores ativos, dos aposentados e dos pensionistas, que poderão ter alíquotas progressivas de acordo com o valor da base de contribuição ou do benefício recebido.</a:t>
            </a:r>
          </a:p>
          <a:p>
            <a:pPr algn="just"/>
            <a:r>
              <a:rPr lang="pt-BR" sz="1900" dirty="0"/>
              <a:t>§ 1º-A A contribuição ordinária dos aposentados e pensionistas poderá incidir sobre o valor dos proventos de aposentadoria e de pensões que superem o salário mínimo quando houver deficit atuarial.</a:t>
            </a:r>
          </a:p>
          <a:p>
            <a:pPr algn="just"/>
            <a:r>
              <a:rPr lang="pt-BR" sz="1900" dirty="0"/>
              <a:t>§ 1º-B Demonstrada a insuficiência da medida prevista no § 1º-A para equacionar o déficit atuarial, é facultada a instituição de contribuição extraordinária, no âmbito da União, dos servidores públicos ativos, dos aposentados e dos pensionistas.</a:t>
            </a:r>
          </a:p>
          <a:p>
            <a:pPr algn="just"/>
            <a:r>
              <a:rPr lang="pt-BR" sz="1900" dirty="0"/>
              <a:t>§ 1º-C A contribuição extraordinária de que trata o § 1º-B deverá ser instituída simultaneamente com outras medidas para equacionamento do déficit e vigorará por período determinado, contado da data de sua instituição</a:t>
            </a:r>
            <a:r>
              <a:rPr lang="pt-BR" sz="1900" dirty="0" smtClean="0"/>
              <a:t>.</a:t>
            </a:r>
            <a:endParaRPr lang="pt-BR" sz="1900" dirty="0"/>
          </a:p>
        </p:txBody>
      </p:sp>
    </p:spTree>
    <p:extLst>
      <p:ext uri="{BB962C8B-B14F-4D97-AF65-F5344CB8AC3E}">
        <p14:creationId xmlns:p14="http://schemas.microsoft.com/office/powerpoint/2010/main" val="28835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397192" y="1287919"/>
            <a:ext cx="8468601" cy="4524315"/>
          </a:xfrm>
          <a:prstGeom prst="rect">
            <a:avLst/>
          </a:prstGeom>
          <a:noFill/>
        </p:spPr>
        <p:txBody>
          <a:bodyPr wrap="square" rtlCol="0">
            <a:spAutoFit/>
          </a:bodyPr>
          <a:lstStyle/>
          <a:p>
            <a:pPr marL="285750" indent="-285750" algn="just">
              <a:buFont typeface="Arial" panose="020B0604020202020204" pitchFamily="34" charset="0"/>
              <a:buChar char="•"/>
            </a:pPr>
            <a:r>
              <a:rPr lang="pt-BR" b="1" dirty="0"/>
              <a:t>Art. </a:t>
            </a:r>
            <a:r>
              <a:rPr lang="pt-BR" b="1" dirty="0" smtClean="0"/>
              <a:t>9º - Disposições relacionadas ao custeio</a:t>
            </a:r>
            <a:endParaRPr lang="pt-BR" b="1" dirty="0"/>
          </a:p>
          <a:p>
            <a:pPr algn="just"/>
            <a:r>
              <a:rPr lang="pt-BR" dirty="0"/>
              <a:t>§ 1º O equilíbrio financeiro e atuarial do regime próprio de previdência social deverá ser comprovado por meio de garantia de equivalência, a valor presente, entre o fluxo das receitas estimadas e das despesas projetadas, apuradas atuarialmente, que, juntamente com os bens, direitos e ativos vinculados, comparados às obrigações assumidas, evidenciem a solvência e a liquidez do plano de benefícios.</a:t>
            </a:r>
          </a:p>
          <a:p>
            <a:pPr algn="just"/>
            <a:r>
              <a:rPr lang="pt-BR" dirty="0"/>
              <a:t>§ 4º Os Estados, o Distrito Federal e os Municípios não poderão estabelecer alíquota inferior à da contribuição dos servidores da União, exceto se demonstrado que o respectivo regime próprio de previdência social não possui déficit atuarial a ser equacionado, hipótese em que a alíquota não poderá ser inferior às alíquotas aplicáveis ao Regime Geral de Previdência Social.</a:t>
            </a:r>
          </a:p>
          <a:p>
            <a:pPr algn="just"/>
            <a:r>
              <a:rPr lang="pt-BR" dirty="0"/>
              <a:t>§ 5º Para fins do disposto no § 4º, não será considerada como ausência de déficit a implementação de segregação da massa de segurados ou a previsão em lei de plano de equacionamento de déficit.</a:t>
            </a:r>
          </a:p>
          <a:p>
            <a:pPr algn="just"/>
            <a:r>
              <a:rPr lang="pt-BR" dirty="0"/>
              <a:t>§ 8º Por meio de lei, poderá ser instituída contribuição extraordinária pelo prazo máximo de vinte anos, nos termos dos §§ 1º-B e 1º-C do art. 149 da Constituição Federal</a:t>
            </a:r>
            <a:r>
              <a:rPr lang="pt-BR" dirty="0" smtClean="0"/>
              <a:t>.</a:t>
            </a:r>
            <a:endParaRPr lang="pt-BR" dirty="0"/>
          </a:p>
        </p:txBody>
      </p:sp>
    </p:spTree>
    <p:extLst>
      <p:ext uri="{BB962C8B-B14F-4D97-AF65-F5344CB8AC3E}">
        <p14:creationId xmlns:p14="http://schemas.microsoft.com/office/powerpoint/2010/main" val="17676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2" name="object 12"/>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3" name="object 13"/>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4" name="object 14"/>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5" name="object 15"/>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6" name="object 16"/>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7" name="object 17"/>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8" name="object 18"/>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19" name="object 19"/>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0" name="object 20"/>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1" name="object 21"/>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2" name="object 22"/>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3" name="object 23"/>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4" name="object 24"/>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5" name="object 25"/>
          <p:cNvSpPr/>
          <p:nvPr/>
        </p:nvSpPr>
        <p:spPr>
          <a:xfrm>
            <a:off x="0" y="12"/>
            <a:ext cx="9144000" cy="1200150"/>
          </a:xfrm>
          <a:custGeom>
            <a:avLst/>
            <a:gdLst/>
            <a:ahLst/>
            <a:cxnLst/>
            <a:rect l="l" t="t" r="r" b="b"/>
            <a:pathLst>
              <a:path w="9144000" h="1200150">
                <a:moveTo>
                  <a:pt x="0" y="1199997"/>
                </a:moveTo>
                <a:lnTo>
                  <a:pt x="9144000" y="1199997"/>
                </a:lnTo>
                <a:lnTo>
                  <a:pt x="9144000" y="0"/>
                </a:lnTo>
                <a:lnTo>
                  <a:pt x="0" y="0"/>
                </a:lnTo>
                <a:lnTo>
                  <a:pt x="0" y="1199997"/>
                </a:lnTo>
                <a:close/>
              </a:path>
            </a:pathLst>
          </a:custGeom>
          <a:solidFill>
            <a:srgbClr val="FFCC00"/>
          </a:solidFill>
        </p:spPr>
        <p:txBody>
          <a:bodyPr wrap="square" lIns="0" tIns="0" rIns="0" bIns="0" rtlCol="0"/>
          <a:lstStyle/>
          <a:p>
            <a:endParaRPr dirty="0"/>
          </a:p>
        </p:txBody>
      </p:sp>
      <p:sp>
        <p:nvSpPr>
          <p:cNvPr id="26" name="object 26"/>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9" name="object 29"/>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30" name="object 30"/>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dirty="0"/>
          </a:p>
        </p:txBody>
      </p:sp>
      <p:sp>
        <p:nvSpPr>
          <p:cNvPr id="31" name="object 31"/>
          <p:cNvSpPr/>
          <p:nvPr/>
        </p:nvSpPr>
        <p:spPr>
          <a:xfrm>
            <a:off x="3962400" y="1884420"/>
            <a:ext cx="801370" cy="2376170"/>
          </a:xfrm>
          <a:custGeom>
            <a:avLst/>
            <a:gdLst/>
            <a:ahLst/>
            <a:cxnLst/>
            <a:rect l="l" t="t" r="r" b="b"/>
            <a:pathLst>
              <a:path w="801370" h="2376170">
                <a:moveTo>
                  <a:pt x="0" y="2375992"/>
                </a:moveTo>
                <a:lnTo>
                  <a:pt x="801001" y="2375992"/>
                </a:lnTo>
                <a:lnTo>
                  <a:pt x="801001" y="0"/>
                </a:lnTo>
                <a:lnTo>
                  <a:pt x="0" y="0"/>
                </a:lnTo>
                <a:lnTo>
                  <a:pt x="0" y="2375992"/>
                </a:lnTo>
                <a:close/>
              </a:path>
            </a:pathLst>
          </a:custGeom>
          <a:solidFill>
            <a:srgbClr val="76AE62"/>
          </a:solidFill>
        </p:spPr>
        <p:txBody>
          <a:bodyPr wrap="square" lIns="0" tIns="0" rIns="0" bIns="0" rtlCol="0"/>
          <a:lstStyle/>
          <a:p>
            <a:endParaRPr dirty="0"/>
          </a:p>
        </p:txBody>
      </p:sp>
      <p:sp>
        <p:nvSpPr>
          <p:cNvPr id="32" name="object 32"/>
          <p:cNvSpPr/>
          <p:nvPr/>
        </p:nvSpPr>
        <p:spPr>
          <a:xfrm>
            <a:off x="119405" y="1884408"/>
            <a:ext cx="801370" cy="2376170"/>
          </a:xfrm>
          <a:custGeom>
            <a:avLst/>
            <a:gdLst/>
            <a:ahLst/>
            <a:cxnLst/>
            <a:rect l="l" t="t" r="r" b="b"/>
            <a:pathLst>
              <a:path w="801369" h="2376170">
                <a:moveTo>
                  <a:pt x="0" y="2376004"/>
                </a:moveTo>
                <a:lnTo>
                  <a:pt x="801001" y="2376004"/>
                </a:lnTo>
                <a:lnTo>
                  <a:pt x="801001" y="0"/>
                </a:lnTo>
                <a:lnTo>
                  <a:pt x="0" y="0"/>
                </a:lnTo>
                <a:lnTo>
                  <a:pt x="0" y="2376004"/>
                </a:lnTo>
                <a:close/>
              </a:path>
            </a:pathLst>
          </a:custGeom>
          <a:solidFill>
            <a:srgbClr val="2DAFE5"/>
          </a:solidFill>
        </p:spPr>
        <p:txBody>
          <a:bodyPr wrap="square" lIns="0" tIns="0" rIns="0" bIns="0" rtlCol="0"/>
          <a:lstStyle/>
          <a:p>
            <a:endParaRPr dirty="0"/>
          </a:p>
        </p:txBody>
      </p:sp>
      <p:sp>
        <p:nvSpPr>
          <p:cNvPr id="33" name="object 33"/>
          <p:cNvSpPr txBox="1"/>
          <p:nvPr/>
        </p:nvSpPr>
        <p:spPr>
          <a:xfrm>
            <a:off x="3962400" y="1542422"/>
            <a:ext cx="1269365" cy="268022"/>
          </a:xfrm>
          <a:prstGeom prst="rect">
            <a:avLst/>
          </a:prstGeom>
          <a:solidFill>
            <a:srgbClr val="FFCC00"/>
          </a:solidFill>
        </p:spPr>
        <p:txBody>
          <a:bodyPr vert="horz" wrap="square" lIns="0" tIns="67310" rIns="0" bIns="0" rtlCol="0">
            <a:spAutoFit/>
          </a:bodyPr>
          <a:lstStyle/>
          <a:p>
            <a:pPr marL="197485">
              <a:lnSpc>
                <a:spcPct val="100000"/>
              </a:lnSpc>
              <a:spcBef>
                <a:spcPts val="530"/>
              </a:spcBef>
            </a:pPr>
            <a:r>
              <a:rPr sz="1300" b="1" spc="-60" dirty="0" smtClean="0">
                <a:solidFill>
                  <a:srgbClr val="006C67"/>
                </a:solidFill>
                <a:latin typeface="Arial"/>
                <a:cs typeface="Arial"/>
              </a:rPr>
              <a:t>P</a:t>
            </a:r>
            <a:r>
              <a:rPr lang="pt-BR" sz="1300" b="1" spc="-60" dirty="0" smtClean="0">
                <a:solidFill>
                  <a:srgbClr val="006C67"/>
                </a:solidFill>
                <a:latin typeface="Arial"/>
                <a:cs typeface="Arial"/>
              </a:rPr>
              <a:t>EC 06/2019</a:t>
            </a:r>
            <a:endParaRPr sz="1300" dirty="0">
              <a:latin typeface="Arial"/>
              <a:cs typeface="Arial"/>
            </a:endParaRPr>
          </a:p>
        </p:txBody>
      </p:sp>
      <p:sp>
        <p:nvSpPr>
          <p:cNvPr id="35" name="object 35"/>
          <p:cNvSpPr/>
          <p:nvPr/>
        </p:nvSpPr>
        <p:spPr>
          <a:xfrm>
            <a:off x="585597" y="2007217"/>
            <a:ext cx="3079800" cy="2784195"/>
          </a:xfrm>
          <a:prstGeom prst="rect">
            <a:avLst/>
          </a:prstGeom>
          <a:blipFill>
            <a:blip r:embed="rId16" cstate="print"/>
            <a:stretch>
              <a:fillRect/>
            </a:stretch>
          </a:blipFill>
        </p:spPr>
        <p:txBody>
          <a:bodyPr wrap="square" lIns="0" tIns="0" rIns="0" bIns="0" rtlCol="0"/>
          <a:lstStyle/>
          <a:p>
            <a:endParaRPr dirty="0"/>
          </a:p>
        </p:txBody>
      </p:sp>
      <p:sp>
        <p:nvSpPr>
          <p:cNvPr id="36" name="object 36"/>
          <p:cNvSpPr txBox="1"/>
          <p:nvPr/>
        </p:nvSpPr>
        <p:spPr>
          <a:xfrm>
            <a:off x="119405" y="1542409"/>
            <a:ext cx="855344" cy="342265"/>
          </a:xfrm>
          <a:prstGeom prst="rect">
            <a:avLst/>
          </a:prstGeom>
          <a:solidFill>
            <a:srgbClr val="FFCC00"/>
          </a:solidFill>
        </p:spPr>
        <p:txBody>
          <a:bodyPr vert="horz" wrap="square" lIns="0" tIns="67945" rIns="0" bIns="0" rtlCol="0">
            <a:spAutoFit/>
          </a:bodyPr>
          <a:lstStyle/>
          <a:p>
            <a:pPr marL="196850">
              <a:lnSpc>
                <a:spcPct val="100000"/>
              </a:lnSpc>
              <a:spcBef>
                <a:spcPts val="535"/>
              </a:spcBef>
            </a:pPr>
            <a:r>
              <a:rPr sz="1300" b="1" spc="-10" dirty="0">
                <a:solidFill>
                  <a:srgbClr val="006C67"/>
                </a:solidFill>
                <a:latin typeface="Arial"/>
                <a:cs typeface="Arial"/>
              </a:rPr>
              <a:t>HOJE</a:t>
            </a:r>
            <a:endParaRPr sz="1300" dirty="0">
              <a:latin typeface="Arial"/>
              <a:cs typeface="Arial"/>
            </a:endParaRPr>
          </a:p>
        </p:txBody>
      </p:sp>
      <p:sp>
        <p:nvSpPr>
          <p:cNvPr id="37" name="object 37"/>
          <p:cNvSpPr txBox="1"/>
          <p:nvPr/>
        </p:nvSpPr>
        <p:spPr>
          <a:xfrm>
            <a:off x="585597" y="5472250"/>
            <a:ext cx="7720203" cy="228268"/>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Alíquota</a:t>
            </a:r>
            <a:r>
              <a:rPr sz="1400" b="1" spc="-25" dirty="0">
                <a:latin typeface="Arial"/>
                <a:cs typeface="Arial"/>
              </a:rPr>
              <a:t> </a:t>
            </a:r>
            <a:r>
              <a:rPr sz="1400" b="1" spc="25" dirty="0">
                <a:latin typeface="Arial"/>
                <a:cs typeface="Arial"/>
              </a:rPr>
              <a:t>efetiva</a:t>
            </a:r>
            <a:r>
              <a:rPr sz="1400" b="1" spc="-20" dirty="0">
                <a:latin typeface="Arial"/>
                <a:cs typeface="Arial"/>
              </a:rPr>
              <a:t> </a:t>
            </a:r>
            <a:r>
              <a:rPr sz="1400" b="1" spc="20" dirty="0">
                <a:latin typeface="Arial"/>
                <a:cs typeface="Arial"/>
              </a:rPr>
              <a:t>resulta</a:t>
            </a:r>
            <a:r>
              <a:rPr sz="1400" b="1" spc="-20" dirty="0">
                <a:latin typeface="Arial"/>
                <a:cs typeface="Arial"/>
              </a:rPr>
              <a:t> </a:t>
            </a:r>
            <a:r>
              <a:rPr sz="1400" b="1" spc="10" dirty="0">
                <a:latin typeface="Arial"/>
                <a:cs typeface="Arial"/>
              </a:rPr>
              <a:t>da</a:t>
            </a:r>
            <a:r>
              <a:rPr sz="1400" b="1" spc="-20" dirty="0">
                <a:latin typeface="Arial"/>
                <a:cs typeface="Arial"/>
              </a:rPr>
              <a:t> </a:t>
            </a:r>
            <a:r>
              <a:rPr sz="1400" b="1" spc="25" dirty="0">
                <a:latin typeface="Arial"/>
                <a:cs typeface="Arial"/>
              </a:rPr>
              <a:t>aplicação</a:t>
            </a:r>
            <a:r>
              <a:rPr sz="1400" b="1" spc="-20" dirty="0">
                <a:latin typeface="Arial"/>
                <a:cs typeface="Arial"/>
              </a:rPr>
              <a:t> </a:t>
            </a:r>
            <a:r>
              <a:rPr sz="1400" b="1" spc="10" dirty="0">
                <a:latin typeface="Arial"/>
                <a:cs typeface="Arial"/>
              </a:rPr>
              <a:t>da</a:t>
            </a:r>
            <a:r>
              <a:rPr sz="1400" b="1" spc="-20" dirty="0">
                <a:latin typeface="Arial"/>
                <a:cs typeface="Arial"/>
              </a:rPr>
              <a:t> </a:t>
            </a:r>
            <a:r>
              <a:rPr sz="1400" b="1" spc="30" dirty="0">
                <a:latin typeface="Arial"/>
                <a:cs typeface="Arial"/>
              </a:rPr>
              <a:t>alíquota</a:t>
            </a:r>
            <a:r>
              <a:rPr sz="1400" b="1" spc="-20" dirty="0">
                <a:latin typeface="Arial"/>
                <a:cs typeface="Arial"/>
              </a:rPr>
              <a:t> </a:t>
            </a:r>
            <a:r>
              <a:rPr sz="1400" b="1" spc="10" dirty="0">
                <a:latin typeface="Arial"/>
                <a:cs typeface="Arial"/>
              </a:rPr>
              <a:t>progressiva</a:t>
            </a:r>
            <a:r>
              <a:rPr sz="1400" b="1" spc="-20" dirty="0">
                <a:latin typeface="Arial"/>
                <a:cs typeface="Arial"/>
              </a:rPr>
              <a:t> </a:t>
            </a:r>
            <a:r>
              <a:rPr sz="1400" b="1" spc="25" dirty="0">
                <a:latin typeface="Arial"/>
                <a:cs typeface="Arial"/>
              </a:rPr>
              <a:t>sobre</a:t>
            </a:r>
            <a:r>
              <a:rPr sz="1400" b="1" spc="-20" dirty="0">
                <a:latin typeface="Arial"/>
                <a:cs typeface="Arial"/>
              </a:rPr>
              <a:t> </a:t>
            </a:r>
            <a:r>
              <a:rPr sz="1400" b="1" spc="10" dirty="0">
                <a:latin typeface="Arial"/>
                <a:cs typeface="Arial"/>
              </a:rPr>
              <a:t>cada</a:t>
            </a:r>
            <a:r>
              <a:rPr sz="1400" b="1" spc="-20" dirty="0">
                <a:latin typeface="Arial"/>
                <a:cs typeface="Arial"/>
              </a:rPr>
              <a:t> </a:t>
            </a:r>
            <a:r>
              <a:rPr sz="1400" b="1" spc="5" dirty="0">
                <a:latin typeface="Arial"/>
                <a:cs typeface="Arial"/>
              </a:rPr>
              <a:t>faixa</a:t>
            </a:r>
            <a:r>
              <a:rPr sz="1400" b="1" spc="-25" dirty="0">
                <a:latin typeface="Arial"/>
                <a:cs typeface="Arial"/>
              </a:rPr>
              <a:t> </a:t>
            </a:r>
            <a:r>
              <a:rPr sz="1400" b="1" spc="-5" dirty="0">
                <a:latin typeface="Arial"/>
                <a:cs typeface="Arial"/>
              </a:rPr>
              <a:t>salarial.</a:t>
            </a:r>
            <a:endParaRPr sz="1400" b="1" dirty="0">
              <a:latin typeface="Arial"/>
              <a:cs typeface="Arial"/>
            </a:endParaRPr>
          </a:p>
        </p:txBody>
      </p:sp>
      <p:sp>
        <p:nvSpPr>
          <p:cNvPr id="40" name="object 27">
            <a:extLst>
              <a:ext uri="{FF2B5EF4-FFF2-40B4-BE49-F238E27FC236}">
                <a16:creationId xmlns:a16="http://schemas.microsoft.com/office/drawing/2014/main" xmlns="" id="{42128F74-E8C4-0C41-BCA2-3D7C14256AF1}"/>
              </a:ext>
            </a:extLst>
          </p:cNvPr>
          <p:cNvSpPr/>
          <p:nvPr/>
        </p:nvSpPr>
        <p:spPr>
          <a:xfrm>
            <a:off x="457200" y="318769"/>
            <a:ext cx="6254089" cy="781649"/>
          </a:xfrm>
          <a:custGeom>
            <a:avLst/>
            <a:gdLst/>
            <a:ahLst/>
            <a:cxnLst/>
            <a:rect l="l" t="t" r="r" b="b"/>
            <a:pathLst>
              <a:path w="5681345" h="513080">
                <a:moveTo>
                  <a:pt x="0" y="513003"/>
                </a:moveTo>
                <a:lnTo>
                  <a:pt x="5680798" y="513003"/>
                </a:lnTo>
                <a:lnTo>
                  <a:pt x="5680798" y="0"/>
                </a:lnTo>
                <a:lnTo>
                  <a:pt x="0" y="0"/>
                </a:lnTo>
                <a:lnTo>
                  <a:pt x="0" y="513003"/>
                </a:lnTo>
                <a:close/>
              </a:path>
            </a:pathLst>
          </a:custGeom>
          <a:solidFill>
            <a:srgbClr val="006C67"/>
          </a:solidFill>
        </p:spPr>
        <p:txBody>
          <a:bodyPr wrap="square" lIns="0" tIns="0" rIns="0" bIns="0" rtlCol="0"/>
          <a:lstStyle/>
          <a:p>
            <a:endParaRPr dirty="0"/>
          </a:p>
        </p:txBody>
      </p:sp>
      <p:sp>
        <p:nvSpPr>
          <p:cNvPr id="41" name="object 28">
            <a:extLst>
              <a:ext uri="{FF2B5EF4-FFF2-40B4-BE49-F238E27FC236}">
                <a16:creationId xmlns:a16="http://schemas.microsoft.com/office/drawing/2014/main" xmlns="" id="{2FF3E698-6A62-0441-BED6-D40534573AE9}"/>
              </a:ext>
            </a:extLst>
          </p:cNvPr>
          <p:cNvSpPr txBox="1">
            <a:spLocks noGrp="1"/>
          </p:cNvSpPr>
          <p:nvPr>
            <p:ph type="title"/>
          </p:nvPr>
        </p:nvSpPr>
        <p:spPr>
          <a:xfrm>
            <a:off x="574344" y="339202"/>
            <a:ext cx="6019800" cy="738664"/>
          </a:xfrm>
          <a:prstGeom prst="rect">
            <a:avLst/>
          </a:prstGeom>
          <a:solidFill>
            <a:srgbClr val="006C67"/>
          </a:solidFill>
        </p:spPr>
        <p:txBody>
          <a:bodyPr vert="horz" wrap="square" lIns="0" tIns="0" rIns="0" bIns="0" rtlCol="0">
            <a:spAutoFit/>
          </a:bodyPr>
          <a:lstStyle/>
          <a:p>
            <a:pPr marL="298450"/>
            <a:r>
              <a:rPr lang="pt-BR" sz="2400" kern="1200" dirty="0" smtClean="0">
                <a:solidFill>
                  <a:schemeClr val="bg1"/>
                </a:solidFill>
                <a:latin typeface="Raleway"/>
                <a:ea typeface="+mn-ea"/>
                <a:cs typeface="+mn-cs"/>
              </a:rPr>
              <a:t>Custeio: Alíquotas</a:t>
            </a:r>
            <a:r>
              <a:rPr sz="2400" kern="1200" dirty="0" smtClean="0">
                <a:solidFill>
                  <a:schemeClr val="bg1"/>
                </a:solidFill>
                <a:latin typeface="Raleway"/>
                <a:ea typeface="+mn-ea"/>
                <a:cs typeface="+mn-cs"/>
              </a:rPr>
              <a:t> </a:t>
            </a:r>
            <a:r>
              <a:rPr lang="pt-BR" sz="2400" kern="1200" dirty="0" smtClean="0">
                <a:solidFill>
                  <a:schemeClr val="bg1"/>
                </a:solidFill>
                <a:latin typeface="Raleway"/>
                <a:ea typeface="+mn-ea"/>
                <a:cs typeface="+mn-cs"/>
              </a:rPr>
              <a:t>de contribuição progressivas</a:t>
            </a:r>
            <a:endParaRPr lang="pt-BR" sz="2400" kern="1200" dirty="0">
              <a:solidFill>
                <a:schemeClr val="bg1"/>
              </a:solidFill>
              <a:latin typeface="Raleway"/>
              <a:ea typeface="+mn-ea"/>
              <a:cs typeface="+mn-cs"/>
            </a:endParaRPr>
          </a:p>
        </p:txBody>
      </p:sp>
      <p:pic>
        <p:nvPicPr>
          <p:cNvPr id="11" name="Imagem 10"/>
          <p:cNvPicPr>
            <a:picLocks noChangeAspect="1"/>
          </p:cNvPicPr>
          <p:nvPr/>
        </p:nvPicPr>
        <p:blipFill>
          <a:blip r:embed="rId17"/>
          <a:stretch>
            <a:fillRect/>
          </a:stretch>
        </p:blipFill>
        <p:spPr>
          <a:xfrm>
            <a:off x="4721617" y="1865621"/>
            <a:ext cx="4182391" cy="3509101"/>
          </a:xfrm>
          <a:prstGeom prst="rect">
            <a:avLst/>
          </a:prstGeom>
        </p:spPr>
      </p:pic>
      <p:sp>
        <p:nvSpPr>
          <p:cNvPr id="38" name="Retângulo 37"/>
          <p:cNvSpPr/>
          <p:nvPr/>
        </p:nvSpPr>
        <p:spPr>
          <a:xfrm>
            <a:off x="6477000" y="3725138"/>
            <a:ext cx="935265" cy="307112"/>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7" name="Seta para baixo 26"/>
          <p:cNvSpPr/>
          <p:nvPr/>
        </p:nvSpPr>
        <p:spPr>
          <a:xfrm>
            <a:off x="6631310" y="2664834"/>
            <a:ext cx="527711" cy="9882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82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16" name="Retângulo 15"/>
          <p:cNvSpPr/>
          <p:nvPr/>
        </p:nvSpPr>
        <p:spPr>
          <a:xfrm>
            <a:off x="475195" y="1279354"/>
            <a:ext cx="8168031" cy="4555093"/>
          </a:xfrm>
          <a:prstGeom prst="rect">
            <a:avLst/>
          </a:prstGeom>
        </p:spPr>
        <p:txBody>
          <a:bodyPr wrap="square">
            <a:spAutoFit/>
          </a:bodyPr>
          <a:lstStyle/>
          <a:p>
            <a:pPr marL="285750" indent="-285750" algn="just">
              <a:buFont typeface="Arial" panose="020B0604020202020204" pitchFamily="34" charset="0"/>
              <a:buChar char="•"/>
            </a:pPr>
            <a:r>
              <a:rPr lang="pt-BR" b="1" dirty="0"/>
              <a:t>Art. </a:t>
            </a:r>
            <a:r>
              <a:rPr lang="pt-BR" b="1" dirty="0" smtClean="0"/>
              <a:t>24 </a:t>
            </a:r>
            <a:r>
              <a:rPr lang="pt-BR" b="1" dirty="0"/>
              <a:t>- </a:t>
            </a:r>
            <a:r>
              <a:rPr lang="pt-BR" b="1" dirty="0" smtClean="0"/>
              <a:t>Acumulação de benefícios</a:t>
            </a:r>
            <a:endParaRPr lang="pt-BR" dirty="0"/>
          </a:p>
          <a:p>
            <a:r>
              <a:rPr lang="pt-BR" sz="1700" dirty="0"/>
              <a:t>Art. 24. É vedada a acumulação de mais de uma pensão por morte deixada por cônjuge ou companheiro, no âmbito do mesmo regime de previdência social, ressalvadas as pensões do mesmo instituidor decorrentes do exercício de cargos acumuláveis na forma do art. 37 da Constituição Federal.</a:t>
            </a:r>
          </a:p>
          <a:p>
            <a:r>
              <a:rPr lang="pt-BR" sz="1700" dirty="0"/>
              <a:t>§ 1º Será admitida, nos termos do § 2º, a acumulação de:</a:t>
            </a:r>
          </a:p>
          <a:p>
            <a:r>
              <a:rPr lang="pt-BR" sz="1700" dirty="0"/>
              <a:t>I - pensão por morte deixada por cônjuge ou companheiro de um regime de previdência social com pensão por morte concedida por outro regime de previdência social ou com pensões decorrentes das atividades militares de que tratam os arts. 42 e 142 da Constituição Federal; ou</a:t>
            </a:r>
          </a:p>
          <a:p>
            <a:r>
              <a:rPr lang="pt-BR" sz="1700" dirty="0"/>
              <a:t>II - pensão por morte deixada por cônjuge ou companheiro de um regime de previdência social com aposentadoria concedida no âmbito do Regime Geral de Previdência Social ou de regime próprio de previdência social ou com proventos de inatividade decorrentes das atividades militares de que tratam os arts. 42 e 142 da Constituição Federal; ou</a:t>
            </a:r>
          </a:p>
          <a:p>
            <a:r>
              <a:rPr lang="pt-BR" sz="1700" dirty="0"/>
              <a:t>III - de aposentadoria concedida no âmbito do Regime Geral de Previdência Social ou de regime próprio de previdência social com pensões decorrentes das atividades militares de que tratam os arts. 42 e 142 da Constituição Federal</a:t>
            </a:r>
            <a:r>
              <a:rPr lang="pt-BR" sz="1700" dirty="0" smtClean="0"/>
              <a:t>.</a:t>
            </a:r>
            <a:endParaRPr lang="pt-BR" sz="1700" dirty="0"/>
          </a:p>
        </p:txBody>
      </p:sp>
    </p:spTree>
    <p:extLst>
      <p:ext uri="{BB962C8B-B14F-4D97-AF65-F5344CB8AC3E}">
        <p14:creationId xmlns:p14="http://schemas.microsoft.com/office/powerpoint/2010/main" val="3959265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dirty="0"/>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dirty="0"/>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29" name="object 29"/>
          <p:cNvSpPr/>
          <p:nvPr/>
        </p:nvSpPr>
        <p:spPr>
          <a:xfrm>
            <a:off x="457200" y="298450"/>
            <a:ext cx="514096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pPr marL="271463"/>
            <a:r>
              <a:rPr lang="pt-BR" sz="4000" dirty="0" smtClean="0">
                <a:solidFill>
                  <a:schemeClr val="bg1"/>
                </a:solidFill>
              </a:rPr>
              <a:t>SUMÁRIO</a:t>
            </a:r>
            <a:endParaRPr sz="4000" dirty="0">
              <a:solidFill>
                <a:schemeClr val="bg1"/>
              </a:solidFill>
            </a:endParaRPr>
          </a:p>
        </p:txBody>
      </p:sp>
      <p:sp>
        <p:nvSpPr>
          <p:cNvPr id="31" name="object 31"/>
          <p:cNvSpPr txBox="1"/>
          <p:nvPr/>
        </p:nvSpPr>
        <p:spPr>
          <a:xfrm>
            <a:off x="0" y="1951350"/>
            <a:ext cx="9144000" cy="3170099"/>
          </a:xfrm>
          <a:prstGeom prst="rect">
            <a:avLst/>
          </a:prstGeom>
        </p:spPr>
        <p:txBody>
          <a:bodyPr vert="horz" wrap="square" lIns="0" tIns="25400" rIns="0" bIns="0" rtlCol="0">
            <a:spAutoFit/>
          </a:bodyPr>
          <a:lstStyle/>
          <a:p>
            <a:pPr marL="469900" indent="-457200">
              <a:lnSpc>
                <a:spcPct val="100000"/>
              </a:lnSpc>
              <a:spcBef>
                <a:spcPts val="200"/>
              </a:spcBef>
              <a:buFont typeface="+mj-lt"/>
              <a:buAutoNum type="arabicPeriod"/>
              <a:tabLst>
                <a:tab pos="140335" algn="l"/>
              </a:tabLst>
            </a:pPr>
            <a:r>
              <a:rPr lang="pt-BR" sz="2800" b="1" spc="-30" dirty="0" smtClean="0">
                <a:latin typeface="Arial"/>
                <a:cs typeface="Arial"/>
              </a:rPr>
              <a:t>REGRAS VÁLIDAS APENAS PARA RPPS DA UNIÃO</a:t>
            </a:r>
            <a:endParaRPr lang="pt-BR" sz="2800" b="1" spc="-30" dirty="0" smtClean="0">
              <a:latin typeface="Arial"/>
              <a:cs typeface="Arial"/>
            </a:endParaRPr>
          </a:p>
          <a:p>
            <a:pPr marL="469900" indent="-457200">
              <a:lnSpc>
                <a:spcPct val="100000"/>
              </a:lnSpc>
              <a:spcBef>
                <a:spcPts val="200"/>
              </a:spcBef>
              <a:buFont typeface="+mj-lt"/>
              <a:buAutoNum type="arabicPeriod"/>
              <a:tabLst>
                <a:tab pos="140335" algn="l"/>
              </a:tabLst>
            </a:pPr>
            <a:endParaRPr lang="pt-BR" sz="2800" b="1" spc="-30" dirty="0" smtClean="0">
              <a:latin typeface="Arial"/>
              <a:cs typeface="Arial"/>
            </a:endParaRPr>
          </a:p>
          <a:p>
            <a:pPr marL="469900" indent="-457200">
              <a:lnSpc>
                <a:spcPct val="100000"/>
              </a:lnSpc>
              <a:spcBef>
                <a:spcPts val="200"/>
              </a:spcBef>
              <a:buFont typeface="+mj-lt"/>
              <a:buAutoNum type="arabicPeriod"/>
              <a:tabLst>
                <a:tab pos="140335" algn="l"/>
              </a:tabLst>
            </a:pPr>
            <a:r>
              <a:rPr lang="pt-BR" sz="2800" b="1" spc="-30" dirty="0" smtClean="0">
                <a:latin typeface="Arial"/>
                <a:cs typeface="Arial"/>
              </a:rPr>
              <a:t>REGRAS </a:t>
            </a:r>
            <a:r>
              <a:rPr lang="pt-BR" sz="2800" b="1" spc="-30" dirty="0" smtClean="0">
                <a:latin typeface="Arial"/>
                <a:cs typeface="Arial"/>
              </a:rPr>
              <a:t>APLICÁVEIS A TODOS OS R</a:t>
            </a:r>
            <a:r>
              <a:rPr lang="pt-BR" sz="2800" b="1" spc="-30" dirty="0" smtClean="0">
                <a:latin typeface="Arial"/>
                <a:cs typeface="Arial"/>
              </a:rPr>
              <a:t>PPS</a:t>
            </a:r>
          </a:p>
          <a:p>
            <a:pPr marL="469900" indent="-457200">
              <a:lnSpc>
                <a:spcPct val="100000"/>
              </a:lnSpc>
              <a:spcBef>
                <a:spcPts val="200"/>
              </a:spcBef>
              <a:buFont typeface="+mj-lt"/>
              <a:buAutoNum type="arabicPeriod"/>
              <a:tabLst>
                <a:tab pos="140335" algn="l"/>
              </a:tabLst>
            </a:pPr>
            <a:endParaRPr lang="pt-BR" sz="2800" b="1" spc="-30" dirty="0" smtClean="0">
              <a:latin typeface="Arial"/>
              <a:cs typeface="Arial"/>
            </a:endParaRPr>
          </a:p>
          <a:p>
            <a:pPr marL="469900" indent="-457200">
              <a:lnSpc>
                <a:spcPct val="100000"/>
              </a:lnSpc>
              <a:spcBef>
                <a:spcPts val="200"/>
              </a:spcBef>
              <a:buFont typeface="+mj-lt"/>
              <a:buAutoNum type="arabicPeriod"/>
              <a:tabLst>
                <a:tab pos="140335" algn="l"/>
              </a:tabLst>
            </a:pPr>
            <a:r>
              <a:rPr lang="pt-BR" sz="2800" b="1" spc="-30" dirty="0" smtClean="0">
                <a:latin typeface="Arial"/>
                <a:cs typeface="Arial"/>
              </a:rPr>
              <a:t>COMO ADEQUAR O MEU RPPS: PEC PARALELA OU REFORMA IMEDIATA?</a:t>
            </a:r>
          </a:p>
          <a:p>
            <a:pPr marL="12700">
              <a:lnSpc>
                <a:spcPct val="100000"/>
              </a:lnSpc>
              <a:spcBef>
                <a:spcPts val="200"/>
              </a:spcBef>
              <a:tabLst>
                <a:tab pos="140335" algn="l"/>
              </a:tabLst>
            </a:pPr>
            <a:endParaRPr lang="pt-BR" sz="2800" b="1" spc="-30" dirty="0" smtClean="0">
              <a:latin typeface="Arial"/>
              <a:cs typeface="Arial"/>
            </a:endParaRPr>
          </a:p>
        </p:txBody>
      </p:sp>
    </p:spTree>
    <p:extLst>
      <p:ext uri="{BB962C8B-B14F-4D97-AF65-F5344CB8AC3E}">
        <p14:creationId xmlns:p14="http://schemas.microsoft.com/office/powerpoint/2010/main" val="31753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anim calcmode="lin" valueType="num">
                                      <p:cBhvr additive="base">
                                        <p:cTn id="13"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anim calcmode="lin" valueType="num">
                                      <p:cBhvr additive="base">
                                        <p:cTn id="19"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16" name="Retângulo 15"/>
          <p:cNvSpPr/>
          <p:nvPr/>
        </p:nvSpPr>
        <p:spPr>
          <a:xfrm>
            <a:off x="475195" y="1276853"/>
            <a:ext cx="8168031" cy="4816703"/>
          </a:xfrm>
          <a:prstGeom prst="rect">
            <a:avLst/>
          </a:prstGeom>
        </p:spPr>
        <p:txBody>
          <a:bodyPr wrap="square">
            <a:spAutoFit/>
          </a:bodyPr>
          <a:lstStyle/>
          <a:p>
            <a:pPr marL="285750" indent="-285750" algn="just">
              <a:buFont typeface="Arial" panose="020B0604020202020204" pitchFamily="34" charset="0"/>
              <a:buChar char="•"/>
            </a:pPr>
            <a:r>
              <a:rPr lang="pt-BR" b="1" dirty="0"/>
              <a:t>Art. 24 - Acumulação de benefícios</a:t>
            </a:r>
            <a:endParaRPr lang="pt-BR" dirty="0"/>
          </a:p>
          <a:p>
            <a:r>
              <a:rPr lang="pt-BR" sz="1700" dirty="0" smtClean="0"/>
              <a:t>§ </a:t>
            </a:r>
            <a:r>
              <a:rPr lang="pt-BR" sz="1700" dirty="0"/>
              <a:t>2º Nas hipóteses das acumulações previstas no § 1º, é assegurada a percepção do valor integral do benefício mais vantajoso e de uma parte de cada um dos demais benefícios, apurada cumulativamente de acordo com as seguintes faixas:</a:t>
            </a:r>
          </a:p>
          <a:p>
            <a:r>
              <a:rPr lang="pt-BR" sz="1700" dirty="0"/>
              <a:t>I - sessenta por cento do valor que exceder um salário-mínimo, até o limite de dois salários mínimos;</a:t>
            </a:r>
          </a:p>
          <a:p>
            <a:r>
              <a:rPr lang="pt-BR" sz="1700" dirty="0"/>
              <a:t>II - quarenta por cento do valor que exceder dois salários mínimos, até o limite de três salários mínimos;</a:t>
            </a:r>
          </a:p>
          <a:p>
            <a:r>
              <a:rPr lang="pt-BR" sz="1700" dirty="0"/>
              <a:t>III - vinte por cento do valor que exceder três salários mínimos, até o limite de quatro salários mínimos; e</a:t>
            </a:r>
          </a:p>
          <a:p>
            <a:r>
              <a:rPr lang="pt-BR" sz="1700" dirty="0"/>
              <a:t>IV - dez por cento do valor que exceder quatro salários mínimos.</a:t>
            </a:r>
          </a:p>
          <a:p>
            <a:r>
              <a:rPr lang="pt-BR" sz="1700" dirty="0"/>
              <a:t>§ 3º A aplicação do disposto no § 2º poderá ser revista a qualquer tempo, a pedido do interessado, em razão de alteração de algum dos benefícios.</a:t>
            </a:r>
          </a:p>
          <a:p>
            <a:r>
              <a:rPr lang="pt-BR" sz="1700" dirty="0"/>
              <a:t>§ 4º As restrições previstas neste artigo não serão aplicadas se o direito aos benefícios houver sido adquirido antes da data de entrada em vigor desta Emenda Constitucional.</a:t>
            </a:r>
          </a:p>
          <a:p>
            <a:r>
              <a:rPr lang="pt-BR" sz="1700" dirty="0"/>
              <a:t>§ 5º As regras sobre acumulação previstas neste artigo e na legislação vigente na data de entrada em vigor desta Emenda Constitucional poderão ser alteradas na forma do § 6º do art. 40 e do § 15 do art. 201 da Constituição Federal.</a:t>
            </a:r>
          </a:p>
        </p:txBody>
      </p:sp>
    </p:spTree>
    <p:extLst>
      <p:ext uri="{BB962C8B-B14F-4D97-AF65-F5344CB8AC3E}">
        <p14:creationId xmlns:p14="http://schemas.microsoft.com/office/powerpoint/2010/main" val="3125581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txBox="1"/>
          <p:nvPr/>
        </p:nvSpPr>
        <p:spPr>
          <a:xfrm>
            <a:off x="457200" y="3907777"/>
            <a:ext cx="8320301" cy="1852623"/>
          </a:xfrm>
          <a:prstGeom prst="rect">
            <a:avLst/>
          </a:prstGeom>
        </p:spPr>
        <p:txBody>
          <a:bodyPr vert="horz" wrap="square" lIns="0" tIns="12700" rIns="0" bIns="0" rtlCol="0">
            <a:spAutoFit/>
          </a:bodyPr>
          <a:lstStyle/>
          <a:p>
            <a:pPr marL="123189" marR="144145" indent="-110489">
              <a:lnSpc>
                <a:spcPct val="121800"/>
              </a:lnSpc>
              <a:spcBef>
                <a:spcPts val="100"/>
              </a:spcBef>
              <a:buChar char="•"/>
              <a:tabLst>
                <a:tab pos="123825" algn="l"/>
              </a:tabLst>
            </a:pPr>
            <a:r>
              <a:rPr sz="1400" spc="25" dirty="0">
                <a:latin typeface="Arial"/>
                <a:cs typeface="Arial"/>
              </a:rPr>
              <a:t>Não </a:t>
            </a:r>
            <a:r>
              <a:rPr sz="1400" spc="40" dirty="0">
                <a:latin typeface="Arial"/>
                <a:cs typeface="Arial"/>
              </a:rPr>
              <a:t>pode </a:t>
            </a:r>
            <a:r>
              <a:rPr sz="1400" spc="25" dirty="0">
                <a:latin typeface="Arial"/>
                <a:cs typeface="Arial"/>
              </a:rPr>
              <a:t>acumular: </a:t>
            </a:r>
            <a:r>
              <a:rPr sz="1400" spc="-5" dirty="0">
                <a:latin typeface="Arial"/>
                <a:cs typeface="Arial"/>
              </a:rPr>
              <a:t>mais </a:t>
            </a:r>
            <a:r>
              <a:rPr sz="1400" spc="15" dirty="0">
                <a:latin typeface="Arial"/>
                <a:cs typeface="Arial"/>
              </a:rPr>
              <a:t>de </a:t>
            </a:r>
            <a:r>
              <a:rPr sz="1400" spc="30" dirty="0">
                <a:latin typeface="Arial"/>
                <a:cs typeface="Arial"/>
              </a:rPr>
              <a:t>uma </a:t>
            </a:r>
            <a:r>
              <a:rPr sz="1400" spc="5" dirty="0">
                <a:latin typeface="Arial"/>
                <a:cs typeface="Arial"/>
              </a:rPr>
              <a:t>pensão </a:t>
            </a:r>
            <a:r>
              <a:rPr sz="1400" spc="-5" dirty="0">
                <a:latin typeface="Arial"/>
                <a:cs typeface="Arial"/>
              </a:rPr>
              <a:t>deixada </a:t>
            </a:r>
            <a:r>
              <a:rPr sz="1400" spc="50" dirty="0">
                <a:latin typeface="Arial"/>
                <a:cs typeface="Arial"/>
              </a:rPr>
              <a:t>por </a:t>
            </a:r>
            <a:r>
              <a:rPr sz="1400" spc="45" dirty="0">
                <a:latin typeface="Arial"/>
                <a:cs typeface="Arial"/>
              </a:rPr>
              <a:t>cônjuge/companheiro </a:t>
            </a:r>
            <a:r>
              <a:rPr sz="1400" spc="65" dirty="0">
                <a:latin typeface="Arial"/>
                <a:cs typeface="Arial"/>
              </a:rPr>
              <a:t>no </a:t>
            </a:r>
            <a:r>
              <a:rPr sz="1400" spc="40" dirty="0">
                <a:latin typeface="Arial"/>
                <a:cs typeface="Arial"/>
              </a:rPr>
              <a:t>mesmo  </a:t>
            </a:r>
            <a:r>
              <a:rPr sz="1400" spc="15" dirty="0">
                <a:latin typeface="Arial"/>
                <a:cs typeface="Arial"/>
              </a:rPr>
              <a:t>regime, </a:t>
            </a:r>
            <a:r>
              <a:rPr sz="1400" spc="-15" dirty="0">
                <a:latin typeface="Arial"/>
                <a:cs typeface="Arial"/>
              </a:rPr>
              <a:t>salvo, </a:t>
            </a:r>
            <a:r>
              <a:rPr sz="1400" spc="65" dirty="0">
                <a:latin typeface="Arial"/>
                <a:cs typeface="Arial"/>
              </a:rPr>
              <a:t>no </a:t>
            </a:r>
            <a:r>
              <a:rPr sz="1400" spc="-110" dirty="0">
                <a:latin typeface="Arial"/>
                <a:cs typeface="Arial"/>
              </a:rPr>
              <a:t>RPPS, </a:t>
            </a:r>
            <a:r>
              <a:rPr sz="1400" spc="-50" dirty="0">
                <a:latin typeface="Arial"/>
                <a:cs typeface="Arial"/>
              </a:rPr>
              <a:t>a </a:t>
            </a:r>
            <a:r>
              <a:rPr sz="1400" spc="35" dirty="0">
                <a:latin typeface="Arial"/>
                <a:cs typeface="Arial"/>
              </a:rPr>
              <a:t>decorrente </a:t>
            </a:r>
            <a:r>
              <a:rPr sz="1400" spc="15" dirty="0">
                <a:latin typeface="Arial"/>
                <a:cs typeface="Arial"/>
              </a:rPr>
              <a:t>de </a:t>
            </a:r>
            <a:r>
              <a:rPr sz="1400" spc="10" dirty="0">
                <a:latin typeface="Arial"/>
                <a:cs typeface="Arial"/>
              </a:rPr>
              <a:t>cargos</a:t>
            </a:r>
            <a:r>
              <a:rPr sz="1400" spc="-75" dirty="0">
                <a:latin typeface="Arial"/>
                <a:cs typeface="Arial"/>
              </a:rPr>
              <a:t> </a:t>
            </a:r>
            <a:r>
              <a:rPr sz="1400" spc="5" dirty="0">
                <a:latin typeface="Arial"/>
                <a:cs typeface="Arial"/>
              </a:rPr>
              <a:t>acumuláveis.</a:t>
            </a:r>
            <a:endParaRPr sz="1400" dirty="0">
              <a:latin typeface="Arial"/>
              <a:cs typeface="Arial"/>
            </a:endParaRPr>
          </a:p>
          <a:p>
            <a:pPr marL="123189" marR="5080" indent="-110489">
              <a:lnSpc>
                <a:spcPct val="121800"/>
              </a:lnSpc>
              <a:buChar char="•"/>
              <a:tabLst>
                <a:tab pos="123825" algn="l"/>
              </a:tabLst>
            </a:pPr>
            <a:r>
              <a:rPr sz="1400" spc="5" dirty="0">
                <a:latin typeface="Arial"/>
                <a:cs typeface="Arial"/>
              </a:rPr>
              <a:t>Pode </a:t>
            </a:r>
            <a:r>
              <a:rPr sz="1400" spc="10" dirty="0">
                <a:latin typeface="Arial"/>
                <a:cs typeface="Arial"/>
              </a:rPr>
              <a:t>acumular, </a:t>
            </a:r>
            <a:r>
              <a:rPr sz="1400" spc="-5" dirty="0">
                <a:latin typeface="Arial"/>
                <a:cs typeface="Arial"/>
              </a:rPr>
              <a:t>mas </a:t>
            </a:r>
            <a:r>
              <a:rPr sz="1400" spc="-40" dirty="0">
                <a:latin typeface="Arial"/>
                <a:cs typeface="Arial"/>
              </a:rPr>
              <a:t>se </a:t>
            </a:r>
            <a:r>
              <a:rPr sz="1400" spc="5" dirty="0">
                <a:latin typeface="Arial"/>
                <a:cs typeface="Arial"/>
              </a:rPr>
              <a:t>aplica </a:t>
            </a:r>
            <a:r>
              <a:rPr sz="1400" spc="-50" dirty="0">
                <a:latin typeface="Arial"/>
                <a:cs typeface="Arial"/>
              </a:rPr>
              <a:t>a </a:t>
            </a:r>
            <a:r>
              <a:rPr sz="1400" spc="25" dirty="0">
                <a:latin typeface="Arial"/>
                <a:cs typeface="Arial"/>
              </a:rPr>
              <a:t>redução </a:t>
            </a:r>
            <a:r>
              <a:rPr sz="1400" spc="50" dirty="0">
                <a:latin typeface="Arial"/>
                <a:cs typeface="Arial"/>
              </a:rPr>
              <a:t>por </a:t>
            </a:r>
            <a:r>
              <a:rPr sz="1400" spc="-15" dirty="0">
                <a:latin typeface="Arial"/>
                <a:cs typeface="Arial"/>
              </a:rPr>
              <a:t>faixas: </a:t>
            </a:r>
            <a:r>
              <a:rPr sz="1400" spc="-80" dirty="0">
                <a:latin typeface="Arial"/>
                <a:cs typeface="Arial"/>
              </a:rPr>
              <a:t>(1) </a:t>
            </a:r>
            <a:r>
              <a:rPr sz="1400" spc="-15" dirty="0">
                <a:latin typeface="Arial"/>
                <a:cs typeface="Arial"/>
              </a:rPr>
              <a:t>Pensão </a:t>
            </a:r>
            <a:r>
              <a:rPr sz="1400" spc="15" dirty="0">
                <a:latin typeface="Arial"/>
                <a:cs typeface="Arial"/>
              </a:rPr>
              <a:t>de </a:t>
            </a:r>
            <a:r>
              <a:rPr sz="1400" spc="45" dirty="0">
                <a:latin typeface="Arial"/>
                <a:cs typeface="Arial"/>
              </a:rPr>
              <a:t>cônjuge/companheiro </a:t>
            </a:r>
            <a:r>
              <a:rPr sz="1400" spc="15" dirty="0">
                <a:latin typeface="Arial"/>
                <a:cs typeface="Arial"/>
              </a:rPr>
              <a:t>de  </a:t>
            </a:r>
            <a:r>
              <a:rPr sz="1400" spc="70" dirty="0">
                <a:latin typeface="Arial"/>
                <a:cs typeface="Arial"/>
              </a:rPr>
              <a:t>um </a:t>
            </a:r>
            <a:r>
              <a:rPr sz="1400" spc="25" dirty="0">
                <a:latin typeface="Arial"/>
                <a:cs typeface="Arial"/>
              </a:rPr>
              <a:t>regime </a:t>
            </a:r>
            <a:r>
              <a:rPr sz="1400" spc="85" dirty="0">
                <a:latin typeface="Arial"/>
                <a:cs typeface="Arial"/>
              </a:rPr>
              <a:t>com </a:t>
            </a:r>
            <a:r>
              <a:rPr sz="1400" spc="5" dirty="0">
                <a:latin typeface="Arial"/>
                <a:cs typeface="Arial"/>
              </a:rPr>
              <a:t>pensão </a:t>
            </a:r>
            <a:r>
              <a:rPr sz="1400" spc="15" dirty="0">
                <a:latin typeface="Arial"/>
                <a:cs typeface="Arial"/>
              </a:rPr>
              <a:t>de </a:t>
            </a:r>
            <a:r>
              <a:rPr sz="1400" spc="60" dirty="0">
                <a:latin typeface="Arial"/>
                <a:cs typeface="Arial"/>
              </a:rPr>
              <a:t>outro </a:t>
            </a:r>
            <a:r>
              <a:rPr sz="1400" spc="25" dirty="0">
                <a:latin typeface="Arial"/>
                <a:cs typeface="Arial"/>
              </a:rPr>
              <a:t>regime </a:t>
            </a:r>
            <a:r>
              <a:rPr sz="1400" spc="60" dirty="0">
                <a:latin typeface="Arial"/>
                <a:cs typeface="Arial"/>
              </a:rPr>
              <a:t>ou </a:t>
            </a:r>
            <a:r>
              <a:rPr sz="1400" spc="30" dirty="0">
                <a:latin typeface="Arial"/>
                <a:cs typeface="Arial"/>
              </a:rPr>
              <a:t>militar; </a:t>
            </a:r>
            <a:r>
              <a:rPr sz="1400" spc="-35" dirty="0">
                <a:latin typeface="Arial"/>
                <a:cs typeface="Arial"/>
              </a:rPr>
              <a:t>(2) </a:t>
            </a:r>
            <a:r>
              <a:rPr sz="1400" spc="-15" dirty="0">
                <a:latin typeface="Arial"/>
                <a:cs typeface="Arial"/>
              </a:rPr>
              <a:t>Pensão </a:t>
            </a:r>
            <a:r>
              <a:rPr sz="1400" spc="15" dirty="0">
                <a:latin typeface="Arial"/>
                <a:cs typeface="Arial"/>
              </a:rPr>
              <a:t>de </a:t>
            </a:r>
            <a:r>
              <a:rPr sz="1400" spc="50" dirty="0">
                <a:latin typeface="Arial"/>
                <a:cs typeface="Arial"/>
              </a:rPr>
              <a:t>cônjuge/ </a:t>
            </a:r>
            <a:r>
              <a:rPr sz="1400" spc="40" dirty="0">
                <a:latin typeface="Arial"/>
                <a:cs typeface="Arial"/>
              </a:rPr>
              <a:t>companheiro  </a:t>
            </a:r>
            <a:r>
              <a:rPr sz="1400" spc="15" dirty="0">
                <a:latin typeface="Arial"/>
                <a:cs typeface="Arial"/>
              </a:rPr>
              <a:t>de </a:t>
            </a:r>
            <a:r>
              <a:rPr sz="1400" spc="70" dirty="0">
                <a:latin typeface="Arial"/>
                <a:cs typeface="Arial"/>
              </a:rPr>
              <a:t>um </a:t>
            </a:r>
            <a:r>
              <a:rPr sz="1400" spc="25" dirty="0">
                <a:latin typeface="Arial"/>
                <a:cs typeface="Arial"/>
              </a:rPr>
              <a:t>regime </a:t>
            </a:r>
            <a:r>
              <a:rPr sz="1400" spc="135" dirty="0">
                <a:latin typeface="Arial"/>
                <a:cs typeface="Arial"/>
              </a:rPr>
              <a:t>+ </a:t>
            </a:r>
            <a:r>
              <a:rPr sz="1400" spc="15" dirty="0">
                <a:latin typeface="Arial"/>
                <a:cs typeface="Arial"/>
              </a:rPr>
              <a:t>aposentadoria </a:t>
            </a:r>
            <a:r>
              <a:rPr sz="1400" spc="-25" dirty="0">
                <a:latin typeface="Arial"/>
                <a:cs typeface="Arial"/>
              </a:rPr>
              <a:t>RGPS/RPPS/inatividade </a:t>
            </a:r>
            <a:r>
              <a:rPr sz="1400" spc="30" dirty="0">
                <a:latin typeface="Arial"/>
                <a:cs typeface="Arial"/>
              </a:rPr>
              <a:t>militar; </a:t>
            </a:r>
            <a:r>
              <a:rPr sz="1400" spc="-40" dirty="0">
                <a:latin typeface="Arial"/>
                <a:cs typeface="Arial"/>
              </a:rPr>
              <a:t>(3) </a:t>
            </a:r>
            <a:r>
              <a:rPr sz="1400" spc="-15" dirty="0">
                <a:latin typeface="Arial"/>
                <a:cs typeface="Arial"/>
              </a:rPr>
              <a:t>Pensão </a:t>
            </a:r>
            <a:r>
              <a:rPr sz="1400" spc="30" dirty="0">
                <a:latin typeface="Arial"/>
                <a:cs typeface="Arial"/>
              </a:rPr>
              <a:t>militar </a:t>
            </a:r>
            <a:r>
              <a:rPr sz="1400" spc="135" dirty="0">
                <a:latin typeface="Arial"/>
                <a:cs typeface="Arial"/>
              </a:rPr>
              <a:t>+  </a:t>
            </a:r>
            <a:r>
              <a:rPr sz="1400" spc="15" dirty="0">
                <a:latin typeface="Arial"/>
                <a:cs typeface="Arial"/>
              </a:rPr>
              <a:t>aposentadoria</a:t>
            </a:r>
            <a:r>
              <a:rPr sz="1400" spc="-20" dirty="0">
                <a:latin typeface="Arial"/>
                <a:cs typeface="Arial"/>
              </a:rPr>
              <a:t> </a:t>
            </a:r>
            <a:r>
              <a:rPr sz="1400" spc="-85" dirty="0">
                <a:latin typeface="Arial"/>
                <a:cs typeface="Arial"/>
              </a:rPr>
              <a:t>RGPS/RPPS</a:t>
            </a:r>
            <a:endParaRPr sz="1400" dirty="0">
              <a:latin typeface="Arial"/>
              <a:cs typeface="Arial"/>
            </a:endParaRPr>
          </a:p>
          <a:p>
            <a:pPr marL="123189" marR="595630" indent="-110489">
              <a:lnSpc>
                <a:spcPct val="121800"/>
              </a:lnSpc>
              <a:buChar char="•"/>
              <a:tabLst>
                <a:tab pos="123825" algn="l"/>
              </a:tabLst>
            </a:pPr>
            <a:r>
              <a:rPr sz="1400" spc="-125" dirty="0">
                <a:latin typeface="Arial"/>
                <a:cs typeface="Arial"/>
              </a:rPr>
              <a:t>É </a:t>
            </a:r>
            <a:r>
              <a:rPr sz="1400" spc="30" dirty="0">
                <a:latin typeface="Arial"/>
                <a:cs typeface="Arial"/>
              </a:rPr>
              <a:t>permitida </a:t>
            </a:r>
            <a:r>
              <a:rPr sz="1400" spc="25" dirty="0">
                <a:latin typeface="Arial"/>
                <a:cs typeface="Arial"/>
              </a:rPr>
              <a:t>acumulação: </a:t>
            </a:r>
            <a:r>
              <a:rPr sz="1400" spc="-80" dirty="0">
                <a:latin typeface="Arial"/>
                <a:cs typeface="Arial"/>
              </a:rPr>
              <a:t>(1) </a:t>
            </a:r>
            <a:r>
              <a:rPr sz="1400" spc="30" dirty="0">
                <a:latin typeface="Arial"/>
                <a:cs typeface="Arial"/>
              </a:rPr>
              <a:t>direito </a:t>
            </a:r>
            <a:r>
              <a:rPr sz="1400" spc="25" dirty="0">
                <a:latin typeface="Arial"/>
                <a:cs typeface="Arial"/>
              </a:rPr>
              <a:t>adquirido; </a:t>
            </a:r>
            <a:r>
              <a:rPr sz="1400" spc="-35" dirty="0">
                <a:latin typeface="Arial"/>
                <a:cs typeface="Arial"/>
              </a:rPr>
              <a:t>(2) </a:t>
            </a:r>
            <a:r>
              <a:rPr sz="1400" spc="15" dirty="0">
                <a:latin typeface="Arial"/>
                <a:cs typeface="Arial"/>
              </a:rPr>
              <a:t>aposentadoria de </a:t>
            </a:r>
            <a:r>
              <a:rPr sz="1400" spc="70" dirty="0">
                <a:latin typeface="Arial"/>
                <a:cs typeface="Arial"/>
              </a:rPr>
              <a:t>um </a:t>
            </a:r>
            <a:r>
              <a:rPr sz="1400" spc="25" dirty="0">
                <a:latin typeface="Arial"/>
                <a:cs typeface="Arial"/>
              </a:rPr>
              <a:t>regime</a:t>
            </a:r>
            <a:r>
              <a:rPr sz="1400" spc="-70" dirty="0">
                <a:latin typeface="Arial"/>
                <a:cs typeface="Arial"/>
              </a:rPr>
              <a:t> </a:t>
            </a:r>
            <a:r>
              <a:rPr sz="1400" spc="85" dirty="0">
                <a:latin typeface="Arial"/>
                <a:cs typeface="Arial"/>
              </a:rPr>
              <a:t>com  </a:t>
            </a:r>
            <a:r>
              <a:rPr sz="1400" spc="15" dirty="0">
                <a:latin typeface="Arial"/>
                <a:cs typeface="Arial"/>
              </a:rPr>
              <a:t>aposentadoria de </a:t>
            </a:r>
            <a:r>
              <a:rPr sz="1400" spc="60" dirty="0">
                <a:latin typeface="Arial"/>
                <a:cs typeface="Arial"/>
              </a:rPr>
              <a:t>outro </a:t>
            </a:r>
            <a:r>
              <a:rPr sz="1400" spc="20" dirty="0">
                <a:latin typeface="Arial"/>
                <a:cs typeface="Arial"/>
              </a:rPr>
              <a:t>regime/inatividade</a:t>
            </a:r>
            <a:r>
              <a:rPr sz="1400" spc="-150" dirty="0">
                <a:latin typeface="Arial"/>
                <a:cs typeface="Arial"/>
              </a:rPr>
              <a:t> </a:t>
            </a:r>
            <a:r>
              <a:rPr sz="1400" spc="15" dirty="0">
                <a:latin typeface="Arial"/>
                <a:cs typeface="Arial"/>
              </a:rPr>
              <a:t>militar.</a:t>
            </a:r>
            <a:endParaRPr sz="1400" dirty="0">
              <a:latin typeface="Arial"/>
              <a:cs typeface="Arial"/>
            </a:endParaRPr>
          </a:p>
        </p:txBody>
      </p:sp>
      <p:sp>
        <p:nvSpPr>
          <p:cNvPr id="30" name="object 30"/>
          <p:cNvSpPr/>
          <p:nvPr/>
        </p:nvSpPr>
        <p:spPr>
          <a:xfrm>
            <a:off x="457200" y="279006"/>
            <a:ext cx="7391400" cy="981075"/>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a:p>
        </p:txBody>
      </p:sp>
      <p:sp>
        <p:nvSpPr>
          <p:cNvPr id="31" name="object 31"/>
          <p:cNvSpPr txBox="1">
            <a:spLocks noGrp="1"/>
          </p:cNvSpPr>
          <p:nvPr>
            <p:ph type="title"/>
          </p:nvPr>
        </p:nvSpPr>
        <p:spPr>
          <a:xfrm>
            <a:off x="457200" y="374650"/>
            <a:ext cx="8229600" cy="807424"/>
          </a:xfrm>
          <a:prstGeom prst="rect">
            <a:avLst/>
          </a:prstGeom>
        </p:spPr>
        <p:txBody>
          <a:bodyPr vert="horz" wrap="square" lIns="0" tIns="60729" rIns="0" bIns="0" rtlCol="0">
            <a:spAutoFit/>
          </a:bodyPr>
          <a:lstStyle/>
          <a:p>
            <a:pPr marL="298450" marR="1174115">
              <a:lnSpc>
                <a:spcPct val="100600"/>
              </a:lnSpc>
              <a:spcBef>
                <a:spcPts val="95"/>
              </a:spcBef>
            </a:pPr>
            <a:r>
              <a:rPr sz="2400" kern="1200" dirty="0">
                <a:solidFill>
                  <a:schemeClr val="bg1"/>
                </a:solidFill>
                <a:latin typeface="Raleway"/>
              </a:rPr>
              <a:t>Limitação de </a:t>
            </a:r>
            <a:r>
              <a:rPr lang="pt-BR" sz="2400" kern="1200" dirty="0" smtClean="0">
                <a:solidFill>
                  <a:schemeClr val="bg1"/>
                </a:solidFill>
                <a:latin typeface="Raleway"/>
              </a:rPr>
              <a:t>acumulação</a:t>
            </a:r>
            <a:r>
              <a:rPr sz="2400" kern="1200" dirty="0" smtClean="0">
                <a:solidFill>
                  <a:schemeClr val="bg1"/>
                </a:solidFill>
                <a:latin typeface="Raleway"/>
              </a:rPr>
              <a:t> </a:t>
            </a:r>
            <a:r>
              <a:rPr sz="2400" kern="1200" dirty="0">
                <a:solidFill>
                  <a:schemeClr val="bg1"/>
                </a:solidFill>
                <a:latin typeface="Raleway"/>
              </a:rPr>
              <a:t>de </a:t>
            </a:r>
            <a:r>
              <a:rPr lang="pt-BR" sz="2400" kern="1200" dirty="0" smtClean="0">
                <a:solidFill>
                  <a:schemeClr val="bg1"/>
                </a:solidFill>
                <a:latin typeface="Raleway"/>
              </a:rPr>
              <a:t>benefícios</a:t>
            </a:r>
            <a:r>
              <a:rPr sz="2400" kern="1200" dirty="0" smtClean="0">
                <a:solidFill>
                  <a:schemeClr val="bg1"/>
                </a:solidFill>
                <a:latin typeface="Raleway"/>
              </a:rPr>
              <a:t>  </a:t>
            </a:r>
            <a:r>
              <a:rPr sz="2400" kern="1200" dirty="0">
                <a:solidFill>
                  <a:schemeClr val="bg1"/>
                </a:solidFill>
                <a:latin typeface="Raleway"/>
              </a:rPr>
              <a:t>(cônjuge e companheiros)</a:t>
            </a:r>
          </a:p>
        </p:txBody>
      </p:sp>
      <p:sp>
        <p:nvSpPr>
          <p:cNvPr id="32" name="object 32"/>
          <p:cNvSpPr/>
          <p:nvPr/>
        </p:nvSpPr>
        <p:spPr>
          <a:xfrm>
            <a:off x="3045345" y="2020493"/>
            <a:ext cx="171450" cy="1656080"/>
          </a:xfrm>
          <a:custGeom>
            <a:avLst/>
            <a:gdLst/>
            <a:ahLst/>
            <a:cxnLst/>
            <a:rect l="l" t="t" r="r" b="b"/>
            <a:pathLst>
              <a:path w="171450" h="1656079">
                <a:moveTo>
                  <a:pt x="0" y="1656003"/>
                </a:moveTo>
                <a:lnTo>
                  <a:pt x="171005" y="1656003"/>
                </a:lnTo>
                <a:lnTo>
                  <a:pt x="171005" y="0"/>
                </a:lnTo>
                <a:lnTo>
                  <a:pt x="0" y="0"/>
                </a:lnTo>
                <a:lnTo>
                  <a:pt x="0" y="1656003"/>
                </a:lnTo>
                <a:close/>
              </a:path>
            </a:pathLst>
          </a:custGeom>
          <a:solidFill>
            <a:srgbClr val="76AE62"/>
          </a:solidFill>
        </p:spPr>
        <p:txBody>
          <a:bodyPr wrap="square" lIns="0" tIns="0" rIns="0" bIns="0" rtlCol="0"/>
          <a:lstStyle/>
          <a:p>
            <a:endParaRPr/>
          </a:p>
        </p:txBody>
      </p:sp>
      <p:sp>
        <p:nvSpPr>
          <p:cNvPr id="33" name="object 33"/>
          <p:cNvSpPr txBox="1"/>
          <p:nvPr/>
        </p:nvSpPr>
        <p:spPr>
          <a:xfrm>
            <a:off x="3045345" y="1588503"/>
            <a:ext cx="1269365" cy="268022"/>
          </a:xfrm>
          <a:prstGeom prst="rect">
            <a:avLst/>
          </a:prstGeom>
          <a:solidFill>
            <a:srgbClr val="FFCC00"/>
          </a:solidFill>
        </p:spPr>
        <p:txBody>
          <a:bodyPr vert="horz" wrap="square" lIns="0" tIns="67310" rIns="0" bIns="0" rtlCol="0">
            <a:spAutoFit/>
          </a:bodyPr>
          <a:lstStyle/>
          <a:p>
            <a:pPr marL="197485">
              <a:lnSpc>
                <a:spcPct val="100000"/>
              </a:lnSpc>
              <a:spcBef>
                <a:spcPts val="530"/>
              </a:spcBef>
            </a:pPr>
            <a:r>
              <a:rPr sz="1300" b="1" spc="-60" dirty="0" smtClean="0">
                <a:solidFill>
                  <a:srgbClr val="006C67"/>
                </a:solidFill>
                <a:latin typeface="Arial"/>
                <a:cs typeface="Arial"/>
              </a:rPr>
              <a:t>P</a:t>
            </a:r>
            <a:r>
              <a:rPr lang="pt-BR" sz="1300" b="1" spc="-60" dirty="0" smtClean="0">
                <a:solidFill>
                  <a:srgbClr val="006C67"/>
                </a:solidFill>
                <a:latin typeface="Arial"/>
                <a:cs typeface="Arial"/>
              </a:rPr>
              <a:t>EC 06/2019</a:t>
            </a:r>
            <a:endParaRPr sz="1300" dirty="0">
              <a:latin typeface="Arial"/>
              <a:cs typeface="Arial"/>
            </a:endParaRPr>
          </a:p>
        </p:txBody>
      </p:sp>
      <p:sp>
        <p:nvSpPr>
          <p:cNvPr id="34" name="object 34"/>
          <p:cNvSpPr txBox="1"/>
          <p:nvPr/>
        </p:nvSpPr>
        <p:spPr>
          <a:xfrm>
            <a:off x="498348" y="1588503"/>
            <a:ext cx="855344" cy="342265"/>
          </a:xfrm>
          <a:prstGeom prst="rect">
            <a:avLst/>
          </a:prstGeom>
          <a:solidFill>
            <a:srgbClr val="FFCC00"/>
          </a:solidFill>
        </p:spPr>
        <p:txBody>
          <a:bodyPr vert="horz" wrap="square" lIns="0" tIns="67310" rIns="0" bIns="0" rtlCol="0">
            <a:spAutoFit/>
          </a:bodyPr>
          <a:lstStyle/>
          <a:p>
            <a:pPr marL="196850">
              <a:lnSpc>
                <a:spcPct val="100000"/>
              </a:lnSpc>
              <a:spcBef>
                <a:spcPts val="530"/>
              </a:spcBef>
            </a:pPr>
            <a:r>
              <a:rPr sz="1300" b="1" spc="-10" dirty="0">
                <a:solidFill>
                  <a:srgbClr val="006C67"/>
                </a:solidFill>
                <a:latin typeface="Arial"/>
                <a:cs typeface="Arial"/>
              </a:rPr>
              <a:t>HOJE</a:t>
            </a:r>
            <a:endParaRPr sz="1300">
              <a:latin typeface="Arial"/>
              <a:cs typeface="Arial"/>
            </a:endParaRPr>
          </a:p>
        </p:txBody>
      </p:sp>
      <p:sp>
        <p:nvSpPr>
          <p:cNvPr id="35" name="object 35"/>
          <p:cNvSpPr txBox="1"/>
          <p:nvPr/>
        </p:nvSpPr>
        <p:spPr>
          <a:xfrm>
            <a:off x="507127" y="2111832"/>
            <a:ext cx="2305050" cy="528320"/>
          </a:xfrm>
          <a:prstGeom prst="rect">
            <a:avLst/>
          </a:prstGeom>
          <a:solidFill>
            <a:srgbClr val="CACACA"/>
          </a:solidFill>
          <a:ln w="6007">
            <a:solidFill>
              <a:srgbClr val="A5A5A5"/>
            </a:solidFill>
          </a:ln>
        </p:spPr>
        <p:txBody>
          <a:bodyPr vert="horz" wrap="square" lIns="0" tIns="158115" rIns="0" bIns="0" rtlCol="0">
            <a:spAutoFit/>
          </a:bodyPr>
          <a:lstStyle/>
          <a:p>
            <a:pPr marL="175895">
              <a:lnSpc>
                <a:spcPct val="100000"/>
              </a:lnSpc>
              <a:spcBef>
                <a:spcPts val="1245"/>
              </a:spcBef>
            </a:pPr>
            <a:r>
              <a:rPr sz="1400" b="1" spc="-65" dirty="0">
                <a:solidFill>
                  <a:srgbClr val="595959"/>
                </a:solidFill>
                <a:latin typeface="Trebuchet MS"/>
                <a:cs typeface="Trebuchet MS"/>
              </a:rPr>
              <a:t>Acumulação </a:t>
            </a:r>
            <a:r>
              <a:rPr sz="1400" b="1" spc="-75" dirty="0">
                <a:solidFill>
                  <a:srgbClr val="595959"/>
                </a:solidFill>
                <a:latin typeface="Trebuchet MS"/>
                <a:cs typeface="Trebuchet MS"/>
              </a:rPr>
              <a:t>de</a:t>
            </a:r>
            <a:r>
              <a:rPr sz="1400" b="1" spc="-160" dirty="0">
                <a:solidFill>
                  <a:srgbClr val="595959"/>
                </a:solidFill>
                <a:latin typeface="Trebuchet MS"/>
                <a:cs typeface="Trebuchet MS"/>
              </a:rPr>
              <a:t> </a:t>
            </a:r>
            <a:r>
              <a:rPr sz="1400" b="1" spc="-75" dirty="0">
                <a:solidFill>
                  <a:srgbClr val="595959"/>
                </a:solidFill>
                <a:latin typeface="Trebuchet MS"/>
                <a:cs typeface="Trebuchet MS"/>
              </a:rPr>
              <a:t>Benefícios</a:t>
            </a:r>
            <a:endParaRPr sz="1400">
              <a:latin typeface="Trebuchet MS"/>
              <a:cs typeface="Trebuchet MS"/>
            </a:endParaRPr>
          </a:p>
        </p:txBody>
      </p:sp>
      <p:sp>
        <p:nvSpPr>
          <p:cNvPr id="36" name="object 36"/>
          <p:cNvSpPr txBox="1"/>
          <p:nvPr/>
        </p:nvSpPr>
        <p:spPr>
          <a:xfrm>
            <a:off x="507127" y="2639720"/>
            <a:ext cx="2305050" cy="951865"/>
          </a:xfrm>
          <a:prstGeom prst="rect">
            <a:avLst/>
          </a:prstGeom>
          <a:noFill/>
          <a:ln w="6007">
            <a:solidFill>
              <a:srgbClr val="A5A5A5"/>
            </a:solidFill>
          </a:ln>
        </p:spPr>
        <p:txBody>
          <a:bodyPr vert="horz" wrap="square" lIns="0" tIns="42545" rIns="0" bIns="0" rtlCol="0">
            <a:spAutoFit/>
          </a:bodyPr>
          <a:lstStyle/>
          <a:p>
            <a:pPr marL="64769" marR="114935">
              <a:lnSpc>
                <a:spcPct val="101400"/>
              </a:lnSpc>
              <a:spcBef>
                <a:spcPts val="335"/>
              </a:spcBef>
            </a:pPr>
            <a:r>
              <a:rPr sz="1400" spc="-60" dirty="0">
                <a:latin typeface="Trebuchet MS"/>
                <a:cs typeface="Trebuchet MS"/>
              </a:rPr>
              <a:t>É permitida a </a:t>
            </a:r>
            <a:r>
              <a:rPr sz="1400" spc="-55" dirty="0">
                <a:latin typeface="Trebuchet MS"/>
                <a:cs typeface="Trebuchet MS"/>
              </a:rPr>
              <a:t>acumulação</a:t>
            </a:r>
            <a:r>
              <a:rPr sz="1400" spc="-270" dirty="0">
                <a:latin typeface="Trebuchet MS"/>
                <a:cs typeface="Trebuchet MS"/>
              </a:rPr>
              <a:t> </a:t>
            </a:r>
            <a:r>
              <a:rPr sz="1400" spc="-55" dirty="0">
                <a:latin typeface="Trebuchet MS"/>
                <a:cs typeface="Trebuchet MS"/>
              </a:rPr>
              <a:t>de  </a:t>
            </a:r>
            <a:r>
              <a:rPr sz="1400" spc="-60" dirty="0">
                <a:latin typeface="Trebuchet MS"/>
                <a:cs typeface="Trebuchet MS"/>
              </a:rPr>
              <a:t>diferentes </a:t>
            </a:r>
            <a:r>
              <a:rPr sz="1400" spc="-45" dirty="0">
                <a:latin typeface="Trebuchet MS"/>
                <a:cs typeface="Trebuchet MS"/>
              </a:rPr>
              <a:t>tipos </a:t>
            </a:r>
            <a:r>
              <a:rPr sz="1400" spc="-60" dirty="0">
                <a:latin typeface="Trebuchet MS"/>
                <a:cs typeface="Trebuchet MS"/>
              </a:rPr>
              <a:t>e </a:t>
            </a:r>
            <a:r>
              <a:rPr sz="1400" spc="-45" dirty="0">
                <a:latin typeface="Trebuchet MS"/>
                <a:cs typeface="Trebuchet MS"/>
              </a:rPr>
              <a:t>regimes  </a:t>
            </a:r>
            <a:r>
              <a:rPr sz="1400" b="1" spc="-125" dirty="0">
                <a:latin typeface="Trebuchet MS"/>
                <a:cs typeface="Trebuchet MS"/>
              </a:rPr>
              <a:t>Ex.: </a:t>
            </a:r>
            <a:r>
              <a:rPr sz="1400" spc="-35" dirty="0">
                <a:latin typeface="Trebuchet MS"/>
                <a:cs typeface="Trebuchet MS"/>
              </a:rPr>
              <a:t>pensão </a:t>
            </a:r>
            <a:r>
              <a:rPr sz="1400" spc="-60" dirty="0">
                <a:latin typeface="Trebuchet MS"/>
                <a:cs typeface="Trebuchet MS"/>
              </a:rPr>
              <a:t>e</a:t>
            </a:r>
            <a:r>
              <a:rPr sz="1400" spc="-200" dirty="0">
                <a:latin typeface="Trebuchet MS"/>
                <a:cs typeface="Trebuchet MS"/>
              </a:rPr>
              <a:t> </a:t>
            </a:r>
            <a:r>
              <a:rPr sz="1400" spc="-50" dirty="0">
                <a:latin typeface="Trebuchet MS"/>
                <a:cs typeface="Trebuchet MS"/>
              </a:rPr>
              <a:t>aposentadoria;  </a:t>
            </a:r>
            <a:r>
              <a:rPr sz="1400" spc="-45" dirty="0">
                <a:latin typeface="Trebuchet MS"/>
                <a:cs typeface="Trebuchet MS"/>
              </a:rPr>
              <a:t>RPPS </a:t>
            </a:r>
            <a:r>
              <a:rPr sz="1400" spc="-60" dirty="0">
                <a:latin typeface="Trebuchet MS"/>
                <a:cs typeface="Trebuchet MS"/>
              </a:rPr>
              <a:t>e</a:t>
            </a:r>
            <a:r>
              <a:rPr sz="1400" spc="-165" dirty="0">
                <a:latin typeface="Trebuchet MS"/>
                <a:cs typeface="Trebuchet MS"/>
              </a:rPr>
              <a:t> </a:t>
            </a:r>
            <a:r>
              <a:rPr sz="1400" spc="-45" dirty="0">
                <a:latin typeface="Trebuchet MS"/>
                <a:cs typeface="Trebuchet MS"/>
              </a:rPr>
              <a:t>RGPS</a:t>
            </a:r>
            <a:endParaRPr sz="1400" dirty="0">
              <a:latin typeface="Trebuchet MS"/>
              <a:cs typeface="Trebuchet MS"/>
            </a:endParaRPr>
          </a:p>
        </p:txBody>
      </p:sp>
      <p:sp>
        <p:nvSpPr>
          <p:cNvPr id="37" name="object 37"/>
          <p:cNvSpPr txBox="1"/>
          <p:nvPr/>
        </p:nvSpPr>
        <p:spPr>
          <a:xfrm>
            <a:off x="3318689" y="2122971"/>
            <a:ext cx="2577465" cy="685800"/>
          </a:xfrm>
          <a:prstGeom prst="rect">
            <a:avLst/>
          </a:prstGeom>
          <a:solidFill>
            <a:srgbClr val="81B859"/>
          </a:solidFill>
          <a:ln w="11976">
            <a:solidFill>
              <a:srgbClr val="A5A5A5"/>
            </a:solidFill>
          </a:ln>
        </p:spPr>
        <p:txBody>
          <a:bodyPr vert="horz" wrap="square" lIns="0" tIns="114300" rIns="0" bIns="0" rtlCol="0">
            <a:spAutoFit/>
          </a:bodyPr>
          <a:lstStyle/>
          <a:p>
            <a:pPr marL="794385" marR="470534" indent="-309880">
              <a:lnSpc>
                <a:spcPct val="100000"/>
              </a:lnSpc>
              <a:spcBef>
                <a:spcPts val="900"/>
              </a:spcBef>
            </a:pPr>
            <a:r>
              <a:rPr sz="1500" b="1" spc="-120" dirty="0">
                <a:solidFill>
                  <a:srgbClr val="FFFFFF"/>
                </a:solidFill>
                <a:latin typeface="Trebuchet MS"/>
                <a:cs typeface="Trebuchet MS"/>
              </a:rPr>
              <a:t>Regra </a:t>
            </a:r>
            <a:r>
              <a:rPr sz="1500" b="1" spc="-135" dirty="0">
                <a:solidFill>
                  <a:srgbClr val="FFFFFF"/>
                </a:solidFill>
                <a:latin typeface="Trebuchet MS"/>
                <a:cs typeface="Trebuchet MS"/>
              </a:rPr>
              <a:t>de</a:t>
            </a:r>
            <a:r>
              <a:rPr sz="1500" b="1" spc="-204" dirty="0">
                <a:solidFill>
                  <a:srgbClr val="FFFFFF"/>
                </a:solidFill>
                <a:latin typeface="Trebuchet MS"/>
                <a:cs typeface="Trebuchet MS"/>
              </a:rPr>
              <a:t> </a:t>
            </a:r>
            <a:r>
              <a:rPr sz="1500" b="1" spc="-125" dirty="0">
                <a:solidFill>
                  <a:srgbClr val="FFFFFF"/>
                </a:solidFill>
                <a:latin typeface="Trebuchet MS"/>
                <a:cs typeface="Trebuchet MS"/>
              </a:rPr>
              <a:t>Acumulação  </a:t>
            </a:r>
            <a:r>
              <a:rPr sz="1500" b="1" spc="-135" dirty="0">
                <a:solidFill>
                  <a:srgbClr val="FFFFFF"/>
                </a:solidFill>
                <a:latin typeface="Trebuchet MS"/>
                <a:cs typeface="Trebuchet MS"/>
              </a:rPr>
              <a:t>de</a:t>
            </a:r>
            <a:r>
              <a:rPr sz="1500" b="1" spc="-140" dirty="0">
                <a:solidFill>
                  <a:srgbClr val="FFFFFF"/>
                </a:solidFill>
                <a:latin typeface="Trebuchet MS"/>
                <a:cs typeface="Trebuchet MS"/>
              </a:rPr>
              <a:t> </a:t>
            </a:r>
            <a:r>
              <a:rPr sz="1500" b="1" spc="-120" dirty="0">
                <a:solidFill>
                  <a:srgbClr val="FFFFFF"/>
                </a:solidFill>
                <a:latin typeface="Trebuchet MS"/>
                <a:cs typeface="Trebuchet MS"/>
              </a:rPr>
              <a:t>Benefícios</a:t>
            </a:r>
            <a:endParaRPr sz="1500">
              <a:latin typeface="Trebuchet MS"/>
              <a:cs typeface="Trebuchet MS"/>
            </a:endParaRPr>
          </a:p>
        </p:txBody>
      </p:sp>
      <p:sp>
        <p:nvSpPr>
          <p:cNvPr id="38" name="object 38"/>
          <p:cNvSpPr txBox="1"/>
          <p:nvPr/>
        </p:nvSpPr>
        <p:spPr>
          <a:xfrm>
            <a:off x="3318689" y="2808655"/>
            <a:ext cx="2577465" cy="685800"/>
          </a:xfrm>
          <a:prstGeom prst="rect">
            <a:avLst/>
          </a:prstGeom>
          <a:noFill/>
          <a:ln w="11976">
            <a:solidFill>
              <a:srgbClr val="A5A5A5"/>
            </a:solidFill>
          </a:ln>
        </p:spPr>
        <p:txBody>
          <a:bodyPr vert="horz" wrap="square" lIns="0" tIns="114300" rIns="0" bIns="0" rtlCol="0">
            <a:spAutoFit/>
          </a:bodyPr>
          <a:lstStyle/>
          <a:p>
            <a:pPr marL="64135">
              <a:lnSpc>
                <a:spcPct val="100000"/>
              </a:lnSpc>
              <a:spcBef>
                <a:spcPts val="900"/>
              </a:spcBef>
            </a:pPr>
            <a:r>
              <a:rPr sz="1500" spc="-25" dirty="0">
                <a:latin typeface="Trebuchet MS"/>
                <a:cs typeface="Trebuchet MS"/>
              </a:rPr>
              <a:t>100%</a:t>
            </a:r>
            <a:r>
              <a:rPr sz="1500" spc="-310" dirty="0">
                <a:latin typeface="Trebuchet MS"/>
                <a:cs typeface="Trebuchet MS"/>
              </a:rPr>
              <a:t> </a:t>
            </a:r>
            <a:r>
              <a:rPr sz="1500" spc="-80" dirty="0">
                <a:latin typeface="Trebuchet MS"/>
                <a:cs typeface="Trebuchet MS"/>
              </a:rPr>
              <a:t>do </a:t>
            </a:r>
            <a:r>
              <a:rPr sz="1500" spc="-110" dirty="0">
                <a:latin typeface="Trebuchet MS"/>
                <a:cs typeface="Trebuchet MS"/>
              </a:rPr>
              <a:t>benefício de </a:t>
            </a:r>
            <a:r>
              <a:rPr sz="1500" spc="-100" dirty="0">
                <a:latin typeface="Trebuchet MS"/>
                <a:cs typeface="Trebuchet MS"/>
              </a:rPr>
              <a:t>maior </a:t>
            </a:r>
            <a:r>
              <a:rPr sz="1500" spc="-95" dirty="0">
                <a:latin typeface="Trebuchet MS"/>
                <a:cs typeface="Trebuchet MS"/>
              </a:rPr>
              <a:t>valor</a:t>
            </a:r>
            <a:endParaRPr sz="1500">
              <a:latin typeface="Trebuchet MS"/>
              <a:cs typeface="Trebuchet MS"/>
            </a:endParaRPr>
          </a:p>
          <a:p>
            <a:pPr marL="64135">
              <a:lnSpc>
                <a:spcPct val="100000"/>
              </a:lnSpc>
            </a:pPr>
            <a:r>
              <a:rPr sz="1500" spc="-85" dirty="0">
                <a:latin typeface="Trebuchet MS"/>
                <a:cs typeface="Trebuchet MS"/>
              </a:rPr>
              <a:t>+ </a:t>
            </a:r>
            <a:r>
              <a:rPr sz="1500" spc="110" dirty="0">
                <a:latin typeface="Trebuchet MS"/>
                <a:cs typeface="Trebuchet MS"/>
              </a:rPr>
              <a:t>%</a:t>
            </a:r>
            <a:r>
              <a:rPr sz="1500" spc="-325" dirty="0">
                <a:latin typeface="Trebuchet MS"/>
                <a:cs typeface="Trebuchet MS"/>
              </a:rPr>
              <a:t> </a:t>
            </a:r>
            <a:r>
              <a:rPr sz="1500" spc="-75" dirty="0">
                <a:latin typeface="Trebuchet MS"/>
                <a:cs typeface="Trebuchet MS"/>
              </a:rPr>
              <a:t>dos </a:t>
            </a:r>
            <a:r>
              <a:rPr sz="1500" spc="-105" dirty="0">
                <a:latin typeface="Trebuchet MS"/>
                <a:cs typeface="Trebuchet MS"/>
              </a:rPr>
              <a:t>demais benefícios </a:t>
            </a:r>
            <a:r>
              <a:rPr sz="1500" spc="-85" dirty="0">
                <a:latin typeface="Wingdings"/>
                <a:cs typeface="Wingdings"/>
              </a:rPr>
              <a:t></a:t>
            </a:r>
            <a:endParaRPr sz="1500">
              <a:latin typeface="Wingdings"/>
              <a:cs typeface="Wingdings"/>
            </a:endParaRPr>
          </a:p>
        </p:txBody>
      </p:sp>
      <p:graphicFrame>
        <p:nvGraphicFramePr>
          <p:cNvPr id="39" name="object 39"/>
          <p:cNvGraphicFramePr>
            <a:graphicFrameLocks noGrp="1"/>
          </p:cNvGraphicFramePr>
          <p:nvPr>
            <p:extLst/>
          </p:nvPr>
        </p:nvGraphicFramePr>
        <p:xfrm>
          <a:off x="6026779" y="2111832"/>
          <a:ext cx="2888623" cy="1082218"/>
        </p:xfrm>
        <a:graphic>
          <a:graphicData uri="http://schemas.openxmlformats.org/drawingml/2006/table">
            <a:tbl>
              <a:tblPr firstRow="1" bandRow="1">
                <a:tableStyleId>{2D5ABB26-0587-4C30-8999-92F81FD0307C}</a:tableStyleId>
              </a:tblPr>
              <a:tblGrid>
                <a:gridCol w="901923">
                  <a:extLst>
                    <a:ext uri="{9D8B030D-6E8A-4147-A177-3AD203B41FA5}">
                      <a16:colId xmlns:a16="http://schemas.microsoft.com/office/drawing/2014/main" xmlns="" val="20000"/>
                    </a:ext>
                  </a:extLst>
                </a:gridCol>
                <a:gridCol w="197508">
                  <a:extLst>
                    <a:ext uri="{9D8B030D-6E8A-4147-A177-3AD203B41FA5}">
                      <a16:colId xmlns:a16="http://schemas.microsoft.com/office/drawing/2014/main" xmlns="" val="20001"/>
                    </a:ext>
                  </a:extLst>
                </a:gridCol>
                <a:gridCol w="248572">
                  <a:extLst>
                    <a:ext uri="{9D8B030D-6E8A-4147-A177-3AD203B41FA5}">
                      <a16:colId xmlns:a16="http://schemas.microsoft.com/office/drawing/2014/main" xmlns="" val="20002"/>
                    </a:ext>
                  </a:extLst>
                </a:gridCol>
                <a:gridCol w="245218">
                  <a:extLst>
                    <a:ext uri="{9D8B030D-6E8A-4147-A177-3AD203B41FA5}">
                      <a16:colId xmlns:a16="http://schemas.microsoft.com/office/drawing/2014/main" xmlns="" val="20003"/>
                    </a:ext>
                  </a:extLst>
                </a:gridCol>
                <a:gridCol w="116754">
                  <a:extLst>
                    <a:ext uri="{9D8B030D-6E8A-4147-A177-3AD203B41FA5}">
                      <a16:colId xmlns:a16="http://schemas.microsoft.com/office/drawing/2014/main" xmlns="" val="20004"/>
                    </a:ext>
                  </a:extLst>
                </a:gridCol>
                <a:gridCol w="455093">
                  <a:extLst>
                    <a:ext uri="{9D8B030D-6E8A-4147-A177-3AD203B41FA5}">
                      <a16:colId xmlns:a16="http://schemas.microsoft.com/office/drawing/2014/main" xmlns="" val="20005"/>
                    </a:ext>
                  </a:extLst>
                </a:gridCol>
                <a:gridCol w="113953">
                  <a:extLst>
                    <a:ext uri="{9D8B030D-6E8A-4147-A177-3AD203B41FA5}">
                      <a16:colId xmlns:a16="http://schemas.microsoft.com/office/drawing/2014/main" xmlns="" val="20006"/>
                    </a:ext>
                  </a:extLst>
                </a:gridCol>
                <a:gridCol w="261536">
                  <a:extLst>
                    <a:ext uri="{9D8B030D-6E8A-4147-A177-3AD203B41FA5}">
                      <a16:colId xmlns:a16="http://schemas.microsoft.com/office/drawing/2014/main" xmlns="" val="20007"/>
                    </a:ext>
                  </a:extLst>
                </a:gridCol>
                <a:gridCol w="198590">
                  <a:extLst>
                    <a:ext uri="{9D8B030D-6E8A-4147-A177-3AD203B41FA5}">
                      <a16:colId xmlns:a16="http://schemas.microsoft.com/office/drawing/2014/main" xmlns="" val="20008"/>
                    </a:ext>
                  </a:extLst>
                </a:gridCol>
                <a:gridCol w="149476">
                  <a:extLst>
                    <a:ext uri="{9D8B030D-6E8A-4147-A177-3AD203B41FA5}">
                      <a16:colId xmlns:a16="http://schemas.microsoft.com/office/drawing/2014/main" xmlns="" val="20009"/>
                    </a:ext>
                  </a:extLst>
                </a:gridCol>
              </a:tblGrid>
              <a:tr h="287244">
                <a:tc>
                  <a:txBody>
                    <a:bodyPr/>
                    <a:lstStyle/>
                    <a:p>
                      <a:pPr marR="3810" algn="r">
                        <a:lnSpc>
                          <a:spcPts val="1170"/>
                        </a:lnSpc>
                        <a:spcBef>
                          <a:spcPts val="240"/>
                        </a:spcBef>
                      </a:pPr>
                      <a:r>
                        <a:rPr sz="1100" b="1" spc="-95" dirty="0">
                          <a:latin typeface="Trebuchet MS"/>
                          <a:cs typeface="Trebuchet MS"/>
                        </a:rPr>
                        <a:t>Acima </a:t>
                      </a:r>
                      <a:r>
                        <a:rPr sz="1100" b="1" spc="-100" dirty="0">
                          <a:latin typeface="Trebuchet MS"/>
                          <a:cs typeface="Trebuchet MS"/>
                        </a:rPr>
                        <a:t>de </a:t>
                      </a:r>
                      <a:r>
                        <a:rPr sz="1100" b="1" spc="-120" dirty="0">
                          <a:latin typeface="Trebuchet MS"/>
                          <a:cs typeface="Trebuchet MS"/>
                        </a:rPr>
                        <a:t>4</a:t>
                      </a:r>
                      <a:r>
                        <a:rPr sz="1100" b="1" spc="-175" dirty="0">
                          <a:latin typeface="Trebuchet MS"/>
                          <a:cs typeface="Trebuchet MS"/>
                        </a:rPr>
                        <a:t> </a:t>
                      </a:r>
                      <a:r>
                        <a:rPr lang="pt-BR" sz="1100" b="1" spc="-175" dirty="0">
                          <a:latin typeface="Trebuchet MS"/>
                          <a:cs typeface="Trebuchet MS"/>
                        </a:rPr>
                        <a:t> </a:t>
                      </a:r>
                      <a:r>
                        <a:rPr sz="1100" b="1" spc="-10" dirty="0">
                          <a:latin typeface="Trebuchet MS"/>
                          <a:cs typeface="Trebuchet MS"/>
                        </a:rPr>
                        <a:t>SM</a:t>
                      </a:r>
                      <a:endParaRPr sz="1100" dirty="0">
                        <a:latin typeface="Trebuchet MS"/>
                        <a:cs typeface="Trebuchet MS"/>
                      </a:endParaRPr>
                    </a:p>
                  </a:txBody>
                  <a:tcPr marL="0" marR="0" marT="30480" marB="0">
                    <a:noFill/>
                  </a:tcPr>
                </a:tc>
                <a:tc>
                  <a:txBody>
                    <a:bodyPr/>
                    <a:lstStyle/>
                    <a:p>
                      <a:pPr>
                        <a:lnSpc>
                          <a:spcPct val="100000"/>
                        </a:lnSpc>
                      </a:pPr>
                      <a:endParaRPr sz="1100" dirty="0">
                        <a:latin typeface="Times New Roman"/>
                        <a:cs typeface="Times New Roman"/>
                      </a:endParaRPr>
                    </a:p>
                  </a:txBody>
                  <a:tcPr marL="0" marR="0" marT="0" marB="0">
                    <a:lnR>
                      <a:noFill/>
                    </a:ln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marL="90170">
                        <a:lnSpc>
                          <a:spcPct val="100000"/>
                        </a:lnSpc>
                        <a:spcBef>
                          <a:spcPts val="10"/>
                        </a:spcBef>
                      </a:pPr>
                      <a:r>
                        <a:rPr sz="1200" b="1" spc="-85" dirty="0">
                          <a:solidFill>
                            <a:srgbClr val="FFFFFF"/>
                          </a:solidFill>
                          <a:latin typeface="Trebuchet MS"/>
                          <a:cs typeface="Trebuchet MS"/>
                        </a:rPr>
                        <a:t>10%</a:t>
                      </a:r>
                      <a:endParaRPr sz="1200" dirty="0">
                        <a:latin typeface="Trebuchet MS"/>
                        <a:cs typeface="Trebuchet MS"/>
                      </a:endParaRPr>
                    </a:p>
                  </a:txBody>
                  <a:tcPr marL="0" marR="0" marT="127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rowSpan="3" gridSpan="2">
                  <a:txBody>
                    <a:bodyPr/>
                    <a:lstStyle/>
                    <a:p>
                      <a:pPr>
                        <a:lnSpc>
                          <a:spcPct val="100000"/>
                        </a:lnSpc>
                      </a:pPr>
                      <a:endParaRPr sz="13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rowSpan="3" hMerge="1">
                  <a:txBody>
                    <a:bodyPr/>
                    <a:lstStyle/>
                    <a:p>
                      <a:endParaRPr/>
                    </a:p>
                  </a:txBody>
                  <a:tcPr marL="0" marR="0" marT="0" marB="0"/>
                </a:tc>
                <a:extLst>
                  <a:ext uri="{0D108BD9-81ED-4DB2-BD59-A6C34878D82A}">
                    <a16:rowId xmlns:a16="http://schemas.microsoft.com/office/drawing/2014/main" xmlns="" val="10000"/>
                  </a:ext>
                </a:extLst>
              </a:tr>
              <a:tr h="290107">
                <a:tc>
                  <a:txBody>
                    <a:bodyPr/>
                    <a:lstStyle/>
                    <a:p>
                      <a:pPr marR="2540" algn="r">
                        <a:lnSpc>
                          <a:spcPts val="1170"/>
                        </a:lnSpc>
                        <a:spcBef>
                          <a:spcPts val="250"/>
                        </a:spcBef>
                      </a:pPr>
                      <a:r>
                        <a:rPr sz="1100" b="1" spc="-105" dirty="0">
                          <a:latin typeface="Trebuchet MS"/>
                          <a:cs typeface="Trebuchet MS"/>
                        </a:rPr>
                        <a:t>Entre </a:t>
                      </a:r>
                      <a:r>
                        <a:rPr sz="1100" b="1" spc="-120" dirty="0">
                          <a:latin typeface="Trebuchet MS"/>
                          <a:cs typeface="Trebuchet MS"/>
                        </a:rPr>
                        <a:t>3 </a:t>
                      </a:r>
                      <a:r>
                        <a:rPr sz="1100" b="1" spc="-114" dirty="0">
                          <a:latin typeface="Trebuchet MS"/>
                          <a:cs typeface="Trebuchet MS"/>
                        </a:rPr>
                        <a:t>e </a:t>
                      </a:r>
                      <a:r>
                        <a:rPr sz="1100" b="1" spc="-120" dirty="0">
                          <a:latin typeface="Trebuchet MS"/>
                          <a:cs typeface="Trebuchet MS"/>
                        </a:rPr>
                        <a:t>4</a:t>
                      </a:r>
                      <a:r>
                        <a:rPr sz="1100" b="1" spc="-114" dirty="0">
                          <a:latin typeface="Trebuchet MS"/>
                          <a:cs typeface="Trebuchet MS"/>
                        </a:rPr>
                        <a:t> </a:t>
                      </a:r>
                      <a:r>
                        <a:rPr lang="pt-BR" sz="1100" b="1" spc="-114" dirty="0">
                          <a:latin typeface="Trebuchet MS"/>
                          <a:cs typeface="Trebuchet MS"/>
                        </a:rPr>
                        <a:t> </a:t>
                      </a:r>
                      <a:r>
                        <a:rPr sz="1100" b="1" spc="-10" dirty="0">
                          <a:latin typeface="Trebuchet MS"/>
                          <a:cs typeface="Trebuchet MS"/>
                        </a:rPr>
                        <a:t>SM</a:t>
                      </a:r>
                      <a:endParaRPr sz="1100" dirty="0">
                        <a:latin typeface="Trebuchet MS"/>
                        <a:cs typeface="Trebuchet MS"/>
                      </a:endParaRPr>
                    </a:p>
                  </a:txBody>
                  <a:tcPr marL="0" marR="0" marT="31750" marB="0">
                    <a:noFill/>
                  </a:tcPr>
                </a:tc>
                <a:tc>
                  <a:txBody>
                    <a:bodyPr/>
                    <a:lstStyle/>
                    <a:p>
                      <a:pPr>
                        <a:lnSpc>
                          <a:spcPct val="100000"/>
                        </a:lnSpc>
                      </a:pPr>
                      <a:endParaRPr sz="1100" dirty="0">
                        <a:latin typeface="Times New Roman"/>
                        <a:cs typeface="Times New Roman"/>
                      </a:endParaRPr>
                    </a:p>
                  </a:txBody>
                  <a:tcPr marL="0" marR="0" marT="0" marB="0">
                    <a:lnR>
                      <a:noFill/>
                    </a:ln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marL="96520">
                        <a:lnSpc>
                          <a:spcPct val="100000"/>
                        </a:lnSpc>
                        <a:spcBef>
                          <a:spcPts val="55"/>
                        </a:spcBef>
                      </a:pPr>
                      <a:r>
                        <a:rPr sz="1200" b="1" spc="-85" dirty="0">
                          <a:solidFill>
                            <a:srgbClr val="FFFFFF"/>
                          </a:solidFill>
                          <a:latin typeface="Trebuchet MS"/>
                          <a:cs typeface="Trebuchet MS"/>
                        </a:rPr>
                        <a:t>20%</a:t>
                      </a:r>
                      <a:endParaRPr sz="1200" dirty="0">
                        <a:latin typeface="Trebuchet MS"/>
                        <a:cs typeface="Trebuchet MS"/>
                      </a:endParaRPr>
                    </a:p>
                  </a:txBody>
                  <a:tcPr marL="0" marR="0" marT="6985"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gridSpan="2" vMerge="1">
                  <a:txBody>
                    <a:bodyPr/>
                    <a:lstStyle/>
                    <a:p>
                      <a:endParaRPr/>
                    </a:p>
                  </a:txBody>
                  <a:tcPr marL="0" marR="0" marT="0" marB="0">
                    <a:solidFill>
                      <a:srgbClr val="FFFDEE"/>
                    </a:solidFill>
                  </a:tcPr>
                </a:tc>
                <a:tc hMerge="1" vMerge="1">
                  <a:txBody>
                    <a:bodyPr/>
                    <a:lstStyle/>
                    <a:p>
                      <a:endParaRPr/>
                    </a:p>
                  </a:txBody>
                  <a:tcPr marL="0" marR="0" marT="0" marB="0"/>
                </a:tc>
                <a:extLst>
                  <a:ext uri="{0D108BD9-81ED-4DB2-BD59-A6C34878D82A}">
                    <a16:rowId xmlns:a16="http://schemas.microsoft.com/office/drawing/2014/main" xmlns="" val="10001"/>
                  </a:ext>
                </a:extLst>
              </a:tr>
              <a:tr h="281516">
                <a:tc>
                  <a:txBody>
                    <a:bodyPr/>
                    <a:lstStyle/>
                    <a:p>
                      <a:pPr marR="2540" algn="r">
                        <a:lnSpc>
                          <a:spcPts val="1170"/>
                        </a:lnSpc>
                        <a:spcBef>
                          <a:spcPts val="204"/>
                        </a:spcBef>
                      </a:pPr>
                      <a:r>
                        <a:rPr sz="1100" b="1" spc="-105" dirty="0">
                          <a:latin typeface="Trebuchet MS"/>
                          <a:cs typeface="Trebuchet MS"/>
                        </a:rPr>
                        <a:t>Entre </a:t>
                      </a:r>
                      <a:r>
                        <a:rPr sz="1100" b="1" spc="-120" dirty="0">
                          <a:latin typeface="Trebuchet MS"/>
                          <a:cs typeface="Trebuchet MS"/>
                        </a:rPr>
                        <a:t>2 </a:t>
                      </a:r>
                      <a:r>
                        <a:rPr sz="1100" b="1" spc="-114" dirty="0">
                          <a:latin typeface="Trebuchet MS"/>
                          <a:cs typeface="Trebuchet MS"/>
                        </a:rPr>
                        <a:t>e </a:t>
                      </a:r>
                      <a:r>
                        <a:rPr sz="1100" b="1" spc="-120" dirty="0">
                          <a:latin typeface="Trebuchet MS"/>
                          <a:cs typeface="Trebuchet MS"/>
                        </a:rPr>
                        <a:t>3</a:t>
                      </a:r>
                      <a:r>
                        <a:rPr lang="pt-BR" sz="1100" b="1" spc="-114" dirty="0">
                          <a:latin typeface="Trebuchet MS"/>
                          <a:cs typeface="Trebuchet MS"/>
                        </a:rPr>
                        <a:t> </a:t>
                      </a:r>
                      <a:r>
                        <a:rPr sz="1100" b="1" spc="-10" dirty="0">
                          <a:latin typeface="Trebuchet MS"/>
                          <a:cs typeface="Trebuchet MS"/>
                        </a:rPr>
                        <a:t>SM</a:t>
                      </a:r>
                      <a:endParaRPr sz="1100" dirty="0">
                        <a:latin typeface="Trebuchet MS"/>
                        <a:cs typeface="Trebuchet MS"/>
                      </a:endParaRPr>
                    </a:p>
                  </a:txBody>
                  <a:tcPr marL="0" marR="0" marT="26034" marB="0">
                    <a:noFill/>
                  </a:tcPr>
                </a:tc>
                <a:tc>
                  <a:txBody>
                    <a:bodyPr/>
                    <a:lstStyle/>
                    <a:p>
                      <a:pPr>
                        <a:lnSpc>
                          <a:spcPct val="100000"/>
                        </a:lnSpc>
                      </a:pPr>
                      <a:endParaRPr sz="1100" dirty="0">
                        <a:latin typeface="Times New Roman"/>
                        <a:cs typeface="Times New Roman"/>
                      </a:endParaRPr>
                    </a:p>
                  </a:txBody>
                  <a:tcPr marL="0" marR="0" marT="0" marB="0">
                    <a:lnR>
                      <a:noFill/>
                    </a:ln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marL="96520">
                        <a:lnSpc>
                          <a:spcPct val="100000"/>
                        </a:lnSpc>
                        <a:spcBef>
                          <a:spcPts val="55"/>
                        </a:spcBef>
                      </a:pPr>
                      <a:r>
                        <a:rPr sz="1200" b="1" spc="-85" dirty="0">
                          <a:solidFill>
                            <a:srgbClr val="FFFFFF"/>
                          </a:solidFill>
                          <a:latin typeface="Trebuchet MS"/>
                          <a:cs typeface="Trebuchet MS"/>
                        </a:rPr>
                        <a:t>40%</a:t>
                      </a:r>
                      <a:endParaRPr sz="1200" dirty="0">
                        <a:latin typeface="Trebuchet MS"/>
                        <a:cs typeface="Trebuchet MS"/>
                      </a:endParaRPr>
                    </a:p>
                  </a:txBody>
                  <a:tcPr marL="0" marR="0" marT="6985"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1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chemeClr val="accent6">
                        <a:lumMod val="75000"/>
                      </a:schemeClr>
                    </a:solidFill>
                  </a:tcPr>
                </a:tc>
                <a:tc gridSpan="2" vMerge="1">
                  <a:txBody>
                    <a:bodyPr/>
                    <a:lstStyle/>
                    <a:p>
                      <a:endParaRPr/>
                    </a:p>
                  </a:txBody>
                  <a:tcPr marL="0" marR="0" marT="0" marB="0">
                    <a:solidFill>
                      <a:srgbClr val="FFFDEE"/>
                    </a:solidFill>
                  </a:tcPr>
                </a:tc>
                <a:tc hMerge="1" vMerge="1">
                  <a:txBody>
                    <a:bodyPr/>
                    <a:lstStyle/>
                    <a:p>
                      <a:endParaRPr/>
                    </a:p>
                  </a:txBody>
                  <a:tcPr marL="0" marR="0" marT="0" marB="0"/>
                </a:tc>
                <a:extLst>
                  <a:ext uri="{0D108BD9-81ED-4DB2-BD59-A6C34878D82A}">
                    <a16:rowId xmlns:a16="http://schemas.microsoft.com/office/drawing/2014/main" xmlns="" val="10002"/>
                  </a:ext>
                </a:extLst>
              </a:tr>
              <a:tr h="223351">
                <a:tc>
                  <a:txBody>
                    <a:bodyPr/>
                    <a:lstStyle/>
                    <a:p>
                      <a:pPr marR="13335" algn="r">
                        <a:lnSpc>
                          <a:spcPts val="1040"/>
                        </a:lnSpc>
                        <a:spcBef>
                          <a:spcPts val="245"/>
                        </a:spcBef>
                      </a:pPr>
                      <a:r>
                        <a:rPr sz="1100" b="1" spc="-105" dirty="0">
                          <a:latin typeface="Trebuchet MS"/>
                          <a:cs typeface="Trebuchet MS"/>
                        </a:rPr>
                        <a:t>Entre </a:t>
                      </a:r>
                      <a:r>
                        <a:rPr sz="1100" b="1" spc="-120" dirty="0">
                          <a:latin typeface="Trebuchet MS"/>
                          <a:cs typeface="Trebuchet MS"/>
                        </a:rPr>
                        <a:t>1 </a:t>
                      </a:r>
                      <a:r>
                        <a:rPr sz="1100" b="1" spc="-114" dirty="0">
                          <a:latin typeface="Trebuchet MS"/>
                          <a:cs typeface="Trebuchet MS"/>
                        </a:rPr>
                        <a:t>e </a:t>
                      </a:r>
                      <a:r>
                        <a:rPr sz="1100" b="1" spc="-120" dirty="0">
                          <a:latin typeface="Trebuchet MS"/>
                          <a:cs typeface="Trebuchet MS"/>
                        </a:rPr>
                        <a:t>2</a:t>
                      </a:r>
                      <a:r>
                        <a:rPr lang="pt-BR" sz="1100" b="1" spc="-114" dirty="0">
                          <a:latin typeface="Trebuchet MS"/>
                          <a:cs typeface="Trebuchet MS"/>
                        </a:rPr>
                        <a:t> </a:t>
                      </a:r>
                      <a:r>
                        <a:rPr sz="1100" b="1" spc="-10" dirty="0">
                          <a:latin typeface="Trebuchet MS"/>
                          <a:cs typeface="Trebuchet MS"/>
                        </a:rPr>
                        <a:t>SM</a:t>
                      </a:r>
                      <a:endParaRPr sz="1100" dirty="0">
                        <a:latin typeface="Trebuchet MS"/>
                        <a:cs typeface="Trebuchet MS"/>
                      </a:endParaRPr>
                    </a:p>
                  </a:txBody>
                  <a:tcPr marL="0" marR="0" marT="31115" marB="0">
                    <a:noFill/>
                  </a:tcPr>
                </a:tc>
                <a:tc>
                  <a:txBody>
                    <a:bodyPr/>
                    <a:lstStyle/>
                    <a:p>
                      <a:pPr>
                        <a:lnSpc>
                          <a:spcPct val="100000"/>
                        </a:lnSpc>
                      </a:pPr>
                      <a:endParaRPr sz="1100" dirty="0">
                        <a:latin typeface="Times New Roman"/>
                        <a:cs typeface="Times New Roman"/>
                      </a:endParaRPr>
                    </a:p>
                  </a:txBody>
                  <a:tcPr marL="0" marR="0" marT="0" marB="0">
                    <a:lnR>
                      <a:noFill/>
                    </a:lnR>
                    <a:lnB w="53975">
                      <a:solidFill>
                        <a:srgbClr val="FFFDEE"/>
                      </a:solidFill>
                      <a:prstDash val="solid"/>
                    </a:lnB>
                    <a:noFill/>
                  </a:tcPr>
                </a:tc>
                <a:tc>
                  <a:txBody>
                    <a:bodyPr/>
                    <a:lstStyle/>
                    <a:p>
                      <a:pPr>
                        <a:lnSpc>
                          <a:spcPct val="100000"/>
                        </a:lnSpc>
                      </a:pPr>
                      <a:endParaRPr sz="1000" dirty="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marL="121285">
                        <a:lnSpc>
                          <a:spcPct val="100000"/>
                        </a:lnSpc>
                        <a:spcBef>
                          <a:spcPts val="30"/>
                        </a:spcBef>
                      </a:pPr>
                      <a:r>
                        <a:rPr sz="1200" b="1" spc="-85" dirty="0">
                          <a:solidFill>
                            <a:srgbClr val="FFFFFF"/>
                          </a:solidFill>
                          <a:latin typeface="Trebuchet MS"/>
                          <a:cs typeface="Trebuchet MS"/>
                        </a:rPr>
                        <a:t>60%</a:t>
                      </a:r>
                      <a:endParaRPr sz="1200" dirty="0">
                        <a:latin typeface="Trebuchet MS"/>
                        <a:cs typeface="Trebuchet MS"/>
                      </a:endParaRPr>
                    </a:p>
                  </a:txBody>
                  <a:tcPr marL="0" marR="0" marT="381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dirty="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dirty="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solidFill>
                      <a:schemeClr val="accent6">
                        <a:lumMod val="75000"/>
                      </a:schemeClr>
                    </a:solidFill>
                  </a:tcPr>
                </a:tc>
                <a:tc>
                  <a:txBody>
                    <a:bodyPr/>
                    <a:lstStyle/>
                    <a:p>
                      <a:pPr>
                        <a:lnSpc>
                          <a:spcPct val="100000"/>
                        </a:lnSpc>
                      </a:pPr>
                      <a:endParaRPr sz="1000" dirty="0">
                        <a:latin typeface="Times New Roman"/>
                        <a:cs typeface="Times New Roman"/>
                      </a:endParaRPr>
                    </a:p>
                  </a:txBody>
                  <a:tcPr marL="0" marR="0" marT="0" marB="0">
                    <a:lnL>
                      <a:noFill/>
                    </a:lnL>
                    <a:lnR>
                      <a:noFill/>
                    </a:lnR>
                    <a:lnT>
                      <a:noFill/>
                    </a:lnT>
                    <a:lnB w="5397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2" name="Retângulo 11"/>
          <p:cNvSpPr/>
          <p:nvPr/>
        </p:nvSpPr>
        <p:spPr>
          <a:xfrm>
            <a:off x="5434012" y="1346078"/>
            <a:ext cx="3581402" cy="670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rPr>
              <a:t>TODOS OS RPPS!</a:t>
            </a:r>
            <a:endParaRPr lang="pt-BR" sz="3200" b="1" dirty="0">
              <a:solidFill>
                <a:schemeClr val="tx1"/>
              </a:solidFill>
            </a:endParaRPr>
          </a:p>
        </p:txBody>
      </p:sp>
    </p:spTree>
    <p:extLst>
      <p:ext uri="{BB962C8B-B14F-4D97-AF65-F5344CB8AC3E}">
        <p14:creationId xmlns:p14="http://schemas.microsoft.com/office/powerpoint/2010/main" val="13637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4000" fill="hold"/>
                                        <p:tgtEl>
                                          <p:spTgt spid="12"/>
                                        </p:tgtEl>
                                        <p:attrNameLst>
                                          <p:attrName>ppt_w</p:attrName>
                                        </p:attrNameLst>
                                      </p:cBhvr>
                                      <p:tavLst>
                                        <p:tav tm="0">
                                          <p:val>
                                            <p:fltVal val="0"/>
                                          </p:val>
                                        </p:tav>
                                        <p:tav tm="100000">
                                          <p:val>
                                            <p:strVal val="#ppt_w"/>
                                          </p:val>
                                        </p:tav>
                                      </p:tavLst>
                                    </p:anim>
                                    <p:anim calcmode="lin" valueType="num">
                                      <p:cBhvr>
                                        <p:cTn id="8" dur="4000" fill="hold"/>
                                        <p:tgtEl>
                                          <p:spTgt spid="12"/>
                                        </p:tgtEl>
                                        <p:attrNameLst>
                                          <p:attrName>ppt_h</p:attrName>
                                        </p:attrNameLst>
                                      </p:cBhvr>
                                      <p:tavLst>
                                        <p:tav tm="0">
                                          <p:val>
                                            <p:fltVal val="0"/>
                                          </p:val>
                                        </p:tav>
                                        <p:tav tm="100000">
                                          <p:val>
                                            <p:strVal val="#ppt_h"/>
                                          </p:val>
                                        </p:tav>
                                      </p:tavLst>
                                    </p:anim>
                                    <p:anim calcmode="lin" valueType="num">
                                      <p:cBhvr>
                                        <p:cTn id="9" dur="4000" fill="hold"/>
                                        <p:tgtEl>
                                          <p:spTgt spid="12"/>
                                        </p:tgtEl>
                                        <p:attrNameLst>
                                          <p:attrName>style.rotation</p:attrName>
                                        </p:attrNameLst>
                                      </p:cBhvr>
                                      <p:tavLst>
                                        <p:tav tm="0">
                                          <p:val>
                                            <p:fltVal val="90"/>
                                          </p:val>
                                        </p:tav>
                                        <p:tav tm="100000">
                                          <p:val>
                                            <p:fltVal val="0"/>
                                          </p:val>
                                        </p:tav>
                                      </p:tavLst>
                                    </p:anim>
                                    <p:animEffect transition="in" filter="fade">
                                      <p:cBhvr>
                                        <p:cTn id="10"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dirty="0"/>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dirty="0"/>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30" name="object 30"/>
          <p:cNvSpPr/>
          <p:nvPr/>
        </p:nvSpPr>
        <p:spPr>
          <a:xfrm>
            <a:off x="457200" y="279006"/>
            <a:ext cx="7391400" cy="981075"/>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dirty="0"/>
          </a:p>
        </p:txBody>
      </p:sp>
      <p:sp>
        <p:nvSpPr>
          <p:cNvPr id="31" name="object 31"/>
          <p:cNvSpPr txBox="1">
            <a:spLocks noGrp="1"/>
          </p:cNvSpPr>
          <p:nvPr>
            <p:ph type="title"/>
          </p:nvPr>
        </p:nvSpPr>
        <p:spPr>
          <a:xfrm>
            <a:off x="457200" y="374650"/>
            <a:ext cx="8229600" cy="807424"/>
          </a:xfrm>
          <a:prstGeom prst="rect">
            <a:avLst/>
          </a:prstGeom>
        </p:spPr>
        <p:txBody>
          <a:bodyPr vert="horz" wrap="square" lIns="0" tIns="60729" rIns="0" bIns="0" rtlCol="0">
            <a:spAutoFit/>
          </a:bodyPr>
          <a:lstStyle/>
          <a:p>
            <a:pPr marL="298450" marR="1174115">
              <a:lnSpc>
                <a:spcPct val="100600"/>
              </a:lnSpc>
              <a:spcBef>
                <a:spcPts val="95"/>
              </a:spcBef>
            </a:pPr>
            <a:r>
              <a:rPr sz="2400" kern="1200" dirty="0">
                <a:solidFill>
                  <a:schemeClr val="bg1"/>
                </a:solidFill>
                <a:latin typeface="Raleway"/>
              </a:rPr>
              <a:t>Limitação de </a:t>
            </a:r>
            <a:r>
              <a:rPr lang="pt-BR" sz="2400" kern="1200" dirty="0" smtClean="0">
                <a:solidFill>
                  <a:schemeClr val="bg1"/>
                </a:solidFill>
                <a:latin typeface="Raleway"/>
              </a:rPr>
              <a:t>acumulação</a:t>
            </a:r>
            <a:r>
              <a:rPr sz="2400" kern="1200" dirty="0" smtClean="0">
                <a:solidFill>
                  <a:schemeClr val="bg1"/>
                </a:solidFill>
                <a:latin typeface="Raleway"/>
              </a:rPr>
              <a:t> </a:t>
            </a:r>
            <a:r>
              <a:rPr sz="2400" kern="1200" dirty="0">
                <a:solidFill>
                  <a:schemeClr val="bg1"/>
                </a:solidFill>
                <a:latin typeface="Raleway"/>
              </a:rPr>
              <a:t>de </a:t>
            </a:r>
            <a:r>
              <a:rPr lang="pt-BR" sz="2400" kern="1200" dirty="0" smtClean="0">
                <a:solidFill>
                  <a:schemeClr val="bg1"/>
                </a:solidFill>
                <a:latin typeface="Raleway"/>
              </a:rPr>
              <a:t>benefícios</a:t>
            </a:r>
            <a:r>
              <a:rPr sz="2400" kern="1200" dirty="0" smtClean="0">
                <a:solidFill>
                  <a:schemeClr val="bg1"/>
                </a:solidFill>
                <a:latin typeface="Raleway"/>
              </a:rPr>
              <a:t>  </a:t>
            </a:r>
            <a:r>
              <a:rPr sz="2400" kern="1200" dirty="0">
                <a:solidFill>
                  <a:schemeClr val="bg1"/>
                </a:solidFill>
                <a:latin typeface="Raleway"/>
              </a:rPr>
              <a:t>(cônjuge e companheiros)</a:t>
            </a:r>
          </a:p>
        </p:txBody>
      </p:sp>
      <p:graphicFrame>
        <p:nvGraphicFramePr>
          <p:cNvPr id="41" name="Tabela 40"/>
          <p:cNvGraphicFramePr>
            <a:graphicFrameLocks noGrp="1"/>
          </p:cNvGraphicFramePr>
          <p:nvPr>
            <p:extLst/>
          </p:nvPr>
        </p:nvGraphicFramePr>
        <p:xfrm>
          <a:off x="814376" y="1349820"/>
          <a:ext cx="6961725" cy="4580902"/>
        </p:xfrm>
        <a:graphic>
          <a:graphicData uri="http://schemas.openxmlformats.org/drawingml/2006/table">
            <a:tbl>
              <a:tblPr>
                <a:tableStyleId>{3B4B98B0-60AC-42C2-AFA5-B58CD77FA1E5}</a:tableStyleId>
              </a:tblPr>
              <a:tblGrid>
                <a:gridCol w="2096989"/>
                <a:gridCol w="1976961"/>
                <a:gridCol w="910814"/>
                <a:gridCol w="1976961"/>
              </a:tblGrid>
              <a:tr h="218922">
                <a:tc>
                  <a:txBody>
                    <a:bodyPr/>
                    <a:lstStyle/>
                    <a:p>
                      <a:pPr algn="l" fontAlgn="b">
                        <a:lnSpc>
                          <a:spcPts val="1400"/>
                        </a:lnSpc>
                      </a:pPr>
                      <a:r>
                        <a:rPr lang="pt-BR" sz="1600" u="none" strike="noStrike" dirty="0">
                          <a:effectLst/>
                        </a:rPr>
                        <a:t>Aposentadoria</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11.500,00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Pensão</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12.500,00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Pensão</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7.000,00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r>
              <a:tr h="429614">
                <a:tc>
                  <a:txBody>
                    <a:bodyPr/>
                    <a:lstStyle/>
                    <a:p>
                      <a:pPr algn="l" fontAlgn="b">
                        <a:lnSpc>
                          <a:spcPts val="1400"/>
                        </a:lnSpc>
                      </a:pPr>
                      <a:r>
                        <a:rPr lang="pt-BR" sz="1600" u="none" strike="noStrike" dirty="0">
                          <a:effectLst/>
                        </a:rPr>
                        <a:t> </a:t>
                      </a:r>
                      <a:endParaRPr lang="pt-BR" sz="1600" u="none" strike="noStrike" dirty="0" smtClean="0">
                        <a:effectLst/>
                      </a:endParaRPr>
                    </a:p>
                    <a:p>
                      <a:pPr algn="l" fontAlgn="b">
                        <a:lnSpc>
                          <a:spcPts val="1400"/>
                        </a:lnSpc>
                      </a:pPr>
                      <a:r>
                        <a:rPr lang="pt-BR" sz="1600" u="none" strike="noStrike" dirty="0" smtClean="0">
                          <a:effectLst/>
                        </a:rPr>
                        <a:t> R</a:t>
                      </a:r>
                      <a:r>
                        <a:rPr lang="pt-BR" sz="1600" u="none" strike="noStrike" dirty="0">
                          <a:effectLst/>
                        </a:rPr>
                        <a:t>$                    -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998,00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smtClean="0">
                          <a:effectLst/>
                        </a:rPr>
                        <a:t>100</a:t>
                      </a:r>
                      <a:r>
                        <a:rPr lang="pt-BR" sz="1600" u="none" strike="noStrike" dirty="0">
                          <a:effectLst/>
                        </a:rPr>
                        <a:t>%</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a:t>
                      </a:r>
                      <a:r>
                        <a:rPr lang="pt-BR" sz="1600" u="none" strike="noStrike" dirty="0" smtClean="0">
                          <a:effectLst/>
                        </a:rPr>
                        <a:t>998,00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998,01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1.996,00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60%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598,80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1.996,01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2.994,00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40%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399,20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2.994,01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3.992,00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20%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199,60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b="0" i="0" u="none" strike="noStrike" dirty="0" smtClean="0">
                          <a:solidFill>
                            <a:srgbClr val="000000"/>
                          </a:solidFill>
                          <a:effectLst/>
                          <a:latin typeface="+mn-lt"/>
                        </a:rPr>
                        <a:t> R$       3.992,01</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0" i="0" u="none" strike="noStrike" dirty="0" smtClean="0">
                          <a:solidFill>
                            <a:srgbClr val="000000"/>
                          </a:solidFill>
                          <a:effectLst/>
                          <a:latin typeface="+mn-lt"/>
                        </a:rPr>
                        <a:t>R$    11.500,00</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b="0" i="0" u="none" strike="noStrike" dirty="0" smtClean="0">
                          <a:solidFill>
                            <a:srgbClr val="000000"/>
                          </a:solidFill>
                          <a:effectLst/>
                          <a:latin typeface="+mn-lt"/>
                        </a:rPr>
                        <a:t>10%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0" i="0" u="none" strike="noStrike" dirty="0" smtClean="0">
                          <a:solidFill>
                            <a:srgbClr val="000000"/>
                          </a:solidFill>
                          <a:effectLst/>
                          <a:latin typeface="+mn-lt"/>
                        </a:rPr>
                        <a:t> R$         751,00</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a:t>
                      </a:r>
                      <a:r>
                        <a:rPr lang="pt-BR" sz="1600" u="none" strike="noStrike" dirty="0" smtClean="0">
                          <a:effectLst/>
                        </a:rPr>
                        <a:t>2.946,60 </a:t>
                      </a:r>
                      <a:endParaRPr lang="pt-BR" sz="1600" b="1"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r>
              <a:tr h="429614">
                <a:tc>
                  <a:txBody>
                    <a:bodyPr/>
                    <a:lstStyle/>
                    <a:p>
                      <a:pPr algn="l" fontAlgn="b">
                        <a:lnSpc>
                          <a:spcPts val="1400"/>
                        </a:lnSpc>
                      </a:pPr>
                      <a:r>
                        <a:rPr lang="pt-BR" sz="1600" u="none" strike="noStrike" dirty="0">
                          <a:effectLst/>
                        </a:rPr>
                        <a:t> </a:t>
                      </a:r>
                      <a:endParaRPr lang="pt-BR" sz="1600" u="none" strike="noStrike" dirty="0" smtClean="0">
                        <a:effectLst/>
                      </a:endParaRPr>
                    </a:p>
                    <a:p>
                      <a:pPr algn="l" fontAlgn="b">
                        <a:lnSpc>
                          <a:spcPts val="1400"/>
                        </a:lnSpc>
                      </a:pPr>
                      <a:r>
                        <a:rPr lang="pt-BR" sz="1600" u="none" strike="noStrike" dirty="0" smtClean="0">
                          <a:effectLst/>
                        </a:rPr>
                        <a:t> R</a:t>
                      </a:r>
                      <a:r>
                        <a:rPr lang="pt-BR" sz="1600" u="none" strike="noStrike" dirty="0">
                          <a:effectLst/>
                        </a:rPr>
                        <a:t>$                    -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998,00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smtClean="0">
                          <a:effectLst/>
                        </a:rPr>
                        <a:t>100</a:t>
                      </a:r>
                      <a:r>
                        <a:rPr lang="pt-BR" sz="1600" u="none" strike="noStrike" dirty="0">
                          <a:effectLst/>
                        </a:rPr>
                        <a:t>%</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a:t>
                      </a:r>
                      <a:r>
                        <a:rPr lang="pt-BR" sz="1600" u="none" strike="noStrike" dirty="0" smtClean="0">
                          <a:effectLst/>
                        </a:rPr>
                        <a:t>998,00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998,01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1.996,00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60%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598,80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1.996,01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2.994,00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40%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399,20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u="none" strike="noStrike" dirty="0">
                          <a:effectLst/>
                        </a:rPr>
                        <a:t> R$       2.994,01 </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3.992,00 </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u="none" strike="noStrike" dirty="0">
                          <a:effectLst/>
                        </a:rPr>
                        <a:t>20%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199,60 </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r>
                        <a:rPr lang="pt-BR" sz="1600" b="0" i="0" u="none" strike="noStrike" dirty="0" smtClean="0">
                          <a:solidFill>
                            <a:srgbClr val="000000"/>
                          </a:solidFill>
                          <a:effectLst/>
                          <a:latin typeface="+mn-lt"/>
                        </a:rPr>
                        <a:t> R$       3.992,01</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0" i="0" u="none" strike="noStrike" dirty="0" smtClean="0">
                          <a:solidFill>
                            <a:srgbClr val="000000"/>
                          </a:solidFill>
                          <a:effectLst/>
                          <a:latin typeface="+mn-lt"/>
                        </a:rPr>
                        <a:t>R$      7.000,00</a:t>
                      </a:r>
                      <a:endParaRPr lang="pt-BR" sz="1600" b="0" i="0" u="none" strike="noStrike" dirty="0">
                        <a:solidFill>
                          <a:srgbClr val="000000"/>
                        </a:solidFill>
                        <a:effectLst/>
                        <a:latin typeface="+mn-lt"/>
                      </a:endParaRPr>
                    </a:p>
                  </a:txBody>
                  <a:tcPr marL="9525" marR="9525" marT="9525" marB="0" anchor="b"/>
                </a:tc>
                <a:tc>
                  <a:txBody>
                    <a:bodyPr/>
                    <a:lstStyle/>
                    <a:p>
                      <a:pPr algn="ctr" fontAlgn="b">
                        <a:lnSpc>
                          <a:spcPts val="1400"/>
                        </a:lnSpc>
                      </a:pPr>
                      <a:r>
                        <a:rPr lang="pt-BR" sz="1600" b="0" i="0" u="none" strike="noStrike" dirty="0" smtClean="0">
                          <a:solidFill>
                            <a:srgbClr val="000000"/>
                          </a:solidFill>
                          <a:effectLst/>
                          <a:latin typeface="+mn-lt"/>
                        </a:rPr>
                        <a:t>10%</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0" i="0" u="none" strike="noStrike" dirty="0" smtClean="0">
                          <a:solidFill>
                            <a:srgbClr val="000000"/>
                          </a:solidFill>
                          <a:effectLst/>
                          <a:latin typeface="+mn-lt"/>
                        </a:rPr>
                        <a:t> R$         300,80</a:t>
                      </a: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a:t>
                      </a:r>
                      <a:r>
                        <a:rPr lang="pt-BR" sz="1600" u="none" strike="noStrike" dirty="0" smtClean="0">
                          <a:effectLst/>
                        </a:rPr>
                        <a:t>2.496,40 </a:t>
                      </a:r>
                      <a:endParaRPr lang="pt-BR" sz="1600" b="1"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1" u="none" strike="noStrike" dirty="0">
                          <a:effectLst/>
                        </a:rPr>
                        <a:t>Total</a:t>
                      </a:r>
                      <a:endParaRPr lang="pt-BR" sz="1600" b="1"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b="1" u="none" strike="noStrike" dirty="0">
                          <a:effectLst/>
                        </a:rPr>
                        <a:t> R$   </a:t>
                      </a:r>
                      <a:r>
                        <a:rPr lang="pt-BR" sz="1600" b="1" u="none" strike="noStrike" dirty="0" smtClean="0">
                          <a:effectLst/>
                        </a:rPr>
                        <a:t>17.943,00 </a:t>
                      </a:r>
                      <a:endParaRPr lang="pt-BR" sz="1600" b="1" i="0" u="none" strike="noStrike" dirty="0">
                        <a:solidFill>
                          <a:srgbClr val="000000"/>
                        </a:solidFill>
                        <a:effectLst/>
                        <a:latin typeface="+mn-lt"/>
                      </a:endParaRPr>
                    </a:p>
                  </a:txBody>
                  <a:tcPr marL="9525" marR="9525" marT="9525" marB="0" anchor="b"/>
                </a:tc>
              </a:tr>
              <a:tr h="218922">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Antes</a:t>
                      </a:r>
                      <a:endParaRPr lang="pt-BR" sz="1600" b="0" i="0" u="none" strike="noStrike" dirty="0">
                        <a:solidFill>
                          <a:srgbClr val="000000"/>
                        </a:solidFill>
                        <a:effectLst/>
                        <a:latin typeface="+mn-lt"/>
                      </a:endParaRPr>
                    </a:p>
                  </a:txBody>
                  <a:tcPr marL="9525" marR="9525" marT="9525" marB="0" anchor="b"/>
                </a:tc>
                <a:tc>
                  <a:txBody>
                    <a:bodyPr/>
                    <a:lstStyle/>
                    <a:p>
                      <a:pPr algn="l" fontAlgn="b">
                        <a:lnSpc>
                          <a:spcPts val="1400"/>
                        </a:lnSpc>
                      </a:pPr>
                      <a:r>
                        <a:rPr lang="pt-BR" sz="1600" u="none" strike="noStrike" dirty="0">
                          <a:effectLst/>
                        </a:rPr>
                        <a:t> R$   31.000,00 </a:t>
                      </a:r>
                      <a:endParaRPr lang="pt-BR" sz="16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5208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lang="pt-BR" sz="2400" kern="1200" dirty="0" smtClean="0">
                <a:solidFill>
                  <a:schemeClr val="bg1"/>
                </a:solidFill>
                <a:latin typeface="Raleway"/>
                <a:ea typeface="+mn-ea"/>
                <a:cs typeface="+mn-cs"/>
              </a:rPr>
              <a:t>PEC 06/2019: dispositivos aplicáveis a todos os RPPS</a:t>
            </a:r>
            <a:endParaRPr sz="2400" kern="1200" dirty="0">
              <a:solidFill>
                <a:schemeClr val="bg1"/>
              </a:solidFill>
              <a:latin typeface="Raleway"/>
              <a:ea typeface="+mn-ea"/>
              <a:cs typeface="+mn-cs"/>
            </a:endParaRPr>
          </a:p>
        </p:txBody>
      </p:sp>
      <p:sp>
        <p:nvSpPr>
          <p:cNvPr id="24" name="CaixaDeTexto 23">
            <a:extLst>
              <a:ext uri="{FF2B5EF4-FFF2-40B4-BE49-F238E27FC236}">
                <a16:creationId xmlns:a16="http://schemas.microsoft.com/office/drawing/2014/main" xmlns="" id="{F793ECA1-E25F-2745-A6C0-F8DF81E99EA1}"/>
              </a:ext>
            </a:extLst>
          </p:cNvPr>
          <p:cNvSpPr txBox="1"/>
          <p:nvPr/>
        </p:nvSpPr>
        <p:spPr>
          <a:xfrm>
            <a:off x="397192" y="1287919"/>
            <a:ext cx="8468601" cy="3754874"/>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t>Arts</a:t>
            </a:r>
            <a:r>
              <a:rPr lang="en-US" sz="2000" b="1" dirty="0"/>
              <a:t>. 93, VIII; 103-B, § 4º, III; e art. 130-A, § 2º, </a:t>
            </a:r>
            <a:r>
              <a:rPr lang="en-US" sz="2000" b="1" dirty="0" smtClean="0"/>
              <a:t>III</a:t>
            </a:r>
            <a:r>
              <a:rPr lang="pt-BR" sz="2000" b="1" dirty="0" smtClean="0"/>
              <a:t> - Fim da aposentadoria compulsória como modalidade de punição para magistrados e membros do Ministério Público</a:t>
            </a:r>
            <a:endParaRPr lang="pt-BR" sz="2000" dirty="0"/>
          </a:p>
          <a:p>
            <a:pPr algn="just"/>
            <a:endParaRPr lang="pt-BR" sz="2000" dirty="0" smtClean="0"/>
          </a:p>
          <a:p>
            <a:pPr marL="285750" indent="-285750" algn="just">
              <a:buFont typeface="Arial" panose="020B0604020202020204" pitchFamily="34" charset="0"/>
              <a:buChar char="•"/>
            </a:pPr>
            <a:r>
              <a:rPr lang="en-US" sz="2000" b="1" dirty="0" smtClean="0"/>
              <a:t>Art. 201, § 9º-A</a:t>
            </a:r>
            <a:r>
              <a:rPr lang="pt-BR" sz="2000" b="1" dirty="0" smtClean="0"/>
              <a:t> </a:t>
            </a:r>
            <a:r>
              <a:rPr lang="pt-BR" sz="2000" b="1" dirty="0"/>
              <a:t>- </a:t>
            </a:r>
            <a:r>
              <a:rPr lang="pt-BR" sz="2000" b="1" dirty="0" smtClean="0"/>
              <a:t>Contagem recíproca do tempo militar com o tempo do RGPS e RPPS, para fins de aposentadoria ou inativação e compensação financeira</a:t>
            </a:r>
          </a:p>
          <a:p>
            <a:pPr marL="285750" indent="-285750" algn="just">
              <a:buFont typeface="Arial" panose="020B0604020202020204" pitchFamily="34" charset="0"/>
              <a:buChar char="•"/>
            </a:pPr>
            <a:endParaRPr lang="pt-BR" sz="2000" b="1" dirty="0" smtClean="0"/>
          </a:p>
          <a:p>
            <a:pPr marL="285750" indent="-285750" algn="just">
              <a:buFont typeface="Arial" panose="020B0604020202020204" pitchFamily="34" charset="0"/>
              <a:buChar char="•"/>
            </a:pPr>
            <a:r>
              <a:rPr lang="en-US" sz="2000" b="1" dirty="0" smtClean="0"/>
              <a:t>Art. 12</a:t>
            </a:r>
            <a:r>
              <a:rPr lang="pt-BR" sz="2000" b="1" dirty="0" smtClean="0"/>
              <a:t> </a:t>
            </a:r>
            <a:r>
              <a:rPr lang="pt-BR" sz="2000" b="1" dirty="0"/>
              <a:t>- </a:t>
            </a:r>
            <a:r>
              <a:rPr lang="pt-BR" sz="2000" b="1" dirty="0" smtClean="0"/>
              <a:t>Sistema integrado de dados</a:t>
            </a:r>
            <a:endParaRPr lang="pt-BR" sz="2000" b="1" dirty="0"/>
          </a:p>
          <a:p>
            <a:pPr marL="285750" indent="-285750" algn="just">
              <a:buFont typeface="Arial" panose="020B0604020202020204" pitchFamily="34" charset="0"/>
              <a:buChar char="•"/>
            </a:pPr>
            <a:endParaRPr lang="pt-BR" sz="2000" b="1" dirty="0"/>
          </a:p>
          <a:p>
            <a:pPr marL="285750" indent="-285750" algn="just">
              <a:buFont typeface="Arial" panose="020B0604020202020204" pitchFamily="34" charset="0"/>
              <a:buChar char="•"/>
            </a:pPr>
            <a:r>
              <a:rPr lang="en-US" sz="2000" b="1" dirty="0" smtClean="0"/>
              <a:t>Art. 14</a:t>
            </a:r>
            <a:r>
              <a:rPr lang="pt-BR" sz="2000" b="1" dirty="0" smtClean="0"/>
              <a:t> </a:t>
            </a:r>
            <a:r>
              <a:rPr lang="pt-BR" sz="2000" b="1" dirty="0"/>
              <a:t>- </a:t>
            </a:r>
            <a:r>
              <a:rPr lang="pt-BR" sz="2000" b="1" dirty="0" smtClean="0"/>
              <a:t>Regime previdenciário parlamentares</a:t>
            </a:r>
            <a:endParaRPr lang="pt-BR" sz="2000" b="1" dirty="0" smtClean="0"/>
          </a:p>
          <a:p>
            <a:endParaRPr lang="pt-BR" dirty="0"/>
          </a:p>
        </p:txBody>
      </p:sp>
    </p:spTree>
    <p:extLst>
      <p:ext uri="{BB962C8B-B14F-4D97-AF65-F5344CB8AC3E}">
        <p14:creationId xmlns:p14="http://schemas.microsoft.com/office/powerpoint/2010/main" val="3287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dirty="0"/>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dirty="0"/>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29" name="object 29"/>
          <p:cNvSpPr/>
          <p:nvPr/>
        </p:nvSpPr>
        <p:spPr>
          <a:xfrm>
            <a:off x="457200" y="298450"/>
            <a:ext cx="514096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endParaRPr dirty="0"/>
          </a:p>
        </p:txBody>
      </p:sp>
      <p:sp>
        <p:nvSpPr>
          <p:cNvPr id="31" name="object 31"/>
          <p:cNvSpPr txBox="1"/>
          <p:nvPr/>
        </p:nvSpPr>
        <p:spPr>
          <a:xfrm>
            <a:off x="251994" y="2678989"/>
            <a:ext cx="8663406" cy="641201"/>
          </a:xfrm>
          <a:prstGeom prst="rect">
            <a:avLst/>
          </a:prstGeom>
        </p:spPr>
        <p:txBody>
          <a:bodyPr vert="horz" wrap="square" lIns="0" tIns="25400" rIns="0" bIns="0" rtlCol="0">
            <a:spAutoFit/>
          </a:bodyPr>
          <a:lstStyle/>
          <a:p>
            <a:pPr marL="714375" indent="-701675">
              <a:lnSpc>
                <a:spcPct val="100000"/>
              </a:lnSpc>
              <a:spcBef>
                <a:spcPts val="200"/>
              </a:spcBef>
              <a:tabLst>
                <a:tab pos="140335" algn="l"/>
              </a:tabLst>
            </a:pPr>
            <a:r>
              <a:rPr lang="pt-BR" sz="4000" b="1" spc="-30" dirty="0" smtClean="0">
                <a:latin typeface="Arial"/>
                <a:cs typeface="Arial"/>
              </a:rPr>
              <a:t>3 </a:t>
            </a:r>
            <a:r>
              <a:rPr lang="pt-BR" sz="4000" b="1" spc="-30" dirty="0" smtClean="0">
                <a:latin typeface="Arial"/>
                <a:cs typeface="Arial"/>
              </a:rPr>
              <a:t>- </a:t>
            </a:r>
            <a:r>
              <a:rPr lang="pt-BR" sz="4000" b="1" spc="-30" dirty="0" smtClean="0">
                <a:latin typeface="Arial"/>
                <a:cs typeface="Arial"/>
              </a:rPr>
              <a:t>COMO ADEQUAR O MEU RPPS?</a:t>
            </a:r>
            <a:endParaRPr lang="pt-BR" sz="4000" dirty="0">
              <a:latin typeface="Arial"/>
              <a:cs typeface="Arial"/>
            </a:endParaRPr>
          </a:p>
        </p:txBody>
      </p:sp>
    </p:spTree>
    <p:extLst>
      <p:ext uri="{BB962C8B-B14F-4D97-AF65-F5344CB8AC3E}">
        <p14:creationId xmlns:p14="http://schemas.microsoft.com/office/powerpoint/2010/main" val="3864187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98450"/>
            <a:ext cx="845820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r>
              <a:rPr lang="pt-BR" sz="3200" dirty="0" smtClean="0">
                <a:solidFill>
                  <a:schemeClr val="bg1"/>
                </a:solidFill>
              </a:rPr>
              <a:t> </a:t>
            </a:r>
            <a:r>
              <a:rPr lang="pt-BR" sz="3200" dirty="0" smtClean="0">
                <a:solidFill>
                  <a:schemeClr val="bg1"/>
                </a:solidFill>
              </a:rPr>
              <a:t>PEC 133/2019 (</a:t>
            </a:r>
            <a:r>
              <a:rPr lang="pt-BR" sz="3200" dirty="0" smtClean="0">
                <a:solidFill>
                  <a:schemeClr val="bg1"/>
                </a:solidFill>
              </a:rPr>
              <a:t>Paralela) - </a:t>
            </a:r>
            <a:r>
              <a:rPr lang="pt-BR" sz="3200" dirty="0" smtClean="0">
                <a:solidFill>
                  <a:schemeClr val="bg1"/>
                </a:solidFill>
              </a:rPr>
              <a:t>Riscos</a:t>
            </a:r>
            <a:endParaRPr sz="3200" dirty="0">
              <a:solidFill>
                <a:schemeClr val="bg1"/>
              </a:solidFill>
            </a:endParaRPr>
          </a:p>
        </p:txBody>
      </p:sp>
      <p:sp>
        <p:nvSpPr>
          <p:cNvPr id="12" name="Retângulo 11"/>
          <p:cNvSpPr/>
          <p:nvPr/>
        </p:nvSpPr>
        <p:spPr>
          <a:xfrm>
            <a:off x="438150" y="1730491"/>
            <a:ext cx="8201025" cy="4006225"/>
          </a:xfrm>
          <a:prstGeom prst="rect">
            <a:avLst/>
          </a:prstGeom>
        </p:spPr>
        <p:txBody>
          <a:bodyPr wrap="square">
            <a:spAutoFit/>
          </a:bodyPr>
          <a:lstStyle/>
          <a:p>
            <a:pPr marL="298450" indent="-285750" algn="just">
              <a:lnSpc>
                <a:spcPct val="100000"/>
              </a:lnSpc>
              <a:spcBef>
                <a:spcPts val="600"/>
              </a:spcBef>
              <a:buFont typeface="Wingdings" pitchFamily="2" charset="2"/>
              <a:buChar char="Ø"/>
              <a:tabLst>
                <a:tab pos="140335" algn="l"/>
              </a:tabLst>
            </a:pPr>
            <a:r>
              <a:rPr lang="pt-BR" sz="4000" b="1" spc="-30" dirty="0" smtClean="0">
                <a:solidFill>
                  <a:srgbClr val="575756"/>
                </a:solidFill>
                <a:latin typeface="Arial"/>
                <a:cs typeface="Arial"/>
              </a:rPr>
              <a:t> </a:t>
            </a:r>
            <a:r>
              <a:rPr lang="pt-BR" sz="4000" b="1" spc="-30" dirty="0" smtClean="0">
                <a:latin typeface="Arial"/>
                <a:cs typeface="Arial"/>
              </a:rPr>
              <a:t>Risco político 01: aprovação</a:t>
            </a:r>
          </a:p>
          <a:p>
            <a:pPr marL="298450" indent="-285750" algn="just">
              <a:lnSpc>
                <a:spcPct val="100000"/>
              </a:lnSpc>
              <a:spcBef>
                <a:spcPts val="600"/>
              </a:spcBef>
              <a:buFont typeface="Wingdings" pitchFamily="2" charset="2"/>
              <a:buChar char="Ø"/>
              <a:tabLst>
                <a:tab pos="140335" algn="l"/>
              </a:tabLst>
            </a:pPr>
            <a:r>
              <a:rPr lang="pt-BR" sz="4000" b="1" spc="-30" dirty="0" smtClean="0">
                <a:latin typeface="Arial"/>
                <a:cs typeface="Arial"/>
              </a:rPr>
              <a:t> </a:t>
            </a:r>
            <a:r>
              <a:rPr lang="pt-BR" sz="4000" b="1" spc="-30" dirty="0" smtClean="0">
                <a:latin typeface="Arial"/>
                <a:cs typeface="Arial"/>
              </a:rPr>
              <a:t>Risco político 02: desidratação</a:t>
            </a:r>
          </a:p>
          <a:p>
            <a:pPr marL="298450" indent="-285750" algn="just">
              <a:lnSpc>
                <a:spcPct val="100000"/>
              </a:lnSpc>
              <a:spcBef>
                <a:spcPts val="600"/>
              </a:spcBef>
              <a:buFont typeface="Wingdings" pitchFamily="2" charset="2"/>
              <a:buChar char="Ø"/>
              <a:tabLst>
                <a:tab pos="140335" algn="l"/>
              </a:tabLst>
            </a:pPr>
            <a:r>
              <a:rPr lang="pt-BR" sz="4000" b="1" spc="-30" dirty="0" smtClean="0">
                <a:latin typeface="Arial"/>
                <a:cs typeface="Arial"/>
              </a:rPr>
              <a:t> </a:t>
            </a:r>
            <a:r>
              <a:rPr lang="pt-BR" sz="4000" b="1" spc="-30" dirty="0" smtClean="0">
                <a:latin typeface="Arial"/>
                <a:cs typeface="Arial"/>
              </a:rPr>
              <a:t>Risco jurídico</a:t>
            </a:r>
          </a:p>
          <a:p>
            <a:pPr marL="298450" indent="-285750" algn="just">
              <a:lnSpc>
                <a:spcPct val="100000"/>
              </a:lnSpc>
              <a:spcBef>
                <a:spcPts val="600"/>
              </a:spcBef>
              <a:buFont typeface="Wingdings" pitchFamily="2" charset="2"/>
              <a:buChar char="Ø"/>
              <a:tabLst>
                <a:tab pos="140335" algn="l"/>
              </a:tabLst>
            </a:pPr>
            <a:r>
              <a:rPr lang="pt-BR" sz="4000" b="1" spc="-30" dirty="0" smtClean="0">
                <a:latin typeface="Arial"/>
                <a:cs typeface="Arial"/>
              </a:rPr>
              <a:t> Risco para responsabilidade previdenciária</a:t>
            </a:r>
            <a:endParaRPr lang="pt-BR" sz="4000" b="1" spc="-30" dirty="0" smtClean="0">
              <a:latin typeface="Arial"/>
              <a:cs typeface="Arial"/>
            </a:endParaRPr>
          </a:p>
          <a:p>
            <a:pPr marL="298450" indent="-285750" algn="just">
              <a:lnSpc>
                <a:spcPct val="100000"/>
              </a:lnSpc>
              <a:spcBef>
                <a:spcPts val="200"/>
              </a:spcBef>
              <a:buFont typeface="Wingdings" pitchFamily="2" charset="2"/>
              <a:buChar char="Ø"/>
              <a:tabLst>
                <a:tab pos="140335" algn="l"/>
              </a:tabLst>
            </a:pPr>
            <a:endParaRPr lang="pt-BR" b="1" spc="-30" dirty="0">
              <a:solidFill>
                <a:srgbClr val="575756"/>
              </a:solidFill>
              <a:latin typeface="Arial"/>
              <a:cs typeface="Arial"/>
            </a:endParaRPr>
          </a:p>
          <a:p>
            <a:pPr marL="298450" indent="-285750" algn="just">
              <a:lnSpc>
                <a:spcPct val="100000"/>
              </a:lnSpc>
              <a:spcBef>
                <a:spcPts val="200"/>
              </a:spcBef>
              <a:buFont typeface="Wingdings" pitchFamily="2" charset="2"/>
              <a:buChar char="Ø"/>
              <a:tabLst>
                <a:tab pos="140335" algn="l"/>
              </a:tabLst>
            </a:pPr>
            <a:endParaRPr lang="pt-BR" dirty="0">
              <a:latin typeface="Arial"/>
              <a:cs typeface="Arial"/>
            </a:endParaRPr>
          </a:p>
        </p:txBody>
      </p:sp>
    </p:spTree>
    <p:extLst>
      <p:ext uri="{BB962C8B-B14F-4D97-AF65-F5344CB8AC3E}">
        <p14:creationId xmlns:p14="http://schemas.microsoft.com/office/powerpoint/2010/main" val="11352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98450"/>
            <a:ext cx="845820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r>
              <a:rPr lang="pt-BR" sz="3200" dirty="0" smtClean="0">
                <a:solidFill>
                  <a:schemeClr val="bg1"/>
                </a:solidFill>
              </a:rPr>
              <a:t> “Reembarque” de Estados, DF e Municípios</a:t>
            </a:r>
            <a:endParaRPr sz="3200" dirty="0">
              <a:solidFill>
                <a:schemeClr val="bg1"/>
              </a:solidFill>
            </a:endParaRPr>
          </a:p>
        </p:txBody>
      </p:sp>
      <p:pic>
        <p:nvPicPr>
          <p:cNvPr id="30" name="Imagem 29"/>
          <p:cNvPicPr>
            <a:picLocks noChangeAspect="1"/>
          </p:cNvPicPr>
          <p:nvPr/>
        </p:nvPicPr>
        <p:blipFill>
          <a:blip r:embed="rId16"/>
          <a:stretch>
            <a:fillRect/>
          </a:stretch>
        </p:blipFill>
        <p:spPr>
          <a:xfrm>
            <a:off x="658430" y="1197951"/>
            <a:ext cx="7681799" cy="4863631"/>
          </a:xfrm>
          <a:prstGeom prst="rect">
            <a:avLst/>
          </a:prstGeom>
        </p:spPr>
      </p:pic>
    </p:spTree>
    <p:extLst>
      <p:ext uri="{BB962C8B-B14F-4D97-AF65-F5344CB8AC3E}">
        <p14:creationId xmlns:p14="http://schemas.microsoft.com/office/powerpoint/2010/main" val="4015935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98450"/>
            <a:ext cx="845820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r>
              <a:rPr lang="pt-BR" sz="3200" dirty="0" smtClean="0">
                <a:solidFill>
                  <a:schemeClr val="bg1"/>
                </a:solidFill>
              </a:rPr>
              <a:t> “Reembarque” de Estados, DF e Municípios</a:t>
            </a:r>
            <a:endParaRPr sz="3200" dirty="0">
              <a:solidFill>
                <a:schemeClr val="bg1"/>
              </a:solidFill>
            </a:endParaRPr>
          </a:p>
        </p:txBody>
      </p:sp>
      <p:pic>
        <p:nvPicPr>
          <p:cNvPr id="12" name="Imagem 11"/>
          <p:cNvPicPr>
            <a:picLocks noChangeAspect="1"/>
          </p:cNvPicPr>
          <p:nvPr/>
        </p:nvPicPr>
        <p:blipFill>
          <a:blip r:embed="rId16"/>
          <a:stretch>
            <a:fillRect/>
          </a:stretch>
        </p:blipFill>
        <p:spPr>
          <a:xfrm>
            <a:off x="914400" y="1491411"/>
            <a:ext cx="7543800" cy="704221"/>
          </a:xfrm>
          <a:prstGeom prst="rect">
            <a:avLst/>
          </a:prstGeom>
        </p:spPr>
      </p:pic>
      <p:pic>
        <p:nvPicPr>
          <p:cNvPr id="32" name="Imagem 31"/>
          <p:cNvPicPr>
            <a:picLocks noChangeAspect="1"/>
          </p:cNvPicPr>
          <p:nvPr/>
        </p:nvPicPr>
        <p:blipFill>
          <a:blip r:embed="rId17"/>
          <a:stretch>
            <a:fillRect/>
          </a:stretch>
        </p:blipFill>
        <p:spPr>
          <a:xfrm>
            <a:off x="990600" y="1957437"/>
            <a:ext cx="7391400" cy="3915853"/>
          </a:xfrm>
          <a:prstGeom prst="rect">
            <a:avLst/>
          </a:prstGeom>
        </p:spPr>
      </p:pic>
    </p:spTree>
    <p:extLst>
      <p:ext uri="{BB962C8B-B14F-4D97-AF65-F5344CB8AC3E}">
        <p14:creationId xmlns:p14="http://schemas.microsoft.com/office/powerpoint/2010/main" val="1365765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98450"/>
            <a:ext cx="845820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r>
              <a:rPr lang="pt-BR" sz="3200" dirty="0" smtClean="0">
                <a:solidFill>
                  <a:schemeClr val="bg1"/>
                </a:solidFill>
              </a:rPr>
              <a:t> “Reembarque” de Estados, DF e Municípios</a:t>
            </a:r>
            <a:endParaRPr sz="3200" dirty="0">
              <a:solidFill>
                <a:schemeClr val="bg1"/>
              </a:solidFill>
            </a:endParaRPr>
          </a:p>
        </p:txBody>
      </p:sp>
      <p:pic>
        <p:nvPicPr>
          <p:cNvPr id="12" name="Imagem 11"/>
          <p:cNvPicPr>
            <a:picLocks noChangeAspect="1"/>
          </p:cNvPicPr>
          <p:nvPr/>
        </p:nvPicPr>
        <p:blipFill>
          <a:blip r:embed="rId16"/>
          <a:stretch>
            <a:fillRect/>
          </a:stretch>
        </p:blipFill>
        <p:spPr>
          <a:xfrm>
            <a:off x="838200" y="1350163"/>
            <a:ext cx="7620000" cy="1494403"/>
          </a:xfrm>
          <a:prstGeom prst="rect">
            <a:avLst/>
          </a:prstGeom>
        </p:spPr>
      </p:pic>
      <p:pic>
        <p:nvPicPr>
          <p:cNvPr id="31" name="Imagem 30"/>
          <p:cNvPicPr>
            <a:picLocks noChangeAspect="1"/>
          </p:cNvPicPr>
          <p:nvPr/>
        </p:nvPicPr>
        <p:blipFill>
          <a:blip r:embed="rId17"/>
          <a:stretch>
            <a:fillRect/>
          </a:stretch>
        </p:blipFill>
        <p:spPr>
          <a:xfrm>
            <a:off x="838200" y="2860382"/>
            <a:ext cx="7620000" cy="3209844"/>
          </a:xfrm>
          <a:prstGeom prst="rect">
            <a:avLst/>
          </a:prstGeom>
        </p:spPr>
      </p:pic>
    </p:spTree>
    <p:extLst>
      <p:ext uri="{BB962C8B-B14F-4D97-AF65-F5344CB8AC3E}">
        <p14:creationId xmlns:p14="http://schemas.microsoft.com/office/powerpoint/2010/main" val="3337679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457200" y="298450"/>
            <a:ext cx="845820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r>
              <a:rPr lang="pt-BR" sz="3200" dirty="0" smtClean="0">
                <a:solidFill>
                  <a:schemeClr val="bg1"/>
                </a:solidFill>
              </a:rPr>
              <a:t> </a:t>
            </a:r>
            <a:r>
              <a:rPr lang="pt-BR" sz="3200" dirty="0" smtClean="0">
                <a:solidFill>
                  <a:schemeClr val="bg1"/>
                </a:solidFill>
              </a:rPr>
              <a:t>Orientação </a:t>
            </a:r>
            <a:r>
              <a:rPr lang="pt-BR" sz="3200" dirty="0" smtClean="0">
                <a:solidFill>
                  <a:schemeClr val="bg1"/>
                </a:solidFill>
              </a:rPr>
              <a:t>aos RPPS</a:t>
            </a:r>
            <a:endParaRPr sz="3200" dirty="0">
              <a:solidFill>
                <a:schemeClr val="bg1"/>
              </a:solidFill>
            </a:endParaRPr>
          </a:p>
        </p:txBody>
      </p:sp>
      <p:sp>
        <p:nvSpPr>
          <p:cNvPr id="30" name="CaixaDeTexto 29"/>
          <p:cNvSpPr txBox="1"/>
          <p:nvPr/>
        </p:nvSpPr>
        <p:spPr>
          <a:xfrm>
            <a:off x="457200" y="2203450"/>
            <a:ext cx="8001000" cy="2554545"/>
          </a:xfrm>
          <a:prstGeom prst="rect">
            <a:avLst/>
          </a:prstGeom>
          <a:noFill/>
        </p:spPr>
        <p:txBody>
          <a:bodyPr wrap="square" rtlCol="0">
            <a:spAutoFit/>
          </a:bodyPr>
          <a:lstStyle/>
          <a:p>
            <a:pPr marL="457200" indent="-457200">
              <a:buFont typeface="Arial" panose="020B0604020202020204" pitchFamily="34" charset="0"/>
              <a:buChar char="•"/>
            </a:pPr>
            <a:r>
              <a:rPr lang="pt-BR" sz="3200" b="1" dirty="0" smtClean="0"/>
              <a:t>Nota Técnica SEI nº 9671/2019/ME</a:t>
            </a:r>
          </a:p>
          <a:p>
            <a:endParaRPr lang="pt-BR" sz="3200" b="1" dirty="0"/>
          </a:p>
          <a:p>
            <a:pPr marL="457200" indent="-457200">
              <a:buFont typeface="Arial" panose="020B0604020202020204" pitchFamily="34" charset="0"/>
              <a:buChar char="•"/>
            </a:pPr>
            <a:r>
              <a:rPr lang="pt-BR" sz="3200" b="1" dirty="0" smtClean="0"/>
              <a:t>Nota Informativa SEI nº 7112/2019/ME</a:t>
            </a:r>
          </a:p>
          <a:p>
            <a:pPr marL="457200" indent="-457200">
              <a:buFont typeface="Arial" panose="020B0604020202020204" pitchFamily="34" charset="0"/>
              <a:buChar char="•"/>
            </a:pPr>
            <a:endParaRPr lang="pt-BR" sz="3200" b="1" dirty="0"/>
          </a:p>
          <a:p>
            <a:pPr marL="457200" indent="-457200">
              <a:buFont typeface="Arial" panose="020B0604020202020204" pitchFamily="34" charset="0"/>
              <a:buChar char="•"/>
            </a:pPr>
            <a:r>
              <a:rPr lang="pt-BR" sz="3200" b="1" dirty="0" smtClean="0"/>
              <a:t>Minutas de Projetos</a:t>
            </a:r>
            <a:endParaRPr lang="pt-BR" sz="3200" b="1" dirty="0"/>
          </a:p>
        </p:txBody>
      </p:sp>
    </p:spTree>
    <p:extLst>
      <p:ext uri="{BB962C8B-B14F-4D97-AF65-F5344CB8AC3E}">
        <p14:creationId xmlns:p14="http://schemas.microsoft.com/office/powerpoint/2010/main" val="178233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dirty="0"/>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dirty="0"/>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dirty="0"/>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dirty="0"/>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dirty="0"/>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dirty="0"/>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dirty="0"/>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dirty="0"/>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dirty="0"/>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dirty="0"/>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dirty="0"/>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dirty="0"/>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dirty="0"/>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dirty="0"/>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dirty="0"/>
          </a:p>
        </p:txBody>
      </p:sp>
      <p:sp>
        <p:nvSpPr>
          <p:cNvPr id="29" name="object 29"/>
          <p:cNvSpPr/>
          <p:nvPr/>
        </p:nvSpPr>
        <p:spPr>
          <a:xfrm>
            <a:off x="457200" y="298450"/>
            <a:ext cx="5140960" cy="705244"/>
          </a:xfrm>
          <a:custGeom>
            <a:avLst/>
            <a:gdLst/>
            <a:ahLst/>
            <a:cxnLst/>
            <a:rect l="l" t="t" r="r" b="b"/>
            <a:pathLst>
              <a:path w="5140960" h="585469">
                <a:moveTo>
                  <a:pt x="0" y="585000"/>
                </a:moveTo>
                <a:lnTo>
                  <a:pt x="5140794" y="585000"/>
                </a:lnTo>
                <a:lnTo>
                  <a:pt x="5140794" y="0"/>
                </a:lnTo>
                <a:lnTo>
                  <a:pt x="0" y="0"/>
                </a:lnTo>
                <a:lnTo>
                  <a:pt x="0" y="585000"/>
                </a:lnTo>
                <a:close/>
              </a:path>
            </a:pathLst>
          </a:custGeom>
          <a:solidFill>
            <a:srgbClr val="006C67"/>
          </a:solidFill>
        </p:spPr>
        <p:txBody>
          <a:bodyPr wrap="square" lIns="0" tIns="0" rIns="0" bIns="0" rtlCol="0"/>
          <a:lstStyle/>
          <a:p>
            <a:endParaRPr dirty="0"/>
          </a:p>
        </p:txBody>
      </p:sp>
      <p:sp>
        <p:nvSpPr>
          <p:cNvPr id="31" name="object 31"/>
          <p:cNvSpPr txBox="1"/>
          <p:nvPr/>
        </p:nvSpPr>
        <p:spPr>
          <a:xfrm>
            <a:off x="628763" y="2678989"/>
            <a:ext cx="7939088" cy="1256754"/>
          </a:xfrm>
          <a:prstGeom prst="rect">
            <a:avLst/>
          </a:prstGeom>
        </p:spPr>
        <p:txBody>
          <a:bodyPr vert="horz" wrap="square" lIns="0" tIns="25400" rIns="0" bIns="0" rtlCol="0">
            <a:spAutoFit/>
          </a:bodyPr>
          <a:lstStyle/>
          <a:p>
            <a:pPr marL="714375" indent="-701675">
              <a:lnSpc>
                <a:spcPct val="100000"/>
              </a:lnSpc>
              <a:spcBef>
                <a:spcPts val="200"/>
              </a:spcBef>
              <a:tabLst>
                <a:tab pos="140335" algn="l"/>
              </a:tabLst>
            </a:pPr>
            <a:r>
              <a:rPr lang="pt-BR" sz="4000" b="1" spc="-30" dirty="0" smtClean="0">
                <a:latin typeface="Arial"/>
                <a:cs typeface="Arial"/>
              </a:rPr>
              <a:t>1 - </a:t>
            </a:r>
            <a:r>
              <a:rPr lang="pt-BR" sz="4000" b="1" spc="-30" dirty="0" smtClean="0">
                <a:latin typeface="Arial"/>
                <a:cs typeface="Arial"/>
              </a:rPr>
              <a:t>REGRAS VÁLIDAS APENAS PARA</a:t>
            </a:r>
            <a:endParaRPr lang="pt-BR" sz="4000" dirty="0">
              <a:latin typeface="Arial"/>
              <a:cs typeface="Arial"/>
            </a:endParaRPr>
          </a:p>
        </p:txBody>
      </p:sp>
      <p:sp>
        <p:nvSpPr>
          <p:cNvPr id="30" name="object 19"/>
          <p:cNvSpPr/>
          <p:nvPr/>
        </p:nvSpPr>
        <p:spPr>
          <a:xfrm rot="5400000">
            <a:off x="4582152" y="1540176"/>
            <a:ext cx="665496" cy="4191000"/>
          </a:xfrm>
          <a:custGeom>
            <a:avLst/>
            <a:gdLst/>
            <a:ahLst/>
            <a:cxnLst/>
            <a:rect l="l" t="t" r="r" b="b"/>
            <a:pathLst>
              <a:path w="900430" h="3312160">
                <a:moveTo>
                  <a:pt x="0" y="3312007"/>
                </a:moveTo>
                <a:lnTo>
                  <a:pt x="899998" y="3312007"/>
                </a:lnTo>
                <a:lnTo>
                  <a:pt x="899998" y="0"/>
                </a:lnTo>
                <a:lnTo>
                  <a:pt x="0" y="0"/>
                </a:lnTo>
                <a:lnTo>
                  <a:pt x="0" y="3312007"/>
                </a:lnTo>
                <a:close/>
              </a:path>
            </a:pathLst>
          </a:custGeom>
          <a:solidFill>
            <a:srgbClr val="F7A600"/>
          </a:solidFill>
        </p:spPr>
        <p:txBody>
          <a:bodyPr vert="vert270" wrap="square" lIns="0" tIns="0" rIns="0" bIns="0" rtlCol="0"/>
          <a:lstStyle/>
          <a:p>
            <a:pPr algn="ctr"/>
            <a:r>
              <a:rPr lang="pt-BR" sz="4000" b="1" spc="-30" dirty="0">
                <a:latin typeface="Arial"/>
                <a:cs typeface="Arial"/>
              </a:rPr>
              <a:t>RPPS DA UNIÃO</a:t>
            </a:r>
            <a:endParaRPr sz="4000" dirty="0"/>
          </a:p>
        </p:txBody>
      </p:sp>
    </p:spTree>
    <p:extLst>
      <p:ext uri="{BB962C8B-B14F-4D97-AF65-F5344CB8AC3E}">
        <p14:creationId xmlns:p14="http://schemas.microsoft.com/office/powerpoint/2010/main" val="3587978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8074596" y="6187015"/>
            <a:ext cx="702906" cy="33114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0" y="12"/>
            <a:ext cx="9144000" cy="6840220"/>
          </a:xfrm>
          <a:custGeom>
            <a:avLst/>
            <a:gdLst/>
            <a:ahLst/>
            <a:cxnLst/>
            <a:rect l="l" t="t" r="r" b="b"/>
            <a:pathLst>
              <a:path w="9144000" h="6840220">
                <a:moveTo>
                  <a:pt x="0" y="6839991"/>
                </a:moveTo>
                <a:lnTo>
                  <a:pt x="9144000" y="6839991"/>
                </a:lnTo>
                <a:lnTo>
                  <a:pt x="9144000" y="0"/>
                </a:lnTo>
                <a:lnTo>
                  <a:pt x="0" y="0"/>
                </a:lnTo>
                <a:lnTo>
                  <a:pt x="0" y="6839991"/>
                </a:lnTo>
                <a:close/>
              </a:path>
            </a:pathLst>
          </a:custGeom>
          <a:solidFill>
            <a:srgbClr val="FFCC00"/>
          </a:solidFill>
        </p:spPr>
        <p:txBody>
          <a:bodyPr wrap="square" lIns="0" tIns="0" rIns="0" bIns="0" rtlCol="0"/>
          <a:lstStyle/>
          <a:p>
            <a:endParaRPr/>
          </a:p>
        </p:txBody>
      </p:sp>
      <p:sp>
        <p:nvSpPr>
          <p:cNvPr id="11" name="object 11"/>
          <p:cNvSpPr/>
          <p:nvPr/>
        </p:nvSpPr>
        <p:spPr>
          <a:xfrm>
            <a:off x="4895989" y="12"/>
            <a:ext cx="4248150" cy="1332230"/>
          </a:xfrm>
          <a:custGeom>
            <a:avLst/>
            <a:gdLst/>
            <a:ahLst/>
            <a:cxnLst/>
            <a:rect l="l" t="t" r="r" b="b"/>
            <a:pathLst>
              <a:path w="4248150" h="1332230">
                <a:moveTo>
                  <a:pt x="0" y="1331988"/>
                </a:moveTo>
                <a:lnTo>
                  <a:pt x="4248010" y="1331988"/>
                </a:lnTo>
                <a:lnTo>
                  <a:pt x="4248010" y="0"/>
                </a:lnTo>
                <a:lnTo>
                  <a:pt x="0" y="0"/>
                </a:lnTo>
                <a:lnTo>
                  <a:pt x="0" y="1331988"/>
                </a:lnTo>
                <a:close/>
              </a:path>
            </a:pathLst>
          </a:custGeom>
          <a:solidFill>
            <a:srgbClr val="F7A600"/>
          </a:solidFill>
        </p:spPr>
        <p:txBody>
          <a:bodyPr wrap="square" lIns="0" tIns="0" rIns="0" bIns="0" rtlCol="0"/>
          <a:lstStyle/>
          <a:p>
            <a:endParaRPr/>
          </a:p>
        </p:txBody>
      </p:sp>
      <p:sp>
        <p:nvSpPr>
          <p:cNvPr id="14" name="object 14"/>
          <p:cNvSpPr/>
          <p:nvPr/>
        </p:nvSpPr>
        <p:spPr>
          <a:xfrm>
            <a:off x="0" y="1583994"/>
            <a:ext cx="259715" cy="621030"/>
          </a:xfrm>
          <a:custGeom>
            <a:avLst/>
            <a:gdLst/>
            <a:ahLst/>
            <a:cxnLst/>
            <a:rect l="l" t="t" r="r" b="b"/>
            <a:pathLst>
              <a:path w="259715" h="621030">
                <a:moveTo>
                  <a:pt x="0" y="621004"/>
                </a:moveTo>
                <a:lnTo>
                  <a:pt x="259194" y="621004"/>
                </a:lnTo>
                <a:lnTo>
                  <a:pt x="259194" y="0"/>
                </a:lnTo>
                <a:lnTo>
                  <a:pt x="0" y="0"/>
                </a:lnTo>
                <a:lnTo>
                  <a:pt x="0" y="621004"/>
                </a:lnTo>
                <a:close/>
              </a:path>
            </a:pathLst>
          </a:custGeom>
          <a:solidFill>
            <a:srgbClr val="76AE62"/>
          </a:solidFill>
        </p:spPr>
        <p:txBody>
          <a:bodyPr wrap="square" lIns="0" tIns="0" rIns="0" bIns="0" rtlCol="0"/>
          <a:lstStyle/>
          <a:p>
            <a:endParaRPr/>
          </a:p>
        </p:txBody>
      </p:sp>
      <p:sp>
        <p:nvSpPr>
          <p:cNvPr id="15" name="object 15"/>
          <p:cNvSpPr txBox="1">
            <a:spLocks noGrp="1"/>
          </p:cNvSpPr>
          <p:nvPr>
            <p:ph type="title"/>
          </p:nvPr>
        </p:nvSpPr>
        <p:spPr>
          <a:xfrm>
            <a:off x="1229300" y="3010433"/>
            <a:ext cx="3611879" cy="966931"/>
          </a:xfrm>
          <a:prstGeom prst="rect">
            <a:avLst/>
          </a:prstGeom>
        </p:spPr>
        <p:txBody>
          <a:bodyPr vert="horz" wrap="square" lIns="0" tIns="12700" rIns="0" bIns="0" rtlCol="0">
            <a:spAutoFit/>
          </a:bodyPr>
          <a:lstStyle/>
          <a:p>
            <a:pPr marL="12700">
              <a:lnSpc>
                <a:spcPct val="100000"/>
              </a:lnSpc>
              <a:spcBef>
                <a:spcPts val="100"/>
              </a:spcBef>
            </a:pPr>
            <a:r>
              <a:rPr lang="pt-BR" sz="5000" spc="-35" dirty="0">
                <a:solidFill>
                  <a:srgbClr val="006C67"/>
                </a:solidFill>
              </a:rPr>
              <a:t>OBRIGADO</a:t>
            </a:r>
            <a:br>
              <a:rPr lang="pt-BR" sz="5000" spc="-35" dirty="0">
                <a:solidFill>
                  <a:srgbClr val="006C67"/>
                </a:solidFill>
              </a:rPr>
            </a:br>
            <a:r>
              <a:rPr lang="pt-BR" sz="1200" spc="-35" dirty="0">
                <a:solidFill>
                  <a:srgbClr val="006C67"/>
                </a:solidFill>
              </a:rPr>
              <a:t>WWW.PREVIDENCIA.GOV.BR</a:t>
            </a:r>
            <a:endParaRPr sz="5000" dirty="0"/>
          </a:p>
        </p:txBody>
      </p:sp>
      <p:sp>
        <p:nvSpPr>
          <p:cNvPr id="16" name="object 16"/>
          <p:cNvSpPr/>
          <p:nvPr/>
        </p:nvSpPr>
        <p:spPr>
          <a:xfrm>
            <a:off x="0" y="2204999"/>
            <a:ext cx="882015" cy="2430145"/>
          </a:xfrm>
          <a:custGeom>
            <a:avLst/>
            <a:gdLst/>
            <a:ahLst/>
            <a:cxnLst/>
            <a:rect l="l" t="t" r="r" b="b"/>
            <a:pathLst>
              <a:path w="882015" h="2430145">
                <a:moveTo>
                  <a:pt x="0" y="2430005"/>
                </a:moveTo>
                <a:lnTo>
                  <a:pt x="882002" y="2430005"/>
                </a:lnTo>
                <a:lnTo>
                  <a:pt x="882002" y="0"/>
                </a:lnTo>
                <a:lnTo>
                  <a:pt x="0" y="0"/>
                </a:lnTo>
                <a:lnTo>
                  <a:pt x="0" y="2430005"/>
                </a:lnTo>
                <a:close/>
              </a:path>
            </a:pathLst>
          </a:custGeom>
          <a:solidFill>
            <a:srgbClr val="006C67"/>
          </a:solidFill>
        </p:spPr>
        <p:txBody>
          <a:bodyPr wrap="square" lIns="0" tIns="0" rIns="0" bIns="0" rtlCol="0"/>
          <a:lstStyle/>
          <a:p>
            <a:endParaRPr/>
          </a:p>
        </p:txBody>
      </p:sp>
      <p:sp>
        <p:nvSpPr>
          <p:cNvPr id="36" name="object 13">
            <a:extLst>
              <a:ext uri="{FF2B5EF4-FFF2-40B4-BE49-F238E27FC236}">
                <a16:creationId xmlns:a16="http://schemas.microsoft.com/office/drawing/2014/main" xmlns="" id="{94BD26A5-C923-714B-B069-527B4F627B78}"/>
              </a:ext>
            </a:extLst>
          </p:cNvPr>
          <p:cNvSpPr/>
          <p:nvPr/>
        </p:nvSpPr>
        <p:spPr>
          <a:xfrm>
            <a:off x="5516994" y="5985013"/>
            <a:ext cx="3627120" cy="855015"/>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7" name="object 15">
            <a:extLst>
              <a:ext uri="{FF2B5EF4-FFF2-40B4-BE49-F238E27FC236}">
                <a16:creationId xmlns:a16="http://schemas.microsoft.com/office/drawing/2014/main" xmlns="" id="{39172E40-C72D-A642-91A2-046ED5D2642B}"/>
              </a:ext>
            </a:extLst>
          </p:cNvPr>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38" name="object 3">
            <a:extLst>
              <a:ext uri="{FF2B5EF4-FFF2-40B4-BE49-F238E27FC236}">
                <a16:creationId xmlns:a16="http://schemas.microsoft.com/office/drawing/2014/main" xmlns="" id="{3108EE41-8CD9-0E44-8433-BD33E3A7C79D}"/>
              </a:ext>
            </a:extLst>
          </p:cNvPr>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39" name="object 4">
            <a:extLst>
              <a:ext uri="{FF2B5EF4-FFF2-40B4-BE49-F238E27FC236}">
                <a16:creationId xmlns:a16="http://schemas.microsoft.com/office/drawing/2014/main" xmlns="" id="{C06807C8-980D-9A4A-80C3-F7C68ED6903B}"/>
              </a:ext>
            </a:extLst>
          </p:cNvPr>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40" name="object 5">
            <a:extLst>
              <a:ext uri="{FF2B5EF4-FFF2-40B4-BE49-F238E27FC236}">
                <a16:creationId xmlns:a16="http://schemas.microsoft.com/office/drawing/2014/main" xmlns="" id="{69D1C18A-6E71-D841-B0B3-AE8619AE4752}"/>
              </a:ext>
            </a:extLst>
          </p:cNvPr>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41" name="object 6">
            <a:extLst>
              <a:ext uri="{FF2B5EF4-FFF2-40B4-BE49-F238E27FC236}">
                <a16:creationId xmlns:a16="http://schemas.microsoft.com/office/drawing/2014/main" xmlns="" id="{9B225C2B-D8D1-9549-B61A-986F5D632562}"/>
              </a:ext>
            </a:extLst>
          </p:cNvPr>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44" name="object 3">
            <a:extLst>
              <a:ext uri="{FF2B5EF4-FFF2-40B4-BE49-F238E27FC236}">
                <a16:creationId xmlns:a16="http://schemas.microsoft.com/office/drawing/2014/main" xmlns="" id="{E701E6A7-E487-DE48-B93D-AA3B810C2209}"/>
              </a:ext>
            </a:extLst>
          </p:cNvPr>
          <p:cNvSpPr/>
          <p:nvPr/>
        </p:nvSpPr>
        <p:spPr>
          <a:xfrm>
            <a:off x="7604785" y="6482664"/>
            <a:ext cx="12763" cy="9829"/>
          </a:xfrm>
          <a:prstGeom prst="rect">
            <a:avLst/>
          </a:prstGeom>
          <a:blipFill>
            <a:blip r:embed="rId6" cstate="print"/>
            <a:stretch>
              <a:fillRect/>
            </a:stretch>
          </a:blipFill>
        </p:spPr>
        <p:txBody>
          <a:bodyPr wrap="square" lIns="0" tIns="0" rIns="0" bIns="0" rtlCol="0"/>
          <a:lstStyle/>
          <a:p>
            <a:endParaRPr/>
          </a:p>
        </p:txBody>
      </p:sp>
      <p:sp>
        <p:nvSpPr>
          <p:cNvPr id="45" name="object 4">
            <a:extLst>
              <a:ext uri="{FF2B5EF4-FFF2-40B4-BE49-F238E27FC236}">
                <a16:creationId xmlns:a16="http://schemas.microsoft.com/office/drawing/2014/main" xmlns="" id="{FF1BFC07-9DA7-2B49-AE54-DB96DC109AF6}"/>
              </a:ext>
            </a:extLst>
          </p:cNvPr>
          <p:cNvSpPr/>
          <p:nvPr/>
        </p:nvSpPr>
        <p:spPr>
          <a:xfrm>
            <a:off x="7604759" y="6290792"/>
            <a:ext cx="333082" cy="201701"/>
          </a:xfrm>
          <a:prstGeom prst="rect">
            <a:avLst/>
          </a:prstGeom>
          <a:blipFill>
            <a:blip r:embed="rId7" cstate="print"/>
            <a:stretch>
              <a:fillRect/>
            </a:stretch>
          </a:blipFill>
        </p:spPr>
        <p:txBody>
          <a:bodyPr wrap="square" lIns="0" tIns="0" rIns="0" bIns="0" rtlCol="0"/>
          <a:lstStyle/>
          <a:p>
            <a:endParaRPr/>
          </a:p>
        </p:txBody>
      </p:sp>
      <p:sp>
        <p:nvSpPr>
          <p:cNvPr id="46" name="object 5">
            <a:extLst>
              <a:ext uri="{FF2B5EF4-FFF2-40B4-BE49-F238E27FC236}">
                <a16:creationId xmlns:a16="http://schemas.microsoft.com/office/drawing/2014/main" xmlns="" id="{C6AC9697-0841-1A49-9EDE-EB3FC72B34DA}"/>
              </a:ext>
            </a:extLst>
          </p:cNvPr>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47" name="object 6">
            <a:extLst>
              <a:ext uri="{FF2B5EF4-FFF2-40B4-BE49-F238E27FC236}">
                <a16:creationId xmlns:a16="http://schemas.microsoft.com/office/drawing/2014/main" xmlns="" id="{05EABDDA-4BD9-234A-BC98-C20AC3235201}"/>
              </a:ext>
            </a:extLst>
          </p:cNvPr>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48" name="object 7">
            <a:extLst>
              <a:ext uri="{FF2B5EF4-FFF2-40B4-BE49-F238E27FC236}">
                <a16:creationId xmlns:a16="http://schemas.microsoft.com/office/drawing/2014/main" xmlns="" id="{572D0A41-2A58-7045-8817-61971F54837F}"/>
              </a:ext>
            </a:extLst>
          </p:cNvPr>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49" name="object 16">
            <a:extLst>
              <a:ext uri="{FF2B5EF4-FFF2-40B4-BE49-F238E27FC236}">
                <a16:creationId xmlns:a16="http://schemas.microsoft.com/office/drawing/2014/main" xmlns="" id="{3DA62FB8-FBBE-6A40-AF62-8EF369944C11}"/>
              </a:ext>
            </a:extLst>
          </p:cNvPr>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50" name="object 17">
            <a:extLst>
              <a:ext uri="{FF2B5EF4-FFF2-40B4-BE49-F238E27FC236}">
                <a16:creationId xmlns:a16="http://schemas.microsoft.com/office/drawing/2014/main" xmlns="" id="{6E637AA7-0957-E848-BC85-C247E71FE3C9}"/>
              </a:ext>
            </a:extLst>
          </p:cNvPr>
          <p:cNvSpPr/>
          <p:nvPr/>
        </p:nvSpPr>
        <p:spPr>
          <a:xfrm>
            <a:off x="7605229" y="6305893"/>
            <a:ext cx="432904" cy="284708"/>
          </a:xfrm>
          <a:prstGeom prst="rect">
            <a:avLst/>
          </a:prstGeom>
          <a:blipFill>
            <a:blip r:embed="rId8" cstate="print"/>
            <a:stretch>
              <a:fillRect/>
            </a:stretch>
          </a:blipFill>
        </p:spPr>
        <p:txBody>
          <a:bodyPr wrap="square" lIns="0" tIns="0" rIns="0" bIns="0" rtlCol="0"/>
          <a:lstStyle/>
          <a:p>
            <a:endParaRPr/>
          </a:p>
        </p:txBody>
      </p:sp>
      <p:sp>
        <p:nvSpPr>
          <p:cNvPr id="51" name="object 18">
            <a:extLst>
              <a:ext uri="{FF2B5EF4-FFF2-40B4-BE49-F238E27FC236}">
                <a16:creationId xmlns:a16="http://schemas.microsoft.com/office/drawing/2014/main" xmlns="" id="{F61BC634-FD78-5046-A0E0-B1DB33882B87}"/>
              </a:ext>
            </a:extLst>
          </p:cNvPr>
          <p:cNvSpPr/>
          <p:nvPr/>
        </p:nvSpPr>
        <p:spPr>
          <a:xfrm>
            <a:off x="7609585" y="6581317"/>
            <a:ext cx="7150" cy="5676"/>
          </a:xfrm>
          <a:prstGeom prst="rect">
            <a:avLst/>
          </a:prstGeom>
          <a:blipFill>
            <a:blip r:embed="rId9" cstate="print"/>
            <a:stretch>
              <a:fillRect/>
            </a:stretch>
          </a:blipFill>
        </p:spPr>
        <p:txBody>
          <a:bodyPr wrap="square" lIns="0" tIns="0" rIns="0" bIns="0" rtlCol="0"/>
          <a:lstStyle/>
          <a:p>
            <a:endParaRPr/>
          </a:p>
        </p:txBody>
      </p:sp>
      <p:sp>
        <p:nvSpPr>
          <p:cNvPr id="52" name="object 19">
            <a:extLst>
              <a:ext uri="{FF2B5EF4-FFF2-40B4-BE49-F238E27FC236}">
                <a16:creationId xmlns:a16="http://schemas.microsoft.com/office/drawing/2014/main" xmlns="" id="{A7152C6C-EC47-8742-8DFD-47C5B356F4A7}"/>
              </a:ext>
            </a:extLst>
          </p:cNvPr>
          <p:cNvSpPr/>
          <p:nvPr/>
        </p:nvSpPr>
        <p:spPr>
          <a:xfrm>
            <a:off x="7609560" y="6385293"/>
            <a:ext cx="333082" cy="201701"/>
          </a:xfrm>
          <a:prstGeom prst="rect">
            <a:avLst/>
          </a:prstGeom>
          <a:blipFill>
            <a:blip r:embed="rId10" cstate="print"/>
            <a:stretch>
              <a:fillRect/>
            </a:stretch>
          </a:blipFill>
        </p:spPr>
        <p:txBody>
          <a:bodyPr wrap="square" lIns="0" tIns="0" rIns="0" bIns="0" rtlCol="0"/>
          <a:lstStyle/>
          <a:p>
            <a:endParaRPr/>
          </a:p>
        </p:txBody>
      </p:sp>
      <p:sp>
        <p:nvSpPr>
          <p:cNvPr id="53" name="object 20">
            <a:extLst>
              <a:ext uri="{FF2B5EF4-FFF2-40B4-BE49-F238E27FC236}">
                <a16:creationId xmlns:a16="http://schemas.microsoft.com/office/drawing/2014/main" xmlns="" id="{9744043E-0B05-8446-A2A5-AC50D09F353A}"/>
              </a:ext>
            </a:extLst>
          </p:cNvPr>
          <p:cNvSpPr/>
          <p:nvPr/>
        </p:nvSpPr>
        <p:spPr>
          <a:xfrm>
            <a:off x="7644727" y="6427139"/>
            <a:ext cx="254038" cy="134353"/>
          </a:xfrm>
          <a:prstGeom prst="rect">
            <a:avLst/>
          </a:prstGeom>
          <a:blipFill>
            <a:blip r:embed="rId4" cstate="print"/>
            <a:stretch>
              <a:fillRect/>
            </a:stretch>
          </a:blipFill>
        </p:spPr>
        <p:txBody>
          <a:bodyPr wrap="square" lIns="0" tIns="0" rIns="0" bIns="0" rtlCol="0"/>
          <a:lstStyle/>
          <a:p>
            <a:endParaRPr/>
          </a:p>
        </p:txBody>
      </p:sp>
      <p:sp>
        <p:nvSpPr>
          <p:cNvPr id="54" name="object 21">
            <a:extLst>
              <a:ext uri="{FF2B5EF4-FFF2-40B4-BE49-F238E27FC236}">
                <a16:creationId xmlns:a16="http://schemas.microsoft.com/office/drawing/2014/main" xmlns="" id="{E33153F9-BCDF-F441-8317-CE3DEBDEE8A1}"/>
              </a:ext>
            </a:extLst>
          </p:cNvPr>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55" name="object 22">
            <a:extLst>
              <a:ext uri="{FF2B5EF4-FFF2-40B4-BE49-F238E27FC236}">
                <a16:creationId xmlns:a16="http://schemas.microsoft.com/office/drawing/2014/main" xmlns="" id="{9A75F09A-AA5D-3E49-8E8B-5BB338761EE4}"/>
              </a:ext>
            </a:extLst>
          </p:cNvPr>
          <p:cNvSpPr/>
          <p:nvPr/>
        </p:nvSpPr>
        <p:spPr>
          <a:xfrm>
            <a:off x="7605255" y="6501574"/>
            <a:ext cx="432879" cy="110807"/>
          </a:xfrm>
          <a:prstGeom prst="rect">
            <a:avLst/>
          </a:prstGeom>
          <a:blipFill>
            <a:blip r:embed="rId11" cstate="print"/>
            <a:stretch>
              <a:fillRect/>
            </a:stretch>
          </a:blipFill>
        </p:spPr>
        <p:txBody>
          <a:bodyPr wrap="square" lIns="0" tIns="0" rIns="0" bIns="0" rtlCol="0"/>
          <a:lstStyle/>
          <a:p>
            <a:endParaRPr/>
          </a:p>
        </p:txBody>
      </p:sp>
      <p:sp>
        <p:nvSpPr>
          <p:cNvPr id="56" name="object 23">
            <a:extLst>
              <a:ext uri="{FF2B5EF4-FFF2-40B4-BE49-F238E27FC236}">
                <a16:creationId xmlns:a16="http://schemas.microsoft.com/office/drawing/2014/main" xmlns="" id="{0A56E375-43B7-9344-A956-92F72D939FF5}"/>
              </a:ext>
            </a:extLst>
          </p:cNvPr>
          <p:cNvSpPr/>
          <p:nvPr/>
        </p:nvSpPr>
        <p:spPr>
          <a:xfrm>
            <a:off x="8079396" y="6281516"/>
            <a:ext cx="702906" cy="331139"/>
          </a:xfrm>
          <a:prstGeom prst="rect">
            <a:avLst/>
          </a:prstGeom>
          <a:blipFill>
            <a:blip r:embed="rId12" cstate="print"/>
            <a:stretch>
              <a:fillRect/>
            </a:stretch>
          </a:blipFill>
        </p:spPr>
        <p:txBody>
          <a:bodyPr wrap="square" lIns="0" tIns="0" rIns="0" bIns="0" rtlCol="0"/>
          <a:lstStyle/>
          <a:p>
            <a:endParaRPr/>
          </a:p>
        </p:txBody>
      </p:sp>
      <p:sp>
        <p:nvSpPr>
          <p:cNvPr id="57" name="object 24">
            <a:extLst>
              <a:ext uri="{FF2B5EF4-FFF2-40B4-BE49-F238E27FC236}">
                <a16:creationId xmlns:a16="http://schemas.microsoft.com/office/drawing/2014/main" xmlns="" id="{2F87A6DB-0167-904C-878F-C1DD71C43EF2}"/>
              </a:ext>
            </a:extLst>
          </p:cNvPr>
          <p:cNvSpPr/>
          <p:nvPr/>
        </p:nvSpPr>
        <p:spPr>
          <a:xfrm>
            <a:off x="6029998" y="6453775"/>
            <a:ext cx="1447914" cy="157289"/>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4696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3" name="object 13"/>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4" name="object 14"/>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5" name="object 15"/>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6" name="object 16"/>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1" name="object 21"/>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5" name="object 25"/>
          <p:cNvSpPr/>
          <p:nvPr/>
        </p:nvSpPr>
        <p:spPr>
          <a:xfrm>
            <a:off x="0" y="12"/>
            <a:ext cx="9144000" cy="1200150"/>
          </a:xfrm>
          <a:custGeom>
            <a:avLst/>
            <a:gdLst/>
            <a:ahLst/>
            <a:cxnLst/>
            <a:rect l="l" t="t" r="r" b="b"/>
            <a:pathLst>
              <a:path w="9144000" h="1200150">
                <a:moveTo>
                  <a:pt x="0" y="1199997"/>
                </a:moveTo>
                <a:lnTo>
                  <a:pt x="9144000" y="1199997"/>
                </a:lnTo>
                <a:lnTo>
                  <a:pt x="9144000" y="0"/>
                </a:lnTo>
                <a:lnTo>
                  <a:pt x="0" y="0"/>
                </a:lnTo>
                <a:lnTo>
                  <a:pt x="0" y="1199997"/>
                </a:lnTo>
                <a:close/>
              </a:path>
            </a:pathLst>
          </a:custGeom>
          <a:solidFill>
            <a:srgbClr val="FFCC00"/>
          </a:solidFill>
        </p:spPr>
        <p:txBody>
          <a:bodyPr wrap="square" lIns="0" tIns="0" rIns="0" bIns="0" rtlCol="0"/>
          <a:lstStyle/>
          <a:p>
            <a:endParaRPr/>
          </a:p>
        </p:txBody>
      </p:sp>
      <p:sp>
        <p:nvSpPr>
          <p:cNvPr id="26" name="object 26"/>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9" name="object 29"/>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30" name="object 30"/>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a:p>
        </p:txBody>
      </p:sp>
      <p:sp>
        <p:nvSpPr>
          <p:cNvPr id="31" name="object 31"/>
          <p:cNvSpPr/>
          <p:nvPr/>
        </p:nvSpPr>
        <p:spPr>
          <a:xfrm>
            <a:off x="0" y="1979993"/>
            <a:ext cx="323215" cy="2243455"/>
          </a:xfrm>
          <a:custGeom>
            <a:avLst/>
            <a:gdLst/>
            <a:ahLst/>
            <a:cxnLst/>
            <a:rect l="l" t="t" r="r" b="b"/>
            <a:pathLst>
              <a:path w="323215" h="2243454">
                <a:moveTo>
                  <a:pt x="0" y="2243201"/>
                </a:moveTo>
                <a:lnTo>
                  <a:pt x="322694" y="2243201"/>
                </a:lnTo>
                <a:lnTo>
                  <a:pt x="322694" y="0"/>
                </a:lnTo>
                <a:lnTo>
                  <a:pt x="0" y="0"/>
                </a:lnTo>
                <a:lnTo>
                  <a:pt x="0" y="2243201"/>
                </a:lnTo>
                <a:close/>
              </a:path>
            </a:pathLst>
          </a:custGeom>
          <a:solidFill>
            <a:srgbClr val="2DAFE5"/>
          </a:solidFill>
        </p:spPr>
        <p:txBody>
          <a:bodyPr wrap="square" lIns="0" tIns="0" rIns="0" bIns="0" rtlCol="0"/>
          <a:lstStyle/>
          <a:p>
            <a:endParaRPr/>
          </a:p>
        </p:txBody>
      </p:sp>
      <p:sp>
        <p:nvSpPr>
          <p:cNvPr id="32" name="object 32"/>
          <p:cNvSpPr/>
          <p:nvPr/>
        </p:nvSpPr>
        <p:spPr>
          <a:xfrm>
            <a:off x="4572000" y="1979993"/>
            <a:ext cx="171450" cy="2243455"/>
          </a:xfrm>
          <a:custGeom>
            <a:avLst/>
            <a:gdLst/>
            <a:ahLst/>
            <a:cxnLst/>
            <a:rect l="l" t="t" r="r" b="b"/>
            <a:pathLst>
              <a:path w="171450" h="2243454">
                <a:moveTo>
                  <a:pt x="0" y="2243201"/>
                </a:moveTo>
                <a:lnTo>
                  <a:pt x="171005" y="2243201"/>
                </a:lnTo>
                <a:lnTo>
                  <a:pt x="171005" y="0"/>
                </a:lnTo>
                <a:lnTo>
                  <a:pt x="0" y="0"/>
                </a:lnTo>
                <a:lnTo>
                  <a:pt x="0" y="2243201"/>
                </a:lnTo>
                <a:close/>
              </a:path>
            </a:pathLst>
          </a:custGeom>
          <a:solidFill>
            <a:srgbClr val="76AE62"/>
          </a:solidFill>
        </p:spPr>
        <p:txBody>
          <a:bodyPr wrap="square" lIns="0" tIns="0" rIns="0" bIns="0" rtlCol="0"/>
          <a:lstStyle/>
          <a:p>
            <a:endParaRPr/>
          </a:p>
        </p:txBody>
      </p:sp>
      <p:sp>
        <p:nvSpPr>
          <p:cNvPr id="33" name="object 33"/>
          <p:cNvSpPr txBox="1"/>
          <p:nvPr/>
        </p:nvSpPr>
        <p:spPr>
          <a:xfrm>
            <a:off x="4572000" y="1548003"/>
            <a:ext cx="1269365" cy="268663"/>
          </a:xfrm>
          <a:prstGeom prst="rect">
            <a:avLst/>
          </a:prstGeom>
          <a:solidFill>
            <a:srgbClr val="FFCC00"/>
          </a:solidFill>
        </p:spPr>
        <p:txBody>
          <a:bodyPr vert="horz" wrap="square" lIns="0" tIns="67945" rIns="0" bIns="0" rtlCol="0">
            <a:spAutoFit/>
          </a:bodyPr>
          <a:lstStyle/>
          <a:p>
            <a:pPr marL="197485">
              <a:lnSpc>
                <a:spcPct val="100000"/>
              </a:lnSpc>
              <a:spcBef>
                <a:spcPts val="535"/>
              </a:spcBef>
            </a:pPr>
            <a:r>
              <a:rPr sz="1300" b="1" spc="-60" dirty="0" smtClean="0">
                <a:solidFill>
                  <a:srgbClr val="006C67"/>
                </a:solidFill>
                <a:latin typeface="Arial"/>
                <a:cs typeface="Arial"/>
              </a:rPr>
              <a:t>P</a:t>
            </a:r>
            <a:r>
              <a:rPr lang="pt-BR" sz="1300" b="1" spc="-60" dirty="0" smtClean="0">
                <a:solidFill>
                  <a:srgbClr val="006C67"/>
                </a:solidFill>
                <a:latin typeface="Arial"/>
                <a:cs typeface="Arial"/>
              </a:rPr>
              <a:t>EC 06/2019</a:t>
            </a:r>
            <a:endParaRPr sz="1300" dirty="0">
              <a:latin typeface="Arial"/>
              <a:cs typeface="Arial"/>
            </a:endParaRPr>
          </a:p>
        </p:txBody>
      </p:sp>
      <p:sp>
        <p:nvSpPr>
          <p:cNvPr id="34" name="object 34"/>
          <p:cNvSpPr txBox="1"/>
          <p:nvPr/>
        </p:nvSpPr>
        <p:spPr>
          <a:xfrm>
            <a:off x="729005" y="1548003"/>
            <a:ext cx="855344" cy="342265"/>
          </a:xfrm>
          <a:prstGeom prst="rect">
            <a:avLst/>
          </a:prstGeom>
          <a:solidFill>
            <a:srgbClr val="FFCC00"/>
          </a:solidFill>
        </p:spPr>
        <p:txBody>
          <a:bodyPr vert="horz" wrap="square" lIns="0" tIns="67945" rIns="0" bIns="0" rtlCol="0">
            <a:spAutoFit/>
          </a:bodyPr>
          <a:lstStyle/>
          <a:p>
            <a:pPr marL="196850">
              <a:lnSpc>
                <a:spcPct val="100000"/>
              </a:lnSpc>
              <a:spcBef>
                <a:spcPts val="535"/>
              </a:spcBef>
            </a:pPr>
            <a:r>
              <a:rPr sz="1300" b="1" spc="-10" dirty="0">
                <a:solidFill>
                  <a:srgbClr val="006C67"/>
                </a:solidFill>
                <a:latin typeface="Arial"/>
                <a:cs typeface="Arial"/>
              </a:rPr>
              <a:t>HOJE</a:t>
            </a:r>
            <a:endParaRPr sz="1300">
              <a:latin typeface="Arial"/>
              <a:cs typeface="Arial"/>
            </a:endParaRPr>
          </a:p>
        </p:txBody>
      </p:sp>
      <p:sp>
        <p:nvSpPr>
          <p:cNvPr id="35" name="object 35"/>
          <p:cNvSpPr txBox="1"/>
          <p:nvPr/>
        </p:nvSpPr>
        <p:spPr>
          <a:xfrm>
            <a:off x="624205" y="4356443"/>
            <a:ext cx="7757794" cy="1625701"/>
          </a:xfrm>
          <a:prstGeom prst="rect">
            <a:avLst/>
          </a:prstGeom>
        </p:spPr>
        <p:txBody>
          <a:bodyPr vert="horz" wrap="square" lIns="0" tIns="12700" rIns="0" bIns="0" rtlCol="0">
            <a:spAutoFit/>
          </a:bodyPr>
          <a:lstStyle/>
          <a:p>
            <a:pPr marL="12700" marR="180975">
              <a:lnSpc>
                <a:spcPct val="118100"/>
              </a:lnSpc>
              <a:spcBef>
                <a:spcPts val="100"/>
              </a:spcBef>
            </a:pPr>
            <a:r>
              <a:rPr sz="1600" b="1" spc="-25" dirty="0">
                <a:latin typeface="Arial"/>
                <a:cs typeface="Arial"/>
              </a:rPr>
              <a:t>Regra</a:t>
            </a:r>
            <a:r>
              <a:rPr sz="1600" b="1" spc="-40" dirty="0">
                <a:latin typeface="Arial"/>
                <a:cs typeface="Arial"/>
              </a:rPr>
              <a:t> </a:t>
            </a:r>
            <a:r>
              <a:rPr sz="1600" b="1" spc="-5" dirty="0">
                <a:latin typeface="Arial"/>
                <a:cs typeface="Arial"/>
              </a:rPr>
              <a:t>de</a:t>
            </a:r>
            <a:r>
              <a:rPr sz="1600" b="1" spc="-40" dirty="0">
                <a:latin typeface="Arial"/>
                <a:cs typeface="Arial"/>
              </a:rPr>
              <a:t> </a:t>
            </a:r>
            <a:r>
              <a:rPr sz="1600" b="1" spc="-10" dirty="0">
                <a:latin typeface="Arial"/>
                <a:cs typeface="Arial"/>
              </a:rPr>
              <a:t>cálculo:</a:t>
            </a:r>
            <a:r>
              <a:rPr sz="1600" b="1" spc="-40" dirty="0">
                <a:latin typeface="Arial"/>
                <a:cs typeface="Arial"/>
              </a:rPr>
              <a:t> </a:t>
            </a:r>
            <a:r>
              <a:rPr sz="1600" spc="-25" dirty="0">
                <a:latin typeface="Arial"/>
                <a:cs typeface="Arial"/>
              </a:rPr>
              <a:t>60%</a:t>
            </a:r>
            <a:r>
              <a:rPr sz="1600" spc="-10" dirty="0">
                <a:latin typeface="Arial"/>
                <a:cs typeface="Arial"/>
              </a:rPr>
              <a:t> </a:t>
            </a:r>
            <a:r>
              <a:rPr sz="1600" spc="120" dirty="0">
                <a:latin typeface="Arial"/>
                <a:cs typeface="Arial"/>
              </a:rPr>
              <a:t>+</a:t>
            </a:r>
            <a:r>
              <a:rPr sz="1600" spc="-10" dirty="0">
                <a:latin typeface="Arial"/>
                <a:cs typeface="Arial"/>
              </a:rPr>
              <a:t> </a:t>
            </a:r>
            <a:r>
              <a:rPr sz="1600" spc="-95" dirty="0">
                <a:latin typeface="Arial"/>
                <a:cs typeface="Arial"/>
              </a:rPr>
              <a:t>2%</a:t>
            </a:r>
            <a:r>
              <a:rPr sz="1600" spc="-10" dirty="0">
                <a:latin typeface="Arial"/>
                <a:cs typeface="Arial"/>
              </a:rPr>
              <a:t> </a:t>
            </a:r>
            <a:r>
              <a:rPr sz="1600" spc="45" dirty="0">
                <a:latin typeface="Arial"/>
                <a:cs typeface="Arial"/>
              </a:rPr>
              <a:t>por</a:t>
            </a:r>
            <a:r>
              <a:rPr sz="1600" spc="-10" dirty="0">
                <a:latin typeface="Arial"/>
                <a:cs typeface="Arial"/>
              </a:rPr>
              <a:t> </a:t>
            </a:r>
            <a:r>
              <a:rPr sz="1600" spc="25" dirty="0">
                <a:latin typeface="Arial"/>
                <a:cs typeface="Arial"/>
              </a:rPr>
              <a:t>ano</a:t>
            </a:r>
            <a:r>
              <a:rPr sz="1600" spc="-10" dirty="0">
                <a:latin typeface="Arial"/>
                <a:cs typeface="Arial"/>
              </a:rPr>
              <a:t> </a:t>
            </a:r>
            <a:r>
              <a:rPr sz="1600" spc="15" dirty="0">
                <a:latin typeface="Arial"/>
                <a:cs typeface="Arial"/>
              </a:rPr>
              <a:t>de</a:t>
            </a:r>
            <a:r>
              <a:rPr sz="1600" spc="-10" dirty="0">
                <a:latin typeface="Arial"/>
                <a:cs typeface="Arial"/>
              </a:rPr>
              <a:t> </a:t>
            </a:r>
            <a:r>
              <a:rPr sz="1600" spc="35" dirty="0">
                <a:latin typeface="Arial"/>
                <a:cs typeface="Arial"/>
              </a:rPr>
              <a:t>contribuição</a:t>
            </a:r>
            <a:r>
              <a:rPr sz="1600" spc="-5" dirty="0">
                <a:latin typeface="Arial"/>
                <a:cs typeface="Arial"/>
              </a:rPr>
              <a:t> </a:t>
            </a:r>
            <a:r>
              <a:rPr sz="1600" spc="20" dirty="0">
                <a:latin typeface="Arial"/>
                <a:cs typeface="Arial"/>
              </a:rPr>
              <a:t>que</a:t>
            </a:r>
            <a:r>
              <a:rPr sz="1600" spc="-10" dirty="0">
                <a:latin typeface="Arial"/>
                <a:cs typeface="Arial"/>
              </a:rPr>
              <a:t> </a:t>
            </a:r>
            <a:r>
              <a:rPr lang="pt-BR" sz="1600" spc="10" dirty="0" smtClean="0">
                <a:latin typeface="Arial"/>
                <a:cs typeface="Arial"/>
              </a:rPr>
              <a:t>exceder</a:t>
            </a:r>
            <a:r>
              <a:rPr sz="1600" spc="-10" dirty="0" smtClean="0">
                <a:latin typeface="Arial"/>
                <a:cs typeface="Arial"/>
              </a:rPr>
              <a:t> </a:t>
            </a:r>
            <a:r>
              <a:rPr sz="1600" spc="45" dirty="0">
                <a:latin typeface="Arial"/>
                <a:cs typeface="Arial"/>
              </a:rPr>
              <a:t>20</a:t>
            </a:r>
            <a:r>
              <a:rPr sz="1600" spc="-10" dirty="0">
                <a:latin typeface="Arial"/>
                <a:cs typeface="Arial"/>
              </a:rPr>
              <a:t> </a:t>
            </a:r>
            <a:r>
              <a:rPr lang="pt-BR" sz="1600" dirty="0" smtClean="0">
                <a:latin typeface="Arial"/>
                <a:cs typeface="Arial"/>
              </a:rPr>
              <a:t>anos**</a:t>
            </a:r>
            <a:r>
              <a:rPr sz="1600" spc="-10" dirty="0" smtClean="0">
                <a:latin typeface="Arial"/>
                <a:cs typeface="Arial"/>
              </a:rPr>
              <a:t> </a:t>
            </a:r>
            <a:r>
              <a:rPr sz="1600" spc="-15" dirty="0">
                <a:latin typeface="Arial"/>
                <a:cs typeface="Arial"/>
              </a:rPr>
              <a:t>x</a:t>
            </a:r>
            <a:r>
              <a:rPr sz="1600" spc="-10" dirty="0">
                <a:latin typeface="Arial"/>
                <a:cs typeface="Arial"/>
              </a:rPr>
              <a:t> </a:t>
            </a:r>
            <a:r>
              <a:rPr sz="1600" spc="20" dirty="0">
                <a:latin typeface="Arial"/>
                <a:cs typeface="Arial"/>
              </a:rPr>
              <a:t>média</a:t>
            </a:r>
            <a:r>
              <a:rPr sz="1600" spc="-5" dirty="0">
                <a:latin typeface="Arial"/>
                <a:cs typeface="Arial"/>
              </a:rPr>
              <a:t> </a:t>
            </a:r>
            <a:r>
              <a:rPr sz="1600" spc="15" dirty="0">
                <a:latin typeface="Arial"/>
                <a:cs typeface="Arial"/>
              </a:rPr>
              <a:t>de</a:t>
            </a:r>
            <a:r>
              <a:rPr sz="1600" spc="-10" dirty="0">
                <a:latin typeface="Arial"/>
                <a:cs typeface="Arial"/>
              </a:rPr>
              <a:t> </a:t>
            </a:r>
            <a:r>
              <a:rPr sz="1600" spc="-35" dirty="0">
                <a:latin typeface="Arial"/>
                <a:cs typeface="Arial"/>
              </a:rPr>
              <a:t>100%</a:t>
            </a:r>
            <a:r>
              <a:rPr sz="1600" spc="-10" dirty="0">
                <a:latin typeface="Arial"/>
                <a:cs typeface="Arial"/>
              </a:rPr>
              <a:t> </a:t>
            </a:r>
            <a:r>
              <a:rPr sz="1600" spc="15" dirty="0">
                <a:latin typeface="Arial"/>
                <a:cs typeface="Arial"/>
              </a:rPr>
              <a:t>dos  </a:t>
            </a:r>
            <a:r>
              <a:rPr sz="1600" spc="-10" dirty="0">
                <a:latin typeface="Arial"/>
                <a:cs typeface="Arial"/>
              </a:rPr>
              <a:t>salários </a:t>
            </a:r>
            <a:r>
              <a:rPr sz="1600" spc="15" dirty="0">
                <a:latin typeface="Arial"/>
                <a:cs typeface="Arial"/>
              </a:rPr>
              <a:t>de </a:t>
            </a:r>
            <a:r>
              <a:rPr sz="1600" spc="35" dirty="0">
                <a:latin typeface="Arial"/>
                <a:cs typeface="Arial"/>
              </a:rPr>
              <a:t>contribuição </a:t>
            </a:r>
            <a:r>
              <a:rPr sz="1600" dirty="0">
                <a:latin typeface="Arial"/>
                <a:cs typeface="Arial"/>
              </a:rPr>
              <a:t>desde </a:t>
            </a:r>
            <a:r>
              <a:rPr sz="1600" spc="40" dirty="0">
                <a:latin typeface="Arial"/>
                <a:cs typeface="Arial"/>
              </a:rPr>
              <a:t>julho </a:t>
            </a:r>
            <a:r>
              <a:rPr sz="1600" spc="15" dirty="0">
                <a:latin typeface="Arial"/>
                <a:cs typeface="Arial"/>
              </a:rPr>
              <a:t>de</a:t>
            </a:r>
            <a:r>
              <a:rPr sz="1600" spc="-175" dirty="0">
                <a:latin typeface="Arial"/>
                <a:cs typeface="Arial"/>
              </a:rPr>
              <a:t> </a:t>
            </a:r>
            <a:r>
              <a:rPr sz="1600" spc="-10" dirty="0">
                <a:latin typeface="Arial"/>
                <a:cs typeface="Arial"/>
              </a:rPr>
              <a:t>1994.</a:t>
            </a:r>
            <a:endParaRPr lang="pt-BR" sz="1600" spc="-10" dirty="0">
              <a:latin typeface="Arial"/>
              <a:cs typeface="Arial"/>
            </a:endParaRPr>
          </a:p>
          <a:p>
            <a:pPr marL="12700" marR="180975">
              <a:lnSpc>
                <a:spcPct val="118100"/>
              </a:lnSpc>
              <a:spcBef>
                <a:spcPts val="100"/>
              </a:spcBef>
            </a:pPr>
            <a:endParaRPr sz="1000" dirty="0">
              <a:latin typeface="Arial"/>
              <a:cs typeface="Arial"/>
            </a:endParaRPr>
          </a:p>
          <a:p>
            <a:pPr marL="12700" marR="5080" indent="-635">
              <a:lnSpc>
                <a:spcPct val="141700"/>
              </a:lnSpc>
              <a:spcBef>
                <a:spcPts val="480"/>
              </a:spcBef>
            </a:pPr>
            <a:r>
              <a:rPr lang="pt-BR" sz="1000" spc="10" dirty="0" smtClean="0">
                <a:latin typeface="Arial"/>
                <a:cs typeface="Arial"/>
              </a:rPr>
              <a:t>* </a:t>
            </a:r>
            <a:r>
              <a:rPr lang="pt-BR" sz="1200" spc="10" dirty="0" smtClean="0">
                <a:latin typeface="Arial"/>
                <a:cs typeface="Arial"/>
              </a:rPr>
              <a:t>Professor</a:t>
            </a:r>
            <a:r>
              <a:rPr sz="1200" spc="-15" dirty="0" smtClean="0">
                <a:latin typeface="Arial"/>
                <a:cs typeface="Arial"/>
              </a:rPr>
              <a:t> </a:t>
            </a:r>
            <a:r>
              <a:rPr sz="1200" spc="25" dirty="0">
                <a:latin typeface="Arial"/>
                <a:cs typeface="Arial"/>
              </a:rPr>
              <a:t>que</a:t>
            </a:r>
            <a:r>
              <a:rPr sz="1200" spc="-15" dirty="0">
                <a:latin typeface="Arial"/>
                <a:cs typeface="Arial"/>
              </a:rPr>
              <a:t> </a:t>
            </a:r>
            <a:r>
              <a:rPr sz="1200" spc="30" dirty="0">
                <a:latin typeface="Arial"/>
                <a:cs typeface="Arial"/>
              </a:rPr>
              <a:t>comprovar,</a:t>
            </a:r>
            <a:r>
              <a:rPr sz="1200" spc="-15" dirty="0">
                <a:latin typeface="Arial"/>
                <a:cs typeface="Arial"/>
              </a:rPr>
              <a:t> </a:t>
            </a:r>
            <a:r>
              <a:rPr sz="1200" spc="15" dirty="0">
                <a:latin typeface="Arial"/>
                <a:cs typeface="Arial"/>
              </a:rPr>
              <a:t>exclusivamente,</a:t>
            </a:r>
            <a:r>
              <a:rPr sz="1200" spc="-15" dirty="0">
                <a:latin typeface="Arial"/>
                <a:cs typeface="Arial"/>
              </a:rPr>
              <a:t> </a:t>
            </a:r>
            <a:r>
              <a:rPr sz="1200" spc="50" dirty="0">
                <a:latin typeface="Arial"/>
                <a:cs typeface="Arial"/>
              </a:rPr>
              <a:t>tempo</a:t>
            </a:r>
            <a:r>
              <a:rPr sz="1200" spc="-15" dirty="0">
                <a:latin typeface="Arial"/>
                <a:cs typeface="Arial"/>
              </a:rPr>
              <a:t> </a:t>
            </a:r>
            <a:r>
              <a:rPr sz="1200" spc="20" dirty="0">
                <a:latin typeface="Arial"/>
                <a:cs typeface="Arial"/>
              </a:rPr>
              <a:t>de</a:t>
            </a:r>
            <a:r>
              <a:rPr sz="1200" spc="-15" dirty="0">
                <a:latin typeface="Arial"/>
                <a:cs typeface="Arial"/>
              </a:rPr>
              <a:t> </a:t>
            </a:r>
            <a:r>
              <a:rPr lang="pt-BR" sz="1200" spc="30" dirty="0" smtClean="0">
                <a:latin typeface="Arial"/>
                <a:cs typeface="Arial"/>
              </a:rPr>
              <a:t>efetivo</a:t>
            </a:r>
            <a:r>
              <a:rPr sz="1200" spc="-15" dirty="0" smtClean="0">
                <a:latin typeface="Arial"/>
                <a:cs typeface="Arial"/>
              </a:rPr>
              <a:t> </a:t>
            </a:r>
            <a:r>
              <a:rPr lang="pt-BR" sz="1200" spc="20" dirty="0" smtClean="0">
                <a:latin typeface="Arial"/>
                <a:cs typeface="Arial"/>
              </a:rPr>
              <a:t>exercício</a:t>
            </a:r>
            <a:r>
              <a:rPr sz="1200" spc="-15" dirty="0" smtClean="0">
                <a:latin typeface="Arial"/>
                <a:cs typeface="Arial"/>
              </a:rPr>
              <a:t> </a:t>
            </a:r>
            <a:r>
              <a:rPr sz="1200" spc="-15" dirty="0">
                <a:latin typeface="Arial"/>
                <a:cs typeface="Arial"/>
              </a:rPr>
              <a:t>das </a:t>
            </a:r>
            <a:r>
              <a:rPr sz="1200" spc="25" dirty="0">
                <a:latin typeface="Arial"/>
                <a:cs typeface="Arial"/>
              </a:rPr>
              <a:t>funções</a:t>
            </a:r>
            <a:r>
              <a:rPr sz="1200" spc="-15" dirty="0">
                <a:latin typeface="Arial"/>
                <a:cs typeface="Arial"/>
              </a:rPr>
              <a:t> </a:t>
            </a:r>
            <a:r>
              <a:rPr sz="1200" spc="20" dirty="0">
                <a:latin typeface="Arial"/>
                <a:cs typeface="Arial"/>
              </a:rPr>
              <a:t>de</a:t>
            </a:r>
            <a:r>
              <a:rPr sz="1200" spc="-15" dirty="0">
                <a:latin typeface="Arial"/>
                <a:cs typeface="Arial"/>
              </a:rPr>
              <a:t> </a:t>
            </a:r>
            <a:r>
              <a:rPr sz="1200" spc="25" dirty="0">
                <a:latin typeface="Arial"/>
                <a:cs typeface="Arial"/>
              </a:rPr>
              <a:t>magistério</a:t>
            </a:r>
            <a:r>
              <a:rPr sz="1200" spc="-15" dirty="0">
                <a:latin typeface="Arial"/>
                <a:cs typeface="Arial"/>
              </a:rPr>
              <a:t> </a:t>
            </a:r>
            <a:r>
              <a:rPr sz="1200" spc="5" dirty="0">
                <a:latin typeface="Arial"/>
                <a:cs typeface="Arial"/>
              </a:rPr>
              <a:t>na</a:t>
            </a:r>
            <a:r>
              <a:rPr sz="1200" spc="-15" dirty="0">
                <a:latin typeface="Arial"/>
                <a:cs typeface="Arial"/>
              </a:rPr>
              <a:t> </a:t>
            </a:r>
            <a:r>
              <a:rPr sz="1200" spc="20" dirty="0">
                <a:latin typeface="Arial"/>
                <a:cs typeface="Arial"/>
              </a:rPr>
              <a:t>educação</a:t>
            </a:r>
            <a:r>
              <a:rPr sz="1200" spc="-15" dirty="0">
                <a:latin typeface="Arial"/>
                <a:cs typeface="Arial"/>
              </a:rPr>
              <a:t> </a:t>
            </a:r>
            <a:r>
              <a:rPr sz="1200" spc="35" dirty="0">
                <a:latin typeface="Arial"/>
                <a:cs typeface="Arial"/>
              </a:rPr>
              <a:t>infantil</a:t>
            </a:r>
            <a:r>
              <a:rPr sz="1200" spc="-15" dirty="0">
                <a:latin typeface="Arial"/>
                <a:cs typeface="Arial"/>
              </a:rPr>
              <a:t> </a:t>
            </a:r>
            <a:r>
              <a:rPr sz="1200" spc="-5" dirty="0">
                <a:latin typeface="Arial"/>
                <a:cs typeface="Arial"/>
              </a:rPr>
              <a:t>e  </a:t>
            </a:r>
            <a:r>
              <a:rPr sz="1200" spc="55" dirty="0">
                <a:latin typeface="Arial"/>
                <a:cs typeface="Arial"/>
              </a:rPr>
              <a:t>no </a:t>
            </a:r>
            <a:r>
              <a:rPr sz="1200" spc="20" dirty="0">
                <a:latin typeface="Arial"/>
                <a:cs typeface="Arial"/>
              </a:rPr>
              <a:t>ensino </a:t>
            </a:r>
            <a:r>
              <a:rPr sz="1200" spc="35" dirty="0">
                <a:latin typeface="Arial"/>
                <a:cs typeface="Arial"/>
              </a:rPr>
              <a:t>fundamental</a:t>
            </a:r>
            <a:r>
              <a:rPr sz="1200" spc="-175" dirty="0">
                <a:latin typeface="Arial"/>
                <a:cs typeface="Arial"/>
              </a:rPr>
              <a:t> </a:t>
            </a:r>
            <a:r>
              <a:rPr sz="1200" spc="-5" dirty="0">
                <a:latin typeface="Arial"/>
                <a:cs typeface="Arial"/>
              </a:rPr>
              <a:t>e </a:t>
            </a:r>
            <a:r>
              <a:rPr sz="1200" spc="30" dirty="0">
                <a:latin typeface="Arial"/>
                <a:cs typeface="Arial"/>
              </a:rPr>
              <a:t>médio.</a:t>
            </a:r>
            <a:endParaRPr sz="1200" dirty="0">
              <a:latin typeface="Arial"/>
              <a:cs typeface="Arial"/>
            </a:endParaRPr>
          </a:p>
          <a:p>
            <a:pPr marL="12700">
              <a:lnSpc>
                <a:spcPct val="100000"/>
              </a:lnSpc>
              <a:spcBef>
                <a:spcPts val="500"/>
              </a:spcBef>
            </a:pPr>
            <a:r>
              <a:rPr lang="pt-BR" sz="1200" spc="50" dirty="0" smtClean="0">
                <a:latin typeface="Arial"/>
                <a:cs typeface="Arial"/>
              </a:rPr>
              <a:t>** N</a:t>
            </a:r>
            <a:r>
              <a:rPr sz="1200" spc="50" dirty="0">
                <a:latin typeface="Arial"/>
                <a:cs typeface="Arial"/>
              </a:rPr>
              <a:t>o</a:t>
            </a:r>
            <a:r>
              <a:rPr sz="1200" spc="-25" dirty="0">
                <a:latin typeface="Arial"/>
                <a:cs typeface="Arial"/>
              </a:rPr>
              <a:t> </a:t>
            </a:r>
            <a:r>
              <a:rPr sz="1200" spc="-85" dirty="0">
                <a:latin typeface="Arial"/>
                <a:cs typeface="Arial"/>
              </a:rPr>
              <a:t>RPPS</a:t>
            </a:r>
            <a:r>
              <a:rPr sz="1200" spc="-25" dirty="0">
                <a:latin typeface="Arial"/>
                <a:cs typeface="Arial"/>
              </a:rPr>
              <a:t> </a:t>
            </a:r>
            <a:r>
              <a:rPr sz="1200" spc="65" dirty="0">
                <a:latin typeface="Arial"/>
                <a:cs typeface="Arial"/>
              </a:rPr>
              <a:t>o</a:t>
            </a:r>
            <a:r>
              <a:rPr sz="1200" spc="-25" dirty="0">
                <a:latin typeface="Arial"/>
                <a:cs typeface="Arial"/>
              </a:rPr>
              <a:t> </a:t>
            </a:r>
            <a:r>
              <a:rPr sz="1200" spc="35" dirty="0">
                <a:latin typeface="Arial"/>
                <a:cs typeface="Arial"/>
              </a:rPr>
              <a:t>cálculo</a:t>
            </a:r>
            <a:r>
              <a:rPr sz="1200" spc="-20" dirty="0">
                <a:latin typeface="Arial"/>
                <a:cs typeface="Arial"/>
              </a:rPr>
              <a:t> </a:t>
            </a:r>
            <a:r>
              <a:rPr sz="1200" spc="55" dirty="0">
                <a:latin typeface="Arial"/>
                <a:cs typeface="Arial"/>
              </a:rPr>
              <a:t>do</a:t>
            </a:r>
            <a:r>
              <a:rPr sz="1200" spc="-25" dirty="0">
                <a:latin typeface="Arial"/>
                <a:cs typeface="Arial"/>
              </a:rPr>
              <a:t> </a:t>
            </a:r>
            <a:r>
              <a:rPr sz="1200" spc="25" dirty="0">
                <a:latin typeface="Arial"/>
                <a:cs typeface="Arial"/>
              </a:rPr>
              <a:t>adicional</a:t>
            </a:r>
            <a:r>
              <a:rPr sz="1200" spc="-25" dirty="0">
                <a:latin typeface="Arial"/>
                <a:cs typeface="Arial"/>
              </a:rPr>
              <a:t> </a:t>
            </a:r>
            <a:r>
              <a:rPr sz="1200" spc="20" dirty="0">
                <a:latin typeface="Arial"/>
                <a:cs typeface="Arial"/>
              </a:rPr>
              <a:t>de</a:t>
            </a:r>
            <a:r>
              <a:rPr sz="1200" spc="-20" dirty="0">
                <a:latin typeface="Arial"/>
                <a:cs typeface="Arial"/>
              </a:rPr>
              <a:t> </a:t>
            </a:r>
            <a:r>
              <a:rPr sz="1200" spc="-60" dirty="0">
                <a:latin typeface="Arial"/>
                <a:cs typeface="Arial"/>
              </a:rPr>
              <a:t>2%</a:t>
            </a:r>
            <a:r>
              <a:rPr sz="1200" spc="-25" dirty="0">
                <a:latin typeface="Arial"/>
                <a:cs typeface="Arial"/>
              </a:rPr>
              <a:t> </a:t>
            </a:r>
            <a:r>
              <a:rPr sz="1200" spc="25" dirty="0">
                <a:latin typeface="Arial"/>
                <a:cs typeface="Arial"/>
              </a:rPr>
              <a:t>parte</a:t>
            </a:r>
            <a:r>
              <a:rPr sz="1200" spc="-25" dirty="0">
                <a:latin typeface="Arial"/>
                <a:cs typeface="Arial"/>
              </a:rPr>
              <a:t> </a:t>
            </a:r>
            <a:r>
              <a:rPr sz="1200" spc="20" dirty="0">
                <a:latin typeface="Arial"/>
                <a:cs typeface="Arial"/>
              </a:rPr>
              <a:t>dos</a:t>
            </a:r>
            <a:r>
              <a:rPr sz="1200" spc="-25" dirty="0">
                <a:latin typeface="Arial"/>
                <a:cs typeface="Arial"/>
              </a:rPr>
              <a:t> </a:t>
            </a:r>
            <a:r>
              <a:rPr sz="1200" spc="40" dirty="0">
                <a:latin typeface="Arial"/>
                <a:cs typeface="Arial"/>
              </a:rPr>
              <a:t>20</a:t>
            </a:r>
            <a:r>
              <a:rPr sz="1200" spc="-20" dirty="0">
                <a:latin typeface="Arial"/>
                <a:cs typeface="Arial"/>
              </a:rPr>
              <a:t> </a:t>
            </a:r>
            <a:r>
              <a:rPr lang="pt-BR" sz="1200" spc="5" dirty="0" smtClean="0">
                <a:latin typeface="Arial"/>
                <a:cs typeface="Arial"/>
              </a:rPr>
              <a:t>anos,</a:t>
            </a:r>
            <a:r>
              <a:rPr sz="1200" spc="-25" dirty="0" smtClean="0">
                <a:latin typeface="Arial"/>
                <a:cs typeface="Arial"/>
              </a:rPr>
              <a:t> </a:t>
            </a:r>
            <a:r>
              <a:rPr sz="1200" spc="5" dirty="0">
                <a:latin typeface="Arial"/>
                <a:cs typeface="Arial"/>
              </a:rPr>
              <a:t>para</a:t>
            </a:r>
            <a:r>
              <a:rPr sz="1200" spc="-20" dirty="0">
                <a:latin typeface="Arial"/>
                <a:cs typeface="Arial"/>
              </a:rPr>
              <a:t> </a:t>
            </a:r>
            <a:r>
              <a:rPr sz="1200" spc="55" dirty="0" smtClean="0">
                <a:latin typeface="Arial"/>
                <a:cs typeface="Arial"/>
              </a:rPr>
              <a:t>home</a:t>
            </a:r>
            <a:r>
              <a:rPr lang="pt-BR" sz="1200" spc="55" dirty="0" err="1" smtClean="0">
                <a:latin typeface="Arial"/>
                <a:cs typeface="Arial"/>
              </a:rPr>
              <a:t>ns</a:t>
            </a:r>
            <a:r>
              <a:rPr sz="1200" spc="-25" dirty="0" smtClean="0">
                <a:latin typeface="Arial"/>
                <a:cs typeface="Arial"/>
              </a:rPr>
              <a:t> </a:t>
            </a:r>
            <a:r>
              <a:rPr lang="pt-BR" sz="1200" spc="5" dirty="0">
                <a:latin typeface="Arial"/>
                <a:cs typeface="Arial"/>
              </a:rPr>
              <a:t>e</a:t>
            </a:r>
            <a:r>
              <a:rPr sz="1200" spc="-20" dirty="0">
                <a:latin typeface="Arial"/>
                <a:cs typeface="Arial"/>
              </a:rPr>
              <a:t> </a:t>
            </a:r>
            <a:r>
              <a:rPr lang="pt-BR" sz="1200" spc="25" dirty="0" smtClean="0">
                <a:latin typeface="Arial"/>
                <a:cs typeface="Arial"/>
              </a:rPr>
              <a:t>mulheres</a:t>
            </a:r>
            <a:r>
              <a:rPr sz="1200" spc="25" dirty="0">
                <a:latin typeface="Arial"/>
                <a:cs typeface="Arial"/>
              </a:rPr>
              <a:t>.</a:t>
            </a:r>
            <a:endParaRPr sz="1200" dirty="0">
              <a:latin typeface="Arial"/>
              <a:cs typeface="Arial"/>
            </a:endParaRPr>
          </a:p>
        </p:txBody>
      </p:sp>
      <p:sp>
        <p:nvSpPr>
          <p:cNvPr id="36" name="object 36"/>
          <p:cNvSpPr/>
          <p:nvPr/>
        </p:nvSpPr>
        <p:spPr>
          <a:xfrm>
            <a:off x="908050" y="2024926"/>
            <a:ext cx="3207130" cy="2054008"/>
          </a:xfrm>
          <a:prstGeom prst="rect">
            <a:avLst/>
          </a:prstGeom>
          <a:blipFill>
            <a:blip r:embed="rId16" cstate="print"/>
            <a:stretch>
              <a:fillRect/>
            </a:stretch>
          </a:blipFill>
        </p:spPr>
        <p:txBody>
          <a:bodyPr wrap="square" lIns="0" tIns="0" rIns="0" bIns="0" rtlCol="0"/>
          <a:lstStyle/>
          <a:p>
            <a:endParaRPr>
              <a:ln w="0"/>
              <a:effectLst>
                <a:outerShdw blurRad="38100" dist="19050" dir="2700000" algn="tl" rotWithShape="0">
                  <a:schemeClr val="dk1">
                    <a:alpha val="40000"/>
                  </a:schemeClr>
                </a:outerShdw>
              </a:effectLst>
            </a:endParaRPr>
          </a:p>
        </p:txBody>
      </p:sp>
      <p:sp>
        <p:nvSpPr>
          <p:cNvPr id="37" name="object 37"/>
          <p:cNvSpPr/>
          <p:nvPr/>
        </p:nvSpPr>
        <p:spPr>
          <a:xfrm>
            <a:off x="4960505" y="1980006"/>
            <a:ext cx="3098177" cy="1998522"/>
          </a:xfrm>
          <a:prstGeom prst="rect">
            <a:avLst/>
          </a:prstGeom>
          <a:blipFill>
            <a:blip r:embed="rId17" cstate="print"/>
            <a:stretch>
              <a:fillRect/>
            </a:stretch>
          </a:blipFill>
        </p:spPr>
        <p:txBody>
          <a:bodyPr wrap="square" lIns="0" tIns="0" rIns="0" bIns="0" rtlCol="0"/>
          <a:lstStyle/>
          <a:p>
            <a:endParaRPr dirty="0"/>
          </a:p>
        </p:txBody>
      </p:sp>
      <p:sp>
        <p:nvSpPr>
          <p:cNvPr id="38" name="object 38"/>
          <p:cNvSpPr/>
          <p:nvPr/>
        </p:nvSpPr>
        <p:spPr>
          <a:xfrm>
            <a:off x="1295222" y="2681300"/>
            <a:ext cx="234607" cy="284327"/>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5205717" y="2681300"/>
            <a:ext cx="234607" cy="284327"/>
          </a:xfrm>
          <a:prstGeom prst="rect">
            <a:avLst/>
          </a:prstGeom>
          <a:blipFill>
            <a:blip r:embed="rId19" cstate="print"/>
            <a:stretch>
              <a:fillRect/>
            </a:stretch>
          </a:blipFill>
        </p:spPr>
        <p:txBody>
          <a:bodyPr wrap="square" lIns="0" tIns="0" rIns="0" bIns="0" rtlCol="0"/>
          <a:lstStyle/>
          <a:p>
            <a:endParaRPr/>
          </a:p>
        </p:txBody>
      </p:sp>
      <p:sp>
        <p:nvSpPr>
          <p:cNvPr id="40" name="object 40"/>
          <p:cNvSpPr/>
          <p:nvPr/>
        </p:nvSpPr>
        <p:spPr>
          <a:xfrm>
            <a:off x="2203094" y="2698127"/>
            <a:ext cx="233819" cy="236194"/>
          </a:xfrm>
          <a:prstGeom prst="rect">
            <a:avLst/>
          </a:prstGeom>
          <a:blipFill>
            <a:blip r:embed="rId20" cstate="print"/>
            <a:stretch>
              <a:fillRect/>
            </a:stretch>
          </a:blipFill>
        </p:spPr>
        <p:txBody>
          <a:bodyPr wrap="square" lIns="0" tIns="0" rIns="0" bIns="0" rtlCol="0"/>
          <a:lstStyle/>
          <a:p>
            <a:endParaRPr/>
          </a:p>
        </p:txBody>
      </p:sp>
      <p:sp>
        <p:nvSpPr>
          <p:cNvPr id="41" name="object 41"/>
          <p:cNvSpPr txBox="1"/>
          <p:nvPr/>
        </p:nvSpPr>
        <p:spPr>
          <a:xfrm>
            <a:off x="457200" y="2660982"/>
            <a:ext cx="450850" cy="228268"/>
          </a:xfrm>
          <a:prstGeom prst="rect">
            <a:avLst/>
          </a:prstGeom>
        </p:spPr>
        <p:txBody>
          <a:bodyPr vert="horz" wrap="square" lIns="0" tIns="12700" rIns="0" bIns="0" rtlCol="0">
            <a:spAutoFit/>
          </a:bodyPr>
          <a:lstStyle/>
          <a:p>
            <a:pPr marL="113030" algn="ctr">
              <a:lnSpc>
                <a:spcPct val="100000"/>
              </a:lnSpc>
              <a:spcBef>
                <a:spcPts val="100"/>
              </a:spcBef>
            </a:pPr>
            <a:r>
              <a:rPr sz="1400" spc="-100" dirty="0">
                <a:solidFill>
                  <a:srgbClr val="2DAFE5"/>
                </a:solidFill>
                <a:latin typeface="Arial"/>
                <a:cs typeface="Arial"/>
              </a:rPr>
              <a:t>A</a:t>
            </a:r>
            <a:r>
              <a:rPr sz="1400" spc="-55" dirty="0">
                <a:solidFill>
                  <a:srgbClr val="2DAFE5"/>
                </a:solidFill>
                <a:latin typeface="Arial"/>
                <a:cs typeface="Arial"/>
              </a:rPr>
              <a:t>T</a:t>
            </a:r>
            <a:r>
              <a:rPr sz="1400" spc="-5" dirty="0">
                <a:solidFill>
                  <a:srgbClr val="2DAFE5"/>
                </a:solidFill>
                <a:latin typeface="Arial"/>
                <a:cs typeface="Arial"/>
              </a:rPr>
              <a:t>C</a:t>
            </a:r>
            <a:endParaRPr sz="1200" dirty="0">
              <a:latin typeface="Arial"/>
              <a:cs typeface="Arial"/>
            </a:endParaRPr>
          </a:p>
        </p:txBody>
      </p:sp>
      <p:sp>
        <p:nvSpPr>
          <p:cNvPr id="11" name="CaixaDeTexto 10">
            <a:extLst>
              <a:ext uri="{FF2B5EF4-FFF2-40B4-BE49-F238E27FC236}">
                <a16:creationId xmlns="" xmlns:a16="http://schemas.microsoft.com/office/drawing/2014/main" id="{AB4448EC-5025-D64D-86B4-4D5471953CAE}"/>
              </a:ext>
            </a:extLst>
          </p:cNvPr>
          <p:cNvSpPr txBox="1"/>
          <p:nvPr/>
        </p:nvSpPr>
        <p:spPr>
          <a:xfrm>
            <a:off x="6758305" y="3420418"/>
            <a:ext cx="252095" cy="230832"/>
          </a:xfrm>
          <a:prstGeom prst="rect">
            <a:avLst/>
          </a:prstGeom>
          <a:noFill/>
        </p:spPr>
        <p:txBody>
          <a:bodyPr wrap="square" rtlCol="0">
            <a:spAutoFit/>
          </a:bodyPr>
          <a:lstStyle/>
          <a:p>
            <a:r>
              <a:rPr lang="pt-BR" sz="900" dirty="0">
                <a:solidFill>
                  <a:schemeClr val="tx1">
                    <a:lumMod val="65000"/>
                    <a:lumOff val="35000"/>
                  </a:schemeClr>
                </a:solidFill>
              </a:rPr>
              <a:t>*</a:t>
            </a:r>
            <a:endParaRPr lang="pt-BR" dirty="0">
              <a:solidFill>
                <a:schemeClr val="tx1">
                  <a:lumMod val="65000"/>
                  <a:lumOff val="35000"/>
                </a:schemeClr>
              </a:solidFill>
            </a:endParaRPr>
          </a:p>
        </p:txBody>
      </p:sp>
      <p:sp>
        <p:nvSpPr>
          <p:cNvPr id="42" name="Retângulo 41">
            <a:extLst>
              <a:ext uri="{FF2B5EF4-FFF2-40B4-BE49-F238E27FC236}">
                <a16:creationId xmlns="" xmlns:a16="http://schemas.microsoft.com/office/drawing/2014/main" id="{3A2FC162-B0B0-BE4B-9101-18357623AFDB}"/>
              </a:ext>
            </a:extLst>
          </p:cNvPr>
          <p:cNvSpPr/>
          <p:nvPr/>
        </p:nvSpPr>
        <p:spPr>
          <a:xfrm>
            <a:off x="425278" y="3194050"/>
            <a:ext cx="641522" cy="307777"/>
          </a:xfrm>
          <a:prstGeom prst="rect">
            <a:avLst/>
          </a:prstGeom>
        </p:spPr>
        <p:txBody>
          <a:bodyPr wrap="none">
            <a:spAutoFit/>
          </a:bodyPr>
          <a:lstStyle/>
          <a:p>
            <a:pPr algn="ctr">
              <a:lnSpc>
                <a:spcPct val="100000"/>
              </a:lnSpc>
            </a:pPr>
            <a:r>
              <a:rPr lang="pt-BR" sz="1400" spc="15" dirty="0">
                <a:solidFill>
                  <a:srgbClr val="2DAFE5"/>
                </a:solidFill>
                <a:latin typeface="Arial"/>
                <a:cs typeface="Arial"/>
              </a:rPr>
              <a:t>Idade</a:t>
            </a:r>
            <a:endParaRPr lang="pt-BR" sz="1200" dirty="0">
              <a:latin typeface="Arial"/>
              <a:cs typeface="Arial"/>
            </a:endParaRPr>
          </a:p>
        </p:txBody>
      </p:sp>
      <p:sp>
        <p:nvSpPr>
          <p:cNvPr id="43" name="CaixaDeTexto 42">
            <a:extLst>
              <a:ext uri="{FF2B5EF4-FFF2-40B4-BE49-F238E27FC236}">
                <a16:creationId xmlns="" xmlns:a16="http://schemas.microsoft.com/office/drawing/2014/main" id="{14132D9F-82C5-324B-8FE5-46A1C5A02863}"/>
              </a:ext>
            </a:extLst>
          </p:cNvPr>
          <p:cNvSpPr txBox="1"/>
          <p:nvPr/>
        </p:nvSpPr>
        <p:spPr>
          <a:xfrm>
            <a:off x="5047562" y="3713578"/>
            <a:ext cx="909391" cy="261610"/>
          </a:xfrm>
          <a:prstGeom prst="rect">
            <a:avLst/>
          </a:prstGeom>
          <a:noFill/>
        </p:spPr>
        <p:txBody>
          <a:bodyPr wrap="square" rtlCol="0">
            <a:spAutoFit/>
          </a:bodyPr>
          <a:lstStyle/>
          <a:p>
            <a:r>
              <a:rPr lang="pt-BR" sz="1100" dirty="0">
                <a:highlight>
                  <a:srgbClr val="FFFFFF"/>
                </a:highlight>
              </a:rPr>
              <a:t> </a:t>
            </a:r>
            <a:r>
              <a:rPr lang="pt-BR" sz="1100" dirty="0">
                <a:solidFill>
                  <a:schemeClr val="tx1">
                    <a:lumMod val="65000"/>
                    <a:lumOff val="35000"/>
                  </a:schemeClr>
                </a:solidFill>
                <a:highlight>
                  <a:srgbClr val="FFFFFF"/>
                </a:highlight>
              </a:rPr>
              <a:t>60 / 57</a:t>
            </a:r>
          </a:p>
        </p:txBody>
      </p:sp>
      <p:sp>
        <p:nvSpPr>
          <p:cNvPr id="45" name="Retângulo 44">
            <a:extLst>
              <a:ext uri="{FF2B5EF4-FFF2-40B4-BE49-F238E27FC236}">
                <a16:creationId xmlns="" xmlns:a16="http://schemas.microsoft.com/office/drawing/2014/main" id="{A40ADB75-DE79-A543-9166-6C17FF8CE770}"/>
              </a:ext>
            </a:extLst>
          </p:cNvPr>
          <p:cNvSpPr/>
          <p:nvPr/>
        </p:nvSpPr>
        <p:spPr>
          <a:xfrm>
            <a:off x="5791200" y="3707050"/>
            <a:ext cx="369155" cy="2425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a:extLst>
              <a:ext uri="{FF2B5EF4-FFF2-40B4-BE49-F238E27FC236}">
                <a16:creationId xmlns="" xmlns:a16="http://schemas.microsoft.com/office/drawing/2014/main" id="{8737249E-C01A-9C4F-A804-F93F31C57EBD}"/>
              </a:ext>
            </a:extLst>
          </p:cNvPr>
          <p:cNvSpPr txBox="1"/>
          <p:nvPr/>
        </p:nvSpPr>
        <p:spPr>
          <a:xfrm>
            <a:off x="5871264" y="3692945"/>
            <a:ext cx="432435" cy="276999"/>
          </a:xfrm>
          <a:prstGeom prst="rect">
            <a:avLst/>
          </a:prstGeom>
          <a:noFill/>
        </p:spPr>
        <p:txBody>
          <a:bodyPr wrap="square" rtlCol="0">
            <a:spAutoFit/>
          </a:bodyPr>
          <a:lstStyle/>
          <a:p>
            <a:r>
              <a:rPr lang="pt-BR" sz="1100" dirty="0">
                <a:solidFill>
                  <a:schemeClr val="tx1">
                    <a:lumMod val="65000"/>
                    <a:lumOff val="35000"/>
                  </a:schemeClr>
                </a:solidFill>
                <a:highlight>
                  <a:srgbClr val="FFFFFF"/>
                </a:highlight>
              </a:rPr>
              <a:t>25</a:t>
            </a:r>
            <a:r>
              <a:rPr lang="pt-BR" sz="1200" dirty="0">
                <a:solidFill>
                  <a:schemeClr val="tx1">
                    <a:lumMod val="65000"/>
                    <a:lumOff val="35000"/>
                  </a:schemeClr>
                </a:solidFill>
                <a:highlight>
                  <a:srgbClr val="FFFFFF"/>
                </a:highlight>
              </a:rPr>
              <a:t>    </a:t>
            </a:r>
            <a:endParaRPr lang="pt-BR" sz="1600" dirty="0">
              <a:solidFill>
                <a:schemeClr val="tx1">
                  <a:lumMod val="65000"/>
                  <a:lumOff val="35000"/>
                </a:schemeClr>
              </a:solidFill>
              <a:highlight>
                <a:srgbClr val="FFFFFF"/>
              </a:highlight>
            </a:endParaRPr>
          </a:p>
        </p:txBody>
      </p:sp>
      <p:sp>
        <p:nvSpPr>
          <p:cNvPr id="47" name="object 20"/>
          <p:cNvSpPr txBox="1">
            <a:spLocks noGrp="1"/>
          </p:cNvSpPr>
          <p:nvPr>
            <p:ph type="title"/>
          </p:nvPr>
        </p:nvSpPr>
        <p:spPr>
          <a:xfrm>
            <a:off x="457200" y="279006"/>
            <a:ext cx="5334000"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sz="2400" kern="1200" dirty="0">
                <a:solidFill>
                  <a:schemeClr val="bg1"/>
                </a:solidFill>
                <a:latin typeface="Raleway"/>
                <a:ea typeface="+mn-ea"/>
                <a:cs typeface="+mn-cs"/>
              </a:rPr>
              <a:t>Nova Regra Geral RPPS </a:t>
            </a:r>
            <a:r>
              <a:rPr lang="pt-BR" sz="2400" kern="1200" dirty="0" smtClean="0">
                <a:solidFill>
                  <a:schemeClr val="bg1"/>
                </a:solidFill>
                <a:latin typeface="Raleway"/>
                <a:ea typeface="+mn-ea"/>
                <a:cs typeface="+mn-cs"/>
              </a:rPr>
              <a:t>União </a:t>
            </a:r>
            <a:r>
              <a:rPr lang="pt-BR" sz="2400" kern="1200" dirty="0">
                <a:solidFill>
                  <a:schemeClr val="bg1"/>
                </a:solidFill>
                <a:latin typeface="Raleway"/>
                <a:ea typeface="+mn-ea"/>
                <a:cs typeface="+mn-cs"/>
              </a:rPr>
              <a:t/>
            </a:r>
            <a:br>
              <a:rPr lang="pt-BR" sz="2400" kern="1200" dirty="0">
                <a:solidFill>
                  <a:schemeClr val="bg1"/>
                </a:solidFill>
                <a:latin typeface="Raleway"/>
                <a:ea typeface="+mn-ea"/>
                <a:cs typeface="+mn-cs"/>
              </a:rPr>
            </a:br>
            <a:r>
              <a:rPr lang="pt-BR" sz="2400" kern="1200" dirty="0" smtClean="0">
                <a:solidFill>
                  <a:schemeClr val="bg1"/>
                </a:solidFill>
                <a:latin typeface="Raleway"/>
                <a:ea typeface="+mn-ea"/>
                <a:cs typeface="+mn-cs"/>
              </a:rPr>
              <a:t>Servidores e Professores</a:t>
            </a:r>
            <a:endParaRPr sz="2400" kern="1200" dirty="0">
              <a:solidFill>
                <a:schemeClr val="bg1"/>
              </a:solidFill>
              <a:latin typeface="Raleway"/>
              <a:ea typeface="+mn-ea"/>
              <a:cs typeface="+mn-cs"/>
            </a:endParaRPr>
          </a:p>
        </p:txBody>
      </p:sp>
    </p:spTree>
    <p:extLst>
      <p:ext uri="{BB962C8B-B14F-4D97-AF65-F5344CB8AC3E}">
        <p14:creationId xmlns:p14="http://schemas.microsoft.com/office/powerpoint/2010/main" val="3028157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997" y="0"/>
            <a:ext cx="6912609" cy="1905"/>
          </a:xfrm>
          <a:custGeom>
            <a:avLst/>
            <a:gdLst/>
            <a:ahLst/>
            <a:cxnLst/>
            <a:rect l="l" t="t" r="r" b="b"/>
            <a:pathLst>
              <a:path w="6912609" h="1905">
                <a:moveTo>
                  <a:pt x="0" y="1511"/>
                </a:moveTo>
                <a:lnTo>
                  <a:pt x="6912000" y="1511"/>
                </a:lnTo>
                <a:lnTo>
                  <a:pt x="6912000" y="0"/>
                </a:lnTo>
                <a:lnTo>
                  <a:pt x="0" y="0"/>
                </a:lnTo>
                <a:lnTo>
                  <a:pt x="0" y="1511"/>
                </a:lnTo>
                <a:close/>
              </a:path>
            </a:pathLst>
          </a:custGeom>
          <a:solidFill>
            <a:srgbClr val="FFFDEE"/>
          </a:solidFill>
        </p:spPr>
        <p:txBody>
          <a:bodyPr wrap="square" lIns="0" tIns="0" rIns="0" bIns="0" rtlCol="0"/>
          <a:lstStyle/>
          <a:p>
            <a:endParaRPr/>
          </a:p>
        </p:txBody>
      </p:sp>
      <p:sp>
        <p:nvSpPr>
          <p:cNvPr id="4" name="object 4"/>
          <p:cNvSpPr/>
          <p:nvPr/>
        </p:nvSpPr>
        <p:spPr>
          <a:xfrm>
            <a:off x="5512193" y="5890501"/>
            <a:ext cx="3632200" cy="231140"/>
          </a:xfrm>
          <a:custGeom>
            <a:avLst/>
            <a:gdLst/>
            <a:ahLst/>
            <a:cxnLst/>
            <a:rect l="l" t="t" r="r" b="b"/>
            <a:pathLst>
              <a:path w="3632200" h="231139">
                <a:moveTo>
                  <a:pt x="0" y="231013"/>
                </a:moveTo>
                <a:lnTo>
                  <a:pt x="3631806" y="231013"/>
                </a:lnTo>
                <a:lnTo>
                  <a:pt x="3631806" y="0"/>
                </a:lnTo>
                <a:lnTo>
                  <a:pt x="0" y="0"/>
                </a:lnTo>
                <a:lnTo>
                  <a:pt x="0" y="231013"/>
                </a:lnTo>
                <a:close/>
              </a:path>
            </a:pathLst>
          </a:custGeom>
          <a:solidFill>
            <a:srgbClr val="F7A600"/>
          </a:solidFill>
        </p:spPr>
        <p:txBody>
          <a:bodyPr wrap="square" lIns="0" tIns="0" rIns="0" bIns="0" rtlCol="0"/>
          <a:lstStyle/>
          <a:p>
            <a:endParaRPr/>
          </a:p>
        </p:txBody>
      </p:sp>
      <p:sp>
        <p:nvSpPr>
          <p:cNvPr id="5" name="object 5"/>
          <p:cNvSpPr/>
          <p:nvPr/>
        </p:nvSpPr>
        <p:spPr>
          <a:xfrm>
            <a:off x="247192" y="6121514"/>
            <a:ext cx="8896985" cy="718820"/>
          </a:xfrm>
          <a:custGeom>
            <a:avLst/>
            <a:gdLst/>
            <a:ahLst/>
            <a:cxnLst/>
            <a:rect l="l" t="t" r="r" b="b"/>
            <a:pathLst>
              <a:path w="8896985" h="718820">
                <a:moveTo>
                  <a:pt x="0" y="718489"/>
                </a:moveTo>
                <a:lnTo>
                  <a:pt x="8896807" y="718489"/>
                </a:lnTo>
                <a:lnTo>
                  <a:pt x="8896807" y="0"/>
                </a:lnTo>
                <a:lnTo>
                  <a:pt x="0" y="0"/>
                </a:lnTo>
                <a:lnTo>
                  <a:pt x="0" y="718489"/>
                </a:lnTo>
                <a:close/>
              </a:path>
            </a:pathLst>
          </a:custGeom>
          <a:solidFill>
            <a:srgbClr val="FFCC00"/>
          </a:solidFill>
        </p:spPr>
        <p:txBody>
          <a:bodyPr wrap="square" lIns="0" tIns="0" rIns="0" bIns="0" rtlCol="0"/>
          <a:lstStyle/>
          <a:p>
            <a:endParaRPr/>
          </a:p>
        </p:txBody>
      </p:sp>
      <p:sp>
        <p:nvSpPr>
          <p:cNvPr id="6" name="object 6"/>
          <p:cNvSpPr/>
          <p:nvPr/>
        </p:nvSpPr>
        <p:spPr>
          <a:xfrm>
            <a:off x="5665203" y="5986856"/>
            <a:ext cx="3479165" cy="837565"/>
          </a:xfrm>
          <a:custGeom>
            <a:avLst/>
            <a:gdLst/>
            <a:ahLst/>
            <a:cxnLst/>
            <a:rect l="l" t="t" r="r" b="b"/>
            <a:pathLst>
              <a:path w="3479165" h="837565">
                <a:moveTo>
                  <a:pt x="0" y="837145"/>
                </a:moveTo>
                <a:lnTo>
                  <a:pt x="3478796" y="837145"/>
                </a:lnTo>
                <a:lnTo>
                  <a:pt x="3478796" y="0"/>
                </a:lnTo>
                <a:lnTo>
                  <a:pt x="0" y="0"/>
                </a:lnTo>
                <a:lnTo>
                  <a:pt x="0" y="837145"/>
                </a:lnTo>
                <a:close/>
              </a:path>
            </a:pathLst>
          </a:custGeom>
          <a:solidFill>
            <a:srgbClr val="FFFDEE"/>
          </a:solidFill>
        </p:spPr>
        <p:txBody>
          <a:bodyPr wrap="square" lIns="0" tIns="0" rIns="0" bIns="0" rtlCol="0"/>
          <a:lstStyle/>
          <a:p>
            <a:endParaRPr/>
          </a:p>
        </p:txBody>
      </p:sp>
      <p:sp>
        <p:nvSpPr>
          <p:cNvPr id="7" name="object 7"/>
          <p:cNvSpPr/>
          <p:nvPr/>
        </p:nvSpPr>
        <p:spPr>
          <a:xfrm>
            <a:off x="7600442" y="6211430"/>
            <a:ext cx="433070" cy="306705"/>
          </a:xfrm>
          <a:custGeom>
            <a:avLst/>
            <a:gdLst/>
            <a:ahLst/>
            <a:cxnLst/>
            <a:rect l="l" t="t" r="r" b="b"/>
            <a:pathLst>
              <a:path w="433070" h="306704">
                <a:moveTo>
                  <a:pt x="0" y="306412"/>
                </a:moveTo>
                <a:lnTo>
                  <a:pt x="432892" y="306412"/>
                </a:lnTo>
                <a:lnTo>
                  <a:pt x="432892" y="0"/>
                </a:lnTo>
                <a:lnTo>
                  <a:pt x="0" y="0"/>
                </a:lnTo>
                <a:lnTo>
                  <a:pt x="0" y="306412"/>
                </a:lnTo>
                <a:close/>
              </a:path>
            </a:pathLst>
          </a:custGeom>
          <a:solidFill>
            <a:srgbClr val="FFFFFF"/>
          </a:solidFill>
        </p:spPr>
        <p:txBody>
          <a:bodyPr wrap="square" lIns="0" tIns="0" rIns="0" bIns="0" rtlCol="0"/>
          <a:lstStyle/>
          <a:p>
            <a:endParaRPr/>
          </a:p>
        </p:txBody>
      </p:sp>
      <p:sp>
        <p:nvSpPr>
          <p:cNvPr id="8" name="object 8"/>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4759" y="6290792"/>
            <a:ext cx="333082" cy="2017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39925" y="6332639"/>
            <a:ext cx="254038" cy="13435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12" name="object 12"/>
          <p:cNvSpPr/>
          <p:nvPr/>
        </p:nvSpPr>
        <p:spPr>
          <a:xfrm>
            <a:off x="7600454" y="6407086"/>
            <a:ext cx="432879" cy="11079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074596" y="6187015"/>
            <a:ext cx="702906" cy="33114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25197" y="6359276"/>
            <a:ext cx="1447914" cy="1572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5737504"/>
            <a:ext cx="247650" cy="1102995"/>
          </a:xfrm>
          <a:custGeom>
            <a:avLst/>
            <a:gdLst/>
            <a:ahLst/>
            <a:cxnLst/>
            <a:rect l="l" t="t" r="r" b="b"/>
            <a:pathLst>
              <a:path w="247650" h="1102995">
                <a:moveTo>
                  <a:pt x="0" y="1102499"/>
                </a:moveTo>
                <a:lnTo>
                  <a:pt x="247192" y="1102499"/>
                </a:lnTo>
                <a:lnTo>
                  <a:pt x="247192" y="0"/>
                </a:lnTo>
                <a:lnTo>
                  <a:pt x="0" y="0"/>
                </a:lnTo>
                <a:lnTo>
                  <a:pt x="0" y="1102499"/>
                </a:lnTo>
                <a:close/>
              </a:path>
            </a:pathLst>
          </a:custGeom>
          <a:solidFill>
            <a:srgbClr val="F7A600"/>
          </a:solidFill>
        </p:spPr>
        <p:txBody>
          <a:bodyPr wrap="square" lIns="0" tIns="0" rIns="0" bIns="0" rtlCol="0"/>
          <a:lstStyle/>
          <a:p>
            <a:endParaRPr/>
          </a:p>
        </p:txBody>
      </p:sp>
      <p:graphicFrame>
        <p:nvGraphicFramePr>
          <p:cNvPr id="16" name="object 16"/>
          <p:cNvGraphicFramePr>
            <a:graphicFrameLocks noGrp="1"/>
          </p:cNvGraphicFramePr>
          <p:nvPr>
            <p:extLst/>
          </p:nvPr>
        </p:nvGraphicFramePr>
        <p:xfrm>
          <a:off x="4800600" y="2031631"/>
          <a:ext cx="3962398" cy="1796415"/>
        </p:xfrm>
        <a:graphic>
          <a:graphicData uri="http://schemas.openxmlformats.org/drawingml/2006/table">
            <a:tbl>
              <a:tblPr firstRow="1" bandRow="1">
                <a:tableStyleId>{2D5ABB26-0587-4C30-8999-92F81FD0307C}</a:tableStyleId>
              </a:tblPr>
              <a:tblGrid>
                <a:gridCol w="1240765">
                  <a:extLst>
                    <a:ext uri="{9D8B030D-6E8A-4147-A177-3AD203B41FA5}">
                      <a16:colId xmlns="" xmlns:a16="http://schemas.microsoft.com/office/drawing/2014/main" val="20000"/>
                    </a:ext>
                  </a:extLst>
                </a:gridCol>
                <a:gridCol w="1350407">
                  <a:extLst>
                    <a:ext uri="{9D8B030D-6E8A-4147-A177-3AD203B41FA5}">
                      <a16:colId xmlns="" xmlns:a16="http://schemas.microsoft.com/office/drawing/2014/main" val="20001"/>
                    </a:ext>
                  </a:extLst>
                </a:gridCol>
                <a:gridCol w="1371226">
                  <a:extLst>
                    <a:ext uri="{9D8B030D-6E8A-4147-A177-3AD203B41FA5}">
                      <a16:colId xmlns="" xmlns:a16="http://schemas.microsoft.com/office/drawing/2014/main" val="20002"/>
                    </a:ext>
                  </a:extLst>
                </a:gridCol>
              </a:tblGrid>
              <a:tr h="731520">
                <a:tc>
                  <a:txBody>
                    <a:bodyPr/>
                    <a:lstStyle/>
                    <a:p>
                      <a:pPr marL="290830" marR="265430" indent="77470">
                        <a:lnSpc>
                          <a:spcPts val="1600"/>
                        </a:lnSpc>
                        <a:spcBef>
                          <a:spcPts val="1320"/>
                        </a:spcBef>
                      </a:pPr>
                      <a:r>
                        <a:rPr sz="1400" b="1" spc="-60" dirty="0">
                          <a:solidFill>
                            <a:srgbClr val="FFFFFF"/>
                          </a:solidFill>
                          <a:latin typeface="Trebuchet MS"/>
                          <a:cs typeface="Trebuchet MS"/>
                        </a:rPr>
                        <a:t>Idade  </a:t>
                      </a:r>
                      <a:r>
                        <a:rPr sz="1400" b="1" dirty="0">
                          <a:solidFill>
                            <a:srgbClr val="FFFFFF"/>
                          </a:solidFill>
                          <a:latin typeface="Trebuchet MS"/>
                          <a:cs typeface="Trebuchet MS"/>
                        </a:rPr>
                        <a:t>Mínima</a:t>
                      </a:r>
                      <a:endParaRPr sz="1400" dirty="0">
                        <a:latin typeface="Trebuchet MS"/>
                        <a:cs typeface="Trebuchet MS"/>
                      </a:endParaRPr>
                    </a:p>
                  </a:txBody>
                  <a:tcPr marL="0" marR="0" marT="167640" marB="0">
                    <a:lnL w="12700">
                      <a:solidFill>
                        <a:srgbClr val="AFABAB"/>
                      </a:solidFill>
                      <a:prstDash val="solid"/>
                    </a:lnL>
                    <a:lnR w="12700">
                      <a:solidFill>
                        <a:srgbClr val="FFFFFF"/>
                      </a:solidFill>
                      <a:prstDash val="solid"/>
                    </a:lnR>
                    <a:lnT w="12700">
                      <a:solidFill>
                        <a:srgbClr val="AFABAB"/>
                      </a:solidFill>
                      <a:prstDash val="solid"/>
                    </a:lnT>
                    <a:lnB w="12700">
                      <a:solidFill>
                        <a:srgbClr val="AFABAB"/>
                      </a:solidFill>
                      <a:prstDash val="solid"/>
                    </a:lnB>
                    <a:solidFill>
                      <a:srgbClr val="81B859"/>
                    </a:solidFill>
                  </a:tcPr>
                </a:tc>
                <a:tc>
                  <a:txBody>
                    <a:bodyPr/>
                    <a:lstStyle/>
                    <a:p>
                      <a:pPr marL="153035" marR="129539" indent="103505">
                        <a:lnSpc>
                          <a:spcPts val="1600"/>
                        </a:lnSpc>
                        <a:spcBef>
                          <a:spcPts val="1320"/>
                        </a:spcBef>
                      </a:pPr>
                      <a:r>
                        <a:rPr sz="1400" b="1" spc="-95" dirty="0">
                          <a:solidFill>
                            <a:srgbClr val="FFFFFF"/>
                          </a:solidFill>
                          <a:latin typeface="Trebuchet MS"/>
                          <a:cs typeface="Trebuchet MS"/>
                        </a:rPr>
                        <a:t>Tempo </a:t>
                      </a:r>
                      <a:r>
                        <a:rPr sz="1400" b="1" spc="-85" dirty="0">
                          <a:solidFill>
                            <a:srgbClr val="FFFFFF"/>
                          </a:solidFill>
                          <a:latin typeface="Trebuchet MS"/>
                          <a:cs typeface="Trebuchet MS"/>
                        </a:rPr>
                        <a:t>de  </a:t>
                      </a:r>
                      <a:r>
                        <a:rPr sz="1400" b="1" spc="-5" dirty="0">
                          <a:solidFill>
                            <a:srgbClr val="FFFFFF"/>
                          </a:solidFill>
                          <a:latin typeface="Trebuchet MS"/>
                          <a:cs typeface="Trebuchet MS"/>
                        </a:rPr>
                        <a:t>Contribuiçã</a:t>
                      </a:r>
                      <a:r>
                        <a:rPr sz="1400" b="1" dirty="0">
                          <a:solidFill>
                            <a:srgbClr val="FFFFFF"/>
                          </a:solidFill>
                          <a:latin typeface="Trebuchet MS"/>
                          <a:cs typeface="Trebuchet MS"/>
                        </a:rPr>
                        <a:t>o</a:t>
                      </a:r>
                      <a:endParaRPr sz="1400" dirty="0">
                        <a:latin typeface="Trebuchet MS"/>
                        <a:cs typeface="Trebuchet MS"/>
                      </a:endParaRPr>
                    </a:p>
                  </a:txBody>
                  <a:tcPr marL="0" marR="0" marT="167640" marB="0">
                    <a:lnL w="12700">
                      <a:solidFill>
                        <a:srgbClr val="FFFFFF"/>
                      </a:solidFill>
                      <a:prstDash val="solid"/>
                    </a:lnL>
                    <a:lnR w="12700">
                      <a:solidFill>
                        <a:srgbClr val="FFFFFF"/>
                      </a:solidFill>
                      <a:prstDash val="solid"/>
                    </a:lnR>
                    <a:lnT w="12700">
                      <a:solidFill>
                        <a:srgbClr val="AFABAB"/>
                      </a:solidFill>
                      <a:prstDash val="solid"/>
                    </a:lnT>
                    <a:lnB w="12700">
                      <a:solidFill>
                        <a:srgbClr val="AFABAB"/>
                      </a:solidFill>
                      <a:prstDash val="solid"/>
                    </a:lnB>
                    <a:solidFill>
                      <a:srgbClr val="81B859"/>
                    </a:solidFill>
                  </a:tcPr>
                </a:tc>
                <a:tc>
                  <a:txBody>
                    <a:bodyPr/>
                    <a:lstStyle/>
                    <a:p>
                      <a:pPr marL="296545" marR="272415" indent="81915" algn="ctr">
                        <a:lnSpc>
                          <a:spcPct val="98200"/>
                        </a:lnSpc>
                        <a:spcBef>
                          <a:spcPts val="390"/>
                        </a:spcBef>
                      </a:pPr>
                      <a:r>
                        <a:rPr sz="1400" b="1" spc="-95" dirty="0">
                          <a:solidFill>
                            <a:srgbClr val="FFFFFF"/>
                          </a:solidFill>
                          <a:latin typeface="Trebuchet MS"/>
                          <a:cs typeface="Trebuchet MS"/>
                        </a:rPr>
                        <a:t>Tempo  </a:t>
                      </a:r>
                      <a:r>
                        <a:rPr sz="1400" b="1" spc="-75" dirty="0">
                          <a:solidFill>
                            <a:srgbClr val="FFFFFF"/>
                          </a:solidFill>
                          <a:latin typeface="Trebuchet MS"/>
                          <a:cs typeface="Trebuchet MS"/>
                        </a:rPr>
                        <a:t>mínimo  </a:t>
                      </a:r>
                      <a:r>
                        <a:rPr sz="1400" b="1" spc="-85" dirty="0">
                          <a:solidFill>
                            <a:srgbClr val="FFFFFF"/>
                          </a:solidFill>
                          <a:latin typeface="Trebuchet MS"/>
                          <a:cs typeface="Trebuchet MS"/>
                        </a:rPr>
                        <a:t>de</a:t>
                      </a:r>
                      <a:r>
                        <a:rPr sz="1400" b="1" spc="-185" dirty="0">
                          <a:solidFill>
                            <a:srgbClr val="FFFFFF"/>
                          </a:solidFill>
                          <a:latin typeface="Trebuchet MS"/>
                          <a:cs typeface="Trebuchet MS"/>
                        </a:rPr>
                        <a:t> </a:t>
                      </a:r>
                      <a:r>
                        <a:rPr sz="1400" b="1" spc="-70" dirty="0">
                          <a:solidFill>
                            <a:srgbClr val="FFFFFF"/>
                          </a:solidFill>
                          <a:latin typeface="Trebuchet MS"/>
                          <a:cs typeface="Trebuchet MS"/>
                        </a:rPr>
                        <a:t>cargo</a:t>
                      </a:r>
                      <a:r>
                        <a:rPr lang="pt-BR" sz="1050" b="1" spc="-104" baseline="27777" dirty="0">
                          <a:solidFill>
                            <a:srgbClr val="FFFFFF"/>
                          </a:solidFill>
                          <a:latin typeface="Trebuchet MS"/>
                          <a:cs typeface="Trebuchet MS"/>
                        </a:rPr>
                        <a:t>*</a:t>
                      </a:r>
                      <a:endParaRPr sz="1050" baseline="27777" dirty="0">
                        <a:latin typeface="Trebuchet MS"/>
                        <a:cs typeface="Trebuchet MS"/>
                      </a:endParaRPr>
                    </a:p>
                  </a:txBody>
                  <a:tcPr marL="0" marR="0" marT="49530" marB="0">
                    <a:lnL w="12700">
                      <a:solidFill>
                        <a:srgbClr val="FFFFFF"/>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extLst>
                  <a:ext uri="{0D108BD9-81ED-4DB2-BD59-A6C34878D82A}">
                    <a16:rowId xmlns="" xmlns:a16="http://schemas.microsoft.com/office/drawing/2014/main" val="10000"/>
                  </a:ext>
                </a:extLst>
              </a:tr>
              <a:tr h="1064895">
                <a:tc>
                  <a:txBody>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170815">
                        <a:lnSpc>
                          <a:spcPct val="100000"/>
                        </a:lnSpc>
                        <a:spcBef>
                          <a:spcPts val="1060"/>
                        </a:spcBef>
                      </a:pPr>
                      <a:r>
                        <a:rPr sz="1400" spc="-60" dirty="0">
                          <a:solidFill>
                            <a:srgbClr val="595959"/>
                          </a:solidFill>
                          <a:latin typeface="Trebuchet MS"/>
                          <a:cs typeface="Trebuchet MS"/>
                        </a:rPr>
                        <a:t>55/55</a:t>
                      </a:r>
                      <a:r>
                        <a:rPr sz="1400" spc="-125" dirty="0">
                          <a:solidFill>
                            <a:srgbClr val="595959"/>
                          </a:solidFill>
                          <a:latin typeface="Trebuchet MS"/>
                          <a:cs typeface="Trebuchet MS"/>
                        </a:rPr>
                        <a:t> </a:t>
                      </a:r>
                      <a:r>
                        <a:rPr sz="1400" spc="-35" dirty="0">
                          <a:solidFill>
                            <a:srgbClr val="595959"/>
                          </a:solidFill>
                          <a:latin typeface="Trebuchet MS"/>
                          <a:cs typeface="Trebuchet MS"/>
                        </a:rPr>
                        <a:t>anos</a:t>
                      </a:r>
                      <a:endParaRPr sz="140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marL="344805">
                        <a:lnSpc>
                          <a:spcPct val="100000"/>
                        </a:lnSpc>
                        <a:spcBef>
                          <a:spcPts val="1060"/>
                        </a:spcBef>
                      </a:pPr>
                      <a:r>
                        <a:rPr sz="1400" spc="-25" dirty="0">
                          <a:solidFill>
                            <a:srgbClr val="595959"/>
                          </a:solidFill>
                          <a:latin typeface="Trebuchet MS"/>
                          <a:cs typeface="Trebuchet MS"/>
                        </a:rPr>
                        <a:t>30</a:t>
                      </a:r>
                      <a:r>
                        <a:rPr sz="1400" spc="-114" dirty="0">
                          <a:solidFill>
                            <a:srgbClr val="595959"/>
                          </a:solidFill>
                          <a:latin typeface="Trebuchet MS"/>
                          <a:cs typeface="Trebuchet MS"/>
                        </a:rPr>
                        <a:t> </a:t>
                      </a:r>
                      <a:r>
                        <a:rPr sz="1400" spc="-35" dirty="0">
                          <a:solidFill>
                            <a:srgbClr val="595959"/>
                          </a:solidFill>
                          <a:latin typeface="Trebuchet MS"/>
                          <a:cs typeface="Trebuchet MS"/>
                        </a:rPr>
                        <a:t>anos</a:t>
                      </a:r>
                      <a:endParaRPr sz="140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marL="354330">
                        <a:lnSpc>
                          <a:spcPct val="100000"/>
                        </a:lnSpc>
                        <a:spcBef>
                          <a:spcPts val="1060"/>
                        </a:spcBef>
                      </a:pPr>
                      <a:r>
                        <a:rPr sz="1400" spc="-25" dirty="0">
                          <a:solidFill>
                            <a:srgbClr val="595959"/>
                          </a:solidFill>
                          <a:latin typeface="Trebuchet MS"/>
                          <a:cs typeface="Trebuchet MS"/>
                        </a:rPr>
                        <a:t>25</a:t>
                      </a:r>
                      <a:r>
                        <a:rPr sz="1400" spc="-114" dirty="0">
                          <a:solidFill>
                            <a:srgbClr val="595959"/>
                          </a:solidFill>
                          <a:latin typeface="Trebuchet MS"/>
                          <a:cs typeface="Trebuchet MS"/>
                        </a:rPr>
                        <a:t> </a:t>
                      </a:r>
                      <a:r>
                        <a:rPr sz="1400" spc="-35" dirty="0">
                          <a:solidFill>
                            <a:srgbClr val="595959"/>
                          </a:solidFill>
                          <a:latin typeface="Trebuchet MS"/>
                          <a:cs typeface="Trebuchet MS"/>
                        </a:rPr>
                        <a:t>anos</a:t>
                      </a:r>
                      <a:endParaRPr sz="140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 xmlns:a16="http://schemas.microsoft.com/office/drawing/2014/main" val="10001"/>
                  </a:ext>
                </a:extLst>
              </a:tr>
            </a:tbl>
          </a:graphicData>
        </a:graphic>
      </p:graphicFrame>
      <p:graphicFrame>
        <p:nvGraphicFramePr>
          <p:cNvPr id="17" name="object 17"/>
          <p:cNvGraphicFramePr>
            <a:graphicFrameLocks noGrp="1"/>
          </p:cNvGraphicFramePr>
          <p:nvPr>
            <p:extLst/>
          </p:nvPr>
        </p:nvGraphicFramePr>
        <p:xfrm>
          <a:off x="762000" y="2031631"/>
          <a:ext cx="3515550" cy="1870710"/>
        </p:xfrm>
        <a:graphic>
          <a:graphicData uri="http://schemas.openxmlformats.org/drawingml/2006/table">
            <a:tbl>
              <a:tblPr firstRow="1" bandRow="1">
                <a:tableStyleId>{2D5ABB26-0587-4C30-8999-92F81FD0307C}</a:tableStyleId>
              </a:tblPr>
              <a:tblGrid>
                <a:gridCol w="1025591">
                  <a:extLst>
                    <a:ext uri="{9D8B030D-6E8A-4147-A177-3AD203B41FA5}">
                      <a16:colId xmlns="" xmlns:a16="http://schemas.microsoft.com/office/drawing/2014/main" val="20000"/>
                    </a:ext>
                  </a:extLst>
                </a:gridCol>
                <a:gridCol w="1197517">
                  <a:extLst>
                    <a:ext uri="{9D8B030D-6E8A-4147-A177-3AD203B41FA5}">
                      <a16:colId xmlns="" xmlns:a16="http://schemas.microsoft.com/office/drawing/2014/main" val="20001"/>
                    </a:ext>
                  </a:extLst>
                </a:gridCol>
                <a:gridCol w="1292442">
                  <a:extLst>
                    <a:ext uri="{9D8B030D-6E8A-4147-A177-3AD203B41FA5}">
                      <a16:colId xmlns="" xmlns:a16="http://schemas.microsoft.com/office/drawing/2014/main" val="20002"/>
                    </a:ext>
                  </a:extLst>
                </a:gridCol>
              </a:tblGrid>
              <a:tr h="731520">
                <a:tc>
                  <a:txBody>
                    <a:bodyPr/>
                    <a:lstStyle/>
                    <a:p>
                      <a:pPr marL="213995" marR="188595" indent="77470">
                        <a:lnSpc>
                          <a:spcPts val="1600"/>
                        </a:lnSpc>
                        <a:spcBef>
                          <a:spcPts val="1320"/>
                        </a:spcBef>
                      </a:pPr>
                      <a:r>
                        <a:rPr sz="1200" b="1" spc="-60" dirty="0">
                          <a:solidFill>
                            <a:srgbClr val="595959"/>
                          </a:solidFill>
                          <a:latin typeface="Trebuchet MS"/>
                          <a:cs typeface="Trebuchet MS"/>
                        </a:rPr>
                        <a:t>Idade  </a:t>
                      </a:r>
                      <a:r>
                        <a:rPr sz="1200" b="1" spc="-5" dirty="0">
                          <a:solidFill>
                            <a:srgbClr val="595959"/>
                          </a:solidFill>
                          <a:latin typeface="Trebuchet MS"/>
                          <a:cs typeface="Trebuchet MS"/>
                        </a:rPr>
                        <a:t>Mínima</a:t>
                      </a:r>
                      <a:endParaRPr sz="1200" dirty="0">
                        <a:latin typeface="Trebuchet MS"/>
                        <a:cs typeface="Trebuchet MS"/>
                      </a:endParaRPr>
                    </a:p>
                  </a:txBody>
                  <a:tcPr marL="0" marR="0" marT="167640" marB="0">
                    <a:lnL w="12700">
                      <a:solidFill>
                        <a:srgbClr val="FFFFFF"/>
                      </a:solidFill>
                      <a:prstDash val="solid"/>
                    </a:lnL>
                    <a:lnR w="12700">
                      <a:solidFill>
                        <a:srgbClr val="FFFFFF"/>
                      </a:solidFill>
                      <a:prstDash val="solid"/>
                    </a:lnR>
                    <a:lnT w="12700">
                      <a:solidFill>
                        <a:srgbClr val="AFABAB"/>
                      </a:solidFill>
                      <a:prstDash val="solid"/>
                    </a:lnT>
                    <a:lnB w="12700">
                      <a:solidFill>
                        <a:srgbClr val="AFABAB"/>
                      </a:solidFill>
                      <a:prstDash val="solid"/>
                    </a:lnB>
                    <a:solidFill>
                      <a:srgbClr val="E0E0E0"/>
                    </a:solidFill>
                  </a:tcPr>
                </a:tc>
                <a:tc>
                  <a:txBody>
                    <a:bodyPr/>
                    <a:lstStyle/>
                    <a:p>
                      <a:pPr marL="109220" marR="83185" indent="103505">
                        <a:lnSpc>
                          <a:spcPts val="1600"/>
                        </a:lnSpc>
                        <a:spcBef>
                          <a:spcPts val="1320"/>
                        </a:spcBef>
                      </a:pPr>
                      <a:r>
                        <a:rPr sz="1200" b="1" spc="-95" dirty="0">
                          <a:solidFill>
                            <a:srgbClr val="595959"/>
                          </a:solidFill>
                          <a:latin typeface="Trebuchet MS"/>
                          <a:cs typeface="Trebuchet MS"/>
                        </a:rPr>
                        <a:t>Tempo </a:t>
                      </a:r>
                      <a:r>
                        <a:rPr sz="1200" b="1" spc="-85" dirty="0">
                          <a:solidFill>
                            <a:srgbClr val="595959"/>
                          </a:solidFill>
                          <a:latin typeface="Trebuchet MS"/>
                          <a:cs typeface="Trebuchet MS"/>
                        </a:rPr>
                        <a:t>de  </a:t>
                      </a:r>
                      <a:r>
                        <a:rPr sz="1200" b="1" spc="-5" dirty="0">
                          <a:solidFill>
                            <a:srgbClr val="595959"/>
                          </a:solidFill>
                          <a:latin typeface="Trebuchet MS"/>
                          <a:cs typeface="Trebuchet MS"/>
                        </a:rPr>
                        <a:t>Contribuiçã</a:t>
                      </a:r>
                      <a:r>
                        <a:rPr sz="1200" b="1" dirty="0">
                          <a:solidFill>
                            <a:srgbClr val="595959"/>
                          </a:solidFill>
                          <a:latin typeface="Trebuchet MS"/>
                          <a:cs typeface="Trebuchet MS"/>
                        </a:rPr>
                        <a:t>o</a:t>
                      </a:r>
                      <a:endParaRPr sz="1200" dirty="0">
                        <a:latin typeface="Trebuchet MS"/>
                        <a:cs typeface="Trebuchet MS"/>
                      </a:endParaRPr>
                    </a:p>
                  </a:txBody>
                  <a:tcPr marL="0" marR="0" marT="167640" marB="0">
                    <a:lnL w="12700">
                      <a:solidFill>
                        <a:srgbClr val="FFFFFF"/>
                      </a:solidFill>
                      <a:prstDash val="solid"/>
                    </a:lnL>
                    <a:lnR w="12700">
                      <a:solidFill>
                        <a:srgbClr val="FFFFFF"/>
                      </a:solidFill>
                      <a:prstDash val="solid"/>
                    </a:lnR>
                    <a:lnT w="12700">
                      <a:solidFill>
                        <a:srgbClr val="AFABAB"/>
                      </a:solidFill>
                      <a:prstDash val="solid"/>
                    </a:lnT>
                    <a:lnB w="12700">
                      <a:solidFill>
                        <a:srgbClr val="AFABAB"/>
                      </a:solidFill>
                      <a:prstDash val="solid"/>
                    </a:lnB>
                    <a:solidFill>
                      <a:srgbClr val="E0E0E0"/>
                    </a:solidFill>
                  </a:tcPr>
                </a:tc>
                <a:tc>
                  <a:txBody>
                    <a:bodyPr/>
                    <a:lstStyle/>
                    <a:p>
                      <a:pPr marL="343535" marR="317500" algn="ctr">
                        <a:lnSpc>
                          <a:spcPts val="1600"/>
                        </a:lnSpc>
                        <a:spcBef>
                          <a:spcPts val="480"/>
                        </a:spcBef>
                      </a:pPr>
                      <a:r>
                        <a:rPr sz="1200" b="1" spc="-95" dirty="0">
                          <a:solidFill>
                            <a:srgbClr val="595959"/>
                          </a:solidFill>
                          <a:latin typeface="Trebuchet MS"/>
                          <a:cs typeface="Trebuchet MS"/>
                        </a:rPr>
                        <a:t>Tempo  </a:t>
                      </a:r>
                      <a:r>
                        <a:rPr sz="1200" b="1" spc="-5" dirty="0">
                          <a:solidFill>
                            <a:srgbClr val="595959"/>
                          </a:solidFill>
                          <a:latin typeface="Trebuchet MS"/>
                          <a:cs typeface="Trebuchet MS"/>
                        </a:rPr>
                        <a:t>mínimo</a:t>
                      </a:r>
                      <a:endParaRPr sz="1200" dirty="0">
                        <a:latin typeface="Trebuchet MS"/>
                        <a:cs typeface="Trebuchet MS"/>
                      </a:endParaRPr>
                    </a:p>
                    <a:p>
                      <a:pPr marL="20320" algn="ctr">
                        <a:lnSpc>
                          <a:spcPts val="1660"/>
                        </a:lnSpc>
                      </a:pPr>
                      <a:r>
                        <a:rPr sz="1200" b="1" spc="-85" dirty="0">
                          <a:solidFill>
                            <a:srgbClr val="595959"/>
                          </a:solidFill>
                          <a:latin typeface="Trebuchet MS"/>
                          <a:cs typeface="Trebuchet MS"/>
                        </a:rPr>
                        <a:t>de</a:t>
                      </a:r>
                      <a:r>
                        <a:rPr sz="1200" b="1" spc="-125" dirty="0">
                          <a:solidFill>
                            <a:srgbClr val="595959"/>
                          </a:solidFill>
                          <a:latin typeface="Trebuchet MS"/>
                          <a:cs typeface="Trebuchet MS"/>
                        </a:rPr>
                        <a:t> </a:t>
                      </a:r>
                      <a:r>
                        <a:rPr sz="1200" b="1" spc="-70" dirty="0">
                          <a:solidFill>
                            <a:srgbClr val="595959"/>
                          </a:solidFill>
                          <a:latin typeface="Trebuchet MS"/>
                          <a:cs typeface="Trebuchet MS"/>
                        </a:rPr>
                        <a:t>atividade</a:t>
                      </a:r>
                      <a:endParaRPr sz="1200" dirty="0">
                        <a:latin typeface="Trebuchet MS"/>
                        <a:cs typeface="Trebuchet MS"/>
                      </a:endParaRPr>
                    </a:p>
                  </a:txBody>
                  <a:tcPr marL="0" marR="0" marT="60960" marB="0">
                    <a:lnL w="12700">
                      <a:solidFill>
                        <a:srgbClr val="FFFFFF"/>
                      </a:solidFill>
                      <a:prstDash val="solid"/>
                    </a:lnL>
                    <a:lnR w="12700">
                      <a:solidFill>
                        <a:srgbClr val="FFFFFF"/>
                      </a:solidFill>
                      <a:prstDash val="solid"/>
                    </a:lnR>
                    <a:lnT w="12700">
                      <a:solidFill>
                        <a:srgbClr val="AFABAB"/>
                      </a:solidFill>
                      <a:prstDash val="solid"/>
                    </a:lnT>
                    <a:lnB w="12700">
                      <a:solidFill>
                        <a:srgbClr val="AFABAB"/>
                      </a:solidFill>
                      <a:prstDash val="solid"/>
                    </a:lnB>
                    <a:solidFill>
                      <a:srgbClr val="E0E0E0"/>
                    </a:solidFill>
                  </a:tcPr>
                </a:tc>
                <a:extLst>
                  <a:ext uri="{0D108BD9-81ED-4DB2-BD59-A6C34878D82A}">
                    <a16:rowId xmlns="" xmlns:a16="http://schemas.microsoft.com/office/drawing/2014/main" val="10000"/>
                  </a:ext>
                </a:extLst>
              </a:tr>
              <a:tr h="1139190">
                <a:tc>
                  <a:txBody>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243204">
                        <a:lnSpc>
                          <a:spcPct val="100000"/>
                        </a:lnSpc>
                        <a:spcBef>
                          <a:spcPts val="1355"/>
                        </a:spcBef>
                      </a:pPr>
                      <a:r>
                        <a:rPr sz="1400" spc="-25" dirty="0">
                          <a:solidFill>
                            <a:srgbClr val="595959"/>
                          </a:solidFill>
                          <a:latin typeface="Trebuchet MS"/>
                          <a:cs typeface="Trebuchet MS"/>
                        </a:rPr>
                        <a:t>Não</a:t>
                      </a:r>
                      <a:r>
                        <a:rPr sz="1400" spc="-125" dirty="0">
                          <a:solidFill>
                            <a:srgbClr val="595959"/>
                          </a:solidFill>
                          <a:latin typeface="Trebuchet MS"/>
                          <a:cs typeface="Trebuchet MS"/>
                        </a:rPr>
                        <a:t> </a:t>
                      </a:r>
                      <a:r>
                        <a:rPr sz="1400" spc="-55" dirty="0">
                          <a:solidFill>
                            <a:srgbClr val="595959"/>
                          </a:solidFill>
                          <a:latin typeface="Trebuchet MS"/>
                          <a:cs typeface="Trebuchet MS"/>
                        </a:rPr>
                        <a:t>há</a:t>
                      </a:r>
                      <a:endParaRPr sz="140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176530">
                        <a:lnSpc>
                          <a:spcPct val="100000"/>
                        </a:lnSpc>
                        <a:spcBef>
                          <a:spcPts val="1355"/>
                        </a:spcBef>
                      </a:pPr>
                      <a:r>
                        <a:rPr sz="1400" spc="-60" dirty="0">
                          <a:solidFill>
                            <a:srgbClr val="595959"/>
                          </a:solidFill>
                          <a:latin typeface="Trebuchet MS"/>
                          <a:cs typeface="Trebuchet MS"/>
                        </a:rPr>
                        <a:t>25/30</a:t>
                      </a:r>
                      <a:r>
                        <a:rPr sz="1400" spc="-125" dirty="0">
                          <a:solidFill>
                            <a:srgbClr val="595959"/>
                          </a:solidFill>
                          <a:latin typeface="Trebuchet MS"/>
                          <a:cs typeface="Trebuchet MS"/>
                        </a:rPr>
                        <a:t> </a:t>
                      </a:r>
                      <a:r>
                        <a:rPr sz="1400" spc="-35" dirty="0">
                          <a:solidFill>
                            <a:srgbClr val="595959"/>
                          </a:solidFill>
                          <a:latin typeface="Trebuchet MS"/>
                          <a:cs typeface="Trebuchet MS"/>
                        </a:rPr>
                        <a:t>anos</a:t>
                      </a:r>
                      <a:endParaRPr sz="140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marL="222250">
                        <a:lnSpc>
                          <a:spcPct val="100000"/>
                        </a:lnSpc>
                        <a:spcBef>
                          <a:spcPts val="1355"/>
                        </a:spcBef>
                      </a:pPr>
                      <a:r>
                        <a:rPr sz="1400" spc="-60" dirty="0">
                          <a:solidFill>
                            <a:srgbClr val="595959"/>
                          </a:solidFill>
                          <a:latin typeface="Trebuchet MS"/>
                          <a:cs typeface="Trebuchet MS"/>
                        </a:rPr>
                        <a:t>15/20</a:t>
                      </a:r>
                      <a:r>
                        <a:rPr sz="1400" spc="-120" dirty="0">
                          <a:solidFill>
                            <a:srgbClr val="595959"/>
                          </a:solidFill>
                          <a:latin typeface="Trebuchet MS"/>
                          <a:cs typeface="Trebuchet MS"/>
                        </a:rPr>
                        <a:t> </a:t>
                      </a:r>
                      <a:r>
                        <a:rPr sz="1400" spc="-35" dirty="0">
                          <a:solidFill>
                            <a:srgbClr val="595959"/>
                          </a:solidFill>
                          <a:latin typeface="Trebuchet MS"/>
                          <a:cs typeface="Trebuchet MS"/>
                        </a:rPr>
                        <a:t>anos</a:t>
                      </a:r>
                      <a:endParaRPr sz="140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 xmlns:a16="http://schemas.microsoft.com/office/drawing/2014/main" val="10001"/>
                  </a:ext>
                </a:extLst>
              </a:tr>
            </a:tbl>
          </a:graphicData>
        </a:graphic>
      </p:graphicFrame>
      <p:sp>
        <p:nvSpPr>
          <p:cNvPr id="18" name="object 18"/>
          <p:cNvSpPr/>
          <p:nvPr/>
        </p:nvSpPr>
        <p:spPr>
          <a:xfrm>
            <a:off x="0" y="1511"/>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19" name="object 19"/>
          <p:cNvSpPr/>
          <p:nvPr/>
        </p:nvSpPr>
        <p:spPr>
          <a:xfrm>
            <a:off x="0" y="0"/>
            <a:ext cx="642620" cy="514350"/>
          </a:xfrm>
          <a:custGeom>
            <a:avLst/>
            <a:gdLst/>
            <a:ahLst/>
            <a:cxnLst/>
            <a:rect l="l" t="t" r="r" b="b"/>
            <a:pathLst>
              <a:path w="642620" h="514350">
                <a:moveTo>
                  <a:pt x="0" y="514248"/>
                </a:moveTo>
                <a:lnTo>
                  <a:pt x="641997" y="514248"/>
                </a:lnTo>
                <a:lnTo>
                  <a:pt x="641997" y="0"/>
                </a:lnTo>
                <a:lnTo>
                  <a:pt x="0" y="0"/>
                </a:lnTo>
                <a:lnTo>
                  <a:pt x="0" y="514248"/>
                </a:lnTo>
                <a:close/>
              </a:path>
            </a:pathLst>
          </a:custGeom>
          <a:solidFill>
            <a:srgbClr val="76AE62"/>
          </a:solidFill>
        </p:spPr>
        <p:txBody>
          <a:bodyPr wrap="square" lIns="0" tIns="0" rIns="0" bIns="0" rtlCol="0"/>
          <a:lstStyle/>
          <a:p>
            <a:endParaRPr/>
          </a:p>
        </p:txBody>
      </p:sp>
      <p:sp>
        <p:nvSpPr>
          <p:cNvPr id="21" name="object 21"/>
          <p:cNvSpPr/>
          <p:nvPr/>
        </p:nvSpPr>
        <p:spPr>
          <a:xfrm>
            <a:off x="7553997" y="12"/>
            <a:ext cx="1590040" cy="445770"/>
          </a:xfrm>
          <a:custGeom>
            <a:avLst/>
            <a:gdLst/>
            <a:ahLst/>
            <a:cxnLst/>
            <a:rect l="l" t="t" r="r" b="b"/>
            <a:pathLst>
              <a:path w="1590040" h="445770">
                <a:moveTo>
                  <a:pt x="0" y="445490"/>
                </a:moveTo>
                <a:lnTo>
                  <a:pt x="1590001" y="445490"/>
                </a:lnTo>
                <a:lnTo>
                  <a:pt x="1590001" y="0"/>
                </a:lnTo>
                <a:lnTo>
                  <a:pt x="0" y="0"/>
                </a:lnTo>
                <a:lnTo>
                  <a:pt x="0" y="445490"/>
                </a:lnTo>
                <a:close/>
              </a:path>
            </a:pathLst>
          </a:custGeom>
          <a:solidFill>
            <a:srgbClr val="F7A600"/>
          </a:solidFill>
        </p:spPr>
        <p:txBody>
          <a:bodyPr wrap="square" lIns="0" tIns="0" rIns="0" bIns="0" rtlCol="0"/>
          <a:lstStyle/>
          <a:p>
            <a:endParaRPr/>
          </a:p>
        </p:txBody>
      </p:sp>
      <p:sp>
        <p:nvSpPr>
          <p:cNvPr id="22" name="object 22"/>
          <p:cNvSpPr/>
          <p:nvPr/>
        </p:nvSpPr>
        <p:spPr>
          <a:xfrm>
            <a:off x="8921991" y="3397504"/>
            <a:ext cx="222250" cy="1656080"/>
          </a:xfrm>
          <a:custGeom>
            <a:avLst/>
            <a:gdLst/>
            <a:ahLst/>
            <a:cxnLst/>
            <a:rect l="l" t="t" r="r" b="b"/>
            <a:pathLst>
              <a:path w="222250" h="1656079">
                <a:moveTo>
                  <a:pt x="0" y="1656003"/>
                </a:moveTo>
                <a:lnTo>
                  <a:pt x="222008" y="1656003"/>
                </a:lnTo>
                <a:lnTo>
                  <a:pt x="222008" y="0"/>
                </a:lnTo>
                <a:lnTo>
                  <a:pt x="0" y="0"/>
                </a:lnTo>
                <a:lnTo>
                  <a:pt x="0" y="1656003"/>
                </a:lnTo>
                <a:close/>
              </a:path>
            </a:pathLst>
          </a:custGeom>
          <a:solidFill>
            <a:srgbClr val="76AE62"/>
          </a:solidFill>
        </p:spPr>
        <p:txBody>
          <a:bodyPr wrap="square" lIns="0" tIns="0" rIns="0" bIns="0" rtlCol="0"/>
          <a:lstStyle/>
          <a:p>
            <a:endParaRPr/>
          </a:p>
        </p:txBody>
      </p:sp>
      <p:sp>
        <p:nvSpPr>
          <p:cNvPr id="23" name="object 23"/>
          <p:cNvSpPr/>
          <p:nvPr/>
        </p:nvSpPr>
        <p:spPr>
          <a:xfrm>
            <a:off x="0" y="2029510"/>
            <a:ext cx="340995" cy="2243455"/>
          </a:xfrm>
          <a:custGeom>
            <a:avLst/>
            <a:gdLst/>
            <a:ahLst/>
            <a:cxnLst/>
            <a:rect l="l" t="t" r="r" b="b"/>
            <a:pathLst>
              <a:path w="340995" h="2243454">
                <a:moveTo>
                  <a:pt x="0" y="2243188"/>
                </a:moveTo>
                <a:lnTo>
                  <a:pt x="340690" y="2243188"/>
                </a:lnTo>
                <a:lnTo>
                  <a:pt x="340690" y="0"/>
                </a:lnTo>
                <a:lnTo>
                  <a:pt x="0" y="0"/>
                </a:lnTo>
                <a:lnTo>
                  <a:pt x="0" y="2243188"/>
                </a:lnTo>
                <a:close/>
              </a:path>
            </a:pathLst>
          </a:custGeom>
          <a:solidFill>
            <a:srgbClr val="2DAFE5"/>
          </a:solidFill>
        </p:spPr>
        <p:txBody>
          <a:bodyPr wrap="square" lIns="0" tIns="0" rIns="0" bIns="0" rtlCol="0"/>
          <a:lstStyle/>
          <a:p>
            <a:endParaRPr/>
          </a:p>
        </p:txBody>
      </p:sp>
      <p:sp>
        <p:nvSpPr>
          <p:cNvPr id="24" name="object 24"/>
          <p:cNvSpPr/>
          <p:nvPr/>
        </p:nvSpPr>
        <p:spPr>
          <a:xfrm>
            <a:off x="4445635" y="2029498"/>
            <a:ext cx="171450" cy="2243455"/>
          </a:xfrm>
          <a:custGeom>
            <a:avLst/>
            <a:gdLst/>
            <a:ahLst/>
            <a:cxnLst/>
            <a:rect l="l" t="t" r="r" b="b"/>
            <a:pathLst>
              <a:path w="171450" h="2243454">
                <a:moveTo>
                  <a:pt x="0" y="2243200"/>
                </a:moveTo>
                <a:lnTo>
                  <a:pt x="171005" y="2243200"/>
                </a:lnTo>
                <a:lnTo>
                  <a:pt x="171005" y="0"/>
                </a:lnTo>
                <a:lnTo>
                  <a:pt x="0" y="0"/>
                </a:lnTo>
                <a:lnTo>
                  <a:pt x="0" y="2243200"/>
                </a:lnTo>
                <a:close/>
              </a:path>
            </a:pathLst>
          </a:custGeom>
          <a:solidFill>
            <a:srgbClr val="76AE62"/>
          </a:solidFill>
        </p:spPr>
        <p:txBody>
          <a:bodyPr wrap="square" lIns="0" tIns="0" rIns="0" bIns="0" rtlCol="0"/>
          <a:lstStyle/>
          <a:p>
            <a:endParaRPr/>
          </a:p>
        </p:txBody>
      </p:sp>
      <p:sp>
        <p:nvSpPr>
          <p:cNvPr id="25" name="object 25"/>
          <p:cNvSpPr txBox="1"/>
          <p:nvPr/>
        </p:nvSpPr>
        <p:spPr>
          <a:xfrm>
            <a:off x="4445635" y="1597507"/>
            <a:ext cx="1269365" cy="268022"/>
          </a:xfrm>
          <a:prstGeom prst="rect">
            <a:avLst/>
          </a:prstGeom>
          <a:solidFill>
            <a:srgbClr val="FFCC00"/>
          </a:solidFill>
        </p:spPr>
        <p:txBody>
          <a:bodyPr vert="horz" wrap="square" lIns="0" tIns="67310" rIns="0" bIns="0" rtlCol="0">
            <a:spAutoFit/>
          </a:bodyPr>
          <a:lstStyle/>
          <a:p>
            <a:pPr marL="197485">
              <a:lnSpc>
                <a:spcPct val="100000"/>
              </a:lnSpc>
              <a:spcBef>
                <a:spcPts val="530"/>
              </a:spcBef>
            </a:pPr>
            <a:r>
              <a:rPr lang="pt-BR" sz="1300" b="1" spc="-60" dirty="0" smtClean="0">
                <a:solidFill>
                  <a:srgbClr val="006C67"/>
                </a:solidFill>
                <a:latin typeface="Arial"/>
                <a:cs typeface="Arial"/>
              </a:rPr>
              <a:t>PEC 06/2019</a:t>
            </a:r>
            <a:endParaRPr sz="1300" dirty="0">
              <a:latin typeface="Arial"/>
              <a:cs typeface="Arial"/>
            </a:endParaRPr>
          </a:p>
        </p:txBody>
      </p:sp>
      <p:sp>
        <p:nvSpPr>
          <p:cNvPr id="26" name="object 26"/>
          <p:cNvSpPr txBox="1"/>
          <p:nvPr/>
        </p:nvSpPr>
        <p:spPr>
          <a:xfrm>
            <a:off x="747001" y="1597507"/>
            <a:ext cx="855344" cy="342265"/>
          </a:xfrm>
          <a:prstGeom prst="rect">
            <a:avLst/>
          </a:prstGeom>
          <a:solidFill>
            <a:srgbClr val="FFCC00"/>
          </a:solidFill>
        </p:spPr>
        <p:txBody>
          <a:bodyPr vert="horz" wrap="square" lIns="0" tIns="67310" rIns="0" bIns="0" rtlCol="0">
            <a:spAutoFit/>
          </a:bodyPr>
          <a:lstStyle/>
          <a:p>
            <a:pPr marL="196850">
              <a:lnSpc>
                <a:spcPct val="100000"/>
              </a:lnSpc>
              <a:spcBef>
                <a:spcPts val="530"/>
              </a:spcBef>
            </a:pPr>
            <a:r>
              <a:rPr sz="1300" b="1" spc="-10" dirty="0">
                <a:solidFill>
                  <a:srgbClr val="006C67"/>
                </a:solidFill>
                <a:latin typeface="Arial"/>
                <a:cs typeface="Arial"/>
              </a:rPr>
              <a:t>HOJE</a:t>
            </a:r>
            <a:endParaRPr sz="1300">
              <a:latin typeface="Arial"/>
              <a:cs typeface="Arial"/>
            </a:endParaRPr>
          </a:p>
        </p:txBody>
      </p:sp>
      <p:sp>
        <p:nvSpPr>
          <p:cNvPr id="27" name="object 27"/>
          <p:cNvSpPr txBox="1"/>
          <p:nvPr/>
        </p:nvSpPr>
        <p:spPr>
          <a:xfrm>
            <a:off x="762000" y="4479977"/>
            <a:ext cx="7620000" cy="1350178"/>
          </a:xfrm>
          <a:prstGeom prst="rect">
            <a:avLst/>
          </a:prstGeom>
        </p:spPr>
        <p:txBody>
          <a:bodyPr vert="horz" wrap="square" lIns="0" tIns="12700" rIns="0" bIns="0" rtlCol="0">
            <a:spAutoFit/>
          </a:bodyPr>
          <a:lstStyle/>
          <a:p>
            <a:pPr marL="12700" marR="5080">
              <a:lnSpc>
                <a:spcPct val="118100"/>
              </a:lnSpc>
              <a:spcBef>
                <a:spcPts val="100"/>
              </a:spcBef>
            </a:pPr>
            <a:r>
              <a:rPr sz="1600" b="1" spc="-25" dirty="0">
                <a:latin typeface="Arial"/>
                <a:cs typeface="Arial"/>
              </a:rPr>
              <a:t>Regra</a:t>
            </a:r>
            <a:r>
              <a:rPr sz="1600" b="1" spc="-40" dirty="0">
                <a:latin typeface="Arial"/>
                <a:cs typeface="Arial"/>
              </a:rPr>
              <a:t> </a:t>
            </a:r>
            <a:r>
              <a:rPr sz="1600" b="1" spc="-5" dirty="0">
                <a:latin typeface="Arial"/>
                <a:cs typeface="Arial"/>
              </a:rPr>
              <a:t>de</a:t>
            </a:r>
            <a:r>
              <a:rPr sz="1600" b="1" spc="-40" dirty="0">
                <a:latin typeface="Arial"/>
                <a:cs typeface="Arial"/>
              </a:rPr>
              <a:t> </a:t>
            </a:r>
            <a:r>
              <a:rPr sz="1600" b="1" spc="-10" dirty="0">
                <a:latin typeface="Arial"/>
                <a:cs typeface="Arial"/>
              </a:rPr>
              <a:t>cálculo:</a:t>
            </a:r>
            <a:r>
              <a:rPr sz="1600" b="1" spc="-40" dirty="0">
                <a:latin typeface="Arial"/>
                <a:cs typeface="Arial"/>
              </a:rPr>
              <a:t> </a:t>
            </a:r>
            <a:r>
              <a:rPr sz="1600" spc="-25" dirty="0">
                <a:latin typeface="Arial"/>
                <a:cs typeface="Arial"/>
              </a:rPr>
              <a:t>60%</a:t>
            </a:r>
            <a:r>
              <a:rPr sz="1600" spc="-10" dirty="0">
                <a:latin typeface="Arial"/>
                <a:cs typeface="Arial"/>
              </a:rPr>
              <a:t> </a:t>
            </a:r>
            <a:r>
              <a:rPr sz="1600" spc="120" dirty="0">
                <a:latin typeface="Arial"/>
                <a:cs typeface="Arial"/>
              </a:rPr>
              <a:t>+</a:t>
            </a:r>
            <a:r>
              <a:rPr sz="1600" spc="-10" dirty="0">
                <a:latin typeface="Arial"/>
                <a:cs typeface="Arial"/>
              </a:rPr>
              <a:t> </a:t>
            </a:r>
            <a:r>
              <a:rPr sz="1600" spc="-95" dirty="0">
                <a:latin typeface="Arial"/>
                <a:cs typeface="Arial"/>
              </a:rPr>
              <a:t>2%</a:t>
            </a:r>
            <a:r>
              <a:rPr sz="1600" spc="-10" dirty="0">
                <a:latin typeface="Arial"/>
                <a:cs typeface="Arial"/>
              </a:rPr>
              <a:t> </a:t>
            </a:r>
            <a:r>
              <a:rPr sz="1600" spc="45" dirty="0">
                <a:latin typeface="Arial"/>
                <a:cs typeface="Arial"/>
              </a:rPr>
              <a:t>por</a:t>
            </a:r>
            <a:r>
              <a:rPr sz="1600" spc="-10" dirty="0">
                <a:latin typeface="Arial"/>
                <a:cs typeface="Arial"/>
              </a:rPr>
              <a:t> </a:t>
            </a:r>
            <a:r>
              <a:rPr sz="1600" spc="25" dirty="0">
                <a:latin typeface="Arial"/>
                <a:cs typeface="Arial"/>
              </a:rPr>
              <a:t>ano</a:t>
            </a:r>
            <a:r>
              <a:rPr sz="1600" spc="-10" dirty="0">
                <a:latin typeface="Arial"/>
                <a:cs typeface="Arial"/>
              </a:rPr>
              <a:t> </a:t>
            </a:r>
            <a:r>
              <a:rPr sz="1600" spc="15" dirty="0">
                <a:latin typeface="Arial"/>
                <a:cs typeface="Arial"/>
              </a:rPr>
              <a:t>de</a:t>
            </a:r>
            <a:r>
              <a:rPr sz="1600" spc="-10" dirty="0">
                <a:latin typeface="Arial"/>
                <a:cs typeface="Arial"/>
              </a:rPr>
              <a:t> </a:t>
            </a:r>
            <a:r>
              <a:rPr sz="1600" spc="35" dirty="0">
                <a:latin typeface="Arial"/>
                <a:cs typeface="Arial"/>
              </a:rPr>
              <a:t>contribuição</a:t>
            </a:r>
            <a:r>
              <a:rPr sz="1600" spc="-5" dirty="0">
                <a:latin typeface="Arial"/>
                <a:cs typeface="Arial"/>
              </a:rPr>
              <a:t> </a:t>
            </a:r>
            <a:r>
              <a:rPr sz="1600" spc="20" dirty="0">
                <a:latin typeface="Arial"/>
                <a:cs typeface="Arial"/>
              </a:rPr>
              <a:t>que</a:t>
            </a:r>
            <a:r>
              <a:rPr sz="1600" spc="-10" dirty="0">
                <a:latin typeface="Arial"/>
                <a:cs typeface="Arial"/>
              </a:rPr>
              <a:t> </a:t>
            </a:r>
            <a:r>
              <a:rPr lang="pt-BR" sz="1600" spc="10" dirty="0" smtClean="0">
                <a:latin typeface="Arial"/>
                <a:cs typeface="Arial"/>
              </a:rPr>
              <a:t>exceder</a:t>
            </a:r>
            <a:r>
              <a:rPr sz="1600" spc="-10" dirty="0" smtClean="0">
                <a:latin typeface="Arial"/>
                <a:cs typeface="Arial"/>
              </a:rPr>
              <a:t> </a:t>
            </a:r>
            <a:r>
              <a:rPr sz="1600" spc="45" dirty="0">
                <a:latin typeface="Arial"/>
                <a:cs typeface="Arial"/>
              </a:rPr>
              <a:t>20</a:t>
            </a:r>
            <a:r>
              <a:rPr sz="1600" spc="-10" dirty="0">
                <a:latin typeface="Arial"/>
                <a:cs typeface="Arial"/>
              </a:rPr>
              <a:t> </a:t>
            </a:r>
            <a:r>
              <a:rPr lang="pt-BR" sz="1600" dirty="0" smtClean="0">
                <a:latin typeface="Arial"/>
                <a:cs typeface="Arial"/>
              </a:rPr>
              <a:t>anos</a:t>
            </a:r>
            <a:r>
              <a:rPr sz="1600" spc="-10" dirty="0" smtClean="0">
                <a:latin typeface="Arial"/>
                <a:cs typeface="Arial"/>
              </a:rPr>
              <a:t> </a:t>
            </a:r>
            <a:r>
              <a:rPr sz="1600" spc="-15" dirty="0">
                <a:latin typeface="Arial"/>
                <a:cs typeface="Arial"/>
              </a:rPr>
              <a:t>x</a:t>
            </a:r>
            <a:r>
              <a:rPr sz="1600" spc="-10" dirty="0">
                <a:latin typeface="Arial"/>
                <a:cs typeface="Arial"/>
              </a:rPr>
              <a:t> </a:t>
            </a:r>
            <a:r>
              <a:rPr sz="1600" spc="20" dirty="0">
                <a:latin typeface="Arial"/>
                <a:cs typeface="Arial"/>
              </a:rPr>
              <a:t>média</a:t>
            </a:r>
            <a:r>
              <a:rPr sz="1600" spc="-5" dirty="0">
                <a:latin typeface="Arial"/>
                <a:cs typeface="Arial"/>
              </a:rPr>
              <a:t> </a:t>
            </a:r>
            <a:r>
              <a:rPr sz="1600" spc="15" dirty="0">
                <a:latin typeface="Arial"/>
                <a:cs typeface="Arial"/>
              </a:rPr>
              <a:t>de</a:t>
            </a:r>
            <a:r>
              <a:rPr sz="1600" spc="-10" dirty="0">
                <a:latin typeface="Arial"/>
                <a:cs typeface="Arial"/>
              </a:rPr>
              <a:t> </a:t>
            </a:r>
            <a:r>
              <a:rPr sz="1600" spc="-35" dirty="0">
                <a:latin typeface="Arial"/>
                <a:cs typeface="Arial"/>
              </a:rPr>
              <a:t>100%</a:t>
            </a:r>
            <a:r>
              <a:rPr sz="1600" spc="-10" dirty="0">
                <a:latin typeface="Arial"/>
                <a:cs typeface="Arial"/>
              </a:rPr>
              <a:t> </a:t>
            </a:r>
            <a:r>
              <a:rPr sz="1600" spc="15" dirty="0">
                <a:latin typeface="Arial"/>
                <a:cs typeface="Arial"/>
              </a:rPr>
              <a:t>dos  </a:t>
            </a:r>
            <a:r>
              <a:rPr sz="1600" spc="-10" dirty="0">
                <a:latin typeface="Arial"/>
                <a:cs typeface="Arial"/>
              </a:rPr>
              <a:t>salários </a:t>
            </a:r>
            <a:r>
              <a:rPr sz="1600" spc="15" dirty="0">
                <a:latin typeface="Arial"/>
                <a:cs typeface="Arial"/>
              </a:rPr>
              <a:t>de </a:t>
            </a:r>
            <a:r>
              <a:rPr sz="1600" spc="35" dirty="0">
                <a:latin typeface="Arial"/>
                <a:cs typeface="Arial"/>
              </a:rPr>
              <a:t>contribuição </a:t>
            </a:r>
            <a:r>
              <a:rPr sz="1600" dirty="0">
                <a:latin typeface="Arial"/>
                <a:cs typeface="Arial"/>
              </a:rPr>
              <a:t>desde </a:t>
            </a:r>
            <a:r>
              <a:rPr sz="1600" spc="40" dirty="0">
                <a:latin typeface="Arial"/>
                <a:cs typeface="Arial"/>
              </a:rPr>
              <a:t>julho </a:t>
            </a:r>
            <a:r>
              <a:rPr sz="1600" spc="15" dirty="0">
                <a:latin typeface="Arial"/>
                <a:cs typeface="Arial"/>
              </a:rPr>
              <a:t>de</a:t>
            </a:r>
            <a:r>
              <a:rPr sz="1600" spc="-175" dirty="0">
                <a:latin typeface="Arial"/>
                <a:cs typeface="Arial"/>
              </a:rPr>
              <a:t> </a:t>
            </a:r>
            <a:r>
              <a:rPr sz="1600" spc="-10" dirty="0">
                <a:latin typeface="Arial"/>
                <a:cs typeface="Arial"/>
              </a:rPr>
              <a:t>1994.</a:t>
            </a:r>
            <a:endParaRPr lang="pt-BR" sz="1600" spc="-10" dirty="0">
              <a:latin typeface="Arial"/>
              <a:cs typeface="Arial"/>
            </a:endParaRPr>
          </a:p>
          <a:p>
            <a:pPr marL="12700" marR="5080">
              <a:lnSpc>
                <a:spcPct val="118100"/>
              </a:lnSpc>
              <a:spcBef>
                <a:spcPts val="100"/>
              </a:spcBef>
            </a:pPr>
            <a:endParaRPr sz="1400" dirty="0">
              <a:latin typeface="Arial"/>
              <a:cs typeface="Arial"/>
            </a:endParaRPr>
          </a:p>
          <a:p>
            <a:pPr marL="12700" marR="46355" indent="-635">
              <a:lnSpc>
                <a:spcPct val="118100"/>
              </a:lnSpc>
              <a:spcBef>
                <a:spcPts val="670"/>
              </a:spcBef>
            </a:pPr>
            <a:r>
              <a:rPr lang="pt-BR" sz="1100" dirty="0">
                <a:latin typeface="Arial" panose="020B0604020202020204" pitchFamily="34" charset="0"/>
                <a:cs typeface="Arial" panose="020B0604020202020204" pitchFamily="34" charset="0"/>
              </a:rPr>
              <a:t>*</a:t>
            </a:r>
            <a:r>
              <a:rPr sz="1100" dirty="0">
                <a:latin typeface="Arial" panose="020B0604020202020204" pitchFamily="34" charset="0"/>
                <a:cs typeface="Arial" panose="020B0604020202020204" pitchFamily="34" charset="0"/>
              </a:rPr>
              <a:t>Para os cargos de agente penitenciário, agente socioeducativo, policial legislativo, </a:t>
            </a:r>
            <a:r>
              <a:rPr lang="pt-BR" sz="1100" dirty="0" smtClean="0">
                <a:latin typeface="Arial" panose="020B0604020202020204" pitchFamily="34" charset="0"/>
                <a:cs typeface="Arial" panose="020B0604020202020204" pitchFamily="34" charset="0"/>
              </a:rPr>
              <a:t>policial </a:t>
            </a:r>
            <a:r>
              <a:rPr sz="1100" dirty="0">
                <a:latin typeface="Arial" panose="020B0604020202020204" pitchFamily="34" charset="0"/>
                <a:cs typeface="Arial" panose="020B0604020202020204" pitchFamily="34" charset="0"/>
              </a:rPr>
              <a:t>federal,  policial rodoviário federal, policial ferroviário federal e policial civil do Distrito Federal.</a:t>
            </a:r>
          </a:p>
        </p:txBody>
      </p:sp>
      <p:sp>
        <p:nvSpPr>
          <p:cNvPr id="28" name="object 28"/>
          <p:cNvSpPr/>
          <p:nvPr/>
        </p:nvSpPr>
        <p:spPr>
          <a:xfrm>
            <a:off x="1143000" y="3008947"/>
            <a:ext cx="234594" cy="28432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223725" y="2955798"/>
            <a:ext cx="234594" cy="284340"/>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2221102" y="3025775"/>
            <a:ext cx="233819" cy="236194"/>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6547981" y="3025775"/>
            <a:ext cx="233819" cy="236194"/>
          </a:xfrm>
          <a:prstGeom prst="rect">
            <a:avLst/>
          </a:prstGeom>
          <a:blipFill>
            <a:blip r:embed="rId11" cstate="print"/>
            <a:stretch>
              <a:fillRect/>
            </a:stretch>
          </a:blipFill>
        </p:spPr>
        <p:txBody>
          <a:bodyPr wrap="square" lIns="0" tIns="0" rIns="0" bIns="0" rtlCol="0"/>
          <a:lstStyle/>
          <a:p>
            <a:endParaRPr/>
          </a:p>
        </p:txBody>
      </p:sp>
      <p:sp>
        <p:nvSpPr>
          <p:cNvPr id="33" name="object 31">
            <a:extLst>
              <a:ext uri="{FF2B5EF4-FFF2-40B4-BE49-F238E27FC236}">
                <a16:creationId xmlns="" xmlns:a16="http://schemas.microsoft.com/office/drawing/2014/main" id="{2BDE3307-7E97-7B49-9BE5-9737F8366601}"/>
              </a:ext>
            </a:extLst>
          </p:cNvPr>
          <p:cNvSpPr/>
          <p:nvPr/>
        </p:nvSpPr>
        <p:spPr>
          <a:xfrm>
            <a:off x="7924800" y="3041650"/>
            <a:ext cx="233819" cy="236194"/>
          </a:xfrm>
          <a:prstGeom prst="rect">
            <a:avLst/>
          </a:prstGeom>
          <a:blipFill>
            <a:blip r:embed="rId11" cstate="print"/>
            <a:stretch>
              <a:fillRect/>
            </a:stretch>
          </a:blipFill>
        </p:spPr>
        <p:txBody>
          <a:bodyPr wrap="square" lIns="0" tIns="0" rIns="0" bIns="0" rtlCol="0"/>
          <a:lstStyle/>
          <a:p>
            <a:endParaRPr/>
          </a:p>
        </p:txBody>
      </p:sp>
      <p:sp>
        <p:nvSpPr>
          <p:cNvPr id="34" name="object 30">
            <a:extLst>
              <a:ext uri="{FF2B5EF4-FFF2-40B4-BE49-F238E27FC236}">
                <a16:creationId xmlns="" xmlns:a16="http://schemas.microsoft.com/office/drawing/2014/main" id="{18034016-71BA-5D47-9038-787251D098C2}"/>
              </a:ext>
            </a:extLst>
          </p:cNvPr>
          <p:cNvSpPr/>
          <p:nvPr/>
        </p:nvSpPr>
        <p:spPr>
          <a:xfrm>
            <a:off x="3423781" y="3041650"/>
            <a:ext cx="233819" cy="236194"/>
          </a:xfrm>
          <a:prstGeom prst="rect">
            <a:avLst/>
          </a:prstGeom>
          <a:blipFill>
            <a:blip r:embed="rId10" cstate="print"/>
            <a:stretch>
              <a:fillRect/>
            </a:stretch>
          </a:blipFill>
        </p:spPr>
        <p:txBody>
          <a:bodyPr wrap="square" lIns="0" tIns="0" rIns="0" bIns="0" rtlCol="0"/>
          <a:lstStyle/>
          <a:p>
            <a:endParaRPr/>
          </a:p>
        </p:txBody>
      </p:sp>
      <p:sp>
        <p:nvSpPr>
          <p:cNvPr id="35" name="object 27">
            <a:extLst>
              <a:ext uri="{FF2B5EF4-FFF2-40B4-BE49-F238E27FC236}">
                <a16:creationId xmlns="" xmlns:a16="http://schemas.microsoft.com/office/drawing/2014/main" id="{382469AA-6415-E944-A3DE-4A9887C5D6F3}"/>
              </a:ext>
            </a:extLst>
          </p:cNvPr>
          <p:cNvSpPr/>
          <p:nvPr/>
        </p:nvSpPr>
        <p:spPr>
          <a:xfrm>
            <a:off x="457200" y="298450"/>
            <a:ext cx="5867400" cy="928434"/>
          </a:xfrm>
          <a:custGeom>
            <a:avLst/>
            <a:gdLst/>
            <a:ahLst/>
            <a:cxnLst/>
            <a:rect l="l" t="t" r="r" b="b"/>
            <a:pathLst>
              <a:path w="6090284" h="501650">
                <a:moveTo>
                  <a:pt x="0" y="501256"/>
                </a:moveTo>
                <a:lnTo>
                  <a:pt x="6090208" y="501256"/>
                </a:lnTo>
                <a:lnTo>
                  <a:pt x="6090208" y="0"/>
                </a:lnTo>
                <a:lnTo>
                  <a:pt x="0" y="0"/>
                </a:lnTo>
                <a:lnTo>
                  <a:pt x="0" y="501256"/>
                </a:lnTo>
                <a:close/>
              </a:path>
            </a:pathLst>
          </a:custGeom>
          <a:solidFill>
            <a:srgbClr val="006C67"/>
          </a:solidFill>
        </p:spPr>
        <p:txBody>
          <a:bodyPr wrap="square" lIns="0" tIns="0" rIns="0" bIns="0" rtlCol="0"/>
          <a:lstStyle/>
          <a:p>
            <a:endParaRPr/>
          </a:p>
        </p:txBody>
      </p:sp>
      <p:sp>
        <p:nvSpPr>
          <p:cNvPr id="20" name="object 20"/>
          <p:cNvSpPr txBox="1">
            <a:spLocks noGrp="1"/>
          </p:cNvSpPr>
          <p:nvPr>
            <p:ph type="title"/>
          </p:nvPr>
        </p:nvSpPr>
        <p:spPr>
          <a:xfrm>
            <a:off x="475195" y="328511"/>
            <a:ext cx="5392205" cy="813684"/>
          </a:xfrm>
          <a:prstGeom prst="rect">
            <a:avLst/>
          </a:prstGeom>
          <a:solidFill>
            <a:srgbClr val="006C67"/>
          </a:solidFill>
        </p:spPr>
        <p:txBody>
          <a:bodyPr vert="horz" wrap="square" lIns="0" tIns="74295" rIns="0" bIns="0" rtlCol="0">
            <a:spAutoFit/>
          </a:bodyPr>
          <a:lstStyle/>
          <a:p>
            <a:pPr marL="298450">
              <a:lnSpc>
                <a:spcPct val="100000"/>
              </a:lnSpc>
              <a:spcBef>
                <a:spcPts val="585"/>
              </a:spcBef>
            </a:pPr>
            <a:r>
              <a:rPr sz="2400" kern="1200" dirty="0">
                <a:solidFill>
                  <a:schemeClr val="bg1"/>
                </a:solidFill>
                <a:latin typeface="Raleway"/>
                <a:ea typeface="+mn-ea"/>
                <a:cs typeface="+mn-cs"/>
              </a:rPr>
              <a:t>Nova Regra Geral RPPS </a:t>
            </a:r>
            <a:r>
              <a:rPr lang="pt-BR" sz="2400" kern="1200" dirty="0" smtClean="0">
                <a:solidFill>
                  <a:schemeClr val="bg1"/>
                </a:solidFill>
                <a:latin typeface="Raleway"/>
                <a:ea typeface="+mn-ea"/>
                <a:cs typeface="+mn-cs"/>
              </a:rPr>
              <a:t>União </a:t>
            </a:r>
            <a:r>
              <a:rPr lang="pt-BR" sz="2400" kern="1200" dirty="0">
                <a:solidFill>
                  <a:schemeClr val="bg1"/>
                </a:solidFill>
                <a:latin typeface="Raleway"/>
                <a:ea typeface="+mn-ea"/>
                <a:cs typeface="+mn-cs"/>
              </a:rPr>
              <a:t/>
            </a:r>
            <a:br>
              <a:rPr lang="pt-BR" sz="2400" kern="1200" dirty="0">
                <a:solidFill>
                  <a:schemeClr val="bg1"/>
                </a:solidFill>
                <a:latin typeface="Raleway"/>
                <a:ea typeface="+mn-ea"/>
                <a:cs typeface="+mn-cs"/>
              </a:rPr>
            </a:br>
            <a:r>
              <a:rPr lang="pt-BR" sz="2400" kern="1200" dirty="0">
                <a:solidFill>
                  <a:schemeClr val="bg1"/>
                </a:solidFill>
                <a:latin typeface="Raleway"/>
                <a:ea typeface="+mn-ea"/>
                <a:cs typeface="+mn-cs"/>
              </a:rPr>
              <a:t>Policiais e </a:t>
            </a:r>
            <a:r>
              <a:rPr lang="pt-BR" sz="2400" kern="1200" dirty="0" smtClean="0">
                <a:solidFill>
                  <a:schemeClr val="bg1"/>
                </a:solidFill>
                <a:latin typeface="Raleway"/>
                <a:ea typeface="+mn-ea"/>
                <a:cs typeface="+mn-cs"/>
              </a:rPr>
              <a:t>agentes penitenciários*</a:t>
            </a:r>
            <a:endParaRPr sz="2400" kern="1200" dirty="0">
              <a:solidFill>
                <a:schemeClr val="bg1"/>
              </a:solidFill>
              <a:latin typeface="Raleway"/>
              <a:ea typeface="+mn-ea"/>
              <a:cs typeface="+mn-cs"/>
            </a:endParaRPr>
          </a:p>
        </p:txBody>
      </p:sp>
    </p:spTree>
    <p:extLst>
      <p:ext uri="{BB962C8B-B14F-4D97-AF65-F5344CB8AC3E}">
        <p14:creationId xmlns:p14="http://schemas.microsoft.com/office/powerpoint/2010/main" val="44003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Gráfico 134">
            <a:extLst>
              <a:ext uri="{FF2B5EF4-FFF2-40B4-BE49-F238E27FC236}">
                <a16:creationId xmlns:a16="http://schemas.microsoft.com/office/drawing/2014/main" xmlns="" id="{B14D1E61-32F6-D942-8C6C-4A81E1E13E00}"/>
              </a:ext>
            </a:extLst>
          </p:cNvPr>
          <p:cNvGraphicFramePr/>
          <p:nvPr>
            <p:extLst/>
          </p:nvPr>
        </p:nvGraphicFramePr>
        <p:xfrm>
          <a:off x="109612" y="2986907"/>
          <a:ext cx="1490588" cy="891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9" name="Gráfico 138">
            <a:extLst>
              <a:ext uri="{FF2B5EF4-FFF2-40B4-BE49-F238E27FC236}">
                <a16:creationId xmlns:a16="http://schemas.microsoft.com/office/drawing/2014/main" xmlns="" id="{24AF36CB-6915-3B4A-A31D-633F054F1407}"/>
              </a:ext>
            </a:extLst>
          </p:cNvPr>
          <p:cNvGraphicFramePr/>
          <p:nvPr>
            <p:extLst/>
          </p:nvPr>
        </p:nvGraphicFramePr>
        <p:xfrm>
          <a:off x="76200" y="2051050"/>
          <a:ext cx="1490588" cy="891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object 75"/>
          <p:cNvGraphicFramePr>
            <a:graphicFrameLocks noGrp="1"/>
          </p:cNvGraphicFramePr>
          <p:nvPr>
            <p:extLst/>
          </p:nvPr>
        </p:nvGraphicFramePr>
        <p:xfrm>
          <a:off x="338212" y="1536611"/>
          <a:ext cx="2328788" cy="2299968"/>
        </p:xfrm>
        <a:graphic>
          <a:graphicData uri="http://schemas.openxmlformats.org/drawingml/2006/table">
            <a:tbl>
              <a:tblPr firstRow="1" bandRow="1">
                <a:tableStyleId>{2D5ABB26-0587-4C30-8999-92F81FD0307C}</a:tableStyleId>
              </a:tblPr>
              <a:tblGrid>
                <a:gridCol w="1121851">
                  <a:extLst>
                    <a:ext uri="{9D8B030D-6E8A-4147-A177-3AD203B41FA5}">
                      <a16:colId xmlns:a16="http://schemas.microsoft.com/office/drawing/2014/main" xmlns="" val="20000"/>
                    </a:ext>
                  </a:extLst>
                </a:gridCol>
                <a:gridCol w="1206937">
                  <a:extLst>
                    <a:ext uri="{9D8B030D-6E8A-4147-A177-3AD203B41FA5}">
                      <a16:colId xmlns:a16="http://schemas.microsoft.com/office/drawing/2014/main" xmlns="" val="20001"/>
                    </a:ext>
                  </a:extLst>
                </a:gridCol>
              </a:tblGrid>
              <a:tr h="436880">
                <a:tc>
                  <a:txBody>
                    <a:bodyPr/>
                    <a:lstStyle/>
                    <a:p>
                      <a:pPr marL="264160" marR="240665" indent="65405">
                        <a:lnSpc>
                          <a:spcPts val="1370"/>
                        </a:lnSpc>
                        <a:spcBef>
                          <a:spcPts val="385"/>
                        </a:spcBef>
                      </a:pPr>
                      <a:r>
                        <a:rPr sz="1150" b="1" spc="-35" dirty="0">
                          <a:solidFill>
                            <a:srgbClr val="FFFFFF"/>
                          </a:solidFill>
                          <a:latin typeface="Trebuchet MS"/>
                          <a:cs typeface="Trebuchet MS"/>
                        </a:rPr>
                        <a:t>Idade  </a:t>
                      </a:r>
                      <a:r>
                        <a:rPr sz="1150" b="1" spc="-5" dirty="0">
                          <a:solidFill>
                            <a:srgbClr val="FFFFFF"/>
                          </a:solidFill>
                          <a:latin typeface="Trebuchet MS"/>
                          <a:cs typeface="Trebuchet MS"/>
                        </a:rPr>
                        <a:t>Mínima</a:t>
                      </a:r>
                      <a:endParaRPr sz="1150" dirty="0">
                        <a:latin typeface="Trebuchet MS"/>
                        <a:cs typeface="Trebuchet MS"/>
                      </a:endParaRPr>
                    </a:p>
                  </a:txBody>
                  <a:tcPr marL="0" marR="0" marT="4889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tc>
                  <a:txBody>
                    <a:bodyPr/>
                    <a:lstStyle/>
                    <a:p>
                      <a:pPr marL="142875" marR="120650" indent="87630">
                        <a:lnSpc>
                          <a:spcPts val="1370"/>
                        </a:lnSpc>
                        <a:spcBef>
                          <a:spcPts val="385"/>
                        </a:spcBef>
                      </a:pPr>
                      <a:r>
                        <a:rPr sz="1150" b="1" spc="-55" dirty="0">
                          <a:solidFill>
                            <a:srgbClr val="FFFFFF"/>
                          </a:solidFill>
                          <a:latin typeface="Trebuchet MS"/>
                          <a:cs typeface="Trebuchet MS"/>
                        </a:rPr>
                        <a:t>Tempo de  </a:t>
                      </a:r>
                      <a:r>
                        <a:rPr sz="1150" b="1" spc="-5" dirty="0">
                          <a:solidFill>
                            <a:srgbClr val="FFFFFF"/>
                          </a:solidFill>
                          <a:latin typeface="Trebuchet MS"/>
                          <a:cs typeface="Trebuchet MS"/>
                        </a:rPr>
                        <a:t>Contribuiçã</a:t>
                      </a:r>
                      <a:r>
                        <a:rPr sz="1150" b="1" dirty="0">
                          <a:solidFill>
                            <a:srgbClr val="FFFFFF"/>
                          </a:solidFill>
                          <a:latin typeface="Trebuchet MS"/>
                          <a:cs typeface="Trebuchet MS"/>
                        </a:rPr>
                        <a:t>o</a:t>
                      </a:r>
                      <a:endParaRPr sz="1150" dirty="0">
                        <a:latin typeface="Trebuchet MS"/>
                        <a:cs typeface="Trebuchet MS"/>
                      </a:endParaRPr>
                    </a:p>
                  </a:txBody>
                  <a:tcPr marL="0" marR="0" marT="4889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extLst>
                  <a:ext uri="{0D108BD9-81ED-4DB2-BD59-A6C34878D82A}">
                    <a16:rowId xmlns:a16="http://schemas.microsoft.com/office/drawing/2014/main" xmlns="" val="10000"/>
                  </a:ext>
                </a:extLst>
              </a:tr>
              <a:tr h="931544">
                <a:tc>
                  <a:txBody>
                    <a:bodyPr/>
                    <a:lstStyle/>
                    <a:p>
                      <a:pPr marL="191135">
                        <a:lnSpc>
                          <a:spcPct val="100000"/>
                        </a:lnSpc>
                        <a:spcBef>
                          <a:spcPts val="1150"/>
                        </a:spcBef>
                        <a:tabLst>
                          <a:tab pos="614045" algn="l"/>
                        </a:tabLst>
                      </a:pPr>
                      <a:r>
                        <a:rPr lang="pt-BR" sz="1875" b="1" spc="-135" baseline="-24444" dirty="0">
                          <a:solidFill>
                            <a:srgbClr val="F5A740"/>
                          </a:solidFill>
                          <a:latin typeface="Trebuchet MS"/>
                          <a:cs typeface="Trebuchet MS"/>
                        </a:rPr>
                        <a:t>61</a:t>
                      </a:r>
                      <a:r>
                        <a:rPr lang="pt-BR" sz="1875" b="1" spc="-135" baseline="-24444" dirty="0">
                          <a:solidFill>
                            <a:srgbClr val="0B64FF"/>
                          </a:solidFill>
                          <a:latin typeface="Trebuchet MS"/>
                          <a:cs typeface="Trebuchet MS"/>
                        </a:rPr>
                        <a:t>	</a:t>
                      </a:r>
                      <a:r>
                        <a:rPr lang="pt-BR" sz="1250" b="1" spc="-90" dirty="0">
                          <a:solidFill>
                            <a:srgbClr val="F5A740"/>
                          </a:solidFill>
                          <a:latin typeface="Trebuchet MS"/>
                          <a:cs typeface="Trebuchet MS"/>
                        </a:rPr>
                        <a:t>62</a:t>
                      </a:r>
                      <a:endParaRPr sz="1250" dirty="0">
                        <a:solidFill>
                          <a:srgbClr val="F5A740"/>
                        </a:solidFill>
                        <a:latin typeface="Trebuchet MS"/>
                        <a:cs typeface="Trebuchet MS"/>
                      </a:endParaRPr>
                    </a:p>
                  </a:txBody>
                  <a:tcPr marL="0" marR="0" marT="14605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35"/>
                        </a:spcBef>
                      </a:pPr>
                      <a:endParaRPr sz="1500" dirty="0">
                        <a:latin typeface="Times New Roman"/>
                        <a:cs typeface="Times New Roman"/>
                      </a:endParaRPr>
                    </a:p>
                    <a:p>
                      <a:pPr marL="197485">
                        <a:lnSpc>
                          <a:spcPct val="100000"/>
                        </a:lnSpc>
                      </a:pPr>
                      <a:r>
                        <a:rPr sz="1350" b="1" spc="-100" dirty="0">
                          <a:solidFill>
                            <a:srgbClr val="595959"/>
                          </a:solidFill>
                          <a:latin typeface="Trebuchet MS"/>
                          <a:cs typeface="Trebuchet MS"/>
                        </a:rPr>
                        <a:t>35</a:t>
                      </a:r>
                      <a:r>
                        <a:rPr sz="1350" b="1" spc="-110"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extLst>
                  <a:ext uri="{0D108BD9-81ED-4DB2-BD59-A6C34878D82A}">
                    <a16:rowId xmlns:a16="http://schemas.microsoft.com/office/drawing/2014/main" xmlns="" val="10001"/>
                  </a:ext>
                </a:extLst>
              </a:tr>
              <a:tr h="931544">
                <a:tc>
                  <a:txBody>
                    <a:bodyPr/>
                    <a:lstStyle/>
                    <a:p>
                      <a:pPr marL="233679">
                        <a:lnSpc>
                          <a:spcPts val="1265"/>
                        </a:lnSpc>
                        <a:tabLst>
                          <a:tab pos="573405" algn="l"/>
                        </a:tabLst>
                      </a:pPr>
                      <a:endParaRPr lang="pt-BR" sz="600" b="1" spc="-135" baseline="-31111" dirty="0">
                        <a:solidFill>
                          <a:srgbClr val="FB016C"/>
                        </a:solidFill>
                        <a:latin typeface="Trebuchet MS"/>
                        <a:cs typeface="Trebuchet MS"/>
                      </a:endParaRPr>
                    </a:p>
                    <a:p>
                      <a:pPr marL="233679">
                        <a:lnSpc>
                          <a:spcPts val="1265"/>
                        </a:lnSpc>
                        <a:tabLst>
                          <a:tab pos="573405" algn="l"/>
                        </a:tabLst>
                      </a:pPr>
                      <a:r>
                        <a:rPr sz="1875" b="1" spc="-135" baseline="-31111" dirty="0">
                          <a:solidFill>
                            <a:srgbClr val="F5A740"/>
                          </a:solidFill>
                          <a:latin typeface="Trebuchet MS"/>
                          <a:cs typeface="Trebuchet MS"/>
                        </a:rPr>
                        <a:t>56	</a:t>
                      </a:r>
                      <a:r>
                        <a:rPr sz="1250" b="1" spc="-90" dirty="0">
                          <a:solidFill>
                            <a:srgbClr val="F5A740"/>
                          </a:solidFill>
                          <a:latin typeface="Trebuchet MS"/>
                          <a:cs typeface="Trebuchet MS"/>
                        </a:rPr>
                        <a:t>57</a:t>
                      </a:r>
                      <a:endParaRPr sz="1250" dirty="0">
                        <a:solidFill>
                          <a:srgbClr val="F5A740"/>
                        </a:solidFill>
                        <a:latin typeface="Trebuchet MS"/>
                        <a:cs typeface="Trebuchet MS"/>
                      </a:endParaRPr>
                    </a:p>
                    <a:p>
                      <a:pPr>
                        <a:lnSpc>
                          <a:spcPct val="100000"/>
                        </a:lnSpc>
                        <a:spcBef>
                          <a:spcPts val="50"/>
                        </a:spcBef>
                      </a:pPr>
                      <a:endParaRPr lang="pt-BR" sz="3050" dirty="0">
                        <a:latin typeface="Times New Roman"/>
                        <a:cs typeface="Times New Roman"/>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5"/>
                        </a:spcBef>
                      </a:pPr>
                      <a:endParaRPr sz="1300" dirty="0">
                        <a:latin typeface="Times New Roman"/>
                        <a:cs typeface="Times New Roman"/>
                      </a:endParaRPr>
                    </a:p>
                    <a:p>
                      <a:pPr marL="197485">
                        <a:lnSpc>
                          <a:spcPct val="100000"/>
                        </a:lnSpc>
                      </a:pPr>
                      <a:r>
                        <a:rPr sz="1350" b="1" spc="-100" dirty="0">
                          <a:solidFill>
                            <a:srgbClr val="595959"/>
                          </a:solidFill>
                          <a:latin typeface="Trebuchet MS"/>
                          <a:cs typeface="Trebuchet MS"/>
                        </a:rPr>
                        <a:t>30</a:t>
                      </a:r>
                      <a:r>
                        <a:rPr sz="1350" b="1" spc="-110"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a:txBody>
                  <a:tcPr marL="0" marR="0" marT="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tcPr>
                </a:tc>
                <a:extLst>
                  <a:ext uri="{0D108BD9-81ED-4DB2-BD59-A6C34878D82A}">
                    <a16:rowId xmlns:a16="http://schemas.microsoft.com/office/drawing/2014/main" xmlns="" val="10002"/>
                  </a:ext>
                </a:extLst>
              </a:tr>
            </a:tbl>
          </a:graphicData>
        </a:graphic>
      </p:graphicFrame>
      <p:sp>
        <p:nvSpPr>
          <p:cNvPr id="2" name="object 2"/>
          <p:cNvSpPr/>
          <p:nvPr/>
        </p:nvSpPr>
        <p:spPr>
          <a:xfrm>
            <a:off x="7600429" y="6211392"/>
            <a:ext cx="432904" cy="284708"/>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9"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10"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11"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a:p>
        </p:txBody>
      </p:sp>
      <p:sp>
        <p:nvSpPr>
          <p:cNvPr id="34" name="object 34"/>
          <p:cNvSpPr/>
          <p:nvPr/>
        </p:nvSpPr>
        <p:spPr>
          <a:xfrm>
            <a:off x="3175190" y="1831975"/>
            <a:ext cx="660400" cy="806450"/>
          </a:xfrm>
          <a:custGeom>
            <a:avLst/>
            <a:gdLst/>
            <a:ahLst/>
            <a:cxnLst/>
            <a:rect l="l" t="t" r="r" b="b"/>
            <a:pathLst>
              <a:path w="660400" h="806450">
                <a:moveTo>
                  <a:pt x="0" y="806196"/>
                </a:moveTo>
                <a:lnTo>
                  <a:pt x="660120" y="806196"/>
                </a:lnTo>
                <a:lnTo>
                  <a:pt x="660120" y="0"/>
                </a:lnTo>
                <a:lnTo>
                  <a:pt x="0" y="0"/>
                </a:lnTo>
                <a:lnTo>
                  <a:pt x="0" y="806196"/>
                </a:lnTo>
                <a:close/>
              </a:path>
            </a:pathLst>
          </a:custGeom>
          <a:solidFill>
            <a:srgbClr val="81B859"/>
          </a:solidFill>
        </p:spPr>
        <p:txBody>
          <a:bodyPr wrap="square" lIns="0" tIns="0" rIns="0" bIns="0" rtlCol="0"/>
          <a:lstStyle/>
          <a:p>
            <a:endParaRPr/>
          </a:p>
        </p:txBody>
      </p:sp>
      <p:sp>
        <p:nvSpPr>
          <p:cNvPr id="35" name="object 35"/>
          <p:cNvSpPr/>
          <p:nvPr/>
        </p:nvSpPr>
        <p:spPr>
          <a:xfrm>
            <a:off x="3835298" y="1831975"/>
            <a:ext cx="593725" cy="806450"/>
          </a:xfrm>
          <a:custGeom>
            <a:avLst/>
            <a:gdLst/>
            <a:ahLst/>
            <a:cxnLst/>
            <a:rect l="l" t="t" r="r" b="b"/>
            <a:pathLst>
              <a:path w="593725" h="806450">
                <a:moveTo>
                  <a:pt x="0" y="806196"/>
                </a:moveTo>
                <a:lnTo>
                  <a:pt x="593369" y="806196"/>
                </a:lnTo>
                <a:lnTo>
                  <a:pt x="593369" y="0"/>
                </a:lnTo>
                <a:lnTo>
                  <a:pt x="0" y="0"/>
                </a:lnTo>
                <a:lnTo>
                  <a:pt x="0" y="806196"/>
                </a:lnTo>
                <a:close/>
              </a:path>
            </a:pathLst>
          </a:custGeom>
          <a:solidFill>
            <a:srgbClr val="81B859"/>
          </a:solidFill>
        </p:spPr>
        <p:txBody>
          <a:bodyPr wrap="square" lIns="0" tIns="0" rIns="0" bIns="0" rtlCol="0"/>
          <a:lstStyle/>
          <a:p>
            <a:endParaRPr/>
          </a:p>
        </p:txBody>
      </p:sp>
      <p:sp>
        <p:nvSpPr>
          <p:cNvPr id="36" name="object 36"/>
          <p:cNvSpPr/>
          <p:nvPr/>
        </p:nvSpPr>
        <p:spPr>
          <a:xfrm>
            <a:off x="3835298" y="1826196"/>
            <a:ext cx="0" cy="812165"/>
          </a:xfrm>
          <a:custGeom>
            <a:avLst/>
            <a:gdLst/>
            <a:ahLst/>
            <a:cxnLst/>
            <a:rect l="l" t="t" r="r" b="b"/>
            <a:pathLst>
              <a:path h="812164">
                <a:moveTo>
                  <a:pt x="0" y="0"/>
                </a:moveTo>
                <a:lnTo>
                  <a:pt x="0" y="811987"/>
                </a:lnTo>
              </a:path>
            </a:pathLst>
          </a:custGeom>
          <a:ln w="11582">
            <a:solidFill>
              <a:srgbClr val="FFFFFF"/>
            </a:solidFill>
            <a:prstDash val="sysDot"/>
          </a:ln>
        </p:spPr>
        <p:txBody>
          <a:bodyPr wrap="square" lIns="0" tIns="0" rIns="0" bIns="0" rtlCol="0"/>
          <a:lstStyle/>
          <a:p>
            <a:endParaRPr/>
          </a:p>
        </p:txBody>
      </p:sp>
      <p:sp>
        <p:nvSpPr>
          <p:cNvPr id="37" name="object 37"/>
          <p:cNvSpPr/>
          <p:nvPr/>
        </p:nvSpPr>
        <p:spPr>
          <a:xfrm>
            <a:off x="3835298" y="2638171"/>
            <a:ext cx="0" cy="937894"/>
          </a:xfrm>
          <a:custGeom>
            <a:avLst/>
            <a:gdLst/>
            <a:ahLst/>
            <a:cxnLst/>
            <a:rect l="l" t="t" r="r" b="b"/>
            <a:pathLst>
              <a:path h="937895">
                <a:moveTo>
                  <a:pt x="0" y="0"/>
                </a:moveTo>
                <a:lnTo>
                  <a:pt x="0" y="937641"/>
                </a:lnTo>
              </a:path>
            </a:pathLst>
          </a:custGeom>
          <a:ln w="11582">
            <a:solidFill>
              <a:srgbClr val="AFABAB"/>
            </a:solidFill>
            <a:prstDash val="sysDot"/>
          </a:ln>
        </p:spPr>
        <p:txBody>
          <a:bodyPr wrap="square" lIns="0" tIns="0" rIns="0" bIns="0" rtlCol="0"/>
          <a:lstStyle/>
          <a:p>
            <a:endParaRPr/>
          </a:p>
        </p:txBody>
      </p:sp>
      <p:sp>
        <p:nvSpPr>
          <p:cNvPr id="38" name="object 38"/>
          <p:cNvSpPr/>
          <p:nvPr/>
        </p:nvSpPr>
        <p:spPr>
          <a:xfrm>
            <a:off x="3169399" y="2638171"/>
            <a:ext cx="1261745" cy="0"/>
          </a:xfrm>
          <a:custGeom>
            <a:avLst/>
            <a:gdLst/>
            <a:ahLst/>
            <a:cxnLst/>
            <a:rect l="l" t="t" r="r" b="b"/>
            <a:pathLst>
              <a:path w="1261745">
                <a:moveTo>
                  <a:pt x="0" y="0"/>
                </a:moveTo>
                <a:lnTo>
                  <a:pt x="1261148" y="0"/>
                </a:lnTo>
              </a:path>
            </a:pathLst>
          </a:custGeom>
          <a:ln w="11582">
            <a:solidFill>
              <a:srgbClr val="AFABAB"/>
            </a:solidFill>
          </a:ln>
        </p:spPr>
        <p:txBody>
          <a:bodyPr wrap="square" lIns="0" tIns="0" rIns="0" bIns="0" rtlCol="0"/>
          <a:lstStyle/>
          <a:p>
            <a:endParaRPr/>
          </a:p>
        </p:txBody>
      </p:sp>
      <p:sp>
        <p:nvSpPr>
          <p:cNvPr id="39" name="object 39"/>
          <p:cNvSpPr/>
          <p:nvPr/>
        </p:nvSpPr>
        <p:spPr>
          <a:xfrm>
            <a:off x="3175190" y="1826196"/>
            <a:ext cx="0" cy="1750060"/>
          </a:xfrm>
          <a:custGeom>
            <a:avLst/>
            <a:gdLst/>
            <a:ahLst/>
            <a:cxnLst/>
            <a:rect l="l" t="t" r="r" b="b"/>
            <a:pathLst>
              <a:path h="1750060">
                <a:moveTo>
                  <a:pt x="0" y="0"/>
                </a:moveTo>
                <a:lnTo>
                  <a:pt x="0" y="1749615"/>
                </a:lnTo>
              </a:path>
            </a:pathLst>
          </a:custGeom>
          <a:ln w="11582">
            <a:solidFill>
              <a:srgbClr val="AFABAB"/>
            </a:solidFill>
            <a:prstDash val="sysDot"/>
          </a:ln>
        </p:spPr>
        <p:txBody>
          <a:bodyPr wrap="square" lIns="0" tIns="0" rIns="0" bIns="0" rtlCol="0"/>
          <a:lstStyle/>
          <a:p>
            <a:endParaRPr/>
          </a:p>
        </p:txBody>
      </p:sp>
      <p:sp>
        <p:nvSpPr>
          <p:cNvPr id="40" name="object 40"/>
          <p:cNvSpPr/>
          <p:nvPr/>
        </p:nvSpPr>
        <p:spPr>
          <a:xfrm>
            <a:off x="5146749" y="3089624"/>
            <a:ext cx="0" cy="1750060"/>
          </a:xfrm>
          <a:custGeom>
            <a:avLst/>
            <a:gdLst/>
            <a:ahLst/>
            <a:cxnLst/>
            <a:rect l="l" t="t" r="r" b="b"/>
            <a:pathLst>
              <a:path h="1750060">
                <a:moveTo>
                  <a:pt x="0" y="0"/>
                </a:moveTo>
                <a:lnTo>
                  <a:pt x="0" y="1749615"/>
                </a:lnTo>
              </a:path>
            </a:pathLst>
          </a:custGeom>
          <a:ln w="11582">
            <a:solidFill>
              <a:srgbClr val="AFABAB"/>
            </a:solidFill>
            <a:prstDash val="sysDot"/>
          </a:ln>
        </p:spPr>
        <p:txBody>
          <a:bodyPr wrap="square" lIns="0" tIns="0" rIns="0" bIns="0" rtlCol="0"/>
          <a:lstStyle/>
          <a:p>
            <a:endParaRPr/>
          </a:p>
        </p:txBody>
      </p:sp>
      <p:sp>
        <p:nvSpPr>
          <p:cNvPr id="41" name="object 41"/>
          <p:cNvSpPr/>
          <p:nvPr/>
        </p:nvSpPr>
        <p:spPr>
          <a:xfrm>
            <a:off x="3169399" y="1833181"/>
            <a:ext cx="1261745" cy="0"/>
          </a:xfrm>
          <a:custGeom>
            <a:avLst/>
            <a:gdLst/>
            <a:ahLst/>
            <a:cxnLst/>
            <a:rect l="l" t="t" r="r" b="b"/>
            <a:pathLst>
              <a:path w="1261745">
                <a:moveTo>
                  <a:pt x="0" y="0"/>
                </a:moveTo>
                <a:lnTo>
                  <a:pt x="1261148" y="0"/>
                </a:lnTo>
              </a:path>
            </a:pathLst>
          </a:custGeom>
          <a:ln w="9194">
            <a:solidFill>
              <a:srgbClr val="AFABAB"/>
            </a:solidFill>
          </a:ln>
        </p:spPr>
        <p:txBody>
          <a:bodyPr wrap="square" lIns="0" tIns="0" rIns="0" bIns="0" rtlCol="0"/>
          <a:lstStyle/>
          <a:p>
            <a:endParaRPr/>
          </a:p>
        </p:txBody>
      </p:sp>
      <p:sp>
        <p:nvSpPr>
          <p:cNvPr id="42" name="object 42"/>
          <p:cNvSpPr/>
          <p:nvPr/>
        </p:nvSpPr>
        <p:spPr>
          <a:xfrm>
            <a:off x="3169399" y="3570020"/>
            <a:ext cx="1261745" cy="0"/>
          </a:xfrm>
          <a:custGeom>
            <a:avLst/>
            <a:gdLst/>
            <a:ahLst/>
            <a:cxnLst/>
            <a:rect l="l" t="t" r="r" b="b"/>
            <a:pathLst>
              <a:path w="1261745">
                <a:moveTo>
                  <a:pt x="0" y="0"/>
                </a:moveTo>
                <a:lnTo>
                  <a:pt x="1261148" y="0"/>
                </a:lnTo>
              </a:path>
            </a:pathLst>
          </a:custGeom>
          <a:ln w="11582">
            <a:solidFill>
              <a:srgbClr val="AFABAB"/>
            </a:solidFill>
          </a:ln>
        </p:spPr>
        <p:txBody>
          <a:bodyPr wrap="square" lIns="0" tIns="0" rIns="0" bIns="0" rtlCol="0"/>
          <a:lstStyle/>
          <a:p>
            <a:endParaRPr/>
          </a:p>
        </p:txBody>
      </p:sp>
      <p:sp>
        <p:nvSpPr>
          <p:cNvPr id="43" name="object 43"/>
          <p:cNvSpPr txBox="1"/>
          <p:nvPr/>
        </p:nvSpPr>
        <p:spPr>
          <a:xfrm>
            <a:off x="3218380" y="1860983"/>
            <a:ext cx="591620" cy="739140"/>
          </a:xfrm>
          <a:prstGeom prst="rect">
            <a:avLst/>
          </a:prstGeom>
        </p:spPr>
        <p:txBody>
          <a:bodyPr vert="horz" wrap="square" lIns="0" tIns="14604" rIns="0" bIns="0" rtlCol="0">
            <a:spAutoFit/>
          </a:bodyPr>
          <a:lstStyle/>
          <a:p>
            <a:pPr marR="5080" algn="ctr">
              <a:lnSpc>
                <a:spcPct val="101400"/>
              </a:lnSpc>
              <a:spcBef>
                <a:spcPts val="114"/>
              </a:spcBef>
            </a:pPr>
            <a:r>
              <a:rPr sz="1150" b="1" spc="-65" dirty="0">
                <a:solidFill>
                  <a:srgbClr val="FFFFFF"/>
                </a:solidFill>
                <a:latin typeface="Trebuchet MS"/>
                <a:cs typeface="Trebuchet MS"/>
              </a:rPr>
              <a:t>Temp</a:t>
            </a:r>
            <a:r>
              <a:rPr sz="1150" b="1" spc="-10" dirty="0">
                <a:solidFill>
                  <a:srgbClr val="FFFFFF"/>
                </a:solidFill>
                <a:latin typeface="Trebuchet MS"/>
                <a:cs typeface="Trebuchet MS"/>
              </a:rPr>
              <a:t>o  </a:t>
            </a:r>
            <a:r>
              <a:rPr sz="1150" b="1" spc="-50" dirty="0">
                <a:solidFill>
                  <a:srgbClr val="FFFFFF"/>
                </a:solidFill>
                <a:latin typeface="Trebuchet MS"/>
                <a:cs typeface="Trebuchet MS"/>
              </a:rPr>
              <a:t>de  Se</a:t>
            </a:r>
            <a:r>
              <a:rPr sz="1150" b="1" spc="-70" dirty="0">
                <a:solidFill>
                  <a:srgbClr val="FFFFFF"/>
                </a:solidFill>
                <a:latin typeface="Trebuchet MS"/>
                <a:cs typeface="Trebuchet MS"/>
              </a:rPr>
              <a:t>r</a:t>
            </a:r>
            <a:r>
              <a:rPr sz="1150" b="1" spc="-65" dirty="0">
                <a:solidFill>
                  <a:srgbClr val="FFFFFF"/>
                </a:solidFill>
                <a:latin typeface="Trebuchet MS"/>
                <a:cs typeface="Trebuchet MS"/>
              </a:rPr>
              <a:t>vi</a:t>
            </a:r>
            <a:r>
              <a:rPr sz="1150" b="1" spc="-75" dirty="0">
                <a:solidFill>
                  <a:srgbClr val="FFFFFF"/>
                </a:solidFill>
                <a:latin typeface="Trebuchet MS"/>
                <a:cs typeface="Trebuchet MS"/>
              </a:rPr>
              <a:t>ç</a:t>
            </a:r>
            <a:r>
              <a:rPr sz="1150" b="1" spc="-10" dirty="0">
                <a:solidFill>
                  <a:srgbClr val="FFFFFF"/>
                </a:solidFill>
                <a:latin typeface="Trebuchet MS"/>
                <a:cs typeface="Trebuchet MS"/>
              </a:rPr>
              <a:t>o  </a:t>
            </a:r>
            <a:r>
              <a:rPr sz="1150" b="1" spc="-50" dirty="0">
                <a:solidFill>
                  <a:srgbClr val="FFFFFF"/>
                </a:solidFill>
                <a:latin typeface="Trebuchet MS"/>
                <a:cs typeface="Trebuchet MS"/>
              </a:rPr>
              <a:t>Pú</a:t>
            </a:r>
            <a:r>
              <a:rPr sz="1150" b="1" spc="-40" dirty="0">
                <a:solidFill>
                  <a:srgbClr val="FFFFFF"/>
                </a:solidFill>
                <a:latin typeface="Trebuchet MS"/>
                <a:cs typeface="Trebuchet MS"/>
              </a:rPr>
              <a:t>b</a:t>
            </a:r>
            <a:r>
              <a:rPr sz="1150" b="1" spc="-55" dirty="0">
                <a:solidFill>
                  <a:srgbClr val="FFFFFF"/>
                </a:solidFill>
                <a:latin typeface="Trebuchet MS"/>
                <a:cs typeface="Trebuchet MS"/>
              </a:rPr>
              <a:t>l</a:t>
            </a:r>
            <a:r>
              <a:rPr sz="1150" b="1" spc="-60" dirty="0">
                <a:solidFill>
                  <a:srgbClr val="FFFFFF"/>
                </a:solidFill>
                <a:latin typeface="Trebuchet MS"/>
                <a:cs typeface="Trebuchet MS"/>
              </a:rPr>
              <a:t>ico</a:t>
            </a:r>
            <a:endParaRPr sz="1150" dirty="0">
              <a:latin typeface="Trebuchet MS"/>
              <a:cs typeface="Trebuchet MS"/>
            </a:endParaRPr>
          </a:p>
        </p:txBody>
      </p:sp>
      <p:sp>
        <p:nvSpPr>
          <p:cNvPr id="44" name="object 44"/>
          <p:cNvSpPr txBox="1"/>
          <p:nvPr/>
        </p:nvSpPr>
        <p:spPr>
          <a:xfrm>
            <a:off x="3862627" y="1951330"/>
            <a:ext cx="556974" cy="565785"/>
          </a:xfrm>
          <a:prstGeom prst="rect">
            <a:avLst/>
          </a:prstGeom>
        </p:spPr>
        <p:txBody>
          <a:bodyPr vert="horz" wrap="square" lIns="0" tIns="12700" rIns="0" bIns="0" rtlCol="0">
            <a:spAutoFit/>
          </a:bodyPr>
          <a:lstStyle/>
          <a:p>
            <a:pPr marR="5080" algn="ctr">
              <a:lnSpc>
                <a:spcPct val="102499"/>
              </a:lnSpc>
              <a:spcBef>
                <a:spcPts val="100"/>
              </a:spcBef>
            </a:pPr>
            <a:r>
              <a:rPr sz="1150" b="1" spc="-65" dirty="0">
                <a:solidFill>
                  <a:srgbClr val="FFFFFF"/>
                </a:solidFill>
                <a:latin typeface="Trebuchet MS"/>
                <a:cs typeface="Trebuchet MS"/>
              </a:rPr>
              <a:t>Temp</a:t>
            </a:r>
            <a:r>
              <a:rPr sz="1150" b="1" spc="-10" dirty="0">
                <a:solidFill>
                  <a:srgbClr val="FFFFFF"/>
                </a:solidFill>
                <a:latin typeface="Trebuchet MS"/>
                <a:cs typeface="Trebuchet MS"/>
              </a:rPr>
              <a:t>o  </a:t>
            </a:r>
            <a:r>
              <a:rPr sz="1150" b="1" spc="-50" dirty="0">
                <a:solidFill>
                  <a:srgbClr val="FFFFFF"/>
                </a:solidFill>
                <a:latin typeface="Trebuchet MS"/>
                <a:cs typeface="Trebuchet MS"/>
              </a:rPr>
              <a:t>de  Cargo</a:t>
            </a:r>
            <a:endParaRPr sz="1150" dirty="0">
              <a:latin typeface="Trebuchet MS"/>
              <a:cs typeface="Trebuchet MS"/>
            </a:endParaRPr>
          </a:p>
        </p:txBody>
      </p:sp>
      <p:sp>
        <p:nvSpPr>
          <p:cNvPr id="45" name="object 45"/>
          <p:cNvSpPr txBox="1"/>
          <p:nvPr/>
        </p:nvSpPr>
        <p:spPr>
          <a:xfrm>
            <a:off x="3180981" y="2643962"/>
            <a:ext cx="648970" cy="920750"/>
          </a:xfrm>
          <a:prstGeom prst="rect">
            <a:avLst/>
          </a:prstGeom>
          <a:solidFill>
            <a:schemeClr val="bg1"/>
          </a:solidFill>
          <a:ln>
            <a:solidFill>
              <a:schemeClr val="bg1">
                <a:lumMod val="65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15"/>
              </a:spcBef>
            </a:pPr>
            <a:endParaRPr sz="1150" dirty="0">
              <a:latin typeface="Times New Roman"/>
              <a:cs typeface="Times New Roman"/>
            </a:endParaRPr>
          </a:p>
          <a:p>
            <a:pPr marL="85090">
              <a:lnSpc>
                <a:spcPct val="100000"/>
              </a:lnSpc>
            </a:pPr>
            <a:r>
              <a:rPr sz="1150" b="1" spc="-75" dirty="0">
                <a:solidFill>
                  <a:srgbClr val="595959"/>
                </a:solidFill>
                <a:latin typeface="Trebuchet MS"/>
                <a:cs typeface="Trebuchet MS"/>
              </a:rPr>
              <a:t>20</a:t>
            </a:r>
            <a:r>
              <a:rPr sz="1150" b="1" spc="-105" dirty="0">
                <a:solidFill>
                  <a:srgbClr val="595959"/>
                </a:solidFill>
                <a:latin typeface="Trebuchet MS"/>
                <a:cs typeface="Trebuchet MS"/>
              </a:rPr>
              <a:t> </a:t>
            </a:r>
            <a:r>
              <a:rPr sz="1150" b="1" spc="-30" dirty="0">
                <a:solidFill>
                  <a:srgbClr val="595959"/>
                </a:solidFill>
                <a:latin typeface="Trebuchet MS"/>
                <a:cs typeface="Trebuchet MS"/>
              </a:rPr>
              <a:t>anos</a:t>
            </a:r>
            <a:endParaRPr sz="1150" dirty="0">
              <a:latin typeface="Trebuchet MS"/>
              <a:cs typeface="Trebuchet MS"/>
            </a:endParaRPr>
          </a:p>
        </p:txBody>
      </p:sp>
      <p:sp>
        <p:nvSpPr>
          <p:cNvPr id="46" name="object 46"/>
          <p:cNvSpPr txBox="1"/>
          <p:nvPr/>
        </p:nvSpPr>
        <p:spPr>
          <a:xfrm>
            <a:off x="3841089" y="2643962"/>
            <a:ext cx="582295" cy="920750"/>
          </a:xfrm>
          <a:prstGeom prst="rect">
            <a:avLst/>
          </a:prstGeom>
          <a:solidFill>
            <a:schemeClr val="bg1"/>
          </a:solidFill>
          <a:ln>
            <a:solidFill>
              <a:schemeClr val="bg1">
                <a:lumMod val="65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15"/>
              </a:spcBef>
            </a:pPr>
            <a:endParaRPr sz="1150" dirty="0">
              <a:latin typeface="Times New Roman"/>
              <a:cs typeface="Times New Roman"/>
            </a:endParaRPr>
          </a:p>
          <a:p>
            <a:pPr marL="90170">
              <a:lnSpc>
                <a:spcPct val="100000"/>
              </a:lnSpc>
            </a:pPr>
            <a:r>
              <a:rPr sz="1150" b="1" spc="-75" dirty="0">
                <a:solidFill>
                  <a:srgbClr val="595959"/>
                </a:solidFill>
                <a:latin typeface="Trebuchet MS"/>
                <a:cs typeface="Trebuchet MS"/>
              </a:rPr>
              <a:t>5</a:t>
            </a:r>
            <a:r>
              <a:rPr sz="1150" b="1" spc="-105" dirty="0">
                <a:solidFill>
                  <a:srgbClr val="595959"/>
                </a:solidFill>
                <a:latin typeface="Trebuchet MS"/>
                <a:cs typeface="Trebuchet MS"/>
              </a:rPr>
              <a:t> </a:t>
            </a:r>
            <a:r>
              <a:rPr sz="1150" b="1" spc="-30" dirty="0">
                <a:solidFill>
                  <a:srgbClr val="595959"/>
                </a:solidFill>
                <a:latin typeface="Trebuchet MS"/>
                <a:cs typeface="Trebuchet MS"/>
              </a:rPr>
              <a:t>anos</a:t>
            </a:r>
            <a:endParaRPr sz="1150" dirty="0">
              <a:latin typeface="Trebuchet MS"/>
              <a:cs typeface="Trebuchet MS"/>
            </a:endParaRPr>
          </a:p>
        </p:txBody>
      </p:sp>
      <p:sp>
        <p:nvSpPr>
          <p:cNvPr id="47" name="object 47"/>
          <p:cNvSpPr/>
          <p:nvPr/>
        </p:nvSpPr>
        <p:spPr>
          <a:xfrm>
            <a:off x="5111191" y="1544751"/>
            <a:ext cx="3648075" cy="360680"/>
          </a:xfrm>
          <a:custGeom>
            <a:avLst/>
            <a:gdLst/>
            <a:ahLst/>
            <a:cxnLst/>
            <a:rect l="l" t="t" r="r" b="b"/>
            <a:pathLst>
              <a:path w="3648075" h="360680">
                <a:moveTo>
                  <a:pt x="0" y="0"/>
                </a:moveTo>
                <a:lnTo>
                  <a:pt x="3648036" y="0"/>
                </a:lnTo>
                <a:lnTo>
                  <a:pt x="3648036" y="360464"/>
                </a:lnTo>
                <a:lnTo>
                  <a:pt x="0" y="360464"/>
                </a:lnTo>
                <a:lnTo>
                  <a:pt x="0" y="0"/>
                </a:lnTo>
                <a:close/>
              </a:path>
            </a:pathLst>
          </a:custGeom>
          <a:solidFill>
            <a:srgbClr val="81B859"/>
          </a:solidFill>
        </p:spPr>
        <p:txBody>
          <a:bodyPr wrap="square" lIns="0" tIns="0" rIns="0" bIns="0" rtlCol="0"/>
          <a:lstStyle/>
          <a:p>
            <a:endParaRPr/>
          </a:p>
        </p:txBody>
      </p:sp>
      <p:sp>
        <p:nvSpPr>
          <p:cNvPr id="48" name="object 48"/>
          <p:cNvSpPr/>
          <p:nvPr/>
        </p:nvSpPr>
        <p:spPr>
          <a:xfrm>
            <a:off x="5105400" y="1899424"/>
            <a:ext cx="3660140" cy="12065"/>
          </a:xfrm>
          <a:custGeom>
            <a:avLst/>
            <a:gdLst/>
            <a:ahLst/>
            <a:cxnLst/>
            <a:rect l="l" t="t" r="r" b="b"/>
            <a:pathLst>
              <a:path w="3660140" h="12064">
                <a:moveTo>
                  <a:pt x="0" y="11582"/>
                </a:moveTo>
                <a:lnTo>
                  <a:pt x="3659619" y="11582"/>
                </a:lnTo>
                <a:lnTo>
                  <a:pt x="3659619" y="0"/>
                </a:lnTo>
                <a:lnTo>
                  <a:pt x="0" y="0"/>
                </a:lnTo>
                <a:lnTo>
                  <a:pt x="0" y="11582"/>
                </a:lnTo>
                <a:close/>
              </a:path>
            </a:pathLst>
          </a:custGeom>
          <a:solidFill>
            <a:srgbClr val="AFABAB"/>
          </a:solidFill>
        </p:spPr>
        <p:txBody>
          <a:bodyPr wrap="square" lIns="0" tIns="0" rIns="0" bIns="0" rtlCol="0"/>
          <a:lstStyle/>
          <a:p>
            <a:endParaRPr/>
          </a:p>
        </p:txBody>
      </p:sp>
      <p:sp>
        <p:nvSpPr>
          <p:cNvPr id="49" name="object 49"/>
          <p:cNvSpPr/>
          <p:nvPr/>
        </p:nvSpPr>
        <p:spPr>
          <a:xfrm>
            <a:off x="5111191" y="1538960"/>
            <a:ext cx="0" cy="2098675"/>
          </a:xfrm>
          <a:custGeom>
            <a:avLst/>
            <a:gdLst/>
            <a:ahLst/>
            <a:cxnLst/>
            <a:rect l="l" t="t" r="r" b="b"/>
            <a:pathLst>
              <a:path h="2098675">
                <a:moveTo>
                  <a:pt x="0" y="0"/>
                </a:moveTo>
                <a:lnTo>
                  <a:pt x="0" y="2098294"/>
                </a:lnTo>
              </a:path>
            </a:pathLst>
          </a:custGeom>
          <a:ln w="11582">
            <a:solidFill>
              <a:srgbClr val="AFABAB"/>
            </a:solidFill>
            <a:prstDash val="sysDot"/>
          </a:ln>
        </p:spPr>
        <p:txBody>
          <a:bodyPr wrap="square" lIns="0" tIns="0" rIns="0" bIns="0" rtlCol="0"/>
          <a:lstStyle/>
          <a:p>
            <a:endParaRPr/>
          </a:p>
        </p:txBody>
      </p:sp>
      <p:sp>
        <p:nvSpPr>
          <p:cNvPr id="50" name="object 50"/>
          <p:cNvSpPr/>
          <p:nvPr/>
        </p:nvSpPr>
        <p:spPr>
          <a:xfrm>
            <a:off x="8759241" y="1538960"/>
            <a:ext cx="0" cy="2098675"/>
          </a:xfrm>
          <a:custGeom>
            <a:avLst/>
            <a:gdLst/>
            <a:ahLst/>
            <a:cxnLst/>
            <a:rect l="l" t="t" r="r" b="b"/>
            <a:pathLst>
              <a:path h="2098675">
                <a:moveTo>
                  <a:pt x="0" y="0"/>
                </a:moveTo>
                <a:lnTo>
                  <a:pt x="0" y="2098294"/>
                </a:lnTo>
              </a:path>
            </a:pathLst>
          </a:custGeom>
          <a:ln w="11582">
            <a:solidFill>
              <a:srgbClr val="AFABAB"/>
            </a:solidFill>
            <a:prstDash val="sysDot"/>
          </a:ln>
        </p:spPr>
        <p:txBody>
          <a:bodyPr wrap="square" lIns="0" tIns="0" rIns="0" bIns="0" rtlCol="0"/>
          <a:lstStyle/>
          <a:p>
            <a:endParaRPr/>
          </a:p>
        </p:txBody>
      </p:sp>
      <p:sp>
        <p:nvSpPr>
          <p:cNvPr id="51" name="object 51"/>
          <p:cNvSpPr/>
          <p:nvPr/>
        </p:nvSpPr>
        <p:spPr>
          <a:xfrm>
            <a:off x="5105400" y="3631463"/>
            <a:ext cx="3660140" cy="0"/>
          </a:xfrm>
          <a:custGeom>
            <a:avLst/>
            <a:gdLst/>
            <a:ahLst/>
            <a:cxnLst/>
            <a:rect l="l" t="t" r="r" b="b"/>
            <a:pathLst>
              <a:path w="3660140">
                <a:moveTo>
                  <a:pt x="0" y="0"/>
                </a:moveTo>
                <a:lnTo>
                  <a:pt x="3659619" y="0"/>
                </a:lnTo>
              </a:path>
            </a:pathLst>
          </a:custGeom>
          <a:ln w="11582">
            <a:solidFill>
              <a:srgbClr val="AFABAB"/>
            </a:solidFill>
            <a:prstDash val="sysDot"/>
          </a:ln>
        </p:spPr>
        <p:txBody>
          <a:bodyPr wrap="square" lIns="0" tIns="0" rIns="0" bIns="0" rtlCol="0"/>
          <a:lstStyle/>
          <a:p>
            <a:endParaRPr/>
          </a:p>
        </p:txBody>
      </p:sp>
      <p:sp>
        <p:nvSpPr>
          <p:cNvPr id="52" name="object 52"/>
          <p:cNvSpPr txBox="1"/>
          <p:nvPr/>
        </p:nvSpPr>
        <p:spPr>
          <a:xfrm>
            <a:off x="5111191" y="1544751"/>
            <a:ext cx="3648075" cy="286617"/>
          </a:xfrm>
          <a:prstGeom prst="rect">
            <a:avLst/>
          </a:prstGeom>
          <a:solidFill>
            <a:srgbClr val="81B859"/>
          </a:solidFill>
          <a:ln w="11582">
            <a:solidFill>
              <a:srgbClr val="AFABAB"/>
            </a:solidFill>
          </a:ln>
        </p:spPr>
        <p:txBody>
          <a:bodyPr vert="horz" wrap="square" lIns="0" tIns="78105" rIns="0" bIns="0" rtlCol="0">
            <a:spAutoFit/>
          </a:bodyPr>
          <a:lstStyle/>
          <a:p>
            <a:pPr marL="373380">
              <a:lnSpc>
                <a:spcPct val="100000"/>
              </a:lnSpc>
              <a:spcBef>
                <a:spcPts val="615"/>
              </a:spcBef>
            </a:pPr>
            <a:r>
              <a:rPr sz="1350" b="1" spc="-55" dirty="0">
                <a:solidFill>
                  <a:srgbClr val="FFFFFF"/>
                </a:solidFill>
                <a:latin typeface="Trebuchet MS"/>
                <a:cs typeface="Trebuchet MS"/>
              </a:rPr>
              <a:t>Pontos (Idade </a:t>
            </a:r>
            <a:r>
              <a:rPr sz="1350" b="1" spc="-110" dirty="0">
                <a:solidFill>
                  <a:srgbClr val="FFFFFF"/>
                </a:solidFill>
                <a:latin typeface="Trebuchet MS"/>
                <a:cs typeface="Trebuchet MS"/>
              </a:rPr>
              <a:t>+ </a:t>
            </a:r>
            <a:r>
              <a:rPr sz="1350" b="1" spc="-80" dirty="0">
                <a:solidFill>
                  <a:srgbClr val="FFFFFF"/>
                </a:solidFill>
                <a:latin typeface="Trebuchet MS"/>
                <a:cs typeface="Trebuchet MS"/>
              </a:rPr>
              <a:t>Tempo </a:t>
            </a:r>
            <a:r>
              <a:rPr sz="1350" b="1" spc="-70" dirty="0">
                <a:solidFill>
                  <a:srgbClr val="FFFFFF"/>
                </a:solidFill>
                <a:latin typeface="Trebuchet MS"/>
                <a:cs typeface="Trebuchet MS"/>
              </a:rPr>
              <a:t>de</a:t>
            </a:r>
            <a:r>
              <a:rPr sz="1350" b="1" spc="-195" dirty="0">
                <a:solidFill>
                  <a:srgbClr val="FFFFFF"/>
                </a:solidFill>
                <a:latin typeface="Trebuchet MS"/>
                <a:cs typeface="Trebuchet MS"/>
              </a:rPr>
              <a:t> </a:t>
            </a:r>
            <a:r>
              <a:rPr sz="1350" b="1" spc="-75" dirty="0">
                <a:solidFill>
                  <a:srgbClr val="FFFFFF"/>
                </a:solidFill>
                <a:latin typeface="Trebuchet MS"/>
                <a:cs typeface="Trebuchet MS"/>
              </a:rPr>
              <a:t>Contribuição)</a:t>
            </a:r>
            <a:endParaRPr sz="1350" dirty="0">
              <a:latin typeface="Trebuchet MS"/>
              <a:cs typeface="Trebuchet MS"/>
            </a:endParaRPr>
          </a:p>
        </p:txBody>
      </p:sp>
      <p:sp>
        <p:nvSpPr>
          <p:cNvPr id="53" name="object 53"/>
          <p:cNvSpPr/>
          <p:nvPr/>
        </p:nvSpPr>
        <p:spPr>
          <a:xfrm>
            <a:off x="5379072" y="2594940"/>
            <a:ext cx="208915" cy="34925"/>
          </a:xfrm>
          <a:custGeom>
            <a:avLst/>
            <a:gdLst/>
            <a:ahLst/>
            <a:cxnLst/>
            <a:rect l="l" t="t" r="r" b="b"/>
            <a:pathLst>
              <a:path w="208914" h="34925">
                <a:moveTo>
                  <a:pt x="0" y="34747"/>
                </a:moveTo>
                <a:lnTo>
                  <a:pt x="208495" y="0"/>
                </a:lnTo>
              </a:path>
            </a:pathLst>
          </a:custGeom>
          <a:ln w="17373">
            <a:solidFill>
              <a:srgbClr val="007EFF"/>
            </a:solidFill>
          </a:ln>
        </p:spPr>
        <p:txBody>
          <a:bodyPr wrap="square" lIns="0" tIns="0" rIns="0" bIns="0" rtlCol="0"/>
          <a:lstStyle/>
          <a:p>
            <a:endParaRPr/>
          </a:p>
        </p:txBody>
      </p:sp>
      <p:sp>
        <p:nvSpPr>
          <p:cNvPr id="54" name="object 54"/>
          <p:cNvSpPr/>
          <p:nvPr/>
        </p:nvSpPr>
        <p:spPr>
          <a:xfrm>
            <a:off x="5587568" y="2548610"/>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55" name="object 55"/>
          <p:cNvSpPr/>
          <p:nvPr/>
        </p:nvSpPr>
        <p:spPr>
          <a:xfrm>
            <a:off x="5796064" y="2513850"/>
            <a:ext cx="208915" cy="34925"/>
          </a:xfrm>
          <a:custGeom>
            <a:avLst/>
            <a:gdLst/>
            <a:ahLst/>
            <a:cxnLst/>
            <a:rect l="l" t="t" r="r" b="b"/>
            <a:pathLst>
              <a:path w="208914" h="34925">
                <a:moveTo>
                  <a:pt x="0" y="34759"/>
                </a:moveTo>
                <a:lnTo>
                  <a:pt x="208508" y="0"/>
                </a:lnTo>
              </a:path>
            </a:pathLst>
          </a:custGeom>
          <a:ln w="17373">
            <a:solidFill>
              <a:srgbClr val="007EFF"/>
            </a:solidFill>
          </a:ln>
        </p:spPr>
        <p:txBody>
          <a:bodyPr wrap="square" lIns="0" tIns="0" rIns="0" bIns="0" rtlCol="0"/>
          <a:lstStyle/>
          <a:p>
            <a:endParaRPr/>
          </a:p>
        </p:txBody>
      </p:sp>
      <p:sp>
        <p:nvSpPr>
          <p:cNvPr id="56" name="object 56"/>
          <p:cNvSpPr/>
          <p:nvPr/>
        </p:nvSpPr>
        <p:spPr>
          <a:xfrm>
            <a:off x="6004573" y="2467521"/>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57" name="object 57"/>
          <p:cNvSpPr/>
          <p:nvPr/>
        </p:nvSpPr>
        <p:spPr>
          <a:xfrm>
            <a:off x="6213068" y="2432773"/>
            <a:ext cx="208915" cy="34925"/>
          </a:xfrm>
          <a:custGeom>
            <a:avLst/>
            <a:gdLst/>
            <a:ahLst/>
            <a:cxnLst/>
            <a:rect l="l" t="t" r="r" b="b"/>
            <a:pathLst>
              <a:path w="208914" h="34925">
                <a:moveTo>
                  <a:pt x="0" y="34747"/>
                </a:moveTo>
                <a:lnTo>
                  <a:pt x="208495" y="0"/>
                </a:lnTo>
              </a:path>
            </a:pathLst>
          </a:custGeom>
          <a:ln w="17373">
            <a:solidFill>
              <a:srgbClr val="007EFF"/>
            </a:solidFill>
          </a:ln>
        </p:spPr>
        <p:txBody>
          <a:bodyPr wrap="square" lIns="0" tIns="0" rIns="0" bIns="0" rtlCol="0"/>
          <a:lstStyle/>
          <a:p>
            <a:endParaRPr/>
          </a:p>
        </p:txBody>
      </p:sp>
      <p:sp>
        <p:nvSpPr>
          <p:cNvPr id="58" name="object 58"/>
          <p:cNvSpPr/>
          <p:nvPr/>
        </p:nvSpPr>
        <p:spPr>
          <a:xfrm>
            <a:off x="6421564" y="2386444"/>
            <a:ext cx="208915" cy="46355"/>
          </a:xfrm>
          <a:custGeom>
            <a:avLst/>
            <a:gdLst/>
            <a:ahLst/>
            <a:cxnLst/>
            <a:rect l="l" t="t" r="r" b="b"/>
            <a:pathLst>
              <a:path w="208914" h="46355">
                <a:moveTo>
                  <a:pt x="0" y="46329"/>
                </a:moveTo>
                <a:lnTo>
                  <a:pt x="208495" y="0"/>
                </a:lnTo>
              </a:path>
            </a:pathLst>
          </a:custGeom>
          <a:ln w="17373">
            <a:solidFill>
              <a:srgbClr val="007EFF"/>
            </a:solidFill>
          </a:ln>
        </p:spPr>
        <p:txBody>
          <a:bodyPr wrap="square" lIns="0" tIns="0" rIns="0" bIns="0" rtlCol="0"/>
          <a:lstStyle/>
          <a:p>
            <a:endParaRPr/>
          </a:p>
        </p:txBody>
      </p:sp>
      <p:sp>
        <p:nvSpPr>
          <p:cNvPr id="59" name="object 59"/>
          <p:cNvSpPr/>
          <p:nvPr/>
        </p:nvSpPr>
        <p:spPr>
          <a:xfrm>
            <a:off x="6630060" y="2351684"/>
            <a:ext cx="220345" cy="34925"/>
          </a:xfrm>
          <a:custGeom>
            <a:avLst/>
            <a:gdLst/>
            <a:ahLst/>
            <a:cxnLst/>
            <a:rect l="l" t="t" r="r" b="b"/>
            <a:pathLst>
              <a:path w="220345" h="34925">
                <a:moveTo>
                  <a:pt x="0" y="34759"/>
                </a:moveTo>
                <a:lnTo>
                  <a:pt x="220078" y="0"/>
                </a:lnTo>
              </a:path>
            </a:pathLst>
          </a:custGeom>
          <a:ln w="17373">
            <a:solidFill>
              <a:srgbClr val="007EFF"/>
            </a:solidFill>
          </a:ln>
        </p:spPr>
        <p:txBody>
          <a:bodyPr wrap="square" lIns="0" tIns="0" rIns="0" bIns="0" rtlCol="0"/>
          <a:lstStyle/>
          <a:p>
            <a:endParaRPr/>
          </a:p>
        </p:txBody>
      </p:sp>
      <p:sp>
        <p:nvSpPr>
          <p:cNvPr id="60" name="object 60"/>
          <p:cNvSpPr/>
          <p:nvPr/>
        </p:nvSpPr>
        <p:spPr>
          <a:xfrm>
            <a:off x="6850138" y="2316937"/>
            <a:ext cx="208915" cy="34925"/>
          </a:xfrm>
          <a:custGeom>
            <a:avLst/>
            <a:gdLst/>
            <a:ahLst/>
            <a:cxnLst/>
            <a:rect l="l" t="t" r="r" b="b"/>
            <a:pathLst>
              <a:path w="208915" h="34925">
                <a:moveTo>
                  <a:pt x="0" y="34747"/>
                </a:moveTo>
                <a:lnTo>
                  <a:pt x="208508" y="0"/>
                </a:lnTo>
              </a:path>
            </a:pathLst>
          </a:custGeom>
          <a:ln w="17373">
            <a:solidFill>
              <a:srgbClr val="007EFF"/>
            </a:solidFill>
          </a:ln>
        </p:spPr>
        <p:txBody>
          <a:bodyPr wrap="square" lIns="0" tIns="0" rIns="0" bIns="0" rtlCol="0"/>
          <a:lstStyle/>
          <a:p>
            <a:endParaRPr/>
          </a:p>
        </p:txBody>
      </p:sp>
      <p:sp>
        <p:nvSpPr>
          <p:cNvPr id="61" name="object 61"/>
          <p:cNvSpPr/>
          <p:nvPr/>
        </p:nvSpPr>
        <p:spPr>
          <a:xfrm>
            <a:off x="7058647" y="2270607"/>
            <a:ext cx="208915" cy="46355"/>
          </a:xfrm>
          <a:custGeom>
            <a:avLst/>
            <a:gdLst/>
            <a:ahLst/>
            <a:cxnLst/>
            <a:rect l="l" t="t" r="r" b="b"/>
            <a:pathLst>
              <a:path w="208915" h="46355">
                <a:moveTo>
                  <a:pt x="0" y="46329"/>
                </a:moveTo>
                <a:lnTo>
                  <a:pt x="208495" y="0"/>
                </a:lnTo>
              </a:path>
            </a:pathLst>
          </a:custGeom>
          <a:ln w="17373">
            <a:solidFill>
              <a:srgbClr val="007EFF"/>
            </a:solidFill>
          </a:ln>
        </p:spPr>
        <p:txBody>
          <a:bodyPr wrap="square" lIns="0" tIns="0" rIns="0" bIns="0" rtlCol="0"/>
          <a:lstStyle/>
          <a:p>
            <a:endParaRPr/>
          </a:p>
        </p:txBody>
      </p:sp>
      <p:sp>
        <p:nvSpPr>
          <p:cNvPr id="62" name="object 62"/>
          <p:cNvSpPr/>
          <p:nvPr/>
        </p:nvSpPr>
        <p:spPr>
          <a:xfrm>
            <a:off x="7267143" y="2270607"/>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63" name="object 63"/>
          <p:cNvSpPr/>
          <p:nvPr/>
        </p:nvSpPr>
        <p:spPr>
          <a:xfrm>
            <a:off x="7475639" y="2270607"/>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64" name="object 64"/>
          <p:cNvSpPr/>
          <p:nvPr/>
        </p:nvSpPr>
        <p:spPr>
          <a:xfrm>
            <a:off x="7684135" y="2270607"/>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65" name="object 65"/>
          <p:cNvSpPr/>
          <p:nvPr/>
        </p:nvSpPr>
        <p:spPr>
          <a:xfrm>
            <a:off x="7892631" y="2270607"/>
            <a:ext cx="208915" cy="0"/>
          </a:xfrm>
          <a:custGeom>
            <a:avLst/>
            <a:gdLst/>
            <a:ahLst/>
            <a:cxnLst/>
            <a:rect l="l" t="t" r="r" b="b"/>
            <a:pathLst>
              <a:path w="208915">
                <a:moveTo>
                  <a:pt x="0" y="0"/>
                </a:moveTo>
                <a:lnTo>
                  <a:pt x="208495" y="0"/>
                </a:lnTo>
              </a:path>
            </a:pathLst>
          </a:custGeom>
          <a:ln w="17373">
            <a:solidFill>
              <a:srgbClr val="007EFF"/>
            </a:solidFill>
          </a:ln>
        </p:spPr>
        <p:txBody>
          <a:bodyPr wrap="square" lIns="0" tIns="0" rIns="0" bIns="0" rtlCol="0"/>
          <a:lstStyle/>
          <a:p>
            <a:endParaRPr/>
          </a:p>
        </p:txBody>
      </p:sp>
      <p:sp>
        <p:nvSpPr>
          <p:cNvPr id="66" name="object 66"/>
          <p:cNvSpPr/>
          <p:nvPr/>
        </p:nvSpPr>
        <p:spPr>
          <a:xfrm>
            <a:off x="8101127" y="2270607"/>
            <a:ext cx="215265" cy="0"/>
          </a:xfrm>
          <a:custGeom>
            <a:avLst/>
            <a:gdLst/>
            <a:ahLst/>
            <a:cxnLst/>
            <a:rect l="l" t="t" r="r" b="b"/>
            <a:pathLst>
              <a:path w="215265">
                <a:moveTo>
                  <a:pt x="0" y="0"/>
                </a:moveTo>
                <a:lnTo>
                  <a:pt x="214871" y="0"/>
                </a:lnTo>
              </a:path>
            </a:pathLst>
          </a:custGeom>
          <a:ln w="17373">
            <a:solidFill>
              <a:srgbClr val="007EFF"/>
            </a:solidFill>
          </a:ln>
        </p:spPr>
        <p:txBody>
          <a:bodyPr wrap="square" lIns="0" tIns="0" rIns="0" bIns="0" rtlCol="0"/>
          <a:lstStyle/>
          <a:p>
            <a:endParaRPr/>
          </a:p>
        </p:txBody>
      </p:sp>
      <p:sp>
        <p:nvSpPr>
          <p:cNvPr id="67" name="object 67"/>
          <p:cNvSpPr txBox="1"/>
          <p:nvPr/>
        </p:nvSpPr>
        <p:spPr>
          <a:xfrm>
            <a:off x="5304332" y="2318435"/>
            <a:ext cx="363855" cy="181460"/>
          </a:xfrm>
          <a:prstGeom prst="rect">
            <a:avLst/>
          </a:prstGeom>
        </p:spPr>
        <p:txBody>
          <a:bodyPr vert="horz" wrap="square" lIns="0" tIns="12065" rIns="0" bIns="0" rtlCol="0">
            <a:spAutoFit/>
          </a:bodyPr>
          <a:lstStyle/>
          <a:p>
            <a:pPr>
              <a:lnSpc>
                <a:spcPct val="100000"/>
              </a:lnSpc>
              <a:spcBef>
                <a:spcPts val="95"/>
              </a:spcBef>
            </a:pPr>
            <a:r>
              <a:rPr sz="1650" spc="-37" baseline="-15151" dirty="0">
                <a:solidFill>
                  <a:srgbClr val="404040"/>
                </a:solidFill>
                <a:latin typeface="Trebuchet MS"/>
                <a:cs typeface="Trebuchet MS"/>
              </a:rPr>
              <a:t>96</a:t>
            </a:r>
            <a:r>
              <a:rPr sz="1650" spc="202" baseline="-15151" dirty="0">
                <a:solidFill>
                  <a:srgbClr val="404040"/>
                </a:solidFill>
                <a:latin typeface="Trebuchet MS"/>
                <a:cs typeface="Trebuchet MS"/>
              </a:rPr>
              <a:t> </a:t>
            </a:r>
            <a:r>
              <a:rPr sz="1100" spc="-25" dirty="0">
                <a:solidFill>
                  <a:srgbClr val="404040"/>
                </a:solidFill>
                <a:latin typeface="Trebuchet MS"/>
                <a:cs typeface="Trebuchet MS"/>
              </a:rPr>
              <a:t>97</a:t>
            </a:r>
            <a:endParaRPr sz="1100">
              <a:latin typeface="Trebuchet MS"/>
              <a:cs typeface="Trebuchet MS"/>
            </a:endParaRPr>
          </a:p>
        </p:txBody>
      </p:sp>
      <p:sp>
        <p:nvSpPr>
          <p:cNvPr id="68" name="object 68"/>
          <p:cNvSpPr txBox="1"/>
          <p:nvPr/>
        </p:nvSpPr>
        <p:spPr>
          <a:xfrm>
            <a:off x="5724665" y="2159976"/>
            <a:ext cx="819150" cy="181460"/>
          </a:xfrm>
          <a:prstGeom prst="rect">
            <a:avLst/>
          </a:prstGeom>
        </p:spPr>
        <p:txBody>
          <a:bodyPr vert="horz" wrap="square" lIns="0" tIns="12065" rIns="0" bIns="0" rtlCol="0">
            <a:spAutoFit/>
          </a:bodyPr>
          <a:lstStyle/>
          <a:p>
            <a:pPr>
              <a:lnSpc>
                <a:spcPct val="100000"/>
              </a:lnSpc>
              <a:spcBef>
                <a:spcPts val="95"/>
              </a:spcBef>
            </a:pPr>
            <a:r>
              <a:rPr sz="1650" spc="-37" baseline="-47979" dirty="0">
                <a:solidFill>
                  <a:srgbClr val="404040"/>
                </a:solidFill>
                <a:latin typeface="Trebuchet MS"/>
                <a:cs typeface="Trebuchet MS"/>
              </a:rPr>
              <a:t>98 </a:t>
            </a:r>
            <a:r>
              <a:rPr sz="1650" spc="-37" baseline="-30303" dirty="0">
                <a:solidFill>
                  <a:srgbClr val="404040"/>
                </a:solidFill>
                <a:latin typeface="Trebuchet MS"/>
                <a:cs typeface="Trebuchet MS"/>
              </a:rPr>
              <a:t>99</a:t>
            </a:r>
            <a:r>
              <a:rPr sz="1650" spc="-330" baseline="-30303" dirty="0">
                <a:solidFill>
                  <a:srgbClr val="404040"/>
                </a:solidFill>
                <a:latin typeface="Trebuchet MS"/>
                <a:cs typeface="Trebuchet MS"/>
              </a:rPr>
              <a:t> </a:t>
            </a:r>
            <a:r>
              <a:rPr sz="1650" spc="-37" baseline="-15151" dirty="0">
                <a:solidFill>
                  <a:srgbClr val="404040"/>
                </a:solidFill>
                <a:latin typeface="Trebuchet MS"/>
                <a:cs typeface="Trebuchet MS"/>
              </a:rPr>
              <a:t>100</a:t>
            </a:r>
            <a:r>
              <a:rPr sz="1100" spc="-25" dirty="0">
                <a:solidFill>
                  <a:srgbClr val="404040"/>
                </a:solidFill>
                <a:latin typeface="Trebuchet MS"/>
                <a:cs typeface="Trebuchet MS"/>
              </a:rPr>
              <a:t>101</a:t>
            </a:r>
            <a:endParaRPr sz="1100">
              <a:latin typeface="Trebuchet MS"/>
              <a:cs typeface="Trebuchet MS"/>
            </a:endParaRPr>
          </a:p>
        </p:txBody>
      </p:sp>
      <p:sp>
        <p:nvSpPr>
          <p:cNvPr id="69" name="object 69"/>
          <p:cNvSpPr txBox="1"/>
          <p:nvPr/>
        </p:nvSpPr>
        <p:spPr>
          <a:xfrm>
            <a:off x="6529191" y="2001517"/>
            <a:ext cx="1905635" cy="181460"/>
          </a:xfrm>
          <a:prstGeom prst="rect">
            <a:avLst/>
          </a:prstGeom>
        </p:spPr>
        <p:txBody>
          <a:bodyPr vert="horz" wrap="square" lIns="0" tIns="12065" rIns="0" bIns="0" rtlCol="0">
            <a:spAutoFit/>
          </a:bodyPr>
          <a:lstStyle/>
          <a:p>
            <a:pPr>
              <a:lnSpc>
                <a:spcPct val="100000"/>
              </a:lnSpc>
              <a:spcBef>
                <a:spcPts val="95"/>
              </a:spcBef>
            </a:pPr>
            <a:r>
              <a:rPr sz="1650" spc="-44" baseline="-47979" dirty="0">
                <a:solidFill>
                  <a:srgbClr val="404040"/>
                </a:solidFill>
                <a:latin typeface="Trebuchet MS"/>
                <a:cs typeface="Trebuchet MS"/>
              </a:rPr>
              <a:t>102</a:t>
            </a:r>
            <a:r>
              <a:rPr sz="1650" spc="-44" baseline="-30303" dirty="0">
                <a:solidFill>
                  <a:srgbClr val="404040"/>
                </a:solidFill>
                <a:latin typeface="Trebuchet MS"/>
                <a:cs typeface="Trebuchet MS"/>
              </a:rPr>
              <a:t>103</a:t>
            </a:r>
            <a:r>
              <a:rPr sz="1650" spc="-44" baseline="-15151" dirty="0">
                <a:solidFill>
                  <a:srgbClr val="404040"/>
                </a:solidFill>
                <a:latin typeface="Trebuchet MS"/>
                <a:cs typeface="Trebuchet MS"/>
              </a:rPr>
              <a:t>104</a:t>
            </a:r>
            <a:r>
              <a:rPr sz="1100" spc="-30" dirty="0">
                <a:solidFill>
                  <a:srgbClr val="404040"/>
                </a:solidFill>
                <a:latin typeface="Trebuchet MS"/>
                <a:cs typeface="Trebuchet MS"/>
              </a:rPr>
              <a:t>105105105105105105</a:t>
            </a:r>
            <a:endParaRPr sz="1100">
              <a:latin typeface="Trebuchet MS"/>
              <a:cs typeface="Trebuchet MS"/>
            </a:endParaRPr>
          </a:p>
        </p:txBody>
      </p:sp>
      <p:sp>
        <p:nvSpPr>
          <p:cNvPr id="70" name="object 70"/>
          <p:cNvSpPr txBox="1"/>
          <p:nvPr/>
        </p:nvSpPr>
        <p:spPr>
          <a:xfrm>
            <a:off x="5304472" y="3067639"/>
            <a:ext cx="363855" cy="181460"/>
          </a:xfrm>
          <a:prstGeom prst="rect">
            <a:avLst/>
          </a:prstGeom>
        </p:spPr>
        <p:txBody>
          <a:bodyPr vert="horz" wrap="square" lIns="0" tIns="12065" rIns="0" bIns="0" rtlCol="0">
            <a:spAutoFit/>
          </a:bodyPr>
          <a:lstStyle/>
          <a:p>
            <a:pPr>
              <a:lnSpc>
                <a:spcPct val="100000"/>
              </a:lnSpc>
              <a:spcBef>
                <a:spcPts val="95"/>
              </a:spcBef>
            </a:pPr>
            <a:r>
              <a:rPr sz="1650" spc="-37" baseline="-15151" dirty="0">
                <a:solidFill>
                  <a:srgbClr val="404040"/>
                </a:solidFill>
                <a:latin typeface="Trebuchet MS"/>
                <a:cs typeface="Trebuchet MS"/>
              </a:rPr>
              <a:t>86</a:t>
            </a:r>
            <a:r>
              <a:rPr sz="1650" spc="202" baseline="-15151" dirty="0">
                <a:solidFill>
                  <a:srgbClr val="404040"/>
                </a:solidFill>
                <a:latin typeface="Trebuchet MS"/>
                <a:cs typeface="Trebuchet MS"/>
              </a:rPr>
              <a:t> </a:t>
            </a:r>
            <a:r>
              <a:rPr sz="1100" spc="-25" dirty="0">
                <a:solidFill>
                  <a:srgbClr val="404040"/>
                </a:solidFill>
                <a:latin typeface="Trebuchet MS"/>
                <a:cs typeface="Trebuchet MS"/>
              </a:rPr>
              <a:t>87</a:t>
            </a:r>
            <a:endParaRPr sz="1100">
              <a:latin typeface="Trebuchet MS"/>
              <a:cs typeface="Trebuchet MS"/>
            </a:endParaRPr>
          </a:p>
        </p:txBody>
      </p:sp>
      <p:sp>
        <p:nvSpPr>
          <p:cNvPr id="71" name="object 71"/>
          <p:cNvSpPr txBox="1"/>
          <p:nvPr/>
        </p:nvSpPr>
        <p:spPr>
          <a:xfrm>
            <a:off x="5724804" y="2869565"/>
            <a:ext cx="994410" cy="181460"/>
          </a:xfrm>
          <a:prstGeom prst="rect">
            <a:avLst/>
          </a:prstGeom>
        </p:spPr>
        <p:txBody>
          <a:bodyPr vert="horz" wrap="square" lIns="0" tIns="12065" rIns="0" bIns="0" rtlCol="0">
            <a:spAutoFit/>
          </a:bodyPr>
          <a:lstStyle/>
          <a:p>
            <a:pPr>
              <a:lnSpc>
                <a:spcPct val="100000"/>
              </a:lnSpc>
              <a:spcBef>
                <a:spcPts val="95"/>
              </a:spcBef>
            </a:pPr>
            <a:r>
              <a:rPr sz="1650" spc="-37" baseline="-63131" dirty="0">
                <a:solidFill>
                  <a:srgbClr val="404040"/>
                </a:solidFill>
                <a:latin typeface="Trebuchet MS"/>
                <a:cs typeface="Trebuchet MS"/>
              </a:rPr>
              <a:t>88 </a:t>
            </a:r>
            <a:r>
              <a:rPr sz="1650" spc="-37" baseline="-47979" dirty="0">
                <a:solidFill>
                  <a:srgbClr val="404040"/>
                </a:solidFill>
                <a:latin typeface="Trebuchet MS"/>
                <a:cs typeface="Trebuchet MS"/>
              </a:rPr>
              <a:t>89 </a:t>
            </a:r>
            <a:r>
              <a:rPr sz="1650" spc="-37" baseline="-30303" dirty="0">
                <a:solidFill>
                  <a:srgbClr val="404040"/>
                </a:solidFill>
                <a:latin typeface="Trebuchet MS"/>
                <a:cs typeface="Trebuchet MS"/>
              </a:rPr>
              <a:t>90 </a:t>
            </a:r>
            <a:r>
              <a:rPr sz="1650" spc="-37" baseline="-15151" dirty="0">
                <a:solidFill>
                  <a:srgbClr val="404040"/>
                </a:solidFill>
                <a:latin typeface="Trebuchet MS"/>
                <a:cs typeface="Trebuchet MS"/>
              </a:rPr>
              <a:t>91</a:t>
            </a:r>
            <a:r>
              <a:rPr sz="1650" spc="-104" baseline="-15151" dirty="0">
                <a:solidFill>
                  <a:srgbClr val="404040"/>
                </a:solidFill>
                <a:latin typeface="Trebuchet MS"/>
                <a:cs typeface="Trebuchet MS"/>
              </a:rPr>
              <a:t> </a:t>
            </a:r>
            <a:r>
              <a:rPr sz="1100" spc="-25" dirty="0">
                <a:solidFill>
                  <a:srgbClr val="404040"/>
                </a:solidFill>
                <a:latin typeface="Trebuchet MS"/>
                <a:cs typeface="Trebuchet MS"/>
              </a:rPr>
              <a:t>92</a:t>
            </a:r>
            <a:endParaRPr sz="1100">
              <a:latin typeface="Trebuchet MS"/>
              <a:cs typeface="Trebuchet MS"/>
            </a:endParaRPr>
          </a:p>
        </p:txBody>
      </p:sp>
      <p:sp>
        <p:nvSpPr>
          <p:cNvPr id="72" name="object 72"/>
          <p:cNvSpPr txBox="1"/>
          <p:nvPr/>
        </p:nvSpPr>
        <p:spPr>
          <a:xfrm>
            <a:off x="6775636" y="2750722"/>
            <a:ext cx="574040" cy="181460"/>
          </a:xfrm>
          <a:prstGeom prst="rect">
            <a:avLst/>
          </a:prstGeom>
        </p:spPr>
        <p:txBody>
          <a:bodyPr vert="horz" wrap="square" lIns="0" tIns="12065" rIns="0" bIns="0" rtlCol="0">
            <a:spAutoFit/>
          </a:bodyPr>
          <a:lstStyle/>
          <a:p>
            <a:pPr>
              <a:lnSpc>
                <a:spcPct val="100000"/>
              </a:lnSpc>
              <a:spcBef>
                <a:spcPts val="95"/>
              </a:spcBef>
            </a:pPr>
            <a:r>
              <a:rPr sz="1650" spc="-37" baseline="-30303" dirty="0">
                <a:solidFill>
                  <a:srgbClr val="404040"/>
                </a:solidFill>
                <a:latin typeface="Trebuchet MS"/>
                <a:cs typeface="Trebuchet MS"/>
              </a:rPr>
              <a:t>93 </a:t>
            </a:r>
            <a:r>
              <a:rPr sz="1650" spc="-37" baseline="-15151" dirty="0">
                <a:solidFill>
                  <a:srgbClr val="404040"/>
                </a:solidFill>
                <a:latin typeface="Trebuchet MS"/>
                <a:cs typeface="Trebuchet MS"/>
              </a:rPr>
              <a:t>94</a:t>
            </a:r>
            <a:r>
              <a:rPr sz="1650" spc="97" baseline="-15151" dirty="0">
                <a:solidFill>
                  <a:srgbClr val="404040"/>
                </a:solidFill>
                <a:latin typeface="Trebuchet MS"/>
                <a:cs typeface="Trebuchet MS"/>
              </a:rPr>
              <a:t> </a:t>
            </a:r>
            <a:r>
              <a:rPr sz="1100" spc="-25" dirty="0">
                <a:solidFill>
                  <a:srgbClr val="404040"/>
                </a:solidFill>
                <a:latin typeface="Trebuchet MS"/>
                <a:cs typeface="Trebuchet MS"/>
              </a:rPr>
              <a:t>95</a:t>
            </a:r>
            <a:endParaRPr sz="1100">
              <a:latin typeface="Trebuchet MS"/>
              <a:cs typeface="Trebuchet MS"/>
            </a:endParaRPr>
          </a:p>
        </p:txBody>
      </p:sp>
      <p:sp>
        <p:nvSpPr>
          <p:cNvPr id="73" name="object 73"/>
          <p:cNvSpPr txBox="1"/>
          <p:nvPr/>
        </p:nvSpPr>
        <p:spPr>
          <a:xfrm>
            <a:off x="7406136" y="2552648"/>
            <a:ext cx="1029335" cy="181460"/>
          </a:xfrm>
          <a:prstGeom prst="rect">
            <a:avLst/>
          </a:prstGeom>
        </p:spPr>
        <p:txBody>
          <a:bodyPr vert="horz" wrap="square" lIns="0" tIns="12065" rIns="0" bIns="0" rtlCol="0">
            <a:spAutoFit/>
          </a:bodyPr>
          <a:lstStyle/>
          <a:p>
            <a:pPr>
              <a:lnSpc>
                <a:spcPct val="100000"/>
              </a:lnSpc>
              <a:spcBef>
                <a:spcPts val="95"/>
              </a:spcBef>
            </a:pPr>
            <a:r>
              <a:rPr sz="1650" spc="-37" baseline="-63131" dirty="0">
                <a:solidFill>
                  <a:srgbClr val="404040"/>
                </a:solidFill>
                <a:latin typeface="Trebuchet MS"/>
                <a:cs typeface="Trebuchet MS"/>
              </a:rPr>
              <a:t>96 </a:t>
            </a:r>
            <a:r>
              <a:rPr sz="1650" spc="-37" baseline="-47979" dirty="0">
                <a:solidFill>
                  <a:srgbClr val="404040"/>
                </a:solidFill>
                <a:latin typeface="Trebuchet MS"/>
                <a:cs typeface="Trebuchet MS"/>
              </a:rPr>
              <a:t>97 </a:t>
            </a:r>
            <a:r>
              <a:rPr sz="1650" spc="-37" baseline="-30303" dirty="0">
                <a:solidFill>
                  <a:srgbClr val="404040"/>
                </a:solidFill>
                <a:latin typeface="Trebuchet MS"/>
                <a:cs typeface="Trebuchet MS"/>
              </a:rPr>
              <a:t>98</a:t>
            </a:r>
            <a:r>
              <a:rPr sz="1650" spc="-67" baseline="-30303" dirty="0">
                <a:solidFill>
                  <a:srgbClr val="404040"/>
                </a:solidFill>
                <a:latin typeface="Trebuchet MS"/>
                <a:cs typeface="Trebuchet MS"/>
              </a:rPr>
              <a:t> </a:t>
            </a:r>
            <a:r>
              <a:rPr sz="1650" spc="-37" baseline="-15151" dirty="0">
                <a:solidFill>
                  <a:srgbClr val="404040"/>
                </a:solidFill>
                <a:latin typeface="Trebuchet MS"/>
                <a:cs typeface="Trebuchet MS"/>
              </a:rPr>
              <a:t>99 </a:t>
            </a:r>
            <a:r>
              <a:rPr sz="1100" spc="-25" dirty="0">
                <a:solidFill>
                  <a:srgbClr val="404040"/>
                </a:solidFill>
                <a:latin typeface="Trebuchet MS"/>
                <a:cs typeface="Trebuchet MS"/>
              </a:rPr>
              <a:t>100</a:t>
            </a:r>
            <a:endParaRPr sz="1100">
              <a:latin typeface="Trebuchet MS"/>
              <a:cs typeface="Trebuchet MS"/>
            </a:endParaRPr>
          </a:p>
        </p:txBody>
      </p:sp>
      <p:sp>
        <p:nvSpPr>
          <p:cNvPr id="74" name="object 74"/>
          <p:cNvSpPr txBox="1"/>
          <p:nvPr/>
        </p:nvSpPr>
        <p:spPr>
          <a:xfrm>
            <a:off x="5209502" y="3355100"/>
            <a:ext cx="3282315" cy="208390"/>
          </a:xfrm>
          <a:prstGeom prst="rect">
            <a:avLst/>
          </a:prstGeom>
        </p:spPr>
        <p:txBody>
          <a:bodyPr vert="horz" wrap="square" lIns="0" tIns="15875" rIns="0" bIns="0" rtlCol="0">
            <a:spAutoFit/>
          </a:bodyPr>
          <a:lstStyle/>
          <a:p>
            <a:pPr>
              <a:lnSpc>
                <a:spcPct val="100000"/>
              </a:lnSpc>
              <a:spcBef>
                <a:spcPts val="125"/>
              </a:spcBef>
            </a:pPr>
            <a:r>
              <a:rPr sz="1250" b="1" spc="-90" dirty="0">
                <a:solidFill>
                  <a:srgbClr val="595959"/>
                </a:solidFill>
                <a:latin typeface="Trebuchet MS"/>
                <a:cs typeface="Trebuchet MS"/>
              </a:rPr>
              <a:t>2019 2021 2023 2025 2027 2029 2031</a:t>
            </a:r>
            <a:r>
              <a:rPr sz="1250" b="1" spc="100" dirty="0">
                <a:solidFill>
                  <a:srgbClr val="595959"/>
                </a:solidFill>
                <a:latin typeface="Trebuchet MS"/>
                <a:cs typeface="Trebuchet MS"/>
              </a:rPr>
              <a:t> </a:t>
            </a:r>
            <a:r>
              <a:rPr sz="1250" b="1" spc="-90" dirty="0">
                <a:solidFill>
                  <a:srgbClr val="595959"/>
                </a:solidFill>
                <a:latin typeface="Trebuchet MS"/>
                <a:cs typeface="Trebuchet MS"/>
              </a:rPr>
              <a:t>2033</a:t>
            </a:r>
            <a:endParaRPr sz="1250">
              <a:latin typeface="Trebuchet MS"/>
              <a:cs typeface="Trebuchet MS"/>
            </a:endParaRPr>
          </a:p>
        </p:txBody>
      </p:sp>
      <p:sp>
        <p:nvSpPr>
          <p:cNvPr id="76" name="object 76"/>
          <p:cNvSpPr/>
          <p:nvPr/>
        </p:nvSpPr>
        <p:spPr>
          <a:xfrm>
            <a:off x="5334521" y="2593080"/>
            <a:ext cx="81076" cy="81082"/>
          </a:xfrm>
          <a:prstGeom prst="rect">
            <a:avLst/>
          </a:prstGeom>
          <a:blipFill>
            <a:blip r:embed="rId18" cstate="print"/>
            <a:stretch>
              <a:fillRect/>
            </a:stretch>
          </a:blipFill>
        </p:spPr>
        <p:txBody>
          <a:bodyPr wrap="square" lIns="0" tIns="0" rIns="0" bIns="0" rtlCol="0"/>
          <a:lstStyle/>
          <a:p>
            <a:endParaRPr/>
          </a:p>
        </p:txBody>
      </p:sp>
      <p:sp>
        <p:nvSpPr>
          <p:cNvPr id="77" name="object 77"/>
          <p:cNvSpPr/>
          <p:nvPr/>
        </p:nvSpPr>
        <p:spPr>
          <a:xfrm>
            <a:off x="5543016" y="2558332"/>
            <a:ext cx="81076" cy="81082"/>
          </a:xfrm>
          <a:prstGeom prst="rect">
            <a:avLst/>
          </a:prstGeom>
          <a:blipFill>
            <a:blip r:embed="rId18" cstate="print"/>
            <a:stretch>
              <a:fillRect/>
            </a:stretch>
          </a:blipFill>
        </p:spPr>
        <p:txBody>
          <a:bodyPr wrap="square" lIns="0" tIns="0" rIns="0" bIns="0" rtlCol="0"/>
          <a:lstStyle/>
          <a:p>
            <a:endParaRPr/>
          </a:p>
        </p:txBody>
      </p:sp>
      <p:sp>
        <p:nvSpPr>
          <p:cNvPr id="78" name="object 78"/>
          <p:cNvSpPr/>
          <p:nvPr/>
        </p:nvSpPr>
        <p:spPr>
          <a:xfrm>
            <a:off x="5751512" y="2511990"/>
            <a:ext cx="81082" cy="81082"/>
          </a:xfrm>
          <a:prstGeom prst="rect">
            <a:avLst/>
          </a:prstGeom>
          <a:blipFill>
            <a:blip r:embed="rId18" cstate="print"/>
            <a:stretch>
              <a:fillRect/>
            </a:stretch>
          </a:blipFill>
        </p:spPr>
        <p:txBody>
          <a:bodyPr wrap="square" lIns="0" tIns="0" rIns="0" bIns="0" rtlCol="0"/>
          <a:lstStyle/>
          <a:p>
            <a:endParaRPr/>
          </a:p>
        </p:txBody>
      </p:sp>
      <p:sp>
        <p:nvSpPr>
          <p:cNvPr id="79" name="object 79"/>
          <p:cNvSpPr/>
          <p:nvPr/>
        </p:nvSpPr>
        <p:spPr>
          <a:xfrm>
            <a:off x="5960008" y="2477243"/>
            <a:ext cx="81082" cy="81082"/>
          </a:xfrm>
          <a:prstGeom prst="rect">
            <a:avLst/>
          </a:prstGeom>
          <a:blipFill>
            <a:blip r:embed="rId18" cstate="print"/>
            <a:stretch>
              <a:fillRect/>
            </a:stretch>
          </a:blipFill>
        </p:spPr>
        <p:txBody>
          <a:bodyPr wrap="square" lIns="0" tIns="0" rIns="0" bIns="0" rtlCol="0"/>
          <a:lstStyle/>
          <a:p>
            <a:endParaRPr/>
          </a:p>
        </p:txBody>
      </p:sp>
      <p:sp>
        <p:nvSpPr>
          <p:cNvPr id="80" name="object 80"/>
          <p:cNvSpPr/>
          <p:nvPr/>
        </p:nvSpPr>
        <p:spPr>
          <a:xfrm>
            <a:off x="6168504" y="2430914"/>
            <a:ext cx="81082" cy="81082"/>
          </a:xfrm>
          <a:prstGeom prst="rect">
            <a:avLst/>
          </a:prstGeom>
          <a:blipFill>
            <a:blip r:embed="rId18" cstate="print"/>
            <a:stretch>
              <a:fillRect/>
            </a:stretch>
          </a:blipFill>
        </p:spPr>
        <p:txBody>
          <a:bodyPr wrap="square" lIns="0" tIns="0" rIns="0" bIns="0" rtlCol="0"/>
          <a:lstStyle/>
          <a:p>
            <a:endParaRPr/>
          </a:p>
        </p:txBody>
      </p:sp>
      <p:sp>
        <p:nvSpPr>
          <p:cNvPr id="81" name="object 81"/>
          <p:cNvSpPr/>
          <p:nvPr/>
        </p:nvSpPr>
        <p:spPr>
          <a:xfrm>
            <a:off x="6377013" y="2396166"/>
            <a:ext cx="81082" cy="81082"/>
          </a:xfrm>
          <a:prstGeom prst="rect">
            <a:avLst/>
          </a:prstGeom>
          <a:blipFill>
            <a:blip r:embed="rId18" cstate="print"/>
            <a:stretch>
              <a:fillRect/>
            </a:stretch>
          </a:blipFill>
        </p:spPr>
        <p:txBody>
          <a:bodyPr wrap="square" lIns="0" tIns="0" rIns="0" bIns="0" rtlCol="0"/>
          <a:lstStyle/>
          <a:p>
            <a:endParaRPr/>
          </a:p>
        </p:txBody>
      </p:sp>
      <p:sp>
        <p:nvSpPr>
          <p:cNvPr id="82" name="object 82"/>
          <p:cNvSpPr/>
          <p:nvPr/>
        </p:nvSpPr>
        <p:spPr>
          <a:xfrm>
            <a:off x="6585509" y="2349830"/>
            <a:ext cx="81082" cy="81076"/>
          </a:xfrm>
          <a:prstGeom prst="rect">
            <a:avLst/>
          </a:prstGeom>
          <a:blipFill>
            <a:blip r:embed="rId18" cstate="print"/>
            <a:stretch>
              <a:fillRect/>
            </a:stretch>
          </a:blipFill>
        </p:spPr>
        <p:txBody>
          <a:bodyPr wrap="square" lIns="0" tIns="0" rIns="0" bIns="0" rtlCol="0"/>
          <a:lstStyle/>
          <a:p>
            <a:endParaRPr/>
          </a:p>
        </p:txBody>
      </p:sp>
      <p:sp>
        <p:nvSpPr>
          <p:cNvPr id="83" name="object 83"/>
          <p:cNvSpPr/>
          <p:nvPr/>
        </p:nvSpPr>
        <p:spPr>
          <a:xfrm>
            <a:off x="6805587" y="2315083"/>
            <a:ext cx="81082" cy="81076"/>
          </a:xfrm>
          <a:prstGeom prst="rect">
            <a:avLst/>
          </a:prstGeom>
          <a:blipFill>
            <a:blip r:embed="rId18" cstate="print"/>
            <a:stretch>
              <a:fillRect/>
            </a:stretch>
          </a:blipFill>
        </p:spPr>
        <p:txBody>
          <a:bodyPr wrap="square" lIns="0" tIns="0" rIns="0" bIns="0" rtlCol="0"/>
          <a:lstStyle/>
          <a:p>
            <a:endParaRPr/>
          </a:p>
        </p:txBody>
      </p:sp>
      <p:sp>
        <p:nvSpPr>
          <p:cNvPr id="84" name="object 84"/>
          <p:cNvSpPr/>
          <p:nvPr/>
        </p:nvSpPr>
        <p:spPr>
          <a:xfrm>
            <a:off x="7014083" y="2280329"/>
            <a:ext cx="81082" cy="81082"/>
          </a:xfrm>
          <a:prstGeom prst="rect">
            <a:avLst/>
          </a:prstGeom>
          <a:blipFill>
            <a:blip r:embed="rId18" cstate="print"/>
            <a:stretch>
              <a:fillRect/>
            </a:stretch>
          </a:blipFill>
        </p:spPr>
        <p:txBody>
          <a:bodyPr wrap="square" lIns="0" tIns="0" rIns="0" bIns="0" rtlCol="0"/>
          <a:lstStyle/>
          <a:p>
            <a:endParaRPr/>
          </a:p>
        </p:txBody>
      </p:sp>
      <p:sp>
        <p:nvSpPr>
          <p:cNvPr id="85" name="object 85"/>
          <p:cNvSpPr/>
          <p:nvPr/>
        </p:nvSpPr>
        <p:spPr>
          <a:xfrm>
            <a:off x="7222579" y="2234000"/>
            <a:ext cx="81082" cy="81082"/>
          </a:xfrm>
          <a:prstGeom prst="rect">
            <a:avLst/>
          </a:prstGeom>
          <a:blipFill>
            <a:blip r:embed="rId18" cstate="print"/>
            <a:stretch>
              <a:fillRect/>
            </a:stretch>
          </a:blipFill>
        </p:spPr>
        <p:txBody>
          <a:bodyPr wrap="square" lIns="0" tIns="0" rIns="0" bIns="0" rtlCol="0"/>
          <a:lstStyle/>
          <a:p>
            <a:endParaRPr/>
          </a:p>
        </p:txBody>
      </p:sp>
      <p:sp>
        <p:nvSpPr>
          <p:cNvPr id="86" name="object 86"/>
          <p:cNvSpPr/>
          <p:nvPr/>
        </p:nvSpPr>
        <p:spPr>
          <a:xfrm>
            <a:off x="7431087" y="2234000"/>
            <a:ext cx="81082" cy="81082"/>
          </a:xfrm>
          <a:prstGeom prst="rect">
            <a:avLst/>
          </a:prstGeom>
          <a:blipFill>
            <a:blip r:embed="rId18" cstate="print"/>
            <a:stretch>
              <a:fillRect/>
            </a:stretch>
          </a:blipFill>
        </p:spPr>
        <p:txBody>
          <a:bodyPr wrap="square" lIns="0" tIns="0" rIns="0" bIns="0" rtlCol="0"/>
          <a:lstStyle/>
          <a:p>
            <a:endParaRPr/>
          </a:p>
        </p:txBody>
      </p:sp>
      <p:sp>
        <p:nvSpPr>
          <p:cNvPr id="87" name="object 87"/>
          <p:cNvSpPr/>
          <p:nvPr/>
        </p:nvSpPr>
        <p:spPr>
          <a:xfrm>
            <a:off x="7639583" y="2234000"/>
            <a:ext cx="81082" cy="81082"/>
          </a:xfrm>
          <a:prstGeom prst="rect">
            <a:avLst/>
          </a:prstGeom>
          <a:blipFill>
            <a:blip r:embed="rId18" cstate="print"/>
            <a:stretch>
              <a:fillRect/>
            </a:stretch>
          </a:blipFill>
        </p:spPr>
        <p:txBody>
          <a:bodyPr wrap="square" lIns="0" tIns="0" rIns="0" bIns="0" rtlCol="0"/>
          <a:lstStyle/>
          <a:p>
            <a:endParaRPr/>
          </a:p>
        </p:txBody>
      </p:sp>
      <p:sp>
        <p:nvSpPr>
          <p:cNvPr id="88" name="object 88"/>
          <p:cNvSpPr/>
          <p:nvPr/>
        </p:nvSpPr>
        <p:spPr>
          <a:xfrm>
            <a:off x="7848079" y="2234000"/>
            <a:ext cx="81082" cy="81082"/>
          </a:xfrm>
          <a:prstGeom prst="rect">
            <a:avLst/>
          </a:prstGeom>
          <a:blipFill>
            <a:blip r:embed="rId18" cstate="print"/>
            <a:stretch>
              <a:fillRect/>
            </a:stretch>
          </a:blipFill>
        </p:spPr>
        <p:txBody>
          <a:bodyPr wrap="square" lIns="0" tIns="0" rIns="0" bIns="0" rtlCol="0"/>
          <a:lstStyle/>
          <a:p>
            <a:endParaRPr/>
          </a:p>
        </p:txBody>
      </p:sp>
      <p:sp>
        <p:nvSpPr>
          <p:cNvPr id="89" name="object 89"/>
          <p:cNvSpPr/>
          <p:nvPr/>
        </p:nvSpPr>
        <p:spPr>
          <a:xfrm>
            <a:off x="8056575" y="2234000"/>
            <a:ext cx="81082" cy="81082"/>
          </a:xfrm>
          <a:prstGeom prst="rect">
            <a:avLst/>
          </a:prstGeom>
          <a:blipFill>
            <a:blip r:embed="rId18" cstate="print"/>
            <a:stretch>
              <a:fillRect/>
            </a:stretch>
          </a:blipFill>
        </p:spPr>
        <p:txBody>
          <a:bodyPr wrap="square" lIns="0" tIns="0" rIns="0" bIns="0" rtlCol="0"/>
          <a:lstStyle/>
          <a:p>
            <a:endParaRPr/>
          </a:p>
        </p:txBody>
      </p:sp>
      <p:sp>
        <p:nvSpPr>
          <p:cNvPr id="90" name="object 90"/>
          <p:cNvSpPr/>
          <p:nvPr/>
        </p:nvSpPr>
        <p:spPr>
          <a:xfrm>
            <a:off x="8276653" y="2234000"/>
            <a:ext cx="81082" cy="81082"/>
          </a:xfrm>
          <a:prstGeom prst="rect">
            <a:avLst/>
          </a:prstGeom>
          <a:blipFill>
            <a:blip r:embed="rId18" cstate="print"/>
            <a:stretch>
              <a:fillRect/>
            </a:stretch>
          </a:blipFill>
        </p:spPr>
        <p:txBody>
          <a:bodyPr wrap="square" lIns="0" tIns="0" rIns="0" bIns="0" rtlCol="0"/>
          <a:lstStyle/>
          <a:p>
            <a:endParaRPr/>
          </a:p>
        </p:txBody>
      </p:sp>
      <p:sp>
        <p:nvSpPr>
          <p:cNvPr id="91" name="object 91"/>
          <p:cNvSpPr/>
          <p:nvPr/>
        </p:nvSpPr>
        <p:spPr>
          <a:xfrm>
            <a:off x="5379072" y="2988767"/>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92" name="object 92"/>
          <p:cNvSpPr/>
          <p:nvPr/>
        </p:nvSpPr>
        <p:spPr>
          <a:xfrm>
            <a:off x="5587568" y="2942437"/>
            <a:ext cx="208915" cy="46355"/>
          </a:xfrm>
          <a:custGeom>
            <a:avLst/>
            <a:gdLst/>
            <a:ahLst/>
            <a:cxnLst/>
            <a:rect l="l" t="t" r="r" b="b"/>
            <a:pathLst>
              <a:path w="208914" h="46355">
                <a:moveTo>
                  <a:pt x="0" y="46329"/>
                </a:moveTo>
                <a:lnTo>
                  <a:pt x="208495" y="0"/>
                </a:lnTo>
              </a:path>
            </a:pathLst>
          </a:custGeom>
          <a:ln w="17373">
            <a:solidFill>
              <a:srgbClr val="FF2D7F"/>
            </a:solidFill>
          </a:ln>
        </p:spPr>
        <p:txBody>
          <a:bodyPr wrap="square" lIns="0" tIns="0" rIns="0" bIns="0" rtlCol="0"/>
          <a:lstStyle/>
          <a:p>
            <a:endParaRPr/>
          </a:p>
        </p:txBody>
      </p:sp>
      <p:sp>
        <p:nvSpPr>
          <p:cNvPr id="93" name="object 93"/>
          <p:cNvSpPr/>
          <p:nvPr/>
        </p:nvSpPr>
        <p:spPr>
          <a:xfrm>
            <a:off x="5796064" y="2907677"/>
            <a:ext cx="208915" cy="34925"/>
          </a:xfrm>
          <a:custGeom>
            <a:avLst/>
            <a:gdLst/>
            <a:ahLst/>
            <a:cxnLst/>
            <a:rect l="l" t="t" r="r" b="b"/>
            <a:pathLst>
              <a:path w="208914" h="34925">
                <a:moveTo>
                  <a:pt x="0" y="34759"/>
                </a:moveTo>
                <a:lnTo>
                  <a:pt x="208508" y="0"/>
                </a:lnTo>
              </a:path>
            </a:pathLst>
          </a:custGeom>
          <a:ln w="17373">
            <a:solidFill>
              <a:srgbClr val="FF2D7F"/>
            </a:solidFill>
          </a:ln>
        </p:spPr>
        <p:txBody>
          <a:bodyPr wrap="square" lIns="0" tIns="0" rIns="0" bIns="0" rtlCol="0"/>
          <a:lstStyle/>
          <a:p>
            <a:endParaRPr/>
          </a:p>
        </p:txBody>
      </p:sp>
      <p:sp>
        <p:nvSpPr>
          <p:cNvPr id="94" name="object 94"/>
          <p:cNvSpPr/>
          <p:nvPr/>
        </p:nvSpPr>
        <p:spPr>
          <a:xfrm>
            <a:off x="6004573" y="2872930"/>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95" name="object 95"/>
          <p:cNvSpPr/>
          <p:nvPr/>
        </p:nvSpPr>
        <p:spPr>
          <a:xfrm>
            <a:off x="6213068" y="2826600"/>
            <a:ext cx="208915" cy="46355"/>
          </a:xfrm>
          <a:custGeom>
            <a:avLst/>
            <a:gdLst/>
            <a:ahLst/>
            <a:cxnLst/>
            <a:rect l="l" t="t" r="r" b="b"/>
            <a:pathLst>
              <a:path w="208914" h="46355">
                <a:moveTo>
                  <a:pt x="0" y="46329"/>
                </a:moveTo>
                <a:lnTo>
                  <a:pt x="208495" y="0"/>
                </a:lnTo>
              </a:path>
            </a:pathLst>
          </a:custGeom>
          <a:ln w="17373">
            <a:solidFill>
              <a:srgbClr val="FF2D7F"/>
            </a:solidFill>
          </a:ln>
        </p:spPr>
        <p:txBody>
          <a:bodyPr wrap="square" lIns="0" tIns="0" rIns="0" bIns="0" rtlCol="0"/>
          <a:lstStyle/>
          <a:p>
            <a:endParaRPr/>
          </a:p>
        </p:txBody>
      </p:sp>
      <p:sp>
        <p:nvSpPr>
          <p:cNvPr id="96" name="object 96"/>
          <p:cNvSpPr/>
          <p:nvPr/>
        </p:nvSpPr>
        <p:spPr>
          <a:xfrm>
            <a:off x="6421564" y="2791853"/>
            <a:ext cx="208915" cy="34925"/>
          </a:xfrm>
          <a:custGeom>
            <a:avLst/>
            <a:gdLst/>
            <a:ahLst/>
            <a:cxnLst/>
            <a:rect l="l" t="t" r="r" b="b"/>
            <a:pathLst>
              <a:path w="208914" h="34925">
                <a:moveTo>
                  <a:pt x="0" y="34747"/>
                </a:moveTo>
                <a:lnTo>
                  <a:pt x="208495" y="0"/>
                </a:lnTo>
              </a:path>
            </a:pathLst>
          </a:custGeom>
          <a:ln w="17373">
            <a:solidFill>
              <a:srgbClr val="FF2D7F"/>
            </a:solidFill>
          </a:ln>
        </p:spPr>
        <p:txBody>
          <a:bodyPr wrap="square" lIns="0" tIns="0" rIns="0" bIns="0" rtlCol="0"/>
          <a:lstStyle/>
          <a:p>
            <a:endParaRPr/>
          </a:p>
        </p:txBody>
      </p:sp>
      <p:sp>
        <p:nvSpPr>
          <p:cNvPr id="97" name="object 97"/>
          <p:cNvSpPr/>
          <p:nvPr/>
        </p:nvSpPr>
        <p:spPr>
          <a:xfrm>
            <a:off x="6630060" y="2745511"/>
            <a:ext cx="220345" cy="46355"/>
          </a:xfrm>
          <a:custGeom>
            <a:avLst/>
            <a:gdLst/>
            <a:ahLst/>
            <a:cxnLst/>
            <a:rect l="l" t="t" r="r" b="b"/>
            <a:pathLst>
              <a:path w="220345" h="46355">
                <a:moveTo>
                  <a:pt x="0" y="46342"/>
                </a:moveTo>
                <a:lnTo>
                  <a:pt x="220078" y="0"/>
                </a:lnTo>
              </a:path>
            </a:pathLst>
          </a:custGeom>
          <a:ln w="17373">
            <a:solidFill>
              <a:srgbClr val="FF2D7F"/>
            </a:solidFill>
          </a:ln>
        </p:spPr>
        <p:txBody>
          <a:bodyPr wrap="square" lIns="0" tIns="0" rIns="0" bIns="0" rtlCol="0"/>
          <a:lstStyle/>
          <a:p>
            <a:endParaRPr/>
          </a:p>
        </p:txBody>
      </p:sp>
      <p:sp>
        <p:nvSpPr>
          <p:cNvPr id="98" name="object 98"/>
          <p:cNvSpPr/>
          <p:nvPr/>
        </p:nvSpPr>
        <p:spPr>
          <a:xfrm>
            <a:off x="6850138" y="2710764"/>
            <a:ext cx="208915" cy="34925"/>
          </a:xfrm>
          <a:custGeom>
            <a:avLst/>
            <a:gdLst/>
            <a:ahLst/>
            <a:cxnLst/>
            <a:rect l="l" t="t" r="r" b="b"/>
            <a:pathLst>
              <a:path w="208915" h="34925">
                <a:moveTo>
                  <a:pt x="0" y="34747"/>
                </a:moveTo>
                <a:lnTo>
                  <a:pt x="208508" y="0"/>
                </a:lnTo>
              </a:path>
            </a:pathLst>
          </a:custGeom>
          <a:ln w="17373">
            <a:solidFill>
              <a:srgbClr val="FF2D7F"/>
            </a:solidFill>
          </a:ln>
        </p:spPr>
        <p:txBody>
          <a:bodyPr wrap="square" lIns="0" tIns="0" rIns="0" bIns="0" rtlCol="0"/>
          <a:lstStyle/>
          <a:p>
            <a:endParaRPr/>
          </a:p>
        </p:txBody>
      </p:sp>
      <p:sp>
        <p:nvSpPr>
          <p:cNvPr id="99" name="object 99"/>
          <p:cNvSpPr/>
          <p:nvPr/>
        </p:nvSpPr>
        <p:spPr>
          <a:xfrm>
            <a:off x="7058647" y="2664434"/>
            <a:ext cx="208915" cy="46355"/>
          </a:xfrm>
          <a:custGeom>
            <a:avLst/>
            <a:gdLst/>
            <a:ahLst/>
            <a:cxnLst/>
            <a:rect l="l" t="t" r="r" b="b"/>
            <a:pathLst>
              <a:path w="208915" h="46355">
                <a:moveTo>
                  <a:pt x="0" y="46329"/>
                </a:moveTo>
                <a:lnTo>
                  <a:pt x="208495" y="0"/>
                </a:lnTo>
              </a:path>
            </a:pathLst>
          </a:custGeom>
          <a:ln w="17373">
            <a:solidFill>
              <a:srgbClr val="FF2D7F"/>
            </a:solidFill>
          </a:ln>
        </p:spPr>
        <p:txBody>
          <a:bodyPr wrap="square" lIns="0" tIns="0" rIns="0" bIns="0" rtlCol="0"/>
          <a:lstStyle/>
          <a:p>
            <a:endParaRPr/>
          </a:p>
        </p:txBody>
      </p:sp>
      <p:sp>
        <p:nvSpPr>
          <p:cNvPr id="100" name="object 100"/>
          <p:cNvSpPr/>
          <p:nvPr/>
        </p:nvSpPr>
        <p:spPr>
          <a:xfrm>
            <a:off x="7267143" y="2629687"/>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101" name="object 101"/>
          <p:cNvSpPr/>
          <p:nvPr/>
        </p:nvSpPr>
        <p:spPr>
          <a:xfrm>
            <a:off x="7475639" y="2594940"/>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102" name="object 102"/>
          <p:cNvSpPr/>
          <p:nvPr/>
        </p:nvSpPr>
        <p:spPr>
          <a:xfrm>
            <a:off x="7684135" y="2548597"/>
            <a:ext cx="208915" cy="46355"/>
          </a:xfrm>
          <a:custGeom>
            <a:avLst/>
            <a:gdLst/>
            <a:ahLst/>
            <a:cxnLst/>
            <a:rect l="l" t="t" r="r" b="b"/>
            <a:pathLst>
              <a:path w="208915" h="46355">
                <a:moveTo>
                  <a:pt x="0" y="46342"/>
                </a:moveTo>
                <a:lnTo>
                  <a:pt x="208495" y="0"/>
                </a:lnTo>
              </a:path>
            </a:pathLst>
          </a:custGeom>
          <a:ln w="17373">
            <a:solidFill>
              <a:srgbClr val="FF2D7F"/>
            </a:solidFill>
          </a:ln>
        </p:spPr>
        <p:txBody>
          <a:bodyPr wrap="square" lIns="0" tIns="0" rIns="0" bIns="0" rtlCol="0"/>
          <a:lstStyle/>
          <a:p>
            <a:endParaRPr/>
          </a:p>
        </p:txBody>
      </p:sp>
      <p:sp>
        <p:nvSpPr>
          <p:cNvPr id="103" name="object 103"/>
          <p:cNvSpPr/>
          <p:nvPr/>
        </p:nvSpPr>
        <p:spPr>
          <a:xfrm>
            <a:off x="7892631" y="2513850"/>
            <a:ext cx="208915" cy="34925"/>
          </a:xfrm>
          <a:custGeom>
            <a:avLst/>
            <a:gdLst/>
            <a:ahLst/>
            <a:cxnLst/>
            <a:rect l="l" t="t" r="r" b="b"/>
            <a:pathLst>
              <a:path w="208915" h="34925">
                <a:moveTo>
                  <a:pt x="0" y="34747"/>
                </a:moveTo>
                <a:lnTo>
                  <a:pt x="208495" y="0"/>
                </a:lnTo>
              </a:path>
            </a:pathLst>
          </a:custGeom>
          <a:ln w="17373">
            <a:solidFill>
              <a:srgbClr val="FF2D7F"/>
            </a:solidFill>
          </a:ln>
        </p:spPr>
        <p:txBody>
          <a:bodyPr wrap="square" lIns="0" tIns="0" rIns="0" bIns="0" rtlCol="0"/>
          <a:lstStyle/>
          <a:p>
            <a:endParaRPr/>
          </a:p>
        </p:txBody>
      </p:sp>
      <p:sp>
        <p:nvSpPr>
          <p:cNvPr id="104" name="object 104"/>
          <p:cNvSpPr/>
          <p:nvPr/>
        </p:nvSpPr>
        <p:spPr>
          <a:xfrm>
            <a:off x="8101127" y="2467521"/>
            <a:ext cx="215265" cy="46355"/>
          </a:xfrm>
          <a:custGeom>
            <a:avLst/>
            <a:gdLst/>
            <a:ahLst/>
            <a:cxnLst/>
            <a:rect l="l" t="t" r="r" b="b"/>
            <a:pathLst>
              <a:path w="215265" h="46355">
                <a:moveTo>
                  <a:pt x="0" y="46329"/>
                </a:moveTo>
                <a:lnTo>
                  <a:pt x="214871" y="0"/>
                </a:lnTo>
              </a:path>
            </a:pathLst>
          </a:custGeom>
          <a:ln w="17373">
            <a:solidFill>
              <a:srgbClr val="FF2D7F"/>
            </a:solidFill>
          </a:ln>
        </p:spPr>
        <p:txBody>
          <a:bodyPr wrap="square" lIns="0" tIns="0" rIns="0" bIns="0" rtlCol="0"/>
          <a:lstStyle/>
          <a:p>
            <a:endParaRPr/>
          </a:p>
        </p:txBody>
      </p:sp>
      <p:sp>
        <p:nvSpPr>
          <p:cNvPr id="105" name="object 105"/>
          <p:cNvSpPr/>
          <p:nvPr/>
        </p:nvSpPr>
        <p:spPr>
          <a:xfrm>
            <a:off x="5334521" y="2986907"/>
            <a:ext cx="81076" cy="81082"/>
          </a:xfrm>
          <a:prstGeom prst="rect">
            <a:avLst/>
          </a:prstGeom>
          <a:blipFill>
            <a:blip r:embed="rId19" cstate="print"/>
            <a:stretch>
              <a:fillRect/>
            </a:stretch>
          </a:blipFill>
          <a:ln>
            <a:noFill/>
          </a:ln>
        </p:spPr>
        <p:txBody>
          <a:bodyPr wrap="square" lIns="0" tIns="0" rIns="0" bIns="0" rtlCol="0"/>
          <a:lstStyle/>
          <a:p>
            <a:endParaRPr dirty="0"/>
          </a:p>
        </p:txBody>
      </p:sp>
      <p:sp>
        <p:nvSpPr>
          <p:cNvPr id="106" name="object 106"/>
          <p:cNvSpPr/>
          <p:nvPr/>
        </p:nvSpPr>
        <p:spPr>
          <a:xfrm>
            <a:off x="5543016" y="2952160"/>
            <a:ext cx="81076" cy="81082"/>
          </a:xfrm>
          <a:prstGeom prst="rect">
            <a:avLst/>
          </a:prstGeom>
          <a:blipFill>
            <a:blip r:embed="rId19" cstate="print"/>
            <a:stretch>
              <a:fillRect/>
            </a:stretch>
          </a:blipFill>
        </p:spPr>
        <p:txBody>
          <a:bodyPr wrap="square" lIns="0" tIns="0" rIns="0" bIns="0" rtlCol="0"/>
          <a:lstStyle/>
          <a:p>
            <a:endParaRPr/>
          </a:p>
        </p:txBody>
      </p:sp>
      <p:sp>
        <p:nvSpPr>
          <p:cNvPr id="107" name="object 107"/>
          <p:cNvSpPr/>
          <p:nvPr/>
        </p:nvSpPr>
        <p:spPr>
          <a:xfrm>
            <a:off x="5751512" y="2905830"/>
            <a:ext cx="81082" cy="81082"/>
          </a:xfrm>
          <a:prstGeom prst="rect">
            <a:avLst/>
          </a:prstGeom>
          <a:blipFill>
            <a:blip r:embed="rId19" cstate="print"/>
            <a:stretch>
              <a:fillRect/>
            </a:stretch>
          </a:blipFill>
        </p:spPr>
        <p:txBody>
          <a:bodyPr wrap="square" lIns="0" tIns="0" rIns="0" bIns="0" rtlCol="0"/>
          <a:lstStyle/>
          <a:p>
            <a:endParaRPr/>
          </a:p>
        </p:txBody>
      </p:sp>
      <p:sp>
        <p:nvSpPr>
          <p:cNvPr id="108" name="object 108"/>
          <p:cNvSpPr/>
          <p:nvPr/>
        </p:nvSpPr>
        <p:spPr>
          <a:xfrm>
            <a:off x="5960008" y="2871070"/>
            <a:ext cx="81082" cy="81082"/>
          </a:xfrm>
          <a:prstGeom prst="rect">
            <a:avLst/>
          </a:prstGeom>
          <a:blipFill>
            <a:blip r:embed="rId19" cstate="print"/>
            <a:stretch>
              <a:fillRect/>
            </a:stretch>
          </a:blipFill>
        </p:spPr>
        <p:txBody>
          <a:bodyPr wrap="square" lIns="0" tIns="0" rIns="0" bIns="0" rtlCol="0"/>
          <a:lstStyle/>
          <a:p>
            <a:endParaRPr/>
          </a:p>
        </p:txBody>
      </p:sp>
      <p:sp>
        <p:nvSpPr>
          <p:cNvPr id="109" name="object 109"/>
          <p:cNvSpPr/>
          <p:nvPr/>
        </p:nvSpPr>
        <p:spPr>
          <a:xfrm>
            <a:off x="6168504" y="2836323"/>
            <a:ext cx="81082" cy="81082"/>
          </a:xfrm>
          <a:prstGeom prst="rect">
            <a:avLst/>
          </a:prstGeom>
          <a:blipFill>
            <a:blip r:embed="rId19" cstate="print"/>
            <a:stretch>
              <a:fillRect/>
            </a:stretch>
          </a:blipFill>
        </p:spPr>
        <p:txBody>
          <a:bodyPr wrap="square" lIns="0" tIns="0" rIns="0" bIns="0" rtlCol="0"/>
          <a:lstStyle/>
          <a:p>
            <a:endParaRPr/>
          </a:p>
        </p:txBody>
      </p:sp>
      <p:sp>
        <p:nvSpPr>
          <p:cNvPr id="110" name="object 110"/>
          <p:cNvSpPr/>
          <p:nvPr/>
        </p:nvSpPr>
        <p:spPr>
          <a:xfrm>
            <a:off x="6377013" y="2789993"/>
            <a:ext cx="81082" cy="81082"/>
          </a:xfrm>
          <a:prstGeom prst="rect">
            <a:avLst/>
          </a:prstGeom>
          <a:blipFill>
            <a:blip r:embed="rId19" cstate="print"/>
            <a:stretch>
              <a:fillRect/>
            </a:stretch>
          </a:blipFill>
        </p:spPr>
        <p:txBody>
          <a:bodyPr wrap="square" lIns="0" tIns="0" rIns="0" bIns="0" rtlCol="0"/>
          <a:lstStyle/>
          <a:p>
            <a:endParaRPr/>
          </a:p>
        </p:txBody>
      </p:sp>
      <p:sp>
        <p:nvSpPr>
          <p:cNvPr id="111" name="object 111"/>
          <p:cNvSpPr/>
          <p:nvPr/>
        </p:nvSpPr>
        <p:spPr>
          <a:xfrm>
            <a:off x="6585509" y="2755246"/>
            <a:ext cx="81082" cy="81082"/>
          </a:xfrm>
          <a:prstGeom prst="rect">
            <a:avLst/>
          </a:prstGeom>
          <a:blipFill>
            <a:blip r:embed="rId19" cstate="print"/>
            <a:stretch>
              <a:fillRect/>
            </a:stretch>
          </a:blipFill>
        </p:spPr>
        <p:txBody>
          <a:bodyPr wrap="square" lIns="0" tIns="0" rIns="0" bIns="0" rtlCol="0"/>
          <a:lstStyle/>
          <a:p>
            <a:endParaRPr/>
          </a:p>
        </p:txBody>
      </p:sp>
      <p:sp>
        <p:nvSpPr>
          <p:cNvPr id="112" name="object 112"/>
          <p:cNvSpPr/>
          <p:nvPr/>
        </p:nvSpPr>
        <p:spPr>
          <a:xfrm>
            <a:off x="6805587" y="2708904"/>
            <a:ext cx="81082" cy="81082"/>
          </a:xfrm>
          <a:prstGeom prst="rect">
            <a:avLst/>
          </a:prstGeom>
          <a:blipFill>
            <a:blip r:embed="rId19" cstate="print"/>
            <a:stretch>
              <a:fillRect/>
            </a:stretch>
          </a:blipFill>
        </p:spPr>
        <p:txBody>
          <a:bodyPr wrap="square" lIns="0" tIns="0" rIns="0" bIns="0" rtlCol="0"/>
          <a:lstStyle/>
          <a:p>
            <a:endParaRPr/>
          </a:p>
        </p:txBody>
      </p:sp>
      <p:sp>
        <p:nvSpPr>
          <p:cNvPr id="113" name="object 113"/>
          <p:cNvSpPr/>
          <p:nvPr/>
        </p:nvSpPr>
        <p:spPr>
          <a:xfrm>
            <a:off x="7014083" y="2674157"/>
            <a:ext cx="81082" cy="81082"/>
          </a:xfrm>
          <a:prstGeom prst="rect">
            <a:avLst/>
          </a:prstGeom>
          <a:blipFill>
            <a:blip r:embed="rId19" cstate="print"/>
            <a:stretch>
              <a:fillRect/>
            </a:stretch>
          </a:blipFill>
        </p:spPr>
        <p:txBody>
          <a:bodyPr wrap="square" lIns="0" tIns="0" rIns="0" bIns="0" rtlCol="0"/>
          <a:lstStyle/>
          <a:p>
            <a:endParaRPr/>
          </a:p>
        </p:txBody>
      </p:sp>
      <p:sp>
        <p:nvSpPr>
          <p:cNvPr id="114" name="object 114"/>
          <p:cNvSpPr/>
          <p:nvPr/>
        </p:nvSpPr>
        <p:spPr>
          <a:xfrm>
            <a:off x="7222579" y="2627827"/>
            <a:ext cx="81082" cy="81082"/>
          </a:xfrm>
          <a:prstGeom prst="rect">
            <a:avLst/>
          </a:prstGeom>
          <a:blipFill>
            <a:blip r:embed="rId19" cstate="print"/>
            <a:stretch>
              <a:fillRect/>
            </a:stretch>
          </a:blipFill>
        </p:spPr>
        <p:txBody>
          <a:bodyPr wrap="square" lIns="0" tIns="0" rIns="0" bIns="0" rtlCol="0"/>
          <a:lstStyle/>
          <a:p>
            <a:endParaRPr/>
          </a:p>
        </p:txBody>
      </p:sp>
      <p:sp>
        <p:nvSpPr>
          <p:cNvPr id="115" name="object 115"/>
          <p:cNvSpPr/>
          <p:nvPr/>
        </p:nvSpPr>
        <p:spPr>
          <a:xfrm>
            <a:off x="7431087" y="2593080"/>
            <a:ext cx="81082" cy="81082"/>
          </a:xfrm>
          <a:prstGeom prst="rect">
            <a:avLst/>
          </a:prstGeom>
          <a:blipFill>
            <a:blip r:embed="rId19" cstate="print"/>
            <a:stretch>
              <a:fillRect/>
            </a:stretch>
          </a:blipFill>
        </p:spPr>
        <p:txBody>
          <a:bodyPr wrap="square" lIns="0" tIns="0" rIns="0" bIns="0" rtlCol="0"/>
          <a:lstStyle/>
          <a:p>
            <a:endParaRPr/>
          </a:p>
        </p:txBody>
      </p:sp>
      <p:sp>
        <p:nvSpPr>
          <p:cNvPr id="116" name="object 116"/>
          <p:cNvSpPr/>
          <p:nvPr/>
        </p:nvSpPr>
        <p:spPr>
          <a:xfrm>
            <a:off x="7639583" y="2558332"/>
            <a:ext cx="81082" cy="81082"/>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7848079" y="2511990"/>
            <a:ext cx="81082" cy="81082"/>
          </a:xfrm>
          <a:prstGeom prst="rect">
            <a:avLst/>
          </a:prstGeom>
          <a:blipFill>
            <a:blip r:embed="rId19" cstate="print"/>
            <a:stretch>
              <a:fillRect/>
            </a:stretch>
          </a:blipFill>
        </p:spPr>
        <p:txBody>
          <a:bodyPr wrap="square" lIns="0" tIns="0" rIns="0" bIns="0" rtlCol="0"/>
          <a:lstStyle/>
          <a:p>
            <a:endParaRPr/>
          </a:p>
        </p:txBody>
      </p:sp>
      <p:sp>
        <p:nvSpPr>
          <p:cNvPr id="118" name="object 118"/>
          <p:cNvSpPr/>
          <p:nvPr/>
        </p:nvSpPr>
        <p:spPr>
          <a:xfrm>
            <a:off x="8056575" y="2477243"/>
            <a:ext cx="81082" cy="81082"/>
          </a:xfrm>
          <a:prstGeom prst="rect">
            <a:avLst/>
          </a:prstGeom>
          <a:blipFill>
            <a:blip r:embed="rId19" cstate="print"/>
            <a:stretch>
              <a:fillRect/>
            </a:stretch>
          </a:blipFill>
        </p:spPr>
        <p:txBody>
          <a:bodyPr wrap="square" lIns="0" tIns="0" rIns="0" bIns="0" rtlCol="0"/>
          <a:lstStyle/>
          <a:p>
            <a:endParaRPr/>
          </a:p>
        </p:txBody>
      </p:sp>
      <p:sp>
        <p:nvSpPr>
          <p:cNvPr id="119" name="object 119"/>
          <p:cNvSpPr/>
          <p:nvPr/>
        </p:nvSpPr>
        <p:spPr>
          <a:xfrm>
            <a:off x="8276653" y="2430914"/>
            <a:ext cx="81082" cy="81082"/>
          </a:xfrm>
          <a:prstGeom prst="rect">
            <a:avLst/>
          </a:prstGeom>
          <a:blipFill>
            <a:blip r:embed="rId19" cstate="print"/>
            <a:stretch>
              <a:fillRect/>
            </a:stretch>
          </a:blipFill>
        </p:spPr>
        <p:txBody>
          <a:bodyPr wrap="square" lIns="0" tIns="0" rIns="0" bIns="0" rtlCol="0"/>
          <a:lstStyle/>
          <a:p>
            <a:endParaRPr/>
          </a:p>
        </p:txBody>
      </p:sp>
      <p:sp>
        <p:nvSpPr>
          <p:cNvPr id="120" name="object 120"/>
          <p:cNvSpPr/>
          <p:nvPr/>
        </p:nvSpPr>
        <p:spPr>
          <a:xfrm>
            <a:off x="7978038" y="2781643"/>
            <a:ext cx="656374" cy="564807"/>
          </a:xfrm>
          <a:prstGeom prst="rect">
            <a:avLst/>
          </a:prstGeom>
          <a:blipFill>
            <a:blip r:embed="rId20" cstate="print"/>
            <a:stretch>
              <a:fillRect/>
            </a:stretch>
          </a:blipFill>
        </p:spPr>
        <p:txBody>
          <a:bodyPr wrap="square" lIns="0" tIns="0" rIns="0" bIns="0" rtlCol="0"/>
          <a:lstStyle/>
          <a:p>
            <a:endParaRPr/>
          </a:p>
        </p:txBody>
      </p:sp>
      <p:sp>
        <p:nvSpPr>
          <p:cNvPr id="121" name="object 121"/>
          <p:cNvSpPr/>
          <p:nvPr/>
        </p:nvSpPr>
        <p:spPr>
          <a:xfrm>
            <a:off x="2927857" y="2772994"/>
            <a:ext cx="0" cy="90805"/>
          </a:xfrm>
          <a:custGeom>
            <a:avLst/>
            <a:gdLst/>
            <a:ahLst/>
            <a:cxnLst/>
            <a:rect l="l" t="t" r="r" b="b"/>
            <a:pathLst>
              <a:path h="90805">
                <a:moveTo>
                  <a:pt x="0" y="0"/>
                </a:moveTo>
                <a:lnTo>
                  <a:pt x="0" y="90563"/>
                </a:lnTo>
              </a:path>
            </a:pathLst>
          </a:custGeom>
          <a:ln w="85267">
            <a:solidFill>
              <a:srgbClr val="919191"/>
            </a:solidFill>
          </a:ln>
        </p:spPr>
        <p:txBody>
          <a:bodyPr wrap="square" lIns="0" tIns="0" rIns="0" bIns="0" rtlCol="0"/>
          <a:lstStyle/>
          <a:p>
            <a:endParaRPr/>
          </a:p>
        </p:txBody>
      </p:sp>
      <p:sp>
        <p:nvSpPr>
          <p:cNvPr id="122" name="object 122"/>
          <p:cNvSpPr/>
          <p:nvPr/>
        </p:nvSpPr>
        <p:spPr>
          <a:xfrm>
            <a:off x="2794660" y="2730366"/>
            <a:ext cx="266700" cy="0"/>
          </a:xfrm>
          <a:custGeom>
            <a:avLst/>
            <a:gdLst/>
            <a:ahLst/>
            <a:cxnLst/>
            <a:rect l="l" t="t" r="r" b="b"/>
            <a:pathLst>
              <a:path w="266700">
                <a:moveTo>
                  <a:pt x="0" y="0"/>
                </a:moveTo>
                <a:lnTo>
                  <a:pt x="266407" y="0"/>
                </a:lnTo>
              </a:path>
            </a:pathLst>
          </a:custGeom>
          <a:ln w="85255">
            <a:solidFill>
              <a:srgbClr val="919191"/>
            </a:solidFill>
          </a:ln>
        </p:spPr>
        <p:txBody>
          <a:bodyPr wrap="square" lIns="0" tIns="0" rIns="0" bIns="0" rtlCol="0"/>
          <a:lstStyle/>
          <a:p>
            <a:endParaRPr/>
          </a:p>
        </p:txBody>
      </p:sp>
      <p:sp>
        <p:nvSpPr>
          <p:cNvPr id="123" name="object 123"/>
          <p:cNvSpPr/>
          <p:nvPr/>
        </p:nvSpPr>
        <p:spPr>
          <a:xfrm>
            <a:off x="2927857" y="2597162"/>
            <a:ext cx="0" cy="90805"/>
          </a:xfrm>
          <a:custGeom>
            <a:avLst/>
            <a:gdLst/>
            <a:ahLst/>
            <a:cxnLst/>
            <a:rect l="l" t="t" r="r" b="b"/>
            <a:pathLst>
              <a:path h="90805">
                <a:moveTo>
                  <a:pt x="0" y="0"/>
                </a:moveTo>
                <a:lnTo>
                  <a:pt x="0" y="90576"/>
                </a:lnTo>
              </a:path>
            </a:pathLst>
          </a:custGeom>
          <a:ln w="85267">
            <a:solidFill>
              <a:srgbClr val="919191"/>
            </a:solidFill>
          </a:ln>
        </p:spPr>
        <p:txBody>
          <a:bodyPr wrap="square" lIns="0" tIns="0" rIns="0" bIns="0" rtlCol="0"/>
          <a:lstStyle/>
          <a:p>
            <a:endParaRPr/>
          </a:p>
        </p:txBody>
      </p:sp>
      <p:sp>
        <p:nvSpPr>
          <p:cNvPr id="124" name="object 124"/>
          <p:cNvSpPr/>
          <p:nvPr/>
        </p:nvSpPr>
        <p:spPr>
          <a:xfrm>
            <a:off x="4819510" y="2798445"/>
            <a:ext cx="0" cy="90805"/>
          </a:xfrm>
          <a:custGeom>
            <a:avLst/>
            <a:gdLst/>
            <a:ahLst/>
            <a:cxnLst/>
            <a:rect l="l" t="t" r="r" b="b"/>
            <a:pathLst>
              <a:path h="90805">
                <a:moveTo>
                  <a:pt x="0" y="0"/>
                </a:moveTo>
                <a:lnTo>
                  <a:pt x="0" y="90563"/>
                </a:lnTo>
              </a:path>
            </a:pathLst>
          </a:custGeom>
          <a:ln w="85267">
            <a:solidFill>
              <a:srgbClr val="919191"/>
            </a:solidFill>
          </a:ln>
        </p:spPr>
        <p:txBody>
          <a:bodyPr wrap="square" lIns="0" tIns="0" rIns="0" bIns="0" rtlCol="0"/>
          <a:lstStyle/>
          <a:p>
            <a:endParaRPr/>
          </a:p>
        </p:txBody>
      </p:sp>
      <p:sp>
        <p:nvSpPr>
          <p:cNvPr id="125" name="object 125"/>
          <p:cNvSpPr/>
          <p:nvPr/>
        </p:nvSpPr>
        <p:spPr>
          <a:xfrm>
            <a:off x="4686300" y="2755817"/>
            <a:ext cx="266700" cy="0"/>
          </a:xfrm>
          <a:custGeom>
            <a:avLst/>
            <a:gdLst/>
            <a:ahLst/>
            <a:cxnLst/>
            <a:rect l="l" t="t" r="r" b="b"/>
            <a:pathLst>
              <a:path w="266700">
                <a:moveTo>
                  <a:pt x="0" y="0"/>
                </a:moveTo>
                <a:lnTo>
                  <a:pt x="266407" y="0"/>
                </a:lnTo>
              </a:path>
            </a:pathLst>
          </a:custGeom>
          <a:ln w="85255">
            <a:solidFill>
              <a:srgbClr val="919191"/>
            </a:solidFill>
          </a:ln>
        </p:spPr>
        <p:txBody>
          <a:bodyPr wrap="square" lIns="0" tIns="0" rIns="0" bIns="0" rtlCol="0"/>
          <a:lstStyle/>
          <a:p>
            <a:endParaRPr/>
          </a:p>
        </p:txBody>
      </p:sp>
      <p:sp>
        <p:nvSpPr>
          <p:cNvPr id="126" name="object 126"/>
          <p:cNvSpPr/>
          <p:nvPr/>
        </p:nvSpPr>
        <p:spPr>
          <a:xfrm>
            <a:off x="4819510" y="2622613"/>
            <a:ext cx="0" cy="90805"/>
          </a:xfrm>
          <a:custGeom>
            <a:avLst/>
            <a:gdLst/>
            <a:ahLst/>
            <a:cxnLst/>
            <a:rect l="l" t="t" r="r" b="b"/>
            <a:pathLst>
              <a:path h="90805">
                <a:moveTo>
                  <a:pt x="0" y="0"/>
                </a:moveTo>
                <a:lnTo>
                  <a:pt x="0" y="90576"/>
                </a:lnTo>
              </a:path>
            </a:pathLst>
          </a:custGeom>
          <a:ln w="85267">
            <a:solidFill>
              <a:srgbClr val="919191"/>
            </a:solidFill>
          </a:ln>
        </p:spPr>
        <p:txBody>
          <a:bodyPr wrap="square" lIns="0" tIns="0" rIns="0" bIns="0" rtlCol="0"/>
          <a:lstStyle/>
          <a:p>
            <a:endParaRPr/>
          </a:p>
        </p:txBody>
      </p:sp>
      <p:graphicFrame>
        <p:nvGraphicFramePr>
          <p:cNvPr id="128" name="object 128"/>
          <p:cNvGraphicFramePr>
            <a:graphicFrameLocks noGrp="1"/>
          </p:cNvGraphicFramePr>
          <p:nvPr>
            <p:extLst>
              <p:ext uri="{D42A27DB-BD31-4B8C-83A1-F6EECF244321}">
                <p14:modId xmlns:p14="http://schemas.microsoft.com/office/powerpoint/2010/main" val="2781438019"/>
              </p:ext>
            </p:extLst>
          </p:nvPr>
        </p:nvGraphicFramePr>
        <p:xfrm>
          <a:off x="338213" y="3964654"/>
          <a:ext cx="8196186" cy="1943136"/>
        </p:xfrm>
        <a:graphic>
          <a:graphicData uri="http://schemas.openxmlformats.org/drawingml/2006/table">
            <a:tbl>
              <a:tblPr firstRow="1" bandRow="1">
                <a:tableStyleId>{2D5ABB26-0587-4C30-8999-92F81FD0307C}</a:tableStyleId>
              </a:tblPr>
              <a:tblGrid>
                <a:gridCol w="2636628">
                  <a:extLst>
                    <a:ext uri="{9D8B030D-6E8A-4147-A177-3AD203B41FA5}">
                      <a16:colId xmlns:a16="http://schemas.microsoft.com/office/drawing/2014/main" xmlns="" val="20000"/>
                    </a:ext>
                  </a:extLst>
                </a:gridCol>
                <a:gridCol w="5559558">
                  <a:extLst>
                    <a:ext uri="{9D8B030D-6E8A-4147-A177-3AD203B41FA5}">
                      <a16:colId xmlns:a16="http://schemas.microsoft.com/office/drawing/2014/main" xmlns="" val="20001"/>
                    </a:ext>
                  </a:extLst>
                </a:gridCol>
              </a:tblGrid>
              <a:tr h="229692">
                <a:tc gridSpan="2">
                  <a:txBody>
                    <a:bodyPr/>
                    <a:lstStyle/>
                    <a:p>
                      <a:pPr marL="63500">
                        <a:lnSpc>
                          <a:spcPct val="100000"/>
                        </a:lnSpc>
                        <a:spcBef>
                          <a:spcPts val="309"/>
                        </a:spcBef>
                      </a:pPr>
                      <a:r>
                        <a:rPr sz="1200" b="1" spc="-5" dirty="0">
                          <a:solidFill>
                            <a:srgbClr val="FFFFFF"/>
                          </a:solidFill>
                          <a:latin typeface="Arial"/>
                          <a:cs typeface="Arial"/>
                        </a:rPr>
                        <a:t>Regra </a:t>
                      </a:r>
                      <a:r>
                        <a:rPr sz="1200" b="1" dirty="0">
                          <a:solidFill>
                            <a:srgbClr val="FFFFFF"/>
                          </a:solidFill>
                          <a:latin typeface="Arial"/>
                          <a:cs typeface="Arial"/>
                        </a:rPr>
                        <a:t>de </a:t>
                      </a:r>
                      <a:r>
                        <a:rPr sz="1200" b="1" spc="-5" dirty="0">
                          <a:solidFill>
                            <a:srgbClr val="FFFFFF"/>
                          </a:solidFill>
                          <a:latin typeface="Arial"/>
                          <a:cs typeface="Arial"/>
                        </a:rPr>
                        <a:t>Cálculo </a:t>
                      </a:r>
                      <a:r>
                        <a:rPr sz="1200" b="1" dirty="0">
                          <a:solidFill>
                            <a:srgbClr val="FFFFFF"/>
                          </a:solidFill>
                          <a:latin typeface="Arial"/>
                          <a:cs typeface="Arial"/>
                        </a:rPr>
                        <a:t>de</a:t>
                      </a:r>
                      <a:r>
                        <a:rPr sz="1200" b="1" spc="5" dirty="0">
                          <a:solidFill>
                            <a:srgbClr val="FFFFFF"/>
                          </a:solidFill>
                          <a:latin typeface="Arial"/>
                          <a:cs typeface="Arial"/>
                        </a:rPr>
                        <a:t> </a:t>
                      </a:r>
                      <a:r>
                        <a:rPr sz="1200" b="1" spc="-5" dirty="0">
                          <a:solidFill>
                            <a:srgbClr val="FFFFFF"/>
                          </a:solidFill>
                          <a:latin typeface="Arial"/>
                          <a:cs typeface="Arial"/>
                        </a:rPr>
                        <a:t>Benefício</a:t>
                      </a:r>
                      <a:endParaRPr sz="1200" dirty="0">
                        <a:latin typeface="Arial"/>
                        <a:cs typeface="Arial"/>
                      </a:endParaRPr>
                    </a:p>
                  </a:txBody>
                  <a:tcPr marL="0" marR="0" marT="39369"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rgbClr val="81B859"/>
                    </a:solidFill>
                  </a:tcPr>
                </a:tc>
                <a:tc hMerge="1">
                  <a:txBody>
                    <a:bodyPr/>
                    <a:lstStyle/>
                    <a:p>
                      <a:endParaRPr/>
                    </a:p>
                  </a:txBody>
                  <a:tcPr marL="0" marR="0" marT="0" marB="0"/>
                </a:tc>
                <a:extLst>
                  <a:ext uri="{0D108BD9-81ED-4DB2-BD59-A6C34878D82A}">
                    <a16:rowId xmlns:a16="http://schemas.microsoft.com/office/drawing/2014/main" xmlns="" val="10000"/>
                  </a:ext>
                </a:extLst>
              </a:tr>
              <a:tr h="386975">
                <a:tc>
                  <a:txBody>
                    <a:bodyPr/>
                    <a:lstStyle/>
                    <a:p>
                      <a:pPr marL="63500">
                        <a:lnSpc>
                          <a:spcPct val="100000"/>
                        </a:lnSpc>
                        <a:spcBef>
                          <a:spcPts val="969"/>
                        </a:spcBef>
                      </a:pPr>
                      <a:r>
                        <a:rPr sz="1200" b="1" spc="-45" dirty="0">
                          <a:latin typeface="Trebuchet MS"/>
                          <a:cs typeface="Trebuchet MS"/>
                        </a:rPr>
                        <a:t>Ingresso </a:t>
                      </a:r>
                      <a:r>
                        <a:rPr sz="1200" b="1" spc="-60" dirty="0">
                          <a:latin typeface="Trebuchet MS"/>
                          <a:cs typeface="Trebuchet MS"/>
                        </a:rPr>
                        <a:t>até</a:t>
                      </a:r>
                      <a:r>
                        <a:rPr sz="1200" b="1" spc="-135" dirty="0">
                          <a:latin typeface="Trebuchet MS"/>
                          <a:cs typeface="Trebuchet MS"/>
                        </a:rPr>
                        <a:t> </a:t>
                      </a:r>
                      <a:r>
                        <a:rPr sz="1200" b="1" spc="-60" dirty="0">
                          <a:latin typeface="Trebuchet MS"/>
                          <a:cs typeface="Trebuchet MS"/>
                        </a:rPr>
                        <a:t>31/12/2003</a:t>
                      </a:r>
                      <a:endParaRPr sz="1200" dirty="0">
                        <a:latin typeface="Trebuchet MS"/>
                        <a:cs typeface="Trebuchet MS"/>
                      </a:endParaRPr>
                    </a:p>
                  </a:txBody>
                  <a:tcPr marL="0" marR="0" marT="123189"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a:txBody>
                    <a:bodyPr/>
                    <a:lstStyle/>
                    <a:p>
                      <a:pPr marL="63500" marR="478155">
                        <a:lnSpc>
                          <a:spcPts val="1270"/>
                        </a:lnSpc>
                        <a:spcBef>
                          <a:spcPts val="390"/>
                        </a:spcBef>
                      </a:pPr>
                      <a:r>
                        <a:rPr sz="1200" spc="-20" dirty="0">
                          <a:latin typeface="Trebuchet MS"/>
                          <a:cs typeface="Trebuchet MS"/>
                        </a:rPr>
                        <a:t>Mantida</a:t>
                      </a:r>
                      <a:r>
                        <a:rPr sz="1200" spc="-85" dirty="0">
                          <a:latin typeface="Trebuchet MS"/>
                          <a:cs typeface="Trebuchet MS"/>
                        </a:rPr>
                        <a:t> </a:t>
                      </a:r>
                      <a:r>
                        <a:rPr sz="1200" spc="-55" dirty="0">
                          <a:latin typeface="Trebuchet MS"/>
                          <a:cs typeface="Trebuchet MS"/>
                        </a:rPr>
                        <a:t>integralidade</a:t>
                      </a:r>
                      <a:r>
                        <a:rPr sz="1200" spc="-80" dirty="0">
                          <a:latin typeface="Trebuchet MS"/>
                          <a:cs typeface="Trebuchet MS"/>
                        </a:rPr>
                        <a:t> </a:t>
                      </a:r>
                      <a:r>
                        <a:rPr sz="1200" spc="-55" dirty="0">
                          <a:latin typeface="Trebuchet MS"/>
                          <a:cs typeface="Trebuchet MS"/>
                        </a:rPr>
                        <a:t>e</a:t>
                      </a:r>
                      <a:r>
                        <a:rPr sz="1200" spc="-80" dirty="0">
                          <a:latin typeface="Trebuchet MS"/>
                          <a:cs typeface="Trebuchet MS"/>
                        </a:rPr>
                        <a:t> </a:t>
                      </a:r>
                      <a:r>
                        <a:rPr sz="1200" spc="-50" dirty="0">
                          <a:latin typeface="Trebuchet MS"/>
                          <a:cs typeface="Trebuchet MS"/>
                        </a:rPr>
                        <a:t>paridade</a:t>
                      </a:r>
                      <a:r>
                        <a:rPr sz="1200" spc="-80" dirty="0">
                          <a:latin typeface="Trebuchet MS"/>
                          <a:cs typeface="Trebuchet MS"/>
                        </a:rPr>
                        <a:t> </a:t>
                      </a:r>
                      <a:r>
                        <a:rPr sz="1200" spc="-25" dirty="0">
                          <a:latin typeface="Trebuchet MS"/>
                          <a:cs typeface="Trebuchet MS"/>
                        </a:rPr>
                        <a:t>aos</a:t>
                      </a:r>
                      <a:r>
                        <a:rPr sz="1200" spc="-80" dirty="0">
                          <a:latin typeface="Trebuchet MS"/>
                          <a:cs typeface="Trebuchet MS"/>
                        </a:rPr>
                        <a:t> </a:t>
                      </a:r>
                      <a:r>
                        <a:rPr sz="1200" spc="-20" dirty="0">
                          <a:latin typeface="Trebuchet MS"/>
                          <a:cs typeface="Trebuchet MS"/>
                        </a:rPr>
                        <a:t>65</a:t>
                      </a:r>
                      <a:r>
                        <a:rPr sz="1200" spc="-80" dirty="0">
                          <a:latin typeface="Trebuchet MS"/>
                          <a:cs typeface="Trebuchet MS"/>
                        </a:rPr>
                        <a:t> </a:t>
                      </a:r>
                      <a:r>
                        <a:rPr sz="1200" spc="-25" dirty="0">
                          <a:latin typeface="Trebuchet MS"/>
                          <a:cs typeface="Trebuchet MS"/>
                        </a:rPr>
                        <a:t>anos</a:t>
                      </a:r>
                      <a:r>
                        <a:rPr sz="1200" spc="-85" dirty="0">
                          <a:latin typeface="Trebuchet MS"/>
                          <a:cs typeface="Trebuchet MS"/>
                        </a:rPr>
                        <a:t> </a:t>
                      </a:r>
                      <a:r>
                        <a:rPr sz="1200" spc="-45" dirty="0">
                          <a:latin typeface="Trebuchet MS"/>
                          <a:cs typeface="Trebuchet MS"/>
                        </a:rPr>
                        <a:t>(homem)</a:t>
                      </a:r>
                      <a:r>
                        <a:rPr sz="1200" spc="-80" dirty="0">
                          <a:latin typeface="Trebuchet MS"/>
                          <a:cs typeface="Trebuchet MS"/>
                        </a:rPr>
                        <a:t> </a:t>
                      </a:r>
                      <a:r>
                        <a:rPr sz="1200" spc="-55" dirty="0">
                          <a:latin typeface="Trebuchet MS"/>
                          <a:cs typeface="Trebuchet MS"/>
                        </a:rPr>
                        <a:t>e</a:t>
                      </a:r>
                      <a:r>
                        <a:rPr sz="1200" spc="-80" dirty="0">
                          <a:latin typeface="Trebuchet MS"/>
                          <a:cs typeface="Trebuchet MS"/>
                        </a:rPr>
                        <a:t> </a:t>
                      </a:r>
                      <a:r>
                        <a:rPr sz="1200" spc="-20" dirty="0">
                          <a:latin typeface="Trebuchet MS"/>
                          <a:cs typeface="Trebuchet MS"/>
                        </a:rPr>
                        <a:t>62</a:t>
                      </a:r>
                      <a:r>
                        <a:rPr sz="1200" spc="-80" dirty="0">
                          <a:latin typeface="Trebuchet MS"/>
                          <a:cs typeface="Trebuchet MS"/>
                        </a:rPr>
                        <a:t> </a:t>
                      </a:r>
                      <a:r>
                        <a:rPr sz="1200" spc="-55" dirty="0">
                          <a:latin typeface="Trebuchet MS"/>
                          <a:cs typeface="Trebuchet MS"/>
                        </a:rPr>
                        <a:t>(mulher)</a:t>
                      </a:r>
                      <a:r>
                        <a:rPr sz="1200" spc="-80" dirty="0">
                          <a:latin typeface="Trebuchet MS"/>
                          <a:cs typeface="Trebuchet MS"/>
                        </a:rPr>
                        <a:t> </a:t>
                      </a:r>
                      <a:r>
                        <a:rPr sz="1200" spc="-55" dirty="0">
                          <a:latin typeface="Trebuchet MS"/>
                          <a:cs typeface="Trebuchet MS"/>
                        </a:rPr>
                        <a:t>e</a:t>
                      </a:r>
                      <a:r>
                        <a:rPr sz="1200" spc="-80" dirty="0">
                          <a:latin typeface="Trebuchet MS"/>
                          <a:cs typeface="Trebuchet MS"/>
                        </a:rPr>
                        <a:t> </a:t>
                      </a:r>
                      <a:r>
                        <a:rPr sz="1200" spc="-40" dirty="0">
                          <a:latin typeface="Trebuchet MS"/>
                          <a:cs typeface="Trebuchet MS"/>
                        </a:rPr>
                        <a:t>se  professor</a:t>
                      </a:r>
                      <a:r>
                        <a:rPr sz="1200" spc="-90" dirty="0">
                          <a:latin typeface="Trebuchet MS"/>
                          <a:cs typeface="Trebuchet MS"/>
                        </a:rPr>
                        <a:t> </a:t>
                      </a:r>
                      <a:r>
                        <a:rPr sz="1200" spc="-20" dirty="0">
                          <a:latin typeface="Trebuchet MS"/>
                          <a:cs typeface="Trebuchet MS"/>
                        </a:rPr>
                        <a:t>60</a:t>
                      </a:r>
                      <a:r>
                        <a:rPr sz="1200" spc="-85" dirty="0">
                          <a:latin typeface="Trebuchet MS"/>
                          <a:cs typeface="Trebuchet MS"/>
                        </a:rPr>
                        <a:t> </a:t>
                      </a:r>
                      <a:r>
                        <a:rPr sz="1200" spc="-45" dirty="0">
                          <a:latin typeface="Trebuchet MS"/>
                          <a:cs typeface="Trebuchet MS"/>
                        </a:rPr>
                        <a:t>(homem)</a:t>
                      </a:r>
                      <a:r>
                        <a:rPr sz="1200" spc="-85" dirty="0">
                          <a:latin typeface="Trebuchet MS"/>
                          <a:cs typeface="Trebuchet MS"/>
                        </a:rPr>
                        <a:t> </a:t>
                      </a:r>
                      <a:r>
                        <a:rPr sz="1200" spc="-55" dirty="0">
                          <a:latin typeface="Trebuchet MS"/>
                          <a:cs typeface="Trebuchet MS"/>
                        </a:rPr>
                        <a:t>e</a:t>
                      </a:r>
                      <a:r>
                        <a:rPr sz="1200" spc="-85" dirty="0">
                          <a:latin typeface="Trebuchet MS"/>
                          <a:cs typeface="Trebuchet MS"/>
                        </a:rPr>
                        <a:t> </a:t>
                      </a:r>
                      <a:r>
                        <a:rPr sz="1200" spc="-20" dirty="0">
                          <a:latin typeface="Trebuchet MS"/>
                          <a:cs typeface="Trebuchet MS"/>
                        </a:rPr>
                        <a:t>57</a:t>
                      </a:r>
                      <a:r>
                        <a:rPr sz="1200" spc="-85" dirty="0">
                          <a:latin typeface="Trebuchet MS"/>
                          <a:cs typeface="Trebuchet MS"/>
                        </a:rPr>
                        <a:t> </a:t>
                      </a:r>
                      <a:r>
                        <a:rPr sz="1200" spc="-55" dirty="0">
                          <a:latin typeface="Trebuchet MS"/>
                          <a:cs typeface="Trebuchet MS"/>
                        </a:rPr>
                        <a:t>(mulher)</a:t>
                      </a:r>
                      <a:endParaRPr sz="1200" dirty="0">
                        <a:latin typeface="Trebuchet MS"/>
                        <a:cs typeface="Trebuchet MS"/>
                      </a:endParaRPr>
                    </a:p>
                  </a:txBody>
                  <a:tcPr marL="0" marR="0" marT="4953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a16="http://schemas.microsoft.com/office/drawing/2014/main" xmlns="" val="10001"/>
                  </a:ext>
                </a:extLst>
              </a:tr>
              <a:tr h="543664">
                <a:tc>
                  <a:txBody>
                    <a:bodyPr/>
                    <a:lstStyle/>
                    <a:p>
                      <a:pPr>
                        <a:lnSpc>
                          <a:spcPct val="100000"/>
                        </a:lnSpc>
                        <a:spcBef>
                          <a:spcPts val="20"/>
                        </a:spcBef>
                      </a:pPr>
                      <a:endParaRPr sz="1200" dirty="0">
                        <a:latin typeface="Times New Roman"/>
                        <a:cs typeface="Times New Roman"/>
                      </a:endParaRPr>
                    </a:p>
                    <a:p>
                      <a:pPr marL="63500">
                        <a:lnSpc>
                          <a:spcPct val="100000"/>
                        </a:lnSpc>
                        <a:spcBef>
                          <a:spcPts val="5"/>
                        </a:spcBef>
                      </a:pPr>
                      <a:r>
                        <a:rPr sz="1200" b="1" spc="-45" dirty="0">
                          <a:latin typeface="Trebuchet MS"/>
                          <a:cs typeface="Trebuchet MS"/>
                        </a:rPr>
                        <a:t>Ingresso </a:t>
                      </a:r>
                      <a:r>
                        <a:rPr sz="1200" b="1" spc="-40" dirty="0">
                          <a:latin typeface="Trebuchet MS"/>
                          <a:cs typeface="Trebuchet MS"/>
                        </a:rPr>
                        <a:t>após</a:t>
                      </a:r>
                      <a:r>
                        <a:rPr sz="1200" b="1" spc="-135" dirty="0">
                          <a:latin typeface="Trebuchet MS"/>
                          <a:cs typeface="Trebuchet MS"/>
                        </a:rPr>
                        <a:t> </a:t>
                      </a:r>
                      <a:r>
                        <a:rPr sz="1200" b="1" spc="-60" dirty="0">
                          <a:latin typeface="Trebuchet MS"/>
                          <a:cs typeface="Trebuchet MS"/>
                        </a:rPr>
                        <a:t>31/12/2003</a:t>
                      </a:r>
                      <a:endParaRPr sz="1200" dirty="0">
                        <a:latin typeface="Trebuchet MS"/>
                        <a:cs typeface="Trebuchet MS"/>
                      </a:endParaRPr>
                    </a:p>
                  </a:txBody>
                  <a:tcPr marL="0" marR="0" marT="254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a:txBody>
                    <a:bodyPr/>
                    <a:lstStyle/>
                    <a:p>
                      <a:pPr marL="63500" marR="218440">
                        <a:lnSpc>
                          <a:spcPts val="1270"/>
                        </a:lnSpc>
                        <a:spcBef>
                          <a:spcPts val="390"/>
                        </a:spcBef>
                      </a:pPr>
                      <a:r>
                        <a:rPr sz="1200" spc="30" dirty="0">
                          <a:latin typeface="Trebuchet MS"/>
                          <a:cs typeface="Trebuchet MS"/>
                        </a:rPr>
                        <a:t>60%</a:t>
                      </a:r>
                      <a:r>
                        <a:rPr sz="1200" spc="-90" dirty="0">
                          <a:latin typeface="Trebuchet MS"/>
                          <a:cs typeface="Trebuchet MS"/>
                        </a:rPr>
                        <a:t> </a:t>
                      </a:r>
                      <a:r>
                        <a:rPr sz="1200" spc="-30" dirty="0">
                          <a:latin typeface="Trebuchet MS"/>
                          <a:cs typeface="Trebuchet MS"/>
                        </a:rPr>
                        <a:t>+</a:t>
                      </a:r>
                      <a:r>
                        <a:rPr sz="1200" spc="-85" dirty="0">
                          <a:latin typeface="Trebuchet MS"/>
                          <a:cs typeface="Trebuchet MS"/>
                        </a:rPr>
                        <a:t> </a:t>
                      </a:r>
                      <a:r>
                        <a:rPr sz="1200" spc="55" dirty="0">
                          <a:latin typeface="Trebuchet MS"/>
                          <a:cs typeface="Trebuchet MS"/>
                        </a:rPr>
                        <a:t>2%</a:t>
                      </a:r>
                      <a:r>
                        <a:rPr sz="1200" spc="-85" dirty="0">
                          <a:latin typeface="Trebuchet MS"/>
                          <a:cs typeface="Trebuchet MS"/>
                        </a:rPr>
                        <a:t> </a:t>
                      </a:r>
                      <a:r>
                        <a:rPr sz="1200" spc="-35" dirty="0">
                          <a:latin typeface="Trebuchet MS"/>
                          <a:cs typeface="Trebuchet MS"/>
                        </a:rPr>
                        <a:t>por</a:t>
                      </a:r>
                      <a:r>
                        <a:rPr sz="1200" spc="-85" dirty="0">
                          <a:latin typeface="Trebuchet MS"/>
                          <a:cs typeface="Trebuchet MS"/>
                        </a:rPr>
                        <a:t> </a:t>
                      </a:r>
                      <a:r>
                        <a:rPr sz="1200" spc="-30" dirty="0">
                          <a:latin typeface="Trebuchet MS"/>
                          <a:cs typeface="Trebuchet MS"/>
                        </a:rPr>
                        <a:t>ano</a:t>
                      </a:r>
                      <a:r>
                        <a:rPr sz="1200" spc="-85" dirty="0">
                          <a:latin typeface="Trebuchet MS"/>
                          <a:cs typeface="Trebuchet MS"/>
                        </a:rPr>
                        <a:t> </a:t>
                      </a:r>
                      <a:r>
                        <a:rPr sz="1200" spc="-45" dirty="0">
                          <a:latin typeface="Trebuchet MS"/>
                          <a:cs typeface="Trebuchet MS"/>
                        </a:rPr>
                        <a:t>de</a:t>
                      </a:r>
                      <a:r>
                        <a:rPr sz="1200" spc="-85" dirty="0">
                          <a:latin typeface="Trebuchet MS"/>
                          <a:cs typeface="Trebuchet MS"/>
                        </a:rPr>
                        <a:t> </a:t>
                      </a:r>
                      <a:r>
                        <a:rPr sz="1200" spc="-45" dirty="0">
                          <a:latin typeface="Trebuchet MS"/>
                          <a:cs typeface="Trebuchet MS"/>
                        </a:rPr>
                        <a:t>contribuição</a:t>
                      </a:r>
                      <a:r>
                        <a:rPr sz="1200" spc="-85" dirty="0">
                          <a:latin typeface="Trebuchet MS"/>
                          <a:cs typeface="Trebuchet MS"/>
                        </a:rPr>
                        <a:t> </a:t>
                      </a:r>
                      <a:r>
                        <a:rPr sz="1200" spc="-40" dirty="0">
                          <a:latin typeface="Trebuchet MS"/>
                          <a:cs typeface="Trebuchet MS"/>
                        </a:rPr>
                        <a:t>que</a:t>
                      </a:r>
                      <a:r>
                        <a:rPr sz="1200" spc="-85" dirty="0">
                          <a:latin typeface="Trebuchet MS"/>
                          <a:cs typeface="Trebuchet MS"/>
                        </a:rPr>
                        <a:t> </a:t>
                      </a:r>
                      <a:r>
                        <a:rPr sz="1200" spc="-55" dirty="0">
                          <a:latin typeface="Trebuchet MS"/>
                          <a:cs typeface="Trebuchet MS"/>
                        </a:rPr>
                        <a:t>exceder</a:t>
                      </a:r>
                      <a:r>
                        <a:rPr sz="1200" spc="-85" dirty="0">
                          <a:latin typeface="Trebuchet MS"/>
                          <a:cs typeface="Trebuchet MS"/>
                        </a:rPr>
                        <a:t> </a:t>
                      </a:r>
                      <a:r>
                        <a:rPr sz="1200" spc="-50" dirty="0">
                          <a:latin typeface="Trebuchet MS"/>
                          <a:cs typeface="Trebuchet MS"/>
                        </a:rPr>
                        <a:t>a</a:t>
                      </a:r>
                      <a:r>
                        <a:rPr sz="1200" spc="-85" dirty="0">
                          <a:latin typeface="Trebuchet MS"/>
                          <a:cs typeface="Trebuchet MS"/>
                        </a:rPr>
                        <a:t> </a:t>
                      </a:r>
                      <a:r>
                        <a:rPr sz="1200" spc="-20" dirty="0">
                          <a:latin typeface="Trebuchet MS"/>
                          <a:cs typeface="Trebuchet MS"/>
                        </a:rPr>
                        <a:t>20</a:t>
                      </a:r>
                      <a:r>
                        <a:rPr sz="1200" spc="-85" dirty="0">
                          <a:latin typeface="Trebuchet MS"/>
                          <a:cs typeface="Trebuchet MS"/>
                        </a:rPr>
                        <a:t> </a:t>
                      </a:r>
                      <a:r>
                        <a:rPr sz="1200" spc="-25" dirty="0">
                          <a:latin typeface="Trebuchet MS"/>
                          <a:cs typeface="Trebuchet MS"/>
                        </a:rPr>
                        <a:t>anos</a:t>
                      </a:r>
                      <a:r>
                        <a:rPr sz="1200" spc="-85" dirty="0">
                          <a:latin typeface="Trebuchet MS"/>
                          <a:cs typeface="Trebuchet MS"/>
                        </a:rPr>
                        <a:t> </a:t>
                      </a:r>
                      <a:r>
                        <a:rPr sz="1200" spc="-75" dirty="0">
                          <a:latin typeface="Trebuchet MS"/>
                          <a:cs typeface="Trebuchet MS"/>
                        </a:rPr>
                        <a:t>x</a:t>
                      </a:r>
                      <a:r>
                        <a:rPr sz="1200" spc="-85" dirty="0">
                          <a:latin typeface="Trebuchet MS"/>
                          <a:cs typeface="Trebuchet MS"/>
                        </a:rPr>
                        <a:t> </a:t>
                      </a:r>
                      <a:r>
                        <a:rPr sz="1200" spc="-45" dirty="0">
                          <a:latin typeface="Trebuchet MS"/>
                          <a:cs typeface="Trebuchet MS"/>
                        </a:rPr>
                        <a:t>média</a:t>
                      </a:r>
                      <a:r>
                        <a:rPr sz="1200" spc="-85" dirty="0">
                          <a:latin typeface="Trebuchet MS"/>
                          <a:cs typeface="Trebuchet MS"/>
                        </a:rPr>
                        <a:t> </a:t>
                      </a:r>
                      <a:r>
                        <a:rPr sz="1200" spc="-45" dirty="0">
                          <a:latin typeface="Trebuchet MS"/>
                          <a:cs typeface="Trebuchet MS"/>
                        </a:rPr>
                        <a:t>de</a:t>
                      </a:r>
                      <a:r>
                        <a:rPr sz="1200" spc="-85" dirty="0">
                          <a:latin typeface="Trebuchet MS"/>
                          <a:cs typeface="Trebuchet MS"/>
                        </a:rPr>
                        <a:t> </a:t>
                      </a:r>
                      <a:r>
                        <a:rPr sz="1200" spc="15" dirty="0">
                          <a:latin typeface="Trebuchet MS"/>
                          <a:cs typeface="Trebuchet MS"/>
                        </a:rPr>
                        <a:t>100%</a:t>
                      </a:r>
                      <a:r>
                        <a:rPr sz="1200" spc="-85" dirty="0">
                          <a:latin typeface="Trebuchet MS"/>
                          <a:cs typeface="Trebuchet MS"/>
                        </a:rPr>
                        <a:t> </a:t>
                      </a:r>
                      <a:r>
                        <a:rPr sz="1200" spc="-25" dirty="0">
                          <a:latin typeface="Trebuchet MS"/>
                          <a:cs typeface="Trebuchet MS"/>
                        </a:rPr>
                        <a:t>dos  </a:t>
                      </a:r>
                      <a:r>
                        <a:rPr sz="1200" spc="-45" dirty="0">
                          <a:latin typeface="Trebuchet MS"/>
                          <a:cs typeface="Trebuchet MS"/>
                        </a:rPr>
                        <a:t>salários</a:t>
                      </a:r>
                      <a:r>
                        <a:rPr sz="1200" spc="-90" dirty="0">
                          <a:latin typeface="Trebuchet MS"/>
                          <a:cs typeface="Trebuchet MS"/>
                        </a:rPr>
                        <a:t> </a:t>
                      </a:r>
                      <a:r>
                        <a:rPr sz="1200" spc="-45" dirty="0">
                          <a:latin typeface="Trebuchet MS"/>
                          <a:cs typeface="Trebuchet MS"/>
                        </a:rPr>
                        <a:t>de</a:t>
                      </a:r>
                      <a:r>
                        <a:rPr sz="1200" spc="-85" dirty="0">
                          <a:latin typeface="Trebuchet MS"/>
                          <a:cs typeface="Trebuchet MS"/>
                        </a:rPr>
                        <a:t> </a:t>
                      </a:r>
                      <a:r>
                        <a:rPr sz="1200" spc="-45" dirty="0">
                          <a:latin typeface="Trebuchet MS"/>
                          <a:cs typeface="Trebuchet MS"/>
                        </a:rPr>
                        <a:t>contribuição</a:t>
                      </a:r>
                      <a:r>
                        <a:rPr sz="1200" spc="-85" dirty="0">
                          <a:latin typeface="Trebuchet MS"/>
                          <a:cs typeface="Trebuchet MS"/>
                        </a:rPr>
                        <a:t> </a:t>
                      </a:r>
                      <a:r>
                        <a:rPr sz="1200" spc="-45" dirty="0">
                          <a:latin typeface="Trebuchet MS"/>
                          <a:cs typeface="Trebuchet MS"/>
                        </a:rPr>
                        <a:t>desde</a:t>
                      </a:r>
                      <a:r>
                        <a:rPr sz="1200" spc="-85" dirty="0">
                          <a:latin typeface="Trebuchet MS"/>
                          <a:cs typeface="Trebuchet MS"/>
                        </a:rPr>
                        <a:t> </a:t>
                      </a:r>
                      <a:r>
                        <a:rPr sz="1200" spc="-60" dirty="0">
                          <a:latin typeface="Trebuchet MS"/>
                          <a:cs typeface="Trebuchet MS"/>
                        </a:rPr>
                        <a:t>julho</a:t>
                      </a:r>
                      <a:r>
                        <a:rPr sz="1200" spc="-85" dirty="0">
                          <a:latin typeface="Trebuchet MS"/>
                          <a:cs typeface="Trebuchet MS"/>
                        </a:rPr>
                        <a:t> </a:t>
                      </a:r>
                      <a:r>
                        <a:rPr sz="1200" spc="-45" dirty="0">
                          <a:latin typeface="Trebuchet MS"/>
                          <a:cs typeface="Trebuchet MS"/>
                        </a:rPr>
                        <a:t>de</a:t>
                      </a:r>
                      <a:r>
                        <a:rPr sz="1200" spc="-85" dirty="0">
                          <a:latin typeface="Trebuchet MS"/>
                          <a:cs typeface="Trebuchet MS"/>
                        </a:rPr>
                        <a:t> </a:t>
                      </a:r>
                      <a:r>
                        <a:rPr sz="1200" spc="-40" dirty="0">
                          <a:latin typeface="Trebuchet MS"/>
                          <a:cs typeface="Trebuchet MS"/>
                        </a:rPr>
                        <a:t>1994.</a:t>
                      </a:r>
                      <a:endParaRPr sz="1200" dirty="0">
                        <a:latin typeface="Trebuchet MS"/>
                        <a:cs typeface="Trebuchet MS"/>
                      </a:endParaRPr>
                    </a:p>
                    <a:p>
                      <a:pPr marL="63500">
                        <a:lnSpc>
                          <a:spcPct val="100000"/>
                        </a:lnSpc>
                        <a:spcBef>
                          <a:spcPts val="10"/>
                        </a:spcBef>
                      </a:pPr>
                      <a:r>
                        <a:rPr sz="1200" spc="-55" dirty="0">
                          <a:latin typeface="Trebuchet MS"/>
                          <a:cs typeface="Trebuchet MS"/>
                        </a:rPr>
                        <a:t>Reajuste</a:t>
                      </a:r>
                      <a:r>
                        <a:rPr sz="1200" spc="-90" dirty="0">
                          <a:latin typeface="Trebuchet MS"/>
                          <a:cs typeface="Trebuchet MS"/>
                        </a:rPr>
                        <a:t> </a:t>
                      </a:r>
                      <a:r>
                        <a:rPr sz="1200" spc="-45" dirty="0">
                          <a:latin typeface="Trebuchet MS"/>
                          <a:cs typeface="Trebuchet MS"/>
                        </a:rPr>
                        <a:t>pelo</a:t>
                      </a:r>
                      <a:r>
                        <a:rPr sz="1200" spc="-85" dirty="0">
                          <a:latin typeface="Trebuchet MS"/>
                          <a:cs typeface="Trebuchet MS"/>
                        </a:rPr>
                        <a:t> </a:t>
                      </a:r>
                      <a:r>
                        <a:rPr sz="1200" spc="-35" dirty="0">
                          <a:latin typeface="Trebuchet MS"/>
                          <a:cs typeface="Trebuchet MS"/>
                        </a:rPr>
                        <a:t>INPC</a:t>
                      </a:r>
                      <a:r>
                        <a:rPr sz="1200" spc="-85" dirty="0">
                          <a:latin typeface="Trebuchet MS"/>
                          <a:cs typeface="Trebuchet MS"/>
                        </a:rPr>
                        <a:t> </a:t>
                      </a:r>
                      <a:r>
                        <a:rPr sz="1200" spc="-40" dirty="0">
                          <a:latin typeface="Trebuchet MS"/>
                          <a:cs typeface="Trebuchet MS"/>
                        </a:rPr>
                        <a:t>(mesmo</a:t>
                      </a:r>
                      <a:r>
                        <a:rPr sz="1200" spc="-85" dirty="0">
                          <a:latin typeface="Trebuchet MS"/>
                          <a:cs typeface="Trebuchet MS"/>
                        </a:rPr>
                        <a:t> </a:t>
                      </a:r>
                      <a:r>
                        <a:rPr sz="1200" spc="-55" dirty="0">
                          <a:latin typeface="Trebuchet MS"/>
                          <a:cs typeface="Trebuchet MS"/>
                        </a:rPr>
                        <a:t>critério</a:t>
                      </a:r>
                      <a:r>
                        <a:rPr sz="1200" spc="-85" dirty="0">
                          <a:latin typeface="Trebuchet MS"/>
                          <a:cs typeface="Trebuchet MS"/>
                        </a:rPr>
                        <a:t> </a:t>
                      </a:r>
                      <a:r>
                        <a:rPr sz="1200" spc="-25" dirty="0">
                          <a:latin typeface="Trebuchet MS"/>
                          <a:cs typeface="Trebuchet MS"/>
                        </a:rPr>
                        <a:t>do</a:t>
                      </a:r>
                      <a:r>
                        <a:rPr sz="1200" spc="-85" dirty="0">
                          <a:latin typeface="Trebuchet MS"/>
                          <a:cs typeface="Trebuchet MS"/>
                        </a:rPr>
                        <a:t> </a:t>
                      </a:r>
                      <a:r>
                        <a:rPr sz="1200" spc="-60" dirty="0">
                          <a:latin typeface="Trebuchet MS"/>
                          <a:cs typeface="Trebuchet MS"/>
                        </a:rPr>
                        <a:t>RGPS).</a:t>
                      </a:r>
                      <a:endParaRPr sz="1200" dirty="0">
                        <a:latin typeface="Trebuchet MS"/>
                        <a:cs typeface="Trebuchet MS"/>
                      </a:endParaRPr>
                    </a:p>
                  </a:txBody>
                  <a:tcPr marL="0" marR="0" marT="49530"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extLst>
                  <a:ext uri="{0D108BD9-81ED-4DB2-BD59-A6C34878D82A}">
                    <a16:rowId xmlns:a16="http://schemas.microsoft.com/office/drawing/2014/main" xmlns="" val="10002"/>
                  </a:ext>
                </a:extLst>
              </a:tr>
              <a:tr h="763859">
                <a:tc gridSpan="2">
                  <a:txBody>
                    <a:bodyPr/>
                    <a:lstStyle/>
                    <a:p>
                      <a:pPr marL="63500" marR="39370" algn="just">
                        <a:lnSpc>
                          <a:spcPct val="109400"/>
                        </a:lnSpc>
                        <a:spcBef>
                          <a:spcPts val="305"/>
                        </a:spcBef>
                      </a:pPr>
                      <a:r>
                        <a:rPr sz="1200" spc="-35" dirty="0">
                          <a:latin typeface="Trebuchet MS"/>
                          <a:cs typeface="Trebuchet MS"/>
                        </a:rPr>
                        <a:t>Professores</a:t>
                      </a:r>
                      <a:r>
                        <a:rPr sz="1200" spc="-65" dirty="0">
                          <a:latin typeface="Trebuchet MS"/>
                          <a:cs typeface="Trebuchet MS"/>
                        </a:rPr>
                        <a:t> </a:t>
                      </a:r>
                      <a:r>
                        <a:rPr sz="1200" spc="-45" dirty="0">
                          <a:latin typeface="Trebuchet MS"/>
                          <a:cs typeface="Trebuchet MS"/>
                        </a:rPr>
                        <a:t>terão</a:t>
                      </a:r>
                      <a:r>
                        <a:rPr sz="1200" spc="-60" dirty="0">
                          <a:latin typeface="Trebuchet MS"/>
                          <a:cs typeface="Trebuchet MS"/>
                        </a:rPr>
                        <a:t> </a:t>
                      </a:r>
                      <a:r>
                        <a:rPr sz="1200" spc="-45" dirty="0">
                          <a:latin typeface="Trebuchet MS"/>
                          <a:cs typeface="Trebuchet MS"/>
                        </a:rPr>
                        <a:t>redução</a:t>
                      </a:r>
                      <a:r>
                        <a:rPr sz="1200" spc="-60" dirty="0">
                          <a:latin typeface="Trebuchet MS"/>
                          <a:cs typeface="Trebuchet MS"/>
                        </a:rPr>
                        <a:t> </a:t>
                      </a:r>
                      <a:r>
                        <a:rPr sz="1200" spc="-45" dirty="0">
                          <a:latin typeface="Trebuchet MS"/>
                          <a:cs typeface="Trebuchet MS"/>
                        </a:rPr>
                        <a:t>de</a:t>
                      </a:r>
                      <a:r>
                        <a:rPr sz="1200" spc="-60" dirty="0">
                          <a:latin typeface="Trebuchet MS"/>
                          <a:cs typeface="Trebuchet MS"/>
                        </a:rPr>
                        <a:t> </a:t>
                      </a:r>
                      <a:r>
                        <a:rPr sz="1200" spc="-20" dirty="0">
                          <a:latin typeface="Trebuchet MS"/>
                          <a:cs typeface="Trebuchet MS"/>
                        </a:rPr>
                        <a:t>5</a:t>
                      </a:r>
                      <a:r>
                        <a:rPr sz="1200" spc="-60" dirty="0">
                          <a:latin typeface="Trebuchet MS"/>
                          <a:cs typeface="Trebuchet MS"/>
                        </a:rPr>
                        <a:t> </a:t>
                      </a:r>
                      <a:r>
                        <a:rPr sz="1200" spc="-25" dirty="0">
                          <a:latin typeface="Trebuchet MS"/>
                          <a:cs typeface="Trebuchet MS"/>
                        </a:rPr>
                        <a:t>anos</a:t>
                      </a:r>
                      <a:r>
                        <a:rPr sz="1200" spc="-60" dirty="0">
                          <a:latin typeface="Trebuchet MS"/>
                          <a:cs typeface="Trebuchet MS"/>
                        </a:rPr>
                        <a:t> </a:t>
                      </a:r>
                      <a:r>
                        <a:rPr sz="1200" spc="-40" dirty="0">
                          <a:latin typeface="Trebuchet MS"/>
                          <a:cs typeface="Trebuchet MS"/>
                        </a:rPr>
                        <a:t>na</a:t>
                      </a:r>
                      <a:r>
                        <a:rPr sz="1200" spc="-60" dirty="0">
                          <a:latin typeface="Trebuchet MS"/>
                          <a:cs typeface="Trebuchet MS"/>
                        </a:rPr>
                        <a:t> </a:t>
                      </a:r>
                      <a:r>
                        <a:rPr sz="1200" spc="-50" dirty="0">
                          <a:latin typeface="Trebuchet MS"/>
                          <a:cs typeface="Trebuchet MS"/>
                        </a:rPr>
                        <a:t>idade</a:t>
                      </a:r>
                      <a:r>
                        <a:rPr sz="1200" spc="-60" dirty="0">
                          <a:latin typeface="Trebuchet MS"/>
                          <a:cs typeface="Trebuchet MS"/>
                        </a:rPr>
                        <a:t> </a:t>
                      </a:r>
                      <a:r>
                        <a:rPr sz="1200" spc="-55" dirty="0">
                          <a:latin typeface="Trebuchet MS"/>
                          <a:cs typeface="Trebuchet MS"/>
                        </a:rPr>
                        <a:t>e</a:t>
                      </a:r>
                      <a:r>
                        <a:rPr sz="1200" spc="-60" dirty="0">
                          <a:latin typeface="Trebuchet MS"/>
                          <a:cs typeface="Trebuchet MS"/>
                        </a:rPr>
                        <a:t> </a:t>
                      </a:r>
                      <a:r>
                        <a:rPr sz="1200" spc="-20" dirty="0">
                          <a:latin typeface="Trebuchet MS"/>
                          <a:cs typeface="Trebuchet MS"/>
                        </a:rPr>
                        <a:t>no</a:t>
                      </a:r>
                      <a:r>
                        <a:rPr sz="1200" spc="-60" dirty="0">
                          <a:latin typeface="Trebuchet MS"/>
                          <a:cs typeface="Trebuchet MS"/>
                        </a:rPr>
                        <a:t> </a:t>
                      </a:r>
                      <a:r>
                        <a:rPr sz="1200" spc="-40" dirty="0">
                          <a:latin typeface="Trebuchet MS"/>
                          <a:cs typeface="Trebuchet MS"/>
                        </a:rPr>
                        <a:t>tempo</a:t>
                      </a:r>
                      <a:r>
                        <a:rPr sz="1200" spc="-60" dirty="0">
                          <a:latin typeface="Trebuchet MS"/>
                          <a:cs typeface="Trebuchet MS"/>
                        </a:rPr>
                        <a:t> </a:t>
                      </a:r>
                      <a:r>
                        <a:rPr sz="1200" spc="-45" dirty="0">
                          <a:latin typeface="Trebuchet MS"/>
                          <a:cs typeface="Trebuchet MS"/>
                        </a:rPr>
                        <a:t>de</a:t>
                      </a:r>
                      <a:r>
                        <a:rPr sz="1200" spc="-60" dirty="0">
                          <a:latin typeface="Trebuchet MS"/>
                          <a:cs typeface="Trebuchet MS"/>
                        </a:rPr>
                        <a:t> </a:t>
                      </a:r>
                      <a:r>
                        <a:rPr sz="1200" spc="-45" dirty="0">
                          <a:latin typeface="Trebuchet MS"/>
                          <a:cs typeface="Trebuchet MS"/>
                        </a:rPr>
                        <a:t>contribuição</a:t>
                      </a:r>
                      <a:r>
                        <a:rPr sz="1200" spc="-60" dirty="0">
                          <a:latin typeface="Trebuchet MS"/>
                          <a:cs typeface="Trebuchet MS"/>
                        </a:rPr>
                        <a:t> </a:t>
                      </a:r>
                      <a:r>
                        <a:rPr sz="1200" spc="-55" dirty="0">
                          <a:latin typeface="Trebuchet MS"/>
                          <a:cs typeface="Trebuchet MS"/>
                        </a:rPr>
                        <a:t>e</a:t>
                      </a:r>
                      <a:r>
                        <a:rPr sz="1200" spc="-60" dirty="0">
                          <a:latin typeface="Trebuchet MS"/>
                          <a:cs typeface="Trebuchet MS"/>
                        </a:rPr>
                        <a:t> </a:t>
                      </a:r>
                      <a:r>
                        <a:rPr sz="1200" spc="-50" dirty="0">
                          <a:latin typeface="Trebuchet MS"/>
                          <a:cs typeface="Trebuchet MS"/>
                        </a:rPr>
                        <a:t>a</a:t>
                      </a:r>
                      <a:r>
                        <a:rPr sz="1200" spc="-60" dirty="0">
                          <a:latin typeface="Trebuchet MS"/>
                          <a:cs typeface="Trebuchet MS"/>
                        </a:rPr>
                        <a:t> </a:t>
                      </a:r>
                      <a:r>
                        <a:rPr sz="1200" spc="-45" dirty="0">
                          <a:latin typeface="Trebuchet MS"/>
                          <a:cs typeface="Trebuchet MS"/>
                        </a:rPr>
                        <a:t>pontuação</a:t>
                      </a:r>
                      <a:r>
                        <a:rPr sz="1200" spc="-60" dirty="0">
                          <a:latin typeface="Trebuchet MS"/>
                          <a:cs typeface="Trebuchet MS"/>
                        </a:rPr>
                        <a:t> </a:t>
                      </a:r>
                      <a:r>
                        <a:rPr sz="1200" spc="-55" dirty="0">
                          <a:latin typeface="Trebuchet MS"/>
                          <a:cs typeface="Trebuchet MS"/>
                        </a:rPr>
                        <a:t>parte</a:t>
                      </a:r>
                      <a:r>
                        <a:rPr sz="1200" spc="-60" dirty="0">
                          <a:latin typeface="Trebuchet MS"/>
                          <a:cs typeface="Trebuchet MS"/>
                        </a:rPr>
                        <a:t> </a:t>
                      </a:r>
                      <a:r>
                        <a:rPr sz="1200" spc="-45" dirty="0">
                          <a:latin typeface="Trebuchet MS"/>
                          <a:cs typeface="Trebuchet MS"/>
                        </a:rPr>
                        <a:t>de</a:t>
                      </a:r>
                      <a:r>
                        <a:rPr sz="1200" spc="-60" dirty="0">
                          <a:latin typeface="Trebuchet MS"/>
                          <a:cs typeface="Trebuchet MS"/>
                        </a:rPr>
                        <a:t> </a:t>
                      </a:r>
                      <a:r>
                        <a:rPr sz="1200" spc="-20" dirty="0">
                          <a:latin typeface="Trebuchet MS"/>
                          <a:cs typeface="Trebuchet MS"/>
                        </a:rPr>
                        <a:t>81</a:t>
                      </a:r>
                      <a:r>
                        <a:rPr sz="1200" spc="-60" dirty="0">
                          <a:latin typeface="Trebuchet MS"/>
                          <a:cs typeface="Trebuchet MS"/>
                        </a:rPr>
                        <a:t> </a:t>
                      </a:r>
                      <a:r>
                        <a:rPr sz="1200" spc="-50" dirty="0">
                          <a:latin typeface="Trebuchet MS"/>
                          <a:cs typeface="Trebuchet MS"/>
                        </a:rPr>
                        <a:t>para</a:t>
                      </a:r>
                      <a:r>
                        <a:rPr sz="1200" spc="-60" dirty="0">
                          <a:latin typeface="Trebuchet MS"/>
                          <a:cs typeface="Trebuchet MS"/>
                        </a:rPr>
                        <a:t> </a:t>
                      </a:r>
                      <a:r>
                        <a:rPr sz="1200" spc="-50" dirty="0">
                          <a:latin typeface="Trebuchet MS"/>
                          <a:cs typeface="Trebuchet MS"/>
                        </a:rPr>
                        <a:t>a</a:t>
                      </a:r>
                      <a:r>
                        <a:rPr sz="1200" spc="-60" dirty="0">
                          <a:latin typeface="Trebuchet MS"/>
                          <a:cs typeface="Trebuchet MS"/>
                        </a:rPr>
                        <a:t> </a:t>
                      </a:r>
                      <a:r>
                        <a:rPr sz="1200" spc="-40" dirty="0">
                          <a:latin typeface="Trebuchet MS"/>
                          <a:cs typeface="Trebuchet MS"/>
                        </a:rPr>
                        <a:t>professora</a:t>
                      </a:r>
                      <a:r>
                        <a:rPr sz="1200" spc="-60" dirty="0">
                          <a:latin typeface="Trebuchet MS"/>
                          <a:cs typeface="Trebuchet MS"/>
                        </a:rPr>
                        <a:t> </a:t>
                      </a:r>
                      <a:r>
                        <a:rPr sz="1200" spc="-55" dirty="0">
                          <a:latin typeface="Trebuchet MS"/>
                          <a:cs typeface="Trebuchet MS"/>
                        </a:rPr>
                        <a:t>e  </a:t>
                      </a:r>
                      <a:r>
                        <a:rPr sz="1200" spc="-20" dirty="0">
                          <a:latin typeface="Trebuchet MS"/>
                          <a:cs typeface="Trebuchet MS"/>
                        </a:rPr>
                        <a:t>91 </a:t>
                      </a:r>
                      <a:r>
                        <a:rPr sz="1200" spc="-50" dirty="0">
                          <a:latin typeface="Trebuchet MS"/>
                          <a:cs typeface="Trebuchet MS"/>
                        </a:rPr>
                        <a:t>para </a:t>
                      </a:r>
                      <a:r>
                        <a:rPr sz="1200" spc="-10" dirty="0">
                          <a:latin typeface="Trebuchet MS"/>
                          <a:cs typeface="Trebuchet MS"/>
                        </a:rPr>
                        <a:t>o </a:t>
                      </a:r>
                      <a:r>
                        <a:rPr sz="1200" spc="-40" dirty="0">
                          <a:latin typeface="Trebuchet MS"/>
                          <a:cs typeface="Trebuchet MS"/>
                        </a:rPr>
                        <a:t>professor aumentando </a:t>
                      </a:r>
                      <a:r>
                        <a:rPr sz="1200" spc="-30" dirty="0">
                          <a:latin typeface="Trebuchet MS"/>
                          <a:cs typeface="Trebuchet MS"/>
                        </a:rPr>
                        <a:t>um </a:t>
                      </a:r>
                      <a:r>
                        <a:rPr sz="1200" spc="-35" dirty="0">
                          <a:latin typeface="Trebuchet MS"/>
                          <a:cs typeface="Trebuchet MS"/>
                        </a:rPr>
                        <a:t>ponto </a:t>
                      </a:r>
                      <a:r>
                        <a:rPr sz="1200" spc="-60" dirty="0">
                          <a:latin typeface="Trebuchet MS"/>
                          <a:cs typeface="Trebuchet MS"/>
                        </a:rPr>
                        <a:t>até </a:t>
                      </a:r>
                      <a:r>
                        <a:rPr sz="1200" spc="-50" dirty="0">
                          <a:latin typeface="Trebuchet MS"/>
                          <a:cs typeface="Trebuchet MS"/>
                        </a:rPr>
                        <a:t>atingir </a:t>
                      </a:r>
                      <a:r>
                        <a:rPr sz="1200" spc="-20" dirty="0">
                          <a:latin typeface="Trebuchet MS"/>
                          <a:cs typeface="Trebuchet MS"/>
                        </a:rPr>
                        <a:t>92 </a:t>
                      </a:r>
                      <a:r>
                        <a:rPr sz="1200" spc="-50" dirty="0">
                          <a:latin typeface="Trebuchet MS"/>
                          <a:cs typeface="Trebuchet MS"/>
                        </a:rPr>
                        <a:t>para </a:t>
                      </a:r>
                      <a:r>
                        <a:rPr sz="1200" spc="-40" dirty="0">
                          <a:latin typeface="Trebuchet MS"/>
                          <a:cs typeface="Trebuchet MS"/>
                        </a:rPr>
                        <a:t>mulher </a:t>
                      </a:r>
                      <a:r>
                        <a:rPr sz="1200" spc="-55" dirty="0">
                          <a:latin typeface="Trebuchet MS"/>
                          <a:cs typeface="Trebuchet MS"/>
                        </a:rPr>
                        <a:t>e </a:t>
                      </a:r>
                      <a:r>
                        <a:rPr sz="1200" spc="-20" dirty="0">
                          <a:latin typeface="Trebuchet MS"/>
                          <a:cs typeface="Trebuchet MS"/>
                        </a:rPr>
                        <a:t>100 </a:t>
                      </a:r>
                      <a:r>
                        <a:rPr sz="1200" spc="-50" dirty="0">
                          <a:latin typeface="Trebuchet MS"/>
                          <a:cs typeface="Trebuchet MS"/>
                        </a:rPr>
                        <a:t>para homem, </a:t>
                      </a:r>
                      <a:r>
                        <a:rPr sz="1200" spc="-45" dirty="0">
                          <a:latin typeface="Trebuchet MS"/>
                          <a:cs typeface="Trebuchet MS"/>
                        </a:rPr>
                        <a:t>desde </a:t>
                      </a:r>
                      <a:r>
                        <a:rPr sz="1200" spc="-40" dirty="0">
                          <a:latin typeface="Trebuchet MS"/>
                          <a:cs typeface="Trebuchet MS"/>
                        </a:rPr>
                        <a:t>que </a:t>
                      </a:r>
                      <a:r>
                        <a:rPr sz="1200" spc="-50" dirty="0">
                          <a:latin typeface="Trebuchet MS"/>
                          <a:cs typeface="Trebuchet MS"/>
                        </a:rPr>
                        <a:t>comprovem,  </a:t>
                      </a:r>
                      <a:r>
                        <a:rPr sz="1200" spc="-55" dirty="0">
                          <a:latin typeface="Trebuchet MS"/>
                          <a:cs typeface="Trebuchet MS"/>
                        </a:rPr>
                        <a:t>exclusivamente, </a:t>
                      </a:r>
                      <a:r>
                        <a:rPr sz="1200" spc="-40" dirty="0">
                          <a:latin typeface="Trebuchet MS"/>
                          <a:cs typeface="Trebuchet MS"/>
                        </a:rPr>
                        <a:t>tempo </a:t>
                      </a:r>
                      <a:r>
                        <a:rPr sz="1200" spc="-45" dirty="0">
                          <a:latin typeface="Trebuchet MS"/>
                          <a:cs typeface="Trebuchet MS"/>
                        </a:rPr>
                        <a:t>de </a:t>
                      </a:r>
                      <a:r>
                        <a:rPr sz="1200" spc="-50" dirty="0">
                          <a:latin typeface="Trebuchet MS"/>
                          <a:cs typeface="Trebuchet MS"/>
                        </a:rPr>
                        <a:t>efetivo </a:t>
                      </a:r>
                      <a:r>
                        <a:rPr sz="1200" spc="-60" dirty="0">
                          <a:latin typeface="Trebuchet MS"/>
                          <a:cs typeface="Trebuchet MS"/>
                        </a:rPr>
                        <a:t>exercício </a:t>
                      </a:r>
                      <a:r>
                        <a:rPr sz="1200" spc="-40" dirty="0">
                          <a:latin typeface="Trebuchet MS"/>
                          <a:cs typeface="Trebuchet MS"/>
                        </a:rPr>
                        <a:t>das </a:t>
                      </a:r>
                      <a:r>
                        <a:rPr sz="1200" spc="-45" dirty="0">
                          <a:latin typeface="Trebuchet MS"/>
                          <a:cs typeface="Trebuchet MS"/>
                        </a:rPr>
                        <a:t>funções de magistério </a:t>
                      </a:r>
                      <a:r>
                        <a:rPr sz="1200" spc="-40" dirty="0">
                          <a:latin typeface="Trebuchet MS"/>
                          <a:cs typeface="Trebuchet MS"/>
                        </a:rPr>
                        <a:t>na </a:t>
                      </a:r>
                      <a:r>
                        <a:rPr sz="1200" spc="-50" dirty="0">
                          <a:latin typeface="Trebuchet MS"/>
                          <a:cs typeface="Trebuchet MS"/>
                        </a:rPr>
                        <a:t>educação </a:t>
                      </a:r>
                      <a:r>
                        <a:rPr sz="1200" spc="-60" dirty="0">
                          <a:latin typeface="Trebuchet MS"/>
                          <a:cs typeface="Trebuchet MS"/>
                        </a:rPr>
                        <a:t>infantil </a:t>
                      </a:r>
                      <a:r>
                        <a:rPr sz="1200" spc="-55" dirty="0">
                          <a:latin typeface="Trebuchet MS"/>
                          <a:cs typeface="Trebuchet MS"/>
                        </a:rPr>
                        <a:t>e </a:t>
                      </a:r>
                      <a:r>
                        <a:rPr sz="1200" spc="-20" dirty="0">
                          <a:latin typeface="Trebuchet MS"/>
                          <a:cs typeface="Trebuchet MS"/>
                        </a:rPr>
                        <a:t>no </a:t>
                      </a:r>
                      <a:r>
                        <a:rPr sz="1200" spc="-35" dirty="0">
                          <a:latin typeface="Trebuchet MS"/>
                          <a:cs typeface="Trebuchet MS"/>
                        </a:rPr>
                        <a:t>ensino </a:t>
                      </a:r>
                      <a:r>
                        <a:rPr sz="1200" spc="-50" dirty="0">
                          <a:latin typeface="Trebuchet MS"/>
                          <a:cs typeface="Trebuchet MS"/>
                        </a:rPr>
                        <a:t>fundamental </a:t>
                      </a:r>
                      <a:r>
                        <a:rPr sz="1200" spc="-55" dirty="0">
                          <a:latin typeface="Trebuchet MS"/>
                          <a:cs typeface="Trebuchet MS"/>
                        </a:rPr>
                        <a:t>e  médio.</a:t>
                      </a:r>
                      <a:endParaRPr sz="1200" dirty="0">
                        <a:latin typeface="Trebuchet MS"/>
                        <a:cs typeface="Trebuchet MS"/>
                      </a:endParaRPr>
                    </a:p>
                  </a:txBody>
                  <a:tcPr marL="0" marR="0" marT="38735" marB="0">
                    <a:lnL w="12700">
                      <a:solidFill>
                        <a:srgbClr val="AFABAB"/>
                      </a:solidFill>
                      <a:prstDash val="solid"/>
                    </a:lnL>
                    <a:lnR w="12700">
                      <a:solidFill>
                        <a:srgbClr val="AFABAB"/>
                      </a:solidFill>
                      <a:prstDash val="solid"/>
                    </a:lnR>
                    <a:lnT w="12700">
                      <a:solidFill>
                        <a:srgbClr val="AFABAB"/>
                      </a:solidFill>
                      <a:prstDash val="solid"/>
                    </a:lnT>
                    <a:lnB w="12700">
                      <a:solidFill>
                        <a:srgbClr val="AFABAB"/>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xmlns="" val="10003"/>
                  </a:ext>
                </a:extLst>
              </a:tr>
            </a:tbl>
          </a:graphicData>
        </a:graphic>
      </p:graphicFrame>
      <p:sp>
        <p:nvSpPr>
          <p:cNvPr id="129" name="Retângulo 128">
            <a:extLst>
              <a:ext uri="{FF2B5EF4-FFF2-40B4-BE49-F238E27FC236}">
                <a16:creationId xmlns:a16="http://schemas.microsoft.com/office/drawing/2014/main" xmlns="" id="{6E1DBE93-DB42-7849-BF52-2406A6107ABC}"/>
              </a:ext>
            </a:extLst>
          </p:cNvPr>
          <p:cNvSpPr/>
          <p:nvPr/>
        </p:nvSpPr>
        <p:spPr>
          <a:xfrm>
            <a:off x="263097" y="2733560"/>
            <a:ext cx="1239509" cy="220573"/>
          </a:xfrm>
          <a:prstGeom prst="rect">
            <a:avLst/>
          </a:prstGeom>
        </p:spPr>
        <p:txBody>
          <a:bodyPr wrap="square">
            <a:spAutoFit/>
          </a:bodyPr>
          <a:lstStyle/>
          <a:p>
            <a:pPr marR="171450" algn="ctr">
              <a:lnSpc>
                <a:spcPts val="990"/>
              </a:lnSpc>
              <a:tabLst>
                <a:tab pos="483234" algn="l"/>
              </a:tabLst>
            </a:pPr>
            <a:r>
              <a:rPr lang="pt-BR" sz="900" b="1" dirty="0">
                <a:solidFill>
                  <a:srgbClr val="595959"/>
                </a:solidFill>
                <a:latin typeface="Trebuchet MS"/>
                <a:cs typeface="Trebuchet MS"/>
              </a:rPr>
              <a:t>2019	2022</a:t>
            </a:r>
            <a:endParaRPr lang="pt-BR" sz="900" dirty="0">
              <a:latin typeface="Trebuchet MS"/>
              <a:cs typeface="Trebuchet MS"/>
            </a:endParaRPr>
          </a:p>
        </p:txBody>
      </p:sp>
      <p:sp>
        <p:nvSpPr>
          <p:cNvPr id="131" name="Retângulo 130">
            <a:extLst>
              <a:ext uri="{FF2B5EF4-FFF2-40B4-BE49-F238E27FC236}">
                <a16:creationId xmlns:a16="http://schemas.microsoft.com/office/drawing/2014/main" xmlns="" id="{2D795C98-3160-D04C-8676-73050E097885}"/>
              </a:ext>
            </a:extLst>
          </p:cNvPr>
          <p:cNvSpPr/>
          <p:nvPr/>
        </p:nvSpPr>
        <p:spPr>
          <a:xfrm>
            <a:off x="312102" y="3634218"/>
            <a:ext cx="1141915" cy="220573"/>
          </a:xfrm>
          <a:prstGeom prst="rect">
            <a:avLst/>
          </a:prstGeom>
        </p:spPr>
        <p:txBody>
          <a:bodyPr wrap="square">
            <a:spAutoFit/>
          </a:bodyPr>
          <a:lstStyle/>
          <a:p>
            <a:pPr marR="171450" algn="ctr">
              <a:lnSpc>
                <a:spcPts val="990"/>
              </a:lnSpc>
              <a:tabLst>
                <a:tab pos="483234" algn="l"/>
              </a:tabLst>
            </a:pPr>
            <a:r>
              <a:rPr lang="pt-BR" sz="900" b="1" dirty="0">
                <a:solidFill>
                  <a:srgbClr val="595959"/>
                </a:solidFill>
                <a:latin typeface="Trebuchet MS"/>
                <a:cs typeface="Trebuchet MS"/>
              </a:rPr>
              <a:t>2019     2022</a:t>
            </a:r>
            <a:endParaRPr lang="pt-BR" sz="900" dirty="0">
              <a:latin typeface="Trebuchet MS"/>
              <a:cs typeface="Trebuchet MS"/>
            </a:endParaRPr>
          </a:p>
        </p:txBody>
      </p:sp>
      <p:grpSp>
        <p:nvGrpSpPr>
          <p:cNvPr id="132" name="Agrupar 131">
            <a:extLst>
              <a:ext uri="{FF2B5EF4-FFF2-40B4-BE49-F238E27FC236}">
                <a16:creationId xmlns:a16="http://schemas.microsoft.com/office/drawing/2014/main" xmlns="" id="{0F43220C-046E-5047-83BD-87C2C44F0A18}"/>
              </a:ext>
            </a:extLst>
          </p:cNvPr>
          <p:cNvGrpSpPr/>
          <p:nvPr/>
        </p:nvGrpSpPr>
        <p:grpSpPr>
          <a:xfrm>
            <a:off x="1871814" y="2127250"/>
            <a:ext cx="185586" cy="556311"/>
            <a:chOff x="1394997" y="1656003"/>
            <a:chExt cx="239395" cy="717612"/>
          </a:xfrm>
        </p:grpSpPr>
        <p:sp>
          <p:nvSpPr>
            <p:cNvPr id="133" name="object 57">
              <a:extLst>
                <a:ext uri="{FF2B5EF4-FFF2-40B4-BE49-F238E27FC236}">
                  <a16:creationId xmlns:a16="http://schemas.microsoft.com/office/drawing/2014/main" xmlns="" id="{668530A6-1CF7-D941-A110-F5ED413256E3}"/>
                </a:ext>
              </a:extLst>
            </p:cNvPr>
            <p:cNvSpPr/>
            <p:nvPr/>
          </p:nvSpPr>
          <p:spPr>
            <a:xfrm>
              <a:off x="1461554" y="1656003"/>
              <a:ext cx="106070" cy="111760"/>
            </a:xfrm>
            <a:prstGeom prst="rect">
              <a:avLst/>
            </a:prstGeom>
            <a:blipFill>
              <a:blip r:embed="rId21" cstate="print"/>
              <a:stretch>
                <a:fillRect/>
              </a:stretch>
            </a:blipFill>
          </p:spPr>
          <p:txBody>
            <a:bodyPr wrap="square" lIns="0" tIns="0" rIns="0" bIns="0" rtlCol="0"/>
            <a:lstStyle/>
            <a:p>
              <a:endParaRPr/>
            </a:p>
          </p:txBody>
        </p:sp>
        <p:sp>
          <p:nvSpPr>
            <p:cNvPr id="134" name="object 58">
              <a:extLst>
                <a:ext uri="{FF2B5EF4-FFF2-40B4-BE49-F238E27FC236}">
                  <a16:creationId xmlns:a16="http://schemas.microsoft.com/office/drawing/2014/main" xmlns="" id="{F1E32070-6FE1-B346-BAC7-CCD384F84288}"/>
                </a:ext>
              </a:extLst>
            </p:cNvPr>
            <p:cNvSpPr/>
            <p:nvPr/>
          </p:nvSpPr>
          <p:spPr>
            <a:xfrm>
              <a:off x="1394997" y="1790685"/>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136" name="Agrupar 135">
            <a:extLst>
              <a:ext uri="{FF2B5EF4-FFF2-40B4-BE49-F238E27FC236}">
                <a16:creationId xmlns:a16="http://schemas.microsoft.com/office/drawing/2014/main" xmlns="" id="{A94BDDE7-D670-D241-AE2E-552B3D655014}"/>
              </a:ext>
            </a:extLst>
          </p:cNvPr>
          <p:cNvGrpSpPr/>
          <p:nvPr/>
        </p:nvGrpSpPr>
        <p:grpSpPr>
          <a:xfrm>
            <a:off x="1870277" y="2965450"/>
            <a:ext cx="263323" cy="589280"/>
            <a:chOff x="3258311" y="1656003"/>
            <a:chExt cx="320675" cy="717627"/>
          </a:xfrm>
        </p:grpSpPr>
        <p:sp>
          <p:nvSpPr>
            <p:cNvPr id="137" name="object 59">
              <a:extLst>
                <a:ext uri="{FF2B5EF4-FFF2-40B4-BE49-F238E27FC236}">
                  <a16:creationId xmlns:a16="http://schemas.microsoft.com/office/drawing/2014/main" xmlns="" id="{3E314967-F64F-C242-BCBB-FE1593F61762}"/>
                </a:ext>
              </a:extLst>
            </p:cNvPr>
            <p:cNvSpPr/>
            <p:nvPr/>
          </p:nvSpPr>
          <p:spPr>
            <a:xfrm>
              <a:off x="3365398" y="1656003"/>
              <a:ext cx="106070" cy="111760"/>
            </a:xfrm>
            <a:prstGeom prst="rect">
              <a:avLst/>
            </a:prstGeom>
            <a:blipFill>
              <a:blip r:embed="rId21" cstate="print"/>
              <a:stretch>
                <a:fillRect/>
              </a:stretch>
            </a:blipFill>
          </p:spPr>
          <p:txBody>
            <a:bodyPr wrap="square" lIns="0" tIns="0" rIns="0" bIns="0" rtlCol="0"/>
            <a:lstStyle/>
            <a:p>
              <a:endParaRPr/>
            </a:p>
          </p:txBody>
        </p:sp>
        <p:sp>
          <p:nvSpPr>
            <p:cNvPr id="138" name="object 60">
              <a:extLst>
                <a:ext uri="{FF2B5EF4-FFF2-40B4-BE49-F238E27FC236}">
                  <a16:creationId xmlns:a16="http://schemas.microsoft.com/office/drawing/2014/main" xmlns="" id="{0218FD94-59A9-714A-BAFF-B5CFABEFBC9A}"/>
                </a:ext>
              </a:extLst>
            </p:cNvPr>
            <p:cNvSpPr/>
            <p:nvPr/>
          </p:nvSpPr>
          <p:spPr>
            <a:xfrm>
              <a:off x="3258311" y="1790699"/>
              <a:ext cx="320675" cy="582931"/>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sp>
        <p:nvSpPr>
          <p:cNvPr id="142" name="object 30">
            <a:extLst>
              <a:ext uri="{FF2B5EF4-FFF2-40B4-BE49-F238E27FC236}">
                <a16:creationId xmlns:a16="http://schemas.microsoft.com/office/drawing/2014/main" xmlns="" id="{B583F412-9DD5-6A45-92DA-CD62349B1F72}"/>
              </a:ext>
            </a:extLst>
          </p:cNvPr>
          <p:cNvSpPr/>
          <p:nvPr/>
        </p:nvSpPr>
        <p:spPr>
          <a:xfrm>
            <a:off x="457200" y="279006"/>
            <a:ext cx="6392938" cy="981418"/>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a:p>
        </p:txBody>
      </p:sp>
      <p:sp>
        <p:nvSpPr>
          <p:cNvPr id="12" name="Retângulo 11">
            <a:extLst>
              <a:ext uri="{FF2B5EF4-FFF2-40B4-BE49-F238E27FC236}">
                <a16:creationId xmlns:a16="http://schemas.microsoft.com/office/drawing/2014/main" xmlns="" id="{FCEFDFD6-D976-1D48-B035-340C57E90394}"/>
              </a:ext>
            </a:extLst>
          </p:cNvPr>
          <p:cNvSpPr/>
          <p:nvPr/>
        </p:nvSpPr>
        <p:spPr>
          <a:xfrm>
            <a:off x="675219" y="381853"/>
            <a:ext cx="5910289" cy="830997"/>
          </a:xfrm>
          <a:prstGeom prst="rect">
            <a:avLst/>
          </a:prstGeom>
        </p:spPr>
        <p:txBody>
          <a:bodyPr wrap="square">
            <a:spAutoFit/>
          </a:bodyPr>
          <a:lstStyle/>
          <a:p>
            <a:r>
              <a:rPr lang="pt-BR" sz="2400" b="1" dirty="0">
                <a:solidFill>
                  <a:schemeClr val="bg1"/>
                </a:solidFill>
                <a:latin typeface="Raleway"/>
              </a:rPr>
              <a:t>Regra de transição </a:t>
            </a:r>
            <a:r>
              <a:rPr lang="pt-BR" sz="2400" b="1" dirty="0" smtClean="0">
                <a:solidFill>
                  <a:schemeClr val="bg1"/>
                </a:solidFill>
                <a:latin typeface="Raleway"/>
              </a:rPr>
              <a:t>RPPS União </a:t>
            </a:r>
            <a:r>
              <a:rPr lang="pt-BR" sz="2400" b="1" dirty="0">
                <a:solidFill>
                  <a:schemeClr val="bg1"/>
                </a:solidFill>
                <a:latin typeface="Raleway"/>
              </a:rPr>
              <a:t>Servidores </a:t>
            </a:r>
            <a:r>
              <a:rPr lang="pt-BR" sz="2400" b="1" dirty="0" smtClean="0">
                <a:solidFill>
                  <a:schemeClr val="bg1"/>
                </a:solidFill>
                <a:latin typeface="Raleway"/>
              </a:rPr>
              <a:t>e Professores (1 - Pontos)</a:t>
            </a:r>
            <a:endParaRPr lang="pt-BR" sz="2400" b="1" dirty="0"/>
          </a:p>
        </p:txBody>
      </p:sp>
    </p:spTree>
    <p:extLst>
      <p:ext uri="{BB962C8B-B14F-4D97-AF65-F5344CB8AC3E}">
        <p14:creationId xmlns:p14="http://schemas.microsoft.com/office/powerpoint/2010/main" val="279078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7"/>
          <p:cNvSpPr txBox="1"/>
          <p:nvPr/>
        </p:nvSpPr>
        <p:spPr>
          <a:xfrm>
            <a:off x="5798184" y="2274477"/>
            <a:ext cx="1212215" cy="1684020"/>
          </a:xfrm>
          <a:prstGeom prst="rect">
            <a:avLst/>
          </a:prstGeom>
          <a:solidFill>
            <a:schemeClr val="bg1"/>
          </a:solidFill>
          <a:ln>
            <a:solidFill>
              <a:srgbClr val="AFABAB"/>
            </a:solidFill>
          </a:ln>
        </p:spPr>
        <p:txBody>
          <a:bodyPr vert="horz" wrap="square" lIns="0" tIns="0" rIns="0" bIns="0" rtlCol="0">
            <a:spAutoFit/>
          </a:bodyPr>
          <a:lstStyle/>
          <a:p>
            <a:pPr>
              <a:lnSpc>
                <a:spcPct val="100000"/>
              </a:lnSpc>
            </a:pPr>
            <a:endParaRPr sz="2200" dirty="0">
              <a:latin typeface="Times New Roman"/>
              <a:cs typeface="Times New Roman"/>
            </a:endParaRPr>
          </a:p>
          <a:p>
            <a:pPr marL="299085">
              <a:lnSpc>
                <a:spcPct val="100000"/>
              </a:lnSpc>
              <a:spcBef>
                <a:spcPts val="1475"/>
              </a:spcBef>
            </a:pPr>
            <a:r>
              <a:rPr sz="1800" b="1" spc="-135" dirty="0">
                <a:solidFill>
                  <a:srgbClr val="767171"/>
                </a:solidFill>
                <a:latin typeface="Trebuchet MS"/>
                <a:cs typeface="Trebuchet MS"/>
              </a:rPr>
              <a:t>5</a:t>
            </a:r>
            <a:r>
              <a:rPr sz="1800" b="1" spc="-145" dirty="0">
                <a:solidFill>
                  <a:srgbClr val="767171"/>
                </a:solidFill>
                <a:latin typeface="Trebuchet MS"/>
                <a:cs typeface="Trebuchet MS"/>
              </a:rPr>
              <a:t> </a:t>
            </a:r>
            <a:r>
              <a:rPr sz="1800" b="1" spc="-60" dirty="0">
                <a:solidFill>
                  <a:srgbClr val="767171"/>
                </a:solidFill>
                <a:latin typeface="Trebuchet MS"/>
                <a:cs typeface="Trebuchet MS"/>
              </a:rPr>
              <a:t>anos</a:t>
            </a:r>
            <a:endParaRPr sz="1800" dirty="0">
              <a:latin typeface="Trebuchet MS"/>
              <a:cs typeface="Trebuchet MS"/>
            </a:endParaRPr>
          </a:p>
        </p:txBody>
      </p:sp>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a:p>
        </p:txBody>
      </p:sp>
      <p:sp>
        <p:nvSpPr>
          <p:cNvPr id="34" name="object 34"/>
          <p:cNvSpPr txBox="1"/>
          <p:nvPr/>
        </p:nvSpPr>
        <p:spPr>
          <a:xfrm>
            <a:off x="5798184" y="1817550"/>
            <a:ext cx="1212215" cy="487680"/>
          </a:xfrm>
          <a:prstGeom prst="rect">
            <a:avLst/>
          </a:prstGeom>
          <a:solidFill>
            <a:srgbClr val="81B859"/>
          </a:solidFill>
        </p:spPr>
        <p:txBody>
          <a:bodyPr vert="horz" wrap="square" lIns="0" tIns="31115" rIns="0" bIns="0" rtlCol="0">
            <a:spAutoFit/>
          </a:bodyPr>
          <a:lstStyle/>
          <a:p>
            <a:pPr marL="398145" marR="230504" indent="-154940">
              <a:lnSpc>
                <a:spcPct val="102600"/>
              </a:lnSpc>
              <a:spcBef>
                <a:spcPts val="245"/>
              </a:spcBef>
            </a:pPr>
            <a:r>
              <a:rPr sz="1350" b="1" spc="-70" dirty="0">
                <a:solidFill>
                  <a:srgbClr val="FFFFFF"/>
                </a:solidFill>
                <a:latin typeface="Trebuchet MS"/>
                <a:cs typeface="Trebuchet MS"/>
              </a:rPr>
              <a:t>Tempo</a:t>
            </a:r>
            <a:r>
              <a:rPr sz="1350" b="1" spc="-170" dirty="0">
                <a:solidFill>
                  <a:srgbClr val="FFFFFF"/>
                </a:solidFill>
                <a:latin typeface="Trebuchet MS"/>
                <a:cs typeface="Trebuchet MS"/>
              </a:rPr>
              <a:t> </a:t>
            </a:r>
            <a:r>
              <a:rPr sz="1350" b="1" spc="-65" dirty="0">
                <a:solidFill>
                  <a:srgbClr val="FFFFFF"/>
                </a:solidFill>
                <a:latin typeface="Trebuchet MS"/>
                <a:cs typeface="Trebuchet MS"/>
              </a:rPr>
              <a:t>de  </a:t>
            </a:r>
            <a:r>
              <a:rPr sz="1350" b="1" spc="-60" dirty="0">
                <a:solidFill>
                  <a:srgbClr val="FFFFFF"/>
                </a:solidFill>
                <a:latin typeface="Trebuchet MS"/>
                <a:cs typeface="Trebuchet MS"/>
              </a:rPr>
              <a:t>Cargo</a:t>
            </a:r>
            <a:endParaRPr sz="1350" dirty="0">
              <a:latin typeface="Trebuchet MS"/>
              <a:cs typeface="Trebuchet MS"/>
            </a:endParaRPr>
          </a:p>
        </p:txBody>
      </p:sp>
      <p:sp>
        <p:nvSpPr>
          <p:cNvPr id="35" name="object 35"/>
          <p:cNvSpPr txBox="1"/>
          <p:nvPr/>
        </p:nvSpPr>
        <p:spPr>
          <a:xfrm>
            <a:off x="434689" y="1795496"/>
            <a:ext cx="1459865" cy="309880"/>
          </a:xfrm>
          <a:prstGeom prst="rect">
            <a:avLst/>
          </a:prstGeom>
          <a:solidFill>
            <a:srgbClr val="81B859"/>
          </a:solidFill>
          <a:ln w="11722">
            <a:solidFill>
              <a:srgbClr val="AFABAB"/>
            </a:solidFill>
          </a:ln>
        </p:spPr>
        <p:txBody>
          <a:bodyPr vert="horz" wrap="square" lIns="0" tIns="53340" rIns="0" bIns="0" rtlCol="0">
            <a:spAutoFit/>
          </a:bodyPr>
          <a:lstStyle/>
          <a:p>
            <a:pPr marL="5080" algn="ctr">
              <a:lnSpc>
                <a:spcPct val="100000"/>
              </a:lnSpc>
              <a:spcBef>
                <a:spcPts val="420"/>
              </a:spcBef>
            </a:pPr>
            <a:r>
              <a:rPr sz="1350" b="1" spc="-45" dirty="0">
                <a:solidFill>
                  <a:srgbClr val="FFFFFF"/>
                </a:solidFill>
                <a:latin typeface="Trebuchet MS"/>
                <a:cs typeface="Trebuchet MS"/>
              </a:rPr>
              <a:t>Idade</a:t>
            </a:r>
            <a:endParaRPr sz="1350">
              <a:latin typeface="Trebuchet MS"/>
              <a:cs typeface="Trebuchet MS"/>
            </a:endParaRPr>
          </a:p>
        </p:txBody>
      </p:sp>
      <p:sp>
        <p:nvSpPr>
          <p:cNvPr id="36" name="object 36"/>
          <p:cNvSpPr/>
          <p:nvPr/>
        </p:nvSpPr>
        <p:spPr>
          <a:xfrm>
            <a:off x="7333017" y="2099515"/>
            <a:ext cx="1231265" cy="12065"/>
          </a:xfrm>
          <a:custGeom>
            <a:avLst/>
            <a:gdLst/>
            <a:ahLst/>
            <a:cxnLst/>
            <a:rect l="l" t="t" r="r" b="b"/>
            <a:pathLst>
              <a:path w="1231265" h="12064">
                <a:moveTo>
                  <a:pt x="0" y="11722"/>
                </a:moveTo>
                <a:lnTo>
                  <a:pt x="1230782" y="11722"/>
                </a:lnTo>
                <a:lnTo>
                  <a:pt x="1230782" y="0"/>
                </a:lnTo>
                <a:lnTo>
                  <a:pt x="0" y="0"/>
                </a:lnTo>
                <a:lnTo>
                  <a:pt x="0" y="11722"/>
                </a:lnTo>
                <a:close/>
              </a:path>
            </a:pathLst>
          </a:custGeom>
          <a:solidFill>
            <a:srgbClr val="AFABAB"/>
          </a:solidFill>
        </p:spPr>
        <p:txBody>
          <a:bodyPr wrap="square" lIns="0" tIns="0" rIns="0" bIns="0" rtlCol="0"/>
          <a:lstStyle/>
          <a:p>
            <a:endParaRPr/>
          </a:p>
        </p:txBody>
      </p:sp>
      <p:sp>
        <p:nvSpPr>
          <p:cNvPr id="37" name="object 37"/>
          <p:cNvSpPr/>
          <p:nvPr/>
        </p:nvSpPr>
        <p:spPr>
          <a:xfrm>
            <a:off x="7333017" y="1796617"/>
            <a:ext cx="1231265" cy="0"/>
          </a:xfrm>
          <a:custGeom>
            <a:avLst/>
            <a:gdLst/>
            <a:ahLst/>
            <a:cxnLst/>
            <a:rect l="l" t="t" r="r" b="b"/>
            <a:pathLst>
              <a:path w="1231265">
                <a:moveTo>
                  <a:pt x="0" y="0"/>
                </a:moveTo>
                <a:lnTo>
                  <a:pt x="1230782" y="0"/>
                </a:lnTo>
              </a:path>
            </a:pathLst>
          </a:custGeom>
          <a:ln w="9480">
            <a:solidFill>
              <a:srgbClr val="AFABAB"/>
            </a:solidFill>
          </a:ln>
        </p:spPr>
        <p:txBody>
          <a:bodyPr wrap="square" lIns="0" tIns="0" rIns="0" bIns="0" rtlCol="0"/>
          <a:lstStyle/>
          <a:p>
            <a:endParaRPr/>
          </a:p>
        </p:txBody>
      </p:sp>
      <p:sp>
        <p:nvSpPr>
          <p:cNvPr id="38" name="object 38"/>
          <p:cNvSpPr/>
          <p:nvPr/>
        </p:nvSpPr>
        <p:spPr>
          <a:xfrm>
            <a:off x="7333017" y="3930125"/>
            <a:ext cx="1231265" cy="0"/>
          </a:xfrm>
          <a:custGeom>
            <a:avLst/>
            <a:gdLst/>
            <a:ahLst/>
            <a:cxnLst/>
            <a:rect l="l" t="t" r="r" b="b"/>
            <a:pathLst>
              <a:path w="1231265">
                <a:moveTo>
                  <a:pt x="0" y="0"/>
                </a:moveTo>
                <a:lnTo>
                  <a:pt x="1230782" y="0"/>
                </a:lnTo>
              </a:path>
            </a:pathLst>
          </a:custGeom>
          <a:ln w="11722">
            <a:solidFill>
              <a:srgbClr val="AFABAB"/>
            </a:solidFill>
          </a:ln>
        </p:spPr>
        <p:txBody>
          <a:bodyPr wrap="square" lIns="0" tIns="0" rIns="0" bIns="0" rtlCol="0"/>
          <a:lstStyle/>
          <a:p>
            <a:endParaRPr/>
          </a:p>
        </p:txBody>
      </p:sp>
      <p:sp>
        <p:nvSpPr>
          <p:cNvPr id="39" name="object 39"/>
          <p:cNvSpPr txBox="1"/>
          <p:nvPr/>
        </p:nvSpPr>
        <p:spPr>
          <a:xfrm>
            <a:off x="7344745" y="1801357"/>
            <a:ext cx="1212215" cy="298450"/>
          </a:xfrm>
          <a:prstGeom prst="rect">
            <a:avLst/>
          </a:prstGeom>
          <a:solidFill>
            <a:srgbClr val="81B859"/>
          </a:solidFill>
        </p:spPr>
        <p:txBody>
          <a:bodyPr vert="horz" wrap="square" lIns="0" tIns="47625" rIns="0" bIns="0" rtlCol="0">
            <a:spAutoFit/>
          </a:bodyPr>
          <a:lstStyle/>
          <a:p>
            <a:pPr marL="316230">
              <a:lnSpc>
                <a:spcPct val="100000"/>
              </a:lnSpc>
              <a:spcBef>
                <a:spcPts val="375"/>
              </a:spcBef>
            </a:pPr>
            <a:r>
              <a:rPr sz="1350" b="1" spc="-50" dirty="0">
                <a:solidFill>
                  <a:srgbClr val="FFFFFF"/>
                </a:solidFill>
                <a:latin typeface="Trebuchet MS"/>
                <a:cs typeface="Trebuchet MS"/>
              </a:rPr>
              <a:t>Pedágio</a:t>
            </a:r>
            <a:endParaRPr sz="1350">
              <a:latin typeface="Trebuchet MS"/>
              <a:cs typeface="Trebuchet MS"/>
            </a:endParaRPr>
          </a:p>
        </p:txBody>
      </p:sp>
      <p:sp>
        <p:nvSpPr>
          <p:cNvPr id="43" name="object 43"/>
          <p:cNvSpPr txBox="1"/>
          <p:nvPr/>
        </p:nvSpPr>
        <p:spPr>
          <a:xfrm>
            <a:off x="4138967" y="1795496"/>
            <a:ext cx="1223645" cy="679738"/>
          </a:xfrm>
          <a:prstGeom prst="rect">
            <a:avLst/>
          </a:prstGeom>
          <a:solidFill>
            <a:srgbClr val="81B859"/>
          </a:solidFill>
          <a:ln w="11722">
            <a:solidFill>
              <a:srgbClr val="AFABAB"/>
            </a:solidFill>
          </a:ln>
        </p:spPr>
        <p:txBody>
          <a:bodyPr vert="horz" wrap="square" lIns="0" tIns="37465" rIns="0" bIns="0" rtlCol="0">
            <a:spAutoFit/>
          </a:bodyPr>
          <a:lstStyle/>
          <a:p>
            <a:pPr marL="345440" marR="236854" indent="-97155">
              <a:lnSpc>
                <a:spcPct val="102600"/>
              </a:lnSpc>
              <a:spcBef>
                <a:spcPts val="295"/>
              </a:spcBef>
            </a:pPr>
            <a:r>
              <a:rPr sz="1350" b="1" spc="-70" dirty="0">
                <a:solidFill>
                  <a:srgbClr val="FFFFFF"/>
                </a:solidFill>
                <a:latin typeface="Trebuchet MS"/>
                <a:cs typeface="Trebuchet MS"/>
              </a:rPr>
              <a:t>Tempo</a:t>
            </a:r>
            <a:r>
              <a:rPr sz="1350" b="1" spc="-170" dirty="0">
                <a:solidFill>
                  <a:srgbClr val="FFFFFF"/>
                </a:solidFill>
                <a:latin typeface="Trebuchet MS"/>
                <a:cs typeface="Trebuchet MS"/>
              </a:rPr>
              <a:t> </a:t>
            </a:r>
            <a:r>
              <a:rPr sz="1350" b="1" spc="-65" dirty="0">
                <a:solidFill>
                  <a:srgbClr val="FFFFFF"/>
                </a:solidFill>
                <a:latin typeface="Trebuchet MS"/>
                <a:cs typeface="Trebuchet MS"/>
              </a:rPr>
              <a:t>de  </a:t>
            </a:r>
            <a:r>
              <a:rPr lang="pt-BR" sz="1350" b="1" spc="-70" dirty="0" smtClean="0">
                <a:solidFill>
                  <a:srgbClr val="FFFFFF"/>
                </a:solidFill>
                <a:latin typeface="Trebuchet MS"/>
                <a:cs typeface="Trebuchet MS"/>
              </a:rPr>
              <a:t>Serviço</a:t>
            </a:r>
            <a:r>
              <a:rPr sz="1350" b="1" spc="-70" dirty="0" smtClean="0">
                <a:solidFill>
                  <a:srgbClr val="FFFFFF"/>
                </a:solidFill>
                <a:latin typeface="Trebuchet MS"/>
                <a:cs typeface="Trebuchet MS"/>
              </a:rPr>
              <a:t>  </a:t>
            </a:r>
            <a:r>
              <a:rPr lang="pt-BR" sz="1350" b="1" spc="-65" dirty="0">
                <a:solidFill>
                  <a:srgbClr val="FFFFFF"/>
                </a:solidFill>
                <a:latin typeface="Trebuchet MS"/>
                <a:cs typeface="Trebuchet MS"/>
              </a:rPr>
              <a:t>Público</a:t>
            </a:r>
            <a:endParaRPr sz="1350" dirty="0">
              <a:latin typeface="Trebuchet MS"/>
              <a:cs typeface="Trebuchet MS"/>
            </a:endParaRPr>
          </a:p>
        </p:txBody>
      </p:sp>
      <p:sp>
        <p:nvSpPr>
          <p:cNvPr id="44" name="object 44"/>
          <p:cNvSpPr txBox="1"/>
          <p:nvPr/>
        </p:nvSpPr>
        <p:spPr>
          <a:xfrm>
            <a:off x="2299702" y="1795496"/>
            <a:ext cx="1459865" cy="499109"/>
          </a:xfrm>
          <a:prstGeom prst="rect">
            <a:avLst/>
          </a:prstGeom>
          <a:solidFill>
            <a:srgbClr val="81B859"/>
          </a:solidFill>
          <a:ln w="11722">
            <a:solidFill>
              <a:srgbClr val="AFABAB"/>
            </a:solidFill>
          </a:ln>
        </p:spPr>
        <p:txBody>
          <a:bodyPr vert="horz" wrap="square" lIns="0" tIns="37465" rIns="0" bIns="0" rtlCol="0">
            <a:spAutoFit/>
          </a:bodyPr>
          <a:lstStyle/>
          <a:p>
            <a:pPr marL="264160" marR="252729" indent="102235">
              <a:lnSpc>
                <a:spcPct val="102600"/>
              </a:lnSpc>
              <a:spcBef>
                <a:spcPts val="295"/>
              </a:spcBef>
            </a:pPr>
            <a:r>
              <a:rPr sz="1350" b="1" spc="-70" dirty="0">
                <a:solidFill>
                  <a:srgbClr val="FFFFFF"/>
                </a:solidFill>
                <a:latin typeface="Trebuchet MS"/>
                <a:cs typeface="Trebuchet MS"/>
              </a:rPr>
              <a:t>Tempo </a:t>
            </a:r>
            <a:r>
              <a:rPr sz="1350" b="1" spc="-65" dirty="0">
                <a:solidFill>
                  <a:srgbClr val="FFFFFF"/>
                </a:solidFill>
                <a:latin typeface="Trebuchet MS"/>
                <a:cs typeface="Trebuchet MS"/>
              </a:rPr>
              <a:t>de  Co</a:t>
            </a:r>
            <a:r>
              <a:rPr sz="1350" b="1" spc="-60" dirty="0">
                <a:solidFill>
                  <a:srgbClr val="FFFFFF"/>
                </a:solidFill>
                <a:latin typeface="Trebuchet MS"/>
                <a:cs typeface="Trebuchet MS"/>
              </a:rPr>
              <a:t>n</a:t>
            </a:r>
            <a:r>
              <a:rPr sz="1350" b="1" spc="-65" dirty="0">
                <a:solidFill>
                  <a:srgbClr val="FFFFFF"/>
                </a:solidFill>
                <a:latin typeface="Trebuchet MS"/>
                <a:cs typeface="Trebuchet MS"/>
              </a:rPr>
              <a:t>t</a:t>
            </a:r>
            <a:r>
              <a:rPr sz="1350" b="1" spc="-80" dirty="0">
                <a:solidFill>
                  <a:srgbClr val="FFFFFF"/>
                </a:solidFill>
                <a:latin typeface="Trebuchet MS"/>
                <a:cs typeface="Trebuchet MS"/>
              </a:rPr>
              <a:t>ri</a:t>
            </a:r>
            <a:r>
              <a:rPr sz="1350" b="1" spc="-50" dirty="0">
                <a:solidFill>
                  <a:srgbClr val="FFFFFF"/>
                </a:solidFill>
                <a:latin typeface="Trebuchet MS"/>
                <a:cs typeface="Trebuchet MS"/>
              </a:rPr>
              <a:t>b</a:t>
            </a:r>
            <a:r>
              <a:rPr sz="1350" b="1" spc="-60" dirty="0">
                <a:solidFill>
                  <a:srgbClr val="FFFFFF"/>
                </a:solidFill>
                <a:latin typeface="Trebuchet MS"/>
                <a:cs typeface="Trebuchet MS"/>
              </a:rPr>
              <a:t>u</a:t>
            </a:r>
            <a:r>
              <a:rPr sz="1350" b="1" spc="-70" dirty="0">
                <a:solidFill>
                  <a:srgbClr val="FFFFFF"/>
                </a:solidFill>
                <a:latin typeface="Trebuchet MS"/>
                <a:cs typeface="Trebuchet MS"/>
              </a:rPr>
              <a:t>i</a:t>
            </a:r>
            <a:r>
              <a:rPr sz="1350" b="1" spc="-80" dirty="0">
                <a:solidFill>
                  <a:srgbClr val="FFFFFF"/>
                </a:solidFill>
                <a:latin typeface="Trebuchet MS"/>
                <a:cs typeface="Trebuchet MS"/>
              </a:rPr>
              <a:t>çã</a:t>
            </a:r>
            <a:r>
              <a:rPr sz="1350" b="1" spc="-20" dirty="0">
                <a:solidFill>
                  <a:srgbClr val="FFFFFF"/>
                </a:solidFill>
                <a:latin typeface="Trebuchet MS"/>
                <a:cs typeface="Trebuchet MS"/>
              </a:rPr>
              <a:t>o</a:t>
            </a:r>
            <a:endParaRPr sz="1350" dirty="0">
              <a:latin typeface="Trebuchet MS"/>
              <a:cs typeface="Trebuchet MS"/>
            </a:endParaRPr>
          </a:p>
        </p:txBody>
      </p:sp>
      <p:sp>
        <p:nvSpPr>
          <p:cNvPr id="54" name="object 54"/>
          <p:cNvSpPr txBox="1"/>
          <p:nvPr/>
        </p:nvSpPr>
        <p:spPr>
          <a:xfrm>
            <a:off x="434689" y="2105376"/>
            <a:ext cx="1459865" cy="1824989"/>
          </a:xfrm>
          <a:prstGeom prst="rect">
            <a:avLst/>
          </a:prstGeom>
          <a:ln w="11722">
            <a:solidFill>
              <a:srgbClr val="AFABAB"/>
            </a:solidFill>
          </a:ln>
        </p:spPr>
        <p:txBody>
          <a:bodyPr vert="horz" wrap="square" lIns="0" tIns="0" rIns="0" bIns="0" rtlCol="0">
            <a:spAutoFit/>
          </a:bodyPr>
          <a:lstStyle/>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pPr>
            <a:endParaRPr sz="1700" dirty="0">
              <a:latin typeface="Times New Roman"/>
              <a:cs typeface="Times New Roman"/>
            </a:endParaRPr>
          </a:p>
          <a:p>
            <a:pPr>
              <a:lnSpc>
                <a:spcPct val="100000"/>
              </a:lnSpc>
              <a:spcBef>
                <a:spcPts val="15"/>
              </a:spcBef>
            </a:pPr>
            <a:endParaRPr sz="1850" dirty="0">
              <a:latin typeface="Times New Roman"/>
              <a:cs typeface="Times New Roman"/>
            </a:endParaRPr>
          </a:p>
          <a:p>
            <a:pPr marL="170180">
              <a:lnSpc>
                <a:spcPct val="100000"/>
              </a:lnSpc>
            </a:pPr>
            <a:r>
              <a:rPr sz="2025" b="1" spc="-150" baseline="2057" dirty="0">
                <a:solidFill>
                  <a:srgbClr val="595959"/>
                </a:solidFill>
                <a:latin typeface="Trebuchet MS"/>
                <a:cs typeface="Trebuchet MS"/>
              </a:rPr>
              <a:t>60 </a:t>
            </a:r>
            <a:r>
              <a:rPr sz="2025" b="1" spc="-67" baseline="2057" dirty="0">
                <a:solidFill>
                  <a:srgbClr val="595959"/>
                </a:solidFill>
                <a:latin typeface="Trebuchet MS"/>
                <a:cs typeface="Trebuchet MS"/>
              </a:rPr>
              <a:t>anos </a:t>
            </a:r>
            <a:r>
              <a:rPr sz="1350" b="1" spc="-100" dirty="0">
                <a:solidFill>
                  <a:srgbClr val="595959"/>
                </a:solidFill>
                <a:latin typeface="Trebuchet MS"/>
                <a:cs typeface="Trebuchet MS"/>
              </a:rPr>
              <a:t>57</a:t>
            </a:r>
            <a:r>
              <a:rPr sz="1350" b="1" spc="5"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p:txBody>
      </p:sp>
      <p:sp>
        <p:nvSpPr>
          <p:cNvPr id="55" name="object 55"/>
          <p:cNvSpPr txBox="1"/>
          <p:nvPr/>
        </p:nvSpPr>
        <p:spPr>
          <a:xfrm>
            <a:off x="7344745" y="2111237"/>
            <a:ext cx="1212215" cy="1813560"/>
          </a:xfrm>
          <a:prstGeom prst="rect">
            <a:avLst/>
          </a:prstGeom>
          <a:solidFill>
            <a:schemeClr val="bg1"/>
          </a:solidFill>
          <a:ln>
            <a:solidFill>
              <a:srgbClr val="AFABAB"/>
            </a:solidFill>
          </a:ln>
        </p:spPr>
        <p:txBody>
          <a:bodyPr vert="horz" wrap="square" lIns="0" tIns="38100" rIns="0" bIns="0" rtlCol="0">
            <a:spAutoFit/>
          </a:bodyPr>
          <a:lstStyle/>
          <a:p>
            <a:pPr marL="292735">
              <a:lnSpc>
                <a:spcPct val="100000"/>
              </a:lnSpc>
              <a:spcBef>
                <a:spcPts val="300"/>
              </a:spcBef>
            </a:pPr>
            <a:r>
              <a:rPr sz="2000" b="1" spc="-95" dirty="0">
                <a:solidFill>
                  <a:srgbClr val="767171"/>
                </a:solidFill>
                <a:latin typeface="Trebuchet MS"/>
                <a:cs typeface="Trebuchet MS"/>
              </a:rPr>
              <a:t>100%</a:t>
            </a:r>
            <a:endParaRPr sz="2000" dirty="0">
              <a:latin typeface="Trebuchet MS"/>
              <a:cs typeface="Trebuchet MS"/>
            </a:endParaRPr>
          </a:p>
          <a:p>
            <a:pPr marL="161290" marR="139700" indent="1270" algn="ctr">
              <a:lnSpc>
                <a:spcPct val="101200"/>
              </a:lnSpc>
              <a:spcBef>
                <a:spcPts val="145"/>
              </a:spcBef>
            </a:pPr>
            <a:r>
              <a:rPr sz="1350" b="1" spc="-45" dirty="0">
                <a:solidFill>
                  <a:srgbClr val="767171"/>
                </a:solidFill>
                <a:latin typeface="Trebuchet MS"/>
                <a:cs typeface="Trebuchet MS"/>
              </a:rPr>
              <a:t>do </a:t>
            </a:r>
            <a:r>
              <a:rPr sz="1350" b="1" spc="-60" dirty="0">
                <a:solidFill>
                  <a:srgbClr val="767171"/>
                </a:solidFill>
                <a:latin typeface="Trebuchet MS"/>
                <a:cs typeface="Trebuchet MS"/>
              </a:rPr>
              <a:t>tempo  </a:t>
            </a:r>
            <a:r>
              <a:rPr sz="1350" b="1" spc="-70" dirty="0">
                <a:solidFill>
                  <a:srgbClr val="767171"/>
                </a:solidFill>
                <a:latin typeface="Trebuchet MS"/>
                <a:cs typeface="Trebuchet MS"/>
              </a:rPr>
              <a:t>que </a:t>
            </a:r>
            <a:r>
              <a:rPr sz="1350" b="1" spc="-60" dirty="0">
                <a:solidFill>
                  <a:srgbClr val="767171"/>
                </a:solidFill>
                <a:latin typeface="Trebuchet MS"/>
                <a:cs typeface="Trebuchet MS"/>
              </a:rPr>
              <a:t>falta  para </a:t>
            </a:r>
            <a:r>
              <a:rPr sz="1350" b="1" spc="-65" dirty="0">
                <a:solidFill>
                  <a:srgbClr val="767171"/>
                </a:solidFill>
                <a:latin typeface="Trebuchet MS"/>
                <a:cs typeface="Trebuchet MS"/>
              </a:rPr>
              <a:t>atingir  </a:t>
            </a:r>
            <a:r>
              <a:rPr sz="1350" b="1" spc="-30" dirty="0">
                <a:solidFill>
                  <a:srgbClr val="767171"/>
                </a:solidFill>
                <a:latin typeface="Trebuchet MS"/>
                <a:cs typeface="Trebuchet MS"/>
              </a:rPr>
              <a:t>o </a:t>
            </a:r>
            <a:r>
              <a:rPr sz="1350" b="1" spc="-60" dirty="0">
                <a:solidFill>
                  <a:srgbClr val="767171"/>
                </a:solidFill>
                <a:latin typeface="Trebuchet MS"/>
                <a:cs typeface="Trebuchet MS"/>
              </a:rPr>
              <a:t>tempo  mínimo </a:t>
            </a:r>
            <a:r>
              <a:rPr sz="1350" b="1" spc="-75" dirty="0">
                <a:solidFill>
                  <a:srgbClr val="767171"/>
                </a:solidFill>
                <a:latin typeface="Trebuchet MS"/>
                <a:cs typeface="Trebuchet MS"/>
              </a:rPr>
              <a:t>de  </a:t>
            </a:r>
            <a:r>
              <a:rPr sz="1350" b="1" spc="-80" dirty="0">
                <a:solidFill>
                  <a:srgbClr val="767171"/>
                </a:solidFill>
                <a:latin typeface="Trebuchet MS"/>
                <a:cs typeface="Trebuchet MS"/>
              </a:rPr>
              <a:t>co</a:t>
            </a:r>
            <a:r>
              <a:rPr sz="1350" b="1" spc="-70" dirty="0">
                <a:solidFill>
                  <a:srgbClr val="767171"/>
                </a:solidFill>
                <a:latin typeface="Trebuchet MS"/>
                <a:cs typeface="Trebuchet MS"/>
              </a:rPr>
              <a:t>nt</a:t>
            </a:r>
            <a:r>
              <a:rPr sz="1350" b="1" spc="-85" dirty="0">
                <a:solidFill>
                  <a:srgbClr val="767171"/>
                </a:solidFill>
                <a:latin typeface="Trebuchet MS"/>
                <a:cs typeface="Trebuchet MS"/>
              </a:rPr>
              <a:t>ri</a:t>
            </a:r>
            <a:r>
              <a:rPr sz="1350" b="1" spc="-60" dirty="0">
                <a:solidFill>
                  <a:srgbClr val="767171"/>
                </a:solidFill>
                <a:latin typeface="Trebuchet MS"/>
                <a:cs typeface="Trebuchet MS"/>
              </a:rPr>
              <a:t>b</a:t>
            </a:r>
            <a:r>
              <a:rPr sz="1350" b="1" spc="-70" dirty="0">
                <a:solidFill>
                  <a:srgbClr val="767171"/>
                </a:solidFill>
                <a:latin typeface="Trebuchet MS"/>
                <a:cs typeface="Trebuchet MS"/>
              </a:rPr>
              <a:t>u</a:t>
            </a:r>
            <a:r>
              <a:rPr sz="1350" b="1" spc="-75" dirty="0">
                <a:solidFill>
                  <a:srgbClr val="767171"/>
                </a:solidFill>
                <a:latin typeface="Trebuchet MS"/>
                <a:cs typeface="Trebuchet MS"/>
              </a:rPr>
              <a:t>i</a:t>
            </a:r>
            <a:r>
              <a:rPr sz="1350" b="1" spc="-90" dirty="0">
                <a:solidFill>
                  <a:srgbClr val="767171"/>
                </a:solidFill>
                <a:latin typeface="Trebuchet MS"/>
                <a:cs typeface="Trebuchet MS"/>
              </a:rPr>
              <a:t>çã</a:t>
            </a:r>
            <a:r>
              <a:rPr sz="1350" b="1" spc="-30" dirty="0">
                <a:solidFill>
                  <a:srgbClr val="767171"/>
                </a:solidFill>
                <a:latin typeface="Trebuchet MS"/>
                <a:cs typeface="Trebuchet MS"/>
              </a:rPr>
              <a:t>o</a:t>
            </a:r>
            <a:endParaRPr sz="1350" dirty="0">
              <a:latin typeface="Trebuchet MS"/>
              <a:cs typeface="Trebuchet MS"/>
            </a:endParaRPr>
          </a:p>
        </p:txBody>
      </p:sp>
      <p:sp>
        <p:nvSpPr>
          <p:cNvPr id="56" name="object 56"/>
          <p:cNvSpPr txBox="1"/>
          <p:nvPr/>
        </p:nvSpPr>
        <p:spPr>
          <a:xfrm>
            <a:off x="4138967" y="2470692"/>
            <a:ext cx="1223645" cy="623248"/>
          </a:xfrm>
          <a:prstGeom prst="rect">
            <a:avLst/>
          </a:prstGeom>
          <a:solidFill>
            <a:schemeClr val="bg1"/>
          </a:solidFill>
          <a:ln w="11722">
            <a:solidFill>
              <a:srgbClr val="AFABAB"/>
            </a:solidFill>
          </a:ln>
        </p:spPr>
        <p:txBody>
          <a:bodyPr vert="horz" wrap="square" lIns="0" tIns="0" rIns="0" bIns="0" rtlCol="0">
            <a:spAutoFit/>
          </a:bodyPr>
          <a:lstStyle/>
          <a:p>
            <a:pPr>
              <a:lnSpc>
                <a:spcPct val="100000"/>
              </a:lnSpc>
            </a:pPr>
            <a:endParaRPr sz="2250" dirty="0">
              <a:latin typeface="Times New Roman"/>
              <a:cs typeface="Times New Roman"/>
            </a:endParaRPr>
          </a:p>
          <a:p>
            <a:pPr marL="217170">
              <a:lnSpc>
                <a:spcPct val="100000"/>
              </a:lnSpc>
            </a:pPr>
            <a:r>
              <a:rPr sz="1800" b="1" spc="-135" dirty="0">
                <a:solidFill>
                  <a:srgbClr val="767171"/>
                </a:solidFill>
                <a:latin typeface="Trebuchet MS"/>
                <a:cs typeface="Trebuchet MS"/>
              </a:rPr>
              <a:t>20</a:t>
            </a:r>
            <a:r>
              <a:rPr sz="1800" b="1" spc="-145" dirty="0">
                <a:solidFill>
                  <a:srgbClr val="767171"/>
                </a:solidFill>
                <a:latin typeface="Trebuchet MS"/>
                <a:cs typeface="Trebuchet MS"/>
              </a:rPr>
              <a:t> </a:t>
            </a:r>
            <a:r>
              <a:rPr lang="pt-BR" sz="1800" b="1" spc="-60" dirty="0" smtClean="0">
                <a:solidFill>
                  <a:srgbClr val="767171"/>
                </a:solidFill>
                <a:latin typeface="Trebuchet MS"/>
                <a:cs typeface="Trebuchet MS"/>
              </a:rPr>
              <a:t>anos</a:t>
            </a:r>
            <a:endParaRPr lang="pt-BR" sz="1800" dirty="0">
              <a:latin typeface="Trebuchet MS"/>
              <a:cs typeface="Trebuchet MS"/>
            </a:endParaRPr>
          </a:p>
        </p:txBody>
      </p:sp>
      <p:sp>
        <p:nvSpPr>
          <p:cNvPr id="58" name="object 58"/>
          <p:cNvSpPr txBox="1"/>
          <p:nvPr/>
        </p:nvSpPr>
        <p:spPr>
          <a:xfrm>
            <a:off x="2299702" y="2294276"/>
            <a:ext cx="1459865" cy="1676400"/>
          </a:xfrm>
          <a:prstGeom prst="rect">
            <a:avLst/>
          </a:prstGeom>
          <a:ln w="11722">
            <a:solidFill>
              <a:srgbClr val="AFABAB"/>
            </a:solidFill>
          </a:ln>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116205">
              <a:lnSpc>
                <a:spcPct val="100000"/>
              </a:lnSpc>
              <a:spcBef>
                <a:spcPts val="1280"/>
              </a:spcBef>
              <a:tabLst>
                <a:tab pos="838200" algn="l"/>
              </a:tabLst>
            </a:pPr>
            <a:r>
              <a:rPr sz="1350" b="1" spc="-100" dirty="0">
                <a:solidFill>
                  <a:srgbClr val="595959"/>
                </a:solidFill>
                <a:latin typeface="Trebuchet MS"/>
                <a:cs typeface="Trebuchet MS"/>
              </a:rPr>
              <a:t>35 </a:t>
            </a:r>
            <a:r>
              <a:rPr sz="1350" b="1" spc="-45" dirty="0">
                <a:solidFill>
                  <a:srgbClr val="595959"/>
                </a:solidFill>
                <a:latin typeface="Trebuchet MS"/>
                <a:cs typeface="Trebuchet MS"/>
              </a:rPr>
              <a:t>anos	</a:t>
            </a:r>
            <a:r>
              <a:rPr sz="1350" b="1" spc="-100" dirty="0">
                <a:solidFill>
                  <a:srgbClr val="595959"/>
                </a:solidFill>
                <a:latin typeface="Trebuchet MS"/>
                <a:cs typeface="Trebuchet MS"/>
              </a:rPr>
              <a:t>30</a:t>
            </a:r>
            <a:r>
              <a:rPr sz="1350" b="1" spc="-135" dirty="0">
                <a:solidFill>
                  <a:srgbClr val="595959"/>
                </a:solidFill>
                <a:latin typeface="Trebuchet MS"/>
                <a:cs typeface="Trebuchet MS"/>
              </a:rPr>
              <a:t> </a:t>
            </a:r>
            <a:r>
              <a:rPr sz="1350" b="1" spc="-45" dirty="0">
                <a:solidFill>
                  <a:srgbClr val="595959"/>
                </a:solidFill>
                <a:latin typeface="Trebuchet MS"/>
                <a:cs typeface="Trebuchet MS"/>
              </a:rPr>
              <a:t>anos</a:t>
            </a:r>
            <a:endParaRPr sz="1350" dirty="0">
              <a:latin typeface="Trebuchet MS"/>
              <a:cs typeface="Trebuchet MS"/>
            </a:endParaRPr>
          </a:p>
        </p:txBody>
      </p:sp>
      <p:sp>
        <p:nvSpPr>
          <p:cNvPr id="59" name="object 59"/>
          <p:cNvSpPr txBox="1"/>
          <p:nvPr/>
        </p:nvSpPr>
        <p:spPr>
          <a:xfrm>
            <a:off x="457200" y="4307264"/>
            <a:ext cx="8099760" cy="1413207"/>
          </a:xfrm>
          <a:prstGeom prst="rect">
            <a:avLst/>
          </a:prstGeom>
        </p:spPr>
        <p:txBody>
          <a:bodyPr vert="horz" wrap="square" lIns="0" tIns="12700" rIns="0" bIns="0" rtlCol="0">
            <a:spAutoFit/>
          </a:bodyPr>
          <a:lstStyle/>
          <a:p>
            <a:pPr marL="184150" marR="5080" indent="-171450" algn="just">
              <a:lnSpc>
                <a:spcPct val="129700"/>
              </a:lnSpc>
              <a:spcBef>
                <a:spcPts val="100"/>
              </a:spcBef>
              <a:buFont typeface="Wingdings" pitchFamily="2" charset="2"/>
              <a:buChar char="Ø"/>
              <a:tabLst>
                <a:tab pos="89535" algn="l"/>
              </a:tabLst>
            </a:pPr>
            <a:r>
              <a:rPr sz="1400" spc="40" dirty="0">
                <a:latin typeface="Arial"/>
                <a:cs typeface="Arial"/>
              </a:rPr>
              <a:t>O </a:t>
            </a:r>
            <a:r>
              <a:rPr sz="1400" spc="10" dirty="0">
                <a:latin typeface="Arial"/>
                <a:cs typeface="Arial"/>
              </a:rPr>
              <a:t>valor </a:t>
            </a:r>
            <a:r>
              <a:rPr sz="1400" spc="-5" dirty="0">
                <a:latin typeface="Arial"/>
                <a:cs typeface="Arial"/>
              </a:rPr>
              <a:t>da </a:t>
            </a:r>
            <a:r>
              <a:rPr sz="1400" spc="10" dirty="0">
                <a:latin typeface="Arial"/>
                <a:cs typeface="Arial"/>
              </a:rPr>
              <a:t>aposentadoria </a:t>
            </a:r>
            <a:r>
              <a:rPr sz="1400" spc="-20" dirty="0">
                <a:latin typeface="Arial"/>
                <a:cs typeface="Arial"/>
              </a:rPr>
              <a:t>será </a:t>
            </a:r>
            <a:r>
              <a:rPr sz="1400" spc="-35" dirty="0">
                <a:latin typeface="Arial"/>
                <a:cs typeface="Arial"/>
              </a:rPr>
              <a:t>a </a:t>
            </a:r>
            <a:r>
              <a:rPr sz="1400" spc="25" dirty="0">
                <a:latin typeface="Arial"/>
                <a:cs typeface="Arial"/>
              </a:rPr>
              <a:t>última </a:t>
            </a:r>
            <a:r>
              <a:rPr sz="1400" spc="15" dirty="0">
                <a:latin typeface="Arial"/>
                <a:cs typeface="Arial"/>
              </a:rPr>
              <a:t>remuneração </a:t>
            </a:r>
            <a:r>
              <a:rPr sz="1400" spc="-5" dirty="0">
                <a:latin typeface="Arial"/>
                <a:cs typeface="Arial"/>
              </a:rPr>
              <a:t>para </a:t>
            </a:r>
            <a:r>
              <a:rPr lang="pt-BR" sz="1400" spc="30" dirty="0" smtClean="0">
                <a:latin typeface="Arial"/>
                <a:cs typeface="Arial"/>
              </a:rPr>
              <a:t>quem</a:t>
            </a:r>
            <a:r>
              <a:rPr sz="1400" spc="30" dirty="0" smtClean="0">
                <a:latin typeface="Arial"/>
                <a:cs typeface="Arial"/>
              </a:rPr>
              <a:t> </a:t>
            </a:r>
            <a:r>
              <a:rPr lang="pt-BR" sz="1400" spc="5" dirty="0" smtClean="0">
                <a:latin typeface="Arial"/>
                <a:cs typeface="Arial"/>
              </a:rPr>
              <a:t>ingressou</a:t>
            </a:r>
            <a:r>
              <a:rPr sz="1400" spc="5" dirty="0" smtClean="0">
                <a:latin typeface="Arial"/>
                <a:cs typeface="Arial"/>
              </a:rPr>
              <a:t> </a:t>
            </a:r>
            <a:r>
              <a:rPr lang="pt-BR" sz="1400" dirty="0" smtClean="0">
                <a:latin typeface="Arial"/>
                <a:cs typeface="Arial"/>
              </a:rPr>
              <a:t>até</a:t>
            </a:r>
            <a:r>
              <a:rPr sz="1400" dirty="0" smtClean="0">
                <a:latin typeface="Arial"/>
                <a:cs typeface="Arial"/>
              </a:rPr>
              <a:t> </a:t>
            </a:r>
            <a:r>
              <a:rPr sz="1400" spc="15" dirty="0">
                <a:latin typeface="Arial"/>
                <a:cs typeface="Arial"/>
              </a:rPr>
              <a:t>31/12/2</a:t>
            </a:r>
            <a:r>
              <a:rPr lang="pt-BR" sz="1400" spc="15" dirty="0">
                <a:latin typeface="Arial"/>
                <a:cs typeface="Arial"/>
              </a:rPr>
              <a:t>0</a:t>
            </a:r>
            <a:r>
              <a:rPr sz="1400" spc="15" dirty="0">
                <a:latin typeface="Arial"/>
                <a:cs typeface="Arial"/>
              </a:rPr>
              <a:t>03 </a:t>
            </a:r>
            <a:r>
              <a:rPr sz="1400" spc="40" dirty="0">
                <a:latin typeface="Arial"/>
                <a:cs typeface="Arial"/>
              </a:rPr>
              <a:t>ou </a:t>
            </a:r>
            <a:r>
              <a:rPr sz="1400" spc="-30" dirty="0">
                <a:latin typeface="Arial"/>
                <a:cs typeface="Arial"/>
              </a:rPr>
              <a:t>100%</a:t>
            </a:r>
            <a:r>
              <a:rPr sz="1400" spc="-165" dirty="0">
                <a:latin typeface="Arial"/>
                <a:cs typeface="Arial"/>
              </a:rPr>
              <a:t> </a:t>
            </a:r>
            <a:r>
              <a:rPr sz="1400" spc="-5" dirty="0">
                <a:latin typeface="Arial"/>
                <a:cs typeface="Arial"/>
              </a:rPr>
              <a:t>da</a:t>
            </a:r>
            <a:r>
              <a:rPr lang="pt-BR" sz="1400" spc="-5" dirty="0">
                <a:latin typeface="Arial"/>
                <a:cs typeface="Arial"/>
              </a:rPr>
              <a:t> </a:t>
            </a:r>
            <a:r>
              <a:rPr lang="pt-BR" sz="1400" spc="15" dirty="0" smtClean="0">
                <a:latin typeface="Arial"/>
                <a:cs typeface="Arial"/>
              </a:rPr>
              <a:t>média</a:t>
            </a:r>
            <a:r>
              <a:rPr sz="1400" spc="15" dirty="0" smtClean="0">
                <a:latin typeface="Arial"/>
                <a:cs typeface="Arial"/>
              </a:rPr>
              <a:t> </a:t>
            </a:r>
            <a:r>
              <a:rPr sz="1400" dirty="0">
                <a:latin typeface="Arial"/>
                <a:cs typeface="Arial"/>
              </a:rPr>
              <a:t>desde </a:t>
            </a:r>
            <a:r>
              <a:rPr sz="1400" spc="30" dirty="0">
                <a:latin typeface="Arial"/>
                <a:cs typeface="Arial"/>
              </a:rPr>
              <a:t>julho </a:t>
            </a:r>
            <a:r>
              <a:rPr sz="1400" spc="10" dirty="0">
                <a:latin typeface="Arial"/>
                <a:cs typeface="Arial"/>
              </a:rPr>
              <a:t>de</a:t>
            </a:r>
            <a:r>
              <a:rPr sz="1400" spc="-90" dirty="0">
                <a:latin typeface="Arial"/>
                <a:cs typeface="Arial"/>
              </a:rPr>
              <a:t> </a:t>
            </a:r>
            <a:r>
              <a:rPr sz="1400" spc="-10" dirty="0">
                <a:latin typeface="Arial"/>
                <a:cs typeface="Arial"/>
              </a:rPr>
              <a:t>1994.</a:t>
            </a:r>
            <a:endParaRPr sz="1400" dirty="0">
              <a:latin typeface="Arial"/>
              <a:cs typeface="Arial"/>
            </a:endParaRPr>
          </a:p>
          <a:p>
            <a:pPr marL="184150" marR="44450" indent="-171450" algn="just">
              <a:lnSpc>
                <a:spcPct val="129700"/>
              </a:lnSpc>
              <a:buFont typeface="Wingdings" pitchFamily="2" charset="2"/>
              <a:buChar char="Ø"/>
              <a:tabLst>
                <a:tab pos="89535" algn="l"/>
              </a:tabLst>
            </a:pPr>
            <a:r>
              <a:rPr sz="1400" spc="-5" dirty="0">
                <a:latin typeface="Arial"/>
                <a:cs typeface="Arial"/>
              </a:rPr>
              <a:t>Professores </a:t>
            </a:r>
            <a:r>
              <a:rPr sz="1400" spc="15" dirty="0">
                <a:latin typeface="Arial"/>
                <a:cs typeface="Arial"/>
              </a:rPr>
              <a:t>terão redução </a:t>
            </a:r>
            <a:r>
              <a:rPr sz="1400" spc="10" dirty="0">
                <a:latin typeface="Arial"/>
                <a:cs typeface="Arial"/>
              </a:rPr>
              <a:t>de </a:t>
            </a:r>
            <a:r>
              <a:rPr sz="1400" dirty="0">
                <a:latin typeface="Arial"/>
                <a:cs typeface="Arial"/>
              </a:rPr>
              <a:t>5 anos na </a:t>
            </a:r>
            <a:r>
              <a:rPr sz="1400" spc="5" dirty="0">
                <a:latin typeface="Arial"/>
                <a:cs typeface="Arial"/>
              </a:rPr>
              <a:t>idade </a:t>
            </a:r>
            <a:r>
              <a:rPr sz="1400" spc="-5" dirty="0">
                <a:latin typeface="Arial"/>
                <a:cs typeface="Arial"/>
              </a:rPr>
              <a:t>e </a:t>
            </a:r>
            <a:r>
              <a:rPr sz="1400" spc="45" dirty="0">
                <a:latin typeface="Arial"/>
                <a:cs typeface="Arial"/>
              </a:rPr>
              <a:t>no </a:t>
            </a:r>
            <a:r>
              <a:rPr sz="1400" spc="40" dirty="0">
                <a:latin typeface="Arial"/>
                <a:cs typeface="Arial"/>
              </a:rPr>
              <a:t>tempo </a:t>
            </a:r>
            <a:r>
              <a:rPr sz="1400" spc="10" dirty="0">
                <a:latin typeface="Arial"/>
                <a:cs typeface="Arial"/>
              </a:rPr>
              <a:t>de </a:t>
            </a:r>
            <a:r>
              <a:rPr sz="1400" spc="25" dirty="0">
                <a:latin typeface="Arial"/>
                <a:cs typeface="Arial"/>
              </a:rPr>
              <a:t>contribuição, </a:t>
            </a:r>
            <a:r>
              <a:rPr sz="1400" dirty="0">
                <a:latin typeface="Arial"/>
                <a:cs typeface="Arial"/>
              </a:rPr>
              <a:t>desde </a:t>
            </a:r>
            <a:r>
              <a:rPr sz="1400" spc="15" dirty="0">
                <a:latin typeface="Arial"/>
                <a:cs typeface="Arial"/>
              </a:rPr>
              <a:t>que </a:t>
            </a:r>
            <a:r>
              <a:rPr sz="1400" spc="30" dirty="0">
                <a:latin typeface="Arial"/>
                <a:cs typeface="Arial"/>
              </a:rPr>
              <a:t>comprovem,  </a:t>
            </a:r>
            <a:r>
              <a:rPr sz="1400" spc="5" dirty="0">
                <a:latin typeface="Arial"/>
                <a:cs typeface="Arial"/>
              </a:rPr>
              <a:t>exclusivamente, </a:t>
            </a:r>
            <a:r>
              <a:rPr sz="1400" spc="40" dirty="0">
                <a:latin typeface="Arial"/>
                <a:cs typeface="Arial"/>
              </a:rPr>
              <a:t>tempo </a:t>
            </a:r>
            <a:r>
              <a:rPr sz="1400" spc="10" dirty="0">
                <a:latin typeface="Arial"/>
                <a:cs typeface="Arial"/>
              </a:rPr>
              <a:t>de </a:t>
            </a:r>
            <a:r>
              <a:rPr sz="1400" spc="15" dirty="0">
                <a:latin typeface="Arial"/>
                <a:cs typeface="Arial"/>
              </a:rPr>
              <a:t>efetivo </a:t>
            </a:r>
            <a:r>
              <a:rPr sz="1400" spc="10" dirty="0">
                <a:latin typeface="Arial"/>
                <a:cs typeface="Arial"/>
              </a:rPr>
              <a:t>exercício </a:t>
            </a:r>
            <a:r>
              <a:rPr sz="1400" spc="-20" dirty="0">
                <a:latin typeface="Arial"/>
                <a:cs typeface="Arial"/>
              </a:rPr>
              <a:t>das </a:t>
            </a:r>
            <a:r>
              <a:rPr sz="1400" spc="20" dirty="0">
                <a:latin typeface="Arial"/>
                <a:cs typeface="Arial"/>
              </a:rPr>
              <a:t>funções </a:t>
            </a:r>
            <a:r>
              <a:rPr sz="1400" spc="10" dirty="0">
                <a:latin typeface="Arial"/>
                <a:cs typeface="Arial"/>
              </a:rPr>
              <a:t>de </a:t>
            </a:r>
            <a:r>
              <a:rPr sz="1400" spc="15" dirty="0">
                <a:latin typeface="Arial"/>
                <a:cs typeface="Arial"/>
              </a:rPr>
              <a:t>magistério </a:t>
            </a:r>
            <a:r>
              <a:rPr sz="1400" dirty="0">
                <a:latin typeface="Arial"/>
                <a:cs typeface="Arial"/>
              </a:rPr>
              <a:t>na </a:t>
            </a:r>
            <a:r>
              <a:rPr sz="1400" spc="15" dirty="0">
                <a:latin typeface="Arial"/>
                <a:cs typeface="Arial"/>
              </a:rPr>
              <a:t>educação infantil </a:t>
            </a:r>
            <a:r>
              <a:rPr sz="1400" spc="-5" dirty="0">
                <a:latin typeface="Arial"/>
                <a:cs typeface="Arial"/>
              </a:rPr>
              <a:t>e </a:t>
            </a:r>
            <a:r>
              <a:rPr sz="1400" spc="45" dirty="0">
                <a:latin typeface="Arial"/>
                <a:cs typeface="Arial"/>
              </a:rPr>
              <a:t>no</a:t>
            </a:r>
            <a:r>
              <a:rPr sz="1400" spc="-165" dirty="0">
                <a:latin typeface="Arial"/>
                <a:cs typeface="Arial"/>
              </a:rPr>
              <a:t> </a:t>
            </a:r>
            <a:r>
              <a:rPr sz="1400" spc="10" dirty="0">
                <a:latin typeface="Arial"/>
                <a:cs typeface="Arial"/>
              </a:rPr>
              <a:t>ensino  </a:t>
            </a:r>
            <a:r>
              <a:rPr sz="1400" spc="20" dirty="0">
                <a:latin typeface="Arial"/>
                <a:cs typeface="Arial"/>
              </a:rPr>
              <a:t>fundamental </a:t>
            </a:r>
            <a:r>
              <a:rPr sz="1400" spc="-5" dirty="0">
                <a:latin typeface="Arial"/>
                <a:cs typeface="Arial"/>
              </a:rPr>
              <a:t>e</a:t>
            </a:r>
            <a:r>
              <a:rPr sz="1400" spc="-45" dirty="0">
                <a:latin typeface="Arial"/>
                <a:cs typeface="Arial"/>
              </a:rPr>
              <a:t> </a:t>
            </a:r>
            <a:r>
              <a:rPr sz="1400" spc="20" dirty="0">
                <a:latin typeface="Arial"/>
                <a:cs typeface="Arial"/>
              </a:rPr>
              <a:t>médio.</a:t>
            </a:r>
            <a:endParaRPr sz="1400" dirty="0">
              <a:latin typeface="Arial"/>
              <a:cs typeface="Arial"/>
            </a:endParaRPr>
          </a:p>
        </p:txBody>
      </p:sp>
      <p:grpSp>
        <p:nvGrpSpPr>
          <p:cNvPr id="65" name="Agrupar 64">
            <a:extLst>
              <a:ext uri="{FF2B5EF4-FFF2-40B4-BE49-F238E27FC236}">
                <a16:creationId xmlns:a16="http://schemas.microsoft.com/office/drawing/2014/main" xmlns="" id="{B0838C82-A393-9749-A65C-77764A71585E}"/>
              </a:ext>
            </a:extLst>
          </p:cNvPr>
          <p:cNvGrpSpPr/>
          <p:nvPr/>
        </p:nvGrpSpPr>
        <p:grpSpPr>
          <a:xfrm>
            <a:off x="851086" y="2379495"/>
            <a:ext cx="239395" cy="717614"/>
            <a:chOff x="1395006" y="1656003"/>
            <a:chExt cx="239395" cy="717614"/>
          </a:xfrm>
        </p:grpSpPr>
        <p:sp>
          <p:nvSpPr>
            <p:cNvPr id="66" name="object 57">
              <a:extLst>
                <a:ext uri="{FF2B5EF4-FFF2-40B4-BE49-F238E27FC236}">
                  <a16:creationId xmlns:a16="http://schemas.microsoft.com/office/drawing/2014/main" xmlns="" id="{C2D6171C-6A96-2643-A97F-863D6CFB0903}"/>
                </a:ext>
              </a:extLst>
            </p:cNvPr>
            <p:cNvSpPr/>
            <p:nvPr/>
          </p:nvSpPr>
          <p:spPr>
            <a:xfrm>
              <a:off x="1461554" y="1656003"/>
              <a:ext cx="106070" cy="111760"/>
            </a:xfrm>
            <a:prstGeom prst="rect">
              <a:avLst/>
            </a:prstGeom>
            <a:blipFill>
              <a:blip r:embed="rId16" cstate="print"/>
              <a:stretch>
                <a:fillRect/>
              </a:stretch>
            </a:blipFill>
          </p:spPr>
          <p:txBody>
            <a:bodyPr wrap="square" lIns="0" tIns="0" rIns="0" bIns="0" rtlCol="0"/>
            <a:lstStyle/>
            <a:p>
              <a:endParaRPr/>
            </a:p>
          </p:txBody>
        </p:sp>
        <p:sp>
          <p:nvSpPr>
            <p:cNvPr id="67" name="object 58">
              <a:extLst>
                <a:ext uri="{FF2B5EF4-FFF2-40B4-BE49-F238E27FC236}">
                  <a16:creationId xmlns:a16="http://schemas.microsoft.com/office/drawing/2014/main" xmlns="" id="{6C37B1C0-51D8-064B-A284-B78DDBE7F551}"/>
                </a:ext>
              </a:extLst>
            </p:cNvPr>
            <p:cNvSpPr/>
            <p:nvPr/>
          </p:nvSpPr>
          <p:spPr>
            <a:xfrm>
              <a:off x="1395006" y="1790687"/>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68" name="Agrupar 67">
            <a:extLst>
              <a:ext uri="{FF2B5EF4-FFF2-40B4-BE49-F238E27FC236}">
                <a16:creationId xmlns:a16="http://schemas.microsoft.com/office/drawing/2014/main" xmlns="" id="{5AA25B53-5F5E-FA40-B4B6-7E51A2572A16}"/>
              </a:ext>
            </a:extLst>
          </p:cNvPr>
          <p:cNvGrpSpPr/>
          <p:nvPr/>
        </p:nvGrpSpPr>
        <p:grpSpPr>
          <a:xfrm>
            <a:off x="1308287" y="2351891"/>
            <a:ext cx="333010" cy="745231"/>
            <a:chOff x="3258311" y="1656003"/>
            <a:chExt cx="320675" cy="717627"/>
          </a:xfrm>
        </p:grpSpPr>
        <p:sp>
          <p:nvSpPr>
            <p:cNvPr id="69" name="object 59">
              <a:extLst>
                <a:ext uri="{FF2B5EF4-FFF2-40B4-BE49-F238E27FC236}">
                  <a16:creationId xmlns:a16="http://schemas.microsoft.com/office/drawing/2014/main" xmlns="" id="{838ACE57-0C9D-1140-B78C-56113DC453B9}"/>
                </a:ext>
              </a:extLst>
            </p:cNvPr>
            <p:cNvSpPr/>
            <p:nvPr/>
          </p:nvSpPr>
          <p:spPr>
            <a:xfrm>
              <a:off x="3365398" y="1656003"/>
              <a:ext cx="106070" cy="111760"/>
            </a:xfrm>
            <a:prstGeom prst="rect">
              <a:avLst/>
            </a:prstGeom>
            <a:blipFill>
              <a:blip r:embed="rId16" cstate="print"/>
              <a:stretch>
                <a:fillRect/>
              </a:stretch>
            </a:blipFill>
          </p:spPr>
          <p:txBody>
            <a:bodyPr wrap="square" lIns="0" tIns="0" rIns="0" bIns="0" rtlCol="0"/>
            <a:lstStyle/>
            <a:p>
              <a:endParaRPr/>
            </a:p>
          </p:txBody>
        </p:sp>
        <p:sp>
          <p:nvSpPr>
            <p:cNvPr id="70" name="object 60">
              <a:extLst>
                <a:ext uri="{FF2B5EF4-FFF2-40B4-BE49-F238E27FC236}">
                  <a16:creationId xmlns:a16="http://schemas.microsoft.com/office/drawing/2014/main" xmlns="" id="{3A1E9669-BED6-D94C-8690-E98A821B6A5C}"/>
                </a:ext>
              </a:extLst>
            </p:cNvPr>
            <p:cNvSpPr/>
            <p:nvPr/>
          </p:nvSpPr>
          <p:spPr>
            <a:xfrm>
              <a:off x="3258311" y="1790700"/>
              <a:ext cx="320675" cy="582930"/>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grpSp>
        <p:nvGrpSpPr>
          <p:cNvPr id="71" name="Agrupar 70">
            <a:extLst>
              <a:ext uri="{FF2B5EF4-FFF2-40B4-BE49-F238E27FC236}">
                <a16:creationId xmlns:a16="http://schemas.microsoft.com/office/drawing/2014/main" xmlns="" id="{CA1D156C-4AB0-1F47-A647-F405277DAC9D}"/>
              </a:ext>
            </a:extLst>
          </p:cNvPr>
          <p:cNvGrpSpPr/>
          <p:nvPr/>
        </p:nvGrpSpPr>
        <p:grpSpPr>
          <a:xfrm>
            <a:off x="2638788" y="2426877"/>
            <a:ext cx="239395" cy="717614"/>
            <a:chOff x="1395006" y="1656003"/>
            <a:chExt cx="239395" cy="717614"/>
          </a:xfrm>
        </p:grpSpPr>
        <p:sp>
          <p:nvSpPr>
            <p:cNvPr id="72" name="object 57">
              <a:extLst>
                <a:ext uri="{FF2B5EF4-FFF2-40B4-BE49-F238E27FC236}">
                  <a16:creationId xmlns:a16="http://schemas.microsoft.com/office/drawing/2014/main" xmlns="" id="{F2D6ED8B-5EE7-9640-88DB-9D0EA754A63D}"/>
                </a:ext>
              </a:extLst>
            </p:cNvPr>
            <p:cNvSpPr/>
            <p:nvPr/>
          </p:nvSpPr>
          <p:spPr>
            <a:xfrm>
              <a:off x="1461554" y="1656003"/>
              <a:ext cx="106070" cy="111760"/>
            </a:xfrm>
            <a:prstGeom prst="rect">
              <a:avLst/>
            </a:prstGeom>
            <a:blipFill>
              <a:blip r:embed="rId16" cstate="print"/>
              <a:stretch>
                <a:fillRect/>
              </a:stretch>
            </a:blipFill>
          </p:spPr>
          <p:txBody>
            <a:bodyPr wrap="square" lIns="0" tIns="0" rIns="0" bIns="0" rtlCol="0"/>
            <a:lstStyle/>
            <a:p>
              <a:endParaRPr/>
            </a:p>
          </p:txBody>
        </p:sp>
        <p:sp>
          <p:nvSpPr>
            <p:cNvPr id="73" name="object 58">
              <a:extLst>
                <a:ext uri="{FF2B5EF4-FFF2-40B4-BE49-F238E27FC236}">
                  <a16:creationId xmlns:a16="http://schemas.microsoft.com/office/drawing/2014/main" xmlns="" id="{3564AAC3-AC59-DB42-B917-A9328CBB2FB3}"/>
                </a:ext>
              </a:extLst>
            </p:cNvPr>
            <p:cNvSpPr/>
            <p:nvPr/>
          </p:nvSpPr>
          <p:spPr>
            <a:xfrm>
              <a:off x="1395006" y="1790687"/>
              <a:ext cx="239395" cy="582930"/>
            </a:xfrm>
            <a:custGeom>
              <a:avLst/>
              <a:gdLst/>
              <a:ahLst/>
              <a:cxnLst/>
              <a:rect l="l" t="t" r="r" b="b"/>
              <a:pathLst>
                <a:path w="239394" h="582930">
                  <a:moveTo>
                    <a:pt x="187947" y="65036"/>
                  </a:moveTo>
                  <a:lnTo>
                    <a:pt x="51219" y="65036"/>
                  </a:lnTo>
                  <a:lnTo>
                    <a:pt x="51221" y="550303"/>
                  </a:lnTo>
                  <a:lnTo>
                    <a:pt x="53628" y="562833"/>
                  </a:lnTo>
                  <a:lnTo>
                    <a:pt x="60181" y="573062"/>
                  </a:lnTo>
                  <a:lnTo>
                    <a:pt x="69895" y="579957"/>
                  </a:lnTo>
                  <a:lnTo>
                    <a:pt x="81775" y="582485"/>
                  </a:lnTo>
                  <a:lnTo>
                    <a:pt x="93662" y="579953"/>
                  </a:lnTo>
                  <a:lnTo>
                    <a:pt x="103371" y="573050"/>
                  </a:lnTo>
                  <a:lnTo>
                    <a:pt x="109918" y="562816"/>
                  </a:lnTo>
                  <a:lnTo>
                    <a:pt x="112316" y="550303"/>
                  </a:lnTo>
                  <a:lnTo>
                    <a:pt x="112318" y="274726"/>
                  </a:lnTo>
                  <a:lnTo>
                    <a:pt x="187947" y="274726"/>
                  </a:lnTo>
                  <a:lnTo>
                    <a:pt x="187947" y="65036"/>
                  </a:lnTo>
                  <a:close/>
                </a:path>
                <a:path w="239394" h="582930">
                  <a:moveTo>
                    <a:pt x="187947" y="274726"/>
                  </a:moveTo>
                  <a:lnTo>
                    <a:pt x="126847" y="274726"/>
                  </a:lnTo>
                  <a:lnTo>
                    <a:pt x="126847" y="550303"/>
                  </a:lnTo>
                  <a:lnTo>
                    <a:pt x="129248" y="562833"/>
                  </a:lnTo>
                  <a:lnTo>
                    <a:pt x="135794" y="573062"/>
                  </a:lnTo>
                  <a:lnTo>
                    <a:pt x="145503" y="579957"/>
                  </a:lnTo>
                  <a:lnTo>
                    <a:pt x="157391" y="582485"/>
                  </a:lnTo>
                  <a:lnTo>
                    <a:pt x="169288" y="579953"/>
                  </a:lnTo>
                  <a:lnTo>
                    <a:pt x="179002" y="573050"/>
                  </a:lnTo>
                  <a:lnTo>
                    <a:pt x="185548" y="562816"/>
                  </a:lnTo>
                  <a:lnTo>
                    <a:pt x="187947" y="550303"/>
                  </a:lnTo>
                  <a:lnTo>
                    <a:pt x="187947" y="274726"/>
                  </a:lnTo>
                  <a:close/>
                </a:path>
                <a:path w="239394" h="582930">
                  <a:moveTo>
                    <a:pt x="239166" y="59410"/>
                  </a:moveTo>
                  <a:lnTo>
                    <a:pt x="0" y="59410"/>
                  </a:lnTo>
                  <a:lnTo>
                    <a:pt x="0" y="259219"/>
                  </a:lnTo>
                  <a:lnTo>
                    <a:pt x="1575" y="267445"/>
                  </a:lnTo>
                  <a:lnTo>
                    <a:pt x="5873" y="274162"/>
                  </a:lnTo>
                  <a:lnTo>
                    <a:pt x="12247" y="278691"/>
                  </a:lnTo>
                  <a:lnTo>
                    <a:pt x="20053" y="280352"/>
                  </a:lnTo>
                  <a:lnTo>
                    <a:pt x="27860" y="278691"/>
                  </a:lnTo>
                  <a:lnTo>
                    <a:pt x="34239" y="274162"/>
                  </a:lnTo>
                  <a:lnTo>
                    <a:pt x="38541" y="267445"/>
                  </a:lnTo>
                  <a:lnTo>
                    <a:pt x="40119" y="259219"/>
                  </a:lnTo>
                  <a:lnTo>
                    <a:pt x="40119" y="65036"/>
                  </a:lnTo>
                  <a:lnTo>
                    <a:pt x="239166" y="65036"/>
                  </a:lnTo>
                  <a:lnTo>
                    <a:pt x="239166" y="59410"/>
                  </a:lnTo>
                  <a:close/>
                </a:path>
                <a:path w="239394" h="582930">
                  <a:moveTo>
                    <a:pt x="239166" y="65036"/>
                  </a:moveTo>
                  <a:lnTo>
                    <a:pt x="199059" y="65036"/>
                  </a:lnTo>
                  <a:lnTo>
                    <a:pt x="199059" y="259219"/>
                  </a:lnTo>
                  <a:lnTo>
                    <a:pt x="200635" y="267445"/>
                  </a:lnTo>
                  <a:lnTo>
                    <a:pt x="204933" y="274162"/>
                  </a:lnTo>
                  <a:lnTo>
                    <a:pt x="211307" y="278691"/>
                  </a:lnTo>
                  <a:lnTo>
                    <a:pt x="219113" y="280352"/>
                  </a:lnTo>
                  <a:lnTo>
                    <a:pt x="226918" y="278691"/>
                  </a:lnTo>
                  <a:lnTo>
                    <a:pt x="233292" y="274162"/>
                  </a:lnTo>
                  <a:lnTo>
                    <a:pt x="237590" y="267445"/>
                  </a:lnTo>
                  <a:lnTo>
                    <a:pt x="239166" y="259219"/>
                  </a:lnTo>
                  <a:lnTo>
                    <a:pt x="239166" y="65036"/>
                  </a:lnTo>
                  <a:close/>
                </a:path>
                <a:path w="239394" h="582930">
                  <a:moveTo>
                    <a:pt x="177457" y="0"/>
                  </a:moveTo>
                  <a:lnTo>
                    <a:pt x="61709" y="0"/>
                  </a:lnTo>
                  <a:lnTo>
                    <a:pt x="38871" y="4603"/>
                  </a:lnTo>
                  <a:lnTo>
                    <a:pt x="19900" y="17227"/>
                  </a:lnTo>
                  <a:lnTo>
                    <a:pt x="6473" y="36090"/>
                  </a:lnTo>
                  <a:lnTo>
                    <a:pt x="266" y="59410"/>
                  </a:lnTo>
                  <a:lnTo>
                    <a:pt x="238912" y="59410"/>
                  </a:lnTo>
                  <a:lnTo>
                    <a:pt x="232705" y="36090"/>
                  </a:lnTo>
                  <a:lnTo>
                    <a:pt x="219276" y="17227"/>
                  </a:lnTo>
                  <a:lnTo>
                    <a:pt x="200302" y="4603"/>
                  </a:lnTo>
                  <a:lnTo>
                    <a:pt x="177457" y="0"/>
                  </a:lnTo>
                  <a:close/>
                </a:path>
              </a:pathLst>
            </a:custGeom>
            <a:solidFill>
              <a:srgbClr val="F7A600"/>
            </a:solidFill>
          </p:spPr>
          <p:txBody>
            <a:bodyPr wrap="square" lIns="0" tIns="0" rIns="0" bIns="0" rtlCol="0"/>
            <a:lstStyle/>
            <a:p>
              <a:endParaRPr/>
            </a:p>
          </p:txBody>
        </p:sp>
      </p:grpSp>
      <p:grpSp>
        <p:nvGrpSpPr>
          <p:cNvPr id="74" name="Agrupar 73">
            <a:extLst>
              <a:ext uri="{FF2B5EF4-FFF2-40B4-BE49-F238E27FC236}">
                <a16:creationId xmlns:a16="http://schemas.microsoft.com/office/drawing/2014/main" xmlns="" id="{0E0C1E46-9FF5-F447-B271-DA654D8B1BE1}"/>
              </a:ext>
            </a:extLst>
          </p:cNvPr>
          <p:cNvGrpSpPr/>
          <p:nvPr/>
        </p:nvGrpSpPr>
        <p:grpSpPr>
          <a:xfrm>
            <a:off x="3172189" y="2443646"/>
            <a:ext cx="333010" cy="745231"/>
            <a:chOff x="3258311" y="1656003"/>
            <a:chExt cx="320675" cy="717627"/>
          </a:xfrm>
        </p:grpSpPr>
        <p:sp>
          <p:nvSpPr>
            <p:cNvPr id="75" name="object 59">
              <a:extLst>
                <a:ext uri="{FF2B5EF4-FFF2-40B4-BE49-F238E27FC236}">
                  <a16:creationId xmlns:a16="http://schemas.microsoft.com/office/drawing/2014/main" xmlns="" id="{4AB025B7-498A-3B46-AB68-3B039BF4D5F2}"/>
                </a:ext>
              </a:extLst>
            </p:cNvPr>
            <p:cNvSpPr/>
            <p:nvPr/>
          </p:nvSpPr>
          <p:spPr>
            <a:xfrm>
              <a:off x="3365398" y="1656003"/>
              <a:ext cx="106070" cy="111760"/>
            </a:xfrm>
            <a:prstGeom prst="rect">
              <a:avLst/>
            </a:prstGeom>
            <a:blipFill>
              <a:blip r:embed="rId16" cstate="print"/>
              <a:stretch>
                <a:fillRect/>
              </a:stretch>
            </a:blipFill>
          </p:spPr>
          <p:txBody>
            <a:bodyPr wrap="square" lIns="0" tIns="0" rIns="0" bIns="0" rtlCol="0"/>
            <a:lstStyle/>
            <a:p>
              <a:endParaRPr/>
            </a:p>
          </p:txBody>
        </p:sp>
        <p:sp>
          <p:nvSpPr>
            <p:cNvPr id="76" name="object 60">
              <a:extLst>
                <a:ext uri="{FF2B5EF4-FFF2-40B4-BE49-F238E27FC236}">
                  <a16:creationId xmlns:a16="http://schemas.microsoft.com/office/drawing/2014/main" xmlns="" id="{E3728FF8-1979-EB4C-B05F-05B1A5EFEC09}"/>
                </a:ext>
              </a:extLst>
            </p:cNvPr>
            <p:cNvSpPr/>
            <p:nvPr/>
          </p:nvSpPr>
          <p:spPr>
            <a:xfrm>
              <a:off x="3258311" y="1790700"/>
              <a:ext cx="320675" cy="582930"/>
            </a:xfrm>
            <a:custGeom>
              <a:avLst/>
              <a:gdLst/>
              <a:ahLst/>
              <a:cxnLst/>
              <a:rect l="l" t="t" r="r" b="b"/>
              <a:pathLst>
                <a:path w="320675" h="582930">
                  <a:moveTo>
                    <a:pt x="153390" y="331330"/>
                  </a:moveTo>
                  <a:lnTo>
                    <a:pt x="105841" y="331330"/>
                  </a:lnTo>
                  <a:lnTo>
                    <a:pt x="105841" y="559104"/>
                  </a:lnTo>
                  <a:lnTo>
                    <a:pt x="107585" y="568206"/>
                  </a:lnTo>
                  <a:lnTo>
                    <a:pt x="112339" y="575638"/>
                  </a:lnTo>
                  <a:lnTo>
                    <a:pt x="119391" y="580648"/>
                  </a:lnTo>
                  <a:lnTo>
                    <a:pt x="128028" y="582485"/>
                  </a:lnTo>
                  <a:lnTo>
                    <a:pt x="131203" y="582485"/>
                  </a:lnTo>
                  <a:lnTo>
                    <a:pt x="139835" y="580648"/>
                  </a:lnTo>
                  <a:lnTo>
                    <a:pt x="146888" y="575638"/>
                  </a:lnTo>
                  <a:lnTo>
                    <a:pt x="151645" y="568206"/>
                  </a:lnTo>
                  <a:lnTo>
                    <a:pt x="153390" y="559104"/>
                  </a:lnTo>
                  <a:lnTo>
                    <a:pt x="153390" y="331330"/>
                  </a:lnTo>
                  <a:close/>
                </a:path>
                <a:path w="320675" h="582930">
                  <a:moveTo>
                    <a:pt x="212242" y="331330"/>
                  </a:moveTo>
                  <a:lnTo>
                    <a:pt x="164693" y="331330"/>
                  </a:lnTo>
                  <a:lnTo>
                    <a:pt x="164693" y="559104"/>
                  </a:lnTo>
                  <a:lnTo>
                    <a:pt x="166436" y="568206"/>
                  </a:lnTo>
                  <a:lnTo>
                    <a:pt x="171191" y="575638"/>
                  </a:lnTo>
                  <a:lnTo>
                    <a:pt x="178243" y="580648"/>
                  </a:lnTo>
                  <a:lnTo>
                    <a:pt x="186880" y="582485"/>
                  </a:lnTo>
                  <a:lnTo>
                    <a:pt x="190055" y="582485"/>
                  </a:lnTo>
                  <a:lnTo>
                    <a:pt x="198687" y="580648"/>
                  </a:lnTo>
                  <a:lnTo>
                    <a:pt x="205740" y="575638"/>
                  </a:lnTo>
                  <a:lnTo>
                    <a:pt x="210497" y="568206"/>
                  </a:lnTo>
                  <a:lnTo>
                    <a:pt x="212242" y="559104"/>
                  </a:lnTo>
                  <a:lnTo>
                    <a:pt x="212242" y="331330"/>
                  </a:lnTo>
                  <a:close/>
                </a:path>
                <a:path w="320675" h="582930">
                  <a:moveTo>
                    <a:pt x="212534" y="65036"/>
                  </a:moveTo>
                  <a:lnTo>
                    <a:pt x="107708" y="65036"/>
                  </a:lnTo>
                  <a:lnTo>
                    <a:pt x="51752" y="331330"/>
                  </a:lnTo>
                  <a:lnTo>
                    <a:pt x="266331" y="331330"/>
                  </a:lnTo>
                  <a:lnTo>
                    <a:pt x="212534" y="65036"/>
                  </a:lnTo>
                  <a:close/>
                </a:path>
                <a:path w="320675" h="582930">
                  <a:moveTo>
                    <a:pt x="217995" y="0"/>
                  </a:moveTo>
                  <a:lnTo>
                    <a:pt x="102247" y="0"/>
                  </a:lnTo>
                  <a:lnTo>
                    <a:pt x="80180" y="4289"/>
                  </a:lnTo>
                  <a:lnTo>
                    <a:pt x="48162" y="33818"/>
                  </a:lnTo>
                  <a:lnTo>
                    <a:pt x="190" y="245922"/>
                  </a:lnTo>
                  <a:lnTo>
                    <a:pt x="0" y="254311"/>
                  </a:lnTo>
                  <a:lnTo>
                    <a:pt x="2781" y="261867"/>
                  </a:lnTo>
                  <a:lnTo>
                    <a:pt x="8048" y="267775"/>
                  </a:lnTo>
                  <a:lnTo>
                    <a:pt x="15316" y="271221"/>
                  </a:lnTo>
                  <a:lnTo>
                    <a:pt x="23276" y="271425"/>
                  </a:lnTo>
                  <a:lnTo>
                    <a:pt x="30446" y="268497"/>
                  </a:lnTo>
                  <a:lnTo>
                    <a:pt x="36052" y="262948"/>
                  </a:lnTo>
                  <a:lnTo>
                    <a:pt x="39319" y="255295"/>
                  </a:lnTo>
                  <a:lnTo>
                    <a:pt x="80378" y="65036"/>
                  </a:lnTo>
                  <a:lnTo>
                    <a:pt x="281012" y="65036"/>
                  </a:lnTo>
                  <a:lnTo>
                    <a:pt x="279031" y="55854"/>
                  </a:lnTo>
                  <a:lnTo>
                    <a:pt x="272080" y="33813"/>
                  </a:lnTo>
                  <a:lnTo>
                    <a:pt x="258591" y="16092"/>
                  </a:lnTo>
                  <a:lnTo>
                    <a:pt x="240062" y="4289"/>
                  </a:lnTo>
                  <a:lnTo>
                    <a:pt x="217995" y="0"/>
                  </a:lnTo>
                  <a:close/>
                </a:path>
                <a:path w="320675" h="582930">
                  <a:moveTo>
                    <a:pt x="281012" y="65036"/>
                  </a:moveTo>
                  <a:lnTo>
                    <a:pt x="239852" y="65036"/>
                  </a:lnTo>
                  <a:lnTo>
                    <a:pt x="280911" y="255295"/>
                  </a:lnTo>
                  <a:lnTo>
                    <a:pt x="284183" y="262948"/>
                  </a:lnTo>
                  <a:lnTo>
                    <a:pt x="289790" y="268497"/>
                  </a:lnTo>
                  <a:lnTo>
                    <a:pt x="296961" y="271425"/>
                  </a:lnTo>
                  <a:lnTo>
                    <a:pt x="304927" y="271221"/>
                  </a:lnTo>
                  <a:lnTo>
                    <a:pt x="312192" y="267775"/>
                  </a:lnTo>
                  <a:lnTo>
                    <a:pt x="317455" y="261867"/>
                  </a:lnTo>
                  <a:lnTo>
                    <a:pt x="320232" y="254311"/>
                  </a:lnTo>
                  <a:lnTo>
                    <a:pt x="320040" y="245922"/>
                  </a:lnTo>
                  <a:lnTo>
                    <a:pt x="281012" y="65036"/>
                  </a:lnTo>
                  <a:close/>
                </a:path>
              </a:pathLst>
            </a:custGeom>
            <a:solidFill>
              <a:srgbClr val="F7A600"/>
            </a:solidFill>
          </p:spPr>
          <p:txBody>
            <a:bodyPr wrap="square" lIns="0" tIns="0" rIns="0" bIns="0" rtlCol="0"/>
            <a:lstStyle/>
            <a:p>
              <a:endParaRPr/>
            </a:p>
          </p:txBody>
        </p:sp>
      </p:grpSp>
      <p:sp>
        <p:nvSpPr>
          <p:cNvPr id="77" name="Plus 3">
            <a:extLst>
              <a:ext uri="{FF2B5EF4-FFF2-40B4-BE49-F238E27FC236}">
                <a16:creationId xmlns:a16="http://schemas.microsoft.com/office/drawing/2014/main" xmlns="" id="{567D519F-58B7-2741-9791-87B92821A12E}"/>
              </a:ext>
            </a:extLst>
          </p:cNvPr>
          <p:cNvSpPr/>
          <p:nvPr/>
        </p:nvSpPr>
        <p:spPr>
          <a:xfrm>
            <a:off x="3809999" y="2887362"/>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Plus 3">
            <a:extLst>
              <a:ext uri="{FF2B5EF4-FFF2-40B4-BE49-F238E27FC236}">
                <a16:creationId xmlns:a16="http://schemas.microsoft.com/office/drawing/2014/main" xmlns="" id="{D4F6D139-73FA-0F48-8F9A-7690BD769411}"/>
              </a:ext>
            </a:extLst>
          </p:cNvPr>
          <p:cNvSpPr/>
          <p:nvPr/>
        </p:nvSpPr>
        <p:spPr>
          <a:xfrm>
            <a:off x="5444483" y="2887362"/>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Plus 3">
            <a:extLst>
              <a:ext uri="{FF2B5EF4-FFF2-40B4-BE49-F238E27FC236}">
                <a16:creationId xmlns:a16="http://schemas.microsoft.com/office/drawing/2014/main" xmlns="" id="{D0B7D0C0-3439-2649-939F-E4C88FDE6CB6}"/>
              </a:ext>
            </a:extLst>
          </p:cNvPr>
          <p:cNvSpPr/>
          <p:nvPr/>
        </p:nvSpPr>
        <p:spPr>
          <a:xfrm>
            <a:off x="7044683" y="2887362"/>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Plus 3">
            <a:extLst>
              <a:ext uri="{FF2B5EF4-FFF2-40B4-BE49-F238E27FC236}">
                <a16:creationId xmlns:a16="http://schemas.microsoft.com/office/drawing/2014/main" xmlns="" id="{8287C3F9-6B43-604E-82D2-65C549862CD5}"/>
              </a:ext>
            </a:extLst>
          </p:cNvPr>
          <p:cNvSpPr/>
          <p:nvPr/>
        </p:nvSpPr>
        <p:spPr>
          <a:xfrm>
            <a:off x="1939283" y="2887362"/>
            <a:ext cx="270516" cy="301515"/>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bject 30">
            <a:extLst>
              <a:ext uri="{FF2B5EF4-FFF2-40B4-BE49-F238E27FC236}">
                <a16:creationId xmlns:a16="http://schemas.microsoft.com/office/drawing/2014/main" xmlns="" id="{9434FE90-3551-DA4E-AEB2-FB61F32D3CD3}"/>
              </a:ext>
            </a:extLst>
          </p:cNvPr>
          <p:cNvSpPr/>
          <p:nvPr/>
        </p:nvSpPr>
        <p:spPr>
          <a:xfrm>
            <a:off x="457200" y="279006"/>
            <a:ext cx="6705600" cy="981418"/>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a:p>
        </p:txBody>
      </p:sp>
      <p:sp>
        <p:nvSpPr>
          <p:cNvPr id="12" name="Retângulo 11">
            <a:extLst>
              <a:ext uri="{FF2B5EF4-FFF2-40B4-BE49-F238E27FC236}">
                <a16:creationId xmlns:a16="http://schemas.microsoft.com/office/drawing/2014/main" xmlns="" id="{B14D1784-783B-574D-AC72-CE2A2DB99130}"/>
              </a:ext>
            </a:extLst>
          </p:cNvPr>
          <p:cNvSpPr/>
          <p:nvPr/>
        </p:nvSpPr>
        <p:spPr>
          <a:xfrm>
            <a:off x="685799" y="381853"/>
            <a:ext cx="6025490" cy="830997"/>
          </a:xfrm>
          <a:prstGeom prst="rect">
            <a:avLst/>
          </a:prstGeom>
        </p:spPr>
        <p:txBody>
          <a:bodyPr wrap="square">
            <a:spAutoFit/>
          </a:bodyPr>
          <a:lstStyle/>
          <a:p>
            <a:r>
              <a:rPr lang="pt-BR" sz="2400" b="1" dirty="0">
                <a:solidFill>
                  <a:schemeClr val="bg1"/>
                </a:solidFill>
                <a:latin typeface="Raleway"/>
              </a:rPr>
              <a:t>Regra de transição </a:t>
            </a:r>
            <a:r>
              <a:rPr lang="pt-BR" sz="2400" b="1" dirty="0" smtClean="0">
                <a:solidFill>
                  <a:schemeClr val="bg1"/>
                </a:solidFill>
                <a:latin typeface="Raleway"/>
              </a:rPr>
              <a:t>RPPS União  </a:t>
            </a:r>
            <a:r>
              <a:rPr lang="pt-BR" sz="2400" b="1" dirty="0">
                <a:solidFill>
                  <a:schemeClr val="bg1"/>
                </a:solidFill>
                <a:latin typeface="Raleway"/>
              </a:rPr>
              <a:t>Servidores </a:t>
            </a:r>
            <a:r>
              <a:rPr lang="pt-BR" sz="2400" b="1" dirty="0" smtClean="0">
                <a:solidFill>
                  <a:schemeClr val="bg1"/>
                </a:solidFill>
                <a:latin typeface="Raleway"/>
              </a:rPr>
              <a:t>e Professores (2 - Pedágio)</a:t>
            </a:r>
            <a:endParaRPr lang="pt-BR" sz="2400" b="1" dirty="0"/>
          </a:p>
        </p:txBody>
      </p:sp>
    </p:spTree>
    <p:extLst>
      <p:ext uri="{BB962C8B-B14F-4D97-AF65-F5344CB8AC3E}">
        <p14:creationId xmlns:p14="http://schemas.microsoft.com/office/powerpoint/2010/main" val="1515813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0429" y="6211392"/>
            <a:ext cx="432904" cy="2847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04785" y="6482664"/>
            <a:ext cx="12763" cy="9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04759" y="6290792"/>
            <a:ext cx="333082" cy="2017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39925" y="6332639"/>
            <a:ext cx="254038" cy="13435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600442" y="6353923"/>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7" name="object 7"/>
          <p:cNvSpPr/>
          <p:nvPr/>
        </p:nvSpPr>
        <p:spPr>
          <a:xfrm>
            <a:off x="7600454" y="6407086"/>
            <a:ext cx="432879" cy="1107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074596" y="6187015"/>
            <a:ext cx="702906" cy="33114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6831" y="6359276"/>
            <a:ext cx="666280" cy="15672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025197" y="6360186"/>
            <a:ext cx="686092" cy="156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24001" y="12"/>
            <a:ext cx="6912609" cy="12065"/>
          </a:xfrm>
          <a:custGeom>
            <a:avLst/>
            <a:gdLst/>
            <a:ahLst/>
            <a:cxnLst/>
            <a:rect l="l" t="t" r="r" b="b"/>
            <a:pathLst>
              <a:path w="6912609" h="12065">
                <a:moveTo>
                  <a:pt x="0" y="12001"/>
                </a:moveTo>
                <a:lnTo>
                  <a:pt x="6912000" y="12001"/>
                </a:lnTo>
                <a:lnTo>
                  <a:pt x="6912000" y="0"/>
                </a:lnTo>
                <a:lnTo>
                  <a:pt x="0" y="0"/>
                </a:lnTo>
                <a:lnTo>
                  <a:pt x="0" y="12001"/>
                </a:lnTo>
                <a:close/>
              </a:path>
            </a:pathLst>
          </a:custGeom>
          <a:solidFill>
            <a:srgbClr val="FFFDEE"/>
          </a:solidFill>
        </p:spPr>
        <p:txBody>
          <a:bodyPr wrap="square" lIns="0" tIns="0" rIns="0" bIns="0" rtlCol="0"/>
          <a:lstStyle/>
          <a:p>
            <a:endParaRPr/>
          </a:p>
        </p:txBody>
      </p:sp>
      <p:sp>
        <p:nvSpPr>
          <p:cNvPr id="13" name="object 13"/>
          <p:cNvSpPr/>
          <p:nvPr/>
        </p:nvSpPr>
        <p:spPr>
          <a:xfrm>
            <a:off x="5516994" y="5985014"/>
            <a:ext cx="3627120" cy="231140"/>
          </a:xfrm>
          <a:custGeom>
            <a:avLst/>
            <a:gdLst/>
            <a:ahLst/>
            <a:cxnLst/>
            <a:rect l="l" t="t" r="r" b="b"/>
            <a:pathLst>
              <a:path w="3627120" h="231139">
                <a:moveTo>
                  <a:pt x="0" y="230987"/>
                </a:moveTo>
                <a:lnTo>
                  <a:pt x="3627005" y="230987"/>
                </a:lnTo>
                <a:lnTo>
                  <a:pt x="3627005" y="0"/>
                </a:lnTo>
                <a:lnTo>
                  <a:pt x="0" y="0"/>
                </a:lnTo>
                <a:lnTo>
                  <a:pt x="0" y="230987"/>
                </a:lnTo>
                <a:close/>
              </a:path>
            </a:pathLst>
          </a:custGeom>
          <a:solidFill>
            <a:srgbClr val="F7A600"/>
          </a:solidFill>
        </p:spPr>
        <p:txBody>
          <a:bodyPr wrap="square" lIns="0" tIns="0" rIns="0" bIns="0" rtlCol="0"/>
          <a:lstStyle/>
          <a:p>
            <a:endParaRPr/>
          </a:p>
        </p:txBody>
      </p:sp>
      <p:sp>
        <p:nvSpPr>
          <p:cNvPr id="14" name="object 14"/>
          <p:cNvSpPr/>
          <p:nvPr/>
        </p:nvSpPr>
        <p:spPr>
          <a:xfrm>
            <a:off x="251993" y="6216002"/>
            <a:ext cx="5418455" cy="624205"/>
          </a:xfrm>
          <a:custGeom>
            <a:avLst/>
            <a:gdLst/>
            <a:ahLst/>
            <a:cxnLst/>
            <a:rect l="l" t="t" r="r" b="b"/>
            <a:pathLst>
              <a:path w="5418455" h="624204">
                <a:moveTo>
                  <a:pt x="0" y="624001"/>
                </a:moveTo>
                <a:lnTo>
                  <a:pt x="5418010" y="624001"/>
                </a:lnTo>
                <a:lnTo>
                  <a:pt x="5418010" y="0"/>
                </a:lnTo>
                <a:lnTo>
                  <a:pt x="0" y="0"/>
                </a:lnTo>
                <a:lnTo>
                  <a:pt x="0" y="624001"/>
                </a:lnTo>
                <a:close/>
              </a:path>
            </a:pathLst>
          </a:custGeom>
          <a:solidFill>
            <a:srgbClr val="FFCC00"/>
          </a:solidFill>
        </p:spPr>
        <p:txBody>
          <a:bodyPr wrap="square" lIns="0" tIns="0" rIns="0" bIns="0" rtlCol="0"/>
          <a:lstStyle/>
          <a:p>
            <a:endParaRPr/>
          </a:p>
        </p:txBody>
      </p:sp>
      <p:sp>
        <p:nvSpPr>
          <p:cNvPr id="15" name="object 15"/>
          <p:cNvSpPr/>
          <p:nvPr/>
        </p:nvSpPr>
        <p:spPr>
          <a:xfrm>
            <a:off x="5670003" y="6081344"/>
            <a:ext cx="3474085" cy="758825"/>
          </a:xfrm>
          <a:custGeom>
            <a:avLst/>
            <a:gdLst/>
            <a:ahLst/>
            <a:cxnLst/>
            <a:rect l="l" t="t" r="r" b="b"/>
            <a:pathLst>
              <a:path w="3474084" h="758825">
                <a:moveTo>
                  <a:pt x="0" y="758659"/>
                </a:moveTo>
                <a:lnTo>
                  <a:pt x="3473996" y="758659"/>
                </a:lnTo>
                <a:lnTo>
                  <a:pt x="3473996" y="0"/>
                </a:lnTo>
                <a:lnTo>
                  <a:pt x="0" y="0"/>
                </a:lnTo>
                <a:lnTo>
                  <a:pt x="0" y="758659"/>
                </a:lnTo>
                <a:close/>
              </a:path>
            </a:pathLst>
          </a:custGeom>
          <a:solidFill>
            <a:srgbClr val="FFFDEE"/>
          </a:solidFill>
        </p:spPr>
        <p:txBody>
          <a:bodyPr wrap="square" lIns="0" tIns="0" rIns="0" bIns="0" rtlCol="0"/>
          <a:lstStyle/>
          <a:p>
            <a:endParaRPr/>
          </a:p>
        </p:txBody>
      </p:sp>
      <p:sp>
        <p:nvSpPr>
          <p:cNvPr id="16" name="object 16"/>
          <p:cNvSpPr/>
          <p:nvPr/>
        </p:nvSpPr>
        <p:spPr>
          <a:xfrm>
            <a:off x="7605242" y="6305943"/>
            <a:ext cx="433070" cy="306705"/>
          </a:xfrm>
          <a:custGeom>
            <a:avLst/>
            <a:gdLst/>
            <a:ahLst/>
            <a:cxnLst/>
            <a:rect l="l" t="t" r="r" b="b"/>
            <a:pathLst>
              <a:path w="433070" h="306704">
                <a:moveTo>
                  <a:pt x="0" y="306400"/>
                </a:moveTo>
                <a:lnTo>
                  <a:pt x="432892" y="306400"/>
                </a:lnTo>
                <a:lnTo>
                  <a:pt x="432892" y="0"/>
                </a:lnTo>
                <a:lnTo>
                  <a:pt x="0" y="0"/>
                </a:lnTo>
                <a:lnTo>
                  <a:pt x="0" y="306400"/>
                </a:lnTo>
                <a:close/>
              </a:path>
            </a:pathLst>
          </a:custGeom>
          <a:solidFill>
            <a:srgbClr val="FFFFFF"/>
          </a:solidFill>
        </p:spPr>
        <p:txBody>
          <a:bodyPr wrap="square" lIns="0" tIns="0" rIns="0" bIns="0" rtlCol="0"/>
          <a:lstStyle/>
          <a:p>
            <a:endParaRPr/>
          </a:p>
        </p:txBody>
      </p:sp>
      <p:sp>
        <p:nvSpPr>
          <p:cNvPr id="17" name="object 17"/>
          <p:cNvSpPr/>
          <p:nvPr/>
        </p:nvSpPr>
        <p:spPr>
          <a:xfrm>
            <a:off x="7605229" y="6305893"/>
            <a:ext cx="432904" cy="28470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09585" y="6581317"/>
            <a:ext cx="7150" cy="5676"/>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7609560" y="6385293"/>
            <a:ext cx="333082" cy="201701"/>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644727" y="6427139"/>
            <a:ext cx="254038" cy="13435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7605242" y="6448424"/>
            <a:ext cx="433070" cy="164465"/>
          </a:xfrm>
          <a:custGeom>
            <a:avLst/>
            <a:gdLst/>
            <a:ahLst/>
            <a:cxnLst/>
            <a:rect l="l" t="t" r="r" b="b"/>
            <a:pathLst>
              <a:path w="433070" h="164465">
                <a:moveTo>
                  <a:pt x="396065" y="0"/>
                </a:moveTo>
                <a:lnTo>
                  <a:pt x="326320" y="5599"/>
                </a:lnTo>
                <a:lnTo>
                  <a:pt x="226410" y="26749"/>
                </a:lnTo>
                <a:lnTo>
                  <a:pt x="166897" y="47078"/>
                </a:lnTo>
                <a:lnTo>
                  <a:pt x="115533" y="69664"/>
                </a:lnTo>
                <a:lnTo>
                  <a:pt x="72879" y="92374"/>
                </a:lnTo>
                <a:lnTo>
                  <a:pt x="39496" y="113072"/>
                </a:lnTo>
                <a:lnTo>
                  <a:pt x="2556" y="140045"/>
                </a:lnTo>
                <a:lnTo>
                  <a:pt x="0" y="142193"/>
                </a:lnTo>
                <a:lnTo>
                  <a:pt x="0" y="163961"/>
                </a:lnTo>
                <a:lnTo>
                  <a:pt x="7714" y="157617"/>
                </a:lnTo>
                <a:lnTo>
                  <a:pt x="14185" y="152879"/>
                </a:lnTo>
                <a:lnTo>
                  <a:pt x="66688" y="122836"/>
                </a:lnTo>
                <a:lnTo>
                  <a:pt x="104129" y="105638"/>
                </a:lnTo>
                <a:lnTo>
                  <a:pt x="149640" y="88693"/>
                </a:lnTo>
                <a:lnTo>
                  <a:pt x="203104" y="73512"/>
                </a:lnTo>
                <a:lnTo>
                  <a:pt x="264402" y="61606"/>
                </a:lnTo>
                <a:lnTo>
                  <a:pt x="333413" y="54487"/>
                </a:lnTo>
                <a:lnTo>
                  <a:pt x="381615" y="53131"/>
                </a:lnTo>
                <a:lnTo>
                  <a:pt x="432904" y="53131"/>
                </a:lnTo>
                <a:lnTo>
                  <a:pt x="432904" y="17"/>
                </a:lnTo>
                <a:lnTo>
                  <a:pt x="396065" y="0"/>
                </a:lnTo>
                <a:close/>
              </a:path>
              <a:path w="433070" h="164465">
                <a:moveTo>
                  <a:pt x="432904" y="53131"/>
                </a:moveTo>
                <a:lnTo>
                  <a:pt x="381615" y="53131"/>
                </a:lnTo>
                <a:lnTo>
                  <a:pt x="406875" y="53551"/>
                </a:lnTo>
                <a:lnTo>
                  <a:pt x="432904" y="54766"/>
                </a:lnTo>
                <a:lnTo>
                  <a:pt x="432904" y="53131"/>
                </a:lnTo>
                <a:close/>
              </a:path>
            </a:pathLst>
          </a:custGeom>
          <a:solidFill>
            <a:srgbClr val="FFFFFF"/>
          </a:solidFill>
        </p:spPr>
        <p:txBody>
          <a:bodyPr wrap="square" lIns="0" tIns="0" rIns="0" bIns="0" rtlCol="0"/>
          <a:lstStyle/>
          <a:p>
            <a:endParaRPr/>
          </a:p>
        </p:txBody>
      </p:sp>
      <p:sp>
        <p:nvSpPr>
          <p:cNvPr id="22" name="object 22"/>
          <p:cNvSpPr/>
          <p:nvPr/>
        </p:nvSpPr>
        <p:spPr>
          <a:xfrm>
            <a:off x="7605255" y="6501574"/>
            <a:ext cx="432879" cy="11080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79396" y="6281516"/>
            <a:ext cx="702906" cy="33113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6029998" y="6453775"/>
            <a:ext cx="1447914" cy="15728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0" y="5832005"/>
            <a:ext cx="252095" cy="1008380"/>
          </a:xfrm>
          <a:custGeom>
            <a:avLst/>
            <a:gdLst/>
            <a:ahLst/>
            <a:cxnLst/>
            <a:rect l="l" t="t" r="r" b="b"/>
            <a:pathLst>
              <a:path w="252095" h="1008379">
                <a:moveTo>
                  <a:pt x="0" y="1007999"/>
                </a:moveTo>
                <a:lnTo>
                  <a:pt x="251993" y="1007999"/>
                </a:lnTo>
                <a:lnTo>
                  <a:pt x="251993" y="0"/>
                </a:lnTo>
                <a:lnTo>
                  <a:pt x="0" y="0"/>
                </a:lnTo>
                <a:lnTo>
                  <a:pt x="0" y="1007999"/>
                </a:lnTo>
                <a:close/>
              </a:path>
            </a:pathLst>
          </a:custGeom>
          <a:solidFill>
            <a:srgbClr val="F7A600"/>
          </a:solidFill>
        </p:spPr>
        <p:txBody>
          <a:bodyPr wrap="square" lIns="0" tIns="0" rIns="0" bIns="0" rtlCol="0"/>
          <a:lstStyle/>
          <a:p>
            <a:endParaRPr/>
          </a:p>
        </p:txBody>
      </p:sp>
      <p:sp>
        <p:nvSpPr>
          <p:cNvPr id="26" name="object 26"/>
          <p:cNvSpPr/>
          <p:nvPr/>
        </p:nvSpPr>
        <p:spPr>
          <a:xfrm>
            <a:off x="0" y="12014"/>
            <a:ext cx="9144000" cy="1248410"/>
          </a:xfrm>
          <a:custGeom>
            <a:avLst/>
            <a:gdLst/>
            <a:ahLst/>
            <a:cxnLst/>
            <a:rect l="l" t="t" r="r" b="b"/>
            <a:pathLst>
              <a:path w="9144000" h="1248410">
                <a:moveTo>
                  <a:pt x="0" y="1247990"/>
                </a:moveTo>
                <a:lnTo>
                  <a:pt x="9144000" y="1247990"/>
                </a:lnTo>
                <a:lnTo>
                  <a:pt x="9144000" y="0"/>
                </a:lnTo>
                <a:lnTo>
                  <a:pt x="0" y="0"/>
                </a:lnTo>
                <a:lnTo>
                  <a:pt x="0" y="1247990"/>
                </a:lnTo>
                <a:close/>
              </a:path>
            </a:pathLst>
          </a:custGeom>
          <a:solidFill>
            <a:srgbClr val="FFCC00"/>
          </a:solidFill>
        </p:spPr>
        <p:txBody>
          <a:bodyPr wrap="square" lIns="0" tIns="0" rIns="0" bIns="0" rtlCol="0"/>
          <a:lstStyle/>
          <a:p>
            <a:endParaRPr/>
          </a:p>
        </p:txBody>
      </p:sp>
      <p:sp>
        <p:nvSpPr>
          <p:cNvPr id="27" name="object 27"/>
          <p:cNvSpPr/>
          <p:nvPr/>
        </p:nvSpPr>
        <p:spPr>
          <a:xfrm>
            <a:off x="0" y="0"/>
            <a:ext cx="624205" cy="464820"/>
          </a:xfrm>
          <a:custGeom>
            <a:avLst/>
            <a:gdLst/>
            <a:ahLst/>
            <a:cxnLst/>
            <a:rect l="l" t="t" r="r" b="b"/>
            <a:pathLst>
              <a:path w="624205" h="464820">
                <a:moveTo>
                  <a:pt x="0" y="464756"/>
                </a:moveTo>
                <a:lnTo>
                  <a:pt x="624001" y="464756"/>
                </a:lnTo>
                <a:lnTo>
                  <a:pt x="624001" y="0"/>
                </a:lnTo>
                <a:lnTo>
                  <a:pt x="0" y="0"/>
                </a:lnTo>
                <a:lnTo>
                  <a:pt x="0" y="464756"/>
                </a:lnTo>
                <a:close/>
              </a:path>
            </a:pathLst>
          </a:custGeom>
          <a:solidFill>
            <a:srgbClr val="76AE62"/>
          </a:solidFill>
        </p:spPr>
        <p:txBody>
          <a:bodyPr wrap="square" lIns="0" tIns="0" rIns="0" bIns="0" rtlCol="0"/>
          <a:lstStyle/>
          <a:p>
            <a:endParaRPr/>
          </a:p>
        </p:txBody>
      </p:sp>
      <p:sp>
        <p:nvSpPr>
          <p:cNvPr id="28" name="object 28"/>
          <p:cNvSpPr/>
          <p:nvPr/>
        </p:nvSpPr>
        <p:spPr>
          <a:xfrm>
            <a:off x="7536002" y="12"/>
            <a:ext cx="1608455" cy="396240"/>
          </a:xfrm>
          <a:custGeom>
            <a:avLst/>
            <a:gdLst/>
            <a:ahLst/>
            <a:cxnLst/>
            <a:rect l="l" t="t" r="r" b="b"/>
            <a:pathLst>
              <a:path w="1608454" h="396240">
                <a:moveTo>
                  <a:pt x="0" y="395986"/>
                </a:moveTo>
                <a:lnTo>
                  <a:pt x="1607997" y="395986"/>
                </a:lnTo>
                <a:lnTo>
                  <a:pt x="1607997" y="0"/>
                </a:lnTo>
                <a:lnTo>
                  <a:pt x="0" y="0"/>
                </a:lnTo>
                <a:lnTo>
                  <a:pt x="0" y="395986"/>
                </a:lnTo>
                <a:close/>
              </a:path>
            </a:pathLst>
          </a:custGeom>
          <a:solidFill>
            <a:srgbClr val="F7A600"/>
          </a:solidFill>
        </p:spPr>
        <p:txBody>
          <a:bodyPr wrap="square" lIns="0" tIns="0" rIns="0" bIns="0" rtlCol="0"/>
          <a:lstStyle/>
          <a:p>
            <a:endParaRPr/>
          </a:p>
        </p:txBody>
      </p:sp>
      <p:sp>
        <p:nvSpPr>
          <p:cNvPr id="29" name="object 29"/>
          <p:cNvSpPr/>
          <p:nvPr/>
        </p:nvSpPr>
        <p:spPr>
          <a:xfrm>
            <a:off x="8904008" y="3347999"/>
            <a:ext cx="240029" cy="1656080"/>
          </a:xfrm>
          <a:custGeom>
            <a:avLst/>
            <a:gdLst/>
            <a:ahLst/>
            <a:cxnLst/>
            <a:rect l="l" t="t" r="r" b="b"/>
            <a:pathLst>
              <a:path w="240029" h="1656079">
                <a:moveTo>
                  <a:pt x="0" y="1656003"/>
                </a:moveTo>
                <a:lnTo>
                  <a:pt x="239991" y="1656003"/>
                </a:lnTo>
                <a:lnTo>
                  <a:pt x="239991" y="0"/>
                </a:lnTo>
                <a:lnTo>
                  <a:pt x="0" y="0"/>
                </a:lnTo>
                <a:lnTo>
                  <a:pt x="0" y="1656003"/>
                </a:lnTo>
                <a:close/>
              </a:path>
            </a:pathLst>
          </a:custGeom>
          <a:solidFill>
            <a:srgbClr val="76AE62"/>
          </a:solidFill>
        </p:spPr>
        <p:txBody>
          <a:bodyPr wrap="square" lIns="0" tIns="0" rIns="0" bIns="0" rtlCol="0"/>
          <a:lstStyle/>
          <a:p>
            <a:endParaRPr/>
          </a:p>
        </p:txBody>
      </p:sp>
      <p:sp>
        <p:nvSpPr>
          <p:cNvPr id="30" name="object 30"/>
          <p:cNvSpPr/>
          <p:nvPr/>
        </p:nvSpPr>
        <p:spPr>
          <a:xfrm>
            <a:off x="457200" y="279006"/>
            <a:ext cx="5212803" cy="981418"/>
          </a:xfrm>
          <a:custGeom>
            <a:avLst/>
            <a:gdLst/>
            <a:ahLst/>
            <a:cxnLst/>
            <a:rect l="l" t="t" r="r" b="b"/>
            <a:pathLst>
              <a:path w="7391400" h="981075">
                <a:moveTo>
                  <a:pt x="0" y="980998"/>
                </a:moveTo>
                <a:lnTo>
                  <a:pt x="7390803" y="980998"/>
                </a:lnTo>
                <a:lnTo>
                  <a:pt x="7390803" y="0"/>
                </a:lnTo>
                <a:lnTo>
                  <a:pt x="0" y="0"/>
                </a:lnTo>
                <a:lnTo>
                  <a:pt x="0" y="980998"/>
                </a:lnTo>
                <a:close/>
              </a:path>
            </a:pathLst>
          </a:custGeom>
          <a:solidFill>
            <a:srgbClr val="006C67"/>
          </a:solidFill>
        </p:spPr>
        <p:txBody>
          <a:bodyPr wrap="square" lIns="0" tIns="0" rIns="0" bIns="0" rtlCol="0"/>
          <a:lstStyle/>
          <a:p>
            <a:endParaRPr/>
          </a:p>
        </p:txBody>
      </p:sp>
      <p:sp>
        <p:nvSpPr>
          <p:cNvPr id="31" name="object 31"/>
          <p:cNvSpPr txBox="1">
            <a:spLocks noGrp="1"/>
          </p:cNvSpPr>
          <p:nvPr>
            <p:ph type="title"/>
          </p:nvPr>
        </p:nvSpPr>
        <p:spPr>
          <a:xfrm>
            <a:off x="471601" y="398501"/>
            <a:ext cx="8062799" cy="814349"/>
          </a:xfrm>
          <a:prstGeom prst="rect">
            <a:avLst/>
          </a:prstGeom>
        </p:spPr>
        <p:txBody>
          <a:bodyPr vert="horz" wrap="square" lIns="0" tIns="60729" rIns="0" bIns="0" rtlCol="0">
            <a:spAutoFit/>
          </a:bodyPr>
          <a:lstStyle/>
          <a:p>
            <a:pPr marL="298450" marR="2436495">
              <a:lnSpc>
                <a:spcPct val="100600"/>
              </a:lnSpc>
              <a:spcBef>
                <a:spcPts val="95"/>
              </a:spcBef>
            </a:pPr>
            <a:r>
              <a:rPr lang="pt-BR" sz="2400" kern="1200" dirty="0" smtClean="0">
                <a:solidFill>
                  <a:schemeClr val="bg1"/>
                </a:solidFill>
                <a:latin typeface="Raleway"/>
              </a:rPr>
              <a:t>Regra</a:t>
            </a:r>
            <a:r>
              <a:rPr sz="2400" kern="1200" dirty="0" smtClean="0">
                <a:solidFill>
                  <a:schemeClr val="bg1"/>
                </a:solidFill>
                <a:latin typeface="Raleway"/>
              </a:rPr>
              <a:t> </a:t>
            </a:r>
            <a:r>
              <a:rPr lang="pt-BR" sz="2400" kern="1200" dirty="0" smtClean="0">
                <a:solidFill>
                  <a:schemeClr val="bg1"/>
                </a:solidFill>
                <a:latin typeface="Raleway"/>
              </a:rPr>
              <a:t>transição</a:t>
            </a:r>
            <a:r>
              <a:rPr sz="2400" kern="1200" dirty="0" smtClean="0">
                <a:solidFill>
                  <a:schemeClr val="bg1"/>
                </a:solidFill>
                <a:latin typeface="Raleway"/>
              </a:rPr>
              <a:t> </a:t>
            </a:r>
            <a:r>
              <a:rPr sz="2400" kern="1200" dirty="0">
                <a:solidFill>
                  <a:schemeClr val="bg1"/>
                </a:solidFill>
                <a:latin typeface="Raleway"/>
              </a:rPr>
              <a:t>RPPS da União  </a:t>
            </a:r>
            <a:r>
              <a:rPr lang="pt-BR" sz="2400" kern="1200" dirty="0" smtClean="0">
                <a:solidFill>
                  <a:schemeClr val="bg1"/>
                </a:solidFill>
                <a:latin typeface="Raleway"/>
              </a:rPr>
              <a:t>Policiais</a:t>
            </a:r>
            <a:r>
              <a:rPr sz="2400" kern="1200" dirty="0" smtClean="0">
                <a:solidFill>
                  <a:schemeClr val="bg1"/>
                </a:solidFill>
                <a:latin typeface="Raleway"/>
              </a:rPr>
              <a:t> </a:t>
            </a:r>
            <a:r>
              <a:rPr sz="2400" kern="1200" dirty="0">
                <a:solidFill>
                  <a:schemeClr val="bg1"/>
                </a:solidFill>
                <a:latin typeface="Raleway"/>
              </a:rPr>
              <a:t>e </a:t>
            </a:r>
            <a:r>
              <a:rPr lang="pt-BR" sz="2400" kern="1200" dirty="0" smtClean="0">
                <a:solidFill>
                  <a:schemeClr val="bg1"/>
                </a:solidFill>
                <a:latin typeface="Raleway"/>
              </a:rPr>
              <a:t>agentes*</a:t>
            </a:r>
            <a:endParaRPr sz="2400" kern="1200" dirty="0">
              <a:solidFill>
                <a:schemeClr val="bg1"/>
              </a:solidFill>
              <a:latin typeface="Raleway"/>
            </a:endParaRPr>
          </a:p>
        </p:txBody>
      </p:sp>
      <p:sp>
        <p:nvSpPr>
          <p:cNvPr id="32" name="object 32"/>
          <p:cNvSpPr/>
          <p:nvPr/>
        </p:nvSpPr>
        <p:spPr>
          <a:xfrm>
            <a:off x="2367598" y="1469060"/>
            <a:ext cx="455295" cy="441959"/>
          </a:xfrm>
          <a:custGeom>
            <a:avLst/>
            <a:gdLst/>
            <a:ahLst/>
            <a:cxnLst/>
            <a:rect l="l" t="t" r="r" b="b"/>
            <a:pathLst>
              <a:path w="455294" h="441960">
                <a:moveTo>
                  <a:pt x="0" y="441553"/>
                </a:moveTo>
                <a:lnTo>
                  <a:pt x="455193" y="441553"/>
                </a:lnTo>
                <a:lnTo>
                  <a:pt x="455193" y="0"/>
                </a:lnTo>
                <a:lnTo>
                  <a:pt x="0" y="0"/>
                </a:lnTo>
                <a:lnTo>
                  <a:pt x="0" y="441553"/>
                </a:lnTo>
                <a:close/>
              </a:path>
            </a:pathLst>
          </a:custGeom>
          <a:solidFill>
            <a:srgbClr val="81B859"/>
          </a:solidFill>
        </p:spPr>
        <p:txBody>
          <a:bodyPr wrap="square" lIns="0" tIns="0" rIns="0" bIns="0" rtlCol="0"/>
          <a:lstStyle/>
          <a:p>
            <a:endParaRPr/>
          </a:p>
        </p:txBody>
      </p:sp>
      <p:sp>
        <p:nvSpPr>
          <p:cNvPr id="33" name="object 33"/>
          <p:cNvSpPr/>
          <p:nvPr/>
        </p:nvSpPr>
        <p:spPr>
          <a:xfrm>
            <a:off x="2822791" y="1469060"/>
            <a:ext cx="617220" cy="441959"/>
          </a:xfrm>
          <a:custGeom>
            <a:avLst/>
            <a:gdLst/>
            <a:ahLst/>
            <a:cxnLst/>
            <a:rect l="l" t="t" r="r" b="b"/>
            <a:pathLst>
              <a:path w="617220" h="441960">
                <a:moveTo>
                  <a:pt x="0" y="0"/>
                </a:moveTo>
                <a:lnTo>
                  <a:pt x="617194" y="0"/>
                </a:lnTo>
                <a:lnTo>
                  <a:pt x="617194" y="441553"/>
                </a:lnTo>
                <a:lnTo>
                  <a:pt x="0" y="441553"/>
                </a:lnTo>
                <a:lnTo>
                  <a:pt x="0" y="0"/>
                </a:lnTo>
                <a:close/>
              </a:path>
            </a:pathLst>
          </a:custGeom>
          <a:solidFill>
            <a:srgbClr val="81B859"/>
          </a:solidFill>
        </p:spPr>
        <p:txBody>
          <a:bodyPr wrap="square" lIns="0" tIns="0" rIns="0" bIns="0" rtlCol="0"/>
          <a:lstStyle/>
          <a:p>
            <a:endParaRPr/>
          </a:p>
        </p:txBody>
      </p:sp>
      <p:sp>
        <p:nvSpPr>
          <p:cNvPr id="34" name="object 34"/>
          <p:cNvSpPr/>
          <p:nvPr/>
        </p:nvSpPr>
        <p:spPr>
          <a:xfrm>
            <a:off x="3439986" y="1469060"/>
            <a:ext cx="988060" cy="441959"/>
          </a:xfrm>
          <a:custGeom>
            <a:avLst/>
            <a:gdLst/>
            <a:ahLst/>
            <a:cxnLst/>
            <a:rect l="l" t="t" r="r" b="b"/>
            <a:pathLst>
              <a:path w="988060" h="441960">
                <a:moveTo>
                  <a:pt x="0" y="0"/>
                </a:moveTo>
                <a:lnTo>
                  <a:pt x="987513" y="0"/>
                </a:lnTo>
                <a:lnTo>
                  <a:pt x="987513" y="441553"/>
                </a:lnTo>
                <a:lnTo>
                  <a:pt x="0" y="441553"/>
                </a:lnTo>
                <a:lnTo>
                  <a:pt x="0" y="0"/>
                </a:lnTo>
                <a:close/>
              </a:path>
            </a:pathLst>
          </a:custGeom>
          <a:solidFill>
            <a:srgbClr val="81B859"/>
          </a:solidFill>
        </p:spPr>
        <p:txBody>
          <a:bodyPr wrap="square" lIns="0" tIns="0" rIns="0" bIns="0" rtlCol="0"/>
          <a:lstStyle/>
          <a:p>
            <a:endParaRPr/>
          </a:p>
        </p:txBody>
      </p:sp>
      <p:sp>
        <p:nvSpPr>
          <p:cNvPr id="35" name="object 35"/>
          <p:cNvSpPr/>
          <p:nvPr/>
        </p:nvSpPr>
        <p:spPr>
          <a:xfrm>
            <a:off x="4427513" y="1469060"/>
            <a:ext cx="979805" cy="441959"/>
          </a:xfrm>
          <a:custGeom>
            <a:avLst/>
            <a:gdLst/>
            <a:ahLst/>
            <a:cxnLst/>
            <a:rect l="l" t="t" r="r" b="b"/>
            <a:pathLst>
              <a:path w="979804" h="441960">
                <a:moveTo>
                  <a:pt x="0" y="0"/>
                </a:moveTo>
                <a:lnTo>
                  <a:pt x="979804" y="0"/>
                </a:lnTo>
                <a:lnTo>
                  <a:pt x="979804" y="441553"/>
                </a:lnTo>
                <a:lnTo>
                  <a:pt x="0" y="441553"/>
                </a:lnTo>
                <a:lnTo>
                  <a:pt x="0" y="0"/>
                </a:lnTo>
                <a:close/>
              </a:path>
            </a:pathLst>
          </a:custGeom>
          <a:solidFill>
            <a:srgbClr val="81B859"/>
          </a:solidFill>
        </p:spPr>
        <p:txBody>
          <a:bodyPr wrap="square" lIns="0" tIns="0" rIns="0" bIns="0" rtlCol="0"/>
          <a:lstStyle/>
          <a:p>
            <a:endParaRPr/>
          </a:p>
        </p:txBody>
      </p:sp>
      <p:sp>
        <p:nvSpPr>
          <p:cNvPr id="36" name="object 36"/>
          <p:cNvSpPr/>
          <p:nvPr/>
        </p:nvSpPr>
        <p:spPr>
          <a:xfrm>
            <a:off x="2822791" y="1463650"/>
            <a:ext cx="0" cy="447040"/>
          </a:xfrm>
          <a:custGeom>
            <a:avLst/>
            <a:gdLst/>
            <a:ahLst/>
            <a:cxnLst/>
            <a:rect l="l" t="t" r="r" b="b"/>
            <a:pathLst>
              <a:path h="447039">
                <a:moveTo>
                  <a:pt x="0" y="0"/>
                </a:moveTo>
                <a:lnTo>
                  <a:pt x="0" y="446963"/>
                </a:lnTo>
              </a:path>
            </a:pathLst>
          </a:custGeom>
          <a:ln w="10820">
            <a:solidFill>
              <a:srgbClr val="FFFFFF"/>
            </a:solidFill>
            <a:prstDash val="sysDot"/>
          </a:ln>
        </p:spPr>
        <p:txBody>
          <a:bodyPr wrap="square" lIns="0" tIns="0" rIns="0" bIns="0" rtlCol="0"/>
          <a:lstStyle/>
          <a:p>
            <a:endParaRPr/>
          </a:p>
        </p:txBody>
      </p:sp>
      <p:sp>
        <p:nvSpPr>
          <p:cNvPr id="37" name="object 37"/>
          <p:cNvSpPr/>
          <p:nvPr/>
        </p:nvSpPr>
        <p:spPr>
          <a:xfrm>
            <a:off x="3439986" y="1463650"/>
            <a:ext cx="0" cy="447040"/>
          </a:xfrm>
          <a:custGeom>
            <a:avLst/>
            <a:gdLst/>
            <a:ahLst/>
            <a:cxnLst/>
            <a:rect l="l" t="t" r="r" b="b"/>
            <a:pathLst>
              <a:path h="447039">
                <a:moveTo>
                  <a:pt x="0" y="0"/>
                </a:moveTo>
                <a:lnTo>
                  <a:pt x="0" y="446963"/>
                </a:lnTo>
              </a:path>
            </a:pathLst>
          </a:custGeom>
          <a:ln w="10820">
            <a:solidFill>
              <a:srgbClr val="FFFFFF"/>
            </a:solidFill>
            <a:prstDash val="sysDot"/>
          </a:ln>
        </p:spPr>
        <p:txBody>
          <a:bodyPr wrap="square" lIns="0" tIns="0" rIns="0" bIns="0" rtlCol="0"/>
          <a:lstStyle/>
          <a:p>
            <a:endParaRPr/>
          </a:p>
        </p:txBody>
      </p:sp>
      <p:sp>
        <p:nvSpPr>
          <p:cNvPr id="38" name="object 38"/>
          <p:cNvSpPr/>
          <p:nvPr/>
        </p:nvSpPr>
        <p:spPr>
          <a:xfrm>
            <a:off x="4427513" y="1463650"/>
            <a:ext cx="0" cy="447040"/>
          </a:xfrm>
          <a:custGeom>
            <a:avLst/>
            <a:gdLst/>
            <a:ahLst/>
            <a:cxnLst/>
            <a:rect l="l" t="t" r="r" b="b"/>
            <a:pathLst>
              <a:path h="447039">
                <a:moveTo>
                  <a:pt x="0" y="0"/>
                </a:moveTo>
                <a:lnTo>
                  <a:pt x="0" y="446963"/>
                </a:lnTo>
              </a:path>
            </a:pathLst>
          </a:custGeom>
          <a:ln w="10820">
            <a:solidFill>
              <a:srgbClr val="FFFFFF"/>
            </a:solidFill>
            <a:prstDash val="sysDot"/>
          </a:ln>
        </p:spPr>
        <p:txBody>
          <a:bodyPr wrap="square" lIns="0" tIns="0" rIns="0" bIns="0" rtlCol="0"/>
          <a:lstStyle/>
          <a:p>
            <a:endParaRPr/>
          </a:p>
        </p:txBody>
      </p:sp>
      <p:sp>
        <p:nvSpPr>
          <p:cNvPr id="39" name="object 39"/>
          <p:cNvSpPr/>
          <p:nvPr/>
        </p:nvSpPr>
        <p:spPr>
          <a:xfrm>
            <a:off x="4427513" y="1910626"/>
            <a:ext cx="0" cy="1066800"/>
          </a:xfrm>
          <a:custGeom>
            <a:avLst/>
            <a:gdLst/>
            <a:ahLst/>
            <a:cxnLst/>
            <a:rect l="l" t="t" r="r" b="b"/>
            <a:pathLst>
              <a:path h="1066800">
                <a:moveTo>
                  <a:pt x="0" y="0"/>
                </a:moveTo>
                <a:lnTo>
                  <a:pt x="0" y="1066749"/>
                </a:lnTo>
              </a:path>
            </a:pathLst>
          </a:custGeom>
          <a:ln w="10820">
            <a:solidFill>
              <a:srgbClr val="AFABAB"/>
            </a:solidFill>
            <a:prstDash val="sysDot"/>
          </a:ln>
        </p:spPr>
        <p:txBody>
          <a:bodyPr wrap="square" lIns="0" tIns="0" rIns="0" bIns="0" rtlCol="0"/>
          <a:lstStyle/>
          <a:p>
            <a:endParaRPr/>
          </a:p>
        </p:txBody>
      </p:sp>
      <p:sp>
        <p:nvSpPr>
          <p:cNvPr id="40" name="object 40"/>
          <p:cNvSpPr/>
          <p:nvPr/>
        </p:nvSpPr>
        <p:spPr>
          <a:xfrm>
            <a:off x="2362200" y="1910626"/>
            <a:ext cx="3050540" cy="0"/>
          </a:xfrm>
          <a:custGeom>
            <a:avLst/>
            <a:gdLst/>
            <a:ahLst/>
            <a:cxnLst/>
            <a:rect l="l" t="t" r="r" b="b"/>
            <a:pathLst>
              <a:path w="3050540">
                <a:moveTo>
                  <a:pt x="0" y="0"/>
                </a:moveTo>
                <a:lnTo>
                  <a:pt x="3050527" y="0"/>
                </a:lnTo>
              </a:path>
            </a:pathLst>
          </a:custGeom>
          <a:ln w="10820">
            <a:solidFill>
              <a:srgbClr val="AFABAB"/>
            </a:solidFill>
            <a:prstDash val="sysDot"/>
          </a:ln>
        </p:spPr>
        <p:txBody>
          <a:bodyPr wrap="square" lIns="0" tIns="0" rIns="0" bIns="0" rtlCol="0"/>
          <a:lstStyle/>
          <a:p>
            <a:endParaRPr/>
          </a:p>
        </p:txBody>
      </p:sp>
      <p:sp>
        <p:nvSpPr>
          <p:cNvPr id="41" name="object 41"/>
          <p:cNvSpPr/>
          <p:nvPr/>
        </p:nvSpPr>
        <p:spPr>
          <a:xfrm>
            <a:off x="2362200" y="2439619"/>
            <a:ext cx="466090" cy="0"/>
          </a:xfrm>
          <a:custGeom>
            <a:avLst/>
            <a:gdLst/>
            <a:ahLst/>
            <a:cxnLst/>
            <a:rect l="l" t="t" r="r" b="b"/>
            <a:pathLst>
              <a:path w="466089">
                <a:moveTo>
                  <a:pt x="0" y="0"/>
                </a:moveTo>
                <a:lnTo>
                  <a:pt x="466001" y="0"/>
                </a:lnTo>
              </a:path>
            </a:pathLst>
          </a:custGeom>
          <a:ln w="10820">
            <a:solidFill>
              <a:srgbClr val="AFABAB"/>
            </a:solidFill>
            <a:prstDash val="sysDot"/>
          </a:ln>
        </p:spPr>
        <p:txBody>
          <a:bodyPr wrap="square" lIns="0" tIns="0" rIns="0" bIns="0" rtlCol="0"/>
          <a:lstStyle/>
          <a:p>
            <a:endParaRPr/>
          </a:p>
        </p:txBody>
      </p:sp>
      <p:sp>
        <p:nvSpPr>
          <p:cNvPr id="42" name="object 42"/>
          <p:cNvSpPr/>
          <p:nvPr/>
        </p:nvSpPr>
        <p:spPr>
          <a:xfrm>
            <a:off x="3434576" y="2439619"/>
            <a:ext cx="1978660" cy="0"/>
          </a:xfrm>
          <a:custGeom>
            <a:avLst/>
            <a:gdLst/>
            <a:ahLst/>
            <a:cxnLst/>
            <a:rect l="l" t="t" r="r" b="b"/>
            <a:pathLst>
              <a:path w="1978660">
                <a:moveTo>
                  <a:pt x="0" y="0"/>
                </a:moveTo>
                <a:lnTo>
                  <a:pt x="1978152" y="0"/>
                </a:lnTo>
              </a:path>
            </a:pathLst>
          </a:custGeom>
          <a:ln w="10820">
            <a:solidFill>
              <a:srgbClr val="AFABAB"/>
            </a:solidFill>
            <a:prstDash val="sysDot"/>
          </a:ln>
        </p:spPr>
        <p:txBody>
          <a:bodyPr wrap="square" lIns="0" tIns="0" rIns="0" bIns="0" rtlCol="0"/>
          <a:lstStyle/>
          <a:p>
            <a:endParaRPr/>
          </a:p>
        </p:txBody>
      </p:sp>
      <p:sp>
        <p:nvSpPr>
          <p:cNvPr id="43" name="object 43"/>
          <p:cNvSpPr/>
          <p:nvPr/>
        </p:nvSpPr>
        <p:spPr>
          <a:xfrm>
            <a:off x="2367611" y="1463650"/>
            <a:ext cx="0" cy="1513840"/>
          </a:xfrm>
          <a:custGeom>
            <a:avLst/>
            <a:gdLst/>
            <a:ahLst/>
            <a:cxnLst/>
            <a:rect l="l" t="t" r="r" b="b"/>
            <a:pathLst>
              <a:path h="1513839">
                <a:moveTo>
                  <a:pt x="0" y="0"/>
                </a:moveTo>
                <a:lnTo>
                  <a:pt x="0" y="1513713"/>
                </a:lnTo>
              </a:path>
            </a:pathLst>
          </a:custGeom>
          <a:ln w="10820">
            <a:solidFill>
              <a:srgbClr val="AFABAB"/>
            </a:solidFill>
            <a:prstDash val="sysDot"/>
          </a:ln>
        </p:spPr>
        <p:txBody>
          <a:bodyPr wrap="square" lIns="0" tIns="0" rIns="0" bIns="0" rtlCol="0"/>
          <a:lstStyle/>
          <a:p>
            <a:endParaRPr/>
          </a:p>
        </p:txBody>
      </p:sp>
      <p:sp>
        <p:nvSpPr>
          <p:cNvPr id="44" name="object 44"/>
          <p:cNvSpPr/>
          <p:nvPr/>
        </p:nvSpPr>
        <p:spPr>
          <a:xfrm>
            <a:off x="5407318" y="1463650"/>
            <a:ext cx="0" cy="1513840"/>
          </a:xfrm>
          <a:custGeom>
            <a:avLst/>
            <a:gdLst/>
            <a:ahLst/>
            <a:cxnLst/>
            <a:rect l="l" t="t" r="r" b="b"/>
            <a:pathLst>
              <a:path h="1513839">
                <a:moveTo>
                  <a:pt x="0" y="0"/>
                </a:moveTo>
                <a:lnTo>
                  <a:pt x="0" y="1513713"/>
                </a:lnTo>
              </a:path>
            </a:pathLst>
          </a:custGeom>
          <a:ln w="10820">
            <a:solidFill>
              <a:srgbClr val="AFABAB"/>
            </a:solidFill>
            <a:prstDash val="sysDot"/>
          </a:ln>
        </p:spPr>
        <p:txBody>
          <a:bodyPr wrap="square" lIns="0" tIns="0" rIns="0" bIns="0" rtlCol="0"/>
          <a:lstStyle/>
          <a:p>
            <a:endParaRPr/>
          </a:p>
        </p:txBody>
      </p:sp>
      <p:sp>
        <p:nvSpPr>
          <p:cNvPr id="45" name="object 45"/>
          <p:cNvSpPr/>
          <p:nvPr/>
        </p:nvSpPr>
        <p:spPr>
          <a:xfrm>
            <a:off x="2362200" y="1469060"/>
            <a:ext cx="3050540" cy="0"/>
          </a:xfrm>
          <a:custGeom>
            <a:avLst/>
            <a:gdLst/>
            <a:ahLst/>
            <a:cxnLst/>
            <a:rect l="l" t="t" r="r" b="b"/>
            <a:pathLst>
              <a:path w="3050540">
                <a:moveTo>
                  <a:pt x="0" y="0"/>
                </a:moveTo>
                <a:lnTo>
                  <a:pt x="3050527" y="0"/>
                </a:lnTo>
              </a:path>
            </a:pathLst>
          </a:custGeom>
          <a:ln w="10820">
            <a:solidFill>
              <a:srgbClr val="AFABAB"/>
            </a:solidFill>
            <a:prstDash val="sysDot"/>
          </a:ln>
        </p:spPr>
        <p:txBody>
          <a:bodyPr wrap="square" lIns="0" tIns="0" rIns="0" bIns="0" rtlCol="0"/>
          <a:lstStyle/>
          <a:p>
            <a:endParaRPr/>
          </a:p>
        </p:txBody>
      </p:sp>
      <p:sp>
        <p:nvSpPr>
          <p:cNvPr id="46" name="object 46"/>
          <p:cNvSpPr/>
          <p:nvPr/>
        </p:nvSpPr>
        <p:spPr>
          <a:xfrm>
            <a:off x="2362200" y="2971965"/>
            <a:ext cx="3050540" cy="0"/>
          </a:xfrm>
          <a:custGeom>
            <a:avLst/>
            <a:gdLst/>
            <a:ahLst/>
            <a:cxnLst/>
            <a:rect l="l" t="t" r="r" b="b"/>
            <a:pathLst>
              <a:path w="3050540">
                <a:moveTo>
                  <a:pt x="0" y="0"/>
                </a:moveTo>
                <a:lnTo>
                  <a:pt x="3050527" y="0"/>
                </a:lnTo>
              </a:path>
            </a:pathLst>
          </a:custGeom>
          <a:ln w="10820">
            <a:solidFill>
              <a:srgbClr val="AFABAB"/>
            </a:solidFill>
            <a:prstDash val="sysDot"/>
          </a:ln>
        </p:spPr>
        <p:txBody>
          <a:bodyPr wrap="square" lIns="0" tIns="0" rIns="0" bIns="0" rtlCol="0"/>
          <a:lstStyle/>
          <a:p>
            <a:endParaRPr/>
          </a:p>
        </p:txBody>
      </p:sp>
      <p:sp>
        <p:nvSpPr>
          <p:cNvPr id="47" name="object 47"/>
          <p:cNvSpPr txBox="1"/>
          <p:nvPr/>
        </p:nvSpPr>
        <p:spPr>
          <a:xfrm>
            <a:off x="2890437" y="1495321"/>
            <a:ext cx="1460500" cy="381000"/>
          </a:xfrm>
          <a:prstGeom prst="rect">
            <a:avLst/>
          </a:prstGeom>
        </p:spPr>
        <p:txBody>
          <a:bodyPr vert="horz" wrap="square" lIns="0" tIns="26034" rIns="0" bIns="0" rtlCol="0">
            <a:spAutoFit/>
          </a:bodyPr>
          <a:lstStyle/>
          <a:p>
            <a:pPr marR="5080" indent="66040">
              <a:lnSpc>
                <a:spcPts val="1360"/>
              </a:lnSpc>
              <a:spcBef>
                <a:spcPts val="204"/>
              </a:spcBef>
              <a:tabLst>
                <a:tab pos="641985" algn="l"/>
                <a:tab pos="730885" algn="l"/>
              </a:tabLst>
            </a:pPr>
            <a:r>
              <a:rPr sz="1200" b="1" spc="-55" dirty="0">
                <a:solidFill>
                  <a:srgbClr val="FFFFFF"/>
                </a:solidFill>
                <a:latin typeface="Trebuchet MS"/>
                <a:cs typeface="Trebuchet MS"/>
              </a:rPr>
              <a:t>Idade		</a:t>
            </a:r>
            <a:r>
              <a:rPr sz="1200" b="1" spc="-85" dirty="0">
                <a:solidFill>
                  <a:srgbClr val="FFFFFF"/>
                </a:solidFill>
                <a:latin typeface="Trebuchet MS"/>
                <a:cs typeface="Trebuchet MS"/>
              </a:rPr>
              <a:t>Tempo </a:t>
            </a:r>
            <a:r>
              <a:rPr sz="1200" b="1" spc="-80" dirty="0">
                <a:solidFill>
                  <a:srgbClr val="FFFFFF"/>
                </a:solidFill>
                <a:latin typeface="Trebuchet MS"/>
                <a:cs typeface="Trebuchet MS"/>
              </a:rPr>
              <a:t>de  </a:t>
            </a:r>
            <a:r>
              <a:rPr sz="1200" b="1" spc="-30" dirty="0">
                <a:solidFill>
                  <a:srgbClr val="FFFFFF"/>
                </a:solidFill>
                <a:latin typeface="Trebuchet MS"/>
                <a:cs typeface="Trebuchet MS"/>
              </a:rPr>
              <a:t>Mínima</a:t>
            </a:r>
            <a:r>
              <a:rPr sz="1200" b="1" dirty="0">
                <a:solidFill>
                  <a:srgbClr val="FFFFFF"/>
                </a:solidFill>
                <a:latin typeface="Trebuchet MS"/>
                <a:cs typeface="Trebuchet MS"/>
              </a:rPr>
              <a:t>	</a:t>
            </a:r>
            <a:r>
              <a:rPr sz="1200" b="1" spc="-80" dirty="0">
                <a:solidFill>
                  <a:srgbClr val="FFFFFF"/>
                </a:solidFill>
                <a:latin typeface="Trebuchet MS"/>
                <a:cs typeface="Trebuchet MS"/>
              </a:rPr>
              <a:t>Co</a:t>
            </a:r>
            <a:r>
              <a:rPr sz="1200" b="1" spc="-75" dirty="0">
                <a:solidFill>
                  <a:srgbClr val="FFFFFF"/>
                </a:solidFill>
                <a:latin typeface="Trebuchet MS"/>
                <a:cs typeface="Trebuchet MS"/>
              </a:rPr>
              <a:t>n</a:t>
            </a:r>
            <a:r>
              <a:rPr sz="1200" b="1" spc="-70" dirty="0">
                <a:solidFill>
                  <a:srgbClr val="FFFFFF"/>
                </a:solidFill>
                <a:latin typeface="Trebuchet MS"/>
                <a:cs typeface="Trebuchet MS"/>
              </a:rPr>
              <a:t>t</a:t>
            </a:r>
            <a:r>
              <a:rPr sz="1200" b="1" spc="-85" dirty="0">
                <a:solidFill>
                  <a:srgbClr val="FFFFFF"/>
                </a:solidFill>
                <a:latin typeface="Trebuchet MS"/>
                <a:cs typeface="Trebuchet MS"/>
              </a:rPr>
              <a:t>ri</a:t>
            </a:r>
            <a:r>
              <a:rPr sz="1200" b="1" spc="-65" dirty="0">
                <a:solidFill>
                  <a:srgbClr val="FFFFFF"/>
                </a:solidFill>
                <a:latin typeface="Trebuchet MS"/>
                <a:cs typeface="Trebuchet MS"/>
              </a:rPr>
              <a:t>b</a:t>
            </a:r>
            <a:r>
              <a:rPr sz="1200" b="1" spc="-75" dirty="0">
                <a:solidFill>
                  <a:srgbClr val="FFFFFF"/>
                </a:solidFill>
                <a:latin typeface="Trebuchet MS"/>
                <a:cs typeface="Trebuchet MS"/>
              </a:rPr>
              <a:t>u</a:t>
            </a:r>
            <a:r>
              <a:rPr sz="1200" b="1" spc="-70" dirty="0">
                <a:solidFill>
                  <a:srgbClr val="FFFFFF"/>
                </a:solidFill>
                <a:latin typeface="Trebuchet MS"/>
                <a:cs typeface="Trebuchet MS"/>
              </a:rPr>
              <a:t>i</a:t>
            </a:r>
            <a:r>
              <a:rPr sz="1200" b="1" spc="-90" dirty="0">
                <a:solidFill>
                  <a:srgbClr val="FFFFFF"/>
                </a:solidFill>
                <a:latin typeface="Trebuchet MS"/>
                <a:cs typeface="Trebuchet MS"/>
              </a:rPr>
              <a:t>çã</a:t>
            </a:r>
            <a:r>
              <a:rPr sz="1200" b="1" spc="-40" dirty="0">
                <a:solidFill>
                  <a:srgbClr val="FFFFFF"/>
                </a:solidFill>
                <a:latin typeface="Trebuchet MS"/>
                <a:cs typeface="Trebuchet MS"/>
              </a:rPr>
              <a:t>o</a:t>
            </a:r>
            <a:endParaRPr sz="1200" dirty="0">
              <a:latin typeface="Trebuchet MS"/>
              <a:cs typeface="Trebuchet MS"/>
            </a:endParaRPr>
          </a:p>
        </p:txBody>
      </p:sp>
      <p:sp>
        <p:nvSpPr>
          <p:cNvPr id="48" name="object 48"/>
          <p:cNvSpPr txBox="1"/>
          <p:nvPr/>
        </p:nvSpPr>
        <p:spPr>
          <a:xfrm>
            <a:off x="4598593" y="1495321"/>
            <a:ext cx="654685" cy="381000"/>
          </a:xfrm>
          <a:prstGeom prst="rect">
            <a:avLst/>
          </a:prstGeom>
        </p:spPr>
        <p:txBody>
          <a:bodyPr vert="horz" wrap="square" lIns="0" tIns="26034" rIns="0" bIns="0" rtlCol="0">
            <a:spAutoFit/>
          </a:bodyPr>
          <a:lstStyle/>
          <a:p>
            <a:pPr marR="5080" indent="6350">
              <a:lnSpc>
                <a:spcPts val="1360"/>
              </a:lnSpc>
              <a:spcBef>
                <a:spcPts val="204"/>
              </a:spcBef>
            </a:pPr>
            <a:r>
              <a:rPr sz="1200" b="1" spc="-85" dirty="0">
                <a:solidFill>
                  <a:srgbClr val="FFFFFF"/>
                </a:solidFill>
                <a:latin typeface="Trebuchet MS"/>
                <a:cs typeface="Trebuchet MS"/>
              </a:rPr>
              <a:t>Tempo</a:t>
            </a:r>
            <a:r>
              <a:rPr sz="1200" b="1" spc="-155" dirty="0">
                <a:solidFill>
                  <a:srgbClr val="FFFFFF"/>
                </a:solidFill>
                <a:latin typeface="Trebuchet MS"/>
                <a:cs typeface="Trebuchet MS"/>
              </a:rPr>
              <a:t> </a:t>
            </a:r>
            <a:r>
              <a:rPr sz="1200" b="1" spc="-80" dirty="0">
                <a:solidFill>
                  <a:srgbClr val="FFFFFF"/>
                </a:solidFill>
                <a:latin typeface="Trebuchet MS"/>
                <a:cs typeface="Trebuchet MS"/>
              </a:rPr>
              <a:t>de  </a:t>
            </a:r>
            <a:r>
              <a:rPr sz="1200" b="1" spc="-90" dirty="0">
                <a:solidFill>
                  <a:srgbClr val="FFFFFF"/>
                </a:solidFill>
                <a:latin typeface="Trebuchet MS"/>
                <a:cs typeface="Trebuchet MS"/>
              </a:rPr>
              <a:t>Exercício</a:t>
            </a:r>
            <a:r>
              <a:rPr sz="1200" b="1" spc="-175" dirty="0">
                <a:solidFill>
                  <a:srgbClr val="FFFFFF"/>
                </a:solidFill>
                <a:latin typeface="Trebuchet MS"/>
                <a:cs typeface="Trebuchet MS"/>
              </a:rPr>
              <a:t> </a:t>
            </a:r>
            <a:r>
              <a:rPr sz="1200" b="1" spc="-104" baseline="24305" dirty="0">
                <a:solidFill>
                  <a:srgbClr val="FFFFFF"/>
                </a:solidFill>
                <a:latin typeface="Trebuchet MS"/>
                <a:cs typeface="Trebuchet MS"/>
              </a:rPr>
              <a:t>2</a:t>
            </a:r>
            <a:endParaRPr sz="1200" baseline="24305">
              <a:latin typeface="Trebuchet MS"/>
              <a:cs typeface="Trebuchet MS"/>
            </a:endParaRPr>
          </a:p>
        </p:txBody>
      </p:sp>
      <p:sp>
        <p:nvSpPr>
          <p:cNvPr id="49" name="object 49"/>
          <p:cNvSpPr txBox="1"/>
          <p:nvPr/>
        </p:nvSpPr>
        <p:spPr>
          <a:xfrm>
            <a:off x="2822791" y="1910626"/>
            <a:ext cx="617220" cy="1061720"/>
          </a:xfrm>
          <a:prstGeom prst="rect">
            <a:avLst/>
          </a:prstGeom>
          <a:solidFill>
            <a:schemeClr val="bg1"/>
          </a:solidFill>
          <a:ln w="10820">
            <a:solidFill>
              <a:srgbClr val="AFABAB"/>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5"/>
              </a:spcBef>
            </a:pPr>
            <a:endParaRPr sz="1600" dirty="0">
              <a:latin typeface="Times New Roman"/>
              <a:cs typeface="Times New Roman"/>
            </a:endParaRPr>
          </a:p>
          <a:p>
            <a:pPr marL="67310">
              <a:lnSpc>
                <a:spcPct val="100000"/>
              </a:lnSpc>
            </a:pPr>
            <a:r>
              <a:rPr sz="1200" b="1" spc="-100" dirty="0">
                <a:solidFill>
                  <a:srgbClr val="595959"/>
                </a:solidFill>
                <a:latin typeface="Trebuchet MS"/>
                <a:cs typeface="Trebuchet MS"/>
              </a:rPr>
              <a:t>55</a:t>
            </a:r>
            <a:r>
              <a:rPr sz="1200" b="1" spc="-130" dirty="0">
                <a:solidFill>
                  <a:srgbClr val="595959"/>
                </a:solidFill>
                <a:latin typeface="Trebuchet MS"/>
                <a:cs typeface="Trebuchet MS"/>
              </a:rPr>
              <a:t> </a:t>
            </a:r>
            <a:r>
              <a:rPr sz="1200" b="1" spc="-50" dirty="0">
                <a:solidFill>
                  <a:srgbClr val="595959"/>
                </a:solidFill>
                <a:latin typeface="Trebuchet MS"/>
                <a:cs typeface="Trebuchet MS"/>
              </a:rPr>
              <a:t>anos</a:t>
            </a:r>
            <a:endParaRPr sz="1200" dirty="0">
              <a:latin typeface="Trebuchet MS"/>
              <a:cs typeface="Trebuchet MS"/>
            </a:endParaRPr>
          </a:p>
        </p:txBody>
      </p:sp>
      <p:sp>
        <p:nvSpPr>
          <p:cNvPr id="50" name="object 50"/>
          <p:cNvSpPr txBox="1"/>
          <p:nvPr/>
        </p:nvSpPr>
        <p:spPr>
          <a:xfrm>
            <a:off x="3439986" y="1910626"/>
            <a:ext cx="988060" cy="529590"/>
          </a:xfrm>
          <a:prstGeom prst="rect">
            <a:avLst/>
          </a:prstGeom>
          <a:solidFill>
            <a:schemeClr val="bg1"/>
          </a:solidFill>
          <a:ln w="10820">
            <a:solidFill>
              <a:srgbClr val="AFABAB"/>
            </a:solidFill>
          </a:ln>
        </p:spPr>
        <p:txBody>
          <a:bodyPr vert="horz" wrap="square" lIns="0" tIns="4445" rIns="0" bIns="0" rtlCol="0">
            <a:spAutoFit/>
          </a:bodyPr>
          <a:lstStyle/>
          <a:p>
            <a:pPr>
              <a:lnSpc>
                <a:spcPct val="100000"/>
              </a:lnSpc>
              <a:spcBef>
                <a:spcPts val="35"/>
              </a:spcBef>
            </a:pPr>
            <a:endParaRPr sz="1150">
              <a:latin typeface="Times New Roman"/>
              <a:cs typeface="Times New Roman"/>
            </a:endParaRPr>
          </a:p>
          <a:p>
            <a:pPr marL="255904">
              <a:lnSpc>
                <a:spcPct val="100000"/>
              </a:lnSpc>
            </a:pPr>
            <a:r>
              <a:rPr sz="1200" spc="-25" dirty="0">
                <a:solidFill>
                  <a:srgbClr val="595959"/>
                </a:solidFill>
                <a:latin typeface="Trebuchet MS"/>
                <a:cs typeface="Trebuchet MS"/>
              </a:rPr>
              <a:t>30</a:t>
            </a:r>
            <a:r>
              <a:rPr sz="1200" spc="-10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51" name="object 51"/>
          <p:cNvSpPr txBox="1"/>
          <p:nvPr/>
        </p:nvSpPr>
        <p:spPr>
          <a:xfrm>
            <a:off x="4427513" y="1910626"/>
            <a:ext cx="979805" cy="529590"/>
          </a:xfrm>
          <a:prstGeom prst="rect">
            <a:avLst/>
          </a:prstGeom>
          <a:solidFill>
            <a:schemeClr val="bg1"/>
          </a:solidFill>
          <a:ln w="10820">
            <a:solidFill>
              <a:srgbClr val="AFABAB"/>
            </a:solidFill>
          </a:ln>
        </p:spPr>
        <p:txBody>
          <a:bodyPr vert="horz" wrap="square" lIns="0" tIns="4445" rIns="0" bIns="0" rtlCol="0">
            <a:spAutoFit/>
          </a:bodyPr>
          <a:lstStyle/>
          <a:p>
            <a:pPr>
              <a:lnSpc>
                <a:spcPct val="100000"/>
              </a:lnSpc>
              <a:spcBef>
                <a:spcPts val="35"/>
              </a:spcBef>
            </a:pPr>
            <a:endParaRPr sz="1150">
              <a:latin typeface="Times New Roman"/>
              <a:cs typeface="Times New Roman"/>
            </a:endParaRPr>
          </a:p>
          <a:p>
            <a:pPr marL="252095">
              <a:lnSpc>
                <a:spcPct val="100000"/>
              </a:lnSpc>
            </a:pPr>
            <a:r>
              <a:rPr sz="1200" spc="-25" dirty="0">
                <a:solidFill>
                  <a:srgbClr val="595959"/>
                </a:solidFill>
                <a:latin typeface="Trebuchet MS"/>
                <a:cs typeface="Trebuchet MS"/>
              </a:rPr>
              <a:t>20</a:t>
            </a:r>
            <a:r>
              <a:rPr sz="1200" spc="-10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52" name="object 52"/>
          <p:cNvSpPr txBox="1"/>
          <p:nvPr/>
        </p:nvSpPr>
        <p:spPr>
          <a:xfrm>
            <a:off x="3439986" y="2439619"/>
            <a:ext cx="988060" cy="532765"/>
          </a:xfrm>
          <a:prstGeom prst="rect">
            <a:avLst/>
          </a:prstGeom>
          <a:solidFill>
            <a:schemeClr val="bg1"/>
          </a:solidFill>
          <a:ln w="10820">
            <a:solidFill>
              <a:srgbClr val="AFABAB"/>
            </a:solidFill>
          </a:ln>
        </p:spPr>
        <p:txBody>
          <a:bodyPr vert="horz" wrap="square" lIns="0" tIns="5715" rIns="0" bIns="0" rtlCol="0">
            <a:spAutoFit/>
          </a:bodyPr>
          <a:lstStyle/>
          <a:p>
            <a:pPr>
              <a:lnSpc>
                <a:spcPct val="100000"/>
              </a:lnSpc>
              <a:spcBef>
                <a:spcPts val="45"/>
              </a:spcBef>
            </a:pPr>
            <a:endParaRPr sz="1150" dirty="0">
              <a:latin typeface="Times New Roman"/>
              <a:cs typeface="Times New Roman"/>
            </a:endParaRPr>
          </a:p>
          <a:p>
            <a:pPr marL="255904">
              <a:lnSpc>
                <a:spcPct val="100000"/>
              </a:lnSpc>
              <a:spcBef>
                <a:spcPts val="5"/>
              </a:spcBef>
            </a:pPr>
            <a:r>
              <a:rPr sz="1200" spc="-25" dirty="0">
                <a:solidFill>
                  <a:srgbClr val="595959"/>
                </a:solidFill>
                <a:latin typeface="Trebuchet MS"/>
                <a:cs typeface="Trebuchet MS"/>
              </a:rPr>
              <a:t>25</a:t>
            </a:r>
            <a:r>
              <a:rPr sz="1200" spc="-105" dirty="0">
                <a:solidFill>
                  <a:srgbClr val="595959"/>
                </a:solidFill>
                <a:latin typeface="Trebuchet MS"/>
                <a:cs typeface="Trebuchet MS"/>
              </a:rPr>
              <a:t> </a:t>
            </a:r>
            <a:r>
              <a:rPr sz="1200" spc="-35" dirty="0">
                <a:solidFill>
                  <a:srgbClr val="595959"/>
                </a:solidFill>
                <a:latin typeface="Trebuchet MS"/>
                <a:cs typeface="Trebuchet MS"/>
              </a:rPr>
              <a:t>anos</a:t>
            </a:r>
            <a:endParaRPr sz="1200" dirty="0">
              <a:latin typeface="Trebuchet MS"/>
              <a:cs typeface="Trebuchet MS"/>
            </a:endParaRPr>
          </a:p>
        </p:txBody>
      </p:sp>
      <p:sp>
        <p:nvSpPr>
          <p:cNvPr id="53" name="object 53"/>
          <p:cNvSpPr txBox="1"/>
          <p:nvPr/>
        </p:nvSpPr>
        <p:spPr>
          <a:xfrm>
            <a:off x="4427513" y="2439619"/>
            <a:ext cx="979805" cy="532765"/>
          </a:xfrm>
          <a:prstGeom prst="rect">
            <a:avLst/>
          </a:prstGeom>
          <a:solidFill>
            <a:schemeClr val="bg1"/>
          </a:solidFill>
          <a:ln w="10820">
            <a:solidFill>
              <a:srgbClr val="AFABAB"/>
            </a:solidFill>
          </a:ln>
        </p:spPr>
        <p:txBody>
          <a:bodyPr vert="horz" wrap="square" lIns="0" tIns="5715" rIns="0" bIns="0" rtlCol="0">
            <a:spAutoFit/>
          </a:bodyPr>
          <a:lstStyle/>
          <a:p>
            <a:pPr>
              <a:lnSpc>
                <a:spcPct val="100000"/>
              </a:lnSpc>
              <a:spcBef>
                <a:spcPts val="45"/>
              </a:spcBef>
            </a:pPr>
            <a:endParaRPr sz="1150" dirty="0">
              <a:latin typeface="Times New Roman"/>
              <a:cs typeface="Times New Roman"/>
            </a:endParaRPr>
          </a:p>
          <a:p>
            <a:pPr marL="252095">
              <a:lnSpc>
                <a:spcPct val="100000"/>
              </a:lnSpc>
              <a:spcBef>
                <a:spcPts val="5"/>
              </a:spcBef>
            </a:pPr>
            <a:r>
              <a:rPr sz="1200" spc="-25" dirty="0">
                <a:solidFill>
                  <a:srgbClr val="595959"/>
                </a:solidFill>
                <a:latin typeface="Trebuchet MS"/>
                <a:cs typeface="Trebuchet MS"/>
              </a:rPr>
              <a:t>15</a:t>
            </a:r>
            <a:r>
              <a:rPr sz="1200" spc="-105" dirty="0">
                <a:solidFill>
                  <a:srgbClr val="595959"/>
                </a:solidFill>
                <a:latin typeface="Trebuchet MS"/>
                <a:cs typeface="Trebuchet MS"/>
              </a:rPr>
              <a:t> </a:t>
            </a:r>
            <a:r>
              <a:rPr sz="1200" spc="-35" dirty="0">
                <a:solidFill>
                  <a:srgbClr val="595959"/>
                </a:solidFill>
                <a:latin typeface="Trebuchet MS"/>
                <a:cs typeface="Trebuchet MS"/>
              </a:rPr>
              <a:t>anos</a:t>
            </a:r>
            <a:endParaRPr sz="1200" dirty="0">
              <a:latin typeface="Trebuchet MS"/>
              <a:cs typeface="Trebuchet MS"/>
            </a:endParaRPr>
          </a:p>
        </p:txBody>
      </p:sp>
      <p:sp>
        <p:nvSpPr>
          <p:cNvPr id="54" name="object 54"/>
          <p:cNvSpPr/>
          <p:nvPr/>
        </p:nvSpPr>
        <p:spPr>
          <a:xfrm>
            <a:off x="2374697" y="3303816"/>
            <a:ext cx="427990" cy="563245"/>
          </a:xfrm>
          <a:custGeom>
            <a:avLst/>
            <a:gdLst/>
            <a:ahLst/>
            <a:cxnLst/>
            <a:rect l="l" t="t" r="r" b="b"/>
            <a:pathLst>
              <a:path w="427989" h="563245">
                <a:moveTo>
                  <a:pt x="0" y="563206"/>
                </a:moveTo>
                <a:lnTo>
                  <a:pt x="427393" y="563206"/>
                </a:lnTo>
                <a:lnTo>
                  <a:pt x="427393" y="0"/>
                </a:lnTo>
                <a:lnTo>
                  <a:pt x="0" y="0"/>
                </a:lnTo>
                <a:lnTo>
                  <a:pt x="0" y="563206"/>
                </a:lnTo>
                <a:close/>
              </a:path>
            </a:pathLst>
          </a:custGeom>
          <a:solidFill>
            <a:srgbClr val="81B859"/>
          </a:solidFill>
        </p:spPr>
        <p:txBody>
          <a:bodyPr wrap="square" lIns="0" tIns="0" rIns="0" bIns="0" rtlCol="0"/>
          <a:lstStyle/>
          <a:p>
            <a:endParaRPr/>
          </a:p>
        </p:txBody>
      </p:sp>
      <p:sp>
        <p:nvSpPr>
          <p:cNvPr id="55" name="object 55"/>
          <p:cNvSpPr/>
          <p:nvPr/>
        </p:nvSpPr>
        <p:spPr>
          <a:xfrm>
            <a:off x="2802090" y="3303816"/>
            <a:ext cx="647065" cy="563245"/>
          </a:xfrm>
          <a:custGeom>
            <a:avLst/>
            <a:gdLst/>
            <a:ahLst/>
            <a:cxnLst/>
            <a:rect l="l" t="t" r="r" b="b"/>
            <a:pathLst>
              <a:path w="647064" h="563245">
                <a:moveTo>
                  <a:pt x="0" y="563206"/>
                </a:moveTo>
                <a:lnTo>
                  <a:pt x="646506" y="563206"/>
                </a:lnTo>
                <a:lnTo>
                  <a:pt x="646506" y="0"/>
                </a:lnTo>
                <a:lnTo>
                  <a:pt x="0" y="0"/>
                </a:lnTo>
                <a:lnTo>
                  <a:pt x="0" y="563206"/>
                </a:lnTo>
                <a:close/>
              </a:path>
            </a:pathLst>
          </a:custGeom>
          <a:solidFill>
            <a:srgbClr val="81B859"/>
          </a:solidFill>
        </p:spPr>
        <p:txBody>
          <a:bodyPr wrap="square" lIns="0" tIns="0" rIns="0" bIns="0" rtlCol="0"/>
          <a:lstStyle/>
          <a:p>
            <a:endParaRPr/>
          </a:p>
        </p:txBody>
      </p:sp>
      <p:sp>
        <p:nvSpPr>
          <p:cNvPr id="56" name="object 56"/>
          <p:cNvSpPr/>
          <p:nvPr/>
        </p:nvSpPr>
        <p:spPr>
          <a:xfrm>
            <a:off x="3448597" y="3303816"/>
            <a:ext cx="972185" cy="563245"/>
          </a:xfrm>
          <a:custGeom>
            <a:avLst/>
            <a:gdLst/>
            <a:ahLst/>
            <a:cxnLst/>
            <a:rect l="l" t="t" r="r" b="b"/>
            <a:pathLst>
              <a:path w="972185" h="563245">
                <a:moveTo>
                  <a:pt x="0" y="563206"/>
                </a:moveTo>
                <a:lnTo>
                  <a:pt x="972083" y="563206"/>
                </a:lnTo>
                <a:lnTo>
                  <a:pt x="972083" y="0"/>
                </a:lnTo>
                <a:lnTo>
                  <a:pt x="0" y="0"/>
                </a:lnTo>
                <a:lnTo>
                  <a:pt x="0" y="563206"/>
                </a:lnTo>
                <a:close/>
              </a:path>
            </a:pathLst>
          </a:custGeom>
          <a:solidFill>
            <a:srgbClr val="81B859"/>
          </a:solidFill>
        </p:spPr>
        <p:txBody>
          <a:bodyPr wrap="square" lIns="0" tIns="0" rIns="0" bIns="0" rtlCol="0"/>
          <a:lstStyle/>
          <a:p>
            <a:endParaRPr/>
          </a:p>
        </p:txBody>
      </p:sp>
      <p:sp>
        <p:nvSpPr>
          <p:cNvPr id="57" name="object 57"/>
          <p:cNvSpPr/>
          <p:nvPr/>
        </p:nvSpPr>
        <p:spPr>
          <a:xfrm>
            <a:off x="4420680" y="3303816"/>
            <a:ext cx="995680" cy="563245"/>
          </a:xfrm>
          <a:custGeom>
            <a:avLst/>
            <a:gdLst/>
            <a:ahLst/>
            <a:cxnLst/>
            <a:rect l="l" t="t" r="r" b="b"/>
            <a:pathLst>
              <a:path w="995679" h="563245">
                <a:moveTo>
                  <a:pt x="0" y="563206"/>
                </a:moveTo>
                <a:lnTo>
                  <a:pt x="995235" y="563206"/>
                </a:lnTo>
                <a:lnTo>
                  <a:pt x="995235" y="0"/>
                </a:lnTo>
                <a:lnTo>
                  <a:pt x="0" y="0"/>
                </a:lnTo>
                <a:lnTo>
                  <a:pt x="0" y="563206"/>
                </a:lnTo>
                <a:close/>
              </a:path>
            </a:pathLst>
          </a:custGeom>
          <a:solidFill>
            <a:srgbClr val="81B859"/>
          </a:solidFill>
        </p:spPr>
        <p:txBody>
          <a:bodyPr wrap="square" lIns="0" tIns="0" rIns="0" bIns="0" rtlCol="0"/>
          <a:lstStyle/>
          <a:p>
            <a:endParaRPr/>
          </a:p>
        </p:txBody>
      </p:sp>
      <p:sp>
        <p:nvSpPr>
          <p:cNvPr id="58" name="object 58"/>
          <p:cNvSpPr/>
          <p:nvPr/>
        </p:nvSpPr>
        <p:spPr>
          <a:xfrm>
            <a:off x="5415916" y="3303816"/>
            <a:ext cx="1574165" cy="563245"/>
          </a:xfrm>
          <a:custGeom>
            <a:avLst/>
            <a:gdLst/>
            <a:ahLst/>
            <a:cxnLst/>
            <a:rect l="l" t="t" r="r" b="b"/>
            <a:pathLst>
              <a:path w="1574165" h="563245">
                <a:moveTo>
                  <a:pt x="0" y="563206"/>
                </a:moveTo>
                <a:lnTo>
                  <a:pt x="1573847" y="563206"/>
                </a:lnTo>
                <a:lnTo>
                  <a:pt x="1573847" y="0"/>
                </a:lnTo>
                <a:lnTo>
                  <a:pt x="0" y="0"/>
                </a:lnTo>
                <a:lnTo>
                  <a:pt x="0" y="563206"/>
                </a:lnTo>
                <a:close/>
              </a:path>
            </a:pathLst>
          </a:custGeom>
          <a:solidFill>
            <a:srgbClr val="81B859"/>
          </a:solidFill>
        </p:spPr>
        <p:txBody>
          <a:bodyPr wrap="square" lIns="0" tIns="0" rIns="0" bIns="0" rtlCol="0"/>
          <a:lstStyle/>
          <a:p>
            <a:endParaRPr/>
          </a:p>
        </p:txBody>
      </p:sp>
      <p:sp>
        <p:nvSpPr>
          <p:cNvPr id="59" name="object 59"/>
          <p:cNvSpPr/>
          <p:nvPr/>
        </p:nvSpPr>
        <p:spPr>
          <a:xfrm>
            <a:off x="2802090" y="3298418"/>
            <a:ext cx="0" cy="568960"/>
          </a:xfrm>
          <a:custGeom>
            <a:avLst/>
            <a:gdLst/>
            <a:ahLst/>
            <a:cxnLst/>
            <a:rect l="l" t="t" r="r" b="b"/>
            <a:pathLst>
              <a:path h="568960">
                <a:moveTo>
                  <a:pt x="0" y="0"/>
                </a:moveTo>
                <a:lnTo>
                  <a:pt x="0" y="568604"/>
                </a:lnTo>
              </a:path>
            </a:pathLst>
          </a:custGeom>
          <a:ln w="10820">
            <a:solidFill>
              <a:srgbClr val="FFFFFF"/>
            </a:solidFill>
            <a:prstDash val="sysDot"/>
          </a:ln>
        </p:spPr>
        <p:txBody>
          <a:bodyPr wrap="square" lIns="0" tIns="0" rIns="0" bIns="0" rtlCol="0"/>
          <a:lstStyle/>
          <a:p>
            <a:endParaRPr/>
          </a:p>
        </p:txBody>
      </p:sp>
      <p:sp>
        <p:nvSpPr>
          <p:cNvPr id="60" name="object 60"/>
          <p:cNvSpPr/>
          <p:nvPr/>
        </p:nvSpPr>
        <p:spPr>
          <a:xfrm>
            <a:off x="2802090" y="3867023"/>
            <a:ext cx="0" cy="992505"/>
          </a:xfrm>
          <a:custGeom>
            <a:avLst/>
            <a:gdLst/>
            <a:ahLst/>
            <a:cxnLst/>
            <a:rect l="l" t="t" r="r" b="b"/>
            <a:pathLst>
              <a:path h="992504">
                <a:moveTo>
                  <a:pt x="0" y="0"/>
                </a:moveTo>
                <a:lnTo>
                  <a:pt x="0" y="992416"/>
                </a:lnTo>
              </a:path>
            </a:pathLst>
          </a:custGeom>
          <a:ln w="10820">
            <a:solidFill>
              <a:srgbClr val="AFABAB"/>
            </a:solidFill>
            <a:prstDash val="sysDot"/>
          </a:ln>
        </p:spPr>
        <p:txBody>
          <a:bodyPr wrap="square" lIns="0" tIns="0" rIns="0" bIns="0" rtlCol="0"/>
          <a:lstStyle/>
          <a:p>
            <a:endParaRPr/>
          </a:p>
        </p:txBody>
      </p:sp>
      <p:sp>
        <p:nvSpPr>
          <p:cNvPr id="61" name="object 61"/>
          <p:cNvSpPr/>
          <p:nvPr/>
        </p:nvSpPr>
        <p:spPr>
          <a:xfrm>
            <a:off x="3448584" y="3298418"/>
            <a:ext cx="0" cy="568960"/>
          </a:xfrm>
          <a:custGeom>
            <a:avLst/>
            <a:gdLst/>
            <a:ahLst/>
            <a:cxnLst/>
            <a:rect l="l" t="t" r="r" b="b"/>
            <a:pathLst>
              <a:path h="568960">
                <a:moveTo>
                  <a:pt x="0" y="0"/>
                </a:moveTo>
                <a:lnTo>
                  <a:pt x="0" y="568604"/>
                </a:lnTo>
              </a:path>
            </a:pathLst>
          </a:custGeom>
          <a:ln w="10820">
            <a:solidFill>
              <a:srgbClr val="FFFFFF"/>
            </a:solidFill>
            <a:prstDash val="sysDot"/>
          </a:ln>
        </p:spPr>
        <p:txBody>
          <a:bodyPr wrap="square" lIns="0" tIns="0" rIns="0" bIns="0" rtlCol="0"/>
          <a:lstStyle/>
          <a:p>
            <a:endParaRPr/>
          </a:p>
        </p:txBody>
      </p:sp>
      <p:sp>
        <p:nvSpPr>
          <p:cNvPr id="62" name="object 62"/>
          <p:cNvSpPr/>
          <p:nvPr/>
        </p:nvSpPr>
        <p:spPr>
          <a:xfrm>
            <a:off x="3448584" y="3867023"/>
            <a:ext cx="0" cy="992505"/>
          </a:xfrm>
          <a:custGeom>
            <a:avLst/>
            <a:gdLst/>
            <a:ahLst/>
            <a:cxnLst/>
            <a:rect l="l" t="t" r="r" b="b"/>
            <a:pathLst>
              <a:path h="992504">
                <a:moveTo>
                  <a:pt x="0" y="0"/>
                </a:moveTo>
                <a:lnTo>
                  <a:pt x="0" y="992416"/>
                </a:lnTo>
              </a:path>
            </a:pathLst>
          </a:custGeom>
          <a:ln w="10820">
            <a:solidFill>
              <a:srgbClr val="AFABAB"/>
            </a:solidFill>
            <a:prstDash val="sysDot"/>
          </a:ln>
        </p:spPr>
        <p:txBody>
          <a:bodyPr wrap="square" lIns="0" tIns="0" rIns="0" bIns="0" rtlCol="0"/>
          <a:lstStyle/>
          <a:p>
            <a:endParaRPr/>
          </a:p>
        </p:txBody>
      </p:sp>
      <p:sp>
        <p:nvSpPr>
          <p:cNvPr id="63" name="object 63"/>
          <p:cNvSpPr/>
          <p:nvPr/>
        </p:nvSpPr>
        <p:spPr>
          <a:xfrm>
            <a:off x="4420680" y="3298418"/>
            <a:ext cx="0" cy="568960"/>
          </a:xfrm>
          <a:custGeom>
            <a:avLst/>
            <a:gdLst/>
            <a:ahLst/>
            <a:cxnLst/>
            <a:rect l="l" t="t" r="r" b="b"/>
            <a:pathLst>
              <a:path h="568960">
                <a:moveTo>
                  <a:pt x="0" y="0"/>
                </a:moveTo>
                <a:lnTo>
                  <a:pt x="0" y="568604"/>
                </a:lnTo>
              </a:path>
            </a:pathLst>
          </a:custGeom>
          <a:ln w="10820">
            <a:solidFill>
              <a:srgbClr val="FFFFFF"/>
            </a:solidFill>
            <a:prstDash val="sysDot"/>
          </a:ln>
        </p:spPr>
        <p:txBody>
          <a:bodyPr wrap="square" lIns="0" tIns="0" rIns="0" bIns="0" rtlCol="0"/>
          <a:lstStyle/>
          <a:p>
            <a:endParaRPr/>
          </a:p>
        </p:txBody>
      </p:sp>
      <p:sp>
        <p:nvSpPr>
          <p:cNvPr id="64" name="object 64"/>
          <p:cNvSpPr/>
          <p:nvPr/>
        </p:nvSpPr>
        <p:spPr>
          <a:xfrm>
            <a:off x="4420680" y="3867023"/>
            <a:ext cx="0" cy="992505"/>
          </a:xfrm>
          <a:custGeom>
            <a:avLst/>
            <a:gdLst/>
            <a:ahLst/>
            <a:cxnLst/>
            <a:rect l="l" t="t" r="r" b="b"/>
            <a:pathLst>
              <a:path h="992504">
                <a:moveTo>
                  <a:pt x="0" y="0"/>
                </a:moveTo>
                <a:lnTo>
                  <a:pt x="0" y="992416"/>
                </a:lnTo>
              </a:path>
            </a:pathLst>
          </a:custGeom>
          <a:ln w="10820">
            <a:solidFill>
              <a:srgbClr val="AFABAB"/>
            </a:solidFill>
            <a:prstDash val="sysDot"/>
          </a:ln>
        </p:spPr>
        <p:txBody>
          <a:bodyPr wrap="square" lIns="0" tIns="0" rIns="0" bIns="0" rtlCol="0"/>
          <a:lstStyle/>
          <a:p>
            <a:endParaRPr/>
          </a:p>
        </p:txBody>
      </p:sp>
      <p:sp>
        <p:nvSpPr>
          <p:cNvPr id="65" name="object 65"/>
          <p:cNvSpPr/>
          <p:nvPr/>
        </p:nvSpPr>
        <p:spPr>
          <a:xfrm>
            <a:off x="5415916" y="3298418"/>
            <a:ext cx="0" cy="568960"/>
          </a:xfrm>
          <a:custGeom>
            <a:avLst/>
            <a:gdLst/>
            <a:ahLst/>
            <a:cxnLst/>
            <a:rect l="l" t="t" r="r" b="b"/>
            <a:pathLst>
              <a:path h="568960">
                <a:moveTo>
                  <a:pt x="0" y="0"/>
                </a:moveTo>
                <a:lnTo>
                  <a:pt x="0" y="568604"/>
                </a:lnTo>
              </a:path>
            </a:pathLst>
          </a:custGeom>
          <a:ln w="10820">
            <a:solidFill>
              <a:srgbClr val="FFFFFF"/>
            </a:solidFill>
            <a:prstDash val="sysDot"/>
          </a:ln>
        </p:spPr>
        <p:txBody>
          <a:bodyPr wrap="square" lIns="0" tIns="0" rIns="0" bIns="0" rtlCol="0"/>
          <a:lstStyle/>
          <a:p>
            <a:endParaRPr/>
          </a:p>
        </p:txBody>
      </p:sp>
      <p:sp>
        <p:nvSpPr>
          <p:cNvPr id="66" name="object 66"/>
          <p:cNvSpPr/>
          <p:nvPr/>
        </p:nvSpPr>
        <p:spPr>
          <a:xfrm>
            <a:off x="5415916" y="3867023"/>
            <a:ext cx="0" cy="992505"/>
          </a:xfrm>
          <a:custGeom>
            <a:avLst/>
            <a:gdLst/>
            <a:ahLst/>
            <a:cxnLst/>
            <a:rect l="l" t="t" r="r" b="b"/>
            <a:pathLst>
              <a:path h="992504">
                <a:moveTo>
                  <a:pt x="0" y="0"/>
                </a:moveTo>
                <a:lnTo>
                  <a:pt x="0" y="992416"/>
                </a:lnTo>
              </a:path>
            </a:pathLst>
          </a:custGeom>
          <a:ln w="10820">
            <a:solidFill>
              <a:srgbClr val="AFABAB"/>
            </a:solidFill>
            <a:prstDash val="sysDot"/>
          </a:ln>
        </p:spPr>
        <p:txBody>
          <a:bodyPr wrap="square" lIns="0" tIns="0" rIns="0" bIns="0" rtlCol="0"/>
          <a:lstStyle/>
          <a:p>
            <a:endParaRPr/>
          </a:p>
        </p:txBody>
      </p:sp>
      <p:sp>
        <p:nvSpPr>
          <p:cNvPr id="67" name="object 67"/>
          <p:cNvSpPr/>
          <p:nvPr/>
        </p:nvSpPr>
        <p:spPr>
          <a:xfrm>
            <a:off x="2369287" y="3867023"/>
            <a:ext cx="4625975" cy="0"/>
          </a:xfrm>
          <a:custGeom>
            <a:avLst/>
            <a:gdLst/>
            <a:ahLst/>
            <a:cxnLst/>
            <a:rect l="l" t="t" r="r" b="b"/>
            <a:pathLst>
              <a:path w="4625975">
                <a:moveTo>
                  <a:pt x="0" y="0"/>
                </a:moveTo>
                <a:lnTo>
                  <a:pt x="4625898" y="0"/>
                </a:lnTo>
              </a:path>
            </a:pathLst>
          </a:custGeom>
          <a:ln w="10820">
            <a:solidFill>
              <a:srgbClr val="AFABAB"/>
            </a:solidFill>
            <a:prstDash val="sysDot"/>
          </a:ln>
        </p:spPr>
        <p:txBody>
          <a:bodyPr wrap="square" lIns="0" tIns="0" rIns="0" bIns="0" rtlCol="0"/>
          <a:lstStyle/>
          <a:p>
            <a:endParaRPr/>
          </a:p>
        </p:txBody>
      </p:sp>
      <p:sp>
        <p:nvSpPr>
          <p:cNvPr id="68" name="object 68"/>
          <p:cNvSpPr/>
          <p:nvPr/>
        </p:nvSpPr>
        <p:spPr>
          <a:xfrm>
            <a:off x="2369287" y="4317632"/>
            <a:ext cx="3052445" cy="0"/>
          </a:xfrm>
          <a:custGeom>
            <a:avLst/>
            <a:gdLst/>
            <a:ahLst/>
            <a:cxnLst/>
            <a:rect l="l" t="t" r="r" b="b"/>
            <a:pathLst>
              <a:path w="3052445">
                <a:moveTo>
                  <a:pt x="0" y="0"/>
                </a:moveTo>
                <a:lnTo>
                  <a:pt x="3052038" y="0"/>
                </a:lnTo>
              </a:path>
            </a:pathLst>
          </a:custGeom>
          <a:ln w="10820">
            <a:solidFill>
              <a:srgbClr val="AFABAB"/>
            </a:solidFill>
            <a:prstDash val="sysDot"/>
          </a:ln>
        </p:spPr>
        <p:txBody>
          <a:bodyPr wrap="square" lIns="0" tIns="0" rIns="0" bIns="0" rtlCol="0"/>
          <a:lstStyle/>
          <a:p>
            <a:endParaRPr/>
          </a:p>
        </p:txBody>
      </p:sp>
      <p:sp>
        <p:nvSpPr>
          <p:cNvPr id="69" name="object 69"/>
          <p:cNvSpPr/>
          <p:nvPr/>
        </p:nvSpPr>
        <p:spPr>
          <a:xfrm>
            <a:off x="2374697" y="3298418"/>
            <a:ext cx="0" cy="1561465"/>
          </a:xfrm>
          <a:custGeom>
            <a:avLst/>
            <a:gdLst/>
            <a:ahLst/>
            <a:cxnLst/>
            <a:rect l="l" t="t" r="r" b="b"/>
            <a:pathLst>
              <a:path h="1561464">
                <a:moveTo>
                  <a:pt x="0" y="0"/>
                </a:moveTo>
                <a:lnTo>
                  <a:pt x="0" y="1561020"/>
                </a:lnTo>
              </a:path>
            </a:pathLst>
          </a:custGeom>
          <a:ln w="10820">
            <a:solidFill>
              <a:srgbClr val="AFABAB"/>
            </a:solidFill>
            <a:prstDash val="sysDot"/>
          </a:ln>
        </p:spPr>
        <p:txBody>
          <a:bodyPr wrap="square" lIns="0" tIns="0" rIns="0" bIns="0" rtlCol="0"/>
          <a:lstStyle/>
          <a:p>
            <a:endParaRPr/>
          </a:p>
        </p:txBody>
      </p:sp>
      <p:sp>
        <p:nvSpPr>
          <p:cNvPr id="70" name="object 70"/>
          <p:cNvSpPr/>
          <p:nvPr/>
        </p:nvSpPr>
        <p:spPr>
          <a:xfrm>
            <a:off x="6989776" y="3298418"/>
            <a:ext cx="0" cy="1561465"/>
          </a:xfrm>
          <a:custGeom>
            <a:avLst/>
            <a:gdLst/>
            <a:ahLst/>
            <a:cxnLst/>
            <a:rect l="l" t="t" r="r" b="b"/>
            <a:pathLst>
              <a:path h="1561464">
                <a:moveTo>
                  <a:pt x="0" y="0"/>
                </a:moveTo>
                <a:lnTo>
                  <a:pt x="0" y="1561020"/>
                </a:lnTo>
              </a:path>
            </a:pathLst>
          </a:custGeom>
          <a:ln w="10820">
            <a:solidFill>
              <a:srgbClr val="AFABAB"/>
            </a:solidFill>
            <a:prstDash val="sysDot"/>
          </a:ln>
        </p:spPr>
        <p:txBody>
          <a:bodyPr wrap="square" lIns="0" tIns="0" rIns="0" bIns="0" rtlCol="0"/>
          <a:lstStyle/>
          <a:p>
            <a:endParaRPr/>
          </a:p>
        </p:txBody>
      </p:sp>
      <p:sp>
        <p:nvSpPr>
          <p:cNvPr id="71" name="object 71"/>
          <p:cNvSpPr/>
          <p:nvPr/>
        </p:nvSpPr>
        <p:spPr>
          <a:xfrm>
            <a:off x="2369287" y="3303829"/>
            <a:ext cx="4625975" cy="0"/>
          </a:xfrm>
          <a:custGeom>
            <a:avLst/>
            <a:gdLst/>
            <a:ahLst/>
            <a:cxnLst/>
            <a:rect l="l" t="t" r="r" b="b"/>
            <a:pathLst>
              <a:path w="4625975">
                <a:moveTo>
                  <a:pt x="0" y="0"/>
                </a:moveTo>
                <a:lnTo>
                  <a:pt x="4625898" y="0"/>
                </a:lnTo>
              </a:path>
            </a:pathLst>
          </a:custGeom>
          <a:ln w="10820">
            <a:solidFill>
              <a:srgbClr val="AFABAB"/>
            </a:solidFill>
            <a:prstDash val="sysDot"/>
          </a:ln>
        </p:spPr>
        <p:txBody>
          <a:bodyPr wrap="square" lIns="0" tIns="0" rIns="0" bIns="0" rtlCol="0"/>
          <a:lstStyle/>
          <a:p>
            <a:endParaRPr/>
          </a:p>
        </p:txBody>
      </p:sp>
      <p:sp>
        <p:nvSpPr>
          <p:cNvPr id="72" name="object 72"/>
          <p:cNvSpPr/>
          <p:nvPr/>
        </p:nvSpPr>
        <p:spPr>
          <a:xfrm>
            <a:off x="2369287" y="4854029"/>
            <a:ext cx="4625975" cy="0"/>
          </a:xfrm>
          <a:custGeom>
            <a:avLst/>
            <a:gdLst/>
            <a:ahLst/>
            <a:cxnLst/>
            <a:rect l="l" t="t" r="r" b="b"/>
            <a:pathLst>
              <a:path w="4625975">
                <a:moveTo>
                  <a:pt x="0" y="0"/>
                </a:moveTo>
                <a:lnTo>
                  <a:pt x="4625898" y="0"/>
                </a:lnTo>
              </a:path>
            </a:pathLst>
          </a:custGeom>
          <a:ln w="10820">
            <a:solidFill>
              <a:srgbClr val="AFABAB"/>
            </a:solidFill>
            <a:prstDash val="sysDot"/>
          </a:ln>
        </p:spPr>
        <p:txBody>
          <a:bodyPr wrap="square" lIns="0" tIns="0" rIns="0" bIns="0" rtlCol="0"/>
          <a:lstStyle/>
          <a:p>
            <a:endParaRPr/>
          </a:p>
        </p:txBody>
      </p:sp>
      <p:sp>
        <p:nvSpPr>
          <p:cNvPr id="73" name="object 73"/>
          <p:cNvSpPr txBox="1"/>
          <p:nvPr/>
        </p:nvSpPr>
        <p:spPr>
          <a:xfrm>
            <a:off x="2871921" y="3390910"/>
            <a:ext cx="511809" cy="381000"/>
          </a:xfrm>
          <a:prstGeom prst="rect">
            <a:avLst/>
          </a:prstGeom>
        </p:spPr>
        <p:txBody>
          <a:bodyPr vert="horz" wrap="square" lIns="0" tIns="26034" rIns="0" bIns="0" rtlCol="0">
            <a:spAutoFit/>
          </a:bodyPr>
          <a:lstStyle/>
          <a:p>
            <a:pPr marL="12700" marR="5080" indent="66040">
              <a:lnSpc>
                <a:spcPts val="1360"/>
              </a:lnSpc>
              <a:spcBef>
                <a:spcPts val="204"/>
              </a:spcBef>
            </a:pPr>
            <a:r>
              <a:rPr sz="1200" b="1" spc="-55" dirty="0">
                <a:solidFill>
                  <a:srgbClr val="FFFFFF"/>
                </a:solidFill>
                <a:latin typeface="Trebuchet MS"/>
                <a:cs typeface="Trebuchet MS"/>
              </a:rPr>
              <a:t>Idade  </a:t>
            </a:r>
            <a:r>
              <a:rPr sz="1200" b="1" spc="-30" dirty="0">
                <a:solidFill>
                  <a:srgbClr val="FFFFFF"/>
                </a:solidFill>
                <a:latin typeface="Trebuchet MS"/>
                <a:cs typeface="Trebuchet MS"/>
              </a:rPr>
              <a:t>Mínima</a:t>
            </a:r>
            <a:endParaRPr sz="1200" dirty="0">
              <a:latin typeface="Trebuchet MS"/>
              <a:cs typeface="Trebuchet MS"/>
            </a:endParaRPr>
          </a:p>
        </p:txBody>
      </p:sp>
      <p:sp>
        <p:nvSpPr>
          <p:cNvPr id="74" name="object 74"/>
          <p:cNvSpPr txBox="1"/>
          <p:nvPr/>
        </p:nvSpPr>
        <p:spPr>
          <a:xfrm>
            <a:off x="3521466" y="3390910"/>
            <a:ext cx="830580" cy="381000"/>
          </a:xfrm>
          <a:prstGeom prst="rect">
            <a:avLst/>
          </a:prstGeom>
        </p:spPr>
        <p:txBody>
          <a:bodyPr vert="horz" wrap="square" lIns="0" tIns="26034" rIns="0" bIns="0" rtlCol="0">
            <a:spAutoFit/>
          </a:bodyPr>
          <a:lstStyle/>
          <a:p>
            <a:pPr marL="12700" marR="5080" indent="88265">
              <a:lnSpc>
                <a:spcPts val="1360"/>
              </a:lnSpc>
              <a:spcBef>
                <a:spcPts val="204"/>
              </a:spcBef>
            </a:pPr>
            <a:r>
              <a:rPr sz="1200" b="1" spc="-85" dirty="0">
                <a:solidFill>
                  <a:srgbClr val="FFFFFF"/>
                </a:solidFill>
                <a:latin typeface="Trebuchet MS"/>
                <a:cs typeface="Trebuchet MS"/>
              </a:rPr>
              <a:t>Tempo </a:t>
            </a:r>
            <a:r>
              <a:rPr sz="1200" b="1" spc="-80" dirty="0">
                <a:solidFill>
                  <a:srgbClr val="FFFFFF"/>
                </a:solidFill>
                <a:latin typeface="Trebuchet MS"/>
                <a:cs typeface="Trebuchet MS"/>
              </a:rPr>
              <a:t>de  Co</a:t>
            </a:r>
            <a:r>
              <a:rPr sz="1200" b="1" spc="-75" dirty="0">
                <a:solidFill>
                  <a:srgbClr val="FFFFFF"/>
                </a:solidFill>
                <a:latin typeface="Trebuchet MS"/>
                <a:cs typeface="Trebuchet MS"/>
              </a:rPr>
              <a:t>n</a:t>
            </a:r>
            <a:r>
              <a:rPr sz="1200" b="1" spc="-70" dirty="0">
                <a:solidFill>
                  <a:srgbClr val="FFFFFF"/>
                </a:solidFill>
                <a:latin typeface="Trebuchet MS"/>
                <a:cs typeface="Trebuchet MS"/>
              </a:rPr>
              <a:t>t</a:t>
            </a:r>
            <a:r>
              <a:rPr sz="1200" b="1" spc="-85" dirty="0">
                <a:solidFill>
                  <a:srgbClr val="FFFFFF"/>
                </a:solidFill>
                <a:latin typeface="Trebuchet MS"/>
                <a:cs typeface="Trebuchet MS"/>
              </a:rPr>
              <a:t>ri</a:t>
            </a:r>
            <a:r>
              <a:rPr sz="1200" b="1" spc="-65" dirty="0">
                <a:solidFill>
                  <a:srgbClr val="FFFFFF"/>
                </a:solidFill>
                <a:latin typeface="Trebuchet MS"/>
                <a:cs typeface="Trebuchet MS"/>
              </a:rPr>
              <a:t>b</a:t>
            </a:r>
            <a:r>
              <a:rPr sz="1200" b="1" spc="-75" dirty="0">
                <a:solidFill>
                  <a:srgbClr val="FFFFFF"/>
                </a:solidFill>
                <a:latin typeface="Trebuchet MS"/>
                <a:cs typeface="Trebuchet MS"/>
              </a:rPr>
              <a:t>u</a:t>
            </a:r>
            <a:r>
              <a:rPr sz="1200" b="1" spc="-70" dirty="0">
                <a:solidFill>
                  <a:srgbClr val="FFFFFF"/>
                </a:solidFill>
                <a:latin typeface="Trebuchet MS"/>
                <a:cs typeface="Trebuchet MS"/>
              </a:rPr>
              <a:t>i</a:t>
            </a:r>
            <a:r>
              <a:rPr sz="1200" b="1" spc="-90" dirty="0">
                <a:solidFill>
                  <a:srgbClr val="FFFFFF"/>
                </a:solidFill>
                <a:latin typeface="Trebuchet MS"/>
                <a:cs typeface="Trebuchet MS"/>
              </a:rPr>
              <a:t>çã</a:t>
            </a:r>
            <a:r>
              <a:rPr sz="1200" b="1" spc="-40" dirty="0">
                <a:solidFill>
                  <a:srgbClr val="FFFFFF"/>
                </a:solidFill>
                <a:latin typeface="Trebuchet MS"/>
                <a:cs typeface="Trebuchet MS"/>
              </a:rPr>
              <a:t>o</a:t>
            </a:r>
            <a:endParaRPr sz="1200" dirty="0">
              <a:latin typeface="Trebuchet MS"/>
              <a:cs typeface="Trebuchet MS"/>
            </a:endParaRPr>
          </a:p>
        </p:txBody>
      </p:sp>
      <p:sp>
        <p:nvSpPr>
          <p:cNvPr id="75" name="object 75"/>
          <p:cNvSpPr txBox="1"/>
          <p:nvPr/>
        </p:nvSpPr>
        <p:spPr>
          <a:xfrm>
            <a:off x="4590813" y="3390910"/>
            <a:ext cx="660400" cy="385361"/>
          </a:xfrm>
          <a:prstGeom prst="rect">
            <a:avLst/>
          </a:prstGeom>
        </p:spPr>
        <p:txBody>
          <a:bodyPr vert="horz" wrap="square" lIns="0" tIns="26034" rIns="0" bIns="0" rtlCol="0">
            <a:spAutoFit/>
          </a:bodyPr>
          <a:lstStyle/>
          <a:p>
            <a:pPr marL="12700" marR="5080" indent="2540">
              <a:lnSpc>
                <a:spcPts val="1360"/>
              </a:lnSpc>
              <a:spcBef>
                <a:spcPts val="204"/>
              </a:spcBef>
            </a:pPr>
            <a:r>
              <a:rPr sz="1200" b="1" spc="-85" dirty="0">
                <a:solidFill>
                  <a:srgbClr val="FFFFFF"/>
                </a:solidFill>
                <a:latin typeface="Trebuchet MS"/>
                <a:cs typeface="Trebuchet MS"/>
              </a:rPr>
              <a:t>Tempo</a:t>
            </a:r>
            <a:r>
              <a:rPr sz="1200" b="1" spc="-160" dirty="0">
                <a:solidFill>
                  <a:srgbClr val="FFFFFF"/>
                </a:solidFill>
                <a:latin typeface="Trebuchet MS"/>
                <a:cs typeface="Trebuchet MS"/>
              </a:rPr>
              <a:t> </a:t>
            </a:r>
            <a:r>
              <a:rPr sz="1200" b="1" spc="-80" dirty="0">
                <a:solidFill>
                  <a:srgbClr val="FFFFFF"/>
                </a:solidFill>
                <a:latin typeface="Trebuchet MS"/>
                <a:cs typeface="Trebuchet MS"/>
              </a:rPr>
              <a:t>de  </a:t>
            </a:r>
            <a:r>
              <a:rPr sz="1200" b="1" spc="-90" dirty="0" err="1">
                <a:solidFill>
                  <a:srgbClr val="FFFFFF"/>
                </a:solidFill>
                <a:latin typeface="Trebuchet MS"/>
                <a:cs typeface="Trebuchet MS"/>
              </a:rPr>
              <a:t>Exercício</a:t>
            </a:r>
            <a:r>
              <a:rPr lang="pt-BR" sz="975" b="1" spc="-60" baseline="25641" dirty="0">
                <a:solidFill>
                  <a:srgbClr val="FFFFFF"/>
                </a:solidFill>
                <a:latin typeface="Trebuchet MS"/>
                <a:cs typeface="Trebuchet MS"/>
              </a:rPr>
              <a:t>**</a:t>
            </a:r>
            <a:endParaRPr sz="975" baseline="25641" dirty="0">
              <a:latin typeface="Trebuchet MS"/>
              <a:cs typeface="Trebuchet MS"/>
            </a:endParaRPr>
          </a:p>
        </p:txBody>
      </p:sp>
      <p:sp>
        <p:nvSpPr>
          <p:cNvPr id="76" name="object 76"/>
          <p:cNvSpPr txBox="1"/>
          <p:nvPr/>
        </p:nvSpPr>
        <p:spPr>
          <a:xfrm>
            <a:off x="5941086" y="3481817"/>
            <a:ext cx="528955" cy="207645"/>
          </a:xfrm>
          <a:prstGeom prst="rect">
            <a:avLst/>
          </a:prstGeom>
        </p:spPr>
        <p:txBody>
          <a:bodyPr vert="horz" wrap="square" lIns="0" tIns="11430" rIns="0" bIns="0" rtlCol="0">
            <a:spAutoFit/>
          </a:bodyPr>
          <a:lstStyle/>
          <a:p>
            <a:pPr marL="12700">
              <a:lnSpc>
                <a:spcPct val="100000"/>
              </a:lnSpc>
              <a:spcBef>
                <a:spcPts val="90"/>
              </a:spcBef>
            </a:pPr>
            <a:r>
              <a:rPr sz="1200" b="1" spc="-65" dirty="0">
                <a:solidFill>
                  <a:srgbClr val="FFFFFF"/>
                </a:solidFill>
                <a:latin typeface="Trebuchet MS"/>
                <a:cs typeface="Trebuchet MS"/>
              </a:rPr>
              <a:t>Pedágio</a:t>
            </a:r>
            <a:endParaRPr sz="1200">
              <a:latin typeface="Trebuchet MS"/>
              <a:cs typeface="Trebuchet MS"/>
            </a:endParaRPr>
          </a:p>
        </p:txBody>
      </p:sp>
      <p:sp>
        <p:nvSpPr>
          <p:cNvPr id="77" name="object 77"/>
          <p:cNvSpPr txBox="1"/>
          <p:nvPr/>
        </p:nvSpPr>
        <p:spPr>
          <a:xfrm>
            <a:off x="2872179" y="3988781"/>
            <a:ext cx="511809" cy="207645"/>
          </a:xfrm>
          <a:prstGeom prst="rect">
            <a:avLst/>
          </a:prstGeom>
        </p:spPr>
        <p:txBody>
          <a:bodyPr vert="horz" wrap="square" lIns="0" tIns="11430" rIns="0" bIns="0" rtlCol="0">
            <a:spAutoFit/>
          </a:bodyPr>
          <a:lstStyle/>
          <a:p>
            <a:pPr marL="12700">
              <a:lnSpc>
                <a:spcPct val="100000"/>
              </a:lnSpc>
              <a:spcBef>
                <a:spcPts val="90"/>
              </a:spcBef>
            </a:pPr>
            <a:r>
              <a:rPr sz="1200" b="1" spc="-100" dirty="0">
                <a:solidFill>
                  <a:srgbClr val="595959"/>
                </a:solidFill>
                <a:latin typeface="Trebuchet MS"/>
                <a:cs typeface="Trebuchet MS"/>
              </a:rPr>
              <a:t>53</a:t>
            </a:r>
            <a:r>
              <a:rPr sz="1200" b="1" spc="-165" dirty="0">
                <a:solidFill>
                  <a:srgbClr val="595959"/>
                </a:solidFill>
                <a:latin typeface="Trebuchet MS"/>
                <a:cs typeface="Trebuchet MS"/>
              </a:rPr>
              <a:t> </a:t>
            </a:r>
            <a:r>
              <a:rPr sz="1200" b="1" spc="-50" dirty="0">
                <a:solidFill>
                  <a:srgbClr val="595959"/>
                </a:solidFill>
                <a:latin typeface="Trebuchet MS"/>
                <a:cs typeface="Trebuchet MS"/>
              </a:rPr>
              <a:t>anos</a:t>
            </a:r>
            <a:endParaRPr sz="1200">
              <a:latin typeface="Trebuchet MS"/>
              <a:cs typeface="Trebuchet MS"/>
            </a:endParaRPr>
          </a:p>
        </p:txBody>
      </p:sp>
      <p:sp>
        <p:nvSpPr>
          <p:cNvPr id="78" name="object 78"/>
          <p:cNvSpPr txBox="1"/>
          <p:nvPr/>
        </p:nvSpPr>
        <p:spPr>
          <a:xfrm>
            <a:off x="3685049" y="3988781"/>
            <a:ext cx="504825" cy="207645"/>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95959"/>
                </a:solidFill>
                <a:latin typeface="Trebuchet MS"/>
                <a:cs typeface="Trebuchet MS"/>
              </a:rPr>
              <a:t>30</a:t>
            </a:r>
            <a:r>
              <a:rPr sz="1200" spc="-15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79" name="object 79"/>
          <p:cNvSpPr txBox="1"/>
          <p:nvPr/>
        </p:nvSpPr>
        <p:spPr>
          <a:xfrm>
            <a:off x="4668675" y="3988781"/>
            <a:ext cx="504825" cy="207645"/>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95959"/>
                </a:solidFill>
                <a:latin typeface="Trebuchet MS"/>
                <a:cs typeface="Trebuchet MS"/>
              </a:rPr>
              <a:t>20</a:t>
            </a:r>
            <a:r>
              <a:rPr sz="1200" spc="-15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80" name="object 80"/>
          <p:cNvSpPr txBox="1"/>
          <p:nvPr/>
        </p:nvSpPr>
        <p:spPr>
          <a:xfrm>
            <a:off x="5546696" y="3893327"/>
            <a:ext cx="1320165" cy="932815"/>
          </a:xfrm>
          <a:prstGeom prst="rect">
            <a:avLst/>
          </a:prstGeom>
        </p:spPr>
        <p:txBody>
          <a:bodyPr vert="horz" wrap="square" lIns="0" tIns="11430" rIns="0" bIns="0" rtlCol="0">
            <a:spAutoFit/>
          </a:bodyPr>
          <a:lstStyle/>
          <a:p>
            <a:pPr algn="ctr">
              <a:lnSpc>
                <a:spcPts val="1400"/>
              </a:lnSpc>
              <a:spcBef>
                <a:spcPts val="90"/>
              </a:spcBef>
            </a:pPr>
            <a:r>
              <a:rPr sz="1200" b="1" spc="-65" dirty="0">
                <a:solidFill>
                  <a:srgbClr val="767171"/>
                </a:solidFill>
                <a:latin typeface="Trebuchet MS"/>
                <a:cs typeface="Trebuchet MS"/>
              </a:rPr>
              <a:t>100%</a:t>
            </a:r>
            <a:endParaRPr sz="1200" dirty="0">
              <a:latin typeface="Trebuchet MS"/>
              <a:cs typeface="Trebuchet MS"/>
            </a:endParaRPr>
          </a:p>
          <a:p>
            <a:pPr marL="12065" marR="5080" indent="-635" algn="ctr">
              <a:lnSpc>
                <a:spcPts val="1450"/>
              </a:lnSpc>
              <a:spcBef>
                <a:spcPts val="5"/>
              </a:spcBef>
            </a:pPr>
            <a:r>
              <a:rPr sz="1200" b="1" spc="-50" dirty="0">
                <a:solidFill>
                  <a:srgbClr val="767171"/>
                </a:solidFill>
                <a:latin typeface="Trebuchet MS"/>
                <a:cs typeface="Trebuchet MS"/>
              </a:rPr>
              <a:t>do </a:t>
            </a:r>
            <a:r>
              <a:rPr sz="1200" b="1" spc="-65" dirty="0">
                <a:solidFill>
                  <a:srgbClr val="767171"/>
                </a:solidFill>
                <a:latin typeface="Trebuchet MS"/>
                <a:cs typeface="Trebuchet MS"/>
              </a:rPr>
              <a:t>tempo </a:t>
            </a:r>
            <a:r>
              <a:rPr sz="1200" b="1" spc="-75" dirty="0">
                <a:solidFill>
                  <a:srgbClr val="767171"/>
                </a:solidFill>
                <a:latin typeface="Trebuchet MS"/>
                <a:cs typeface="Trebuchet MS"/>
              </a:rPr>
              <a:t>que </a:t>
            </a:r>
            <a:r>
              <a:rPr sz="1200" b="1" spc="-60" dirty="0">
                <a:solidFill>
                  <a:srgbClr val="767171"/>
                </a:solidFill>
                <a:latin typeface="Trebuchet MS"/>
                <a:cs typeface="Trebuchet MS"/>
              </a:rPr>
              <a:t>falta  </a:t>
            </a:r>
            <a:r>
              <a:rPr sz="1200" b="1" spc="-65" dirty="0">
                <a:solidFill>
                  <a:srgbClr val="767171"/>
                </a:solidFill>
                <a:latin typeface="Trebuchet MS"/>
                <a:cs typeface="Trebuchet MS"/>
              </a:rPr>
              <a:t>para atingir </a:t>
            </a:r>
            <a:r>
              <a:rPr sz="1200" b="1" spc="-40" dirty="0">
                <a:solidFill>
                  <a:srgbClr val="767171"/>
                </a:solidFill>
                <a:latin typeface="Trebuchet MS"/>
                <a:cs typeface="Trebuchet MS"/>
              </a:rPr>
              <a:t>o</a:t>
            </a:r>
            <a:r>
              <a:rPr sz="1200" b="1" spc="-200" dirty="0">
                <a:solidFill>
                  <a:srgbClr val="767171"/>
                </a:solidFill>
                <a:latin typeface="Trebuchet MS"/>
                <a:cs typeface="Trebuchet MS"/>
              </a:rPr>
              <a:t> </a:t>
            </a:r>
            <a:r>
              <a:rPr sz="1200" b="1" spc="-65" dirty="0">
                <a:solidFill>
                  <a:srgbClr val="767171"/>
                </a:solidFill>
                <a:latin typeface="Trebuchet MS"/>
                <a:cs typeface="Trebuchet MS"/>
              </a:rPr>
              <a:t>tempo  mínimo </a:t>
            </a:r>
            <a:r>
              <a:rPr sz="1200" b="1" spc="-80" dirty="0">
                <a:solidFill>
                  <a:srgbClr val="767171"/>
                </a:solidFill>
                <a:latin typeface="Trebuchet MS"/>
                <a:cs typeface="Trebuchet MS"/>
              </a:rPr>
              <a:t>de  </a:t>
            </a:r>
            <a:r>
              <a:rPr sz="1200" b="1" spc="-75" dirty="0">
                <a:solidFill>
                  <a:srgbClr val="767171"/>
                </a:solidFill>
                <a:latin typeface="Trebuchet MS"/>
                <a:cs typeface="Trebuchet MS"/>
              </a:rPr>
              <a:t>contribuição</a:t>
            </a:r>
            <a:endParaRPr sz="1200" dirty="0">
              <a:latin typeface="Trebuchet MS"/>
              <a:cs typeface="Trebuchet MS"/>
            </a:endParaRPr>
          </a:p>
        </p:txBody>
      </p:sp>
      <p:sp>
        <p:nvSpPr>
          <p:cNvPr id="81" name="object 81"/>
          <p:cNvSpPr txBox="1"/>
          <p:nvPr/>
        </p:nvSpPr>
        <p:spPr>
          <a:xfrm>
            <a:off x="2847937" y="4482109"/>
            <a:ext cx="511809" cy="207645"/>
          </a:xfrm>
          <a:prstGeom prst="rect">
            <a:avLst/>
          </a:prstGeom>
        </p:spPr>
        <p:txBody>
          <a:bodyPr vert="horz" wrap="square" lIns="0" tIns="11430" rIns="0" bIns="0" rtlCol="0">
            <a:spAutoFit/>
          </a:bodyPr>
          <a:lstStyle/>
          <a:p>
            <a:pPr marL="12700">
              <a:lnSpc>
                <a:spcPct val="100000"/>
              </a:lnSpc>
              <a:spcBef>
                <a:spcPts val="90"/>
              </a:spcBef>
            </a:pPr>
            <a:r>
              <a:rPr sz="1200" b="1" spc="-100" dirty="0">
                <a:solidFill>
                  <a:srgbClr val="595959"/>
                </a:solidFill>
                <a:latin typeface="Trebuchet MS"/>
                <a:cs typeface="Trebuchet MS"/>
              </a:rPr>
              <a:t>52</a:t>
            </a:r>
            <a:r>
              <a:rPr sz="1200" b="1" spc="-165" dirty="0">
                <a:solidFill>
                  <a:srgbClr val="595959"/>
                </a:solidFill>
                <a:latin typeface="Trebuchet MS"/>
                <a:cs typeface="Trebuchet MS"/>
              </a:rPr>
              <a:t> </a:t>
            </a:r>
            <a:r>
              <a:rPr sz="1200" b="1" spc="-50" dirty="0">
                <a:solidFill>
                  <a:srgbClr val="595959"/>
                </a:solidFill>
                <a:latin typeface="Trebuchet MS"/>
                <a:cs typeface="Trebuchet MS"/>
              </a:rPr>
              <a:t>anos</a:t>
            </a:r>
            <a:endParaRPr sz="1200">
              <a:latin typeface="Trebuchet MS"/>
              <a:cs typeface="Trebuchet MS"/>
            </a:endParaRPr>
          </a:p>
        </p:txBody>
      </p:sp>
      <p:sp>
        <p:nvSpPr>
          <p:cNvPr id="82" name="object 82"/>
          <p:cNvSpPr txBox="1"/>
          <p:nvPr/>
        </p:nvSpPr>
        <p:spPr>
          <a:xfrm>
            <a:off x="3685049" y="4482109"/>
            <a:ext cx="504825" cy="207645"/>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95959"/>
                </a:solidFill>
                <a:latin typeface="Trebuchet MS"/>
                <a:cs typeface="Trebuchet MS"/>
              </a:rPr>
              <a:t>25</a:t>
            </a:r>
            <a:r>
              <a:rPr sz="1200" spc="-15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83" name="object 83"/>
          <p:cNvSpPr txBox="1"/>
          <p:nvPr/>
        </p:nvSpPr>
        <p:spPr>
          <a:xfrm>
            <a:off x="4668675" y="4482109"/>
            <a:ext cx="504825" cy="207645"/>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95959"/>
                </a:solidFill>
                <a:latin typeface="Trebuchet MS"/>
                <a:cs typeface="Trebuchet MS"/>
              </a:rPr>
              <a:t>15</a:t>
            </a:r>
            <a:r>
              <a:rPr sz="1200" spc="-155" dirty="0">
                <a:solidFill>
                  <a:srgbClr val="595959"/>
                </a:solidFill>
                <a:latin typeface="Trebuchet MS"/>
                <a:cs typeface="Trebuchet MS"/>
              </a:rPr>
              <a:t> </a:t>
            </a:r>
            <a:r>
              <a:rPr sz="1200" spc="-35" dirty="0">
                <a:solidFill>
                  <a:srgbClr val="595959"/>
                </a:solidFill>
                <a:latin typeface="Trebuchet MS"/>
                <a:cs typeface="Trebuchet MS"/>
              </a:rPr>
              <a:t>anos</a:t>
            </a:r>
            <a:endParaRPr sz="1200">
              <a:latin typeface="Trebuchet MS"/>
              <a:cs typeface="Trebuchet MS"/>
            </a:endParaRPr>
          </a:p>
        </p:txBody>
      </p:sp>
      <p:sp>
        <p:nvSpPr>
          <p:cNvPr id="84" name="object 84"/>
          <p:cNvSpPr txBox="1"/>
          <p:nvPr/>
        </p:nvSpPr>
        <p:spPr>
          <a:xfrm>
            <a:off x="910160" y="2012568"/>
            <a:ext cx="1339850" cy="360680"/>
          </a:xfrm>
          <a:prstGeom prst="rect">
            <a:avLst/>
          </a:prstGeom>
        </p:spPr>
        <p:txBody>
          <a:bodyPr vert="horz" wrap="square" lIns="0" tIns="12700" rIns="0" bIns="0" rtlCol="0">
            <a:spAutoFit/>
          </a:bodyPr>
          <a:lstStyle/>
          <a:p>
            <a:pPr marL="12700">
              <a:lnSpc>
                <a:spcPct val="100000"/>
              </a:lnSpc>
              <a:spcBef>
                <a:spcPts val="100"/>
              </a:spcBef>
            </a:pPr>
            <a:r>
              <a:rPr sz="2200" b="1" spc="-135" dirty="0">
                <a:latin typeface="Trebuchet MS"/>
                <a:cs typeface="Trebuchet MS"/>
              </a:rPr>
              <a:t>Transição</a:t>
            </a:r>
            <a:r>
              <a:rPr sz="2200" b="1" spc="-235" dirty="0">
                <a:latin typeface="Trebuchet MS"/>
                <a:cs typeface="Trebuchet MS"/>
              </a:rPr>
              <a:t> </a:t>
            </a:r>
            <a:r>
              <a:rPr sz="2200" b="1" spc="-175" dirty="0">
                <a:latin typeface="Trebuchet MS"/>
                <a:cs typeface="Trebuchet MS"/>
              </a:rPr>
              <a:t>1</a:t>
            </a:r>
            <a:endParaRPr sz="2200" dirty="0">
              <a:latin typeface="Trebuchet MS"/>
              <a:cs typeface="Trebuchet MS"/>
            </a:endParaRPr>
          </a:p>
        </p:txBody>
      </p:sp>
      <p:sp>
        <p:nvSpPr>
          <p:cNvPr id="85" name="object 85"/>
          <p:cNvSpPr txBox="1"/>
          <p:nvPr/>
        </p:nvSpPr>
        <p:spPr>
          <a:xfrm>
            <a:off x="874878" y="3884574"/>
            <a:ext cx="1339850" cy="360680"/>
          </a:xfrm>
          <a:prstGeom prst="rect">
            <a:avLst/>
          </a:prstGeom>
        </p:spPr>
        <p:txBody>
          <a:bodyPr vert="horz" wrap="square" lIns="0" tIns="12700" rIns="0" bIns="0" rtlCol="0">
            <a:spAutoFit/>
          </a:bodyPr>
          <a:lstStyle/>
          <a:p>
            <a:pPr marL="12700">
              <a:lnSpc>
                <a:spcPct val="100000"/>
              </a:lnSpc>
              <a:spcBef>
                <a:spcPts val="100"/>
              </a:spcBef>
            </a:pPr>
            <a:r>
              <a:rPr sz="2200" b="1" spc="-135" dirty="0">
                <a:latin typeface="Trebuchet MS"/>
                <a:cs typeface="Trebuchet MS"/>
              </a:rPr>
              <a:t>Transição</a:t>
            </a:r>
            <a:r>
              <a:rPr sz="2200" b="1" spc="-235" dirty="0">
                <a:latin typeface="Trebuchet MS"/>
                <a:cs typeface="Trebuchet MS"/>
              </a:rPr>
              <a:t> </a:t>
            </a:r>
            <a:r>
              <a:rPr sz="2200" b="1" spc="-175" dirty="0">
                <a:latin typeface="Trebuchet MS"/>
                <a:cs typeface="Trebuchet MS"/>
              </a:rPr>
              <a:t>2</a:t>
            </a:r>
            <a:endParaRPr sz="2200" dirty="0">
              <a:latin typeface="Trebuchet MS"/>
              <a:cs typeface="Trebuchet MS"/>
            </a:endParaRPr>
          </a:p>
        </p:txBody>
      </p:sp>
      <p:sp>
        <p:nvSpPr>
          <p:cNvPr id="86" name="object 86"/>
          <p:cNvSpPr txBox="1"/>
          <p:nvPr/>
        </p:nvSpPr>
        <p:spPr>
          <a:xfrm>
            <a:off x="359803" y="4935156"/>
            <a:ext cx="8498904" cy="948978"/>
          </a:xfrm>
          <a:prstGeom prst="rect">
            <a:avLst/>
          </a:prstGeom>
        </p:spPr>
        <p:txBody>
          <a:bodyPr vert="horz" wrap="square" lIns="0" tIns="12700" rIns="0" bIns="0" rtlCol="0">
            <a:spAutoFit/>
          </a:bodyPr>
          <a:lstStyle/>
          <a:p>
            <a:pPr marL="12700" marR="5080" indent="-635" algn="just">
              <a:lnSpc>
                <a:spcPts val="1800"/>
              </a:lnSpc>
              <a:spcBef>
                <a:spcPts val="100"/>
              </a:spcBef>
            </a:pPr>
            <a:r>
              <a:rPr lang="pt-BR" sz="1200" spc="-30" dirty="0" smtClean="0">
                <a:latin typeface="Arial"/>
                <a:cs typeface="Arial"/>
              </a:rPr>
              <a:t>* Para </a:t>
            </a:r>
            <a:r>
              <a:rPr lang="pt-BR" sz="1200" dirty="0" smtClean="0">
                <a:latin typeface="Arial"/>
                <a:cs typeface="Arial"/>
              </a:rPr>
              <a:t>os </a:t>
            </a:r>
            <a:r>
              <a:rPr lang="pt-BR" sz="1200" spc="5" dirty="0" smtClean="0">
                <a:latin typeface="Arial"/>
                <a:cs typeface="Arial"/>
              </a:rPr>
              <a:t>cargos </a:t>
            </a:r>
            <a:r>
              <a:rPr lang="pt-BR" sz="1200" spc="10" dirty="0" smtClean="0">
                <a:latin typeface="Arial"/>
                <a:cs typeface="Arial"/>
              </a:rPr>
              <a:t>de agente </a:t>
            </a:r>
            <a:r>
              <a:rPr lang="pt-BR" sz="1200" spc="15" dirty="0" smtClean="0">
                <a:latin typeface="Arial"/>
                <a:cs typeface="Arial"/>
              </a:rPr>
              <a:t>penitenciário, </a:t>
            </a:r>
            <a:r>
              <a:rPr lang="pt-BR" sz="1200" spc="10" dirty="0" smtClean="0">
                <a:latin typeface="Arial"/>
                <a:cs typeface="Arial"/>
              </a:rPr>
              <a:t>agente </a:t>
            </a:r>
            <a:r>
              <a:rPr lang="pt-BR" sz="1200" spc="15" dirty="0" smtClean="0">
                <a:latin typeface="Arial"/>
                <a:cs typeface="Arial"/>
              </a:rPr>
              <a:t>socioeducativo, </a:t>
            </a:r>
            <a:r>
              <a:rPr lang="pt-BR" sz="1200" spc="20" dirty="0" smtClean="0">
                <a:latin typeface="Arial"/>
                <a:cs typeface="Arial"/>
              </a:rPr>
              <a:t>policial </a:t>
            </a:r>
            <a:r>
              <a:rPr lang="pt-BR" sz="1200" spc="5" dirty="0" smtClean="0">
                <a:latin typeface="Arial"/>
                <a:cs typeface="Arial"/>
              </a:rPr>
              <a:t>legislativo, </a:t>
            </a:r>
            <a:r>
              <a:rPr lang="pt-BR" sz="1200" spc="20" dirty="0" smtClean="0">
                <a:latin typeface="Arial"/>
                <a:cs typeface="Arial"/>
              </a:rPr>
              <a:t>policial </a:t>
            </a:r>
            <a:r>
              <a:rPr lang="pt-BR" sz="1200" dirty="0" smtClean="0">
                <a:latin typeface="Arial"/>
                <a:cs typeface="Arial"/>
              </a:rPr>
              <a:t>federal, </a:t>
            </a:r>
            <a:r>
              <a:rPr lang="pt-BR" sz="1200" spc="20" dirty="0" smtClean="0">
                <a:latin typeface="Arial"/>
                <a:cs typeface="Arial"/>
              </a:rPr>
              <a:t>policial </a:t>
            </a:r>
            <a:r>
              <a:rPr lang="pt-BR" sz="1200" spc="20" dirty="0" smtClean="0">
                <a:latin typeface="Arial"/>
                <a:cs typeface="Arial"/>
              </a:rPr>
              <a:t>rodoviário </a:t>
            </a:r>
            <a:r>
              <a:rPr lang="pt-BR" sz="1200" dirty="0" smtClean="0">
                <a:latin typeface="Arial"/>
                <a:cs typeface="Arial"/>
              </a:rPr>
              <a:t>federal,</a:t>
            </a:r>
            <a:r>
              <a:rPr lang="pt-BR" sz="1200" spc="-175" dirty="0" smtClean="0">
                <a:latin typeface="Arial"/>
                <a:cs typeface="Arial"/>
              </a:rPr>
              <a:t> </a:t>
            </a:r>
            <a:r>
              <a:rPr lang="pt-BR" sz="1200" spc="20" dirty="0" smtClean="0">
                <a:latin typeface="Arial"/>
                <a:cs typeface="Arial"/>
              </a:rPr>
              <a:t>policial  </a:t>
            </a:r>
            <a:r>
              <a:rPr lang="pt-BR" sz="1200" spc="15" dirty="0" smtClean="0">
                <a:latin typeface="Arial"/>
                <a:cs typeface="Arial"/>
              </a:rPr>
              <a:t>ferroviário </a:t>
            </a:r>
            <a:r>
              <a:rPr lang="pt-BR" sz="1200" spc="5" dirty="0" smtClean="0">
                <a:latin typeface="Arial"/>
                <a:cs typeface="Arial"/>
              </a:rPr>
              <a:t>federal </a:t>
            </a:r>
            <a:r>
              <a:rPr lang="pt-BR" sz="1200" spc="-5" dirty="0" smtClean="0">
                <a:latin typeface="Arial"/>
                <a:cs typeface="Arial"/>
              </a:rPr>
              <a:t>e </a:t>
            </a:r>
            <a:r>
              <a:rPr lang="pt-BR" sz="1200" spc="20" dirty="0" smtClean="0">
                <a:latin typeface="Arial"/>
                <a:cs typeface="Arial"/>
              </a:rPr>
              <a:t>policial </a:t>
            </a:r>
            <a:r>
              <a:rPr sz="1200" spc="10" dirty="0" smtClean="0">
                <a:latin typeface="Arial"/>
                <a:cs typeface="Arial"/>
              </a:rPr>
              <a:t>civil </a:t>
            </a:r>
            <a:r>
              <a:rPr sz="1200" spc="40" dirty="0">
                <a:latin typeface="Arial"/>
                <a:cs typeface="Arial"/>
              </a:rPr>
              <a:t>do </a:t>
            </a:r>
            <a:r>
              <a:rPr sz="1200" spc="20" dirty="0">
                <a:latin typeface="Arial"/>
                <a:cs typeface="Arial"/>
              </a:rPr>
              <a:t>Distrito</a:t>
            </a:r>
            <a:r>
              <a:rPr sz="1200" spc="-155" dirty="0">
                <a:latin typeface="Arial"/>
                <a:cs typeface="Arial"/>
              </a:rPr>
              <a:t> </a:t>
            </a:r>
            <a:r>
              <a:rPr sz="1200" spc="-15" dirty="0">
                <a:latin typeface="Arial"/>
                <a:cs typeface="Arial"/>
              </a:rPr>
              <a:t>Federal.</a:t>
            </a:r>
          </a:p>
          <a:p>
            <a:pPr marL="12700" marR="62230" indent="-635" algn="just">
              <a:lnSpc>
                <a:spcPts val="1800"/>
              </a:lnSpc>
              <a:spcBef>
                <a:spcPts val="100"/>
              </a:spcBef>
            </a:pPr>
            <a:r>
              <a:rPr lang="pt-BR" sz="1200" dirty="0" smtClean="0">
                <a:latin typeface="Arial"/>
                <a:cs typeface="Arial"/>
              </a:rPr>
              <a:t>** Poderá </a:t>
            </a:r>
            <a:r>
              <a:rPr lang="pt-BR" sz="1200" spc="-15" dirty="0" smtClean="0">
                <a:latin typeface="Arial"/>
                <a:cs typeface="Arial"/>
              </a:rPr>
              <a:t>ser</a:t>
            </a:r>
            <a:r>
              <a:rPr lang="pt-BR" sz="1200" spc="5" dirty="0" smtClean="0">
                <a:latin typeface="Arial"/>
                <a:cs typeface="Arial"/>
              </a:rPr>
              <a:t> </a:t>
            </a:r>
            <a:r>
              <a:rPr lang="pt-BR" sz="1200" spc="15" dirty="0" smtClean="0">
                <a:latin typeface="Arial"/>
                <a:cs typeface="Arial"/>
              </a:rPr>
              <a:t>considerado</a:t>
            </a:r>
            <a:r>
              <a:rPr lang="pt-BR" sz="1200" dirty="0" smtClean="0">
                <a:latin typeface="Arial"/>
                <a:cs typeface="Arial"/>
              </a:rPr>
              <a:t> </a:t>
            </a:r>
            <a:r>
              <a:rPr lang="pt-BR" sz="1200" spc="40" dirty="0" smtClean="0">
                <a:latin typeface="Arial"/>
                <a:cs typeface="Arial"/>
              </a:rPr>
              <a:t>tempo</a:t>
            </a:r>
            <a:r>
              <a:rPr lang="pt-BR" sz="1200" dirty="0" smtClean="0">
                <a:latin typeface="Arial"/>
                <a:cs typeface="Arial"/>
              </a:rPr>
              <a:t> </a:t>
            </a:r>
            <a:r>
              <a:rPr lang="pt-BR" sz="1200" spc="10" dirty="0" smtClean="0">
                <a:latin typeface="Arial"/>
                <a:cs typeface="Arial"/>
              </a:rPr>
              <a:t>de</a:t>
            </a:r>
            <a:r>
              <a:rPr lang="pt-BR" sz="1200" dirty="0" smtClean="0">
                <a:latin typeface="Arial"/>
                <a:cs typeface="Arial"/>
              </a:rPr>
              <a:t> </a:t>
            </a:r>
            <a:r>
              <a:rPr lang="pt-BR" sz="1200" spc="5" dirty="0" smtClean="0">
                <a:latin typeface="Arial"/>
                <a:cs typeface="Arial"/>
              </a:rPr>
              <a:t>serviço</a:t>
            </a:r>
            <a:r>
              <a:rPr lang="pt-BR" sz="1200" dirty="0" smtClean="0">
                <a:latin typeface="Arial"/>
                <a:cs typeface="Arial"/>
              </a:rPr>
              <a:t> </a:t>
            </a:r>
            <a:r>
              <a:rPr lang="pt-BR" sz="1200" spc="35" dirty="0" smtClean="0">
                <a:latin typeface="Arial"/>
                <a:cs typeface="Arial"/>
              </a:rPr>
              <a:t>em</a:t>
            </a:r>
            <a:r>
              <a:rPr lang="pt-BR" sz="1200" dirty="0" smtClean="0">
                <a:latin typeface="Arial"/>
                <a:cs typeface="Arial"/>
              </a:rPr>
              <a:t> </a:t>
            </a:r>
            <a:r>
              <a:rPr lang="pt-BR" sz="1200" spc="20" dirty="0" smtClean="0">
                <a:latin typeface="Arial"/>
                <a:cs typeface="Arial"/>
              </a:rPr>
              <a:t>cargo</a:t>
            </a:r>
            <a:r>
              <a:rPr lang="pt-BR" sz="1200" dirty="0" smtClean="0">
                <a:latin typeface="Arial"/>
                <a:cs typeface="Arial"/>
              </a:rPr>
              <a:t> </a:t>
            </a:r>
            <a:r>
              <a:rPr lang="pt-BR" sz="1200" spc="10" dirty="0" smtClean="0">
                <a:latin typeface="Arial"/>
                <a:cs typeface="Arial"/>
              </a:rPr>
              <a:t>de</a:t>
            </a:r>
            <a:r>
              <a:rPr lang="pt-BR" sz="1200" spc="5" dirty="0" smtClean="0">
                <a:latin typeface="Arial"/>
                <a:cs typeface="Arial"/>
              </a:rPr>
              <a:t> natureza</a:t>
            </a:r>
            <a:r>
              <a:rPr lang="pt-BR" sz="1200" dirty="0" smtClean="0">
                <a:latin typeface="Arial"/>
                <a:cs typeface="Arial"/>
              </a:rPr>
              <a:t> </a:t>
            </a:r>
            <a:r>
              <a:rPr lang="pt-BR" sz="1200" spc="15" dirty="0" smtClean="0">
                <a:latin typeface="Arial"/>
                <a:cs typeface="Arial"/>
              </a:rPr>
              <a:t>estritamente</a:t>
            </a:r>
            <a:r>
              <a:rPr lang="pt-BR" sz="1200" dirty="0" smtClean="0">
                <a:latin typeface="Arial"/>
                <a:cs typeface="Arial"/>
              </a:rPr>
              <a:t> </a:t>
            </a:r>
            <a:r>
              <a:rPr lang="pt-BR" sz="1200" spc="15" dirty="0" smtClean="0">
                <a:latin typeface="Arial"/>
                <a:cs typeface="Arial"/>
              </a:rPr>
              <a:t>policial:</a:t>
            </a:r>
            <a:r>
              <a:rPr lang="pt-BR" sz="1200" dirty="0" smtClean="0">
                <a:latin typeface="Arial"/>
                <a:cs typeface="Arial"/>
              </a:rPr>
              <a:t> </a:t>
            </a:r>
            <a:r>
              <a:rPr lang="pt-BR" sz="1200" spc="40" dirty="0" smtClean="0">
                <a:latin typeface="Arial"/>
                <a:cs typeface="Arial"/>
              </a:rPr>
              <a:t>tempo</a:t>
            </a:r>
            <a:r>
              <a:rPr lang="pt-BR" sz="1200" dirty="0" smtClean="0">
                <a:latin typeface="Arial"/>
                <a:cs typeface="Arial"/>
              </a:rPr>
              <a:t> </a:t>
            </a:r>
            <a:r>
              <a:rPr lang="pt-BR" sz="1200" spc="10" dirty="0" smtClean="0">
                <a:latin typeface="Arial"/>
                <a:cs typeface="Arial"/>
              </a:rPr>
              <a:t>de</a:t>
            </a:r>
            <a:r>
              <a:rPr lang="pt-BR" sz="1200" dirty="0" smtClean="0">
                <a:latin typeface="Arial"/>
                <a:cs typeface="Arial"/>
              </a:rPr>
              <a:t> atividade</a:t>
            </a:r>
            <a:r>
              <a:rPr lang="pt-BR" sz="1200" spc="5" dirty="0" smtClean="0">
                <a:latin typeface="Arial"/>
                <a:cs typeface="Arial"/>
              </a:rPr>
              <a:t> </a:t>
            </a:r>
            <a:r>
              <a:rPr lang="pt-BR" sz="1200" spc="-20" dirty="0" smtClean="0">
                <a:latin typeface="Arial"/>
                <a:cs typeface="Arial"/>
              </a:rPr>
              <a:t>nas</a:t>
            </a:r>
            <a:r>
              <a:rPr lang="pt-BR" sz="1200" dirty="0" smtClean="0">
                <a:latin typeface="Arial"/>
                <a:cs typeface="Arial"/>
              </a:rPr>
              <a:t> </a:t>
            </a:r>
            <a:r>
              <a:rPr lang="pt-BR" sz="1200" spc="-10" dirty="0" smtClean="0">
                <a:latin typeface="Arial"/>
                <a:cs typeface="Arial"/>
              </a:rPr>
              <a:t>Forças</a:t>
            </a:r>
            <a:r>
              <a:rPr lang="pt-BR" sz="1200" dirty="0" smtClean="0">
                <a:latin typeface="Arial"/>
                <a:cs typeface="Arial"/>
              </a:rPr>
              <a:t> </a:t>
            </a:r>
            <a:r>
              <a:rPr lang="pt-BR" sz="1200" spc="-10" dirty="0" smtClean="0">
                <a:latin typeface="Arial"/>
                <a:cs typeface="Arial"/>
              </a:rPr>
              <a:t>Armadas,</a:t>
            </a:r>
            <a:r>
              <a:rPr lang="pt-BR" sz="1200" dirty="0" smtClean="0">
                <a:latin typeface="Arial"/>
                <a:cs typeface="Arial"/>
              </a:rPr>
              <a:t> </a:t>
            </a:r>
            <a:r>
              <a:rPr lang="pt-BR" sz="1200" spc="-20" dirty="0" smtClean="0">
                <a:latin typeface="Arial"/>
                <a:cs typeface="Arial"/>
              </a:rPr>
              <a:t>nas  </a:t>
            </a:r>
            <a:r>
              <a:rPr lang="pt-BR" sz="1200" dirty="0" smtClean="0">
                <a:latin typeface="Arial"/>
                <a:cs typeface="Arial"/>
              </a:rPr>
              <a:t>polícias</a:t>
            </a:r>
            <a:r>
              <a:rPr lang="pt-BR" sz="1200" spc="-10" dirty="0" smtClean="0">
                <a:latin typeface="Arial"/>
                <a:cs typeface="Arial"/>
              </a:rPr>
              <a:t> </a:t>
            </a:r>
            <a:r>
              <a:rPr lang="pt-BR" sz="1200" spc="10" dirty="0" smtClean="0">
                <a:latin typeface="Arial"/>
                <a:cs typeface="Arial"/>
              </a:rPr>
              <a:t>militares</a:t>
            </a:r>
            <a:r>
              <a:rPr lang="pt-BR" sz="1200" spc="-10" dirty="0" smtClean="0">
                <a:latin typeface="Arial"/>
                <a:cs typeface="Arial"/>
              </a:rPr>
              <a:t> </a:t>
            </a:r>
            <a:r>
              <a:rPr lang="pt-BR" sz="1200" spc="-5" dirty="0" smtClean="0">
                <a:latin typeface="Arial"/>
                <a:cs typeface="Arial"/>
              </a:rPr>
              <a:t>e</a:t>
            </a:r>
            <a:r>
              <a:rPr lang="pt-BR" sz="1200" spc="-10" dirty="0" smtClean="0">
                <a:latin typeface="Arial"/>
                <a:cs typeface="Arial"/>
              </a:rPr>
              <a:t> </a:t>
            </a:r>
            <a:r>
              <a:rPr lang="pt-BR" sz="1200" spc="10" dirty="0" smtClean="0">
                <a:latin typeface="Arial"/>
                <a:cs typeface="Arial"/>
              </a:rPr>
              <a:t>nos</a:t>
            </a:r>
            <a:r>
              <a:rPr lang="pt-BR" sz="1200" spc="-5" dirty="0" smtClean="0">
                <a:latin typeface="Arial"/>
                <a:cs typeface="Arial"/>
              </a:rPr>
              <a:t> </a:t>
            </a:r>
            <a:r>
              <a:rPr lang="pt-BR" sz="1200" spc="25" dirty="0" smtClean="0">
                <a:latin typeface="Arial"/>
                <a:cs typeface="Arial"/>
              </a:rPr>
              <a:t>corpos</a:t>
            </a:r>
            <a:r>
              <a:rPr lang="pt-BR" sz="1200" spc="-10" dirty="0" smtClean="0">
                <a:latin typeface="Arial"/>
                <a:cs typeface="Arial"/>
              </a:rPr>
              <a:t> </a:t>
            </a:r>
            <a:r>
              <a:rPr lang="pt-BR" sz="1200" spc="10" dirty="0" smtClean="0">
                <a:latin typeface="Arial"/>
                <a:cs typeface="Arial"/>
              </a:rPr>
              <a:t>de</a:t>
            </a:r>
            <a:r>
              <a:rPr lang="pt-BR" sz="1200" spc="-10" dirty="0" smtClean="0">
                <a:latin typeface="Arial"/>
                <a:cs typeface="Arial"/>
              </a:rPr>
              <a:t> </a:t>
            </a:r>
            <a:r>
              <a:rPr lang="pt-BR" sz="1200" spc="20" dirty="0" smtClean="0">
                <a:latin typeface="Arial"/>
                <a:cs typeface="Arial"/>
              </a:rPr>
              <a:t>bombeiros</a:t>
            </a:r>
            <a:r>
              <a:rPr lang="pt-BR" sz="1200" spc="-5" dirty="0" smtClean="0">
                <a:latin typeface="Arial"/>
                <a:cs typeface="Arial"/>
              </a:rPr>
              <a:t> </a:t>
            </a:r>
            <a:r>
              <a:rPr lang="pt-BR" sz="1200" spc="10" dirty="0" smtClean="0">
                <a:latin typeface="Arial"/>
                <a:cs typeface="Arial"/>
              </a:rPr>
              <a:t>militares</a:t>
            </a:r>
            <a:r>
              <a:rPr lang="pt-BR" sz="1200" spc="-10" dirty="0" smtClean="0">
                <a:latin typeface="Arial"/>
                <a:cs typeface="Arial"/>
              </a:rPr>
              <a:t> </a:t>
            </a:r>
            <a:r>
              <a:rPr lang="pt-BR" sz="1200" spc="-5" dirty="0" smtClean="0">
                <a:latin typeface="Arial"/>
                <a:cs typeface="Arial"/>
              </a:rPr>
              <a:t>e</a:t>
            </a:r>
            <a:r>
              <a:rPr lang="pt-BR" sz="1200" spc="-10" dirty="0" smtClean="0">
                <a:latin typeface="Arial"/>
                <a:cs typeface="Arial"/>
              </a:rPr>
              <a:t> </a:t>
            </a:r>
            <a:r>
              <a:rPr lang="pt-BR" sz="1200" spc="55" dirty="0" smtClean="0">
                <a:latin typeface="Arial"/>
                <a:cs typeface="Arial"/>
              </a:rPr>
              <a:t>o</a:t>
            </a:r>
            <a:r>
              <a:rPr lang="pt-BR" sz="1200" spc="-5" dirty="0" smtClean="0">
                <a:latin typeface="Arial"/>
                <a:cs typeface="Arial"/>
              </a:rPr>
              <a:t> </a:t>
            </a:r>
            <a:r>
              <a:rPr lang="pt-BR" sz="1200" spc="40" dirty="0" smtClean="0">
                <a:latin typeface="Arial"/>
                <a:cs typeface="Arial"/>
              </a:rPr>
              <a:t>tempo</a:t>
            </a:r>
            <a:r>
              <a:rPr lang="pt-BR" sz="1200" spc="-10" dirty="0" smtClean="0">
                <a:latin typeface="Arial"/>
                <a:cs typeface="Arial"/>
              </a:rPr>
              <a:t> </a:t>
            </a:r>
            <a:r>
              <a:rPr lang="pt-BR" sz="1200" spc="10" dirty="0" smtClean="0">
                <a:latin typeface="Arial"/>
                <a:cs typeface="Arial"/>
              </a:rPr>
              <a:t>de</a:t>
            </a:r>
            <a:r>
              <a:rPr lang="pt-BR" sz="1200" spc="-10" dirty="0" smtClean="0">
                <a:latin typeface="Arial"/>
                <a:cs typeface="Arial"/>
              </a:rPr>
              <a:t> </a:t>
            </a:r>
            <a:r>
              <a:rPr lang="pt-BR" sz="1200" spc="10" dirty="0" smtClean="0">
                <a:latin typeface="Arial"/>
                <a:cs typeface="Arial"/>
              </a:rPr>
              <a:t>agente</a:t>
            </a:r>
            <a:r>
              <a:rPr lang="pt-BR" sz="1200" spc="-5" dirty="0" smtClean="0">
                <a:latin typeface="Arial"/>
                <a:cs typeface="Arial"/>
              </a:rPr>
              <a:t> </a:t>
            </a:r>
            <a:r>
              <a:rPr lang="pt-BR" sz="1200" spc="20" dirty="0" smtClean="0">
                <a:latin typeface="Arial"/>
                <a:cs typeface="Arial"/>
              </a:rPr>
              <a:t>penitenciário</a:t>
            </a:r>
            <a:r>
              <a:rPr lang="pt-BR" sz="1200" spc="-10" dirty="0" smtClean="0">
                <a:latin typeface="Arial"/>
                <a:cs typeface="Arial"/>
              </a:rPr>
              <a:t> </a:t>
            </a:r>
            <a:r>
              <a:rPr lang="pt-BR" sz="1200" spc="40" dirty="0" smtClean="0">
                <a:latin typeface="Arial"/>
                <a:cs typeface="Arial"/>
              </a:rPr>
              <a:t>ou</a:t>
            </a:r>
            <a:r>
              <a:rPr lang="pt-BR" sz="1200" spc="-10" dirty="0" smtClean="0">
                <a:latin typeface="Arial"/>
                <a:cs typeface="Arial"/>
              </a:rPr>
              <a:t> </a:t>
            </a:r>
            <a:r>
              <a:rPr lang="pt-BR" sz="1200" spc="15" dirty="0" smtClean="0">
                <a:latin typeface="Arial"/>
                <a:cs typeface="Arial"/>
              </a:rPr>
              <a:t>socioeducativo</a:t>
            </a:r>
            <a:r>
              <a:rPr sz="1200" spc="15" dirty="0" smtClean="0">
                <a:latin typeface="Arial"/>
                <a:cs typeface="Arial"/>
              </a:rPr>
              <a:t>.</a:t>
            </a:r>
            <a:endParaRPr sz="1200" dirty="0">
              <a:latin typeface="Arial"/>
              <a:cs typeface="Arial"/>
            </a:endParaRPr>
          </a:p>
        </p:txBody>
      </p:sp>
      <p:sp>
        <p:nvSpPr>
          <p:cNvPr id="87" name="object 87"/>
          <p:cNvSpPr/>
          <p:nvPr/>
        </p:nvSpPr>
        <p:spPr>
          <a:xfrm>
            <a:off x="2549843" y="1979066"/>
            <a:ext cx="62865" cy="66675"/>
          </a:xfrm>
          <a:custGeom>
            <a:avLst/>
            <a:gdLst/>
            <a:ahLst/>
            <a:cxnLst/>
            <a:rect l="l" t="t" r="r" b="b"/>
            <a:pathLst>
              <a:path w="62864" h="66675">
                <a:moveTo>
                  <a:pt x="31343" y="0"/>
                </a:moveTo>
                <a:lnTo>
                  <a:pt x="19143" y="2594"/>
                </a:lnTo>
                <a:lnTo>
                  <a:pt x="9180" y="9672"/>
                </a:lnTo>
                <a:lnTo>
                  <a:pt x="2463" y="20172"/>
                </a:lnTo>
                <a:lnTo>
                  <a:pt x="0" y="33032"/>
                </a:lnTo>
                <a:lnTo>
                  <a:pt x="2463" y="45885"/>
                </a:lnTo>
                <a:lnTo>
                  <a:pt x="9180" y="56381"/>
                </a:lnTo>
                <a:lnTo>
                  <a:pt x="19143" y="63457"/>
                </a:lnTo>
                <a:lnTo>
                  <a:pt x="31343" y="66052"/>
                </a:lnTo>
                <a:lnTo>
                  <a:pt x="43543" y="63457"/>
                </a:lnTo>
                <a:lnTo>
                  <a:pt x="53506" y="56381"/>
                </a:lnTo>
                <a:lnTo>
                  <a:pt x="60223" y="45885"/>
                </a:lnTo>
                <a:lnTo>
                  <a:pt x="62687" y="33032"/>
                </a:lnTo>
                <a:lnTo>
                  <a:pt x="60223" y="20172"/>
                </a:lnTo>
                <a:lnTo>
                  <a:pt x="53506" y="9672"/>
                </a:lnTo>
                <a:lnTo>
                  <a:pt x="43543" y="2594"/>
                </a:lnTo>
                <a:lnTo>
                  <a:pt x="31343" y="0"/>
                </a:lnTo>
                <a:close/>
              </a:path>
            </a:pathLst>
          </a:custGeom>
          <a:solidFill>
            <a:srgbClr val="F7A600"/>
          </a:solidFill>
        </p:spPr>
        <p:txBody>
          <a:bodyPr wrap="square" lIns="0" tIns="0" rIns="0" bIns="0" rtlCol="0"/>
          <a:lstStyle/>
          <a:p>
            <a:endParaRPr/>
          </a:p>
        </p:txBody>
      </p:sp>
      <p:sp>
        <p:nvSpPr>
          <p:cNvPr id="88" name="object 88"/>
          <p:cNvSpPr/>
          <p:nvPr/>
        </p:nvSpPr>
        <p:spPr>
          <a:xfrm>
            <a:off x="2510511" y="2058670"/>
            <a:ext cx="141605" cy="344805"/>
          </a:xfrm>
          <a:custGeom>
            <a:avLst/>
            <a:gdLst/>
            <a:ahLst/>
            <a:cxnLst/>
            <a:rect l="l" t="t" r="r" b="b"/>
            <a:pathLst>
              <a:path w="141605" h="344805">
                <a:moveTo>
                  <a:pt x="111086" y="162382"/>
                </a:moveTo>
                <a:lnTo>
                  <a:pt x="74980" y="162382"/>
                </a:lnTo>
                <a:lnTo>
                  <a:pt x="74980" y="325259"/>
                </a:lnTo>
                <a:lnTo>
                  <a:pt x="76398" y="332663"/>
                </a:lnTo>
                <a:lnTo>
                  <a:pt x="80265" y="338710"/>
                </a:lnTo>
                <a:lnTo>
                  <a:pt x="86001" y="342788"/>
                </a:lnTo>
                <a:lnTo>
                  <a:pt x="93027" y="344284"/>
                </a:lnTo>
                <a:lnTo>
                  <a:pt x="100073" y="342775"/>
                </a:lnTo>
                <a:lnTo>
                  <a:pt x="105803" y="338697"/>
                </a:lnTo>
                <a:lnTo>
                  <a:pt x="109669" y="332650"/>
                </a:lnTo>
                <a:lnTo>
                  <a:pt x="111086" y="325259"/>
                </a:lnTo>
                <a:lnTo>
                  <a:pt x="111086" y="162382"/>
                </a:lnTo>
                <a:close/>
              </a:path>
              <a:path w="141605" h="344805">
                <a:moveTo>
                  <a:pt x="111086" y="38442"/>
                </a:moveTo>
                <a:lnTo>
                  <a:pt x="30276" y="38442"/>
                </a:lnTo>
                <a:lnTo>
                  <a:pt x="30279" y="325259"/>
                </a:lnTo>
                <a:lnTo>
                  <a:pt x="31701" y="332663"/>
                </a:lnTo>
                <a:lnTo>
                  <a:pt x="35579" y="338710"/>
                </a:lnTo>
                <a:lnTo>
                  <a:pt x="41306" y="342775"/>
                </a:lnTo>
                <a:lnTo>
                  <a:pt x="48336" y="344271"/>
                </a:lnTo>
                <a:lnTo>
                  <a:pt x="55363" y="342775"/>
                </a:lnTo>
                <a:lnTo>
                  <a:pt x="61104" y="338697"/>
                </a:lnTo>
                <a:lnTo>
                  <a:pt x="64975" y="332650"/>
                </a:lnTo>
                <a:lnTo>
                  <a:pt x="66393" y="325259"/>
                </a:lnTo>
                <a:lnTo>
                  <a:pt x="66395" y="162382"/>
                </a:lnTo>
                <a:lnTo>
                  <a:pt x="111086" y="162382"/>
                </a:lnTo>
                <a:lnTo>
                  <a:pt x="111086" y="38442"/>
                </a:lnTo>
                <a:close/>
              </a:path>
              <a:path w="141605" h="344805">
                <a:moveTo>
                  <a:pt x="141363" y="35115"/>
                </a:moveTo>
                <a:lnTo>
                  <a:pt x="0" y="35115"/>
                </a:lnTo>
                <a:lnTo>
                  <a:pt x="0" y="160108"/>
                </a:lnTo>
                <a:lnTo>
                  <a:pt x="5308" y="165696"/>
                </a:lnTo>
                <a:lnTo>
                  <a:pt x="18402" y="165696"/>
                </a:lnTo>
                <a:lnTo>
                  <a:pt x="23710" y="160108"/>
                </a:lnTo>
                <a:lnTo>
                  <a:pt x="23710" y="38442"/>
                </a:lnTo>
                <a:lnTo>
                  <a:pt x="141363" y="38442"/>
                </a:lnTo>
                <a:lnTo>
                  <a:pt x="141363" y="35115"/>
                </a:lnTo>
                <a:close/>
              </a:path>
              <a:path w="141605" h="344805">
                <a:moveTo>
                  <a:pt x="141363" y="38442"/>
                </a:moveTo>
                <a:lnTo>
                  <a:pt x="117652" y="38442"/>
                </a:lnTo>
                <a:lnTo>
                  <a:pt x="117652" y="160108"/>
                </a:lnTo>
                <a:lnTo>
                  <a:pt x="122961" y="165696"/>
                </a:lnTo>
                <a:lnTo>
                  <a:pt x="136055" y="165696"/>
                </a:lnTo>
                <a:lnTo>
                  <a:pt x="141363" y="160108"/>
                </a:lnTo>
                <a:lnTo>
                  <a:pt x="141363" y="38442"/>
                </a:lnTo>
                <a:close/>
              </a:path>
              <a:path w="141605" h="344805">
                <a:moveTo>
                  <a:pt x="104889" y="0"/>
                </a:moveTo>
                <a:lnTo>
                  <a:pt x="36474" y="0"/>
                </a:lnTo>
                <a:lnTo>
                  <a:pt x="22978" y="2720"/>
                </a:lnTo>
                <a:lnTo>
                  <a:pt x="11764" y="10180"/>
                </a:lnTo>
                <a:lnTo>
                  <a:pt x="3825" y="21329"/>
                </a:lnTo>
                <a:lnTo>
                  <a:pt x="152" y="35115"/>
                </a:lnTo>
                <a:lnTo>
                  <a:pt x="141211" y="35115"/>
                </a:lnTo>
                <a:lnTo>
                  <a:pt x="137545" y="21329"/>
                </a:lnTo>
                <a:lnTo>
                  <a:pt x="129608" y="10180"/>
                </a:lnTo>
                <a:lnTo>
                  <a:pt x="118392" y="2720"/>
                </a:lnTo>
                <a:lnTo>
                  <a:pt x="104889" y="0"/>
                </a:lnTo>
                <a:close/>
              </a:path>
            </a:pathLst>
          </a:custGeom>
          <a:solidFill>
            <a:srgbClr val="F7A600"/>
          </a:solidFill>
        </p:spPr>
        <p:txBody>
          <a:bodyPr wrap="square" lIns="0" tIns="0" rIns="0" bIns="0" rtlCol="0"/>
          <a:lstStyle/>
          <a:p>
            <a:endParaRPr/>
          </a:p>
        </p:txBody>
      </p:sp>
      <p:sp>
        <p:nvSpPr>
          <p:cNvPr id="89" name="object 89"/>
          <p:cNvSpPr/>
          <p:nvPr/>
        </p:nvSpPr>
        <p:spPr>
          <a:xfrm>
            <a:off x="2554415" y="3914711"/>
            <a:ext cx="53975" cy="56515"/>
          </a:xfrm>
          <a:custGeom>
            <a:avLst/>
            <a:gdLst/>
            <a:ahLst/>
            <a:cxnLst/>
            <a:rect l="l" t="t" r="r" b="b"/>
            <a:pathLst>
              <a:path w="53975" h="56514">
                <a:moveTo>
                  <a:pt x="26771" y="0"/>
                </a:moveTo>
                <a:lnTo>
                  <a:pt x="16352" y="2215"/>
                </a:lnTo>
                <a:lnTo>
                  <a:pt x="7842" y="8259"/>
                </a:lnTo>
                <a:lnTo>
                  <a:pt x="2104" y="17225"/>
                </a:lnTo>
                <a:lnTo>
                  <a:pt x="0" y="28206"/>
                </a:lnTo>
                <a:lnTo>
                  <a:pt x="2104" y="39188"/>
                </a:lnTo>
                <a:lnTo>
                  <a:pt x="7842" y="48153"/>
                </a:lnTo>
                <a:lnTo>
                  <a:pt x="16352" y="54197"/>
                </a:lnTo>
                <a:lnTo>
                  <a:pt x="26771" y="56413"/>
                </a:lnTo>
                <a:lnTo>
                  <a:pt x="37191" y="54197"/>
                </a:lnTo>
                <a:lnTo>
                  <a:pt x="45700" y="48153"/>
                </a:lnTo>
                <a:lnTo>
                  <a:pt x="51438" y="39188"/>
                </a:lnTo>
                <a:lnTo>
                  <a:pt x="53543" y="28206"/>
                </a:lnTo>
                <a:lnTo>
                  <a:pt x="51438" y="17225"/>
                </a:lnTo>
                <a:lnTo>
                  <a:pt x="45700" y="8259"/>
                </a:lnTo>
                <a:lnTo>
                  <a:pt x="37191" y="2215"/>
                </a:lnTo>
                <a:lnTo>
                  <a:pt x="26771" y="0"/>
                </a:lnTo>
                <a:close/>
              </a:path>
            </a:pathLst>
          </a:custGeom>
          <a:solidFill>
            <a:srgbClr val="F7A600"/>
          </a:solidFill>
        </p:spPr>
        <p:txBody>
          <a:bodyPr wrap="square" lIns="0" tIns="0" rIns="0" bIns="0" rtlCol="0"/>
          <a:lstStyle/>
          <a:p>
            <a:endParaRPr/>
          </a:p>
        </p:txBody>
      </p:sp>
      <p:sp>
        <p:nvSpPr>
          <p:cNvPr id="90" name="object 90"/>
          <p:cNvSpPr/>
          <p:nvPr/>
        </p:nvSpPr>
        <p:spPr>
          <a:xfrm>
            <a:off x="2520836" y="3982694"/>
            <a:ext cx="121285" cy="294005"/>
          </a:xfrm>
          <a:custGeom>
            <a:avLst/>
            <a:gdLst/>
            <a:ahLst/>
            <a:cxnLst/>
            <a:rect l="l" t="t" r="r" b="b"/>
            <a:pathLst>
              <a:path w="121285" h="294004">
                <a:moveTo>
                  <a:pt x="94856" y="32829"/>
                </a:moveTo>
                <a:lnTo>
                  <a:pt x="25844" y="32829"/>
                </a:lnTo>
                <a:lnTo>
                  <a:pt x="25856" y="286740"/>
                </a:lnTo>
                <a:lnTo>
                  <a:pt x="32753" y="294004"/>
                </a:lnTo>
                <a:lnTo>
                  <a:pt x="49784" y="294004"/>
                </a:lnTo>
                <a:lnTo>
                  <a:pt x="56680" y="286740"/>
                </a:lnTo>
                <a:lnTo>
                  <a:pt x="56692" y="138671"/>
                </a:lnTo>
                <a:lnTo>
                  <a:pt x="94856" y="138671"/>
                </a:lnTo>
                <a:lnTo>
                  <a:pt x="94856" y="32829"/>
                </a:lnTo>
                <a:close/>
              </a:path>
              <a:path w="121285" h="294004">
                <a:moveTo>
                  <a:pt x="94856" y="138671"/>
                </a:moveTo>
                <a:lnTo>
                  <a:pt x="64020" y="138671"/>
                </a:lnTo>
                <a:lnTo>
                  <a:pt x="64020" y="286740"/>
                </a:lnTo>
                <a:lnTo>
                  <a:pt x="70929" y="294004"/>
                </a:lnTo>
                <a:lnTo>
                  <a:pt x="87960" y="294004"/>
                </a:lnTo>
                <a:lnTo>
                  <a:pt x="94844" y="286740"/>
                </a:lnTo>
                <a:lnTo>
                  <a:pt x="94856" y="138671"/>
                </a:lnTo>
                <a:close/>
              </a:path>
              <a:path w="121285" h="294004">
                <a:moveTo>
                  <a:pt x="120713" y="29984"/>
                </a:moveTo>
                <a:lnTo>
                  <a:pt x="0" y="29984"/>
                </a:lnTo>
                <a:lnTo>
                  <a:pt x="0" y="136728"/>
                </a:lnTo>
                <a:lnTo>
                  <a:pt x="4521" y="141503"/>
                </a:lnTo>
                <a:lnTo>
                  <a:pt x="15709" y="141503"/>
                </a:lnTo>
                <a:lnTo>
                  <a:pt x="20243" y="136728"/>
                </a:lnTo>
                <a:lnTo>
                  <a:pt x="20243" y="32829"/>
                </a:lnTo>
                <a:lnTo>
                  <a:pt x="120713" y="32829"/>
                </a:lnTo>
                <a:lnTo>
                  <a:pt x="120713" y="29984"/>
                </a:lnTo>
                <a:close/>
              </a:path>
              <a:path w="121285" h="294004">
                <a:moveTo>
                  <a:pt x="120713" y="32829"/>
                </a:moveTo>
                <a:lnTo>
                  <a:pt x="100469" y="32829"/>
                </a:lnTo>
                <a:lnTo>
                  <a:pt x="100469" y="136728"/>
                </a:lnTo>
                <a:lnTo>
                  <a:pt x="105003" y="141503"/>
                </a:lnTo>
                <a:lnTo>
                  <a:pt x="116179" y="141503"/>
                </a:lnTo>
                <a:lnTo>
                  <a:pt x="120713" y="136728"/>
                </a:lnTo>
                <a:lnTo>
                  <a:pt x="120713" y="32829"/>
                </a:lnTo>
                <a:close/>
              </a:path>
              <a:path w="121285" h="294004">
                <a:moveTo>
                  <a:pt x="89573" y="0"/>
                </a:moveTo>
                <a:lnTo>
                  <a:pt x="31140" y="0"/>
                </a:lnTo>
                <a:lnTo>
                  <a:pt x="19613" y="2322"/>
                </a:lnTo>
                <a:lnTo>
                  <a:pt x="10037" y="8691"/>
                </a:lnTo>
                <a:lnTo>
                  <a:pt x="3260" y="18211"/>
                </a:lnTo>
                <a:lnTo>
                  <a:pt x="127" y="29984"/>
                </a:lnTo>
                <a:lnTo>
                  <a:pt x="120586" y="29984"/>
                </a:lnTo>
                <a:lnTo>
                  <a:pt x="117453" y="18211"/>
                </a:lnTo>
                <a:lnTo>
                  <a:pt x="110675" y="8691"/>
                </a:lnTo>
                <a:lnTo>
                  <a:pt x="101100" y="2322"/>
                </a:lnTo>
                <a:lnTo>
                  <a:pt x="89573" y="0"/>
                </a:lnTo>
                <a:close/>
              </a:path>
            </a:pathLst>
          </a:custGeom>
          <a:solidFill>
            <a:srgbClr val="F7A600"/>
          </a:solidFill>
        </p:spPr>
        <p:txBody>
          <a:bodyPr wrap="square" lIns="0" tIns="0" rIns="0" bIns="0" rtlCol="0"/>
          <a:lstStyle/>
          <a:p>
            <a:endParaRPr/>
          </a:p>
        </p:txBody>
      </p:sp>
      <p:sp>
        <p:nvSpPr>
          <p:cNvPr id="91" name="object 91"/>
          <p:cNvSpPr/>
          <p:nvPr/>
        </p:nvSpPr>
        <p:spPr>
          <a:xfrm>
            <a:off x="2549843" y="2479815"/>
            <a:ext cx="62865" cy="66675"/>
          </a:xfrm>
          <a:custGeom>
            <a:avLst/>
            <a:gdLst/>
            <a:ahLst/>
            <a:cxnLst/>
            <a:rect l="l" t="t" r="r" b="b"/>
            <a:pathLst>
              <a:path w="62864" h="66675">
                <a:moveTo>
                  <a:pt x="31343" y="0"/>
                </a:moveTo>
                <a:lnTo>
                  <a:pt x="19143" y="2594"/>
                </a:lnTo>
                <a:lnTo>
                  <a:pt x="9180" y="9672"/>
                </a:lnTo>
                <a:lnTo>
                  <a:pt x="2463" y="20172"/>
                </a:lnTo>
                <a:lnTo>
                  <a:pt x="0" y="33032"/>
                </a:lnTo>
                <a:lnTo>
                  <a:pt x="2463" y="45885"/>
                </a:lnTo>
                <a:lnTo>
                  <a:pt x="9180" y="56381"/>
                </a:lnTo>
                <a:lnTo>
                  <a:pt x="19143" y="63457"/>
                </a:lnTo>
                <a:lnTo>
                  <a:pt x="31343" y="66052"/>
                </a:lnTo>
                <a:lnTo>
                  <a:pt x="43543" y="63457"/>
                </a:lnTo>
                <a:lnTo>
                  <a:pt x="53506" y="56381"/>
                </a:lnTo>
                <a:lnTo>
                  <a:pt x="60223" y="45885"/>
                </a:lnTo>
                <a:lnTo>
                  <a:pt x="62687" y="33032"/>
                </a:lnTo>
                <a:lnTo>
                  <a:pt x="60223" y="20172"/>
                </a:lnTo>
                <a:lnTo>
                  <a:pt x="53506" y="9672"/>
                </a:lnTo>
                <a:lnTo>
                  <a:pt x="43543" y="2594"/>
                </a:lnTo>
                <a:lnTo>
                  <a:pt x="31343" y="0"/>
                </a:lnTo>
                <a:close/>
              </a:path>
            </a:pathLst>
          </a:custGeom>
          <a:solidFill>
            <a:srgbClr val="F7A600"/>
          </a:solidFill>
        </p:spPr>
        <p:txBody>
          <a:bodyPr wrap="square" lIns="0" tIns="0" rIns="0" bIns="0" rtlCol="0"/>
          <a:lstStyle/>
          <a:p>
            <a:endParaRPr/>
          </a:p>
        </p:txBody>
      </p:sp>
      <p:sp>
        <p:nvSpPr>
          <p:cNvPr id="92" name="object 92"/>
          <p:cNvSpPr/>
          <p:nvPr/>
        </p:nvSpPr>
        <p:spPr>
          <a:xfrm>
            <a:off x="2485213" y="2559418"/>
            <a:ext cx="192405" cy="344805"/>
          </a:xfrm>
          <a:custGeom>
            <a:avLst/>
            <a:gdLst/>
            <a:ahLst/>
            <a:cxnLst/>
            <a:rect l="l" t="t" r="r" b="b"/>
            <a:pathLst>
              <a:path w="192405" h="344805">
                <a:moveTo>
                  <a:pt x="91998" y="195846"/>
                </a:moveTo>
                <a:lnTo>
                  <a:pt x="63893" y="195846"/>
                </a:lnTo>
                <a:lnTo>
                  <a:pt x="63893" y="338099"/>
                </a:lnTo>
                <a:lnTo>
                  <a:pt x="69761" y="344284"/>
                </a:lnTo>
                <a:lnTo>
                  <a:pt x="86118" y="344284"/>
                </a:lnTo>
                <a:lnTo>
                  <a:pt x="91998" y="338099"/>
                </a:lnTo>
                <a:lnTo>
                  <a:pt x="91998" y="195846"/>
                </a:lnTo>
                <a:close/>
              </a:path>
              <a:path w="192405" h="344805">
                <a:moveTo>
                  <a:pt x="126784" y="195846"/>
                </a:moveTo>
                <a:lnTo>
                  <a:pt x="98679" y="195846"/>
                </a:lnTo>
                <a:lnTo>
                  <a:pt x="98679" y="338099"/>
                </a:lnTo>
                <a:lnTo>
                  <a:pt x="104546" y="344284"/>
                </a:lnTo>
                <a:lnTo>
                  <a:pt x="120904" y="344284"/>
                </a:lnTo>
                <a:lnTo>
                  <a:pt x="126784" y="338099"/>
                </a:lnTo>
                <a:lnTo>
                  <a:pt x="126784" y="195846"/>
                </a:lnTo>
                <a:close/>
              </a:path>
              <a:path w="192405" h="344805">
                <a:moveTo>
                  <a:pt x="126949" y="38442"/>
                </a:moveTo>
                <a:lnTo>
                  <a:pt x="64998" y="38442"/>
                </a:lnTo>
                <a:lnTo>
                  <a:pt x="31915" y="195846"/>
                </a:lnTo>
                <a:lnTo>
                  <a:pt x="158750" y="195846"/>
                </a:lnTo>
                <a:lnTo>
                  <a:pt x="126949" y="38442"/>
                </a:lnTo>
                <a:close/>
              </a:path>
              <a:path w="192405" h="344805">
                <a:moveTo>
                  <a:pt x="130175" y="0"/>
                </a:moveTo>
                <a:lnTo>
                  <a:pt x="61772" y="0"/>
                </a:lnTo>
                <a:lnTo>
                  <a:pt x="48723" y="2535"/>
                </a:lnTo>
                <a:lnTo>
                  <a:pt x="37769" y="9513"/>
                </a:lnTo>
                <a:lnTo>
                  <a:pt x="29797" y="19989"/>
                </a:lnTo>
                <a:lnTo>
                  <a:pt x="25692" y="33020"/>
                </a:lnTo>
                <a:lnTo>
                  <a:pt x="0" y="152082"/>
                </a:lnTo>
                <a:lnTo>
                  <a:pt x="4000" y="158788"/>
                </a:lnTo>
                <a:lnTo>
                  <a:pt x="16764" y="161848"/>
                </a:lnTo>
                <a:lnTo>
                  <a:pt x="23126" y="157632"/>
                </a:lnTo>
                <a:lnTo>
                  <a:pt x="48844" y="38442"/>
                </a:lnTo>
                <a:lnTo>
                  <a:pt x="167425" y="38442"/>
                </a:lnTo>
                <a:lnTo>
                  <a:pt x="166255" y="33020"/>
                </a:lnTo>
                <a:lnTo>
                  <a:pt x="162150" y="19989"/>
                </a:lnTo>
                <a:lnTo>
                  <a:pt x="154178" y="9513"/>
                </a:lnTo>
                <a:lnTo>
                  <a:pt x="143224" y="2535"/>
                </a:lnTo>
                <a:lnTo>
                  <a:pt x="130175" y="0"/>
                </a:lnTo>
                <a:close/>
              </a:path>
              <a:path w="192405" h="344805">
                <a:moveTo>
                  <a:pt x="167425" y="38442"/>
                </a:moveTo>
                <a:lnTo>
                  <a:pt x="143103" y="38442"/>
                </a:lnTo>
                <a:lnTo>
                  <a:pt x="168821" y="157632"/>
                </a:lnTo>
                <a:lnTo>
                  <a:pt x="175171" y="161848"/>
                </a:lnTo>
                <a:lnTo>
                  <a:pt x="187947" y="158788"/>
                </a:lnTo>
                <a:lnTo>
                  <a:pt x="191947" y="152082"/>
                </a:lnTo>
                <a:lnTo>
                  <a:pt x="167425" y="38442"/>
                </a:lnTo>
                <a:close/>
              </a:path>
            </a:pathLst>
          </a:custGeom>
          <a:solidFill>
            <a:srgbClr val="F7A600"/>
          </a:solidFill>
        </p:spPr>
        <p:txBody>
          <a:bodyPr wrap="square" lIns="0" tIns="0" rIns="0" bIns="0" rtlCol="0"/>
          <a:lstStyle/>
          <a:p>
            <a:endParaRPr/>
          </a:p>
        </p:txBody>
      </p:sp>
      <p:sp>
        <p:nvSpPr>
          <p:cNvPr id="93" name="object 93"/>
          <p:cNvSpPr/>
          <p:nvPr/>
        </p:nvSpPr>
        <p:spPr>
          <a:xfrm>
            <a:off x="2554415" y="4398073"/>
            <a:ext cx="53975" cy="56515"/>
          </a:xfrm>
          <a:custGeom>
            <a:avLst/>
            <a:gdLst/>
            <a:ahLst/>
            <a:cxnLst/>
            <a:rect l="l" t="t" r="r" b="b"/>
            <a:pathLst>
              <a:path w="53975" h="56514">
                <a:moveTo>
                  <a:pt x="26771" y="0"/>
                </a:moveTo>
                <a:lnTo>
                  <a:pt x="16352" y="2215"/>
                </a:lnTo>
                <a:lnTo>
                  <a:pt x="7842" y="8259"/>
                </a:lnTo>
                <a:lnTo>
                  <a:pt x="2104" y="17225"/>
                </a:lnTo>
                <a:lnTo>
                  <a:pt x="0" y="28206"/>
                </a:lnTo>
                <a:lnTo>
                  <a:pt x="2104" y="39188"/>
                </a:lnTo>
                <a:lnTo>
                  <a:pt x="7842" y="48153"/>
                </a:lnTo>
                <a:lnTo>
                  <a:pt x="16352" y="54197"/>
                </a:lnTo>
                <a:lnTo>
                  <a:pt x="26771" y="56413"/>
                </a:lnTo>
                <a:lnTo>
                  <a:pt x="37191" y="54197"/>
                </a:lnTo>
                <a:lnTo>
                  <a:pt x="45700" y="48153"/>
                </a:lnTo>
                <a:lnTo>
                  <a:pt x="51438" y="39188"/>
                </a:lnTo>
                <a:lnTo>
                  <a:pt x="53543" y="28206"/>
                </a:lnTo>
                <a:lnTo>
                  <a:pt x="51438" y="17225"/>
                </a:lnTo>
                <a:lnTo>
                  <a:pt x="45700" y="8259"/>
                </a:lnTo>
                <a:lnTo>
                  <a:pt x="37191" y="2215"/>
                </a:lnTo>
                <a:lnTo>
                  <a:pt x="26771" y="0"/>
                </a:lnTo>
                <a:close/>
              </a:path>
            </a:pathLst>
          </a:custGeom>
          <a:solidFill>
            <a:srgbClr val="F7A600"/>
          </a:solidFill>
        </p:spPr>
        <p:txBody>
          <a:bodyPr wrap="square" lIns="0" tIns="0" rIns="0" bIns="0" rtlCol="0"/>
          <a:lstStyle/>
          <a:p>
            <a:endParaRPr/>
          </a:p>
        </p:txBody>
      </p:sp>
      <p:sp>
        <p:nvSpPr>
          <p:cNvPr id="94" name="object 94"/>
          <p:cNvSpPr/>
          <p:nvPr/>
        </p:nvSpPr>
        <p:spPr>
          <a:xfrm>
            <a:off x="2499221" y="4466056"/>
            <a:ext cx="164465" cy="294640"/>
          </a:xfrm>
          <a:custGeom>
            <a:avLst/>
            <a:gdLst/>
            <a:ahLst/>
            <a:cxnLst/>
            <a:rect l="l" t="t" r="r" b="b"/>
            <a:pathLst>
              <a:path w="164464" h="294639">
                <a:moveTo>
                  <a:pt x="78562" y="167246"/>
                </a:moveTo>
                <a:lnTo>
                  <a:pt x="54571" y="167246"/>
                </a:lnTo>
                <a:lnTo>
                  <a:pt x="54571" y="288734"/>
                </a:lnTo>
                <a:lnTo>
                  <a:pt x="59575" y="294017"/>
                </a:lnTo>
                <a:lnTo>
                  <a:pt x="73545" y="294017"/>
                </a:lnTo>
                <a:lnTo>
                  <a:pt x="78562" y="288734"/>
                </a:lnTo>
                <a:lnTo>
                  <a:pt x="78562" y="167246"/>
                </a:lnTo>
                <a:close/>
              </a:path>
              <a:path w="164464" h="294639">
                <a:moveTo>
                  <a:pt x="108267" y="167246"/>
                </a:moveTo>
                <a:lnTo>
                  <a:pt x="84277" y="167246"/>
                </a:lnTo>
                <a:lnTo>
                  <a:pt x="84277" y="288734"/>
                </a:lnTo>
                <a:lnTo>
                  <a:pt x="89281" y="294017"/>
                </a:lnTo>
                <a:lnTo>
                  <a:pt x="103251" y="294017"/>
                </a:lnTo>
                <a:lnTo>
                  <a:pt x="108267" y="288734"/>
                </a:lnTo>
                <a:lnTo>
                  <a:pt x="108267" y="167246"/>
                </a:lnTo>
                <a:close/>
              </a:path>
              <a:path w="164464" h="294639">
                <a:moveTo>
                  <a:pt x="108419" y="32829"/>
                </a:moveTo>
                <a:lnTo>
                  <a:pt x="55511" y="32829"/>
                </a:lnTo>
                <a:lnTo>
                  <a:pt x="27266" y="167246"/>
                </a:lnTo>
                <a:lnTo>
                  <a:pt x="135572" y="167246"/>
                </a:lnTo>
                <a:lnTo>
                  <a:pt x="108419" y="32829"/>
                </a:lnTo>
                <a:close/>
              </a:path>
              <a:path w="164464" h="294639">
                <a:moveTo>
                  <a:pt x="111175" y="0"/>
                </a:moveTo>
                <a:lnTo>
                  <a:pt x="52755" y="0"/>
                </a:lnTo>
                <a:lnTo>
                  <a:pt x="41615" y="2165"/>
                </a:lnTo>
                <a:lnTo>
                  <a:pt x="32264" y="8124"/>
                </a:lnTo>
                <a:lnTo>
                  <a:pt x="25455" y="17069"/>
                </a:lnTo>
                <a:lnTo>
                  <a:pt x="21945" y="28193"/>
                </a:lnTo>
                <a:lnTo>
                  <a:pt x="0" y="129882"/>
                </a:lnTo>
                <a:lnTo>
                  <a:pt x="3416" y="135597"/>
                </a:lnTo>
                <a:lnTo>
                  <a:pt x="14325" y="138214"/>
                </a:lnTo>
                <a:lnTo>
                  <a:pt x="19748" y="134607"/>
                </a:lnTo>
                <a:lnTo>
                  <a:pt x="41719" y="32829"/>
                </a:lnTo>
                <a:lnTo>
                  <a:pt x="142985" y="32829"/>
                </a:lnTo>
                <a:lnTo>
                  <a:pt x="141986" y="28193"/>
                </a:lnTo>
                <a:lnTo>
                  <a:pt x="138475" y="17069"/>
                </a:lnTo>
                <a:lnTo>
                  <a:pt x="131667" y="8124"/>
                </a:lnTo>
                <a:lnTo>
                  <a:pt x="122315" y="2165"/>
                </a:lnTo>
                <a:lnTo>
                  <a:pt x="111175" y="0"/>
                </a:lnTo>
                <a:close/>
              </a:path>
              <a:path w="164464" h="294639">
                <a:moveTo>
                  <a:pt x="142985" y="32829"/>
                </a:moveTo>
                <a:lnTo>
                  <a:pt x="122212" y="32829"/>
                </a:lnTo>
                <a:lnTo>
                  <a:pt x="144183" y="134607"/>
                </a:lnTo>
                <a:lnTo>
                  <a:pt x="149606" y="138214"/>
                </a:lnTo>
                <a:lnTo>
                  <a:pt x="160515" y="135597"/>
                </a:lnTo>
                <a:lnTo>
                  <a:pt x="163918" y="129882"/>
                </a:lnTo>
                <a:lnTo>
                  <a:pt x="142985" y="32829"/>
                </a:lnTo>
                <a:close/>
              </a:path>
            </a:pathLst>
          </a:custGeom>
          <a:solidFill>
            <a:srgbClr val="F7A600"/>
          </a:solidFill>
        </p:spPr>
        <p:txBody>
          <a:bodyPr wrap="square" lIns="0" tIns="0" rIns="0" bIns="0" rtlCol="0"/>
          <a:lstStyle/>
          <a:p>
            <a:endParaRPr/>
          </a:p>
        </p:txBody>
      </p:sp>
    </p:spTree>
    <p:extLst>
      <p:ext uri="{BB962C8B-B14F-4D97-AF65-F5344CB8AC3E}">
        <p14:creationId xmlns:p14="http://schemas.microsoft.com/office/powerpoint/2010/main" val="105859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2026</TotalTime>
  <Words>3681</Words>
  <Application>Microsoft Office PowerPoint</Application>
  <PresentationFormat>Personalizar</PresentationFormat>
  <Paragraphs>387</Paragraphs>
  <Slides>40</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40</vt:i4>
      </vt:variant>
    </vt:vector>
  </HeadingPairs>
  <TitlesOfParts>
    <vt:vector size="49" baseType="lpstr">
      <vt:lpstr>Arial</vt:lpstr>
      <vt:lpstr>Calibri</vt:lpstr>
      <vt:lpstr>Calibri Light</vt:lpstr>
      <vt:lpstr>Raleway</vt:lpstr>
      <vt:lpstr>Times New Roman</vt:lpstr>
      <vt:lpstr>Trebuchet MS</vt:lpstr>
      <vt:lpstr>Wingdings</vt:lpstr>
      <vt:lpstr>Office Theme</vt:lpstr>
      <vt:lpstr>2_Tema do Office</vt:lpstr>
      <vt:lpstr>Apresentação do PowerPoint</vt:lpstr>
      <vt:lpstr>Apresentação do PowerPoint</vt:lpstr>
      <vt:lpstr>Apresentação do PowerPoint</vt:lpstr>
      <vt:lpstr>Apresentação do PowerPoint</vt:lpstr>
      <vt:lpstr>Nova Regra Geral RPPS União  Servidores e Professores</vt:lpstr>
      <vt:lpstr>Nova Regra Geral RPPS União  Policiais e agentes penitenciários*</vt:lpstr>
      <vt:lpstr>Apresentação do PowerPoint</vt:lpstr>
      <vt:lpstr>Apresentação do PowerPoint</vt:lpstr>
      <vt:lpstr>Regra transição RPPS da União  Policiais e agentes*</vt:lpstr>
      <vt:lpstr>Apresentação do PowerPoint</vt:lpstr>
      <vt:lpstr>Apresentação do PowerPoint</vt:lpstr>
      <vt:lpstr>Apresentação do PowerPoint</vt:lpstr>
      <vt:lpstr>Apresentação do PowerPoint</vt:lpstr>
      <vt:lpstr>Apresentação do PowerPoint</vt:lpstr>
      <vt:lpstr>Custeio: Alíquotas de contribuição progressivas</vt:lpstr>
      <vt:lpstr>Apresentação do PowerPoint</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PEC 06/2019: dispositivos aplicáveis a todos os RPPS</vt:lpstr>
      <vt:lpstr>Custeio: Alíquotas de contribuição progressivas</vt:lpstr>
      <vt:lpstr>PEC 06/2019: dispositivos aplicáveis a todos os RPPS</vt:lpstr>
      <vt:lpstr>PEC 06/2019: dispositivos aplicáveis a todos os RPPS</vt:lpstr>
      <vt:lpstr>Limitação de acumulação de benefícios  (cônjuge e companheiros)</vt:lpstr>
      <vt:lpstr>Limitação de acumulação de benefícios  (cônjuge e companheiros)</vt:lpstr>
      <vt:lpstr>PEC 06/2019: dispositivos aplicáveis a todos os RPPS</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WWW.PREVIDENCIA.GOV.BR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dc:creator>
  <cp:lastModifiedBy>NARLON</cp:lastModifiedBy>
  <cp:revision>179</cp:revision>
  <dcterms:created xsi:type="dcterms:W3CDTF">2019-08-12T14:51:39Z</dcterms:created>
  <dcterms:modified xsi:type="dcterms:W3CDTF">2019-11-06T22:39:13Z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CC 14.0 (Macintosh)</vt:lpwstr>
  </property>
  <property fmtid="{D5CDD505-2E9C-101B-9397-08002B2CF9AE}" pid="4" name="LastSaved">
    <vt:filetime>2019-08-12T00:00:00Z</vt:filetime>
  </property>
</Properties>
</file>