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545" r:id="rId2"/>
    <p:sldId id="547" r:id="rId3"/>
    <p:sldId id="267" r:id="rId4"/>
    <p:sldId id="549" r:id="rId5"/>
    <p:sldId id="550" r:id="rId6"/>
    <p:sldId id="295" r:id="rId7"/>
    <p:sldId id="543" r:id="rId8"/>
    <p:sldId id="535" r:id="rId9"/>
    <p:sldId id="541" r:id="rId10"/>
    <p:sldId id="293" r:id="rId11"/>
    <p:sldId id="259" r:id="rId12"/>
    <p:sldId id="272" r:id="rId13"/>
    <p:sldId id="270" r:id="rId14"/>
    <p:sldId id="269" r:id="rId15"/>
    <p:sldId id="268" r:id="rId16"/>
    <p:sldId id="276" r:id="rId17"/>
    <p:sldId id="278" r:id="rId18"/>
    <p:sldId id="277" r:id="rId19"/>
    <p:sldId id="279" r:id="rId20"/>
    <p:sldId id="544" r:id="rId21"/>
    <p:sldId id="271" r:id="rId22"/>
    <p:sldId id="286" r:id="rId23"/>
    <p:sldId id="282" r:id="rId24"/>
    <p:sldId id="283" r:id="rId25"/>
    <p:sldId id="285" r:id="rId26"/>
    <p:sldId id="551" r:id="rId27"/>
    <p:sldId id="552" r:id="rId28"/>
    <p:sldId id="553" r:id="rId29"/>
    <p:sldId id="258" r:id="rId30"/>
  </p:sldIdLst>
  <p:sldSz cx="18288000" cy="10287000"/>
  <p:notesSz cx="6858000" cy="9144000"/>
  <p:embeddedFontLst>
    <p:embeddedFont>
      <p:font typeface="Aptos Black" panose="020B0004020202020204" pitchFamily="34" charset="0"/>
      <p:bold r:id="rId32"/>
      <p:boldItalic r:id="rId33"/>
    </p:embeddedFont>
    <p:embeddedFont>
      <p:font typeface="Gisha" panose="020B0502040204020203" pitchFamily="34" charset="-79"/>
      <p:regular r:id="rId34"/>
      <p:bold r:id="rId35"/>
    </p:embeddedFont>
    <p:embeddedFont>
      <p:font typeface="Poppins Ultra-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AE8"/>
    <a:srgbClr val="1F497D"/>
    <a:srgbClr val="F9AF45"/>
    <a:srgbClr val="77933C"/>
    <a:srgbClr val="0A64FF"/>
    <a:srgbClr val="FD006C"/>
    <a:srgbClr val="02345E"/>
    <a:srgbClr val="035193"/>
    <a:srgbClr val="46689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60FC4-6A0C-40EF-8A4C-3F758370BB7C}" v="21" dt="2024-06-24T12:40:01.76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Henrique Monteiro Holanda Garcia de Matos" userId="9c3513e1-2fb6-4fb2-8c42-04c2b6ad4e7a" providerId="ADAL" clId="{42A60FC4-6A0C-40EF-8A4C-3F758370BB7C}"/>
    <pc:docChg chg="undo custSel delSld modSld modMainMaster">
      <pc:chgData name="Paulo Henrique Monteiro Holanda Garcia de Matos" userId="9c3513e1-2fb6-4fb2-8c42-04c2b6ad4e7a" providerId="ADAL" clId="{42A60FC4-6A0C-40EF-8A4C-3F758370BB7C}" dt="2024-06-24T12:40:01.749" v="226" actId="164"/>
      <pc:docMkLst>
        <pc:docMk/>
      </pc:docMkLst>
      <pc:sldChg chg="modTransition">
        <pc:chgData name="Paulo Henrique Monteiro Holanda Garcia de Matos" userId="9c3513e1-2fb6-4fb2-8c42-04c2b6ad4e7a" providerId="ADAL" clId="{42A60FC4-6A0C-40EF-8A4C-3F758370BB7C}" dt="2024-06-24T12:32:59.811" v="216"/>
        <pc:sldMkLst>
          <pc:docMk/>
          <pc:sldMk cId="0" sldId="258"/>
        </pc:sldMkLst>
      </pc:sldChg>
      <pc:sldChg chg="modSp mod modTransition">
        <pc:chgData name="Paulo Henrique Monteiro Holanda Garcia de Matos" userId="9c3513e1-2fb6-4fb2-8c42-04c2b6ad4e7a" providerId="ADAL" clId="{42A60FC4-6A0C-40EF-8A4C-3F758370BB7C}" dt="2024-06-24T12:32:59.811" v="216"/>
        <pc:sldMkLst>
          <pc:docMk/>
          <pc:sldMk cId="3383381902" sldId="259"/>
        </pc:sldMkLst>
        <pc:spChg chg="mod">
          <ac:chgData name="Paulo Henrique Monteiro Holanda Garcia de Matos" userId="9c3513e1-2fb6-4fb2-8c42-04c2b6ad4e7a" providerId="ADAL" clId="{42A60FC4-6A0C-40EF-8A4C-3F758370BB7C}" dt="2024-06-21T17:16:00.824" v="102" actId="113"/>
          <ac:spMkLst>
            <pc:docMk/>
            <pc:sldMk cId="3383381902" sldId="259"/>
            <ac:spMk id="2" creationId="{662C5B31-0F69-9415-7C1C-683C7592A001}"/>
          </ac:spMkLst>
        </pc:spChg>
      </pc:sldChg>
      <pc:sldChg chg="modSp mod modTransition">
        <pc:chgData name="Paulo Henrique Monteiro Holanda Garcia de Matos" userId="9c3513e1-2fb6-4fb2-8c42-04c2b6ad4e7a" providerId="ADAL" clId="{42A60FC4-6A0C-40EF-8A4C-3F758370BB7C}" dt="2024-06-24T12:32:59.811" v="216"/>
        <pc:sldMkLst>
          <pc:docMk/>
          <pc:sldMk cId="3229360674" sldId="267"/>
        </pc:sldMkLst>
        <pc:spChg chg="mod">
          <ac:chgData name="Paulo Henrique Monteiro Holanda Garcia de Matos" userId="9c3513e1-2fb6-4fb2-8c42-04c2b6ad4e7a" providerId="ADAL" clId="{42A60FC4-6A0C-40EF-8A4C-3F758370BB7C}" dt="2024-06-24T11:39:05.981" v="211" actId="20577"/>
          <ac:spMkLst>
            <pc:docMk/>
            <pc:sldMk cId="3229360674" sldId="267"/>
            <ac:spMk id="10" creationId="{59BB5E9D-5526-6B19-4D5E-29D5ADE2EE29}"/>
          </ac:spMkLst>
        </pc:spChg>
      </pc:sldChg>
      <pc:sldChg chg="modTransition">
        <pc:chgData name="Paulo Henrique Monteiro Holanda Garcia de Matos" userId="9c3513e1-2fb6-4fb2-8c42-04c2b6ad4e7a" providerId="ADAL" clId="{42A60FC4-6A0C-40EF-8A4C-3F758370BB7C}" dt="2024-06-24T12:32:59.811" v="216"/>
        <pc:sldMkLst>
          <pc:docMk/>
          <pc:sldMk cId="542776618" sldId="268"/>
        </pc:sldMkLst>
      </pc:sldChg>
      <pc:sldChg chg="modSp mod modTransition">
        <pc:chgData name="Paulo Henrique Monteiro Holanda Garcia de Matos" userId="9c3513e1-2fb6-4fb2-8c42-04c2b6ad4e7a" providerId="ADAL" clId="{42A60FC4-6A0C-40EF-8A4C-3F758370BB7C}" dt="2024-06-24T12:32:59.811" v="216"/>
        <pc:sldMkLst>
          <pc:docMk/>
          <pc:sldMk cId="1272310638" sldId="269"/>
        </pc:sldMkLst>
        <pc:spChg chg="mod">
          <ac:chgData name="Paulo Henrique Monteiro Holanda Garcia de Matos" userId="9c3513e1-2fb6-4fb2-8c42-04c2b6ad4e7a" providerId="ADAL" clId="{42A60FC4-6A0C-40EF-8A4C-3F758370BB7C}" dt="2024-06-22T15:55:25.336" v="151" actId="115"/>
          <ac:spMkLst>
            <pc:docMk/>
            <pc:sldMk cId="1272310638" sldId="269"/>
            <ac:spMk id="16" creationId="{AA5A7034-1920-55C4-29AD-36DF090EBFC3}"/>
          </ac:spMkLst>
        </pc:spChg>
        <pc:graphicFrameChg chg="mod modGraphic">
          <ac:chgData name="Paulo Henrique Monteiro Holanda Garcia de Matos" userId="9c3513e1-2fb6-4fb2-8c42-04c2b6ad4e7a" providerId="ADAL" clId="{42A60FC4-6A0C-40EF-8A4C-3F758370BB7C}" dt="2024-06-22T16:15:15.419" v="170" actId="20577"/>
          <ac:graphicFrameMkLst>
            <pc:docMk/>
            <pc:sldMk cId="1272310638" sldId="269"/>
            <ac:graphicFrameMk id="15" creationId="{27AB1D2D-6B9A-6B8D-AD6D-AD5A638AF473}"/>
          </ac:graphicFrameMkLst>
        </pc:graphicFrameChg>
      </pc:sldChg>
      <pc:sldChg chg="modTransition">
        <pc:chgData name="Paulo Henrique Monteiro Holanda Garcia de Matos" userId="9c3513e1-2fb6-4fb2-8c42-04c2b6ad4e7a" providerId="ADAL" clId="{42A60FC4-6A0C-40EF-8A4C-3F758370BB7C}" dt="2024-06-24T12:32:59.811" v="216"/>
        <pc:sldMkLst>
          <pc:docMk/>
          <pc:sldMk cId="808680412" sldId="270"/>
        </pc:sldMkLst>
      </pc:sldChg>
      <pc:sldChg chg="addSp modSp modTransition modAnim">
        <pc:chgData name="Paulo Henrique Monteiro Holanda Garcia de Matos" userId="9c3513e1-2fb6-4fb2-8c42-04c2b6ad4e7a" providerId="ADAL" clId="{42A60FC4-6A0C-40EF-8A4C-3F758370BB7C}" dt="2024-06-24T12:37:57.043" v="221" actId="164"/>
        <pc:sldMkLst>
          <pc:docMk/>
          <pc:sldMk cId="882002874" sldId="271"/>
        </pc:sldMkLst>
        <pc:spChg chg="mod">
          <ac:chgData name="Paulo Henrique Monteiro Holanda Garcia de Matos" userId="9c3513e1-2fb6-4fb2-8c42-04c2b6ad4e7a" providerId="ADAL" clId="{42A60FC4-6A0C-40EF-8A4C-3F758370BB7C}" dt="2024-06-24T12:37:57.043" v="221" actId="164"/>
          <ac:spMkLst>
            <pc:docMk/>
            <pc:sldMk cId="882002874" sldId="271"/>
            <ac:spMk id="2" creationId="{9EE6A674-346D-EFDC-9EA1-77899E196AD3}"/>
          </ac:spMkLst>
        </pc:spChg>
        <pc:spChg chg="mod">
          <ac:chgData name="Paulo Henrique Monteiro Holanda Garcia de Matos" userId="9c3513e1-2fb6-4fb2-8c42-04c2b6ad4e7a" providerId="ADAL" clId="{42A60FC4-6A0C-40EF-8A4C-3F758370BB7C}" dt="2024-06-24T12:37:57.043" v="221" actId="164"/>
          <ac:spMkLst>
            <pc:docMk/>
            <pc:sldMk cId="882002874" sldId="271"/>
            <ac:spMk id="5" creationId="{00000000-0000-0000-0000-000000000000}"/>
          </ac:spMkLst>
        </pc:spChg>
        <pc:spChg chg="mod">
          <ac:chgData name="Paulo Henrique Monteiro Holanda Garcia de Matos" userId="9c3513e1-2fb6-4fb2-8c42-04c2b6ad4e7a" providerId="ADAL" clId="{42A60FC4-6A0C-40EF-8A4C-3F758370BB7C}" dt="2024-06-24T12:37:57.043" v="221" actId="164"/>
          <ac:spMkLst>
            <pc:docMk/>
            <pc:sldMk cId="882002874" sldId="271"/>
            <ac:spMk id="14" creationId="{AC0A1E3B-4D3E-CDE9-AF55-2643B6DC5EAB}"/>
          </ac:spMkLst>
        </pc:spChg>
        <pc:grpChg chg="mod">
          <ac:chgData name="Paulo Henrique Monteiro Holanda Garcia de Matos" userId="9c3513e1-2fb6-4fb2-8c42-04c2b6ad4e7a" providerId="ADAL" clId="{42A60FC4-6A0C-40EF-8A4C-3F758370BB7C}" dt="2024-06-24T12:37:57.043" v="221" actId="164"/>
          <ac:grpSpMkLst>
            <pc:docMk/>
            <pc:sldMk cId="882002874" sldId="271"/>
            <ac:grpSpMk id="6" creationId="{8D1A4A6D-97FC-3A58-AE2E-9831678642A9}"/>
          </ac:grpSpMkLst>
        </pc:grpChg>
        <pc:grpChg chg="add mod">
          <ac:chgData name="Paulo Henrique Monteiro Holanda Garcia de Matos" userId="9c3513e1-2fb6-4fb2-8c42-04c2b6ad4e7a" providerId="ADAL" clId="{42A60FC4-6A0C-40EF-8A4C-3F758370BB7C}" dt="2024-06-24T12:37:57.043" v="221" actId="164"/>
          <ac:grpSpMkLst>
            <pc:docMk/>
            <pc:sldMk cId="882002874" sldId="271"/>
            <ac:grpSpMk id="9" creationId="{FA8BE4C5-96ED-C4E4-0AB2-0267C0E30403}"/>
          </ac:grpSpMkLst>
        </pc:grpChg>
      </pc:sldChg>
      <pc:sldChg chg="modSp mod modTransition">
        <pc:chgData name="Paulo Henrique Monteiro Holanda Garcia de Matos" userId="9c3513e1-2fb6-4fb2-8c42-04c2b6ad4e7a" providerId="ADAL" clId="{42A60FC4-6A0C-40EF-8A4C-3F758370BB7C}" dt="2024-06-24T12:32:59.811" v="216"/>
        <pc:sldMkLst>
          <pc:docMk/>
          <pc:sldMk cId="2499400507" sldId="272"/>
        </pc:sldMkLst>
        <pc:spChg chg="mod">
          <ac:chgData name="Paulo Henrique Monteiro Holanda Garcia de Matos" userId="9c3513e1-2fb6-4fb2-8c42-04c2b6ad4e7a" providerId="ADAL" clId="{42A60FC4-6A0C-40EF-8A4C-3F758370BB7C}" dt="2024-06-22T13:48:56.009" v="118" actId="1076"/>
          <ac:spMkLst>
            <pc:docMk/>
            <pc:sldMk cId="2499400507" sldId="272"/>
            <ac:spMk id="4" creationId="{00000000-0000-0000-0000-000000000000}"/>
          </ac:spMkLst>
        </pc:spChg>
        <pc:spChg chg="mod">
          <ac:chgData name="Paulo Henrique Monteiro Holanda Garcia de Matos" userId="9c3513e1-2fb6-4fb2-8c42-04c2b6ad4e7a" providerId="ADAL" clId="{42A60FC4-6A0C-40EF-8A4C-3F758370BB7C}" dt="2024-06-22T13:52:13.901" v="146" actId="207"/>
          <ac:spMkLst>
            <pc:docMk/>
            <pc:sldMk cId="2499400507" sldId="272"/>
            <ac:spMk id="6" creationId="{22CC3A4D-31E2-14DB-22F4-6703819E7E19}"/>
          </ac:spMkLst>
        </pc:spChg>
      </pc:sldChg>
      <pc:sldChg chg="modSp mod modTransition">
        <pc:chgData name="Paulo Henrique Monteiro Holanda Garcia de Matos" userId="9c3513e1-2fb6-4fb2-8c42-04c2b6ad4e7a" providerId="ADAL" clId="{42A60FC4-6A0C-40EF-8A4C-3F758370BB7C}" dt="2024-06-24T12:32:59.811" v="216"/>
        <pc:sldMkLst>
          <pc:docMk/>
          <pc:sldMk cId="10857212" sldId="276"/>
        </pc:sldMkLst>
        <pc:graphicFrameChg chg="mod modGraphic">
          <ac:chgData name="Paulo Henrique Monteiro Holanda Garcia de Matos" userId="9c3513e1-2fb6-4fb2-8c42-04c2b6ad4e7a" providerId="ADAL" clId="{42A60FC4-6A0C-40EF-8A4C-3F758370BB7C}" dt="2024-06-23T13:41:34.898" v="194" actId="14100"/>
          <ac:graphicFrameMkLst>
            <pc:docMk/>
            <pc:sldMk cId="10857212" sldId="276"/>
            <ac:graphicFrameMk id="15" creationId="{27AB1D2D-6B9A-6B8D-AD6D-AD5A638AF473}"/>
          </ac:graphicFrameMkLst>
        </pc:graphicFrameChg>
      </pc:sldChg>
      <pc:sldChg chg="modTransition">
        <pc:chgData name="Paulo Henrique Monteiro Holanda Garcia de Matos" userId="9c3513e1-2fb6-4fb2-8c42-04c2b6ad4e7a" providerId="ADAL" clId="{42A60FC4-6A0C-40EF-8A4C-3F758370BB7C}" dt="2024-06-24T12:32:59.811" v="216"/>
        <pc:sldMkLst>
          <pc:docMk/>
          <pc:sldMk cId="1814971451" sldId="277"/>
        </pc:sldMkLst>
      </pc:sldChg>
      <pc:sldChg chg="addSp modSp mod modTransition modAnim">
        <pc:chgData name="Paulo Henrique Monteiro Holanda Garcia de Matos" userId="9c3513e1-2fb6-4fb2-8c42-04c2b6ad4e7a" providerId="ADAL" clId="{42A60FC4-6A0C-40EF-8A4C-3F758370BB7C}" dt="2024-06-24T12:37:26.859" v="220" actId="164"/>
        <pc:sldMkLst>
          <pc:docMk/>
          <pc:sldMk cId="2788536284" sldId="278"/>
        </pc:sldMkLst>
        <pc:spChg chg="mod">
          <ac:chgData name="Paulo Henrique Monteiro Holanda Garcia de Matos" userId="9c3513e1-2fb6-4fb2-8c42-04c2b6ad4e7a" providerId="ADAL" clId="{42A60FC4-6A0C-40EF-8A4C-3F758370BB7C}" dt="2024-06-24T12:37:26.859" v="220" actId="164"/>
          <ac:spMkLst>
            <pc:docMk/>
            <pc:sldMk cId="2788536284" sldId="278"/>
            <ac:spMk id="2" creationId="{662C5B31-0F69-9415-7C1C-683C7592A001}"/>
          </ac:spMkLst>
        </pc:spChg>
        <pc:spChg chg="mod">
          <ac:chgData name="Paulo Henrique Monteiro Holanda Garcia de Matos" userId="9c3513e1-2fb6-4fb2-8c42-04c2b6ad4e7a" providerId="ADAL" clId="{42A60FC4-6A0C-40EF-8A4C-3F758370BB7C}" dt="2024-06-24T12:37:26.859" v="220" actId="164"/>
          <ac:spMkLst>
            <pc:docMk/>
            <pc:sldMk cId="2788536284" sldId="278"/>
            <ac:spMk id="3" creationId="{DBC5D156-5D0D-5FB9-2228-59BDF3D393C6}"/>
          </ac:spMkLst>
        </pc:spChg>
        <pc:spChg chg="mod">
          <ac:chgData name="Paulo Henrique Monteiro Holanda Garcia de Matos" userId="9c3513e1-2fb6-4fb2-8c42-04c2b6ad4e7a" providerId="ADAL" clId="{42A60FC4-6A0C-40EF-8A4C-3F758370BB7C}" dt="2024-06-24T12:37:26.859" v="220" actId="164"/>
          <ac:spMkLst>
            <pc:docMk/>
            <pc:sldMk cId="2788536284" sldId="278"/>
            <ac:spMk id="4" creationId="{00000000-0000-0000-0000-000000000000}"/>
          </ac:spMkLst>
        </pc:spChg>
        <pc:spChg chg="mod">
          <ac:chgData name="Paulo Henrique Monteiro Holanda Garcia de Matos" userId="9c3513e1-2fb6-4fb2-8c42-04c2b6ad4e7a" providerId="ADAL" clId="{42A60FC4-6A0C-40EF-8A4C-3F758370BB7C}" dt="2024-06-24T12:37:26.859" v="220" actId="164"/>
          <ac:spMkLst>
            <pc:docMk/>
            <pc:sldMk cId="2788536284" sldId="278"/>
            <ac:spMk id="5" creationId="{6724C566-C087-C6E7-37FC-95DD71FB9E07}"/>
          </ac:spMkLst>
        </pc:spChg>
        <pc:spChg chg="mod">
          <ac:chgData name="Paulo Henrique Monteiro Holanda Garcia de Matos" userId="9c3513e1-2fb6-4fb2-8c42-04c2b6ad4e7a" providerId="ADAL" clId="{42A60FC4-6A0C-40EF-8A4C-3F758370BB7C}" dt="2024-06-24T12:37:26.859" v="220" actId="164"/>
          <ac:spMkLst>
            <pc:docMk/>
            <pc:sldMk cId="2788536284" sldId="278"/>
            <ac:spMk id="10" creationId="{14E9B3E1-EF3F-0726-90AF-4793F068DC86}"/>
          </ac:spMkLst>
        </pc:spChg>
        <pc:spChg chg="mod">
          <ac:chgData name="Paulo Henrique Monteiro Holanda Garcia de Matos" userId="9c3513e1-2fb6-4fb2-8c42-04c2b6ad4e7a" providerId="ADAL" clId="{42A60FC4-6A0C-40EF-8A4C-3F758370BB7C}" dt="2024-06-24T12:37:26.859" v="220" actId="164"/>
          <ac:spMkLst>
            <pc:docMk/>
            <pc:sldMk cId="2788536284" sldId="278"/>
            <ac:spMk id="12" creationId="{C25929BF-A9A2-25E7-F265-83716BA30668}"/>
          </ac:spMkLst>
        </pc:spChg>
        <pc:grpChg chg="mod">
          <ac:chgData name="Paulo Henrique Monteiro Holanda Garcia de Matos" userId="9c3513e1-2fb6-4fb2-8c42-04c2b6ad4e7a" providerId="ADAL" clId="{42A60FC4-6A0C-40EF-8A4C-3F758370BB7C}" dt="2024-06-24T12:37:26.859" v="220" actId="164"/>
          <ac:grpSpMkLst>
            <pc:docMk/>
            <pc:sldMk cId="2788536284" sldId="278"/>
            <ac:grpSpMk id="6" creationId="{18183DEB-E476-3172-7145-B8A0F6643144}"/>
          </ac:grpSpMkLst>
        </pc:grpChg>
        <pc:grpChg chg="add mod">
          <ac:chgData name="Paulo Henrique Monteiro Holanda Garcia de Matos" userId="9c3513e1-2fb6-4fb2-8c42-04c2b6ad4e7a" providerId="ADAL" clId="{42A60FC4-6A0C-40EF-8A4C-3F758370BB7C}" dt="2024-06-24T12:37:26.859" v="220" actId="164"/>
          <ac:grpSpMkLst>
            <pc:docMk/>
            <pc:sldMk cId="2788536284" sldId="278"/>
            <ac:grpSpMk id="9" creationId="{904477FA-7BB8-0A31-B4A5-F7DF76B4E1EC}"/>
          </ac:grpSpMkLst>
        </pc:grpChg>
      </pc:sldChg>
      <pc:sldChg chg="modSp mod modTransition">
        <pc:chgData name="Paulo Henrique Monteiro Holanda Garcia de Matos" userId="9c3513e1-2fb6-4fb2-8c42-04c2b6ad4e7a" providerId="ADAL" clId="{42A60FC4-6A0C-40EF-8A4C-3F758370BB7C}" dt="2024-06-24T12:32:59.811" v="216"/>
        <pc:sldMkLst>
          <pc:docMk/>
          <pc:sldMk cId="2365407428" sldId="279"/>
        </pc:sldMkLst>
        <pc:graphicFrameChg chg="modGraphic">
          <ac:chgData name="Paulo Henrique Monteiro Holanda Garcia de Matos" userId="9c3513e1-2fb6-4fb2-8c42-04c2b6ad4e7a" providerId="ADAL" clId="{42A60FC4-6A0C-40EF-8A4C-3F758370BB7C}" dt="2024-06-22T16:10:42.084" v="153" actId="207"/>
          <ac:graphicFrameMkLst>
            <pc:docMk/>
            <pc:sldMk cId="2365407428" sldId="279"/>
            <ac:graphicFrameMk id="15" creationId="{27AB1D2D-6B9A-6B8D-AD6D-AD5A638AF473}"/>
          </ac:graphicFrameMkLst>
        </pc:graphicFrameChg>
      </pc:sldChg>
      <pc:sldChg chg="addSp modSp modTransition modAnim">
        <pc:chgData name="Paulo Henrique Monteiro Holanda Garcia de Matos" userId="9c3513e1-2fb6-4fb2-8c42-04c2b6ad4e7a" providerId="ADAL" clId="{42A60FC4-6A0C-40EF-8A4C-3F758370BB7C}" dt="2024-06-24T12:38:59.274" v="223" actId="164"/>
        <pc:sldMkLst>
          <pc:docMk/>
          <pc:sldMk cId="1551409929" sldId="282"/>
        </pc:sldMkLst>
        <pc:spChg chg="mod">
          <ac:chgData name="Paulo Henrique Monteiro Holanda Garcia de Matos" userId="9c3513e1-2fb6-4fb2-8c42-04c2b6ad4e7a" providerId="ADAL" clId="{42A60FC4-6A0C-40EF-8A4C-3F758370BB7C}" dt="2024-06-24T12:38:59.274" v="223" actId="164"/>
          <ac:spMkLst>
            <pc:docMk/>
            <pc:sldMk cId="1551409929" sldId="282"/>
            <ac:spMk id="2" creationId="{9EE6A674-346D-EFDC-9EA1-77899E196AD3}"/>
          </ac:spMkLst>
        </pc:spChg>
        <pc:spChg chg="mod">
          <ac:chgData name="Paulo Henrique Monteiro Holanda Garcia de Matos" userId="9c3513e1-2fb6-4fb2-8c42-04c2b6ad4e7a" providerId="ADAL" clId="{42A60FC4-6A0C-40EF-8A4C-3F758370BB7C}" dt="2024-06-24T12:38:59.274" v="223" actId="164"/>
          <ac:spMkLst>
            <pc:docMk/>
            <pc:sldMk cId="1551409929" sldId="282"/>
            <ac:spMk id="4" creationId="{00000000-0000-0000-0000-000000000000}"/>
          </ac:spMkLst>
        </pc:spChg>
        <pc:spChg chg="mod">
          <ac:chgData name="Paulo Henrique Monteiro Holanda Garcia de Matos" userId="9c3513e1-2fb6-4fb2-8c42-04c2b6ad4e7a" providerId="ADAL" clId="{42A60FC4-6A0C-40EF-8A4C-3F758370BB7C}" dt="2024-06-24T12:38:59.274" v="223" actId="164"/>
          <ac:spMkLst>
            <pc:docMk/>
            <pc:sldMk cId="1551409929" sldId="282"/>
            <ac:spMk id="5" creationId="{00000000-0000-0000-0000-000000000000}"/>
          </ac:spMkLst>
        </pc:spChg>
        <pc:spChg chg="mod">
          <ac:chgData name="Paulo Henrique Monteiro Holanda Garcia de Matos" userId="9c3513e1-2fb6-4fb2-8c42-04c2b6ad4e7a" providerId="ADAL" clId="{42A60FC4-6A0C-40EF-8A4C-3F758370BB7C}" dt="2024-06-24T12:38:59.274" v="223" actId="164"/>
          <ac:spMkLst>
            <pc:docMk/>
            <pc:sldMk cId="1551409929" sldId="282"/>
            <ac:spMk id="10" creationId="{53926811-4AEE-2F94-D4F3-E12B30429B99}"/>
          </ac:spMkLst>
        </pc:spChg>
        <pc:grpChg chg="add mod">
          <ac:chgData name="Paulo Henrique Monteiro Holanda Garcia de Matos" userId="9c3513e1-2fb6-4fb2-8c42-04c2b6ad4e7a" providerId="ADAL" clId="{42A60FC4-6A0C-40EF-8A4C-3F758370BB7C}" dt="2024-06-24T12:38:59.274" v="223" actId="164"/>
          <ac:grpSpMkLst>
            <pc:docMk/>
            <pc:sldMk cId="1551409929" sldId="282"/>
            <ac:grpSpMk id="3" creationId="{7284193A-5F8F-A731-9B07-2F0689E10C6E}"/>
          </ac:grpSpMkLst>
        </pc:grpChg>
        <pc:grpChg chg="mod">
          <ac:chgData name="Paulo Henrique Monteiro Holanda Garcia de Matos" userId="9c3513e1-2fb6-4fb2-8c42-04c2b6ad4e7a" providerId="ADAL" clId="{42A60FC4-6A0C-40EF-8A4C-3F758370BB7C}" dt="2024-06-24T12:38:59.274" v="223" actId="164"/>
          <ac:grpSpMkLst>
            <pc:docMk/>
            <pc:sldMk cId="1551409929" sldId="282"/>
            <ac:grpSpMk id="6" creationId="{8D1A4A6D-97FC-3A58-AE2E-9831678642A9}"/>
          </ac:grpSpMkLst>
        </pc:grpChg>
      </pc:sldChg>
      <pc:sldChg chg="addSp modSp modTransition modAnim">
        <pc:chgData name="Paulo Henrique Monteiro Holanda Garcia de Matos" userId="9c3513e1-2fb6-4fb2-8c42-04c2b6ad4e7a" providerId="ADAL" clId="{42A60FC4-6A0C-40EF-8A4C-3F758370BB7C}" dt="2024-06-24T12:39:17.880" v="224" actId="164"/>
        <pc:sldMkLst>
          <pc:docMk/>
          <pc:sldMk cId="397599336" sldId="283"/>
        </pc:sldMkLst>
        <pc:spChg chg="mod">
          <ac:chgData name="Paulo Henrique Monteiro Holanda Garcia de Matos" userId="9c3513e1-2fb6-4fb2-8c42-04c2b6ad4e7a" providerId="ADAL" clId="{42A60FC4-6A0C-40EF-8A4C-3F758370BB7C}" dt="2024-06-24T12:39:17.880" v="224" actId="164"/>
          <ac:spMkLst>
            <pc:docMk/>
            <pc:sldMk cId="397599336" sldId="283"/>
            <ac:spMk id="2" creationId="{9EE6A674-346D-EFDC-9EA1-77899E196AD3}"/>
          </ac:spMkLst>
        </pc:spChg>
        <pc:spChg chg="mod">
          <ac:chgData name="Paulo Henrique Monteiro Holanda Garcia de Matos" userId="9c3513e1-2fb6-4fb2-8c42-04c2b6ad4e7a" providerId="ADAL" clId="{42A60FC4-6A0C-40EF-8A4C-3F758370BB7C}" dt="2024-06-24T12:39:17.880" v="224" actId="164"/>
          <ac:spMkLst>
            <pc:docMk/>
            <pc:sldMk cId="397599336" sldId="283"/>
            <ac:spMk id="4" creationId="{00000000-0000-0000-0000-000000000000}"/>
          </ac:spMkLst>
        </pc:spChg>
        <pc:spChg chg="mod">
          <ac:chgData name="Paulo Henrique Monteiro Holanda Garcia de Matos" userId="9c3513e1-2fb6-4fb2-8c42-04c2b6ad4e7a" providerId="ADAL" clId="{42A60FC4-6A0C-40EF-8A4C-3F758370BB7C}" dt="2024-06-24T12:39:17.880" v="224" actId="164"/>
          <ac:spMkLst>
            <pc:docMk/>
            <pc:sldMk cId="397599336" sldId="283"/>
            <ac:spMk id="5" creationId="{00000000-0000-0000-0000-000000000000}"/>
          </ac:spMkLst>
        </pc:spChg>
        <pc:spChg chg="mod">
          <ac:chgData name="Paulo Henrique Monteiro Holanda Garcia de Matos" userId="9c3513e1-2fb6-4fb2-8c42-04c2b6ad4e7a" providerId="ADAL" clId="{42A60FC4-6A0C-40EF-8A4C-3F758370BB7C}" dt="2024-06-24T12:39:17.880" v="224" actId="164"/>
          <ac:spMkLst>
            <pc:docMk/>
            <pc:sldMk cId="397599336" sldId="283"/>
            <ac:spMk id="10" creationId="{53926811-4AEE-2F94-D4F3-E12B30429B99}"/>
          </ac:spMkLst>
        </pc:spChg>
        <pc:grpChg chg="add mod">
          <ac:chgData name="Paulo Henrique Monteiro Holanda Garcia de Matos" userId="9c3513e1-2fb6-4fb2-8c42-04c2b6ad4e7a" providerId="ADAL" clId="{42A60FC4-6A0C-40EF-8A4C-3F758370BB7C}" dt="2024-06-24T12:39:17.880" v="224" actId="164"/>
          <ac:grpSpMkLst>
            <pc:docMk/>
            <pc:sldMk cId="397599336" sldId="283"/>
            <ac:grpSpMk id="3" creationId="{91924D80-1177-68F4-69A2-99A12D08DAB2}"/>
          </ac:grpSpMkLst>
        </pc:grpChg>
        <pc:grpChg chg="mod">
          <ac:chgData name="Paulo Henrique Monteiro Holanda Garcia de Matos" userId="9c3513e1-2fb6-4fb2-8c42-04c2b6ad4e7a" providerId="ADAL" clId="{42A60FC4-6A0C-40EF-8A4C-3F758370BB7C}" dt="2024-06-24T12:39:17.880" v="224" actId="164"/>
          <ac:grpSpMkLst>
            <pc:docMk/>
            <pc:sldMk cId="397599336" sldId="283"/>
            <ac:grpSpMk id="6" creationId="{8D1A4A6D-97FC-3A58-AE2E-9831678642A9}"/>
          </ac:grpSpMkLst>
        </pc:grpChg>
      </pc:sldChg>
      <pc:sldChg chg="addSp modSp modTransition modAnim">
        <pc:chgData name="Paulo Henrique Monteiro Holanda Garcia de Matos" userId="9c3513e1-2fb6-4fb2-8c42-04c2b6ad4e7a" providerId="ADAL" clId="{42A60FC4-6A0C-40EF-8A4C-3F758370BB7C}" dt="2024-06-24T12:39:39.099" v="225" actId="164"/>
        <pc:sldMkLst>
          <pc:docMk/>
          <pc:sldMk cId="1913758141" sldId="285"/>
        </pc:sldMkLst>
        <pc:spChg chg="mod">
          <ac:chgData name="Paulo Henrique Monteiro Holanda Garcia de Matos" userId="9c3513e1-2fb6-4fb2-8c42-04c2b6ad4e7a" providerId="ADAL" clId="{42A60FC4-6A0C-40EF-8A4C-3F758370BB7C}" dt="2024-06-24T12:39:39.099" v="225" actId="164"/>
          <ac:spMkLst>
            <pc:docMk/>
            <pc:sldMk cId="1913758141" sldId="285"/>
            <ac:spMk id="2" creationId="{9EE6A674-346D-EFDC-9EA1-77899E196AD3}"/>
          </ac:spMkLst>
        </pc:spChg>
        <pc:spChg chg="mod">
          <ac:chgData name="Paulo Henrique Monteiro Holanda Garcia de Matos" userId="9c3513e1-2fb6-4fb2-8c42-04c2b6ad4e7a" providerId="ADAL" clId="{42A60FC4-6A0C-40EF-8A4C-3F758370BB7C}" dt="2024-06-24T12:39:39.099" v="225" actId="164"/>
          <ac:spMkLst>
            <pc:docMk/>
            <pc:sldMk cId="1913758141" sldId="285"/>
            <ac:spMk id="4" creationId="{00000000-0000-0000-0000-000000000000}"/>
          </ac:spMkLst>
        </pc:spChg>
        <pc:spChg chg="mod">
          <ac:chgData name="Paulo Henrique Monteiro Holanda Garcia de Matos" userId="9c3513e1-2fb6-4fb2-8c42-04c2b6ad4e7a" providerId="ADAL" clId="{42A60FC4-6A0C-40EF-8A4C-3F758370BB7C}" dt="2024-06-24T12:39:39.099" v="225" actId="164"/>
          <ac:spMkLst>
            <pc:docMk/>
            <pc:sldMk cId="1913758141" sldId="285"/>
            <ac:spMk id="5" creationId="{00000000-0000-0000-0000-000000000000}"/>
          </ac:spMkLst>
        </pc:spChg>
        <pc:grpChg chg="add mod">
          <ac:chgData name="Paulo Henrique Monteiro Holanda Garcia de Matos" userId="9c3513e1-2fb6-4fb2-8c42-04c2b6ad4e7a" providerId="ADAL" clId="{42A60FC4-6A0C-40EF-8A4C-3F758370BB7C}" dt="2024-06-24T12:39:39.099" v="225" actId="164"/>
          <ac:grpSpMkLst>
            <pc:docMk/>
            <pc:sldMk cId="1913758141" sldId="285"/>
            <ac:grpSpMk id="3" creationId="{87782CCC-AD63-2660-D0E3-76B64F93C94B}"/>
          </ac:grpSpMkLst>
        </pc:grpChg>
        <pc:grpChg chg="mod">
          <ac:chgData name="Paulo Henrique Monteiro Holanda Garcia de Matos" userId="9c3513e1-2fb6-4fb2-8c42-04c2b6ad4e7a" providerId="ADAL" clId="{42A60FC4-6A0C-40EF-8A4C-3F758370BB7C}" dt="2024-06-24T12:39:39.099" v="225" actId="164"/>
          <ac:grpSpMkLst>
            <pc:docMk/>
            <pc:sldMk cId="1913758141" sldId="285"/>
            <ac:grpSpMk id="6" creationId="{8D1A4A6D-97FC-3A58-AE2E-9831678642A9}"/>
          </ac:grpSpMkLst>
        </pc:grpChg>
        <pc:picChg chg="mod">
          <ac:chgData name="Paulo Henrique Monteiro Holanda Garcia de Matos" userId="9c3513e1-2fb6-4fb2-8c42-04c2b6ad4e7a" providerId="ADAL" clId="{42A60FC4-6A0C-40EF-8A4C-3F758370BB7C}" dt="2024-06-24T12:39:39.099" v="225" actId="164"/>
          <ac:picMkLst>
            <pc:docMk/>
            <pc:sldMk cId="1913758141" sldId="285"/>
            <ac:picMk id="12" creationId="{D1C06CC6-53AA-4AF2-9158-9B5312BB3F2F}"/>
          </ac:picMkLst>
        </pc:picChg>
        <pc:picChg chg="mod">
          <ac:chgData name="Paulo Henrique Monteiro Holanda Garcia de Matos" userId="9c3513e1-2fb6-4fb2-8c42-04c2b6ad4e7a" providerId="ADAL" clId="{42A60FC4-6A0C-40EF-8A4C-3F758370BB7C}" dt="2024-06-24T12:39:39.099" v="225" actId="164"/>
          <ac:picMkLst>
            <pc:docMk/>
            <pc:sldMk cId="1913758141" sldId="285"/>
            <ac:picMk id="13" creationId="{FCEEAD9B-469A-5A9B-EA7F-01AFFACD61CB}"/>
          </ac:picMkLst>
        </pc:picChg>
      </pc:sldChg>
      <pc:sldChg chg="addSp modSp mod modTransition modAnim">
        <pc:chgData name="Paulo Henrique Monteiro Holanda Garcia de Matos" userId="9c3513e1-2fb6-4fb2-8c42-04c2b6ad4e7a" providerId="ADAL" clId="{42A60FC4-6A0C-40EF-8A4C-3F758370BB7C}" dt="2024-06-24T12:38:35.388" v="222" actId="164"/>
        <pc:sldMkLst>
          <pc:docMk/>
          <pc:sldMk cId="1787172465" sldId="286"/>
        </pc:sldMkLst>
        <pc:spChg chg="mod">
          <ac:chgData name="Paulo Henrique Monteiro Holanda Garcia de Matos" userId="9c3513e1-2fb6-4fb2-8c42-04c2b6ad4e7a" providerId="ADAL" clId="{42A60FC4-6A0C-40EF-8A4C-3F758370BB7C}" dt="2024-06-24T12:38:35.388" v="222" actId="164"/>
          <ac:spMkLst>
            <pc:docMk/>
            <pc:sldMk cId="1787172465" sldId="286"/>
            <ac:spMk id="2" creationId="{9EE6A674-346D-EFDC-9EA1-77899E196AD3}"/>
          </ac:spMkLst>
        </pc:spChg>
        <pc:spChg chg="mod">
          <ac:chgData name="Paulo Henrique Monteiro Holanda Garcia de Matos" userId="9c3513e1-2fb6-4fb2-8c42-04c2b6ad4e7a" providerId="ADAL" clId="{42A60FC4-6A0C-40EF-8A4C-3F758370BB7C}" dt="2024-06-24T12:38:35.388" v="222" actId="164"/>
          <ac:spMkLst>
            <pc:docMk/>
            <pc:sldMk cId="1787172465" sldId="286"/>
            <ac:spMk id="4" creationId="{00000000-0000-0000-0000-000000000000}"/>
          </ac:spMkLst>
        </pc:spChg>
        <pc:spChg chg="mod">
          <ac:chgData name="Paulo Henrique Monteiro Holanda Garcia de Matos" userId="9c3513e1-2fb6-4fb2-8c42-04c2b6ad4e7a" providerId="ADAL" clId="{42A60FC4-6A0C-40EF-8A4C-3F758370BB7C}" dt="2024-06-24T12:38:35.388" v="222" actId="164"/>
          <ac:spMkLst>
            <pc:docMk/>
            <pc:sldMk cId="1787172465" sldId="286"/>
            <ac:spMk id="5" creationId="{00000000-0000-0000-0000-000000000000}"/>
          </ac:spMkLst>
        </pc:spChg>
        <pc:spChg chg="mod">
          <ac:chgData name="Paulo Henrique Monteiro Holanda Garcia de Matos" userId="9c3513e1-2fb6-4fb2-8c42-04c2b6ad4e7a" providerId="ADAL" clId="{42A60FC4-6A0C-40EF-8A4C-3F758370BB7C}" dt="2024-06-24T12:38:35.388" v="222" actId="164"/>
          <ac:spMkLst>
            <pc:docMk/>
            <pc:sldMk cId="1787172465" sldId="286"/>
            <ac:spMk id="10" creationId="{53926811-4AEE-2F94-D4F3-E12B30429B99}"/>
          </ac:spMkLst>
        </pc:spChg>
        <pc:grpChg chg="mod">
          <ac:chgData name="Paulo Henrique Monteiro Holanda Garcia de Matos" userId="9c3513e1-2fb6-4fb2-8c42-04c2b6ad4e7a" providerId="ADAL" clId="{42A60FC4-6A0C-40EF-8A4C-3F758370BB7C}" dt="2024-06-24T12:38:35.388" v="222" actId="164"/>
          <ac:grpSpMkLst>
            <pc:docMk/>
            <pc:sldMk cId="1787172465" sldId="286"/>
            <ac:grpSpMk id="6" creationId="{8D1A4A6D-97FC-3A58-AE2E-9831678642A9}"/>
          </ac:grpSpMkLst>
        </pc:grpChg>
        <pc:grpChg chg="add mod">
          <ac:chgData name="Paulo Henrique Monteiro Holanda Garcia de Matos" userId="9c3513e1-2fb6-4fb2-8c42-04c2b6ad4e7a" providerId="ADAL" clId="{42A60FC4-6A0C-40EF-8A4C-3F758370BB7C}" dt="2024-06-24T12:38:35.388" v="222" actId="164"/>
          <ac:grpSpMkLst>
            <pc:docMk/>
            <pc:sldMk cId="1787172465" sldId="286"/>
            <ac:grpSpMk id="9" creationId="{8605D077-5E70-92D0-A98A-89898737DFF0}"/>
          </ac:grpSpMkLst>
        </pc:grpChg>
      </pc:sldChg>
      <pc:sldChg chg="addSp modSp mod modTransition">
        <pc:chgData name="Paulo Henrique Monteiro Holanda Garcia de Matos" userId="9c3513e1-2fb6-4fb2-8c42-04c2b6ad4e7a" providerId="ADAL" clId="{42A60FC4-6A0C-40EF-8A4C-3F758370BB7C}" dt="2024-06-24T12:32:59.811" v="216"/>
        <pc:sldMkLst>
          <pc:docMk/>
          <pc:sldMk cId="2150309788" sldId="293"/>
        </pc:sldMkLst>
        <pc:spChg chg="mod">
          <ac:chgData name="Paulo Henrique Monteiro Holanda Garcia de Matos" userId="9c3513e1-2fb6-4fb2-8c42-04c2b6ad4e7a" providerId="ADAL" clId="{42A60FC4-6A0C-40EF-8A4C-3F758370BB7C}" dt="2024-06-21T12:09:03.319" v="34" actId="1076"/>
          <ac:spMkLst>
            <pc:docMk/>
            <pc:sldMk cId="2150309788" sldId="293"/>
            <ac:spMk id="4" creationId="{00000000-0000-0000-0000-000000000000}"/>
          </ac:spMkLst>
        </pc:spChg>
        <pc:grpChg chg="mod">
          <ac:chgData name="Paulo Henrique Monteiro Holanda Garcia de Matos" userId="9c3513e1-2fb6-4fb2-8c42-04c2b6ad4e7a" providerId="ADAL" clId="{42A60FC4-6A0C-40EF-8A4C-3F758370BB7C}" dt="2024-06-21T12:09:31.370" v="37" actId="1076"/>
          <ac:grpSpMkLst>
            <pc:docMk/>
            <pc:sldMk cId="2150309788" sldId="293"/>
            <ac:grpSpMk id="3" creationId="{1A89B35A-8F25-5239-CE6D-8EE50D0825A2}"/>
          </ac:grpSpMkLst>
        </pc:grpChg>
        <pc:grpChg chg="add mod">
          <ac:chgData name="Paulo Henrique Monteiro Holanda Garcia de Matos" userId="9c3513e1-2fb6-4fb2-8c42-04c2b6ad4e7a" providerId="ADAL" clId="{42A60FC4-6A0C-40EF-8A4C-3F758370BB7C}" dt="2024-06-21T12:09:12.564" v="35" actId="164"/>
          <ac:grpSpMkLst>
            <pc:docMk/>
            <pc:sldMk cId="2150309788" sldId="293"/>
            <ac:grpSpMk id="17" creationId="{1E072717-683A-7E8C-A6A3-5168BAA41E3A}"/>
          </ac:grpSpMkLst>
        </pc:grpChg>
        <pc:grpChg chg="mod">
          <ac:chgData name="Paulo Henrique Monteiro Holanda Garcia de Matos" userId="9c3513e1-2fb6-4fb2-8c42-04c2b6ad4e7a" providerId="ADAL" clId="{42A60FC4-6A0C-40EF-8A4C-3F758370BB7C}" dt="2024-06-21T12:09:33.631" v="38" actId="1076"/>
          <ac:grpSpMkLst>
            <pc:docMk/>
            <pc:sldMk cId="2150309788" sldId="293"/>
            <ac:grpSpMk id="20" creationId="{9388734F-9F6F-81DF-CFE0-FC48D172F816}"/>
          </ac:grpSpMkLst>
        </pc:grpChg>
        <pc:grpChg chg="add mod">
          <ac:chgData name="Paulo Henrique Monteiro Holanda Garcia de Matos" userId="9c3513e1-2fb6-4fb2-8c42-04c2b6ad4e7a" providerId="ADAL" clId="{42A60FC4-6A0C-40EF-8A4C-3F758370BB7C}" dt="2024-06-21T12:09:18.293" v="36" actId="14100"/>
          <ac:grpSpMkLst>
            <pc:docMk/>
            <pc:sldMk cId="2150309788" sldId="293"/>
            <ac:grpSpMk id="21" creationId="{D3294C0E-09CF-D26D-C4C3-ABB12DBC7540}"/>
          </ac:grpSpMkLst>
        </pc:grpChg>
        <pc:picChg chg="add mod">
          <ac:chgData name="Paulo Henrique Monteiro Holanda Garcia de Matos" userId="9c3513e1-2fb6-4fb2-8c42-04c2b6ad4e7a" providerId="ADAL" clId="{42A60FC4-6A0C-40EF-8A4C-3F758370BB7C}" dt="2024-06-21T12:06:12.625" v="24" actId="164"/>
          <ac:picMkLst>
            <pc:docMk/>
            <pc:sldMk cId="2150309788" sldId="293"/>
            <ac:picMk id="9" creationId="{AE322E88-8925-DB38-9609-C222907433FB}"/>
          </ac:picMkLst>
        </pc:picChg>
        <pc:picChg chg="add mod">
          <ac:chgData name="Paulo Henrique Monteiro Holanda Garcia de Matos" userId="9c3513e1-2fb6-4fb2-8c42-04c2b6ad4e7a" providerId="ADAL" clId="{42A60FC4-6A0C-40EF-8A4C-3F758370BB7C}" dt="2024-06-21T12:06:12.625" v="24" actId="164"/>
          <ac:picMkLst>
            <pc:docMk/>
            <pc:sldMk cId="2150309788" sldId="293"/>
            <ac:picMk id="11" creationId="{0AAF459F-CD6F-330A-28A9-1EE0DA79E9B5}"/>
          </ac:picMkLst>
        </pc:picChg>
        <pc:picChg chg="add mod ord">
          <ac:chgData name="Paulo Henrique Monteiro Holanda Garcia de Matos" userId="9c3513e1-2fb6-4fb2-8c42-04c2b6ad4e7a" providerId="ADAL" clId="{42A60FC4-6A0C-40EF-8A4C-3F758370BB7C}" dt="2024-06-21T12:06:12.625" v="24" actId="164"/>
          <ac:picMkLst>
            <pc:docMk/>
            <pc:sldMk cId="2150309788" sldId="293"/>
            <ac:picMk id="14" creationId="{1074E000-5095-E6C6-028A-DBFB37861298}"/>
          </ac:picMkLst>
        </pc:picChg>
        <pc:picChg chg="add mod">
          <ac:chgData name="Paulo Henrique Monteiro Holanda Garcia de Matos" userId="9c3513e1-2fb6-4fb2-8c42-04c2b6ad4e7a" providerId="ADAL" clId="{42A60FC4-6A0C-40EF-8A4C-3F758370BB7C}" dt="2024-06-21T12:06:12.625" v="24" actId="164"/>
          <ac:picMkLst>
            <pc:docMk/>
            <pc:sldMk cId="2150309788" sldId="293"/>
            <ac:picMk id="16" creationId="{45D0CA48-C159-3991-996A-903612B4320E}"/>
          </ac:picMkLst>
        </pc:picChg>
        <pc:picChg chg="add mod">
          <ac:chgData name="Paulo Henrique Monteiro Holanda Garcia de Matos" userId="9c3513e1-2fb6-4fb2-8c42-04c2b6ad4e7a" providerId="ADAL" clId="{42A60FC4-6A0C-40EF-8A4C-3F758370BB7C}" dt="2024-06-21T12:09:12.564" v="35" actId="164"/>
          <ac:picMkLst>
            <pc:docMk/>
            <pc:sldMk cId="2150309788" sldId="293"/>
            <ac:picMk id="19" creationId="{B008B084-E8EC-B3C3-25E9-62BB77A9BA90}"/>
          </ac:picMkLst>
        </pc:picChg>
      </pc:sldChg>
      <pc:sldChg chg="modTransition">
        <pc:chgData name="Paulo Henrique Monteiro Holanda Garcia de Matos" userId="9c3513e1-2fb6-4fb2-8c42-04c2b6ad4e7a" providerId="ADAL" clId="{42A60FC4-6A0C-40EF-8A4C-3F758370BB7C}" dt="2024-06-24T12:32:59.811" v="216"/>
        <pc:sldMkLst>
          <pc:docMk/>
          <pc:sldMk cId="2895259866" sldId="295"/>
        </pc:sldMkLst>
      </pc:sldChg>
      <pc:sldChg chg="modTransition">
        <pc:chgData name="Paulo Henrique Monteiro Holanda Garcia de Matos" userId="9c3513e1-2fb6-4fb2-8c42-04c2b6ad4e7a" providerId="ADAL" clId="{42A60FC4-6A0C-40EF-8A4C-3F758370BB7C}" dt="2024-06-24T12:32:59.811" v="216"/>
        <pc:sldMkLst>
          <pc:docMk/>
          <pc:sldMk cId="3509523604" sldId="535"/>
        </pc:sldMkLst>
      </pc:sldChg>
      <pc:sldChg chg="del">
        <pc:chgData name="Paulo Henrique Monteiro Holanda Garcia de Matos" userId="9c3513e1-2fb6-4fb2-8c42-04c2b6ad4e7a" providerId="ADAL" clId="{42A60FC4-6A0C-40EF-8A4C-3F758370BB7C}" dt="2024-06-18T16:23:02.473" v="0" actId="47"/>
        <pc:sldMkLst>
          <pc:docMk/>
          <pc:sldMk cId="2796233028" sldId="538"/>
        </pc:sldMkLst>
      </pc:sldChg>
      <pc:sldChg chg="del">
        <pc:chgData name="Paulo Henrique Monteiro Holanda Garcia de Matos" userId="9c3513e1-2fb6-4fb2-8c42-04c2b6ad4e7a" providerId="ADAL" clId="{42A60FC4-6A0C-40EF-8A4C-3F758370BB7C}" dt="2024-06-18T16:23:05.780" v="1" actId="47"/>
        <pc:sldMkLst>
          <pc:docMk/>
          <pc:sldMk cId="776610116" sldId="539"/>
        </pc:sldMkLst>
      </pc:sldChg>
      <pc:sldChg chg="modTransition">
        <pc:chgData name="Paulo Henrique Monteiro Holanda Garcia de Matos" userId="9c3513e1-2fb6-4fb2-8c42-04c2b6ad4e7a" providerId="ADAL" clId="{42A60FC4-6A0C-40EF-8A4C-3F758370BB7C}" dt="2024-06-24T12:32:59.811" v="216"/>
        <pc:sldMkLst>
          <pc:docMk/>
          <pc:sldMk cId="1954194578" sldId="541"/>
        </pc:sldMkLst>
      </pc:sldChg>
      <pc:sldChg chg="modTransition">
        <pc:chgData name="Paulo Henrique Monteiro Holanda Garcia de Matos" userId="9c3513e1-2fb6-4fb2-8c42-04c2b6ad4e7a" providerId="ADAL" clId="{42A60FC4-6A0C-40EF-8A4C-3F758370BB7C}" dt="2024-06-24T12:32:59.811" v="216"/>
        <pc:sldMkLst>
          <pc:docMk/>
          <pc:sldMk cId="3256412039" sldId="543"/>
        </pc:sldMkLst>
      </pc:sldChg>
      <pc:sldChg chg="modSp mod modTransition">
        <pc:chgData name="Paulo Henrique Monteiro Holanda Garcia de Matos" userId="9c3513e1-2fb6-4fb2-8c42-04c2b6ad4e7a" providerId="ADAL" clId="{42A60FC4-6A0C-40EF-8A4C-3F758370BB7C}" dt="2024-06-24T12:32:59.811" v="216"/>
        <pc:sldMkLst>
          <pc:docMk/>
          <pc:sldMk cId="3000119387" sldId="544"/>
        </pc:sldMkLst>
        <pc:spChg chg="mod">
          <ac:chgData name="Paulo Henrique Monteiro Holanda Garcia de Matos" userId="9c3513e1-2fb6-4fb2-8c42-04c2b6ad4e7a" providerId="ADAL" clId="{42A60FC4-6A0C-40EF-8A4C-3F758370BB7C}" dt="2024-06-18T16:23:20.512" v="2" actId="1076"/>
          <ac:spMkLst>
            <pc:docMk/>
            <pc:sldMk cId="3000119387" sldId="544"/>
            <ac:spMk id="11" creationId="{7218F744-37AD-7D11-EAD6-C04BF3933E4D}"/>
          </ac:spMkLst>
        </pc:spChg>
        <pc:graphicFrameChg chg="modGraphic">
          <ac:chgData name="Paulo Henrique Monteiro Holanda Garcia de Matos" userId="9c3513e1-2fb6-4fb2-8c42-04c2b6ad4e7a" providerId="ADAL" clId="{42A60FC4-6A0C-40EF-8A4C-3F758370BB7C}" dt="2024-06-23T16:44:45.090" v="203" actId="20577"/>
          <ac:graphicFrameMkLst>
            <pc:docMk/>
            <pc:sldMk cId="3000119387" sldId="544"/>
            <ac:graphicFrameMk id="15" creationId="{27AB1D2D-6B9A-6B8D-AD6D-AD5A638AF473}"/>
          </ac:graphicFrameMkLst>
        </pc:graphicFrameChg>
      </pc:sldChg>
      <pc:sldChg chg="addSp modSp modTransition modAnim">
        <pc:chgData name="Paulo Henrique Monteiro Holanda Garcia de Matos" userId="9c3513e1-2fb6-4fb2-8c42-04c2b6ad4e7a" providerId="ADAL" clId="{42A60FC4-6A0C-40EF-8A4C-3F758370BB7C}" dt="2024-06-24T12:36:47.536" v="219" actId="164"/>
        <pc:sldMkLst>
          <pc:docMk/>
          <pc:sldMk cId="0" sldId="545"/>
        </pc:sldMkLst>
        <pc:spChg chg="mod">
          <ac:chgData name="Paulo Henrique Monteiro Holanda Garcia de Matos" userId="9c3513e1-2fb6-4fb2-8c42-04c2b6ad4e7a" providerId="ADAL" clId="{42A60FC4-6A0C-40EF-8A4C-3F758370BB7C}" dt="2024-06-24T12:36:30.324" v="218" actId="164"/>
          <ac:spMkLst>
            <pc:docMk/>
            <pc:sldMk cId="0" sldId="545"/>
            <ac:spMk id="3" creationId="{00000000-0000-0000-0000-000000000000}"/>
          </ac:spMkLst>
        </pc:spChg>
        <pc:spChg chg="mod">
          <ac:chgData name="Paulo Henrique Monteiro Holanda Garcia de Matos" userId="9c3513e1-2fb6-4fb2-8c42-04c2b6ad4e7a" providerId="ADAL" clId="{42A60FC4-6A0C-40EF-8A4C-3F758370BB7C}" dt="2024-06-24T12:36:30.324" v="218" actId="164"/>
          <ac:spMkLst>
            <pc:docMk/>
            <pc:sldMk cId="0" sldId="545"/>
            <ac:spMk id="4" creationId="{00000000-0000-0000-0000-000000000000}"/>
          </ac:spMkLst>
        </pc:spChg>
        <pc:spChg chg="mod">
          <ac:chgData name="Paulo Henrique Monteiro Holanda Garcia de Matos" userId="9c3513e1-2fb6-4fb2-8c42-04c2b6ad4e7a" providerId="ADAL" clId="{42A60FC4-6A0C-40EF-8A4C-3F758370BB7C}" dt="2024-06-24T12:36:30.324" v="218" actId="164"/>
          <ac:spMkLst>
            <pc:docMk/>
            <pc:sldMk cId="0" sldId="545"/>
            <ac:spMk id="6" creationId="{00000000-0000-0000-0000-000000000000}"/>
          </ac:spMkLst>
        </pc:spChg>
        <pc:spChg chg="mod">
          <ac:chgData name="Paulo Henrique Monteiro Holanda Garcia de Matos" userId="9c3513e1-2fb6-4fb2-8c42-04c2b6ad4e7a" providerId="ADAL" clId="{42A60FC4-6A0C-40EF-8A4C-3F758370BB7C}" dt="2024-06-24T12:36:30.324" v="218" actId="164"/>
          <ac:spMkLst>
            <pc:docMk/>
            <pc:sldMk cId="0" sldId="545"/>
            <ac:spMk id="7" creationId="{00000000-0000-0000-0000-000000000000}"/>
          </ac:spMkLst>
        </pc:spChg>
        <pc:spChg chg="mod">
          <ac:chgData name="Paulo Henrique Monteiro Holanda Garcia de Matos" userId="9c3513e1-2fb6-4fb2-8c42-04c2b6ad4e7a" providerId="ADAL" clId="{42A60FC4-6A0C-40EF-8A4C-3F758370BB7C}" dt="2024-06-24T12:36:30.324" v="218" actId="164"/>
          <ac:spMkLst>
            <pc:docMk/>
            <pc:sldMk cId="0" sldId="545"/>
            <ac:spMk id="9" creationId="{00000000-0000-0000-0000-000000000000}"/>
          </ac:spMkLst>
        </pc:spChg>
        <pc:spChg chg="mod">
          <ac:chgData name="Paulo Henrique Monteiro Holanda Garcia de Matos" userId="9c3513e1-2fb6-4fb2-8c42-04c2b6ad4e7a" providerId="ADAL" clId="{42A60FC4-6A0C-40EF-8A4C-3F758370BB7C}" dt="2024-06-24T12:36:30.324" v="218" actId="164"/>
          <ac:spMkLst>
            <pc:docMk/>
            <pc:sldMk cId="0" sldId="545"/>
            <ac:spMk id="10" creationId="{00000000-0000-0000-0000-000000000000}"/>
          </ac:spMkLst>
        </pc:spChg>
        <pc:spChg chg="mod">
          <ac:chgData name="Paulo Henrique Monteiro Holanda Garcia de Matos" userId="9c3513e1-2fb6-4fb2-8c42-04c2b6ad4e7a" providerId="ADAL" clId="{42A60FC4-6A0C-40EF-8A4C-3F758370BB7C}" dt="2024-06-24T12:36:47.536" v="219" actId="164"/>
          <ac:spMkLst>
            <pc:docMk/>
            <pc:sldMk cId="0" sldId="545"/>
            <ac:spMk id="11" creationId="{00000000-0000-0000-0000-000000000000}"/>
          </ac:spMkLst>
        </pc:spChg>
        <pc:spChg chg="mod">
          <ac:chgData name="Paulo Henrique Monteiro Holanda Garcia de Matos" userId="9c3513e1-2fb6-4fb2-8c42-04c2b6ad4e7a" providerId="ADAL" clId="{42A60FC4-6A0C-40EF-8A4C-3F758370BB7C}" dt="2024-06-24T12:36:47.536" v="219" actId="164"/>
          <ac:spMkLst>
            <pc:docMk/>
            <pc:sldMk cId="0" sldId="545"/>
            <ac:spMk id="12" creationId="{00000000-0000-0000-0000-000000000000}"/>
          </ac:spMkLst>
        </pc:spChg>
        <pc:spChg chg="mod">
          <ac:chgData name="Paulo Henrique Monteiro Holanda Garcia de Matos" userId="9c3513e1-2fb6-4fb2-8c42-04c2b6ad4e7a" providerId="ADAL" clId="{42A60FC4-6A0C-40EF-8A4C-3F758370BB7C}" dt="2024-06-24T12:36:47.536" v="219" actId="164"/>
          <ac:spMkLst>
            <pc:docMk/>
            <pc:sldMk cId="0" sldId="545"/>
            <ac:spMk id="13" creationId="{00000000-0000-0000-0000-000000000000}"/>
          </ac:spMkLst>
        </pc:spChg>
        <pc:spChg chg="mod">
          <ac:chgData name="Paulo Henrique Monteiro Holanda Garcia de Matos" userId="9c3513e1-2fb6-4fb2-8c42-04c2b6ad4e7a" providerId="ADAL" clId="{42A60FC4-6A0C-40EF-8A4C-3F758370BB7C}" dt="2024-06-24T12:36:47.536" v="219" actId="164"/>
          <ac:spMkLst>
            <pc:docMk/>
            <pc:sldMk cId="0" sldId="545"/>
            <ac:spMk id="14" creationId="{B828F77C-2713-47DB-5F16-4DB6F0D0F856}"/>
          </ac:spMkLst>
        </pc:spChg>
        <pc:grpChg chg="mod">
          <ac:chgData name="Paulo Henrique Monteiro Holanda Garcia de Matos" userId="9c3513e1-2fb6-4fb2-8c42-04c2b6ad4e7a" providerId="ADAL" clId="{42A60FC4-6A0C-40EF-8A4C-3F758370BB7C}" dt="2024-06-24T12:36:47.536" v="219" actId="164"/>
          <ac:grpSpMkLst>
            <pc:docMk/>
            <pc:sldMk cId="0" sldId="545"/>
            <ac:grpSpMk id="2" creationId="{00000000-0000-0000-0000-000000000000}"/>
          </ac:grpSpMkLst>
        </pc:grpChg>
        <pc:grpChg chg="mod">
          <ac:chgData name="Paulo Henrique Monteiro Holanda Garcia de Matos" userId="9c3513e1-2fb6-4fb2-8c42-04c2b6ad4e7a" providerId="ADAL" clId="{42A60FC4-6A0C-40EF-8A4C-3F758370BB7C}" dt="2024-06-24T12:36:47.536" v="219" actId="164"/>
          <ac:grpSpMkLst>
            <pc:docMk/>
            <pc:sldMk cId="0" sldId="545"/>
            <ac:grpSpMk id="5" creationId="{00000000-0000-0000-0000-000000000000}"/>
          </ac:grpSpMkLst>
        </pc:grpChg>
        <pc:grpChg chg="mod">
          <ac:chgData name="Paulo Henrique Monteiro Holanda Garcia de Matos" userId="9c3513e1-2fb6-4fb2-8c42-04c2b6ad4e7a" providerId="ADAL" clId="{42A60FC4-6A0C-40EF-8A4C-3F758370BB7C}" dt="2024-06-24T12:36:47.536" v="219" actId="164"/>
          <ac:grpSpMkLst>
            <pc:docMk/>
            <pc:sldMk cId="0" sldId="545"/>
            <ac:grpSpMk id="8" creationId="{00000000-0000-0000-0000-000000000000}"/>
          </ac:grpSpMkLst>
        </pc:grpChg>
        <pc:grpChg chg="add mod">
          <ac:chgData name="Paulo Henrique Monteiro Holanda Garcia de Matos" userId="9c3513e1-2fb6-4fb2-8c42-04c2b6ad4e7a" providerId="ADAL" clId="{42A60FC4-6A0C-40EF-8A4C-3F758370BB7C}" dt="2024-06-24T12:36:30.324" v="218" actId="164"/>
          <ac:grpSpMkLst>
            <pc:docMk/>
            <pc:sldMk cId="0" sldId="545"/>
            <ac:grpSpMk id="16" creationId="{14716B96-5713-F50C-A118-785D945E33A7}"/>
          </ac:grpSpMkLst>
        </pc:grpChg>
        <pc:grpChg chg="add mod">
          <ac:chgData name="Paulo Henrique Monteiro Holanda Garcia de Matos" userId="9c3513e1-2fb6-4fb2-8c42-04c2b6ad4e7a" providerId="ADAL" clId="{42A60FC4-6A0C-40EF-8A4C-3F758370BB7C}" dt="2024-06-24T12:36:47.536" v="219" actId="164"/>
          <ac:grpSpMkLst>
            <pc:docMk/>
            <pc:sldMk cId="0" sldId="545"/>
            <ac:grpSpMk id="17" creationId="{97DC57F9-1E0E-4516-BF00-003B0EAE2C3A}"/>
          </ac:grpSpMkLst>
        </pc:grpChg>
        <pc:picChg chg="mod">
          <ac:chgData name="Paulo Henrique Monteiro Holanda Garcia de Matos" userId="9c3513e1-2fb6-4fb2-8c42-04c2b6ad4e7a" providerId="ADAL" clId="{42A60FC4-6A0C-40EF-8A4C-3F758370BB7C}" dt="2024-06-24T12:36:47.536" v="219" actId="164"/>
          <ac:picMkLst>
            <pc:docMk/>
            <pc:sldMk cId="0" sldId="545"/>
            <ac:picMk id="15" creationId="{D6220715-5D82-8E1A-5B75-4BBE802D75FB}"/>
          </ac:picMkLst>
        </pc:picChg>
      </pc:sldChg>
      <pc:sldChg chg="modTransition">
        <pc:chgData name="Paulo Henrique Monteiro Holanda Garcia de Matos" userId="9c3513e1-2fb6-4fb2-8c42-04c2b6ad4e7a" providerId="ADAL" clId="{42A60FC4-6A0C-40EF-8A4C-3F758370BB7C}" dt="2024-06-24T12:32:59.811" v="216"/>
        <pc:sldMkLst>
          <pc:docMk/>
          <pc:sldMk cId="806086693" sldId="547"/>
        </pc:sldMkLst>
      </pc:sldChg>
      <pc:sldChg chg="modTransition">
        <pc:chgData name="Paulo Henrique Monteiro Holanda Garcia de Matos" userId="9c3513e1-2fb6-4fb2-8c42-04c2b6ad4e7a" providerId="ADAL" clId="{42A60FC4-6A0C-40EF-8A4C-3F758370BB7C}" dt="2024-06-24T12:32:59.811" v="216"/>
        <pc:sldMkLst>
          <pc:docMk/>
          <pc:sldMk cId="2810892338" sldId="549"/>
        </pc:sldMkLst>
      </pc:sldChg>
      <pc:sldChg chg="modTransition">
        <pc:chgData name="Paulo Henrique Monteiro Holanda Garcia de Matos" userId="9c3513e1-2fb6-4fb2-8c42-04c2b6ad4e7a" providerId="ADAL" clId="{42A60FC4-6A0C-40EF-8A4C-3F758370BB7C}" dt="2024-06-24T12:32:59.811" v="216"/>
        <pc:sldMkLst>
          <pc:docMk/>
          <pc:sldMk cId="3399112420" sldId="550"/>
        </pc:sldMkLst>
      </pc:sldChg>
      <pc:sldChg chg="addSp modSp modTransition modAnim">
        <pc:chgData name="Paulo Henrique Monteiro Holanda Garcia de Matos" userId="9c3513e1-2fb6-4fb2-8c42-04c2b6ad4e7a" providerId="ADAL" clId="{42A60FC4-6A0C-40EF-8A4C-3F758370BB7C}" dt="2024-06-24T12:40:01.749" v="226" actId="164"/>
        <pc:sldMkLst>
          <pc:docMk/>
          <pc:sldMk cId="3500672032" sldId="551"/>
        </pc:sldMkLst>
        <pc:spChg chg="mod">
          <ac:chgData name="Paulo Henrique Monteiro Holanda Garcia de Matos" userId="9c3513e1-2fb6-4fb2-8c42-04c2b6ad4e7a" providerId="ADAL" clId="{42A60FC4-6A0C-40EF-8A4C-3F758370BB7C}" dt="2024-06-24T12:40:01.749" v="226" actId="164"/>
          <ac:spMkLst>
            <pc:docMk/>
            <pc:sldMk cId="3500672032" sldId="551"/>
            <ac:spMk id="2" creationId="{9EE6A674-346D-EFDC-9EA1-77899E196AD3}"/>
          </ac:spMkLst>
        </pc:spChg>
        <pc:spChg chg="mod">
          <ac:chgData name="Paulo Henrique Monteiro Holanda Garcia de Matos" userId="9c3513e1-2fb6-4fb2-8c42-04c2b6ad4e7a" providerId="ADAL" clId="{42A60FC4-6A0C-40EF-8A4C-3F758370BB7C}" dt="2024-06-24T12:40:01.749" v="226" actId="164"/>
          <ac:spMkLst>
            <pc:docMk/>
            <pc:sldMk cId="3500672032" sldId="551"/>
            <ac:spMk id="3" creationId="{488C39C1-A0C2-59C3-254B-7CD34051DD1E}"/>
          </ac:spMkLst>
        </pc:spChg>
        <pc:spChg chg="mod">
          <ac:chgData name="Paulo Henrique Monteiro Holanda Garcia de Matos" userId="9c3513e1-2fb6-4fb2-8c42-04c2b6ad4e7a" providerId="ADAL" clId="{42A60FC4-6A0C-40EF-8A4C-3F758370BB7C}" dt="2024-06-24T12:40:01.749" v="226" actId="164"/>
          <ac:spMkLst>
            <pc:docMk/>
            <pc:sldMk cId="3500672032" sldId="551"/>
            <ac:spMk id="4" creationId="{00000000-0000-0000-0000-000000000000}"/>
          </ac:spMkLst>
        </pc:spChg>
        <pc:spChg chg="mod">
          <ac:chgData name="Paulo Henrique Monteiro Holanda Garcia de Matos" userId="9c3513e1-2fb6-4fb2-8c42-04c2b6ad4e7a" providerId="ADAL" clId="{42A60FC4-6A0C-40EF-8A4C-3F758370BB7C}" dt="2024-06-24T12:40:01.749" v="226" actId="164"/>
          <ac:spMkLst>
            <pc:docMk/>
            <pc:sldMk cId="3500672032" sldId="551"/>
            <ac:spMk id="5" creationId="{00000000-0000-0000-0000-000000000000}"/>
          </ac:spMkLst>
        </pc:spChg>
        <pc:grpChg chg="mod">
          <ac:chgData name="Paulo Henrique Monteiro Holanda Garcia de Matos" userId="9c3513e1-2fb6-4fb2-8c42-04c2b6ad4e7a" providerId="ADAL" clId="{42A60FC4-6A0C-40EF-8A4C-3F758370BB7C}" dt="2024-06-24T12:40:01.749" v="226" actId="164"/>
          <ac:grpSpMkLst>
            <pc:docMk/>
            <pc:sldMk cId="3500672032" sldId="551"/>
            <ac:grpSpMk id="6" creationId="{8D1A4A6D-97FC-3A58-AE2E-9831678642A9}"/>
          </ac:grpSpMkLst>
        </pc:grpChg>
        <pc:grpChg chg="add mod">
          <ac:chgData name="Paulo Henrique Monteiro Holanda Garcia de Matos" userId="9c3513e1-2fb6-4fb2-8c42-04c2b6ad4e7a" providerId="ADAL" clId="{42A60FC4-6A0C-40EF-8A4C-3F758370BB7C}" dt="2024-06-24T12:40:01.749" v="226" actId="164"/>
          <ac:grpSpMkLst>
            <pc:docMk/>
            <pc:sldMk cId="3500672032" sldId="551"/>
            <ac:grpSpMk id="10" creationId="{BE9C4A8A-19EB-E44C-4D01-C67E19C403EE}"/>
          </ac:grpSpMkLst>
        </pc:grpChg>
        <pc:picChg chg="mod">
          <ac:chgData name="Paulo Henrique Monteiro Holanda Garcia de Matos" userId="9c3513e1-2fb6-4fb2-8c42-04c2b6ad4e7a" providerId="ADAL" clId="{42A60FC4-6A0C-40EF-8A4C-3F758370BB7C}" dt="2024-06-24T12:40:01.749" v="226" actId="164"/>
          <ac:picMkLst>
            <pc:docMk/>
            <pc:sldMk cId="3500672032" sldId="551"/>
            <ac:picMk id="9" creationId="{18A94E6E-8513-35EA-2CC5-8ECD6D5FA1FD}"/>
          </ac:picMkLst>
        </pc:picChg>
      </pc:sldChg>
      <pc:sldChg chg="modTransition">
        <pc:chgData name="Paulo Henrique Monteiro Holanda Garcia de Matos" userId="9c3513e1-2fb6-4fb2-8c42-04c2b6ad4e7a" providerId="ADAL" clId="{42A60FC4-6A0C-40EF-8A4C-3F758370BB7C}" dt="2024-06-24T12:32:59.811" v="216"/>
        <pc:sldMkLst>
          <pc:docMk/>
          <pc:sldMk cId="3235761521" sldId="552"/>
        </pc:sldMkLst>
      </pc:sldChg>
      <pc:sldChg chg="modTransition">
        <pc:chgData name="Paulo Henrique Monteiro Holanda Garcia de Matos" userId="9c3513e1-2fb6-4fb2-8c42-04c2b6ad4e7a" providerId="ADAL" clId="{42A60FC4-6A0C-40EF-8A4C-3F758370BB7C}" dt="2024-06-24T12:32:59.811" v="216"/>
        <pc:sldMkLst>
          <pc:docMk/>
          <pc:sldMk cId="2820370655" sldId="553"/>
        </pc:sldMkLst>
      </pc:sldChg>
      <pc:sldMasterChg chg="modTransition modSldLayout">
        <pc:chgData name="Paulo Henrique Monteiro Holanda Garcia de Matos" userId="9c3513e1-2fb6-4fb2-8c42-04c2b6ad4e7a" providerId="ADAL" clId="{42A60FC4-6A0C-40EF-8A4C-3F758370BB7C}" dt="2024-06-24T12:32:59.811" v="216"/>
        <pc:sldMasterMkLst>
          <pc:docMk/>
          <pc:sldMasterMk cId="0" sldId="2147483648"/>
        </pc:sldMasterMkLst>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49"/>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0"/>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1"/>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2"/>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3"/>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4"/>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5"/>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6"/>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7"/>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8"/>
          </pc:sldLayoutMkLst>
        </pc:sldLayoutChg>
        <pc:sldLayoutChg chg="modTransition">
          <pc:chgData name="Paulo Henrique Monteiro Holanda Garcia de Matos" userId="9c3513e1-2fb6-4fb2-8c42-04c2b6ad4e7a" providerId="ADAL" clId="{42A60FC4-6A0C-40EF-8A4C-3F758370BB7C}" dt="2024-06-24T12:32:59.811" v="216"/>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6FEEB-54AB-4096-A70A-F37DED926EAA}" type="datetimeFigureOut">
              <a:rPr lang="pt-BR" smtClean="0"/>
              <a:pPr/>
              <a:t>24/06/2024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01002-77F6-4B70-A5B8-12AE51634832}" type="slidenum">
              <a:rPr lang="pt-BR" smtClean="0"/>
              <a:pPr/>
              <a:t>‹nº›</a:t>
            </a:fld>
            <a:endParaRPr lang="pt-BR"/>
          </a:p>
        </p:txBody>
      </p:sp>
    </p:spTree>
    <p:extLst>
      <p:ext uri="{BB962C8B-B14F-4D97-AF65-F5344CB8AC3E}">
        <p14:creationId xmlns:p14="http://schemas.microsoft.com/office/powerpoint/2010/main" val="203328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B1301002-77F6-4B70-A5B8-12AE51634832}" type="slidenum">
              <a:rPr lang="pt-BR" smtClean="0"/>
              <a:pPr/>
              <a:t>21</a:t>
            </a:fld>
            <a:endParaRPr lang="pt-BR"/>
          </a:p>
        </p:txBody>
      </p:sp>
    </p:spTree>
    <p:extLst>
      <p:ext uri="{BB962C8B-B14F-4D97-AF65-F5344CB8AC3E}">
        <p14:creationId xmlns:p14="http://schemas.microsoft.com/office/powerpoint/2010/main" val="267159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ortal.stf.jus.br/processos/detalhe.asp?incidente=5101075"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9.sv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Agrupar 16">
            <a:extLst>
              <a:ext uri="{FF2B5EF4-FFF2-40B4-BE49-F238E27FC236}">
                <a16:creationId xmlns:a16="http://schemas.microsoft.com/office/drawing/2014/main" id="{97DC57F9-1E0E-4516-BF00-003B0EAE2C3A}"/>
              </a:ext>
            </a:extLst>
          </p:cNvPr>
          <p:cNvGrpSpPr/>
          <p:nvPr/>
        </p:nvGrpSpPr>
        <p:grpSpPr>
          <a:xfrm>
            <a:off x="-10645313" y="-6581425"/>
            <a:ext cx="36348833" cy="21823939"/>
            <a:chOff x="-10645313" y="-6581425"/>
            <a:chExt cx="36348833" cy="21823939"/>
          </a:xfrm>
        </p:grpSpPr>
        <p:grpSp>
          <p:nvGrpSpPr>
            <p:cNvPr id="2" name="Group 2"/>
            <p:cNvGrpSpPr/>
            <p:nvPr/>
          </p:nvGrpSpPr>
          <p:grpSpPr>
            <a:xfrm rot="-2636387">
              <a:off x="9851319" y="7197204"/>
              <a:ext cx="15852201" cy="8045310"/>
              <a:chOff x="0" y="0"/>
              <a:chExt cx="4175065" cy="2118929"/>
            </a:xfrm>
          </p:grpSpPr>
          <p:sp>
            <p:nvSpPr>
              <p:cNvPr id="3" name="Freeform 3"/>
              <p:cNvSpPr/>
              <p:nvPr/>
            </p:nvSpPr>
            <p:spPr>
              <a:xfrm>
                <a:off x="0" y="0"/>
                <a:ext cx="4175065" cy="2118930"/>
              </a:xfrm>
              <a:custGeom>
                <a:avLst/>
                <a:gdLst/>
                <a:ahLst/>
                <a:cxnLst/>
                <a:rect l="l" t="t" r="r" b="b"/>
                <a:pathLst>
                  <a:path w="4175065" h="2118930">
                    <a:moveTo>
                      <a:pt x="0" y="0"/>
                    </a:moveTo>
                    <a:lnTo>
                      <a:pt x="4175065" y="0"/>
                    </a:lnTo>
                    <a:lnTo>
                      <a:pt x="4175065" y="2118930"/>
                    </a:lnTo>
                    <a:lnTo>
                      <a:pt x="0" y="2118930"/>
                    </a:lnTo>
                    <a:close/>
                  </a:path>
                </a:pathLst>
              </a:custGeom>
              <a:solidFill>
                <a:srgbClr val="32A3DC"/>
              </a:solidFill>
            </p:spPr>
            <p:txBody>
              <a:bodyPr/>
              <a:lstStyle/>
              <a:p>
                <a:endParaRPr lang="pt-BR"/>
              </a:p>
            </p:txBody>
          </p:sp>
          <p:sp>
            <p:nvSpPr>
              <p:cNvPr id="4" name="TextBox 4"/>
              <p:cNvSpPr txBox="1"/>
              <p:nvPr/>
            </p:nvSpPr>
            <p:spPr>
              <a:xfrm>
                <a:off x="0" y="-38100"/>
                <a:ext cx="4175065" cy="21570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700000">
              <a:off x="6384823" y="-2349445"/>
              <a:ext cx="8952281" cy="17980912"/>
              <a:chOff x="0" y="0"/>
              <a:chExt cx="2357802" cy="4735713"/>
            </a:xfrm>
          </p:grpSpPr>
          <p:sp>
            <p:nvSpPr>
              <p:cNvPr id="6" name="Freeform 6"/>
              <p:cNvSpPr/>
              <p:nvPr/>
            </p:nvSpPr>
            <p:spPr>
              <a:xfrm>
                <a:off x="0" y="0"/>
                <a:ext cx="2357802" cy="4735714"/>
              </a:xfrm>
              <a:custGeom>
                <a:avLst/>
                <a:gdLst/>
                <a:ahLst/>
                <a:cxnLst/>
                <a:rect l="l" t="t" r="r" b="b"/>
                <a:pathLst>
                  <a:path w="2357802" h="4735714">
                    <a:moveTo>
                      <a:pt x="0" y="0"/>
                    </a:moveTo>
                    <a:lnTo>
                      <a:pt x="2357802" y="0"/>
                    </a:lnTo>
                    <a:lnTo>
                      <a:pt x="2357802" y="4735714"/>
                    </a:lnTo>
                    <a:lnTo>
                      <a:pt x="0" y="4735714"/>
                    </a:lnTo>
                    <a:close/>
                  </a:path>
                </a:pathLst>
              </a:custGeom>
              <a:solidFill>
                <a:srgbClr val="FFFFFF"/>
              </a:solidFill>
            </p:spPr>
            <p:txBody>
              <a:bodyPr/>
              <a:lstStyle/>
              <a:p>
                <a:endParaRPr lang="pt-BR"/>
              </a:p>
            </p:txBody>
          </p:sp>
          <p:sp>
            <p:nvSpPr>
              <p:cNvPr id="7" name="TextBox 7"/>
              <p:cNvSpPr txBox="1"/>
              <p:nvPr/>
            </p:nvSpPr>
            <p:spPr>
              <a:xfrm>
                <a:off x="0" y="-38100"/>
                <a:ext cx="2357802" cy="4773813"/>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025887" y="952500"/>
              <a:ext cx="6941512" cy="9607629"/>
            </a:xfrm>
            <a:custGeom>
              <a:avLst/>
              <a:gdLst/>
              <a:ahLst/>
              <a:cxnLst/>
              <a:rect l="l" t="t" r="r" b="b"/>
              <a:pathLst>
                <a:path w="6941512" h="9607629">
                  <a:moveTo>
                    <a:pt x="0" y="0"/>
                  </a:moveTo>
                  <a:lnTo>
                    <a:pt x="6941512" y="0"/>
                  </a:lnTo>
                  <a:lnTo>
                    <a:pt x="6941512" y="9607629"/>
                  </a:lnTo>
                  <a:lnTo>
                    <a:pt x="0" y="96076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12" name="Freeform 12"/>
            <p:cNvSpPr/>
            <p:nvPr/>
          </p:nvSpPr>
          <p:spPr>
            <a:xfrm flipH="1" flipV="1">
              <a:off x="14910719" y="-897656"/>
              <a:ext cx="6314240" cy="7708126"/>
            </a:xfrm>
            <a:custGeom>
              <a:avLst/>
              <a:gdLst/>
              <a:ahLst/>
              <a:cxnLst/>
              <a:rect l="l" t="t" r="r" b="b"/>
              <a:pathLst>
                <a:path w="6314240" h="7708126">
                  <a:moveTo>
                    <a:pt x="6314240" y="7708126"/>
                  </a:moveTo>
                  <a:lnTo>
                    <a:pt x="0" y="7708126"/>
                  </a:lnTo>
                  <a:lnTo>
                    <a:pt x="0" y="0"/>
                  </a:lnTo>
                  <a:lnTo>
                    <a:pt x="6314240" y="0"/>
                  </a:lnTo>
                  <a:lnTo>
                    <a:pt x="6314240" y="770812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13" name="Freeform 13"/>
            <p:cNvSpPr/>
            <p:nvPr/>
          </p:nvSpPr>
          <p:spPr>
            <a:xfrm>
              <a:off x="4267199" y="-668618"/>
              <a:ext cx="11049001" cy="4592918"/>
            </a:xfrm>
            <a:custGeom>
              <a:avLst/>
              <a:gdLst/>
              <a:ahLst/>
              <a:cxnLst/>
              <a:rect l="l" t="t" r="r" b="b"/>
              <a:pathLst>
                <a:path w="14925804" h="8224162">
                  <a:moveTo>
                    <a:pt x="0" y="0"/>
                  </a:moveTo>
                  <a:lnTo>
                    <a:pt x="14925804" y="0"/>
                  </a:lnTo>
                  <a:lnTo>
                    <a:pt x="14925804" y="8224163"/>
                  </a:lnTo>
                  <a:lnTo>
                    <a:pt x="0" y="8224163"/>
                  </a:lnTo>
                  <a:lnTo>
                    <a:pt x="0" y="0"/>
                  </a:lnTo>
                  <a:close/>
                </a:path>
              </a:pathLst>
            </a:custGeom>
            <a:blipFill>
              <a:blip r:embed="rId6"/>
              <a:stretch>
                <a:fillRect/>
              </a:stretch>
            </a:blipFill>
          </p:spPr>
          <p:txBody>
            <a:bodyPr/>
            <a:lstStyle/>
            <a:p>
              <a:endParaRPr lang="pt-BR"/>
            </a:p>
          </p:txBody>
        </p:sp>
        <p:sp>
          <p:nvSpPr>
            <p:cNvPr id="14" name="TextBox 5">
              <a:extLst>
                <a:ext uri="{FF2B5EF4-FFF2-40B4-BE49-F238E27FC236}">
                  <a16:creationId xmlns:a16="http://schemas.microsoft.com/office/drawing/2014/main" id="{B828F77C-2713-47DB-5F16-4DB6F0D0F856}"/>
                </a:ext>
              </a:extLst>
            </p:cNvPr>
            <p:cNvSpPr txBox="1"/>
            <p:nvPr/>
          </p:nvSpPr>
          <p:spPr>
            <a:xfrm>
              <a:off x="2750444" y="3467100"/>
              <a:ext cx="13295801" cy="3886257"/>
            </a:xfrm>
            <a:prstGeom prst="rect">
              <a:avLst/>
            </a:prstGeom>
          </p:spPr>
          <p:txBody>
            <a:bodyPr wrap="square" lIns="0" tIns="0" rIns="0" bIns="0" rtlCol="0" anchor="t">
              <a:spAutoFit/>
            </a:bodyPr>
            <a:lstStyle/>
            <a:p>
              <a:pPr marL="0" lvl="0" indent="0" algn="ctr">
                <a:lnSpc>
                  <a:spcPts val="6149"/>
                </a:lnSpc>
              </a:pPr>
              <a:r>
                <a:rPr lang="pt-BR" sz="5400" dirty="0">
                  <a:solidFill>
                    <a:srgbClr val="035193"/>
                  </a:solidFill>
                  <a:latin typeface="Aptos Black" panose="020B0004020202020204" pitchFamily="34" charset="0"/>
                </a:rPr>
                <a:t>As aposentadorias nos RPPS</a:t>
              </a:r>
            </a:p>
            <a:p>
              <a:pPr marL="0" lvl="0" indent="0" algn="ctr">
                <a:lnSpc>
                  <a:spcPts val="6149"/>
                </a:lnSpc>
              </a:pPr>
              <a:endParaRPr lang="pt-BR" sz="5400" dirty="0">
                <a:solidFill>
                  <a:srgbClr val="035193"/>
                </a:solidFill>
                <a:latin typeface="Aptos Black" panose="020B0004020202020204" pitchFamily="34" charset="0"/>
              </a:endParaRPr>
            </a:p>
            <a:p>
              <a:pPr marL="0" lvl="0" indent="0" algn="ctr">
                <a:lnSpc>
                  <a:spcPts val="6149"/>
                </a:lnSpc>
              </a:pPr>
              <a:r>
                <a:rPr lang="pt-BR" sz="5400" dirty="0">
                  <a:solidFill>
                    <a:srgbClr val="035193"/>
                  </a:solidFill>
                  <a:latin typeface="Aptos Black" panose="020B0004020202020204" pitchFamily="34" charset="0"/>
                </a:rPr>
                <a:t>Principais Aspectos das Regras de Transição e as Aposentadorias Especiais </a:t>
              </a:r>
            </a:p>
            <a:p>
              <a:pPr marL="0" lvl="0" indent="0" algn="ctr">
                <a:lnSpc>
                  <a:spcPts val="6149"/>
                </a:lnSpc>
              </a:pPr>
              <a:endParaRPr lang="pt-BR" sz="4800" dirty="0">
                <a:solidFill>
                  <a:srgbClr val="035193"/>
                </a:solidFill>
                <a:latin typeface="Aptos Black" panose="020B0004020202020204" pitchFamily="34" charset="0"/>
              </a:endParaRPr>
            </a:p>
          </p:txBody>
        </p:sp>
        <p:pic>
          <p:nvPicPr>
            <p:cNvPr id="15" name="Imagem 14" descr="Uma imagem contendo Interface gráfica do usuário&#10;&#10;Descrição gerada automaticamente">
              <a:extLst>
                <a:ext uri="{FF2B5EF4-FFF2-40B4-BE49-F238E27FC236}">
                  <a16:creationId xmlns:a16="http://schemas.microsoft.com/office/drawing/2014/main" id="{D6220715-5D82-8E1A-5B75-4BBE802D75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4563" y="8378389"/>
              <a:ext cx="7005338" cy="1468319"/>
            </a:xfrm>
            <a:prstGeom prst="rect">
              <a:avLst/>
            </a:prstGeom>
          </p:spPr>
        </p:pic>
        <p:grpSp>
          <p:nvGrpSpPr>
            <p:cNvPr id="8" name="Group 8"/>
            <p:cNvGrpSpPr/>
            <p:nvPr/>
          </p:nvGrpSpPr>
          <p:grpSpPr>
            <a:xfrm rot="-2636387">
              <a:off x="-10645313" y="-6581425"/>
              <a:ext cx="20855366" cy="10066193"/>
              <a:chOff x="-1317706" y="-532249"/>
              <a:chExt cx="5492771" cy="2651178"/>
            </a:xfrm>
          </p:grpSpPr>
          <p:sp>
            <p:nvSpPr>
              <p:cNvPr id="9" name="Freeform 9"/>
              <p:cNvSpPr/>
              <p:nvPr/>
            </p:nvSpPr>
            <p:spPr>
              <a:xfrm>
                <a:off x="-1317706" y="-532249"/>
                <a:ext cx="4175065" cy="2118930"/>
              </a:xfrm>
              <a:custGeom>
                <a:avLst/>
                <a:gdLst/>
                <a:ahLst/>
                <a:cxnLst/>
                <a:rect l="l" t="t" r="r" b="b"/>
                <a:pathLst>
                  <a:path w="4175065" h="2118930">
                    <a:moveTo>
                      <a:pt x="0" y="0"/>
                    </a:moveTo>
                    <a:lnTo>
                      <a:pt x="4175065" y="0"/>
                    </a:lnTo>
                    <a:lnTo>
                      <a:pt x="4175065" y="2118930"/>
                    </a:lnTo>
                    <a:lnTo>
                      <a:pt x="0" y="2118930"/>
                    </a:lnTo>
                    <a:close/>
                  </a:path>
                </a:pathLst>
              </a:custGeom>
              <a:solidFill>
                <a:srgbClr val="F9AF45"/>
              </a:solidFill>
            </p:spPr>
            <p:txBody>
              <a:bodyPr/>
              <a:lstStyle/>
              <a:p>
                <a:endParaRPr lang="pt-BR"/>
              </a:p>
            </p:txBody>
          </p:sp>
          <p:sp>
            <p:nvSpPr>
              <p:cNvPr id="10" name="TextBox 10"/>
              <p:cNvSpPr txBox="1"/>
              <p:nvPr/>
            </p:nvSpPr>
            <p:spPr>
              <a:xfrm>
                <a:off x="0" y="-38100"/>
                <a:ext cx="4175065" cy="2157029"/>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552947"/>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20" name="Agrupar 19">
            <a:extLst>
              <a:ext uri="{FF2B5EF4-FFF2-40B4-BE49-F238E27FC236}">
                <a16:creationId xmlns:a16="http://schemas.microsoft.com/office/drawing/2014/main" id="{9388734F-9F6F-81DF-CFE0-FC48D172F816}"/>
              </a:ext>
            </a:extLst>
          </p:cNvPr>
          <p:cNvGrpSpPr/>
          <p:nvPr/>
        </p:nvGrpSpPr>
        <p:grpSpPr>
          <a:xfrm>
            <a:off x="1573554" y="2287688"/>
            <a:ext cx="15490915" cy="2888722"/>
            <a:chOff x="3886200" y="2733654"/>
            <a:chExt cx="13182600" cy="2888722"/>
          </a:xfrm>
        </p:grpSpPr>
        <p:sp>
          <p:nvSpPr>
            <p:cNvPr id="12" name="Retângulo: Cantos Arredondados 11">
              <a:extLst>
                <a:ext uri="{FF2B5EF4-FFF2-40B4-BE49-F238E27FC236}">
                  <a16:creationId xmlns:a16="http://schemas.microsoft.com/office/drawing/2014/main" id="{80B0F43F-16B5-39C1-07A4-AEC843F9C61A}"/>
                </a:ext>
              </a:extLst>
            </p:cNvPr>
            <p:cNvSpPr/>
            <p:nvPr/>
          </p:nvSpPr>
          <p:spPr>
            <a:xfrm>
              <a:off x="3886200" y="2733654"/>
              <a:ext cx="13182600" cy="2888722"/>
            </a:xfrm>
            <a:prstGeom prst="roundRect">
              <a:avLst/>
            </a:prstGeom>
            <a:solidFill>
              <a:srgbClr val="F9AF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F5C6091F-824F-7087-A039-DD9DCB985DE2}"/>
                </a:ext>
              </a:extLst>
            </p:cNvPr>
            <p:cNvSpPr txBox="1"/>
            <p:nvPr/>
          </p:nvSpPr>
          <p:spPr>
            <a:xfrm>
              <a:off x="4322287" y="3146964"/>
              <a:ext cx="12310427" cy="2062103"/>
            </a:xfrm>
            <a:prstGeom prst="rect">
              <a:avLst/>
            </a:prstGeom>
            <a:noFill/>
          </p:spPr>
          <p:txBody>
            <a:bodyPr wrap="square" rtlCol="0">
              <a:spAutoFit/>
            </a:bodyPr>
            <a:lstStyle/>
            <a:p>
              <a:pPr algn="just"/>
              <a:r>
                <a:rPr lang="pt-BR" sz="3200" dirty="0">
                  <a:solidFill>
                    <a:schemeClr val="tx2"/>
                  </a:solidFill>
                  <a:latin typeface="Aptos Black" panose="020B0004020202020204" pitchFamily="34" charset="0"/>
                </a:rPr>
                <a:t>As aposentadorias especiais têm por fundamento o reconhecimento da necessidade de uma proteção diferenciada e antecipada ao segurado que está sujeito a um “risco social” agravado em relação aos demais segurados.</a:t>
              </a:r>
            </a:p>
          </p:txBody>
        </p:sp>
      </p:grpSp>
      <p:grpSp>
        <p:nvGrpSpPr>
          <p:cNvPr id="3" name="Agrupar 2">
            <a:extLst>
              <a:ext uri="{FF2B5EF4-FFF2-40B4-BE49-F238E27FC236}">
                <a16:creationId xmlns:a16="http://schemas.microsoft.com/office/drawing/2014/main" id="{1A89B35A-8F25-5239-CE6D-8EE50D0825A2}"/>
              </a:ext>
            </a:extLst>
          </p:cNvPr>
          <p:cNvGrpSpPr/>
          <p:nvPr/>
        </p:nvGrpSpPr>
        <p:grpSpPr>
          <a:xfrm>
            <a:off x="2375248" y="785757"/>
            <a:ext cx="14689221" cy="696789"/>
            <a:chOff x="2345196" y="2323413"/>
            <a:chExt cx="14689221" cy="696789"/>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323413"/>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kern="1200" dirty="0">
                  <a:solidFill>
                    <a:schemeClr val="bg1"/>
                  </a:solidFill>
                  <a:latin typeface="Aptos Black" panose="020B0004020202020204" pitchFamily="34" charset="0"/>
                </a:rPr>
                <a:t>Aposentadorias </a:t>
              </a:r>
              <a:r>
                <a:rPr lang="pt-BR" sz="3600" b="1" dirty="0">
                  <a:solidFill>
                    <a:schemeClr val="bg1"/>
                  </a:solidFill>
                  <a:latin typeface="Aptos Black" panose="020B0004020202020204" pitchFamily="34" charset="0"/>
                </a:rPr>
                <a:t>Especiais nos RPPS</a:t>
              </a:r>
              <a:r>
                <a:rPr lang="pt-BR" sz="3600" b="1" kern="1200" dirty="0">
                  <a:solidFill>
                    <a:schemeClr val="bg1"/>
                  </a:solidFill>
                  <a:latin typeface="Aptos Black" panose="020B0004020202020204" pitchFamily="34" charset="0"/>
                </a:rPr>
                <a:t> </a:t>
              </a:r>
            </a:p>
          </p:txBody>
        </p:sp>
      </p:grpSp>
      <p:grpSp>
        <p:nvGrpSpPr>
          <p:cNvPr id="21" name="Agrupar 20">
            <a:extLst>
              <a:ext uri="{FF2B5EF4-FFF2-40B4-BE49-F238E27FC236}">
                <a16:creationId xmlns:a16="http://schemas.microsoft.com/office/drawing/2014/main" id="{D3294C0E-09CF-D26D-C4C3-ABB12DBC7540}"/>
              </a:ext>
            </a:extLst>
          </p:cNvPr>
          <p:cNvGrpSpPr/>
          <p:nvPr/>
        </p:nvGrpSpPr>
        <p:grpSpPr>
          <a:xfrm>
            <a:off x="0" y="6131793"/>
            <a:ext cx="18288000" cy="2532031"/>
            <a:chOff x="0" y="6131793"/>
            <a:chExt cx="17471540" cy="2532031"/>
          </a:xfrm>
        </p:grpSpPr>
        <p:grpSp>
          <p:nvGrpSpPr>
            <p:cNvPr id="17" name="Agrupar 16">
              <a:extLst>
                <a:ext uri="{FF2B5EF4-FFF2-40B4-BE49-F238E27FC236}">
                  <a16:creationId xmlns:a16="http://schemas.microsoft.com/office/drawing/2014/main" id="{1E072717-683A-7E8C-A6A3-5168BAA41E3A}"/>
                </a:ext>
              </a:extLst>
            </p:cNvPr>
            <p:cNvGrpSpPr/>
            <p:nvPr/>
          </p:nvGrpSpPr>
          <p:grpSpPr>
            <a:xfrm>
              <a:off x="0" y="6132732"/>
              <a:ext cx="13907648" cy="2531092"/>
              <a:chOff x="161702" y="7153232"/>
              <a:chExt cx="13907648" cy="2531092"/>
            </a:xfrm>
          </p:grpSpPr>
          <p:pic>
            <p:nvPicPr>
              <p:cNvPr id="14" name="Imagem 13">
                <a:extLst>
                  <a:ext uri="{FF2B5EF4-FFF2-40B4-BE49-F238E27FC236}">
                    <a16:creationId xmlns:a16="http://schemas.microsoft.com/office/drawing/2014/main" id="{1074E000-5095-E6C6-028A-DBFB37861298}"/>
                  </a:ext>
                </a:extLst>
              </p:cNvPr>
              <p:cNvPicPr>
                <a:picLocks noChangeAspect="1"/>
              </p:cNvPicPr>
              <p:nvPr/>
            </p:nvPicPr>
            <p:blipFill>
              <a:blip r:embed="rId5"/>
              <a:stretch>
                <a:fillRect/>
              </a:stretch>
            </p:blipFill>
            <p:spPr>
              <a:xfrm>
                <a:off x="6911752" y="7159724"/>
                <a:ext cx="3775836" cy="2524599"/>
              </a:xfrm>
              <a:prstGeom prst="rect">
                <a:avLst/>
              </a:prstGeom>
            </p:spPr>
          </p:pic>
          <p:pic>
            <p:nvPicPr>
              <p:cNvPr id="9" name="Imagem 8">
                <a:extLst>
                  <a:ext uri="{FF2B5EF4-FFF2-40B4-BE49-F238E27FC236}">
                    <a16:creationId xmlns:a16="http://schemas.microsoft.com/office/drawing/2014/main" id="{AE322E88-8925-DB38-9609-C222907433FB}"/>
                  </a:ext>
                </a:extLst>
              </p:cNvPr>
              <p:cNvPicPr>
                <a:picLocks noChangeAspect="1"/>
              </p:cNvPicPr>
              <p:nvPr/>
            </p:nvPicPr>
            <p:blipFill>
              <a:blip r:embed="rId6"/>
              <a:stretch>
                <a:fillRect/>
              </a:stretch>
            </p:blipFill>
            <p:spPr>
              <a:xfrm>
                <a:off x="161702" y="7159724"/>
                <a:ext cx="3563892" cy="2524600"/>
              </a:xfrm>
              <a:prstGeom prst="rect">
                <a:avLst/>
              </a:prstGeom>
            </p:spPr>
          </p:pic>
          <p:pic>
            <p:nvPicPr>
              <p:cNvPr id="11" name="Imagem 10">
                <a:extLst>
                  <a:ext uri="{FF2B5EF4-FFF2-40B4-BE49-F238E27FC236}">
                    <a16:creationId xmlns:a16="http://schemas.microsoft.com/office/drawing/2014/main" id="{0AAF459F-CD6F-330A-28A9-1EE0DA79E9B5}"/>
                  </a:ext>
                </a:extLst>
              </p:cNvPr>
              <p:cNvPicPr>
                <a:picLocks noChangeAspect="1"/>
              </p:cNvPicPr>
              <p:nvPr/>
            </p:nvPicPr>
            <p:blipFill>
              <a:blip r:embed="rId7"/>
              <a:stretch>
                <a:fillRect/>
              </a:stretch>
            </p:blipFill>
            <p:spPr>
              <a:xfrm>
                <a:off x="3725594" y="7153232"/>
                <a:ext cx="3398102" cy="2524600"/>
              </a:xfrm>
              <a:prstGeom prst="rect">
                <a:avLst/>
              </a:prstGeom>
            </p:spPr>
          </p:pic>
          <p:pic>
            <p:nvPicPr>
              <p:cNvPr id="16" name="Imagem 15">
                <a:extLst>
                  <a:ext uri="{FF2B5EF4-FFF2-40B4-BE49-F238E27FC236}">
                    <a16:creationId xmlns:a16="http://schemas.microsoft.com/office/drawing/2014/main" id="{45D0CA48-C159-3991-996A-903612B4320E}"/>
                  </a:ext>
                </a:extLst>
              </p:cNvPr>
              <p:cNvPicPr>
                <a:picLocks noChangeAspect="1"/>
              </p:cNvPicPr>
              <p:nvPr/>
            </p:nvPicPr>
            <p:blipFill>
              <a:blip r:embed="rId8"/>
              <a:stretch>
                <a:fillRect/>
              </a:stretch>
            </p:blipFill>
            <p:spPr>
              <a:xfrm>
                <a:off x="10687587" y="7159724"/>
                <a:ext cx="3381763" cy="2518108"/>
              </a:xfrm>
              <a:prstGeom prst="rect">
                <a:avLst/>
              </a:prstGeom>
            </p:spPr>
          </p:pic>
        </p:grpSp>
        <p:pic>
          <p:nvPicPr>
            <p:cNvPr id="19" name="Imagem 18">
              <a:extLst>
                <a:ext uri="{FF2B5EF4-FFF2-40B4-BE49-F238E27FC236}">
                  <a16:creationId xmlns:a16="http://schemas.microsoft.com/office/drawing/2014/main" id="{B008B084-E8EC-B3C3-25E9-62BB77A9BA90}"/>
                </a:ext>
              </a:extLst>
            </p:cNvPr>
            <p:cNvPicPr>
              <a:picLocks noChangeAspect="1"/>
            </p:cNvPicPr>
            <p:nvPr/>
          </p:nvPicPr>
          <p:blipFill>
            <a:blip r:embed="rId9"/>
            <a:stretch>
              <a:fillRect/>
            </a:stretch>
          </p:blipFill>
          <p:spPr>
            <a:xfrm>
              <a:off x="13907648" y="6131793"/>
              <a:ext cx="3563892" cy="2518109"/>
            </a:xfrm>
            <a:prstGeom prst="rect">
              <a:avLst/>
            </a:prstGeom>
          </p:spPr>
        </p:pic>
      </p:grpSp>
    </p:spTree>
    <p:extLst>
      <p:ext uri="{BB962C8B-B14F-4D97-AF65-F5344CB8AC3E}">
        <p14:creationId xmlns:p14="http://schemas.microsoft.com/office/powerpoint/2010/main" val="2150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81663" y="8715947"/>
            <a:ext cx="3280317" cy="1748530"/>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2" name="CaixaDeTexto 1">
            <a:extLst>
              <a:ext uri="{FF2B5EF4-FFF2-40B4-BE49-F238E27FC236}">
                <a16:creationId xmlns:a16="http://schemas.microsoft.com/office/drawing/2014/main" id="{662C5B31-0F69-9415-7C1C-683C7592A001}"/>
              </a:ext>
            </a:extLst>
          </p:cNvPr>
          <p:cNvSpPr txBox="1"/>
          <p:nvPr/>
        </p:nvSpPr>
        <p:spPr>
          <a:xfrm>
            <a:off x="1071506" y="1665064"/>
            <a:ext cx="15846006" cy="7848302"/>
          </a:xfrm>
          <a:prstGeom prst="rect">
            <a:avLst/>
          </a:prstGeom>
          <a:noFill/>
        </p:spPr>
        <p:txBody>
          <a:bodyPr wrap="square" rtlCol="0">
            <a:spAutoFit/>
          </a:bodyPr>
          <a:lstStyle/>
          <a:p>
            <a:pPr algn="just"/>
            <a:endParaRPr lang="pt-BR" sz="2800" b="1" u="sng" dirty="0">
              <a:solidFill>
                <a:srgbClr val="035193"/>
              </a:solidFill>
              <a:latin typeface="Aptos" panose="020B0004020202020204" pitchFamily="34" charset="0"/>
            </a:endParaRPr>
          </a:p>
          <a:p>
            <a:pPr algn="just"/>
            <a:r>
              <a:rPr lang="pt-BR" sz="2800" b="1" u="sng" dirty="0">
                <a:solidFill>
                  <a:srgbClr val="035193"/>
                </a:solidFill>
                <a:latin typeface="Aptos"/>
              </a:rPr>
              <a:t>EC nº 20, de 1998</a:t>
            </a:r>
            <a:r>
              <a:rPr lang="pt-BR" sz="2800" dirty="0">
                <a:solidFill>
                  <a:srgbClr val="035193"/>
                </a:solidFill>
                <a:latin typeface="Aptos"/>
              </a:rPr>
              <a:t> – Vedação a adoção de critérios diferenciados para a concessão de aposentadoria por RPPS, ressalvados os casos de atividades exercidas </a:t>
            </a:r>
            <a:r>
              <a:rPr lang="pt-BR" sz="2800" b="1" u="sng" dirty="0">
                <a:solidFill>
                  <a:srgbClr val="035193"/>
                </a:solidFill>
                <a:latin typeface="Aptos"/>
              </a:rPr>
              <a:t>exclusivamente</a:t>
            </a:r>
            <a:r>
              <a:rPr lang="pt-BR" sz="2800" dirty="0">
                <a:solidFill>
                  <a:srgbClr val="035193"/>
                </a:solidFill>
                <a:latin typeface="Aptos"/>
              </a:rPr>
              <a:t> sob condições especiais que prejudiquem a saúde ou a integridade física, </a:t>
            </a:r>
            <a:r>
              <a:rPr lang="pt-BR" sz="2800" b="1" u="sng" dirty="0">
                <a:solidFill>
                  <a:srgbClr val="035193"/>
                </a:solidFill>
                <a:latin typeface="Aptos"/>
              </a:rPr>
              <a:t>definidos em lei complementar</a:t>
            </a:r>
            <a:r>
              <a:rPr lang="pt-BR" sz="2800" b="1" dirty="0">
                <a:solidFill>
                  <a:srgbClr val="035193"/>
                </a:solidFill>
                <a:latin typeface="Aptos"/>
              </a:rPr>
              <a:t>.</a:t>
            </a:r>
          </a:p>
          <a:p>
            <a:pPr algn="just"/>
            <a:endParaRPr lang="pt-BR" sz="2800" b="1" u="sng" dirty="0">
              <a:solidFill>
                <a:srgbClr val="035193"/>
              </a:solidFill>
              <a:latin typeface="Aptos" panose="020B0004020202020204" pitchFamily="34" charset="0"/>
            </a:endParaRPr>
          </a:p>
          <a:p>
            <a:pPr algn="just"/>
            <a:r>
              <a:rPr lang="pt-BR" sz="2800" b="1" u="sng" dirty="0">
                <a:solidFill>
                  <a:srgbClr val="035193"/>
                </a:solidFill>
                <a:latin typeface="Aptos" panose="020B0004020202020204" pitchFamily="34" charset="0"/>
              </a:rPr>
              <a:t>EC nº 47, de 2005</a:t>
            </a:r>
            <a:r>
              <a:rPr lang="pt-BR" sz="2800" b="1" dirty="0">
                <a:solidFill>
                  <a:srgbClr val="035193"/>
                </a:solidFill>
                <a:latin typeface="Aptos" panose="020B0004020202020204" pitchFamily="34" charset="0"/>
              </a:rPr>
              <a:t> - </a:t>
            </a:r>
            <a:r>
              <a:rPr lang="pt-BR" sz="2800" dirty="0">
                <a:solidFill>
                  <a:srgbClr val="035193"/>
                </a:solidFill>
                <a:latin typeface="Aptos" panose="020B0004020202020204" pitchFamily="34" charset="0"/>
              </a:rPr>
              <a:t>Art. 40. (...)</a:t>
            </a:r>
          </a:p>
          <a:p>
            <a:pPr algn="just"/>
            <a:r>
              <a:rPr lang="pt-BR" sz="2800" dirty="0">
                <a:solidFill>
                  <a:srgbClr val="035193"/>
                </a:solidFill>
                <a:latin typeface="Aptos" panose="020B0004020202020204" pitchFamily="34" charset="0"/>
              </a:rPr>
              <a:t>§ 4º É vedada a adoção de requisitos e critérios diferenciados para a concessão de aposentadoria aos abrangidos pelo regime de que trata este artigo, ressalvados, </a:t>
            </a:r>
            <a:r>
              <a:rPr lang="pt-BR" sz="2800" b="1" u="sng" dirty="0">
                <a:solidFill>
                  <a:srgbClr val="035193"/>
                </a:solidFill>
                <a:latin typeface="Aptos" panose="020B0004020202020204" pitchFamily="34" charset="0"/>
              </a:rPr>
              <a:t>nos termos definidos em leis complementares</a:t>
            </a:r>
            <a:r>
              <a:rPr lang="pt-BR" sz="2800" dirty="0">
                <a:solidFill>
                  <a:srgbClr val="035193"/>
                </a:solidFill>
                <a:latin typeface="Aptos" panose="020B0004020202020204" pitchFamily="34" charset="0"/>
              </a:rPr>
              <a:t>, os casos de servidores:</a:t>
            </a:r>
          </a:p>
          <a:p>
            <a:pPr algn="just"/>
            <a:endParaRPr lang="pt-BR" sz="2800" b="1" dirty="0">
              <a:solidFill>
                <a:srgbClr val="035193"/>
              </a:solidFill>
              <a:latin typeface="Aptos" panose="020B0004020202020204" pitchFamily="34" charset="0"/>
            </a:endParaRPr>
          </a:p>
          <a:p>
            <a:pPr algn="just"/>
            <a:r>
              <a:rPr lang="pt-BR" sz="2800" b="1" dirty="0">
                <a:solidFill>
                  <a:srgbClr val="035193"/>
                </a:solidFill>
                <a:latin typeface="Aptos" panose="020B0004020202020204" pitchFamily="34" charset="0"/>
              </a:rPr>
              <a:t>I - portadores de deficiência; </a:t>
            </a:r>
          </a:p>
          <a:p>
            <a:pPr algn="just"/>
            <a:r>
              <a:rPr lang="pt-BR" sz="2800" b="1" dirty="0">
                <a:solidFill>
                  <a:srgbClr val="035193"/>
                </a:solidFill>
                <a:latin typeface="Aptos" panose="020B0004020202020204" pitchFamily="34" charset="0"/>
              </a:rPr>
              <a:t>II - que exerçam atividades de risco; </a:t>
            </a:r>
          </a:p>
          <a:p>
            <a:pPr algn="just"/>
            <a:r>
              <a:rPr lang="pt-BR" sz="2800" b="1" dirty="0">
                <a:solidFill>
                  <a:srgbClr val="035193"/>
                </a:solidFill>
                <a:latin typeface="Aptos" panose="020B0004020202020204" pitchFamily="34" charset="0"/>
              </a:rPr>
              <a:t>III - cujas atividades sejam exercidas sob condições especiais que prejudiquem a saúde ou a integridade física. </a:t>
            </a:r>
          </a:p>
          <a:p>
            <a:pPr algn="just"/>
            <a:endParaRPr lang="pt-BR" sz="2800" dirty="0">
              <a:solidFill>
                <a:srgbClr val="035193"/>
              </a:solidFill>
              <a:latin typeface="Aptos" panose="020B0004020202020204" pitchFamily="34" charset="0"/>
            </a:endParaRPr>
          </a:p>
          <a:p>
            <a:pPr algn="just"/>
            <a:r>
              <a:rPr lang="pt-BR" sz="2800" dirty="0">
                <a:solidFill>
                  <a:srgbClr val="035193"/>
                </a:solidFill>
                <a:latin typeface="Aptos" panose="020B0004020202020204" pitchFamily="34" charset="0"/>
              </a:rPr>
              <a:t>§ 5º Os requisitos </a:t>
            </a:r>
            <a:r>
              <a:rPr lang="pt-BR" sz="2800" b="1" dirty="0">
                <a:solidFill>
                  <a:srgbClr val="035193"/>
                </a:solidFill>
                <a:latin typeface="Aptos" panose="020B0004020202020204" pitchFamily="34" charset="0"/>
              </a:rPr>
              <a:t>de idade e de tempo de contribuição serão reduzidos em cinco anos</a:t>
            </a:r>
            <a:r>
              <a:rPr lang="pt-BR" sz="2800" dirty="0">
                <a:solidFill>
                  <a:srgbClr val="035193"/>
                </a:solidFill>
                <a:latin typeface="Aptos" panose="020B0004020202020204" pitchFamily="34" charset="0"/>
              </a:rPr>
              <a:t>, em relação ao disposto no §1º, III, “a”, para o professor que comprove exclusivamente tempo de efetivo exercício das funções de magistério na educação infantil e no ensino fundamental e médio.</a:t>
            </a:r>
            <a:endParaRPr lang="pt-BR" sz="2700" dirty="0"/>
          </a:p>
        </p:txBody>
      </p:sp>
      <p:sp>
        <p:nvSpPr>
          <p:cNvPr id="7" name="Freeform 3">
            <a:extLst>
              <a:ext uri="{FF2B5EF4-FFF2-40B4-BE49-F238E27FC236}">
                <a16:creationId xmlns:a16="http://schemas.microsoft.com/office/drawing/2014/main" id="{718CF29A-3F0A-1B9A-CB13-FF17BEA75B9C}"/>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9" name="Agrupar 8">
            <a:extLst>
              <a:ext uri="{FF2B5EF4-FFF2-40B4-BE49-F238E27FC236}">
                <a16:creationId xmlns:a16="http://schemas.microsoft.com/office/drawing/2014/main" id="{B6D04B37-CAFE-DD11-3FEA-3AF8F27A6E29}"/>
              </a:ext>
            </a:extLst>
          </p:cNvPr>
          <p:cNvGrpSpPr/>
          <p:nvPr/>
        </p:nvGrpSpPr>
        <p:grpSpPr>
          <a:xfrm>
            <a:off x="2674387" y="611437"/>
            <a:ext cx="14689221" cy="696789"/>
            <a:chOff x="2345196" y="2323413"/>
            <a:chExt cx="14689221" cy="696789"/>
          </a:xfrm>
        </p:grpSpPr>
        <p:sp>
          <p:nvSpPr>
            <p:cNvPr id="10" name="Retângulo: Cantos Arredondados 9">
              <a:extLst>
                <a:ext uri="{FF2B5EF4-FFF2-40B4-BE49-F238E27FC236}">
                  <a16:creationId xmlns:a16="http://schemas.microsoft.com/office/drawing/2014/main" id="{EBA54AE4-D764-CD7C-EC40-F7570A6A0293}"/>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11" name="Retângulo: Cantos Arredondados 4">
              <a:extLst>
                <a:ext uri="{FF2B5EF4-FFF2-40B4-BE49-F238E27FC236}">
                  <a16:creationId xmlns:a16="http://schemas.microsoft.com/office/drawing/2014/main" id="{3EE35E17-7650-CDD0-8658-64B5FA259F05}"/>
                </a:ext>
              </a:extLst>
            </p:cNvPr>
            <p:cNvSpPr txBox="1"/>
            <p:nvPr/>
          </p:nvSpPr>
          <p:spPr>
            <a:xfrm>
              <a:off x="2345196" y="2323413"/>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kern="1200" dirty="0">
                  <a:solidFill>
                    <a:schemeClr val="bg1"/>
                  </a:solidFill>
                  <a:latin typeface="Aptos Black" panose="020B0004020202020204" pitchFamily="34" charset="0"/>
                </a:rPr>
                <a:t>Aposentadoria </a:t>
              </a:r>
              <a:r>
                <a:rPr lang="pt-BR" sz="3600" b="1" dirty="0">
                  <a:solidFill>
                    <a:schemeClr val="bg1"/>
                  </a:solidFill>
                  <a:latin typeface="Aptos Black" panose="020B0004020202020204" pitchFamily="34" charset="0"/>
                </a:rPr>
                <a:t>Especiais nos RPPS</a:t>
              </a:r>
              <a:r>
                <a:rPr lang="pt-BR" sz="3600" b="1" kern="1200" dirty="0">
                  <a:solidFill>
                    <a:schemeClr val="bg1"/>
                  </a:solidFill>
                  <a:latin typeface="Aptos Black" panose="020B0004020202020204" pitchFamily="34" charset="0"/>
                </a:rPr>
                <a:t> </a:t>
              </a:r>
            </a:p>
          </p:txBody>
        </p:sp>
      </p:grpSp>
    </p:spTree>
    <p:extLst>
      <p:ext uri="{BB962C8B-B14F-4D97-AF65-F5344CB8AC3E}">
        <p14:creationId xmlns:p14="http://schemas.microsoft.com/office/powerpoint/2010/main" val="33833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5087600" y="8866172"/>
            <a:ext cx="3200400" cy="170474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5" name="Freeform 3">
            <a:extLst>
              <a:ext uri="{FF2B5EF4-FFF2-40B4-BE49-F238E27FC236}">
                <a16:creationId xmlns:a16="http://schemas.microsoft.com/office/drawing/2014/main" id="{6724C566-C087-C6E7-37FC-95DD71FB9E07}"/>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sp>
        <p:nvSpPr>
          <p:cNvPr id="6" name="CaixaDeTexto 5">
            <a:extLst>
              <a:ext uri="{FF2B5EF4-FFF2-40B4-BE49-F238E27FC236}">
                <a16:creationId xmlns:a16="http://schemas.microsoft.com/office/drawing/2014/main" id="{22CC3A4D-31E2-14DB-22F4-6703819E7E19}"/>
              </a:ext>
            </a:extLst>
          </p:cNvPr>
          <p:cNvSpPr txBox="1"/>
          <p:nvPr/>
        </p:nvSpPr>
        <p:spPr>
          <a:xfrm>
            <a:off x="1258800" y="1420828"/>
            <a:ext cx="16375091" cy="8463855"/>
          </a:xfrm>
          <a:prstGeom prst="rect">
            <a:avLst/>
          </a:prstGeom>
          <a:noFill/>
        </p:spPr>
        <p:txBody>
          <a:bodyPr wrap="square" rtlCol="0">
            <a:spAutoFit/>
          </a:bodyPr>
          <a:lstStyle/>
          <a:p>
            <a:pPr algn="just"/>
            <a:r>
              <a:rPr lang="pt-BR" sz="2400" b="1" i="0" dirty="0">
                <a:solidFill>
                  <a:schemeClr val="tx2"/>
                </a:solidFill>
                <a:effectLst/>
                <a:highlight>
                  <a:srgbClr val="FFFFFF"/>
                </a:highlight>
                <a:latin typeface="Aptos" panose="020B0004020202020204" pitchFamily="34" charset="0"/>
              </a:rPr>
              <a:t>§ 4º É vedada a adoção de requisitos ou critérios diferenciados para concessão de benefícios em regime próprio de previdência social, ressalvado o disposto nos §§ 4º-A, 4º-B, 4º-C e 5º</a:t>
            </a:r>
            <a:r>
              <a:rPr lang="pt-BR" sz="2400" b="0" i="0" dirty="0">
                <a:solidFill>
                  <a:schemeClr val="tx2"/>
                </a:solidFill>
                <a:effectLst/>
                <a:highlight>
                  <a:srgbClr val="FFFFFF"/>
                </a:highlight>
                <a:latin typeface="Aptos" panose="020B0004020202020204" pitchFamily="34" charset="0"/>
              </a:rPr>
              <a:t>.</a:t>
            </a:r>
          </a:p>
          <a:p>
            <a:pPr algn="just"/>
            <a:r>
              <a:rPr lang="pt-BR" sz="2400" b="0" i="0" dirty="0">
                <a:solidFill>
                  <a:schemeClr val="tx2"/>
                </a:solidFill>
                <a:effectLst/>
                <a:highlight>
                  <a:srgbClr val="FFFFFF"/>
                </a:highlight>
                <a:latin typeface="Aptos" panose="020B0004020202020204" pitchFamily="34" charset="0"/>
              </a:rPr>
              <a:t> </a:t>
            </a:r>
          </a:p>
          <a:p>
            <a:pPr algn="just"/>
            <a:r>
              <a:rPr lang="pt-BR" sz="2400" b="0" i="0" dirty="0">
                <a:solidFill>
                  <a:schemeClr val="tx2"/>
                </a:solidFill>
                <a:effectLst/>
                <a:highlight>
                  <a:srgbClr val="FFFFFF"/>
                </a:highlight>
                <a:latin typeface="Aptos" panose="020B0004020202020204" pitchFamily="34" charset="0"/>
              </a:rPr>
              <a:t>§ 4º-A. Poderão ser estabelecidos por </a:t>
            </a:r>
            <a:r>
              <a:rPr lang="pt-BR" sz="2400" b="1" i="0" u="sng" dirty="0">
                <a:solidFill>
                  <a:schemeClr val="tx2"/>
                </a:solidFill>
                <a:effectLst/>
                <a:highlight>
                  <a:srgbClr val="FFFFFF"/>
                </a:highlight>
                <a:latin typeface="Aptos" panose="020B0004020202020204" pitchFamily="34" charset="0"/>
              </a:rPr>
              <a:t>lei complementar do respectivo ente federativo idade e tempo de contribuição </a:t>
            </a:r>
            <a:r>
              <a:rPr lang="pt-BR" sz="2400" b="0" i="0" dirty="0">
                <a:solidFill>
                  <a:schemeClr val="tx2"/>
                </a:solidFill>
                <a:effectLst/>
                <a:highlight>
                  <a:srgbClr val="FFFFFF"/>
                </a:highlight>
                <a:latin typeface="Aptos" panose="020B0004020202020204" pitchFamily="34" charset="0"/>
              </a:rPr>
              <a:t>diferenciados para aposentadoria de </a:t>
            </a:r>
            <a:r>
              <a:rPr lang="pt-BR" sz="2400" b="0" i="0" dirty="0">
                <a:solidFill>
                  <a:schemeClr val="tx2"/>
                </a:solidFill>
                <a:effectLst/>
                <a:highlight>
                  <a:srgbClr val="FFFF00"/>
                </a:highlight>
                <a:latin typeface="Aptos" panose="020B0004020202020204" pitchFamily="34" charset="0"/>
              </a:rPr>
              <a:t>servidores com deficiência</a:t>
            </a:r>
            <a:r>
              <a:rPr lang="pt-BR" sz="2400" b="0" i="0" dirty="0">
                <a:solidFill>
                  <a:schemeClr val="tx2"/>
                </a:solidFill>
                <a:effectLst/>
                <a:highlight>
                  <a:srgbClr val="FFFFFF"/>
                </a:highlight>
                <a:latin typeface="Aptos" panose="020B0004020202020204" pitchFamily="34" charset="0"/>
              </a:rPr>
              <a:t>, previamente submetidos </a:t>
            </a:r>
            <a:r>
              <a:rPr lang="pt-BR" sz="2400" b="0" i="0" dirty="0">
                <a:solidFill>
                  <a:schemeClr val="tx2"/>
                </a:solidFill>
                <a:effectLst/>
                <a:highlight>
                  <a:srgbClr val="FFFF00"/>
                </a:highlight>
                <a:latin typeface="Aptos" panose="020B0004020202020204" pitchFamily="34" charset="0"/>
              </a:rPr>
              <a:t>a avaliação biopsicossocial realizada por equipe multiprofissional e interdisciplinar</a:t>
            </a:r>
            <a:r>
              <a:rPr lang="pt-BR" sz="2400" b="0" i="0" dirty="0">
                <a:solidFill>
                  <a:schemeClr val="tx2"/>
                </a:solidFill>
                <a:effectLst/>
                <a:highlight>
                  <a:srgbClr val="FFFFFF"/>
                </a:highlight>
                <a:latin typeface="Aptos" panose="020B0004020202020204" pitchFamily="34" charset="0"/>
              </a:rPr>
              <a:t>.  </a:t>
            </a:r>
          </a:p>
          <a:p>
            <a:pPr algn="just"/>
            <a:endParaRPr lang="pt-BR" sz="2400" b="0" i="0" dirty="0">
              <a:solidFill>
                <a:schemeClr val="tx2"/>
              </a:solidFill>
              <a:effectLst/>
              <a:highlight>
                <a:srgbClr val="FFFFFF"/>
              </a:highlight>
              <a:latin typeface="Aptos" panose="020B0004020202020204" pitchFamily="34" charset="0"/>
            </a:endParaRPr>
          </a:p>
          <a:p>
            <a:pPr algn="just"/>
            <a:r>
              <a:rPr lang="pt-BR" sz="2400" b="0" i="0" dirty="0">
                <a:solidFill>
                  <a:schemeClr val="tx2"/>
                </a:solidFill>
                <a:effectLst/>
                <a:highlight>
                  <a:srgbClr val="FFFFFF"/>
                </a:highlight>
                <a:latin typeface="Aptos" panose="020B0004020202020204" pitchFamily="34" charset="0"/>
              </a:rPr>
              <a:t>§ 4º-B. Poderão ser estabelecidos por </a:t>
            </a:r>
            <a:r>
              <a:rPr lang="pt-BR" sz="2400" b="1" i="0" u="sng" dirty="0">
                <a:solidFill>
                  <a:schemeClr val="tx2"/>
                </a:solidFill>
                <a:effectLst/>
                <a:highlight>
                  <a:srgbClr val="FFFFFF"/>
                </a:highlight>
                <a:latin typeface="Aptos" panose="020B0004020202020204" pitchFamily="34" charset="0"/>
              </a:rPr>
              <a:t>lei complementar do respectivo ente federativo idade e tempo de contribuição </a:t>
            </a:r>
            <a:r>
              <a:rPr lang="pt-BR" sz="2400" b="0" i="0" dirty="0">
                <a:solidFill>
                  <a:schemeClr val="tx2"/>
                </a:solidFill>
                <a:effectLst/>
                <a:highlight>
                  <a:srgbClr val="FFFFFF"/>
                </a:highlight>
                <a:latin typeface="Aptos" panose="020B0004020202020204" pitchFamily="34" charset="0"/>
              </a:rPr>
              <a:t>diferenciados para aposentadoria de </a:t>
            </a:r>
            <a:r>
              <a:rPr lang="pt-BR" sz="2400" b="0" i="0" dirty="0">
                <a:solidFill>
                  <a:schemeClr val="tx2"/>
                </a:solidFill>
                <a:effectLst/>
                <a:highlight>
                  <a:srgbClr val="FFFF00"/>
                </a:highlight>
                <a:latin typeface="Aptos" panose="020B0004020202020204" pitchFamily="34" charset="0"/>
              </a:rPr>
              <a:t>ocupantes do cargo de agente penitenciário, de agente socioeducativo ou de policial dos órgãos de que tratam o inciso IV do caput do art. 51, o inciso XIII do caput do art. 52 e os incisos I a IV do caput do art. 144</a:t>
            </a:r>
            <a:r>
              <a:rPr lang="pt-BR" sz="2400" b="0" i="0" dirty="0">
                <a:solidFill>
                  <a:schemeClr val="tx2"/>
                </a:solidFill>
                <a:effectLst/>
                <a:highlight>
                  <a:srgbClr val="FFFFFF"/>
                </a:highlight>
                <a:latin typeface="Aptos" panose="020B0004020202020204" pitchFamily="34" charset="0"/>
              </a:rPr>
              <a:t>.  </a:t>
            </a:r>
            <a:r>
              <a:rPr lang="pt-BR" sz="2400" b="0" i="0" dirty="0">
                <a:solidFill>
                  <a:schemeClr val="tx1">
                    <a:lumMod val="95000"/>
                    <a:lumOff val="5000"/>
                  </a:schemeClr>
                </a:solidFill>
                <a:effectLst/>
                <a:highlight>
                  <a:srgbClr val="FFFFFF"/>
                </a:highlight>
                <a:latin typeface="Aptos" panose="020B0004020202020204" pitchFamily="34" charset="0"/>
              </a:rPr>
              <a:t>”</a:t>
            </a:r>
            <a:r>
              <a:rPr lang="pt-BR" sz="2000" b="1" i="0" dirty="0">
                <a:solidFill>
                  <a:schemeClr val="tx1">
                    <a:lumMod val="95000"/>
                    <a:lumOff val="5000"/>
                  </a:schemeClr>
                </a:solidFill>
                <a:effectLst/>
                <a:highlight>
                  <a:srgbClr val="FFFFFF"/>
                </a:highlight>
                <a:latin typeface="Aptos" panose="020B0004020202020204" pitchFamily="34" charset="0"/>
              </a:rPr>
              <a:t>agente penitenciário e socioeducativo ou de policial civil, de policial penal, de policial legislativo federal da Câmara dos Deputados e do Senado Federal, de policial federal, de policial rodoviário federal e de policial ferroviário federal.” – Rol Taxativo </a:t>
            </a:r>
            <a:r>
              <a:rPr lang="pt-BR" sz="2000" dirty="0">
                <a:solidFill>
                  <a:schemeClr val="tx1">
                    <a:lumMod val="95000"/>
                    <a:lumOff val="5000"/>
                  </a:schemeClr>
                </a:solidFill>
                <a:latin typeface="Aptos Black" panose="020B0004020202020204" pitchFamily="34" charset="0"/>
              </a:rPr>
              <a:t>(ADI 7494)</a:t>
            </a:r>
            <a:endParaRPr lang="pt-BR" sz="2000" b="1" i="0" dirty="0">
              <a:solidFill>
                <a:schemeClr val="tx1">
                  <a:lumMod val="95000"/>
                  <a:lumOff val="5000"/>
                </a:schemeClr>
              </a:solidFill>
              <a:effectLst/>
              <a:highlight>
                <a:srgbClr val="FFFFFF"/>
              </a:highlight>
              <a:latin typeface="Aptos" panose="020B0004020202020204" pitchFamily="34" charset="0"/>
            </a:endParaRPr>
          </a:p>
          <a:p>
            <a:pPr algn="just"/>
            <a:endParaRPr lang="pt-BR" sz="2400" b="0" i="0" dirty="0">
              <a:solidFill>
                <a:schemeClr val="tx2"/>
              </a:solidFill>
              <a:effectLst/>
              <a:highlight>
                <a:srgbClr val="FFFFFF"/>
              </a:highlight>
              <a:latin typeface="Aptos" panose="020B0004020202020204" pitchFamily="34" charset="0"/>
            </a:endParaRPr>
          </a:p>
          <a:p>
            <a:pPr algn="just"/>
            <a:r>
              <a:rPr lang="pt-BR" sz="2400" b="0" i="0" dirty="0">
                <a:solidFill>
                  <a:schemeClr val="tx2"/>
                </a:solidFill>
                <a:effectLst/>
                <a:highlight>
                  <a:srgbClr val="FFFFFF"/>
                </a:highlight>
                <a:latin typeface="Aptos" panose="020B0004020202020204" pitchFamily="34" charset="0"/>
              </a:rPr>
              <a:t>§ 4º-C. Poderão ser estabelecidos por </a:t>
            </a:r>
            <a:r>
              <a:rPr lang="pt-BR" sz="2400" b="1" i="0" u="sng" dirty="0">
                <a:solidFill>
                  <a:schemeClr val="tx2"/>
                </a:solidFill>
                <a:effectLst/>
                <a:highlight>
                  <a:srgbClr val="FFFFFF"/>
                </a:highlight>
                <a:latin typeface="Aptos" panose="020B0004020202020204" pitchFamily="34" charset="0"/>
              </a:rPr>
              <a:t>lei complementar do respectivo ente federativo idade e tempo de contribuição </a:t>
            </a:r>
            <a:r>
              <a:rPr lang="pt-BR" sz="2400" b="0" i="0" dirty="0">
                <a:solidFill>
                  <a:schemeClr val="tx2"/>
                </a:solidFill>
                <a:effectLst/>
                <a:highlight>
                  <a:srgbClr val="FFFFFF"/>
                </a:highlight>
                <a:latin typeface="Aptos" panose="020B0004020202020204" pitchFamily="34" charset="0"/>
              </a:rPr>
              <a:t>diferenciados para aposentadoria de </a:t>
            </a:r>
            <a:r>
              <a:rPr lang="pt-BR" sz="2400" b="0" i="0" dirty="0">
                <a:solidFill>
                  <a:schemeClr val="tx2"/>
                </a:solidFill>
                <a:effectLst/>
                <a:highlight>
                  <a:srgbClr val="FFFF00"/>
                </a:highlight>
                <a:latin typeface="Aptos" panose="020B0004020202020204" pitchFamily="34" charset="0"/>
              </a:rPr>
              <a:t>servidores cujas atividades sejam exercidas com efetiva exposição a agentes químicos, físicos e biológicos prejudiciais à saúde, ou associação desses agentes</a:t>
            </a:r>
            <a:r>
              <a:rPr lang="pt-BR" sz="2400" b="0" i="0" dirty="0">
                <a:solidFill>
                  <a:schemeClr val="tx2"/>
                </a:solidFill>
                <a:effectLst/>
                <a:highlight>
                  <a:srgbClr val="FFFFFF"/>
                </a:highlight>
                <a:latin typeface="Aptos" panose="020B0004020202020204" pitchFamily="34" charset="0"/>
              </a:rPr>
              <a:t>, vedada a caracterização por categoria profissional ou ocupação. </a:t>
            </a:r>
          </a:p>
          <a:p>
            <a:pPr algn="just"/>
            <a:endParaRPr lang="pt-BR" sz="2400" b="0" i="0" dirty="0">
              <a:solidFill>
                <a:schemeClr val="tx2"/>
              </a:solidFill>
              <a:effectLst/>
              <a:highlight>
                <a:srgbClr val="FFFFFF"/>
              </a:highlight>
              <a:latin typeface="Aptos" panose="020B0004020202020204" pitchFamily="34" charset="0"/>
            </a:endParaRPr>
          </a:p>
          <a:p>
            <a:pPr algn="just"/>
            <a:r>
              <a:rPr lang="pt-BR" sz="2400" b="0" i="0" dirty="0">
                <a:solidFill>
                  <a:schemeClr val="tx2"/>
                </a:solidFill>
                <a:effectLst/>
                <a:highlight>
                  <a:srgbClr val="FFFFFF"/>
                </a:highlight>
                <a:latin typeface="Aptos" panose="020B0004020202020204" pitchFamily="34" charset="0"/>
              </a:rPr>
              <a:t>§ 5º Os ocupantes do </a:t>
            </a:r>
            <a:r>
              <a:rPr lang="pt-BR" sz="2400" b="1" i="0" u="sng" dirty="0">
                <a:solidFill>
                  <a:schemeClr val="tx2"/>
                </a:solidFill>
                <a:effectLst/>
                <a:highlight>
                  <a:srgbClr val="FFFF00"/>
                </a:highlight>
                <a:latin typeface="Aptos" panose="020B0004020202020204" pitchFamily="34" charset="0"/>
              </a:rPr>
              <a:t>cargo de professor</a:t>
            </a:r>
            <a:r>
              <a:rPr lang="pt-BR" sz="2400" b="1" i="0" dirty="0">
                <a:solidFill>
                  <a:schemeClr val="tx2"/>
                </a:solidFill>
                <a:effectLst/>
                <a:highlight>
                  <a:srgbClr val="FFFF00"/>
                </a:highlight>
                <a:latin typeface="Aptos" panose="020B0004020202020204" pitchFamily="34" charset="0"/>
              </a:rPr>
              <a:t> </a:t>
            </a:r>
            <a:r>
              <a:rPr lang="pt-BR" sz="2400" b="0" i="0" dirty="0">
                <a:solidFill>
                  <a:schemeClr val="tx2"/>
                </a:solidFill>
                <a:effectLst/>
                <a:highlight>
                  <a:srgbClr val="FFFFFF"/>
                </a:highlight>
                <a:latin typeface="Aptos" panose="020B0004020202020204" pitchFamily="34" charset="0"/>
              </a:rPr>
              <a:t>terão </a:t>
            </a:r>
            <a:r>
              <a:rPr lang="pt-BR" sz="2400" b="1" i="0" u="sng" dirty="0">
                <a:solidFill>
                  <a:schemeClr val="tx2"/>
                </a:solidFill>
                <a:effectLst/>
                <a:highlight>
                  <a:srgbClr val="FFFFFF"/>
                </a:highlight>
                <a:latin typeface="Aptos" panose="020B0004020202020204" pitchFamily="34" charset="0"/>
              </a:rPr>
              <a:t>idade mínima</a:t>
            </a:r>
            <a:r>
              <a:rPr lang="pt-BR" sz="2400" b="1" i="0" dirty="0">
                <a:solidFill>
                  <a:schemeClr val="tx2"/>
                </a:solidFill>
                <a:effectLst/>
                <a:highlight>
                  <a:srgbClr val="FFFFFF"/>
                </a:highlight>
                <a:latin typeface="Aptos" panose="020B0004020202020204" pitchFamily="34" charset="0"/>
              </a:rPr>
              <a:t> </a:t>
            </a:r>
            <a:r>
              <a:rPr lang="pt-BR" sz="2400" b="0" i="0" dirty="0">
                <a:solidFill>
                  <a:schemeClr val="tx2"/>
                </a:solidFill>
                <a:effectLst/>
                <a:highlight>
                  <a:srgbClr val="FFFFFF"/>
                </a:highlight>
                <a:latin typeface="Aptos" panose="020B0004020202020204" pitchFamily="34" charset="0"/>
              </a:rPr>
              <a:t>reduzida em 5 (cinco) anos em relação às idades decorrentes da aplicação do disposto no inciso III do § 1º, desde que comprovem tempo de efetivo exercício das funções de magistério na educação infantil e no ensino fundamental e médio </a:t>
            </a:r>
            <a:r>
              <a:rPr lang="pt-BR" sz="2400" b="1" i="0" u="sng" dirty="0">
                <a:solidFill>
                  <a:schemeClr val="tx2"/>
                </a:solidFill>
                <a:effectLst/>
                <a:highlight>
                  <a:srgbClr val="FFFFFF"/>
                </a:highlight>
                <a:latin typeface="Aptos" panose="020B0004020202020204" pitchFamily="34" charset="0"/>
              </a:rPr>
              <a:t>fixado em lei complementar do respectivo ente federativo. </a:t>
            </a:r>
          </a:p>
        </p:txBody>
      </p:sp>
      <p:grpSp>
        <p:nvGrpSpPr>
          <p:cNvPr id="2" name="Agrupar 1">
            <a:extLst>
              <a:ext uri="{FF2B5EF4-FFF2-40B4-BE49-F238E27FC236}">
                <a16:creationId xmlns:a16="http://schemas.microsoft.com/office/drawing/2014/main" id="{5272A315-3BF4-D4EF-5C90-7632AE18D81C}"/>
              </a:ext>
            </a:extLst>
          </p:cNvPr>
          <p:cNvGrpSpPr/>
          <p:nvPr/>
        </p:nvGrpSpPr>
        <p:grpSpPr>
          <a:xfrm>
            <a:off x="2362200" y="541074"/>
            <a:ext cx="14689221" cy="696789"/>
            <a:chOff x="2345196" y="2323413"/>
            <a:chExt cx="14689221" cy="696789"/>
          </a:xfrm>
        </p:grpSpPr>
        <p:sp>
          <p:nvSpPr>
            <p:cNvPr id="7" name="Retângulo: Cantos Arredondados 6">
              <a:extLst>
                <a:ext uri="{FF2B5EF4-FFF2-40B4-BE49-F238E27FC236}">
                  <a16:creationId xmlns:a16="http://schemas.microsoft.com/office/drawing/2014/main" id="{4C8CB5DD-8A70-A25D-099D-5B2C1E9CFBFE}"/>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ABC61391-091D-4563-6981-297035DCA6CC}"/>
                </a:ext>
              </a:extLst>
            </p:cNvPr>
            <p:cNvSpPr txBox="1"/>
            <p:nvPr/>
          </p:nvSpPr>
          <p:spPr>
            <a:xfrm>
              <a:off x="2345196" y="2323413"/>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kern="1200" dirty="0">
                  <a:solidFill>
                    <a:schemeClr val="bg1"/>
                  </a:solidFill>
                  <a:latin typeface="Aptos Black" panose="020B0004020202020204" pitchFamily="34" charset="0"/>
                </a:rPr>
                <a:t>Aposentadoria </a:t>
              </a:r>
              <a:r>
                <a:rPr lang="pt-BR" sz="3600" b="1" dirty="0">
                  <a:solidFill>
                    <a:schemeClr val="bg1"/>
                  </a:solidFill>
                  <a:latin typeface="Aptos Black" panose="020B0004020202020204" pitchFamily="34" charset="0"/>
                </a:rPr>
                <a:t>Especiais nos RPPS</a:t>
              </a:r>
              <a:r>
                <a:rPr lang="pt-BR" sz="3600" b="1" kern="1200" dirty="0">
                  <a:solidFill>
                    <a:schemeClr val="bg1"/>
                  </a:solidFill>
                  <a:latin typeface="Aptos Black" panose="020B0004020202020204" pitchFamily="34" charset="0"/>
                </a:rPr>
                <a:t>  - ART. 40 EC 103/2019</a:t>
              </a:r>
            </a:p>
          </p:txBody>
        </p:sp>
      </p:grpSp>
    </p:spTree>
    <p:extLst>
      <p:ext uri="{BB962C8B-B14F-4D97-AF65-F5344CB8AC3E}">
        <p14:creationId xmlns:p14="http://schemas.microsoft.com/office/powerpoint/2010/main" val="24994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27AB1D2D-6B9A-6B8D-AD6D-AD5A638AF473}"/>
              </a:ext>
            </a:extLst>
          </p:cNvPr>
          <p:cNvGraphicFramePr>
            <a:graphicFrameLocks noGrp="1"/>
          </p:cNvGraphicFramePr>
          <p:nvPr>
            <p:extLst>
              <p:ext uri="{D42A27DB-BD31-4B8C-83A1-F6EECF244321}">
                <p14:modId xmlns:p14="http://schemas.microsoft.com/office/powerpoint/2010/main" val="1352659489"/>
              </p:ext>
            </p:extLst>
          </p:nvPr>
        </p:nvGraphicFramePr>
        <p:xfrm>
          <a:off x="1022486" y="2072802"/>
          <a:ext cx="16243027" cy="6449056"/>
        </p:xfrm>
        <a:graphic>
          <a:graphicData uri="http://schemas.openxmlformats.org/drawingml/2006/table">
            <a:tbl>
              <a:tblPr firstRow="1" bandRow="1">
                <a:tableStyleId>{5C22544A-7EE6-4342-B048-85BDC9FD1C3A}</a:tableStyleId>
              </a:tblPr>
              <a:tblGrid>
                <a:gridCol w="7207114">
                  <a:extLst>
                    <a:ext uri="{9D8B030D-6E8A-4147-A177-3AD203B41FA5}">
                      <a16:colId xmlns:a16="http://schemas.microsoft.com/office/drawing/2014/main" val="4016141664"/>
                    </a:ext>
                  </a:extLst>
                </a:gridCol>
                <a:gridCol w="2667000">
                  <a:extLst>
                    <a:ext uri="{9D8B030D-6E8A-4147-A177-3AD203B41FA5}">
                      <a16:colId xmlns:a16="http://schemas.microsoft.com/office/drawing/2014/main" val="3166316888"/>
                    </a:ext>
                  </a:extLst>
                </a:gridCol>
                <a:gridCol w="2590800">
                  <a:extLst>
                    <a:ext uri="{9D8B030D-6E8A-4147-A177-3AD203B41FA5}">
                      <a16:colId xmlns:a16="http://schemas.microsoft.com/office/drawing/2014/main" val="2996814803"/>
                    </a:ext>
                  </a:extLst>
                </a:gridCol>
                <a:gridCol w="3778113">
                  <a:extLst>
                    <a:ext uri="{9D8B030D-6E8A-4147-A177-3AD203B41FA5}">
                      <a16:colId xmlns:a16="http://schemas.microsoft.com/office/drawing/2014/main" val="2584594256"/>
                    </a:ext>
                  </a:extLst>
                </a:gridCol>
              </a:tblGrid>
              <a:tr h="652784">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F9AF45"/>
                          </a:solidFill>
                          <a:latin typeface="Aptos Black" panose="020B0004020202020204" pitchFamily="34" charset="0"/>
                        </a:rPr>
                        <a:t>Por idade</a:t>
                      </a:r>
                      <a:endParaRPr lang="pt-BR" sz="4000" dirty="0">
                        <a:latin typeface="Aptos Black" panose="020B0004020202020204" pitchFamily="34" charset="0"/>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2275857087"/>
                  </a:ext>
                </a:extLst>
              </a:tr>
              <a:tr h="739723">
                <a:tc>
                  <a:txBody>
                    <a:bodyPr/>
                    <a:lstStyle/>
                    <a:p>
                      <a:pPr algn="ctr"/>
                      <a:r>
                        <a:rPr lang="pt-BR" sz="2400" b="1" dirty="0">
                          <a:solidFill>
                            <a:schemeClr val="tx2"/>
                          </a:solidFill>
                          <a:latin typeface="Aptos" panose="020B0004020202020204" pitchFamily="34" charset="0"/>
                        </a:rPr>
                        <a:t>Requisitos</a:t>
                      </a:r>
                    </a:p>
                  </a:txBody>
                  <a:tcPr anchor="ctr"/>
                </a:tc>
                <a:tc>
                  <a:txBody>
                    <a:bodyPr/>
                    <a:lstStyle/>
                    <a:p>
                      <a:pPr algn="ctr"/>
                      <a:r>
                        <a:rPr lang="pt-BR" sz="2400" b="1" dirty="0">
                          <a:solidFill>
                            <a:schemeClr val="tx2"/>
                          </a:solidFill>
                          <a:latin typeface="Aptos" panose="020B0004020202020204" pitchFamily="34" charset="0"/>
                        </a:rPr>
                        <a:t>Homem</a:t>
                      </a:r>
                    </a:p>
                  </a:txBody>
                  <a:tcPr anchor="ctr"/>
                </a:tc>
                <a:tc>
                  <a:txBody>
                    <a:bodyPr/>
                    <a:lstStyle/>
                    <a:p>
                      <a:pPr algn="ctr"/>
                      <a:r>
                        <a:rPr lang="pt-BR" sz="2400" b="1" dirty="0">
                          <a:solidFill>
                            <a:schemeClr val="tx2"/>
                          </a:solidFill>
                          <a:latin typeface="Aptos" panose="020B0004020202020204" pitchFamily="34" charset="0"/>
                        </a:rPr>
                        <a:t>Mulher</a:t>
                      </a:r>
                    </a:p>
                  </a:txBody>
                  <a:tcPr anchor="ctr"/>
                </a:tc>
                <a:tc>
                  <a:txBody>
                    <a:bodyPr/>
                    <a:lstStyle/>
                    <a:p>
                      <a:pPr algn="ctr"/>
                      <a:r>
                        <a:rPr lang="pt-BR" sz="2400" b="1" dirty="0">
                          <a:solidFill>
                            <a:schemeClr val="tx2"/>
                          </a:solidFill>
                          <a:latin typeface="Aptos" panose="020B0004020202020204" pitchFamily="34" charset="0"/>
                        </a:rPr>
                        <a:t>Forma de Cálculo</a:t>
                      </a:r>
                    </a:p>
                  </a:txBody>
                  <a:tcPr/>
                </a:tc>
                <a:extLst>
                  <a:ext uri="{0D108BD9-81ED-4DB2-BD59-A6C34878D82A}">
                    <a16:rowId xmlns:a16="http://schemas.microsoft.com/office/drawing/2014/main" val="2554945223"/>
                  </a:ext>
                </a:extLst>
              </a:tr>
              <a:tr h="766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Idade Mínima</a:t>
                      </a:r>
                    </a:p>
                  </a:txBody>
                  <a:tcPr anchor="ctr"/>
                </a:tc>
                <a:tc>
                  <a:txBody>
                    <a:bodyPr/>
                    <a:lstStyle/>
                    <a:p>
                      <a:pPr algn="ctr"/>
                      <a:r>
                        <a:rPr lang="pt-BR" sz="2400" b="1" dirty="0">
                          <a:solidFill>
                            <a:schemeClr val="tx2"/>
                          </a:solidFill>
                          <a:latin typeface="Aptos" panose="020B0004020202020204" pitchFamily="34" charset="0"/>
                        </a:rPr>
                        <a:t>60 anos</a:t>
                      </a:r>
                    </a:p>
                  </a:txBody>
                  <a:tcPr anchor="ctr"/>
                </a:tc>
                <a:tc>
                  <a:txBody>
                    <a:bodyPr/>
                    <a:lstStyle/>
                    <a:p>
                      <a:pPr algn="ctr"/>
                      <a:r>
                        <a:rPr lang="pt-BR" sz="2400" b="1" dirty="0">
                          <a:solidFill>
                            <a:schemeClr val="tx2"/>
                          </a:solidFill>
                          <a:latin typeface="Aptos" panose="020B0004020202020204" pitchFamily="34" charset="0"/>
                        </a:rPr>
                        <a:t>55 anos</a:t>
                      </a:r>
                    </a:p>
                  </a:txBody>
                  <a:tcPr anchor="ctr"/>
                </a:tc>
                <a:tc rowSpan="4">
                  <a:txBody>
                    <a:bodyPr/>
                    <a:lstStyle/>
                    <a:p>
                      <a:pPr algn="ctr"/>
                      <a:endParaRPr lang="pt-BR" sz="2400" b="1" i="0" u="none" strike="noStrike" kern="1200" baseline="0" dirty="0">
                        <a:solidFill>
                          <a:schemeClr val="dk1"/>
                        </a:solidFill>
                        <a:latin typeface="Aptos" panose="020B0004020202020204" pitchFamily="34" charset="0"/>
                        <a:ea typeface="+mn-ea"/>
                        <a:cs typeface="+mn-cs"/>
                      </a:endParaRPr>
                    </a:p>
                    <a:p>
                      <a:pPr algn="ctr"/>
                      <a:endParaRPr lang="pt-BR" sz="2400" b="1" i="0" u="none" strike="noStrike" kern="1200" baseline="0" dirty="0">
                        <a:solidFill>
                          <a:schemeClr val="tx2"/>
                        </a:solidFill>
                        <a:latin typeface="Aptos" panose="020B0004020202020204" pitchFamily="34" charset="0"/>
                        <a:ea typeface="+mn-ea"/>
                        <a:cs typeface="+mn-cs"/>
                      </a:endParaRPr>
                    </a:p>
                    <a:p>
                      <a:pPr algn="ctr"/>
                      <a:endParaRPr lang="pt-BR" sz="2400" b="1" i="0" u="none" strike="noStrike" kern="1200" baseline="0" dirty="0">
                        <a:solidFill>
                          <a:schemeClr val="tx2"/>
                        </a:solidFill>
                        <a:latin typeface="Aptos" panose="020B0004020202020204" pitchFamily="34" charset="0"/>
                        <a:ea typeface="+mn-ea"/>
                        <a:cs typeface="+mn-cs"/>
                      </a:endParaRPr>
                    </a:p>
                    <a:p>
                      <a:pPr algn="ctr"/>
                      <a:r>
                        <a:rPr lang="pt-BR" sz="2400" b="1" i="0" u="none" strike="noStrike" kern="1200" baseline="0" dirty="0">
                          <a:solidFill>
                            <a:schemeClr val="tx2"/>
                          </a:solidFill>
                          <a:latin typeface="Aptos" panose="020B0004020202020204" pitchFamily="34" charset="0"/>
                          <a:ea typeface="+mn-ea"/>
                          <a:cs typeface="+mn-cs"/>
                        </a:rPr>
                        <a:t>70% (setenta por cento) mais 1% (um por cento) por grupo de 12 (doze) contribuições mensais até o máximo de 30% (trinta por cento</a:t>
                      </a:r>
                      <a:r>
                        <a:rPr lang="pt-BR" sz="2400" b="1" i="0" u="none" strike="noStrike" kern="1200" baseline="0" dirty="0">
                          <a:solidFill>
                            <a:schemeClr val="dk1"/>
                          </a:solidFill>
                          <a:latin typeface="Aptos" panose="020B0004020202020204" pitchFamily="34" charset="0"/>
                          <a:ea typeface="+mn-ea"/>
                          <a:cs typeface="+mn-cs"/>
                        </a:rPr>
                        <a:t>) </a:t>
                      </a:r>
                    </a:p>
                    <a:p>
                      <a:pPr algn="ctr"/>
                      <a:endParaRPr lang="pt-BR" sz="2400" b="1" i="0" u="none" strike="noStrike" kern="1200" baseline="0" dirty="0">
                        <a:solidFill>
                          <a:schemeClr val="dk1"/>
                        </a:solidFill>
                        <a:latin typeface="Aptos" panose="020B0004020202020204" pitchFamily="34" charset="0"/>
                        <a:ea typeface="+mn-ea"/>
                        <a:cs typeface="+mn-cs"/>
                      </a:endParaRPr>
                    </a:p>
                    <a:p>
                      <a:pPr algn="ctr"/>
                      <a:endParaRPr lang="pt-BR" sz="2400" b="1" i="0" u="none" strike="noStrike" kern="1200" baseline="0" dirty="0">
                        <a:solidFill>
                          <a:schemeClr val="dk1"/>
                        </a:solidFill>
                        <a:latin typeface="Aptos" panose="020B0004020202020204" pitchFamily="34" charset="0"/>
                        <a:ea typeface="+mn-ea"/>
                        <a:cs typeface="+mn-cs"/>
                      </a:endParaRPr>
                    </a:p>
                    <a:p>
                      <a:pPr algn="ctr"/>
                      <a:endParaRPr lang="pt-BR" sz="2400" b="1" dirty="0">
                        <a:latin typeface="Aptos" panose="020B0004020202020204" pitchFamily="34" charset="0"/>
                      </a:endParaRPr>
                    </a:p>
                  </a:txBody>
                  <a:tcPr/>
                </a:tc>
                <a:extLst>
                  <a:ext uri="{0D108BD9-81ED-4DB2-BD59-A6C34878D82A}">
                    <a16:rowId xmlns:a16="http://schemas.microsoft.com/office/drawing/2014/main" val="2303519275"/>
                  </a:ext>
                </a:extLst>
              </a:tr>
              <a:tr h="1447476">
                <a:tc>
                  <a:txBody>
                    <a:bodyPr/>
                    <a:lstStyle/>
                    <a:p>
                      <a:pPr algn="ctr"/>
                      <a:r>
                        <a:rPr lang="pt-BR" sz="2400" b="1" dirty="0">
                          <a:solidFill>
                            <a:schemeClr val="tx2"/>
                          </a:solidFill>
                          <a:latin typeface="Aptos" panose="020B0004020202020204" pitchFamily="34" charset="0"/>
                        </a:rPr>
                        <a:t>*Tempo mínimo de  contribuição cumprido n</a:t>
                      </a:r>
                      <a:r>
                        <a:rPr lang="pt-BR" sz="2400" b="1" i="0" u="none" strike="noStrike" kern="1200" baseline="0" dirty="0">
                          <a:solidFill>
                            <a:schemeClr val="tx2"/>
                          </a:solidFill>
                          <a:latin typeface="Aptos" panose="020B0004020202020204" pitchFamily="34" charset="0"/>
                          <a:ea typeface="+mn-ea"/>
                          <a:cs typeface="+mn-cs"/>
                        </a:rPr>
                        <a:t>a condição de segurado com deficiência.</a:t>
                      </a:r>
                      <a:endParaRPr lang="pt-BR" sz="2400" b="1" dirty="0">
                        <a:solidFill>
                          <a:schemeClr val="tx2"/>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15 anos</a:t>
                      </a:r>
                    </a:p>
                  </a:txBody>
                  <a:tcPr anchor="ctr"/>
                </a:tc>
                <a:tc>
                  <a:txBody>
                    <a:bodyPr/>
                    <a:lstStyle/>
                    <a:p>
                      <a:pPr algn="ctr"/>
                      <a:r>
                        <a:rPr lang="pt-BR" sz="2400" b="1" dirty="0">
                          <a:solidFill>
                            <a:schemeClr val="tx2"/>
                          </a:solidFill>
                          <a:latin typeface="Aptos" panose="020B0004020202020204" pitchFamily="34" charset="0"/>
                        </a:rPr>
                        <a:t>15 anos</a:t>
                      </a:r>
                    </a:p>
                  </a:txBody>
                  <a:tcPr anchor="ctr"/>
                </a:tc>
                <a:tc vMerge="1">
                  <a:txBody>
                    <a:bodyPr/>
                    <a:lstStyle/>
                    <a:p>
                      <a:endParaRPr lang="pt-BR" dirty="0"/>
                    </a:p>
                  </a:txBody>
                  <a:tcPr/>
                </a:tc>
                <a:extLst>
                  <a:ext uri="{0D108BD9-81ED-4DB2-BD59-A6C34878D82A}">
                    <a16:rowId xmlns:a16="http://schemas.microsoft.com/office/drawing/2014/main" val="3629739561"/>
                  </a:ext>
                </a:extLst>
              </a:tr>
              <a:tr h="1397253">
                <a:tc>
                  <a:txBody>
                    <a:bodyPr/>
                    <a:lstStyle/>
                    <a:p>
                      <a:pPr algn="ctr"/>
                      <a:r>
                        <a:rPr lang="pt-BR" sz="2400" b="1" dirty="0">
                          <a:solidFill>
                            <a:schemeClr val="tx2"/>
                          </a:solidFill>
                          <a:latin typeface="Aptos" panose="020B0004020202020204" pitchFamily="34" charset="0"/>
                        </a:rPr>
                        <a:t>Tempo de efetivo exercício no serviço público</a:t>
                      </a:r>
                    </a:p>
                  </a:txBody>
                  <a:tcPr anchor="ctr"/>
                </a:tc>
                <a:tc>
                  <a:txBody>
                    <a:bodyPr/>
                    <a:lstStyle/>
                    <a:p>
                      <a:pPr algn="ctr"/>
                      <a:r>
                        <a:rPr lang="pt-BR" sz="2400" b="1" dirty="0">
                          <a:solidFill>
                            <a:schemeClr val="tx2"/>
                          </a:solidFill>
                          <a:latin typeface="Aptos" panose="020B0004020202020204" pitchFamily="34" charset="0"/>
                        </a:rPr>
                        <a:t>10 anos</a:t>
                      </a:r>
                    </a:p>
                  </a:txBody>
                  <a:tcPr anchor="ctr"/>
                </a:tc>
                <a:tc>
                  <a:txBody>
                    <a:bodyPr/>
                    <a:lstStyle/>
                    <a:p>
                      <a:pPr algn="ctr"/>
                      <a:r>
                        <a:rPr lang="pt-BR" sz="2400" b="1" dirty="0">
                          <a:solidFill>
                            <a:schemeClr val="tx2"/>
                          </a:solidFill>
                          <a:latin typeface="Aptos" panose="020B0004020202020204" pitchFamily="34" charset="0"/>
                        </a:rPr>
                        <a:t>10 anos</a:t>
                      </a:r>
                    </a:p>
                  </a:txBody>
                  <a:tcPr anchor="ctr"/>
                </a:tc>
                <a:tc vMerge="1">
                  <a:txBody>
                    <a:bodyPr/>
                    <a:lstStyle/>
                    <a:p>
                      <a:pPr algn="ctr"/>
                      <a:endParaRPr lang="pt-BR" b="1" dirty="0">
                        <a:latin typeface="Aptos" panose="020B0004020202020204" pitchFamily="34" charset="0"/>
                      </a:endParaRPr>
                    </a:p>
                  </a:txBody>
                  <a:tcPr/>
                </a:tc>
                <a:extLst>
                  <a:ext uri="{0D108BD9-81ED-4DB2-BD59-A6C34878D82A}">
                    <a16:rowId xmlns:a16="http://schemas.microsoft.com/office/drawing/2014/main" val="1642394902"/>
                  </a:ext>
                </a:extLst>
              </a:tr>
              <a:tr h="1397253">
                <a:tc>
                  <a:txBody>
                    <a:bodyPr/>
                    <a:lstStyle/>
                    <a:p>
                      <a:pPr algn="ctr"/>
                      <a:r>
                        <a:rPr lang="pt-BR" sz="2400" b="1" dirty="0">
                          <a:solidFill>
                            <a:schemeClr val="tx2"/>
                          </a:solidFill>
                          <a:latin typeface="Aptos" panose="020B0004020202020204" pitchFamily="34" charset="0"/>
                        </a:rPr>
                        <a:t>Tempo no cargo</a:t>
                      </a:r>
                    </a:p>
                  </a:txBody>
                  <a:tcPr anchor="ctr"/>
                </a:tc>
                <a:tc>
                  <a:txBody>
                    <a:bodyPr/>
                    <a:lstStyle/>
                    <a:p>
                      <a:pPr algn="ctr"/>
                      <a:r>
                        <a:rPr lang="pt-BR" sz="2400" b="1" dirty="0">
                          <a:solidFill>
                            <a:schemeClr val="tx2"/>
                          </a:solidFill>
                          <a:latin typeface="Aptos" panose="020B0004020202020204" pitchFamily="34" charset="0"/>
                        </a:rPr>
                        <a:t>05 anos</a:t>
                      </a:r>
                    </a:p>
                  </a:txBody>
                  <a:tcPr anchor="ctr"/>
                </a:tc>
                <a:tc>
                  <a:txBody>
                    <a:bodyPr/>
                    <a:lstStyle/>
                    <a:p>
                      <a:pPr algn="ctr"/>
                      <a:r>
                        <a:rPr lang="pt-BR" sz="2400" b="1" dirty="0">
                          <a:solidFill>
                            <a:schemeClr val="tx2"/>
                          </a:solidFill>
                          <a:latin typeface="Aptos" panose="020B0004020202020204" pitchFamily="34" charset="0"/>
                        </a:rPr>
                        <a:t>05 anos</a:t>
                      </a:r>
                    </a:p>
                  </a:txBody>
                  <a:tcPr anchor="ctr"/>
                </a:tc>
                <a:tc vMerge="1">
                  <a:txBody>
                    <a:bodyPr/>
                    <a:lstStyle/>
                    <a:p>
                      <a:pPr algn="ctr"/>
                      <a:endParaRPr lang="pt-BR" b="1" dirty="0">
                        <a:latin typeface="Aptos" panose="020B0004020202020204" pitchFamily="34" charset="0"/>
                      </a:endParaRPr>
                    </a:p>
                  </a:txBody>
                  <a:tcPr/>
                </a:tc>
                <a:extLst>
                  <a:ext uri="{0D108BD9-81ED-4DB2-BD59-A6C34878D82A}">
                    <a16:rowId xmlns:a16="http://schemas.microsoft.com/office/drawing/2014/main" val="1731591732"/>
                  </a:ext>
                </a:extLst>
              </a:tr>
            </a:tbl>
          </a:graphicData>
        </a:graphic>
      </p:graphicFrame>
      <p:sp>
        <p:nvSpPr>
          <p:cNvPr id="4" name="Freeform 4"/>
          <p:cNvSpPr/>
          <p:nvPr/>
        </p:nvSpPr>
        <p:spPr>
          <a:xfrm>
            <a:off x="14782800" y="8711348"/>
            <a:ext cx="3266526" cy="175772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9" name="Retângulo: Cantos Arredondados 8">
            <a:extLst>
              <a:ext uri="{FF2B5EF4-FFF2-40B4-BE49-F238E27FC236}">
                <a16:creationId xmlns:a16="http://schemas.microsoft.com/office/drawing/2014/main" id="{97E4419A-ACF8-434A-305A-A49657203924}"/>
              </a:ext>
            </a:extLst>
          </p:cNvPr>
          <p:cNvSpPr/>
          <p:nvPr/>
        </p:nvSpPr>
        <p:spPr>
          <a:xfrm>
            <a:off x="2706306" y="677785"/>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11" name="Retângulo: Cantos Arredondados 4">
            <a:extLst>
              <a:ext uri="{FF2B5EF4-FFF2-40B4-BE49-F238E27FC236}">
                <a16:creationId xmlns:a16="http://schemas.microsoft.com/office/drawing/2014/main" id="{6A96F38E-3FA1-1CF1-4842-1C8ED1B8F468}"/>
              </a:ext>
            </a:extLst>
          </p:cNvPr>
          <p:cNvSpPr txBox="1"/>
          <p:nvPr/>
        </p:nvSpPr>
        <p:spPr>
          <a:xfrm>
            <a:off x="2362200" y="677785"/>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300" b="1" kern="1200" dirty="0">
                <a:solidFill>
                  <a:schemeClr val="bg1"/>
                </a:solidFill>
                <a:latin typeface="Aptos Black" panose="020B0004020202020204" pitchFamily="34" charset="0"/>
              </a:rPr>
              <a:t>Aposentadoria dos Segurados com Deficiência - Regra da EC 103/19</a:t>
            </a:r>
            <a:r>
              <a:rPr lang="pt-BR" sz="3600" b="1" kern="1200" dirty="0">
                <a:solidFill>
                  <a:schemeClr val="bg1"/>
                </a:solidFill>
                <a:latin typeface="Aptos Black" panose="020B0004020202020204" pitchFamily="34" charset="0"/>
              </a:rPr>
              <a:t> </a:t>
            </a:r>
          </a:p>
        </p:txBody>
      </p:sp>
      <p:sp>
        <p:nvSpPr>
          <p:cNvPr id="12" name="Freeform 3">
            <a:extLst>
              <a:ext uri="{FF2B5EF4-FFF2-40B4-BE49-F238E27FC236}">
                <a16:creationId xmlns:a16="http://schemas.microsoft.com/office/drawing/2014/main" id="{9BAB0CEB-6C1F-03E5-13D2-4518E81EF6A7}"/>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4" name="CaixaDeTexto 13">
            <a:extLst>
              <a:ext uri="{FF2B5EF4-FFF2-40B4-BE49-F238E27FC236}">
                <a16:creationId xmlns:a16="http://schemas.microsoft.com/office/drawing/2014/main" id="{74FB2DF0-DBAD-A85A-19CD-54E17B0C3290}"/>
              </a:ext>
            </a:extLst>
          </p:cNvPr>
          <p:cNvSpPr txBox="1"/>
          <p:nvPr/>
        </p:nvSpPr>
        <p:spPr>
          <a:xfrm>
            <a:off x="914400" y="9178653"/>
            <a:ext cx="13635721" cy="830997"/>
          </a:xfrm>
          <a:prstGeom prst="rect">
            <a:avLst/>
          </a:prstGeom>
          <a:noFill/>
        </p:spPr>
        <p:txBody>
          <a:bodyPr wrap="none" rtlCol="0">
            <a:spAutoFit/>
          </a:bodyPr>
          <a:lstStyle/>
          <a:p>
            <a:r>
              <a:rPr lang="pt-BR" sz="2400" b="1" dirty="0">
                <a:solidFill>
                  <a:schemeClr val="tx2"/>
                </a:solidFill>
                <a:latin typeface="Aptos" panose="020B0004020202020204" pitchFamily="34" charset="0"/>
              </a:rPr>
              <a:t>*Período mínimo de contribuição n</a:t>
            </a:r>
            <a:r>
              <a:rPr lang="pt-BR" sz="2400" b="1" i="0" u="none" strike="noStrike" kern="1200" baseline="0" dirty="0">
                <a:solidFill>
                  <a:schemeClr val="tx2"/>
                </a:solidFill>
                <a:latin typeface="Aptos" panose="020B0004020202020204" pitchFamily="34" charset="0"/>
                <a:ea typeface="+mn-ea"/>
                <a:cs typeface="+mn-cs"/>
              </a:rPr>
              <a:t>a condição de segurado independente do grau de deficiência.</a:t>
            </a:r>
            <a:endParaRPr lang="pt-BR" sz="2400" b="1" dirty="0">
              <a:solidFill>
                <a:schemeClr val="tx2"/>
              </a:solidFill>
              <a:latin typeface="Aptos" panose="020B0004020202020204" pitchFamily="34" charset="0"/>
            </a:endParaRPr>
          </a:p>
          <a:p>
            <a:endParaRPr lang="pt-BR" sz="2400" dirty="0"/>
          </a:p>
        </p:txBody>
      </p:sp>
    </p:spTree>
    <p:extLst>
      <p:ext uri="{BB962C8B-B14F-4D97-AF65-F5344CB8AC3E}">
        <p14:creationId xmlns:p14="http://schemas.microsoft.com/office/powerpoint/2010/main" val="8086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27AB1D2D-6B9A-6B8D-AD6D-AD5A638AF473}"/>
              </a:ext>
            </a:extLst>
          </p:cNvPr>
          <p:cNvGraphicFramePr>
            <a:graphicFrameLocks noGrp="1"/>
          </p:cNvGraphicFramePr>
          <p:nvPr>
            <p:extLst>
              <p:ext uri="{D42A27DB-BD31-4B8C-83A1-F6EECF244321}">
                <p14:modId xmlns:p14="http://schemas.microsoft.com/office/powerpoint/2010/main" val="691335348"/>
              </p:ext>
            </p:extLst>
          </p:nvPr>
        </p:nvGraphicFramePr>
        <p:xfrm>
          <a:off x="1141922" y="1969295"/>
          <a:ext cx="16345976" cy="6373994"/>
        </p:xfrm>
        <a:graphic>
          <a:graphicData uri="http://schemas.openxmlformats.org/drawingml/2006/table">
            <a:tbl>
              <a:tblPr firstRow="1" bandRow="1">
                <a:tableStyleId>{5C22544A-7EE6-4342-B048-85BDC9FD1C3A}</a:tableStyleId>
              </a:tblPr>
              <a:tblGrid>
                <a:gridCol w="3200939">
                  <a:extLst>
                    <a:ext uri="{9D8B030D-6E8A-4147-A177-3AD203B41FA5}">
                      <a16:colId xmlns:a16="http://schemas.microsoft.com/office/drawing/2014/main" val="4016141664"/>
                    </a:ext>
                  </a:extLst>
                </a:gridCol>
                <a:gridCol w="3200939">
                  <a:extLst>
                    <a:ext uri="{9D8B030D-6E8A-4147-A177-3AD203B41FA5}">
                      <a16:colId xmlns:a16="http://schemas.microsoft.com/office/drawing/2014/main" val="1204152045"/>
                    </a:ext>
                  </a:extLst>
                </a:gridCol>
                <a:gridCol w="3352800">
                  <a:extLst>
                    <a:ext uri="{9D8B030D-6E8A-4147-A177-3AD203B41FA5}">
                      <a16:colId xmlns:a16="http://schemas.microsoft.com/office/drawing/2014/main" val="3166316888"/>
                    </a:ext>
                  </a:extLst>
                </a:gridCol>
                <a:gridCol w="3352800">
                  <a:extLst>
                    <a:ext uri="{9D8B030D-6E8A-4147-A177-3AD203B41FA5}">
                      <a16:colId xmlns:a16="http://schemas.microsoft.com/office/drawing/2014/main" val="2996814803"/>
                    </a:ext>
                  </a:extLst>
                </a:gridCol>
                <a:gridCol w="3238498">
                  <a:extLst>
                    <a:ext uri="{9D8B030D-6E8A-4147-A177-3AD203B41FA5}">
                      <a16:colId xmlns:a16="http://schemas.microsoft.com/office/drawing/2014/main" val="2584594256"/>
                    </a:ext>
                  </a:extLst>
                </a:gridCol>
              </a:tblGrid>
              <a:tr h="827229">
                <a:tc gridSpan="5">
                  <a:txBody>
                    <a:bodyPr/>
                    <a:lstStyle/>
                    <a:p>
                      <a:pPr algn="ctr"/>
                      <a:r>
                        <a:rPr lang="pt-BR" sz="4000" b="1" dirty="0">
                          <a:solidFill>
                            <a:srgbClr val="F9AF45"/>
                          </a:solidFill>
                          <a:latin typeface="Aptos Black" panose="020B0004020202020204" pitchFamily="34" charset="0"/>
                        </a:rPr>
                        <a:t>Por tempo de contribuição </a:t>
                      </a:r>
                    </a:p>
                  </a:txBody>
                  <a:tcPr/>
                </a:tc>
                <a:tc hMerge="1">
                  <a:txBody>
                    <a:bodyPr/>
                    <a:lstStyle/>
                    <a:p>
                      <a:endParaRPr lang="pt-B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2275857087"/>
                  </a:ext>
                </a:extLst>
              </a:tr>
              <a:tr h="1402692">
                <a:tc gridSpan="2">
                  <a:txBody>
                    <a:bodyPr/>
                    <a:lstStyle/>
                    <a:p>
                      <a:pPr algn="ctr"/>
                      <a:r>
                        <a:rPr lang="pt-BR" sz="2400" b="1" dirty="0">
                          <a:solidFill>
                            <a:schemeClr val="tx2"/>
                          </a:solidFill>
                          <a:latin typeface="Aptos" panose="020B0004020202020204" pitchFamily="34" charset="0"/>
                        </a:rPr>
                        <a:t>Requisitos</a:t>
                      </a:r>
                    </a:p>
                  </a:txBody>
                  <a:tcPr anchor="ctr"/>
                </a:tc>
                <a:tc hMerge="1">
                  <a:txBody>
                    <a:bodyPr/>
                    <a:lstStyle/>
                    <a:p>
                      <a:endParaRPr lang="pt-BR"/>
                    </a:p>
                  </a:txBody>
                  <a:tcPr/>
                </a:tc>
                <a:tc>
                  <a:txBody>
                    <a:bodyPr/>
                    <a:lstStyle/>
                    <a:p>
                      <a:pPr algn="ctr"/>
                      <a:r>
                        <a:rPr lang="pt-BR" sz="2400" b="1" dirty="0">
                          <a:solidFill>
                            <a:schemeClr val="tx2"/>
                          </a:solidFill>
                          <a:latin typeface="Aptos" panose="020B0004020202020204" pitchFamily="34" charset="0"/>
                        </a:rPr>
                        <a:t>Tempo de Contribuição</a:t>
                      </a:r>
                    </a:p>
                    <a:p>
                      <a:pPr algn="ctr"/>
                      <a:r>
                        <a:rPr lang="pt-BR" sz="2400" b="1" dirty="0">
                          <a:solidFill>
                            <a:schemeClr val="tx2"/>
                          </a:solidFill>
                          <a:latin typeface="Aptos" panose="020B0004020202020204" pitchFamily="34" charset="0"/>
                        </a:rPr>
                        <a:t>(Homem)</a:t>
                      </a:r>
                    </a:p>
                  </a:txBody>
                  <a:tcPr/>
                </a:tc>
                <a:tc>
                  <a:txBody>
                    <a:bodyPr/>
                    <a:lstStyle/>
                    <a:p>
                      <a:pPr algn="ctr"/>
                      <a:r>
                        <a:rPr lang="pt-BR" sz="2400" b="1" dirty="0">
                          <a:solidFill>
                            <a:schemeClr val="tx2"/>
                          </a:solidFill>
                          <a:latin typeface="Aptos" panose="020B0004020202020204" pitchFamily="34" charset="0"/>
                        </a:rPr>
                        <a:t>Tempo de Contribuição</a:t>
                      </a:r>
                    </a:p>
                    <a:p>
                      <a:pPr algn="ctr"/>
                      <a:r>
                        <a:rPr lang="pt-BR" sz="2400" b="1" dirty="0">
                          <a:solidFill>
                            <a:schemeClr val="tx2"/>
                          </a:solidFill>
                          <a:latin typeface="Aptos" panose="020B0004020202020204" pitchFamily="34" charset="0"/>
                        </a:rPr>
                        <a:t>(Mulher)</a:t>
                      </a:r>
                    </a:p>
                  </a:txBody>
                  <a:tcPr/>
                </a:tc>
                <a:tc>
                  <a:txBody>
                    <a:bodyPr/>
                    <a:lstStyle/>
                    <a:p>
                      <a:pPr algn="ctr"/>
                      <a:r>
                        <a:rPr lang="pt-BR" sz="2400" b="1" dirty="0">
                          <a:solidFill>
                            <a:schemeClr val="tx2"/>
                          </a:solidFill>
                          <a:latin typeface="Aptos" panose="020B0004020202020204" pitchFamily="34" charset="0"/>
                        </a:rPr>
                        <a:t>Forma de Cálculo</a:t>
                      </a:r>
                    </a:p>
                  </a:txBody>
                  <a:tcPr anchor="ctr"/>
                </a:tc>
                <a:extLst>
                  <a:ext uri="{0D108BD9-81ED-4DB2-BD59-A6C34878D82A}">
                    <a16:rowId xmlns:a16="http://schemas.microsoft.com/office/drawing/2014/main" val="2554945223"/>
                  </a:ext>
                </a:extLst>
              </a:tr>
              <a:tr h="539499">
                <a:tc rowSpan="3">
                  <a:txBody>
                    <a:bodyPr/>
                    <a:lstStyle/>
                    <a:p>
                      <a:pPr algn="ctr"/>
                      <a:r>
                        <a:rPr lang="pt-BR" sz="2400" b="1" dirty="0">
                          <a:solidFill>
                            <a:schemeClr val="tx2"/>
                          </a:solidFill>
                          <a:latin typeface="Aptos" panose="020B0004020202020204" pitchFamily="34" charset="0"/>
                        </a:rPr>
                        <a:t>Grau</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Deficiência</a:t>
                      </a:r>
                    </a:p>
                  </a:txBody>
                  <a:tcPr anchor="ctr"/>
                </a:tc>
                <a:tc>
                  <a:txBody>
                    <a:bodyPr/>
                    <a:lstStyle/>
                    <a:p>
                      <a:pPr algn="ctr"/>
                      <a:r>
                        <a:rPr lang="pt-BR" sz="2400" b="1" dirty="0">
                          <a:solidFill>
                            <a:schemeClr val="tx2"/>
                          </a:solidFill>
                          <a:latin typeface="Aptos" panose="020B0004020202020204" pitchFamily="34" charset="0"/>
                        </a:rPr>
                        <a:t>Leve</a:t>
                      </a:r>
                    </a:p>
                  </a:txBody>
                  <a:tcPr/>
                </a:tc>
                <a:tc>
                  <a:txBody>
                    <a:bodyPr/>
                    <a:lstStyle/>
                    <a:p>
                      <a:pPr algn="ctr"/>
                      <a:r>
                        <a:rPr lang="pt-BR" sz="2400" b="1" dirty="0">
                          <a:solidFill>
                            <a:schemeClr val="tx2"/>
                          </a:solidFill>
                          <a:latin typeface="Aptos" panose="020B0004020202020204" pitchFamily="34" charset="0"/>
                        </a:rPr>
                        <a:t>33 anos</a:t>
                      </a:r>
                    </a:p>
                  </a:txBody>
                  <a:tcPr anchor="ctr"/>
                </a:tc>
                <a:tc>
                  <a:txBody>
                    <a:bodyPr/>
                    <a:lstStyle/>
                    <a:p>
                      <a:pPr algn="ctr"/>
                      <a:r>
                        <a:rPr lang="pt-BR" sz="2400" b="1" dirty="0">
                          <a:solidFill>
                            <a:schemeClr val="tx2"/>
                          </a:solidFill>
                          <a:latin typeface="Aptos" panose="020B0004020202020204" pitchFamily="34" charset="0"/>
                        </a:rPr>
                        <a:t>28 anos</a:t>
                      </a:r>
                    </a:p>
                  </a:txBody>
                  <a:tcPr anchor="ctr"/>
                </a:tc>
                <a:tc rowSpan="5">
                  <a:txBody>
                    <a:bodyPr/>
                    <a:lstStyle/>
                    <a:p>
                      <a:pPr algn="ctr"/>
                      <a:r>
                        <a:rPr lang="pt-BR" sz="2400" b="1" i="0" u="none" strike="noStrike" kern="1200" baseline="0" dirty="0">
                          <a:solidFill>
                            <a:schemeClr val="tx2"/>
                          </a:solidFill>
                          <a:latin typeface="Aptos" panose="020B0004020202020204" pitchFamily="34" charset="0"/>
                          <a:ea typeface="+mn-ea"/>
                          <a:cs typeface="+mn-cs"/>
                        </a:rPr>
                        <a:t>100% (cem por cento) da média das bases </a:t>
                      </a:r>
                    </a:p>
                    <a:p>
                      <a:pPr algn="ctr"/>
                      <a:r>
                        <a:rPr lang="pt-BR" sz="2400" b="1" i="0" u="none" strike="noStrike" kern="1200" baseline="0" dirty="0">
                          <a:solidFill>
                            <a:schemeClr val="tx2"/>
                          </a:solidFill>
                          <a:latin typeface="Aptos" panose="020B0004020202020204" pitchFamily="34" charset="0"/>
                          <a:ea typeface="+mn-ea"/>
                          <a:cs typeface="+mn-cs"/>
                        </a:rPr>
                        <a:t>de cálculo</a:t>
                      </a:r>
                    </a:p>
                    <a:p>
                      <a:pPr algn="ctr"/>
                      <a:r>
                        <a:rPr lang="pt-BR" sz="2400" b="1" i="0" u="none" strike="noStrike" kern="1200" baseline="0" dirty="0">
                          <a:solidFill>
                            <a:schemeClr val="tx2"/>
                          </a:solidFill>
                          <a:latin typeface="Aptos" panose="020B0004020202020204" pitchFamily="34" charset="0"/>
                          <a:ea typeface="+mn-ea"/>
                          <a:cs typeface="+mn-cs"/>
                        </a:rPr>
                        <a:t> de contribuição</a:t>
                      </a:r>
                      <a:endParaRPr lang="pt-BR" b="1" dirty="0">
                        <a:latin typeface="Aptos" panose="020B0004020202020204" pitchFamily="34" charset="0"/>
                      </a:endParaRPr>
                    </a:p>
                  </a:txBody>
                  <a:tcPr marT="36000" anchor="ctr"/>
                </a:tc>
                <a:extLst>
                  <a:ext uri="{0D108BD9-81ED-4DB2-BD59-A6C34878D82A}">
                    <a16:rowId xmlns:a16="http://schemas.microsoft.com/office/drawing/2014/main" val="2303519275"/>
                  </a:ext>
                </a:extLst>
              </a:tr>
              <a:tr h="539499">
                <a:tc vMerge="1">
                  <a:txBody>
                    <a:bodyPr/>
                    <a:lstStyle/>
                    <a:p>
                      <a:pPr algn="ctr"/>
                      <a:endParaRPr lang="pt-BR" sz="2400" b="1" dirty="0">
                        <a:solidFill>
                          <a:schemeClr val="tx2"/>
                        </a:solidFill>
                        <a:latin typeface="Aptos" panose="020B0004020202020204" pitchFamily="34" charset="0"/>
                      </a:endParaRPr>
                    </a:p>
                  </a:txBody>
                  <a:tcPr/>
                </a:tc>
                <a:tc>
                  <a:txBody>
                    <a:bodyPr/>
                    <a:lstStyle/>
                    <a:p>
                      <a:pPr algn="ctr"/>
                      <a:r>
                        <a:rPr lang="pt-BR" sz="2400" b="1" dirty="0">
                          <a:solidFill>
                            <a:schemeClr val="tx2"/>
                          </a:solidFill>
                          <a:latin typeface="Aptos" panose="020B0004020202020204" pitchFamily="34" charset="0"/>
                        </a:rPr>
                        <a:t>Moderado</a:t>
                      </a:r>
                    </a:p>
                  </a:txBody>
                  <a:tcPr/>
                </a:tc>
                <a:tc>
                  <a:txBody>
                    <a:bodyPr/>
                    <a:lstStyle/>
                    <a:p>
                      <a:pPr algn="ctr"/>
                      <a:r>
                        <a:rPr lang="pt-BR" sz="2400" b="1" dirty="0">
                          <a:solidFill>
                            <a:schemeClr val="tx2"/>
                          </a:solidFill>
                          <a:latin typeface="Aptos" panose="020B0004020202020204" pitchFamily="34" charset="0"/>
                        </a:rPr>
                        <a:t>29 anos</a:t>
                      </a:r>
                    </a:p>
                  </a:txBody>
                  <a:tcPr anchor="ctr"/>
                </a:tc>
                <a:tc>
                  <a:txBody>
                    <a:bodyPr/>
                    <a:lstStyle/>
                    <a:p>
                      <a:pPr algn="ctr"/>
                      <a:r>
                        <a:rPr lang="pt-BR" sz="2400" b="1" dirty="0">
                          <a:solidFill>
                            <a:schemeClr val="tx2"/>
                          </a:solidFill>
                          <a:latin typeface="Aptos" panose="020B0004020202020204" pitchFamily="34" charset="0"/>
                        </a:rPr>
                        <a:t>24 anos</a:t>
                      </a:r>
                    </a:p>
                  </a:txBody>
                  <a:tcPr anchor="ctr"/>
                </a:tc>
                <a:tc vMerge="1">
                  <a:txBody>
                    <a:bodyPr/>
                    <a:lstStyle/>
                    <a:p>
                      <a:endParaRPr lang="pt-BR"/>
                    </a:p>
                  </a:txBody>
                  <a:tcPr/>
                </a:tc>
                <a:extLst>
                  <a:ext uri="{0D108BD9-81ED-4DB2-BD59-A6C34878D82A}">
                    <a16:rowId xmlns:a16="http://schemas.microsoft.com/office/drawing/2014/main" val="260343129"/>
                  </a:ext>
                </a:extLst>
              </a:tr>
              <a:tr h="539499">
                <a:tc vMerge="1">
                  <a:txBody>
                    <a:bodyPr/>
                    <a:lstStyle/>
                    <a:p>
                      <a:pPr algn="ctr"/>
                      <a:endParaRPr lang="pt-BR" sz="2400" b="1" dirty="0">
                        <a:solidFill>
                          <a:schemeClr val="tx2"/>
                        </a:solidFill>
                        <a:latin typeface="Aptos" panose="020B0004020202020204" pitchFamily="34" charset="0"/>
                      </a:endParaRPr>
                    </a:p>
                  </a:txBody>
                  <a:tcPr/>
                </a:tc>
                <a:tc>
                  <a:txBody>
                    <a:bodyPr/>
                    <a:lstStyle/>
                    <a:p>
                      <a:pPr algn="ctr"/>
                      <a:r>
                        <a:rPr lang="pt-BR" sz="2400" b="1" dirty="0">
                          <a:solidFill>
                            <a:schemeClr val="tx2"/>
                          </a:solidFill>
                          <a:latin typeface="Aptos" panose="020B0004020202020204" pitchFamily="34" charset="0"/>
                        </a:rPr>
                        <a:t>Grave</a:t>
                      </a:r>
                    </a:p>
                  </a:txBody>
                  <a:tcPr/>
                </a:tc>
                <a:tc>
                  <a:txBody>
                    <a:bodyPr/>
                    <a:lstStyle/>
                    <a:p>
                      <a:pPr algn="ctr"/>
                      <a:r>
                        <a:rPr lang="pt-BR" sz="2400" b="1" dirty="0">
                          <a:solidFill>
                            <a:schemeClr val="tx2"/>
                          </a:solidFill>
                          <a:latin typeface="Aptos" panose="020B0004020202020204" pitchFamily="34" charset="0"/>
                        </a:rPr>
                        <a:t>25 anos</a:t>
                      </a:r>
                    </a:p>
                  </a:txBody>
                  <a:tcPr anchor="ctr"/>
                </a:tc>
                <a:tc>
                  <a:txBody>
                    <a:bodyPr/>
                    <a:lstStyle/>
                    <a:p>
                      <a:pPr algn="ctr"/>
                      <a:r>
                        <a:rPr lang="pt-BR" sz="2400" b="1" dirty="0">
                          <a:solidFill>
                            <a:schemeClr val="tx2"/>
                          </a:solidFill>
                          <a:latin typeface="Aptos" panose="020B0004020202020204" pitchFamily="34" charset="0"/>
                        </a:rPr>
                        <a:t>20 anos</a:t>
                      </a:r>
                    </a:p>
                  </a:txBody>
                  <a:tcPr anchor="ctr"/>
                </a:tc>
                <a:tc vMerge="1">
                  <a:txBody>
                    <a:bodyPr/>
                    <a:lstStyle/>
                    <a:p>
                      <a:endParaRPr lang="pt-BR" dirty="0"/>
                    </a:p>
                  </a:txBody>
                  <a:tcPr/>
                </a:tc>
                <a:extLst>
                  <a:ext uri="{0D108BD9-81ED-4DB2-BD59-A6C34878D82A}">
                    <a16:rowId xmlns:a16="http://schemas.microsoft.com/office/drawing/2014/main" val="4291222854"/>
                  </a:ext>
                </a:extLst>
              </a:tr>
              <a:tr h="14026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dirty="0">
                        <a:solidFill>
                          <a:schemeClr val="tx2"/>
                        </a:solidFill>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Tempo de efetivo exercício no serviço público</a:t>
                      </a:r>
                    </a:p>
                    <a:p>
                      <a:pPr algn="ctr"/>
                      <a:endParaRPr lang="pt-BR" sz="2400" b="1" dirty="0">
                        <a:solidFill>
                          <a:schemeClr val="tx2"/>
                        </a:solidFill>
                        <a:latin typeface="Aptos" panose="020B0004020202020204" pitchFamily="34" charset="0"/>
                      </a:endParaRPr>
                    </a:p>
                  </a:txBody>
                  <a:tcPr anchor="ctr"/>
                </a:tc>
                <a:tc hMerge="1">
                  <a:txBody>
                    <a:bodyPr/>
                    <a:lstStyle/>
                    <a:p>
                      <a:endParaRPr lang="pt-B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10 anos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10 anos</a:t>
                      </a:r>
                    </a:p>
                  </a:txBody>
                  <a:tcPr anchor="ctr"/>
                </a:tc>
                <a:tc vMerge="1">
                  <a:txBody>
                    <a:bodyPr/>
                    <a:lstStyle/>
                    <a:p>
                      <a:pPr algn="ctr"/>
                      <a:endParaRPr lang="pt-BR" b="1" dirty="0">
                        <a:latin typeface="Aptos" panose="020B0004020202020204" pitchFamily="34" charset="0"/>
                      </a:endParaRPr>
                    </a:p>
                  </a:txBody>
                  <a:tcPr marT="36000" anchor="ctr"/>
                </a:tc>
                <a:extLst>
                  <a:ext uri="{0D108BD9-81ED-4DB2-BD59-A6C34878D82A}">
                    <a16:rowId xmlns:a16="http://schemas.microsoft.com/office/drawing/2014/main" val="1034922006"/>
                  </a:ext>
                </a:extLst>
              </a:tr>
              <a:tr h="9710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Tempo no cargo</a:t>
                      </a:r>
                    </a:p>
                  </a:txBody>
                  <a:tcPr anchor="ctr"/>
                </a:tc>
                <a:tc hMerge="1">
                  <a:txBody>
                    <a:bodyPr/>
                    <a:lstStyle/>
                    <a:p>
                      <a:endParaRPr lang="pt-B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05 anos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05 anos</a:t>
                      </a:r>
                    </a:p>
                  </a:txBody>
                  <a:tcPr anchor="ctr"/>
                </a:tc>
                <a:tc vMerge="1">
                  <a:txBody>
                    <a:bodyPr/>
                    <a:lstStyle/>
                    <a:p>
                      <a:pPr algn="ctr"/>
                      <a:endParaRPr lang="pt-BR" b="1" dirty="0">
                        <a:latin typeface="Aptos" panose="020B0004020202020204" pitchFamily="34" charset="0"/>
                      </a:endParaRPr>
                    </a:p>
                  </a:txBody>
                  <a:tcPr marT="36000" anchor="ctr"/>
                </a:tc>
                <a:extLst>
                  <a:ext uri="{0D108BD9-81ED-4DB2-BD59-A6C34878D82A}">
                    <a16:rowId xmlns:a16="http://schemas.microsoft.com/office/drawing/2014/main" val="3309898085"/>
                  </a:ext>
                </a:extLst>
              </a:tr>
            </a:tbl>
          </a:graphicData>
        </a:graphic>
      </p:graphicFrame>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16" name="CaixaDeTexto 15">
            <a:extLst>
              <a:ext uri="{FF2B5EF4-FFF2-40B4-BE49-F238E27FC236}">
                <a16:creationId xmlns:a16="http://schemas.microsoft.com/office/drawing/2014/main" id="{AA5A7034-1920-55C4-29AD-36DF090EBFC3}"/>
              </a:ext>
            </a:extLst>
          </p:cNvPr>
          <p:cNvSpPr txBox="1"/>
          <p:nvPr/>
        </p:nvSpPr>
        <p:spPr>
          <a:xfrm>
            <a:off x="1141922" y="8583342"/>
            <a:ext cx="13563600" cy="1200329"/>
          </a:xfrm>
          <a:prstGeom prst="rect">
            <a:avLst/>
          </a:prstGeom>
          <a:noFill/>
        </p:spPr>
        <p:txBody>
          <a:bodyPr wrap="square">
            <a:spAutoFit/>
          </a:bodyPr>
          <a:lstStyle/>
          <a:p>
            <a:pPr algn="just"/>
            <a:r>
              <a:rPr lang="pt-BR" sz="2400" b="1" i="0" u="none" strike="noStrike" baseline="0" dirty="0">
                <a:solidFill>
                  <a:schemeClr val="tx2"/>
                </a:solidFill>
                <a:latin typeface="Aptos" panose="020B0004020202020204" pitchFamily="34" charset="0"/>
              </a:rPr>
              <a:t>* A adoção de requisitos e critérios diferenciados para a concessão de aposentadoria voluntária ao segurado com deficiência está condicionada à comprovação das condições na </a:t>
            </a:r>
            <a:r>
              <a:rPr lang="pt-BR" sz="2400" b="1" i="0" u="sng" strike="noStrike" baseline="0" dirty="0">
                <a:solidFill>
                  <a:schemeClr val="tx2"/>
                </a:solidFill>
                <a:latin typeface="Aptos" panose="020B0004020202020204" pitchFamily="34" charset="0"/>
              </a:rPr>
              <a:t>data de entrada do requerimento ou na data de aquisição do direito ao benefício. </a:t>
            </a:r>
            <a:r>
              <a:rPr lang="pt-BR" sz="2400" b="1" i="0" u="none" strike="noStrike" baseline="0" dirty="0">
                <a:solidFill>
                  <a:schemeClr val="tx2"/>
                </a:solidFill>
                <a:latin typeface="Aptos" panose="020B0004020202020204" pitchFamily="34" charset="0"/>
              </a:rPr>
              <a:t>(art. 3º do Anexo V)</a:t>
            </a:r>
            <a:endParaRPr lang="pt-BR" sz="2400" b="1" dirty="0">
              <a:solidFill>
                <a:schemeClr val="tx2"/>
              </a:solidFill>
              <a:latin typeface="Aptos" panose="020B0004020202020204" pitchFamily="34" charset="0"/>
            </a:endParaRPr>
          </a:p>
        </p:txBody>
      </p:sp>
      <p:sp>
        <p:nvSpPr>
          <p:cNvPr id="2" name="Freeform 3">
            <a:extLst>
              <a:ext uri="{FF2B5EF4-FFF2-40B4-BE49-F238E27FC236}">
                <a16:creationId xmlns:a16="http://schemas.microsoft.com/office/drawing/2014/main" id="{6A2E8D72-9FC2-1197-A78B-BD79B5210759}"/>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8B73B465-F402-45D8-CDC6-D73B3ADA3A55}"/>
              </a:ext>
            </a:extLst>
          </p:cNvPr>
          <p:cNvGrpSpPr/>
          <p:nvPr/>
        </p:nvGrpSpPr>
        <p:grpSpPr>
          <a:xfrm>
            <a:off x="2514600" y="735493"/>
            <a:ext cx="14631606" cy="696789"/>
            <a:chOff x="2468789" y="1869187"/>
            <a:chExt cx="14631606" cy="696789"/>
          </a:xfrm>
        </p:grpSpPr>
        <p:sp>
          <p:nvSpPr>
            <p:cNvPr id="5" name="Retângulo: Cantos Arredondados 4">
              <a:extLst>
                <a:ext uri="{FF2B5EF4-FFF2-40B4-BE49-F238E27FC236}">
                  <a16:creationId xmlns:a16="http://schemas.microsoft.com/office/drawing/2014/main" id="{403FAAE3-A065-0948-62B6-2C246D393588}"/>
                </a:ext>
              </a:extLst>
            </p:cNvPr>
            <p:cNvSpPr/>
            <p:nvPr/>
          </p:nvSpPr>
          <p:spPr>
            <a:xfrm>
              <a:off x="2812895" y="1869187"/>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34EE8DEF-0B27-F9FD-4F2C-75E5986F1E66}"/>
                </a:ext>
              </a:extLst>
            </p:cNvPr>
            <p:cNvSpPr txBox="1"/>
            <p:nvPr/>
          </p:nvSpPr>
          <p:spPr>
            <a:xfrm>
              <a:off x="2468789" y="1869187"/>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pt-BR" sz="3300" b="1" dirty="0">
                  <a:solidFill>
                    <a:schemeClr val="bg1"/>
                  </a:solidFill>
                  <a:latin typeface="Aptos Black" panose="020B0004020202020204" pitchFamily="34" charset="0"/>
                </a:rPr>
                <a:t>Aposentadoria dos Segurados com Deficiência - Regra da EC 103/19 </a:t>
              </a:r>
            </a:p>
          </p:txBody>
        </p:sp>
      </p:grpSp>
    </p:spTree>
    <p:extLst>
      <p:ext uri="{BB962C8B-B14F-4D97-AF65-F5344CB8AC3E}">
        <p14:creationId xmlns:p14="http://schemas.microsoft.com/office/powerpoint/2010/main" val="12723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27AB1D2D-6B9A-6B8D-AD6D-AD5A638AF473}"/>
              </a:ext>
            </a:extLst>
          </p:cNvPr>
          <p:cNvGraphicFramePr>
            <a:graphicFrameLocks noGrp="1"/>
          </p:cNvGraphicFramePr>
          <p:nvPr>
            <p:extLst>
              <p:ext uri="{D42A27DB-BD31-4B8C-83A1-F6EECF244321}">
                <p14:modId xmlns:p14="http://schemas.microsoft.com/office/powerpoint/2010/main" val="2112653541"/>
              </p:ext>
            </p:extLst>
          </p:nvPr>
        </p:nvGraphicFramePr>
        <p:xfrm>
          <a:off x="1528646" y="4178961"/>
          <a:ext cx="15518649" cy="4144323"/>
        </p:xfrm>
        <a:graphic>
          <a:graphicData uri="http://schemas.openxmlformats.org/drawingml/2006/table">
            <a:tbl>
              <a:tblPr firstRow="1" bandRow="1">
                <a:tableStyleId>{5C22544A-7EE6-4342-B048-85BDC9FD1C3A}</a:tableStyleId>
              </a:tblPr>
              <a:tblGrid>
                <a:gridCol w="4027244">
                  <a:extLst>
                    <a:ext uri="{9D8B030D-6E8A-4147-A177-3AD203B41FA5}">
                      <a16:colId xmlns:a16="http://schemas.microsoft.com/office/drawing/2014/main" val="4016141664"/>
                    </a:ext>
                  </a:extLst>
                </a:gridCol>
                <a:gridCol w="3732079">
                  <a:extLst>
                    <a:ext uri="{9D8B030D-6E8A-4147-A177-3AD203B41FA5}">
                      <a16:colId xmlns:a16="http://schemas.microsoft.com/office/drawing/2014/main" val="3166316888"/>
                    </a:ext>
                  </a:extLst>
                </a:gridCol>
                <a:gridCol w="3879663">
                  <a:extLst>
                    <a:ext uri="{9D8B030D-6E8A-4147-A177-3AD203B41FA5}">
                      <a16:colId xmlns:a16="http://schemas.microsoft.com/office/drawing/2014/main" val="2996814803"/>
                    </a:ext>
                  </a:extLst>
                </a:gridCol>
                <a:gridCol w="3879663">
                  <a:extLst>
                    <a:ext uri="{9D8B030D-6E8A-4147-A177-3AD203B41FA5}">
                      <a16:colId xmlns:a16="http://schemas.microsoft.com/office/drawing/2014/main" val="2584594256"/>
                    </a:ext>
                  </a:extLst>
                </a:gridCol>
              </a:tblGrid>
              <a:tr h="858991">
                <a:tc gridSpan="4">
                  <a:txBody>
                    <a:bodyPr/>
                    <a:lstStyle/>
                    <a:p>
                      <a:pPr algn="ctr"/>
                      <a:r>
                        <a:rPr lang="pt-BR" sz="4000" dirty="0">
                          <a:solidFill>
                            <a:srgbClr val="F9AF45"/>
                          </a:solidFill>
                          <a:latin typeface="Aptos Black" panose="020B0004020202020204" pitchFamily="34" charset="0"/>
                        </a:rPr>
                        <a:t>Aposentadoria dos Policiais</a:t>
                      </a: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2275857087"/>
                  </a:ext>
                </a:extLst>
              </a:tr>
              <a:tr h="1083076">
                <a:tc>
                  <a:txBody>
                    <a:bodyPr/>
                    <a:lstStyle/>
                    <a:p>
                      <a:pPr algn="ctr"/>
                      <a:r>
                        <a:rPr lang="pt-BR" sz="2400" b="1" dirty="0">
                          <a:solidFill>
                            <a:schemeClr val="tx2"/>
                          </a:solidFill>
                          <a:latin typeface="Aptos" panose="020B0004020202020204" pitchFamily="34" charset="0"/>
                        </a:rPr>
                        <a:t>**Sem idade mínima</a:t>
                      </a:r>
                    </a:p>
                  </a:txBody>
                  <a:tcPr anchor="ctr"/>
                </a:tc>
                <a:tc>
                  <a:txBody>
                    <a:bodyPr/>
                    <a:lstStyle/>
                    <a:p>
                      <a:pPr algn="ctr"/>
                      <a:r>
                        <a:rPr lang="pt-BR" sz="2400" b="1" dirty="0">
                          <a:solidFill>
                            <a:schemeClr val="tx2"/>
                          </a:solidFill>
                          <a:latin typeface="Aptos" panose="020B0004020202020204" pitchFamily="34" charset="0"/>
                        </a:rPr>
                        <a:t>Homem</a:t>
                      </a:r>
                    </a:p>
                  </a:txBody>
                  <a:tcPr anchor="ctr"/>
                </a:tc>
                <a:tc>
                  <a:txBody>
                    <a:bodyPr/>
                    <a:lstStyle/>
                    <a:p>
                      <a:pPr algn="ctr"/>
                      <a:r>
                        <a:rPr lang="pt-BR" sz="2400" b="1" dirty="0">
                          <a:solidFill>
                            <a:schemeClr val="tx2"/>
                          </a:solidFill>
                          <a:latin typeface="Aptos" panose="020B0004020202020204" pitchFamily="34" charset="0"/>
                        </a:rPr>
                        <a:t>Mulher</a:t>
                      </a:r>
                    </a:p>
                  </a:txBody>
                  <a:tcPr anchor="ctr"/>
                </a:tc>
                <a:tc>
                  <a:txBody>
                    <a:bodyPr/>
                    <a:lstStyle/>
                    <a:p>
                      <a:pPr algn="ctr"/>
                      <a:endParaRPr lang="pt-BR" sz="2400" b="1" dirty="0">
                        <a:solidFill>
                          <a:schemeClr val="tx2"/>
                        </a:solidFill>
                        <a:latin typeface="Aptos" panose="020B0004020202020204" pitchFamily="34" charset="0"/>
                      </a:endParaRPr>
                    </a:p>
                    <a:p>
                      <a:pPr algn="ctr"/>
                      <a:r>
                        <a:rPr lang="pt-BR" sz="2400" b="1" dirty="0">
                          <a:solidFill>
                            <a:schemeClr val="tx2"/>
                          </a:solidFill>
                          <a:latin typeface="Aptos" panose="020B0004020202020204" pitchFamily="34" charset="0"/>
                        </a:rPr>
                        <a:t>Forma de Cálculo</a:t>
                      </a:r>
                    </a:p>
                  </a:txBody>
                  <a:tcPr/>
                </a:tc>
                <a:extLst>
                  <a:ext uri="{0D108BD9-81ED-4DB2-BD59-A6C34878D82A}">
                    <a16:rowId xmlns:a16="http://schemas.microsoft.com/office/drawing/2014/main" val="2554945223"/>
                  </a:ext>
                </a:extLst>
              </a:tr>
              <a:tr h="745706">
                <a:tc>
                  <a:txBody>
                    <a:bodyPr/>
                    <a:lstStyle/>
                    <a:p>
                      <a:pPr algn="ctr"/>
                      <a:r>
                        <a:rPr lang="pt-BR" sz="2400" b="1" dirty="0">
                          <a:solidFill>
                            <a:schemeClr val="tx2"/>
                          </a:solidFill>
                          <a:latin typeface="Aptos" panose="020B0004020202020204" pitchFamily="34" charset="0"/>
                        </a:rPr>
                        <a:t>Tempo de contribuição</a:t>
                      </a:r>
                    </a:p>
                  </a:txBody>
                  <a:tcPr anchor="ctr"/>
                </a:tc>
                <a:tc>
                  <a:txBody>
                    <a:bodyPr/>
                    <a:lstStyle/>
                    <a:p>
                      <a:pPr algn="ctr"/>
                      <a:r>
                        <a:rPr lang="pt-BR" sz="2400" b="1" dirty="0">
                          <a:solidFill>
                            <a:schemeClr val="tx2"/>
                          </a:solidFill>
                          <a:latin typeface="Aptos" panose="020B0004020202020204" pitchFamily="34" charset="0"/>
                        </a:rPr>
                        <a:t>30 anos</a:t>
                      </a:r>
                    </a:p>
                  </a:txBody>
                  <a:tcPr anchor="ctr"/>
                </a:tc>
                <a:tc>
                  <a:txBody>
                    <a:bodyPr/>
                    <a:lstStyle/>
                    <a:p>
                      <a:pPr algn="ctr"/>
                      <a:r>
                        <a:rPr lang="pt-BR" sz="2400" b="1" dirty="0">
                          <a:solidFill>
                            <a:schemeClr val="tx2"/>
                          </a:solidFill>
                          <a:latin typeface="Aptos" panose="020B0004020202020204" pitchFamily="34" charset="0"/>
                        </a:rPr>
                        <a:t>25 anos</a:t>
                      </a:r>
                    </a:p>
                  </a:txBody>
                  <a:tcPr anchor="ctr"/>
                </a:tc>
                <a:tc rowSpan="2">
                  <a:txBody>
                    <a:bodyPr/>
                    <a:lstStyle/>
                    <a:p>
                      <a:pPr algn="ctr"/>
                      <a:r>
                        <a:rPr lang="pt-BR" sz="2400" b="1" i="0" u="none" strike="noStrike" kern="1200" baseline="0" dirty="0">
                          <a:solidFill>
                            <a:srgbClr val="1F497D"/>
                          </a:solidFill>
                          <a:latin typeface="Aptos" panose="020B0004020202020204" pitchFamily="34" charset="0"/>
                          <a:ea typeface="+mn-ea"/>
                          <a:cs typeface="+mn-cs"/>
                        </a:rPr>
                        <a:t>Valor correspondente a 100% da média aritmética dos 80% maiores salários de contribuição a partir da competência de julho/94</a:t>
                      </a:r>
                      <a:endParaRPr lang="pt-BR" sz="2400" b="1" dirty="0">
                        <a:latin typeface="Aptos" panose="020B0004020202020204" pitchFamily="34" charset="0"/>
                      </a:endParaRPr>
                    </a:p>
                  </a:txBody>
                  <a:tcPr/>
                </a:tc>
                <a:extLst>
                  <a:ext uri="{0D108BD9-81ED-4DB2-BD59-A6C34878D82A}">
                    <a16:rowId xmlns:a16="http://schemas.microsoft.com/office/drawing/2014/main" val="2303519275"/>
                  </a:ext>
                </a:extLst>
              </a:tr>
              <a:tr h="1456550">
                <a:tc>
                  <a:txBody>
                    <a:bodyPr/>
                    <a:lstStyle/>
                    <a:p>
                      <a:pPr algn="ctr"/>
                      <a:r>
                        <a:rPr lang="pt-BR" sz="2400" b="1" dirty="0">
                          <a:solidFill>
                            <a:schemeClr val="tx2"/>
                          </a:solidFill>
                          <a:latin typeface="Aptos" panose="020B0004020202020204" pitchFamily="34" charset="0"/>
                        </a:rPr>
                        <a:t>Tempo de exercício em cargo de natureza estritamente policial</a:t>
                      </a:r>
                    </a:p>
                  </a:txBody>
                  <a:tcPr anchor="ctr"/>
                </a:tc>
                <a:tc>
                  <a:txBody>
                    <a:bodyPr/>
                    <a:lstStyle/>
                    <a:p>
                      <a:pPr algn="ctr"/>
                      <a:r>
                        <a:rPr lang="pt-BR" sz="2400" b="1" dirty="0">
                          <a:solidFill>
                            <a:schemeClr val="tx2"/>
                          </a:solidFill>
                          <a:latin typeface="Aptos" panose="020B0004020202020204" pitchFamily="34" charset="0"/>
                        </a:rPr>
                        <a:t>20 anos</a:t>
                      </a:r>
                    </a:p>
                  </a:txBody>
                  <a:tcPr anchor="ctr"/>
                </a:tc>
                <a:tc>
                  <a:txBody>
                    <a:bodyPr/>
                    <a:lstStyle/>
                    <a:p>
                      <a:pPr algn="ctr"/>
                      <a:r>
                        <a:rPr lang="pt-BR" sz="2400" b="1" dirty="0">
                          <a:solidFill>
                            <a:schemeClr val="tx2"/>
                          </a:solidFill>
                          <a:latin typeface="Aptos" panose="020B0004020202020204" pitchFamily="34" charset="0"/>
                        </a:rPr>
                        <a:t>15 anos</a:t>
                      </a:r>
                    </a:p>
                  </a:txBody>
                  <a:tcPr anchor="ctr"/>
                </a:tc>
                <a:tc vMerge="1">
                  <a:txBody>
                    <a:bodyPr/>
                    <a:lstStyle/>
                    <a:p>
                      <a:endParaRPr lang="pt-BR"/>
                    </a:p>
                  </a:txBody>
                  <a:tcPr/>
                </a:tc>
                <a:extLst>
                  <a:ext uri="{0D108BD9-81ED-4DB2-BD59-A6C34878D82A}">
                    <a16:rowId xmlns:a16="http://schemas.microsoft.com/office/drawing/2014/main" val="260343129"/>
                  </a:ext>
                </a:extLst>
              </a:tr>
            </a:tbl>
          </a:graphicData>
        </a:graphic>
      </p:graphicFrame>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grpSp>
        <p:nvGrpSpPr>
          <p:cNvPr id="2" name="Agrupar 1">
            <a:extLst>
              <a:ext uri="{FF2B5EF4-FFF2-40B4-BE49-F238E27FC236}">
                <a16:creationId xmlns:a16="http://schemas.microsoft.com/office/drawing/2014/main" id="{7BA025F2-A8F1-FE50-78E9-67EEC295C2AE}"/>
              </a:ext>
            </a:extLst>
          </p:cNvPr>
          <p:cNvGrpSpPr/>
          <p:nvPr/>
        </p:nvGrpSpPr>
        <p:grpSpPr>
          <a:xfrm>
            <a:off x="2375248" y="732252"/>
            <a:ext cx="14947676" cy="979855"/>
            <a:chOff x="3337541" y="1341757"/>
            <a:chExt cx="14287500" cy="696789"/>
          </a:xfrm>
        </p:grpSpPr>
        <p:sp>
          <p:nvSpPr>
            <p:cNvPr id="3" name="Retângulo: Cantos Arredondados 2">
              <a:extLst>
                <a:ext uri="{FF2B5EF4-FFF2-40B4-BE49-F238E27FC236}">
                  <a16:creationId xmlns:a16="http://schemas.microsoft.com/office/drawing/2014/main" id="{F344319B-8A79-D5B5-A699-013314A9681C}"/>
                </a:ext>
              </a:extLst>
            </p:cNvPr>
            <p:cNvSpPr/>
            <p:nvPr/>
          </p:nvSpPr>
          <p:spPr>
            <a:xfrm>
              <a:off x="3337541" y="1341757"/>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5" name="Retângulo: Cantos Arredondados 4">
              <a:extLst>
                <a:ext uri="{FF2B5EF4-FFF2-40B4-BE49-F238E27FC236}">
                  <a16:creationId xmlns:a16="http://schemas.microsoft.com/office/drawing/2014/main" id="{6FF65C8C-D202-2C6C-4D76-1B0D660E26ED}"/>
                </a:ext>
              </a:extLst>
            </p:cNvPr>
            <p:cNvSpPr txBox="1"/>
            <p:nvPr/>
          </p:nvSpPr>
          <p:spPr>
            <a:xfrm>
              <a:off x="3466095" y="1516789"/>
              <a:ext cx="13763470" cy="405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300" b="1" kern="1200" dirty="0">
                  <a:solidFill>
                    <a:schemeClr val="bg1"/>
                  </a:solidFill>
                  <a:latin typeface="Aptos Black" panose="020B0004020202020204" pitchFamily="34" charset="0"/>
                </a:rPr>
                <a:t>Aposentadoria dos segurados que exercem atividade de risco </a:t>
              </a:r>
            </a:p>
          </p:txBody>
        </p:sp>
      </p:grpSp>
      <p:sp>
        <p:nvSpPr>
          <p:cNvPr id="6" name="Freeform 3">
            <a:extLst>
              <a:ext uri="{FF2B5EF4-FFF2-40B4-BE49-F238E27FC236}">
                <a16:creationId xmlns:a16="http://schemas.microsoft.com/office/drawing/2014/main" id="{1C60F601-843B-9E38-2380-B6AC0E922D02}"/>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sp>
        <p:nvSpPr>
          <p:cNvPr id="7" name="CaixaDeTexto 6">
            <a:extLst>
              <a:ext uri="{FF2B5EF4-FFF2-40B4-BE49-F238E27FC236}">
                <a16:creationId xmlns:a16="http://schemas.microsoft.com/office/drawing/2014/main" id="{AD66253F-C08C-BB7D-69A5-DD7DB43C60B3}"/>
              </a:ext>
            </a:extLst>
          </p:cNvPr>
          <p:cNvSpPr txBox="1"/>
          <p:nvPr/>
        </p:nvSpPr>
        <p:spPr>
          <a:xfrm>
            <a:off x="1562100" y="2022490"/>
            <a:ext cx="15544800" cy="1938992"/>
          </a:xfrm>
          <a:prstGeom prst="rect">
            <a:avLst/>
          </a:prstGeom>
          <a:noFill/>
        </p:spPr>
        <p:txBody>
          <a:bodyPr wrap="square" rtlCol="0">
            <a:spAutoFit/>
          </a:bodyPr>
          <a:lstStyle/>
          <a:p>
            <a:pPr algn="just"/>
            <a:r>
              <a:rPr lang="pt-BR" sz="2400" b="1" dirty="0">
                <a:solidFill>
                  <a:srgbClr val="035193"/>
                </a:solidFill>
                <a:latin typeface="Aptos" panose="020B0004020202020204" pitchFamily="34" charset="0"/>
              </a:rPr>
              <a:t>Portaria MTP nº 1.467/22. </a:t>
            </a:r>
            <a:r>
              <a:rPr lang="pt-BR" sz="2400" b="1" i="0" u="none" strike="noStrike" baseline="0" dirty="0">
                <a:solidFill>
                  <a:srgbClr val="035193"/>
                </a:solidFill>
                <a:latin typeface="Aptos" panose="020B0004020202020204" pitchFamily="34" charset="0"/>
              </a:rPr>
              <a:t>Art. 163. Até que entre em vigor lei complementar do Estado que discipline o § 4º-B do art. 40 da Constituição Federal, a aposentadoria especial do servidor que, em razão do exercício de atividade de risco, se enquadrar na hipótese do inciso II do § 4º do art. 40 da Constituição Federal, na redação dada pela Emenda Constitucional nº 47, de 5 de julho de 2005, </a:t>
            </a:r>
            <a:r>
              <a:rPr lang="pt-BR" sz="2400" b="1" i="0" u="sng" strike="noStrike" baseline="0" dirty="0">
                <a:solidFill>
                  <a:srgbClr val="035193"/>
                </a:solidFill>
                <a:latin typeface="Aptos" panose="020B0004020202020204" pitchFamily="34" charset="0"/>
              </a:rPr>
              <a:t>será concedida, na forma da Lei Complementar n° 51, de 20 de dezembro de 1985, apenas ao servidor público policial</a:t>
            </a:r>
            <a:r>
              <a:rPr lang="pt-BR" sz="2400" b="1" i="0" u="none" strike="noStrike" baseline="0" dirty="0">
                <a:solidFill>
                  <a:srgbClr val="035193"/>
                </a:solidFill>
                <a:latin typeface="Aptos" panose="020B0004020202020204" pitchFamily="34" charset="0"/>
              </a:rPr>
              <a:t>.</a:t>
            </a:r>
            <a:endParaRPr lang="pt-BR" sz="2400" b="1" dirty="0">
              <a:solidFill>
                <a:srgbClr val="035193"/>
              </a:solidFill>
              <a:latin typeface="Aptos" panose="020B0004020202020204" pitchFamily="34" charset="0"/>
            </a:endParaRPr>
          </a:p>
        </p:txBody>
      </p:sp>
      <p:sp>
        <p:nvSpPr>
          <p:cNvPr id="8" name="CaixaDeTexto 7">
            <a:extLst>
              <a:ext uri="{FF2B5EF4-FFF2-40B4-BE49-F238E27FC236}">
                <a16:creationId xmlns:a16="http://schemas.microsoft.com/office/drawing/2014/main" id="{5BF04DF8-1138-3495-085D-53F40BB98EE5}"/>
              </a:ext>
            </a:extLst>
          </p:cNvPr>
          <p:cNvSpPr txBox="1"/>
          <p:nvPr/>
        </p:nvSpPr>
        <p:spPr>
          <a:xfrm>
            <a:off x="533400" y="8520312"/>
            <a:ext cx="14020800" cy="1569660"/>
          </a:xfrm>
          <a:prstGeom prst="rect">
            <a:avLst/>
          </a:prstGeom>
          <a:noFill/>
        </p:spPr>
        <p:txBody>
          <a:bodyPr wrap="square" rtlCol="0">
            <a:spAutoFit/>
          </a:bodyPr>
          <a:lstStyle/>
          <a:p>
            <a:pPr algn="just"/>
            <a:r>
              <a:rPr lang="pt-BR" sz="2400" b="1" dirty="0">
                <a:solidFill>
                  <a:schemeClr val="tx2"/>
                </a:solidFill>
                <a:latin typeface="Aptos" panose="020B0004020202020204" pitchFamily="34" charset="0"/>
              </a:rPr>
              <a:t>Não é computado como exercício de atividade de risco o período em que o segurado estiver em exercício de mandato </a:t>
            </a:r>
            <a:r>
              <a:rPr lang="pt-BR" sz="2400" b="1" i="0" u="none" strike="noStrike" baseline="0" dirty="0">
                <a:solidFill>
                  <a:schemeClr val="tx2"/>
                </a:solidFill>
                <a:latin typeface="Aptos" panose="020B0004020202020204" pitchFamily="34" charset="0"/>
              </a:rPr>
              <a:t>eletivo, cedido, com ou sem ônus para o cessionário, a órgão ou entidade da administração direta ou indireta, do mesmo ou de outro ente federativo, ou afastado do país por cessão ou licenciamento.</a:t>
            </a:r>
            <a:endParaRPr lang="pt-BR" sz="2400" b="1" dirty="0">
              <a:solidFill>
                <a:schemeClr val="tx2"/>
              </a:solidFill>
              <a:latin typeface="Aptos" panose="020B0004020202020204" pitchFamily="34" charset="0"/>
            </a:endParaRPr>
          </a:p>
        </p:txBody>
      </p:sp>
    </p:spTree>
    <p:extLst>
      <p:ext uri="{BB962C8B-B14F-4D97-AF65-F5344CB8AC3E}">
        <p14:creationId xmlns:p14="http://schemas.microsoft.com/office/powerpoint/2010/main" val="5427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27AB1D2D-6B9A-6B8D-AD6D-AD5A638AF473}"/>
              </a:ext>
            </a:extLst>
          </p:cNvPr>
          <p:cNvGraphicFramePr>
            <a:graphicFrameLocks noGrp="1"/>
          </p:cNvGraphicFramePr>
          <p:nvPr>
            <p:extLst>
              <p:ext uri="{D42A27DB-BD31-4B8C-83A1-F6EECF244321}">
                <p14:modId xmlns:p14="http://schemas.microsoft.com/office/powerpoint/2010/main" val="2440747925"/>
              </p:ext>
            </p:extLst>
          </p:nvPr>
        </p:nvGraphicFramePr>
        <p:xfrm>
          <a:off x="1523331" y="4533900"/>
          <a:ext cx="15594720" cy="3810000"/>
        </p:xfrm>
        <a:graphic>
          <a:graphicData uri="http://schemas.openxmlformats.org/drawingml/2006/table">
            <a:tbl>
              <a:tblPr firstRow="1" bandRow="1">
                <a:tableStyleId>{5C22544A-7EE6-4342-B048-85BDC9FD1C3A}</a:tableStyleId>
              </a:tblPr>
              <a:tblGrid>
                <a:gridCol w="5770516">
                  <a:extLst>
                    <a:ext uri="{9D8B030D-6E8A-4147-A177-3AD203B41FA5}">
                      <a16:colId xmlns:a16="http://schemas.microsoft.com/office/drawing/2014/main" val="4016141664"/>
                    </a:ext>
                  </a:extLst>
                </a:gridCol>
                <a:gridCol w="5162914">
                  <a:extLst>
                    <a:ext uri="{9D8B030D-6E8A-4147-A177-3AD203B41FA5}">
                      <a16:colId xmlns:a16="http://schemas.microsoft.com/office/drawing/2014/main" val="3166316888"/>
                    </a:ext>
                  </a:extLst>
                </a:gridCol>
                <a:gridCol w="4661290">
                  <a:extLst>
                    <a:ext uri="{9D8B030D-6E8A-4147-A177-3AD203B41FA5}">
                      <a16:colId xmlns:a16="http://schemas.microsoft.com/office/drawing/2014/main" val="2584594256"/>
                    </a:ext>
                  </a:extLst>
                </a:gridCol>
              </a:tblGrid>
              <a:tr h="646571">
                <a:tc gridSpan="3">
                  <a:txBody>
                    <a:bodyPr/>
                    <a:lstStyle/>
                    <a:p>
                      <a:pPr algn="ctr"/>
                      <a:r>
                        <a:rPr lang="pt-BR" sz="4000" dirty="0">
                          <a:solidFill>
                            <a:srgbClr val="F9AF45"/>
                          </a:solidFill>
                          <a:latin typeface="Aptos Black" panose="020B0004020202020204" pitchFamily="34" charset="0"/>
                        </a:rPr>
                        <a:t>Aposentadoria - Cargos do §4º-B</a:t>
                      </a:r>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2275857087"/>
                  </a:ext>
                </a:extLst>
              </a:tr>
              <a:tr h="695277">
                <a:tc>
                  <a:txBody>
                    <a:bodyPr/>
                    <a:lstStyle/>
                    <a:p>
                      <a:pPr algn="ctr"/>
                      <a:r>
                        <a:rPr lang="pt-BR" sz="2400" b="1" dirty="0">
                          <a:solidFill>
                            <a:schemeClr val="tx2"/>
                          </a:solidFill>
                          <a:latin typeface="Aptos" panose="020B0004020202020204" pitchFamily="34" charset="0"/>
                        </a:rPr>
                        <a:t>Requisitos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Homem/Mulher</a:t>
                      </a:r>
                    </a:p>
                    <a:p>
                      <a:pPr algn="ctr"/>
                      <a:endParaRPr lang="pt-BR" sz="2400" b="1" dirty="0">
                        <a:solidFill>
                          <a:schemeClr val="tx2"/>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Cálculo</a:t>
                      </a:r>
                    </a:p>
                  </a:txBody>
                  <a:tcPr anchor="ctr"/>
                </a:tc>
                <a:extLst>
                  <a:ext uri="{0D108BD9-81ED-4DB2-BD59-A6C34878D82A}">
                    <a16:rowId xmlns:a16="http://schemas.microsoft.com/office/drawing/2014/main" val="2554945223"/>
                  </a:ext>
                </a:extLst>
              </a:tr>
              <a:tr h="646571">
                <a:tc>
                  <a:txBody>
                    <a:bodyPr/>
                    <a:lstStyle/>
                    <a:p>
                      <a:pPr algn="ctr"/>
                      <a:r>
                        <a:rPr lang="pt-BR" sz="2400" b="1" dirty="0">
                          <a:solidFill>
                            <a:schemeClr val="tx2"/>
                          </a:solidFill>
                          <a:latin typeface="Aptos" panose="020B0004020202020204" pitchFamily="34" charset="0"/>
                        </a:rPr>
                        <a:t>Idade</a:t>
                      </a:r>
                    </a:p>
                  </a:txBody>
                  <a:tcPr anchor="ctr"/>
                </a:tc>
                <a:tc>
                  <a:txBody>
                    <a:bodyPr/>
                    <a:lstStyle/>
                    <a:p>
                      <a:pPr algn="ctr"/>
                      <a:r>
                        <a:rPr lang="pt-BR" sz="2400" b="1" dirty="0">
                          <a:solidFill>
                            <a:schemeClr val="tx2"/>
                          </a:solidFill>
                          <a:latin typeface="Aptos" panose="020B0004020202020204" pitchFamily="34" charset="0"/>
                        </a:rPr>
                        <a:t>55 anos</a:t>
                      </a:r>
                    </a:p>
                  </a:txBody>
                  <a:tcPr anchor="ctr"/>
                </a:tc>
                <a:tc rowSpan="3">
                  <a:txBody>
                    <a:bodyPr/>
                    <a:lstStyle/>
                    <a:p>
                      <a:pPr algn="ctr"/>
                      <a:r>
                        <a:rPr lang="pt-BR" sz="2400" b="1" i="0" u="none" strike="noStrike" kern="1200" baseline="0" dirty="0">
                          <a:solidFill>
                            <a:srgbClr val="1F497D"/>
                          </a:solidFill>
                          <a:latin typeface="Aptos" panose="020B0004020202020204" pitchFamily="34" charset="0"/>
                          <a:ea typeface="+mn-ea"/>
                          <a:cs typeface="+mn-cs"/>
                        </a:rPr>
                        <a:t>60% da média aritmética, com acréscimo de 2 pontos percentuais para cada ano de contribuição que exceder o tempo de 20  anos de contribuição</a:t>
                      </a:r>
                    </a:p>
                  </a:txBody>
                  <a:tcPr anchor="ctr"/>
                </a:tc>
                <a:extLst>
                  <a:ext uri="{0D108BD9-81ED-4DB2-BD59-A6C34878D82A}">
                    <a16:rowId xmlns:a16="http://schemas.microsoft.com/office/drawing/2014/main" val="395155111"/>
                  </a:ext>
                </a:extLst>
              </a:tr>
              <a:tr h="646571">
                <a:tc>
                  <a:txBody>
                    <a:bodyPr/>
                    <a:lstStyle/>
                    <a:p>
                      <a:pPr algn="ctr"/>
                      <a:r>
                        <a:rPr lang="pt-BR" sz="2400" b="1" dirty="0">
                          <a:solidFill>
                            <a:schemeClr val="tx2"/>
                          </a:solidFill>
                          <a:latin typeface="Aptos" panose="020B0004020202020204" pitchFamily="34" charset="0"/>
                        </a:rPr>
                        <a:t>Tempo de contribuição</a:t>
                      </a:r>
                    </a:p>
                  </a:txBody>
                  <a:tcPr anchor="ctr"/>
                </a:tc>
                <a:tc>
                  <a:txBody>
                    <a:bodyPr/>
                    <a:lstStyle/>
                    <a:p>
                      <a:pPr algn="ctr"/>
                      <a:r>
                        <a:rPr lang="pt-BR" sz="2400" b="1" dirty="0">
                          <a:solidFill>
                            <a:schemeClr val="tx2"/>
                          </a:solidFill>
                          <a:latin typeface="Aptos" panose="020B0004020202020204" pitchFamily="34" charset="0"/>
                        </a:rPr>
                        <a:t>30 anos</a:t>
                      </a:r>
                    </a:p>
                  </a:txBody>
                  <a:tcPr anchor="ctr"/>
                </a:tc>
                <a:tc vMerge="1">
                  <a:txBody>
                    <a:bodyPr/>
                    <a:lstStyle/>
                    <a:p>
                      <a:endParaRPr dirty="0"/>
                    </a:p>
                  </a:txBody>
                  <a:tcPr/>
                </a:tc>
                <a:extLst>
                  <a:ext uri="{0D108BD9-81ED-4DB2-BD59-A6C34878D82A}">
                    <a16:rowId xmlns:a16="http://schemas.microsoft.com/office/drawing/2014/main" val="2303519275"/>
                  </a:ext>
                </a:extLst>
              </a:tr>
              <a:tr h="646571">
                <a:tc>
                  <a:txBody>
                    <a:bodyPr/>
                    <a:lstStyle/>
                    <a:p>
                      <a:pPr algn="ctr"/>
                      <a:r>
                        <a:rPr lang="pt-BR" sz="2400" b="1" dirty="0">
                          <a:solidFill>
                            <a:schemeClr val="tx2"/>
                          </a:solidFill>
                          <a:latin typeface="Aptos" panose="020B0004020202020204" pitchFamily="34" charset="0"/>
                        </a:rPr>
                        <a:t>Tempo de efetivo exercício em cargo dessas carreiras</a:t>
                      </a:r>
                    </a:p>
                  </a:txBody>
                  <a:tcPr anchor="ctr"/>
                </a:tc>
                <a:tc>
                  <a:txBody>
                    <a:bodyPr/>
                    <a:lstStyle/>
                    <a:p>
                      <a:pPr algn="ctr"/>
                      <a:r>
                        <a:rPr lang="pt-BR" sz="2400" b="1" dirty="0">
                          <a:solidFill>
                            <a:schemeClr val="tx2"/>
                          </a:solidFill>
                          <a:latin typeface="Aptos" panose="020B0004020202020204" pitchFamily="34" charset="0"/>
                        </a:rPr>
                        <a:t>25 anos</a:t>
                      </a:r>
                    </a:p>
                  </a:txBody>
                  <a:tcPr anchor="ctr"/>
                </a:tc>
                <a:tc vMerge="1">
                  <a:txBody>
                    <a:bodyPr/>
                    <a:lstStyle/>
                    <a:p>
                      <a:endParaRPr lang="pt-BR"/>
                    </a:p>
                  </a:txBody>
                  <a:tcPr/>
                </a:tc>
                <a:extLst>
                  <a:ext uri="{0D108BD9-81ED-4DB2-BD59-A6C34878D82A}">
                    <a16:rowId xmlns:a16="http://schemas.microsoft.com/office/drawing/2014/main" val="260343129"/>
                  </a:ext>
                </a:extLst>
              </a:tr>
            </a:tbl>
          </a:graphicData>
        </a:graphic>
      </p:graphicFrame>
      <p:sp>
        <p:nvSpPr>
          <p:cNvPr id="4" name="Freeform 4"/>
          <p:cNvSpPr/>
          <p:nvPr/>
        </p:nvSpPr>
        <p:spPr>
          <a:xfrm>
            <a:off x="14997313" y="8791167"/>
            <a:ext cx="3259092" cy="1638300"/>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grpSp>
        <p:nvGrpSpPr>
          <p:cNvPr id="2" name="Agrupar 1">
            <a:extLst>
              <a:ext uri="{FF2B5EF4-FFF2-40B4-BE49-F238E27FC236}">
                <a16:creationId xmlns:a16="http://schemas.microsoft.com/office/drawing/2014/main" id="{7BA025F2-A8F1-FE50-78E9-67EEC295C2AE}"/>
              </a:ext>
            </a:extLst>
          </p:cNvPr>
          <p:cNvGrpSpPr/>
          <p:nvPr/>
        </p:nvGrpSpPr>
        <p:grpSpPr>
          <a:xfrm>
            <a:off x="2830551" y="676683"/>
            <a:ext cx="14287500" cy="1268834"/>
            <a:chOff x="3337541" y="1341757"/>
            <a:chExt cx="14287500" cy="696789"/>
          </a:xfrm>
        </p:grpSpPr>
        <p:sp>
          <p:nvSpPr>
            <p:cNvPr id="3" name="Retângulo: Cantos Arredondados 2">
              <a:extLst>
                <a:ext uri="{FF2B5EF4-FFF2-40B4-BE49-F238E27FC236}">
                  <a16:creationId xmlns:a16="http://schemas.microsoft.com/office/drawing/2014/main" id="{F344319B-8A79-D5B5-A699-013314A9681C}"/>
                </a:ext>
              </a:extLst>
            </p:cNvPr>
            <p:cNvSpPr/>
            <p:nvPr/>
          </p:nvSpPr>
          <p:spPr>
            <a:xfrm>
              <a:off x="3337541" y="1341757"/>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5" name="Retângulo: Cantos Arredondados 4">
              <a:extLst>
                <a:ext uri="{FF2B5EF4-FFF2-40B4-BE49-F238E27FC236}">
                  <a16:creationId xmlns:a16="http://schemas.microsoft.com/office/drawing/2014/main" id="{6FF65C8C-D202-2C6C-4D76-1B0D660E26ED}"/>
                </a:ext>
              </a:extLst>
            </p:cNvPr>
            <p:cNvSpPr txBox="1"/>
            <p:nvPr/>
          </p:nvSpPr>
          <p:spPr>
            <a:xfrm>
              <a:off x="3397145" y="1341757"/>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kern="1200" dirty="0">
                  <a:solidFill>
                    <a:schemeClr val="bg1"/>
                  </a:solidFill>
                  <a:latin typeface="Aptos Black" panose="020B0004020202020204" pitchFamily="34" charset="0"/>
                </a:rPr>
                <a:t>Aposentadoria dos segurados policiais, agentes penitenciários e </a:t>
              </a:r>
              <a:r>
                <a:rPr lang="pt-BR" sz="3600" b="1" kern="1200" dirty="0" err="1">
                  <a:solidFill>
                    <a:schemeClr val="bg1"/>
                  </a:solidFill>
                  <a:latin typeface="Aptos Black" panose="020B0004020202020204" pitchFamily="34" charset="0"/>
                </a:rPr>
                <a:t>socioeducativos</a:t>
              </a:r>
              <a:r>
                <a:rPr lang="pt-BR" sz="3600" b="1" kern="1200" dirty="0">
                  <a:solidFill>
                    <a:schemeClr val="bg1"/>
                  </a:solidFill>
                  <a:latin typeface="Aptos Black" panose="020B0004020202020204" pitchFamily="34" charset="0"/>
                </a:rPr>
                <a:t> – Regra da EC 103/19</a:t>
              </a:r>
            </a:p>
          </p:txBody>
        </p:sp>
      </p:grpSp>
      <p:sp>
        <p:nvSpPr>
          <p:cNvPr id="6" name="Freeform 3">
            <a:extLst>
              <a:ext uri="{FF2B5EF4-FFF2-40B4-BE49-F238E27FC236}">
                <a16:creationId xmlns:a16="http://schemas.microsoft.com/office/drawing/2014/main" id="{1C60F601-843B-9E38-2380-B6AC0E922D02}"/>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sp>
        <p:nvSpPr>
          <p:cNvPr id="8" name="CaixaDeTexto 7">
            <a:extLst>
              <a:ext uri="{FF2B5EF4-FFF2-40B4-BE49-F238E27FC236}">
                <a16:creationId xmlns:a16="http://schemas.microsoft.com/office/drawing/2014/main" id="{6BCE224D-883F-F2F0-1695-954F0624D9C2}"/>
              </a:ext>
            </a:extLst>
          </p:cNvPr>
          <p:cNvSpPr txBox="1"/>
          <p:nvPr/>
        </p:nvSpPr>
        <p:spPr>
          <a:xfrm>
            <a:off x="1463728" y="2194122"/>
            <a:ext cx="15811500" cy="1938992"/>
          </a:xfrm>
          <a:prstGeom prst="rect">
            <a:avLst/>
          </a:prstGeom>
          <a:noFill/>
        </p:spPr>
        <p:txBody>
          <a:bodyPr wrap="square">
            <a:spAutoFit/>
          </a:bodyPr>
          <a:lstStyle/>
          <a:p>
            <a:pPr algn="just"/>
            <a:r>
              <a:rPr lang="pt-BR" sz="2400" b="1" i="0" u="none" strike="noStrike" baseline="0" dirty="0">
                <a:solidFill>
                  <a:srgbClr val="035193"/>
                </a:solidFill>
                <a:latin typeface="Aptos" panose="020B0004020202020204" pitchFamily="34" charset="0"/>
              </a:rPr>
              <a:t>Portaria MTP nº 1.467/22 - Anexo I - </a:t>
            </a:r>
            <a:r>
              <a:rPr lang="pt-BR" sz="2400" b="1" dirty="0">
                <a:solidFill>
                  <a:srgbClr val="035193"/>
                </a:solidFill>
                <a:latin typeface="Aptos" panose="020B0004020202020204" pitchFamily="34" charset="0"/>
              </a:rPr>
              <a:t>Art. 2º</a:t>
            </a:r>
            <a:endParaRPr lang="pt-BR" sz="2400" b="1" i="0" u="none" strike="noStrike" baseline="0" dirty="0">
              <a:solidFill>
                <a:srgbClr val="035193"/>
              </a:solidFill>
              <a:latin typeface="Aptos" panose="020B0004020202020204" pitchFamily="34" charset="0"/>
            </a:endParaRPr>
          </a:p>
          <a:p>
            <a:pPr algn="just"/>
            <a:r>
              <a:rPr lang="pt-BR" sz="2400" b="1" i="0" u="none" strike="noStrike" baseline="0" dirty="0">
                <a:solidFill>
                  <a:srgbClr val="035193"/>
                </a:solidFill>
                <a:latin typeface="Aptos" panose="020B0004020202020204" pitchFamily="34" charset="0"/>
              </a:rPr>
              <a:t>II - os ocupantes do cargo de agente penitenciário, de agente socioeducativo ou de policial civil, de policial penal, de policial legislativo federal da Câmara dos Deputados e do Senado Federal, de policial federal, de policial rodoviário federal e de policial ferroviário federal, aos 55 (cinquenta e cinco) anos de idade, com 30 (trinta) anos de contribuição e 25 (vinte e cinco) anos de efetivo exercício em cargo dessas carreiras, </a:t>
            </a:r>
            <a:r>
              <a:rPr lang="pt-BR" sz="2400" b="1" i="0" u="sng" strike="noStrike" baseline="0" dirty="0">
                <a:solidFill>
                  <a:srgbClr val="035193"/>
                </a:solidFill>
                <a:latin typeface="Aptos" panose="020B0004020202020204" pitchFamily="34" charset="0"/>
              </a:rPr>
              <a:t>para ambos os sexos</a:t>
            </a:r>
            <a:r>
              <a:rPr lang="pt-BR" sz="2400" b="1" i="0" u="none" strike="noStrike" baseline="0" dirty="0">
                <a:solidFill>
                  <a:srgbClr val="035193"/>
                </a:solidFill>
                <a:latin typeface="Aptos" panose="020B0004020202020204" pitchFamily="34" charset="0"/>
              </a:rPr>
              <a:t>; </a:t>
            </a:r>
            <a:endParaRPr lang="pt-BR" sz="2400" b="1" dirty="0">
              <a:solidFill>
                <a:srgbClr val="035193"/>
              </a:solidFill>
              <a:latin typeface="Aptos" panose="020B0004020202020204" pitchFamily="34" charset="0"/>
            </a:endParaRPr>
          </a:p>
        </p:txBody>
      </p:sp>
    </p:spTree>
    <p:extLst>
      <p:ext uri="{BB962C8B-B14F-4D97-AF65-F5344CB8AC3E}">
        <p14:creationId xmlns:p14="http://schemas.microsoft.com/office/powerpoint/2010/main" val="108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904477FA-7BB8-0A31-B4A5-F7DF76B4E1EC}"/>
              </a:ext>
            </a:extLst>
          </p:cNvPr>
          <p:cNvGrpSpPr/>
          <p:nvPr/>
        </p:nvGrpSpPr>
        <p:grpSpPr>
          <a:xfrm>
            <a:off x="-838176" y="1"/>
            <a:ext cx="19126176" cy="10286999"/>
            <a:chOff x="-838176" y="1"/>
            <a:chExt cx="19126176" cy="10286999"/>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10" name="TextBox 5">
              <a:extLst>
                <a:ext uri="{FF2B5EF4-FFF2-40B4-BE49-F238E27FC236}">
                  <a16:creationId xmlns:a16="http://schemas.microsoft.com/office/drawing/2014/main" id="{14E9B3E1-EF3F-0726-90AF-4793F068DC86}"/>
                </a:ext>
              </a:extLst>
            </p:cNvPr>
            <p:cNvSpPr txBox="1"/>
            <p:nvPr/>
          </p:nvSpPr>
          <p:spPr>
            <a:xfrm>
              <a:off x="-838176" y="6800569"/>
              <a:ext cx="13411200" cy="700385"/>
            </a:xfrm>
            <a:prstGeom prst="rect">
              <a:avLst/>
            </a:prstGeom>
          </p:spPr>
          <p:txBody>
            <a:bodyPr wrap="square" lIns="0" tIns="0" rIns="0" bIns="0" rtlCol="0" anchor="t">
              <a:spAutoFit/>
            </a:bodyPr>
            <a:lstStyle/>
            <a:p>
              <a:pPr marL="0" lvl="0" indent="0" algn="ctr">
                <a:lnSpc>
                  <a:spcPts val="6149"/>
                </a:lnSpc>
              </a:pPr>
              <a:r>
                <a:rPr lang="pt-BR" sz="3200" u="sng" dirty="0">
                  <a:solidFill>
                    <a:srgbClr val="035193"/>
                  </a:solidFill>
                  <a:latin typeface="Aptos Black" panose="020B0004020202020204" pitchFamily="34" charset="0"/>
                </a:rPr>
                <a:t>Súmula Vinculante nº 33 do STF (24/04/2014)</a:t>
              </a:r>
              <a:r>
                <a:rPr lang="pt-BR" sz="3200" dirty="0">
                  <a:solidFill>
                    <a:srgbClr val="035193"/>
                  </a:solidFill>
                  <a:latin typeface="Aptos Black" panose="020B0004020202020204" pitchFamily="34" charset="0"/>
                </a:rPr>
                <a:t>:</a:t>
              </a:r>
            </a:p>
          </p:txBody>
        </p:sp>
        <p:sp>
          <p:nvSpPr>
            <p:cNvPr id="2" name="CaixaDeTexto 1">
              <a:extLst>
                <a:ext uri="{FF2B5EF4-FFF2-40B4-BE49-F238E27FC236}">
                  <a16:creationId xmlns:a16="http://schemas.microsoft.com/office/drawing/2014/main" id="{662C5B31-0F69-9415-7C1C-683C7592A001}"/>
                </a:ext>
              </a:extLst>
            </p:cNvPr>
            <p:cNvSpPr txBox="1"/>
            <p:nvPr/>
          </p:nvSpPr>
          <p:spPr>
            <a:xfrm>
              <a:off x="1313709" y="7508288"/>
              <a:ext cx="15775428" cy="1384995"/>
            </a:xfrm>
            <a:prstGeom prst="rect">
              <a:avLst/>
            </a:prstGeom>
            <a:noFill/>
          </p:spPr>
          <p:txBody>
            <a:bodyPr wrap="square" rtlCol="0">
              <a:spAutoFit/>
            </a:bodyPr>
            <a:lstStyle/>
            <a:p>
              <a:pPr algn="just"/>
              <a:r>
                <a:rPr lang="pt-BR" sz="2800" b="0" dirty="0">
                  <a:solidFill>
                    <a:srgbClr val="035193"/>
                  </a:solidFill>
                  <a:effectLst/>
                  <a:highlight>
                    <a:srgbClr val="FFFFFF"/>
                  </a:highlight>
                  <a:latin typeface="Aptos Black" panose="020B0004020202020204" pitchFamily="34" charset="0"/>
                </a:rPr>
                <a:t>“Aplicam-se ao servidor público, no que couber, as regras do regime geral da previdência social sobre aposentadoria especial de que trata o artigo 40, § 4º, inciso III da Constituição Federal, até a edição de lei complementar específica.”</a:t>
              </a:r>
              <a:endParaRPr lang="pt-BR" sz="2800" dirty="0">
                <a:solidFill>
                  <a:srgbClr val="035193"/>
                </a:solidFill>
                <a:latin typeface="Aptos Black" panose="020B0004020202020204" pitchFamily="34" charset="0"/>
              </a:endParaRPr>
            </a:p>
          </p:txBody>
        </p:sp>
        <p:sp>
          <p:nvSpPr>
            <p:cNvPr id="3" name="TextBox 5">
              <a:extLst>
                <a:ext uri="{FF2B5EF4-FFF2-40B4-BE49-F238E27FC236}">
                  <a16:creationId xmlns:a16="http://schemas.microsoft.com/office/drawing/2014/main" id="{DBC5D156-5D0D-5FB9-2228-59BDF3D393C6}"/>
                </a:ext>
              </a:extLst>
            </p:cNvPr>
            <p:cNvSpPr txBox="1"/>
            <p:nvPr/>
          </p:nvSpPr>
          <p:spPr>
            <a:xfrm>
              <a:off x="3553544" y="910540"/>
              <a:ext cx="12956227" cy="714555"/>
            </a:xfrm>
            <a:prstGeom prst="rect">
              <a:avLst/>
            </a:prstGeom>
          </p:spPr>
          <p:txBody>
            <a:bodyPr wrap="square" lIns="0" tIns="0" rIns="0" bIns="0" rtlCol="0" anchor="t">
              <a:spAutoFit/>
            </a:bodyPr>
            <a:lstStyle/>
            <a:p>
              <a:pPr marL="0" lvl="0" indent="0" algn="ctr">
                <a:lnSpc>
                  <a:spcPts val="6149"/>
                </a:lnSpc>
              </a:pPr>
              <a:r>
                <a:rPr lang="pt-BR" sz="3600" u="sng" dirty="0">
                  <a:solidFill>
                    <a:srgbClr val="035193"/>
                  </a:solidFill>
                  <a:latin typeface="Aptos Black" panose="020B0004020202020204" pitchFamily="34" charset="0"/>
                </a:rPr>
                <a:t>Aposentadorias Especiais nos RPPS</a:t>
              </a:r>
            </a:p>
          </p:txBody>
        </p:sp>
        <p:sp>
          <p:nvSpPr>
            <p:cNvPr id="5" name="Freeform 3">
              <a:extLst>
                <a:ext uri="{FF2B5EF4-FFF2-40B4-BE49-F238E27FC236}">
                  <a16:creationId xmlns:a16="http://schemas.microsoft.com/office/drawing/2014/main" id="{6724C566-C087-C6E7-37FC-95DD71FB9E07}"/>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18183DEB-E476-3172-7145-B8A0F6643144}"/>
                </a:ext>
              </a:extLst>
            </p:cNvPr>
            <p:cNvGrpSpPr/>
            <p:nvPr/>
          </p:nvGrpSpPr>
          <p:grpSpPr>
            <a:xfrm>
              <a:off x="2202184" y="909307"/>
              <a:ext cx="15012208" cy="1947644"/>
              <a:chOff x="2746917" y="2323413"/>
              <a:chExt cx="14287500" cy="732514"/>
            </a:xfrm>
          </p:grpSpPr>
          <p:sp>
            <p:nvSpPr>
              <p:cNvPr id="7" name="Retângulo: Cantos Arredondados 6">
                <a:extLst>
                  <a:ext uri="{FF2B5EF4-FFF2-40B4-BE49-F238E27FC236}">
                    <a16:creationId xmlns:a16="http://schemas.microsoft.com/office/drawing/2014/main" id="{73DF5AE6-C5B3-6C3A-2790-3610346FF89C}"/>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1A18A51B-BDC9-6713-7252-6C47D1835CB1}"/>
                  </a:ext>
                </a:extLst>
              </p:cNvPr>
              <p:cNvSpPr txBox="1"/>
              <p:nvPr/>
            </p:nvSpPr>
            <p:spPr>
              <a:xfrm>
                <a:off x="2746917" y="2359138"/>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pt-BR" sz="3400" b="1" kern="1200" dirty="0">
                    <a:solidFill>
                      <a:schemeClr val="bg1"/>
                    </a:solidFill>
                    <a:latin typeface="Aptos Black" panose="020B0004020202020204" pitchFamily="34" charset="0"/>
                  </a:rPr>
                  <a:t>Aposentadoria</a:t>
                </a:r>
                <a:r>
                  <a:rPr lang="pt-BR" sz="3600" b="1" kern="1200" dirty="0">
                    <a:solidFill>
                      <a:schemeClr val="bg1"/>
                    </a:solidFill>
                    <a:latin typeface="Aptos Black" panose="020B0004020202020204" pitchFamily="34" charset="0"/>
                  </a:rPr>
                  <a:t> dos segurados que exercem atividades sob condições especiais que prejudiquem a saúde ou a integridade física </a:t>
                </a:r>
                <a:r>
                  <a:rPr lang="pt-BR" sz="3600" b="1" dirty="0">
                    <a:solidFill>
                      <a:schemeClr val="bg1"/>
                    </a:solidFill>
                    <a:latin typeface="Aptos Black" panose="020B0004020202020204" pitchFamily="34" charset="0"/>
                  </a:rPr>
                  <a:t>- Regra da EC 103/19  </a:t>
                </a:r>
                <a:endParaRPr lang="pt-BR" sz="3600" b="1" kern="1200" dirty="0">
                  <a:solidFill>
                    <a:schemeClr val="bg1"/>
                  </a:solidFill>
                  <a:latin typeface="Aptos Black" panose="020B0004020202020204" pitchFamily="34" charset="0"/>
                </a:endParaRPr>
              </a:p>
            </p:txBody>
          </p:sp>
        </p:grpSp>
        <p:sp>
          <p:nvSpPr>
            <p:cNvPr id="12" name="CaixaDeTexto 11">
              <a:extLst>
                <a:ext uri="{FF2B5EF4-FFF2-40B4-BE49-F238E27FC236}">
                  <a16:creationId xmlns:a16="http://schemas.microsoft.com/office/drawing/2014/main" id="{C25929BF-A9A2-25E7-F265-83716BA30668}"/>
                </a:ext>
              </a:extLst>
            </p:cNvPr>
            <p:cNvSpPr txBox="1"/>
            <p:nvPr/>
          </p:nvSpPr>
          <p:spPr>
            <a:xfrm>
              <a:off x="1313709" y="3201531"/>
              <a:ext cx="15898824" cy="3785652"/>
            </a:xfrm>
            <a:prstGeom prst="rect">
              <a:avLst/>
            </a:prstGeom>
            <a:noFill/>
          </p:spPr>
          <p:txBody>
            <a:bodyPr wrap="square">
              <a:spAutoFit/>
            </a:bodyPr>
            <a:lstStyle/>
            <a:p>
              <a:pPr algn="just"/>
              <a:r>
                <a:rPr lang="pt-BR" sz="3000" b="1" i="0" u="sng" strike="noStrike" baseline="0" dirty="0">
                  <a:solidFill>
                    <a:srgbClr val="035193"/>
                  </a:solidFill>
                  <a:latin typeface="Aptos" panose="020B0004020202020204" pitchFamily="34" charset="0"/>
                </a:rPr>
                <a:t>Art. 161 da Portaria MTP 1.467/22 - Anexo IV + Anexo II – Regras de Concessão – entes que não promoveram alteração da legislação</a:t>
              </a:r>
            </a:p>
            <a:p>
              <a:pPr algn="just"/>
              <a:endParaRPr lang="pt-BR" sz="3000" b="1" i="0" u="sng" strike="noStrike" baseline="0" dirty="0">
                <a:solidFill>
                  <a:srgbClr val="035193"/>
                </a:solidFill>
                <a:latin typeface="Aptos" panose="020B0004020202020204" pitchFamily="34" charset="0"/>
              </a:endParaRPr>
            </a:p>
            <a:p>
              <a:pPr algn="just"/>
              <a:r>
                <a:rPr lang="pt-BR" sz="3000" b="1" i="0" u="none" strike="noStrike" baseline="0" dirty="0">
                  <a:solidFill>
                    <a:srgbClr val="035193"/>
                  </a:solidFill>
                  <a:latin typeface="Aptos" panose="020B0004020202020204" pitchFamily="34" charset="0"/>
                </a:rPr>
                <a:t>Anexo II - Art. 4º </a:t>
              </a:r>
              <a:r>
                <a:rPr lang="pt-BR" sz="3000" b="0" i="0" u="none" strike="noStrike" baseline="0" dirty="0">
                  <a:solidFill>
                    <a:srgbClr val="035193"/>
                  </a:solidFill>
                  <a:latin typeface="Aptos" panose="020B0004020202020204" pitchFamily="34" charset="0"/>
                </a:rPr>
                <a:t>O segurado cujas atividades sejam exercidas sob condições especiais que prejudiquem a saúde ou a integridade física poderá ser aposentado conforme as regras do Regime Geral de Previdência Social - RGPS sobre aposentadoria especial, no que couber, conforme Súmula Vinculante nº 33 do Supremo Tribunal Federal, observado o disposto no Anexo IV desta Portaria. </a:t>
              </a:r>
              <a:endParaRPr lang="pt-BR" sz="3000" dirty="0">
                <a:solidFill>
                  <a:srgbClr val="035193"/>
                </a:solidFill>
                <a:latin typeface="Aptos" panose="020B0004020202020204" pitchFamily="34" charset="0"/>
              </a:endParaRPr>
            </a:p>
          </p:txBody>
        </p:sp>
      </p:grpSp>
    </p:spTree>
    <p:extLst>
      <p:ext uri="{BB962C8B-B14F-4D97-AF65-F5344CB8AC3E}">
        <p14:creationId xmlns:p14="http://schemas.microsoft.com/office/powerpoint/2010/main" val="278853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27AB1D2D-6B9A-6B8D-AD6D-AD5A638AF473}"/>
              </a:ext>
            </a:extLst>
          </p:cNvPr>
          <p:cNvGraphicFramePr>
            <a:graphicFrameLocks noGrp="1"/>
          </p:cNvGraphicFramePr>
          <p:nvPr>
            <p:extLst>
              <p:ext uri="{D42A27DB-BD31-4B8C-83A1-F6EECF244321}">
                <p14:modId xmlns:p14="http://schemas.microsoft.com/office/powerpoint/2010/main" val="1439701510"/>
              </p:ext>
            </p:extLst>
          </p:nvPr>
        </p:nvGraphicFramePr>
        <p:xfrm>
          <a:off x="1562100" y="3144045"/>
          <a:ext cx="15736108" cy="3336030"/>
        </p:xfrm>
        <a:graphic>
          <a:graphicData uri="http://schemas.openxmlformats.org/drawingml/2006/table">
            <a:tbl>
              <a:tblPr firstRow="1" bandRow="1">
                <a:tableStyleId>{5C22544A-7EE6-4342-B048-85BDC9FD1C3A}</a:tableStyleId>
              </a:tblPr>
              <a:tblGrid>
                <a:gridCol w="3673047">
                  <a:extLst>
                    <a:ext uri="{9D8B030D-6E8A-4147-A177-3AD203B41FA5}">
                      <a16:colId xmlns:a16="http://schemas.microsoft.com/office/drawing/2014/main" val="4016141664"/>
                    </a:ext>
                  </a:extLst>
                </a:gridCol>
                <a:gridCol w="6495494">
                  <a:extLst>
                    <a:ext uri="{9D8B030D-6E8A-4147-A177-3AD203B41FA5}">
                      <a16:colId xmlns:a16="http://schemas.microsoft.com/office/drawing/2014/main" val="3166316888"/>
                    </a:ext>
                  </a:extLst>
                </a:gridCol>
                <a:gridCol w="5567567">
                  <a:extLst>
                    <a:ext uri="{9D8B030D-6E8A-4147-A177-3AD203B41FA5}">
                      <a16:colId xmlns:a16="http://schemas.microsoft.com/office/drawing/2014/main" val="2584594256"/>
                    </a:ext>
                  </a:extLst>
                </a:gridCol>
              </a:tblGrid>
              <a:tr h="646571">
                <a:tc gridSpan="3">
                  <a:txBody>
                    <a:bodyPr/>
                    <a:lstStyle/>
                    <a:p>
                      <a:pPr algn="ctr"/>
                      <a:r>
                        <a:rPr lang="pt-BR" sz="4000" dirty="0">
                          <a:solidFill>
                            <a:srgbClr val="F9AF45"/>
                          </a:solidFill>
                          <a:latin typeface="Aptos Black" panose="020B0004020202020204" pitchFamily="34" charset="0"/>
                        </a:rPr>
                        <a:t>Aposentadoria Especial – Art. 40, §4º, III da CF</a:t>
                      </a:r>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2275857087"/>
                  </a:ext>
                </a:extLst>
              </a:tr>
              <a:tr h="695277">
                <a:tc rowSpan="4">
                  <a:txBody>
                    <a:bodyPr/>
                    <a:lstStyle/>
                    <a:p>
                      <a:pPr algn="ctr"/>
                      <a:r>
                        <a:rPr lang="pt-BR" sz="2400" b="1" dirty="0">
                          <a:solidFill>
                            <a:schemeClr val="tx2"/>
                          </a:solidFill>
                          <a:latin typeface="Aptos" panose="020B0004020202020204" pitchFamily="34" charset="0"/>
                        </a:rPr>
                        <a:t>*sem idade mínima</a:t>
                      </a:r>
                    </a:p>
                  </a:txBody>
                  <a:tcPr anchor="ctr"/>
                </a:tc>
                <a:tc>
                  <a:txBody>
                    <a:bodyPr/>
                    <a:lstStyle/>
                    <a:p>
                      <a:pPr algn="ctr"/>
                      <a:r>
                        <a:rPr lang="pt-BR" sz="2400" b="1" dirty="0">
                          <a:solidFill>
                            <a:schemeClr val="tx2"/>
                          </a:solidFill>
                          <a:latin typeface="Aptos" panose="020B0004020202020204" pitchFamily="34" charset="0"/>
                        </a:rPr>
                        <a:t>Exposição comprovada</a:t>
                      </a:r>
                    </a:p>
                  </a:txBody>
                  <a:tcPr anchor="ctr"/>
                </a:tc>
                <a:tc>
                  <a:txBody>
                    <a:bodyPr/>
                    <a:lstStyle/>
                    <a:p>
                      <a:pPr algn="ctr"/>
                      <a:r>
                        <a:rPr lang="pt-BR" sz="2400" b="1" dirty="0">
                          <a:solidFill>
                            <a:schemeClr val="tx2"/>
                          </a:solidFill>
                          <a:latin typeface="Aptos" panose="020B0004020202020204" pitchFamily="34" charset="0"/>
                        </a:rPr>
                        <a:t>Forma de Cálculo</a:t>
                      </a:r>
                    </a:p>
                  </a:txBody>
                  <a:tcPr anchor="ctr"/>
                </a:tc>
                <a:extLst>
                  <a:ext uri="{0D108BD9-81ED-4DB2-BD59-A6C34878D82A}">
                    <a16:rowId xmlns:a16="http://schemas.microsoft.com/office/drawing/2014/main" val="2554945223"/>
                  </a:ext>
                </a:extLst>
              </a:tr>
              <a:tr h="646571">
                <a:tc vMerge="1">
                  <a:txBody>
                    <a:bodyPr/>
                    <a:lstStyle/>
                    <a:p>
                      <a:pPr algn="ctr"/>
                      <a:endParaRPr lang="pt-BR" sz="2400" b="1" dirty="0">
                        <a:solidFill>
                          <a:schemeClr val="tx2"/>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15 anos</a:t>
                      </a:r>
                    </a:p>
                  </a:txBody>
                  <a:tcPr anchor="ctr"/>
                </a:tc>
                <a:tc rowSpan="3">
                  <a:txBody>
                    <a:bodyPr/>
                    <a:lstStyle/>
                    <a:p>
                      <a:pPr algn="ctr"/>
                      <a:r>
                        <a:rPr lang="pt-BR" sz="2400" b="1" i="0" u="none" strike="noStrike" kern="1200" baseline="0" dirty="0">
                          <a:solidFill>
                            <a:srgbClr val="1F497D"/>
                          </a:solidFill>
                          <a:latin typeface="Aptos" panose="020B0004020202020204" pitchFamily="34" charset="0"/>
                          <a:ea typeface="+mn-ea"/>
                          <a:cs typeface="+mn-cs"/>
                        </a:rPr>
                        <a:t>Valor correspondente a 100% da média aritmética dos 80% maiores salários de contribuição a partir da competência de julho/94.</a:t>
                      </a:r>
                    </a:p>
                    <a:p>
                      <a:pPr algn="ctr"/>
                      <a:endParaRPr lang="pt-BR" sz="2400" b="1" i="0" u="none" strike="noStrike" kern="1200" baseline="0" dirty="0">
                        <a:solidFill>
                          <a:srgbClr val="1F497D"/>
                        </a:solidFill>
                        <a:latin typeface="Aptos" panose="020B0004020202020204" pitchFamily="34" charset="0"/>
                        <a:ea typeface="+mn-ea"/>
                        <a:cs typeface="+mn-cs"/>
                      </a:endParaRPr>
                    </a:p>
                  </a:txBody>
                  <a:tcPr anchor="ctr"/>
                </a:tc>
                <a:extLst>
                  <a:ext uri="{0D108BD9-81ED-4DB2-BD59-A6C34878D82A}">
                    <a16:rowId xmlns:a16="http://schemas.microsoft.com/office/drawing/2014/main" val="395155111"/>
                  </a:ext>
                </a:extLst>
              </a:tr>
              <a:tr h="646571">
                <a:tc vMerge="1">
                  <a:txBody>
                    <a:bodyPr/>
                    <a:lstStyle/>
                    <a:p>
                      <a:pPr algn="ctr"/>
                      <a:endParaRPr lang="pt-BR" sz="2400" b="1" dirty="0">
                        <a:solidFill>
                          <a:schemeClr val="tx2"/>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20 anos</a:t>
                      </a:r>
                    </a:p>
                  </a:txBody>
                  <a:tcPr anchor="ctr"/>
                </a:tc>
                <a:tc vMerge="1">
                  <a:txBody>
                    <a:bodyPr/>
                    <a:lstStyle/>
                    <a:p>
                      <a:endParaRPr dirty="0"/>
                    </a:p>
                  </a:txBody>
                  <a:tcPr/>
                </a:tc>
                <a:extLst>
                  <a:ext uri="{0D108BD9-81ED-4DB2-BD59-A6C34878D82A}">
                    <a16:rowId xmlns:a16="http://schemas.microsoft.com/office/drawing/2014/main" val="2303519275"/>
                  </a:ext>
                </a:extLst>
              </a:tr>
              <a:tr h="646571">
                <a:tc vMerge="1">
                  <a:txBody>
                    <a:bodyPr/>
                    <a:lstStyle/>
                    <a:p>
                      <a:pPr algn="ctr"/>
                      <a:endParaRPr lang="pt-BR" sz="2400" b="1" dirty="0">
                        <a:solidFill>
                          <a:schemeClr val="tx2"/>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25 anos</a:t>
                      </a:r>
                    </a:p>
                  </a:txBody>
                  <a:tcPr anchor="ctr"/>
                </a:tc>
                <a:tc vMerge="1">
                  <a:txBody>
                    <a:bodyPr/>
                    <a:lstStyle/>
                    <a:p>
                      <a:endParaRPr lang="pt-BR"/>
                    </a:p>
                  </a:txBody>
                  <a:tcPr/>
                </a:tc>
                <a:extLst>
                  <a:ext uri="{0D108BD9-81ED-4DB2-BD59-A6C34878D82A}">
                    <a16:rowId xmlns:a16="http://schemas.microsoft.com/office/drawing/2014/main" val="260343129"/>
                  </a:ext>
                </a:extLst>
              </a:tr>
            </a:tbl>
          </a:graphicData>
        </a:graphic>
      </p:graphicFrame>
      <p:sp>
        <p:nvSpPr>
          <p:cNvPr id="4" name="Freeform 4"/>
          <p:cNvSpPr/>
          <p:nvPr/>
        </p:nvSpPr>
        <p:spPr>
          <a:xfrm>
            <a:off x="14997313" y="8791167"/>
            <a:ext cx="3259092" cy="1638300"/>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6" name="Freeform 3">
            <a:extLst>
              <a:ext uri="{FF2B5EF4-FFF2-40B4-BE49-F238E27FC236}">
                <a16:creationId xmlns:a16="http://schemas.microsoft.com/office/drawing/2014/main" id="{1C60F601-843B-9E38-2380-B6AC0E922D02}"/>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7" name="Agrupar 6">
            <a:extLst>
              <a:ext uri="{FF2B5EF4-FFF2-40B4-BE49-F238E27FC236}">
                <a16:creationId xmlns:a16="http://schemas.microsoft.com/office/drawing/2014/main" id="{2ADD2A16-B482-52EC-8FBC-9D4DAC97AF31}"/>
              </a:ext>
            </a:extLst>
          </p:cNvPr>
          <p:cNvGrpSpPr/>
          <p:nvPr/>
        </p:nvGrpSpPr>
        <p:grpSpPr>
          <a:xfrm>
            <a:off x="2286000" y="716785"/>
            <a:ext cx="15012208" cy="1947644"/>
            <a:chOff x="2746917" y="2323413"/>
            <a:chExt cx="14287500" cy="732514"/>
          </a:xfrm>
        </p:grpSpPr>
        <p:sp>
          <p:nvSpPr>
            <p:cNvPr id="9" name="Retângulo: Cantos Arredondados 8">
              <a:extLst>
                <a:ext uri="{FF2B5EF4-FFF2-40B4-BE49-F238E27FC236}">
                  <a16:creationId xmlns:a16="http://schemas.microsoft.com/office/drawing/2014/main" id="{6A7FC27A-CF8A-403A-FA09-BA4B5434C8DF}"/>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10" name="Retângulo: Cantos Arredondados 4">
              <a:extLst>
                <a:ext uri="{FF2B5EF4-FFF2-40B4-BE49-F238E27FC236}">
                  <a16:creationId xmlns:a16="http://schemas.microsoft.com/office/drawing/2014/main" id="{1EDB21B8-6BCD-527D-20A5-CD088571AC02}"/>
                </a:ext>
              </a:extLst>
            </p:cNvPr>
            <p:cNvSpPr txBox="1"/>
            <p:nvPr/>
          </p:nvSpPr>
          <p:spPr>
            <a:xfrm>
              <a:off x="2746917" y="2359138"/>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pt-BR" sz="3400" b="1" kern="1200" dirty="0">
                  <a:solidFill>
                    <a:schemeClr val="bg1"/>
                  </a:solidFill>
                  <a:latin typeface="Aptos Black" panose="020B0004020202020204" pitchFamily="34" charset="0"/>
                </a:rPr>
                <a:t>Aposentadoria</a:t>
              </a:r>
              <a:r>
                <a:rPr lang="pt-BR" sz="3600" b="1" kern="1200" dirty="0">
                  <a:solidFill>
                    <a:schemeClr val="bg1"/>
                  </a:solidFill>
                  <a:latin typeface="Aptos Black" panose="020B0004020202020204" pitchFamily="34" charset="0"/>
                </a:rPr>
                <a:t> dos segurados que exercem atividades sob condições especiais que prejudiquem a saúde ou a integridade física </a:t>
              </a:r>
              <a:r>
                <a:rPr lang="pt-BR" sz="3600" b="1" dirty="0">
                  <a:solidFill>
                    <a:schemeClr val="bg1"/>
                  </a:solidFill>
                  <a:latin typeface="Aptos Black" panose="020B0004020202020204" pitchFamily="34" charset="0"/>
                </a:rPr>
                <a:t>– Regra da EC 103/19  </a:t>
              </a:r>
              <a:endParaRPr lang="pt-BR" sz="3600" b="1" kern="1200" dirty="0">
                <a:solidFill>
                  <a:schemeClr val="bg1"/>
                </a:solidFill>
                <a:latin typeface="Aptos Black" panose="020B0004020202020204" pitchFamily="34" charset="0"/>
              </a:endParaRPr>
            </a:p>
          </p:txBody>
        </p:sp>
      </p:grpSp>
      <p:sp>
        <p:nvSpPr>
          <p:cNvPr id="11" name="CaixaDeTexto 10">
            <a:extLst>
              <a:ext uri="{FF2B5EF4-FFF2-40B4-BE49-F238E27FC236}">
                <a16:creationId xmlns:a16="http://schemas.microsoft.com/office/drawing/2014/main" id="{7218F744-37AD-7D11-EAD6-C04BF3933E4D}"/>
              </a:ext>
            </a:extLst>
          </p:cNvPr>
          <p:cNvSpPr txBox="1"/>
          <p:nvPr/>
        </p:nvSpPr>
        <p:spPr>
          <a:xfrm>
            <a:off x="1562099" y="7185270"/>
            <a:ext cx="15736108" cy="1815882"/>
          </a:xfrm>
          <a:prstGeom prst="rect">
            <a:avLst/>
          </a:prstGeom>
          <a:noFill/>
        </p:spPr>
        <p:txBody>
          <a:bodyPr wrap="square" rtlCol="0">
            <a:spAutoFit/>
          </a:bodyPr>
          <a:lstStyle/>
          <a:p>
            <a:pPr algn="just"/>
            <a:r>
              <a:rPr lang="pt-BR" sz="2800" b="1" dirty="0">
                <a:solidFill>
                  <a:srgbClr val="035193"/>
                </a:solidFill>
                <a:latin typeface="Aptos Black" panose="020B0004020202020204" pitchFamily="34" charset="0"/>
              </a:rPr>
              <a:t>ANEXO IV </a:t>
            </a:r>
            <a:r>
              <a:rPr lang="pt-BR" sz="2800" dirty="0">
                <a:solidFill>
                  <a:srgbClr val="035193"/>
                </a:solidFill>
                <a:latin typeface="Aptos" panose="020B0004020202020204" pitchFamily="34" charset="0"/>
              </a:rPr>
              <a:t>– CONTÉM </a:t>
            </a:r>
            <a:r>
              <a:rPr lang="pt-BR" sz="2800" b="0" i="0" u="none" strike="noStrike" baseline="0" dirty="0">
                <a:solidFill>
                  <a:srgbClr val="035193"/>
                </a:solidFill>
                <a:latin typeface="Aptos" panose="020B0004020202020204" pitchFamily="34" charset="0"/>
              </a:rPr>
              <a:t>INSTRUÇÕES PARA O RECONHECIMENTO DE TEMPO DE SERVIÇO PÚBLICO EXERCIDO SOB CONDIÇÕES ESPECIAIS PREJUDICIAIS À SAÚDE OU À INTEGRIDADE FÍSICA PELOS </a:t>
            </a:r>
            <a:r>
              <a:rPr lang="pt-BR" sz="2800" dirty="0">
                <a:solidFill>
                  <a:srgbClr val="035193"/>
                </a:solidFill>
                <a:latin typeface="Aptos" panose="020B0004020202020204" pitchFamily="34" charset="0"/>
              </a:rPr>
              <a:t>RPPS</a:t>
            </a:r>
            <a:r>
              <a:rPr lang="pt-BR" sz="2800" b="0" i="0" u="none" strike="noStrike" baseline="0" dirty="0">
                <a:solidFill>
                  <a:srgbClr val="035193"/>
                </a:solidFill>
                <a:latin typeface="Aptos" panose="020B0004020202020204" pitchFamily="34" charset="0"/>
              </a:rPr>
              <a:t> COM BASE NAS NORMAS ANTERIORES À 13 DE NOVEMBRO DE 2019, POR FORÇA DA SÚMULA VINCULANTE Nº 33. </a:t>
            </a:r>
            <a:endParaRPr lang="pt-BR" sz="2800" dirty="0">
              <a:solidFill>
                <a:srgbClr val="035193"/>
              </a:solidFill>
              <a:latin typeface="Aptos" panose="020B0004020202020204" pitchFamily="34" charset="0"/>
            </a:endParaRPr>
          </a:p>
        </p:txBody>
      </p:sp>
    </p:spTree>
    <p:extLst>
      <p:ext uri="{BB962C8B-B14F-4D97-AF65-F5344CB8AC3E}">
        <p14:creationId xmlns:p14="http://schemas.microsoft.com/office/powerpoint/2010/main" val="1814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27AB1D2D-6B9A-6B8D-AD6D-AD5A638AF473}"/>
              </a:ext>
            </a:extLst>
          </p:cNvPr>
          <p:cNvGraphicFramePr>
            <a:graphicFrameLocks noGrp="1"/>
          </p:cNvGraphicFramePr>
          <p:nvPr>
            <p:extLst>
              <p:ext uri="{D42A27DB-BD31-4B8C-83A1-F6EECF244321}">
                <p14:modId xmlns:p14="http://schemas.microsoft.com/office/powerpoint/2010/main" val="1407605645"/>
              </p:ext>
            </p:extLst>
          </p:nvPr>
        </p:nvGraphicFramePr>
        <p:xfrm>
          <a:off x="888380" y="2997367"/>
          <a:ext cx="16638429" cy="4158990"/>
        </p:xfrm>
        <a:graphic>
          <a:graphicData uri="http://schemas.openxmlformats.org/drawingml/2006/table">
            <a:tbl>
              <a:tblPr firstRow="1" bandRow="1">
                <a:tableStyleId>{5C22544A-7EE6-4342-B048-85BDC9FD1C3A}</a:tableStyleId>
              </a:tblPr>
              <a:tblGrid>
                <a:gridCol w="5216549">
                  <a:extLst>
                    <a:ext uri="{9D8B030D-6E8A-4147-A177-3AD203B41FA5}">
                      <a16:colId xmlns:a16="http://schemas.microsoft.com/office/drawing/2014/main" val="171156771"/>
                    </a:ext>
                  </a:extLst>
                </a:gridCol>
                <a:gridCol w="5216549">
                  <a:extLst>
                    <a:ext uri="{9D8B030D-6E8A-4147-A177-3AD203B41FA5}">
                      <a16:colId xmlns:a16="http://schemas.microsoft.com/office/drawing/2014/main" val="3166316888"/>
                    </a:ext>
                  </a:extLst>
                </a:gridCol>
                <a:gridCol w="6205331">
                  <a:extLst>
                    <a:ext uri="{9D8B030D-6E8A-4147-A177-3AD203B41FA5}">
                      <a16:colId xmlns:a16="http://schemas.microsoft.com/office/drawing/2014/main" val="2584594256"/>
                    </a:ext>
                  </a:extLst>
                </a:gridCol>
              </a:tblGrid>
              <a:tr h="646571">
                <a:tc gridSpan="3">
                  <a:txBody>
                    <a:bodyPr/>
                    <a:lstStyle/>
                    <a:p>
                      <a:pPr algn="ctr"/>
                      <a:r>
                        <a:rPr lang="pt-BR" sz="4000" dirty="0">
                          <a:solidFill>
                            <a:srgbClr val="F9AF45"/>
                          </a:solidFill>
                          <a:latin typeface="Aptos Black" panose="020B0004020202020204" pitchFamily="34" charset="0"/>
                        </a:rPr>
                        <a:t>Regra permanente – União e entes que adotaram as mesmas regras</a:t>
                      </a:r>
                      <a:endParaRPr lang="pt-BR" sz="4000"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2275857087"/>
                  </a:ext>
                </a:extLst>
              </a:tr>
              <a:tr h="695277">
                <a:tc>
                  <a:txBody>
                    <a:bodyPr/>
                    <a:lstStyle/>
                    <a:p>
                      <a:pPr algn="ctr"/>
                      <a:r>
                        <a:rPr lang="pt-BR" sz="2400" b="1" dirty="0">
                          <a:solidFill>
                            <a:schemeClr val="tx2"/>
                          </a:solidFill>
                          <a:latin typeface="Aptos" panose="020B0004020202020204" pitchFamily="34" charset="0"/>
                        </a:rPr>
                        <a:t>Requisitos</a:t>
                      </a:r>
                    </a:p>
                  </a:txBody>
                  <a:tcPr anchor="ctr"/>
                </a:tc>
                <a:tc>
                  <a:txBody>
                    <a:bodyPr/>
                    <a:lstStyle/>
                    <a:p>
                      <a:pPr algn="ctr"/>
                      <a:r>
                        <a:rPr lang="pt-BR" sz="2400" b="1" dirty="0">
                          <a:solidFill>
                            <a:schemeClr val="tx2"/>
                          </a:solidFill>
                          <a:latin typeface="Aptos" panose="020B0004020202020204" pitchFamily="34" charset="0"/>
                        </a:rPr>
                        <a:t>Homem/Mulher</a:t>
                      </a:r>
                    </a:p>
                  </a:txBody>
                  <a:tcPr anchor="ctr"/>
                </a:tc>
                <a:tc>
                  <a:txBody>
                    <a:bodyPr/>
                    <a:lstStyle/>
                    <a:p>
                      <a:pPr algn="ctr"/>
                      <a:r>
                        <a:rPr lang="pt-BR" sz="2400" b="1" dirty="0">
                          <a:solidFill>
                            <a:schemeClr val="tx2"/>
                          </a:solidFill>
                          <a:latin typeface="Aptos" panose="020B0004020202020204" pitchFamily="34" charset="0"/>
                        </a:rPr>
                        <a:t>Forma de Cálculo</a:t>
                      </a:r>
                    </a:p>
                  </a:txBody>
                  <a:tcPr anchor="ctr"/>
                </a:tc>
                <a:extLst>
                  <a:ext uri="{0D108BD9-81ED-4DB2-BD59-A6C34878D82A}">
                    <a16:rowId xmlns:a16="http://schemas.microsoft.com/office/drawing/2014/main" val="2554945223"/>
                  </a:ext>
                </a:extLst>
              </a:tr>
              <a:tr h="646571">
                <a:tc>
                  <a:txBody>
                    <a:bodyPr/>
                    <a:lstStyle/>
                    <a:p>
                      <a:pPr algn="ctr"/>
                      <a:r>
                        <a:rPr lang="pt-BR" sz="2400" b="1" dirty="0">
                          <a:solidFill>
                            <a:schemeClr val="tx2"/>
                          </a:solidFill>
                          <a:latin typeface="Aptos" panose="020B0004020202020204" pitchFamily="34" charset="0"/>
                        </a:rPr>
                        <a:t>Idade mínima</a:t>
                      </a:r>
                    </a:p>
                  </a:txBody>
                  <a:tcPr anchor="ctr"/>
                </a:tc>
                <a:tc>
                  <a:txBody>
                    <a:bodyPr/>
                    <a:lstStyle/>
                    <a:p>
                      <a:pPr algn="ctr"/>
                      <a:r>
                        <a:rPr lang="pt-BR" sz="2400" b="1" dirty="0">
                          <a:solidFill>
                            <a:schemeClr val="tx2"/>
                          </a:solidFill>
                          <a:latin typeface="Aptos" panose="020B0004020202020204" pitchFamily="34" charset="0"/>
                        </a:rPr>
                        <a:t>60 anos</a:t>
                      </a: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i="0" u="none" strike="noStrike" kern="1200" baseline="0" dirty="0">
                          <a:solidFill>
                            <a:srgbClr val="1F497D"/>
                          </a:solidFill>
                          <a:latin typeface="Aptos" panose="020B0004020202020204" pitchFamily="34" charset="0"/>
                          <a:ea typeface="+mn-ea"/>
                          <a:cs typeface="+mn-cs"/>
                        </a:rPr>
                        <a:t>60% (sessenta por cento) da média aritmética, com acréscimo de 2 (dois) pontos percentuais para cada ano de contribuição que exceder o tempo de 20 (vinte) anos de contribuição.</a:t>
                      </a:r>
                    </a:p>
                  </a:txBody>
                  <a:tcPr anchor="ctr"/>
                </a:tc>
                <a:extLst>
                  <a:ext uri="{0D108BD9-81ED-4DB2-BD59-A6C34878D82A}">
                    <a16:rowId xmlns:a16="http://schemas.microsoft.com/office/drawing/2014/main" val="395155111"/>
                  </a:ext>
                </a:extLst>
              </a:tr>
              <a:tr h="646571">
                <a:tc>
                  <a:txBody>
                    <a:bodyPr/>
                    <a:lstStyle/>
                    <a:p>
                      <a:pPr algn="ctr"/>
                      <a:r>
                        <a:rPr lang="pt-BR" sz="2400" b="1" dirty="0">
                          <a:solidFill>
                            <a:schemeClr val="tx2"/>
                          </a:solidFill>
                          <a:latin typeface="Aptos" panose="020B0004020202020204" pitchFamily="34" charset="0"/>
                        </a:rPr>
                        <a:t>Efetiva exposição e contribuição</a:t>
                      </a:r>
                    </a:p>
                  </a:txBody>
                  <a:tcPr anchor="ctr"/>
                </a:tc>
                <a:tc>
                  <a:txBody>
                    <a:bodyPr/>
                    <a:lstStyle/>
                    <a:p>
                      <a:pPr algn="ctr"/>
                      <a:r>
                        <a:rPr lang="pt-BR" sz="2400" b="1" dirty="0">
                          <a:solidFill>
                            <a:srgbClr val="FF0000"/>
                          </a:solidFill>
                          <a:latin typeface="Aptos" panose="020B0004020202020204" pitchFamily="34" charset="0"/>
                        </a:rPr>
                        <a:t>*</a:t>
                      </a:r>
                      <a:r>
                        <a:rPr lang="pt-BR" sz="2400" b="1" dirty="0">
                          <a:solidFill>
                            <a:schemeClr val="tx2"/>
                          </a:solidFill>
                          <a:latin typeface="Aptos" panose="020B0004020202020204" pitchFamily="34" charset="0"/>
                        </a:rPr>
                        <a:t>25 anos</a:t>
                      </a:r>
                    </a:p>
                  </a:txBody>
                  <a:tcPr anchor="ctr"/>
                </a:tc>
                <a:tc vMerge="1">
                  <a:txBody>
                    <a:bodyPr/>
                    <a:lstStyle/>
                    <a:p>
                      <a:endParaRPr dirty="0"/>
                    </a:p>
                  </a:txBody>
                  <a:tcPr/>
                </a:tc>
                <a:extLst>
                  <a:ext uri="{0D108BD9-81ED-4DB2-BD59-A6C34878D82A}">
                    <a16:rowId xmlns:a16="http://schemas.microsoft.com/office/drawing/2014/main" val="2303519275"/>
                  </a:ext>
                </a:extLst>
              </a:tr>
              <a:tr h="646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rgbClr val="1F497D"/>
                          </a:solidFill>
                          <a:latin typeface="Aptos" panose="020B0004020202020204" pitchFamily="34" charset="0"/>
                        </a:rPr>
                        <a:t>Efetivo </a:t>
                      </a:r>
                      <a:r>
                        <a:rPr lang="pt-BR" sz="2400" b="1" i="0" kern="1200" dirty="0">
                          <a:solidFill>
                            <a:srgbClr val="1F497D"/>
                          </a:solidFill>
                          <a:effectLst/>
                          <a:latin typeface="Aptos" panose="020B0004020202020204" pitchFamily="34" charset="0"/>
                          <a:ea typeface="+mn-ea"/>
                          <a:cs typeface="+mn-cs"/>
                        </a:rPr>
                        <a:t>exercício no serviço público</a:t>
                      </a:r>
                      <a:endParaRPr lang="pt-BR" sz="2400" b="1" dirty="0">
                        <a:solidFill>
                          <a:srgbClr val="1F497D"/>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10 anos</a:t>
                      </a:r>
                    </a:p>
                  </a:txBody>
                  <a:tcPr anchor="ctr"/>
                </a:tc>
                <a:tc vMerge="1">
                  <a:txBody>
                    <a:bodyPr/>
                    <a:lstStyle/>
                    <a:p>
                      <a:endParaRPr lang="pt-BR"/>
                    </a:p>
                  </a:txBody>
                  <a:tcPr/>
                </a:tc>
                <a:extLst>
                  <a:ext uri="{0D108BD9-81ED-4DB2-BD59-A6C34878D82A}">
                    <a16:rowId xmlns:a16="http://schemas.microsoft.com/office/drawing/2014/main" val="260343129"/>
                  </a:ext>
                </a:extLst>
              </a:tr>
              <a:tr h="646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i="0" kern="1200" dirty="0">
                          <a:solidFill>
                            <a:srgbClr val="1F497D"/>
                          </a:solidFill>
                          <a:effectLst/>
                          <a:latin typeface="Aptos" panose="020B0004020202020204" pitchFamily="34" charset="0"/>
                          <a:ea typeface="+mn-ea"/>
                          <a:cs typeface="+mn-cs"/>
                        </a:rPr>
                        <a:t>Efetivo exercício no cargo em que se dará a aposentadoria</a:t>
                      </a:r>
                      <a:endParaRPr lang="pt-BR" sz="2400" b="1" dirty="0">
                        <a:solidFill>
                          <a:srgbClr val="1F497D"/>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5 anos</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400" b="1" i="0" u="none" strike="noStrike" kern="1200" baseline="0" dirty="0">
                        <a:solidFill>
                          <a:srgbClr val="1F497D"/>
                        </a:solidFill>
                        <a:latin typeface="Aptos" panose="020B0004020202020204" pitchFamily="34" charset="0"/>
                        <a:ea typeface="+mn-ea"/>
                        <a:cs typeface="+mn-cs"/>
                      </a:endParaRPr>
                    </a:p>
                  </a:txBody>
                  <a:tcPr anchor="ctr"/>
                </a:tc>
                <a:extLst>
                  <a:ext uri="{0D108BD9-81ED-4DB2-BD59-A6C34878D82A}">
                    <a16:rowId xmlns:a16="http://schemas.microsoft.com/office/drawing/2014/main" val="955444146"/>
                  </a:ext>
                </a:extLst>
              </a:tr>
            </a:tbl>
          </a:graphicData>
        </a:graphic>
      </p:graphicFrame>
      <p:sp>
        <p:nvSpPr>
          <p:cNvPr id="4" name="Freeform 4"/>
          <p:cNvSpPr/>
          <p:nvPr/>
        </p:nvSpPr>
        <p:spPr>
          <a:xfrm>
            <a:off x="14997313" y="8791167"/>
            <a:ext cx="3259092" cy="1638300"/>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6" name="Freeform 3">
            <a:extLst>
              <a:ext uri="{FF2B5EF4-FFF2-40B4-BE49-F238E27FC236}">
                <a16:creationId xmlns:a16="http://schemas.microsoft.com/office/drawing/2014/main" id="{1C60F601-843B-9E38-2380-B6AC0E922D02}"/>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7" name="Agrupar 6">
            <a:extLst>
              <a:ext uri="{FF2B5EF4-FFF2-40B4-BE49-F238E27FC236}">
                <a16:creationId xmlns:a16="http://schemas.microsoft.com/office/drawing/2014/main" id="{2ADD2A16-B482-52EC-8FBC-9D4DAC97AF31}"/>
              </a:ext>
            </a:extLst>
          </p:cNvPr>
          <p:cNvGrpSpPr/>
          <p:nvPr/>
        </p:nvGrpSpPr>
        <p:grpSpPr>
          <a:xfrm>
            <a:off x="2514600" y="680544"/>
            <a:ext cx="15012208" cy="1947644"/>
            <a:chOff x="2746917" y="2323413"/>
            <a:chExt cx="14287500" cy="732514"/>
          </a:xfrm>
        </p:grpSpPr>
        <p:sp>
          <p:nvSpPr>
            <p:cNvPr id="9" name="Retângulo: Cantos Arredondados 8">
              <a:extLst>
                <a:ext uri="{FF2B5EF4-FFF2-40B4-BE49-F238E27FC236}">
                  <a16:creationId xmlns:a16="http://schemas.microsoft.com/office/drawing/2014/main" id="{6A7FC27A-CF8A-403A-FA09-BA4B5434C8DF}"/>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10" name="Retângulo: Cantos Arredondados 4">
              <a:extLst>
                <a:ext uri="{FF2B5EF4-FFF2-40B4-BE49-F238E27FC236}">
                  <a16:creationId xmlns:a16="http://schemas.microsoft.com/office/drawing/2014/main" id="{1EDB21B8-6BCD-527D-20A5-CD088571AC02}"/>
                </a:ext>
              </a:extLst>
            </p:cNvPr>
            <p:cNvSpPr txBox="1"/>
            <p:nvPr/>
          </p:nvSpPr>
          <p:spPr>
            <a:xfrm>
              <a:off x="2746917" y="2359138"/>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pt-BR" sz="3400" b="1" kern="1200" dirty="0">
                  <a:solidFill>
                    <a:schemeClr val="bg1"/>
                  </a:solidFill>
                  <a:latin typeface="Aptos Black" panose="020B0004020202020204" pitchFamily="34" charset="0"/>
                </a:rPr>
                <a:t>Aposentadoria</a:t>
              </a:r>
              <a:r>
                <a:rPr lang="pt-BR" sz="3600" b="1" kern="1200" dirty="0">
                  <a:solidFill>
                    <a:schemeClr val="bg1"/>
                  </a:solidFill>
                  <a:latin typeface="Aptos Black" panose="020B0004020202020204" pitchFamily="34" charset="0"/>
                </a:rPr>
                <a:t> Especial dos segurados que exercem atividades com efetiva exposição a agentes químicos, físicos e biológicos prejudiciais à saúde, ou associação </a:t>
              </a:r>
              <a:r>
                <a:rPr lang="pt-BR" sz="3600" b="1" dirty="0">
                  <a:solidFill>
                    <a:schemeClr val="bg1"/>
                  </a:solidFill>
                  <a:latin typeface="Aptos Black" panose="020B0004020202020204" pitchFamily="34" charset="0"/>
                </a:rPr>
                <a:t>desses – Regra da EC 103/19</a:t>
              </a:r>
              <a:endParaRPr lang="pt-BR" sz="3600" b="1" kern="1200" dirty="0">
                <a:solidFill>
                  <a:schemeClr val="bg1"/>
                </a:solidFill>
                <a:latin typeface="Aptos Black" panose="020B0004020202020204" pitchFamily="34" charset="0"/>
              </a:endParaRPr>
            </a:p>
          </p:txBody>
        </p:sp>
      </p:grpSp>
      <p:sp>
        <p:nvSpPr>
          <p:cNvPr id="11" name="CaixaDeTexto 10">
            <a:extLst>
              <a:ext uri="{FF2B5EF4-FFF2-40B4-BE49-F238E27FC236}">
                <a16:creationId xmlns:a16="http://schemas.microsoft.com/office/drawing/2014/main" id="{7218F744-37AD-7D11-EAD6-C04BF3933E4D}"/>
              </a:ext>
            </a:extLst>
          </p:cNvPr>
          <p:cNvSpPr txBox="1"/>
          <p:nvPr/>
        </p:nvSpPr>
        <p:spPr>
          <a:xfrm>
            <a:off x="903248" y="7630745"/>
            <a:ext cx="16623560" cy="1569660"/>
          </a:xfrm>
          <a:prstGeom prst="rect">
            <a:avLst/>
          </a:prstGeom>
          <a:noFill/>
        </p:spPr>
        <p:txBody>
          <a:bodyPr wrap="square" rtlCol="0">
            <a:spAutoFit/>
          </a:bodyPr>
          <a:lstStyle/>
          <a:p>
            <a:pPr algn="just"/>
            <a:r>
              <a:rPr lang="pt-BR" sz="2400" b="1" dirty="0">
                <a:solidFill>
                  <a:srgbClr val="035193"/>
                </a:solidFill>
                <a:latin typeface="Aptos Black" panose="020B0004020202020204" pitchFamily="34" charset="0"/>
              </a:rPr>
              <a:t>ANEXO III </a:t>
            </a:r>
            <a:r>
              <a:rPr lang="pt-BR" sz="2400" dirty="0">
                <a:solidFill>
                  <a:srgbClr val="035193"/>
                </a:solidFill>
                <a:latin typeface="Aptos" panose="020B0004020202020204" pitchFamily="34" charset="0"/>
              </a:rPr>
              <a:t>- </a:t>
            </a:r>
            <a:r>
              <a:rPr lang="pt-BR" sz="2400" b="0" i="0" u="none" strike="noStrike" baseline="0" dirty="0">
                <a:solidFill>
                  <a:srgbClr val="035193"/>
                </a:solidFill>
                <a:latin typeface="Aptos" panose="020B0004020202020204" pitchFamily="34" charset="0"/>
              </a:rPr>
              <a:t>INSTRUÇÕES PARA O RECONHECIMENTO DO TEMPO DE EXERCÍCIO DE ATIVIDADES COM EFETIVA EXPOSIÇÃO A AGENTES QUÍMICOS, FÍSICOS E BIOLÓGICOS PREJUDICIAIS À SAÚDE, OU ASSOCIAÇÃO DESSES AGENTES, PELO RPPS DA UNIÃO E DOS DEMAIS ENTES FEDERATIVOS QUE ADOTAREM AS MESMAS REGRAS ESTABELECIDAS PARA OS SERVIDORES FEDERAIS.</a:t>
            </a:r>
            <a:endParaRPr lang="pt-BR" sz="2400" dirty="0">
              <a:solidFill>
                <a:srgbClr val="035193"/>
              </a:solidFill>
              <a:latin typeface="Aptos" panose="020B0004020202020204" pitchFamily="34" charset="0"/>
            </a:endParaRPr>
          </a:p>
        </p:txBody>
      </p:sp>
    </p:spTree>
    <p:extLst>
      <p:ext uri="{BB962C8B-B14F-4D97-AF65-F5344CB8AC3E}">
        <p14:creationId xmlns:p14="http://schemas.microsoft.com/office/powerpoint/2010/main" val="23654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600156" y="1070099"/>
            <a:ext cx="14294418" cy="696789"/>
            <a:chOff x="2739999" y="2323413"/>
            <a:chExt cx="14294418" cy="696789"/>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739999" y="2323413"/>
              <a:ext cx="14011444"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dirty="0">
                  <a:latin typeface="Aptos Black" panose="020B0004020202020204" pitchFamily="34" charset="0"/>
                  <a:cs typeface="Gisha" panose="020B0502040204020203" pitchFamily="34" charset="-79"/>
                </a:rPr>
                <a:t>Reforma da Previdência - </a:t>
              </a:r>
              <a:r>
                <a:rPr lang="pt-BR" sz="3600" b="1" dirty="0">
                  <a:latin typeface="Aptos Black" panose="020B0004020202020204" pitchFamily="34" charset="0"/>
                  <a:ea typeface="Raleway Black"/>
                  <a:cs typeface="Raleway Black"/>
                  <a:sym typeface="Raleway Black"/>
                </a:rPr>
                <a:t>Emenda Constitucional nº 103/2019</a:t>
              </a:r>
              <a:endParaRPr lang="pt-BR" sz="3600" b="1" kern="1200" dirty="0">
                <a:solidFill>
                  <a:schemeClr val="bg1"/>
                </a:solidFill>
                <a:latin typeface="Aptos Black" panose="020B0004020202020204" pitchFamily="34" charset="0"/>
              </a:endParaRPr>
            </a:p>
          </p:txBody>
        </p:sp>
      </p:grpSp>
      <p:sp>
        <p:nvSpPr>
          <p:cNvPr id="10" name="CaixaDeTexto 9">
            <a:extLst>
              <a:ext uri="{FF2B5EF4-FFF2-40B4-BE49-F238E27FC236}">
                <a16:creationId xmlns:a16="http://schemas.microsoft.com/office/drawing/2014/main" id="{59BB5E9D-5526-6B19-4D5E-29D5ADE2EE29}"/>
              </a:ext>
            </a:extLst>
          </p:cNvPr>
          <p:cNvSpPr txBox="1"/>
          <p:nvPr/>
        </p:nvSpPr>
        <p:spPr>
          <a:xfrm>
            <a:off x="1447800" y="2705100"/>
            <a:ext cx="15705563" cy="5693866"/>
          </a:xfrm>
          <a:prstGeom prst="rect">
            <a:avLst/>
          </a:prstGeom>
          <a:noFill/>
        </p:spPr>
        <p:txBody>
          <a:bodyPr wrap="square" rtlCol="0">
            <a:spAutoFit/>
          </a:bodyPr>
          <a:lstStyle/>
          <a:p>
            <a:pPr algn="just">
              <a:buNone/>
            </a:pPr>
            <a:r>
              <a:rPr lang="pt-BR" sz="3600" dirty="0"/>
              <a:t>Ao contrário das reformas anteriores, a Emenda Constitucional nº 103/2019 desconstitucionalizou as regras de concessão e forma de cálculo dos benefícios previdenciários. </a:t>
            </a:r>
          </a:p>
          <a:p>
            <a:pPr algn="just"/>
            <a:endParaRPr lang="pt-BR" sz="3600" dirty="0"/>
          </a:p>
          <a:p>
            <a:pPr algn="just">
              <a:buNone/>
            </a:pPr>
            <a:r>
              <a:rPr lang="pt-BR" sz="3600" dirty="0"/>
              <a:t>     Deu autonomia de o ente federativo proceder as suas regras, porém, tendo como </a:t>
            </a:r>
            <a:r>
              <a:rPr lang="pt-BR" sz="3600" b="1" dirty="0"/>
              <a:t>norte e observância obrigatória a busca e o atingimento do equilíbrio financeiro e atuarial do RPPS</a:t>
            </a:r>
            <a:r>
              <a:rPr lang="pt-BR" sz="3600" dirty="0"/>
              <a:t>. </a:t>
            </a:r>
          </a:p>
          <a:p>
            <a:pPr algn="just"/>
            <a:endParaRPr lang="pt-BR" sz="3600" dirty="0"/>
          </a:p>
          <a:p>
            <a:pPr algn="just">
              <a:buNone/>
            </a:pPr>
            <a:r>
              <a:rPr lang="pt-BR" sz="3600" dirty="0"/>
              <a:t>    Quase todos os Estados já procederam a sua reforma previdenciária e diversos Municípios do País – </a:t>
            </a:r>
            <a:r>
              <a:rPr lang="pt-BR" sz="4000" b="1" dirty="0"/>
              <a:t>775 (36%) </a:t>
            </a:r>
            <a:r>
              <a:rPr lang="pt-BR" sz="3600" dirty="0"/>
              <a:t>- e outros estão em fase de estudos</a:t>
            </a:r>
            <a:r>
              <a:rPr lang="pt-BR" sz="2700" dirty="0"/>
              <a:t>.</a:t>
            </a:r>
          </a:p>
        </p:txBody>
      </p:sp>
    </p:spTree>
    <p:extLst>
      <p:ext uri="{BB962C8B-B14F-4D97-AF65-F5344CB8AC3E}">
        <p14:creationId xmlns:p14="http://schemas.microsoft.com/office/powerpoint/2010/main" val="8060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27AB1D2D-6B9A-6B8D-AD6D-AD5A638AF473}"/>
              </a:ext>
            </a:extLst>
          </p:cNvPr>
          <p:cNvGraphicFramePr>
            <a:graphicFrameLocks noGrp="1"/>
          </p:cNvGraphicFramePr>
          <p:nvPr>
            <p:extLst>
              <p:ext uri="{D42A27DB-BD31-4B8C-83A1-F6EECF244321}">
                <p14:modId xmlns:p14="http://schemas.microsoft.com/office/powerpoint/2010/main" val="3825233792"/>
              </p:ext>
            </p:extLst>
          </p:nvPr>
        </p:nvGraphicFramePr>
        <p:xfrm>
          <a:off x="901389" y="3127338"/>
          <a:ext cx="16625419" cy="4785360"/>
        </p:xfrm>
        <a:graphic>
          <a:graphicData uri="http://schemas.openxmlformats.org/drawingml/2006/table">
            <a:tbl>
              <a:tblPr firstRow="1" bandRow="1">
                <a:tableStyleId>{5C22544A-7EE6-4342-B048-85BDC9FD1C3A}</a:tableStyleId>
              </a:tblPr>
              <a:tblGrid>
                <a:gridCol w="2606235">
                  <a:extLst>
                    <a:ext uri="{9D8B030D-6E8A-4147-A177-3AD203B41FA5}">
                      <a16:colId xmlns:a16="http://schemas.microsoft.com/office/drawing/2014/main" val="171156771"/>
                    </a:ext>
                  </a:extLst>
                </a:gridCol>
                <a:gridCol w="2606235">
                  <a:extLst>
                    <a:ext uri="{9D8B030D-6E8A-4147-A177-3AD203B41FA5}">
                      <a16:colId xmlns:a16="http://schemas.microsoft.com/office/drawing/2014/main" val="3389388159"/>
                    </a:ext>
                  </a:extLst>
                </a:gridCol>
                <a:gridCol w="2606235">
                  <a:extLst>
                    <a:ext uri="{9D8B030D-6E8A-4147-A177-3AD203B41FA5}">
                      <a16:colId xmlns:a16="http://schemas.microsoft.com/office/drawing/2014/main" val="3166316888"/>
                    </a:ext>
                  </a:extLst>
                </a:gridCol>
                <a:gridCol w="2606235">
                  <a:extLst>
                    <a:ext uri="{9D8B030D-6E8A-4147-A177-3AD203B41FA5}">
                      <a16:colId xmlns:a16="http://schemas.microsoft.com/office/drawing/2014/main" val="3528606278"/>
                    </a:ext>
                  </a:extLst>
                </a:gridCol>
                <a:gridCol w="6200479">
                  <a:extLst>
                    <a:ext uri="{9D8B030D-6E8A-4147-A177-3AD203B41FA5}">
                      <a16:colId xmlns:a16="http://schemas.microsoft.com/office/drawing/2014/main" val="2584594256"/>
                    </a:ext>
                  </a:extLst>
                </a:gridCol>
              </a:tblGrid>
              <a:tr h="1278377">
                <a:tc gridSpan="5">
                  <a:txBody>
                    <a:bodyPr/>
                    <a:lstStyle/>
                    <a:p>
                      <a:pPr algn="ctr"/>
                      <a:r>
                        <a:rPr lang="pt-BR" sz="4000" dirty="0">
                          <a:solidFill>
                            <a:srgbClr val="F9AF45"/>
                          </a:solidFill>
                          <a:latin typeface="Aptos Black" panose="020B0004020202020204" pitchFamily="34" charset="0"/>
                        </a:rPr>
                        <a:t>Regra de Transição (PONTOS) – União e entes que adotaram as mesmas regras</a:t>
                      </a:r>
                      <a:endParaRPr lang="pt-BR" sz="4000" dirty="0"/>
                    </a:p>
                  </a:txBody>
                  <a:tcPr/>
                </a:tc>
                <a:tc hMerge="1">
                  <a:txBody>
                    <a:bodyPr/>
                    <a:lstStyle/>
                    <a:p>
                      <a:endParaRPr lang="pt-BR"/>
                    </a:p>
                  </a:txBody>
                  <a:tcPr/>
                </a:tc>
                <a:tc hMerge="1">
                  <a:txBody>
                    <a:bodyPr/>
                    <a:lstStyle/>
                    <a:p>
                      <a:endParaRPr lang="pt-BR" dirty="0"/>
                    </a:p>
                  </a:txBody>
                  <a:tcPr/>
                </a:tc>
                <a:tc hMerge="1">
                  <a:txBody>
                    <a:bodyPr/>
                    <a:lstStyle/>
                    <a:p>
                      <a:endParaRPr lang="pt-BR"/>
                    </a:p>
                  </a:txBody>
                  <a:tcPr/>
                </a:tc>
                <a:tc hMerge="1">
                  <a:txBody>
                    <a:bodyPr/>
                    <a:lstStyle/>
                    <a:p>
                      <a:endParaRPr lang="pt-BR" dirty="0"/>
                    </a:p>
                  </a:txBody>
                  <a:tcPr/>
                </a:tc>
                <a:extLst>
                  <a:ext uri="{0D108BD9-81ED-4DB2-BD59-A6C34878D82A}">
                    <a16:rowId xmlns:a16="http://schemas.microsoft.com/office/drawing/2014/main" val="2275857087"/>
                  </a:ext>
                </a:extLst>
              </a:tr>
              <a:tr h="634233">
                <a:tc>
                  <a:txBody>
                    <a:bodyPr/>
                    <a:lstStyle/>
                    <a:p>
                      <a:pPr algn="ctr"/>
                      <a:r>
                        <a:rPr lang="pt-BR" sz="2400" b="1" dirty="0">
                          <a:solidFill>
                            <a:schemeClr val="tx2"/>
                          </a:solidFill>
                          <a:latin typeface="Aptos" panose="020B0004020202020204" pitchFamily="34" charset="0"/>
                        </a:rPr>
                        <a:t>Idade + tempo de contribuição</a:t>
                      </a:r>
                    </a:p>
                    <a:p>
                      <a:pPr algn="ctr"/>
                      <a:r>
                        <a:rPr lang="pt-BR" sz="2400" b="1" dirty="0">
                          <a:solidFill>
                            <a:schemeClr val="tx2"/>
                          </a:solidFill>
                          <a:latin typeface="Aptos" panose="020B0004020202020204" pitchFamily="34" charset="0"/>
                        </a:rPr>
                        <a:t>(soma de pontos)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chemeClr val="tx2"/>
                          </a:solidFill>
                          <a:latin typeface="Aptos" panose="020B0004020202020204" pitchFamily="34" charset="0"/>
                        </a:rPr>
                        <a:t>Tempo de efetiva exposição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dirty="0">
                          <a:solidFill>
                            <a:srgbClr val="1F497D"/>
                          </a:solidFill>
                          <a:latin typeface="Aptos" panose="020B0004020202020204" pitchFamily="34" charset="0"/>
                        </a:rPr>
                        <a:t>Efetivo </a:t>
                      </a:r>
                      <a:r>
                        <a:rPr lang="pt-BR" sz="2400" b="1" i="0" kern="1200" dirty="0">
                          <a:solidFill>
                            <a:srgbClr val="1F497D"/>
                          </a:solidFill>
                          <a:effectLst/>
                          <a:latin typeface="Aptos" panose="020B0004020202020204" pitchFamily="34" charset="0"/>
                          <a:ea typeface="+mn-ea"/>
                          <a:cs typeface="+mn-cs"/>
                        </a:rPr>
                        <a:t>exercício no serviço público</a:t>
                      </a:r>
                      <a:endParaRPr lang="pt-BR" sz="2400" b="1" dirty="0">
                        <a:solidFill>
                          <a:schemeClr val="tx2"/>
                        </a:solidFill>
                        <a:latin typeface="Aptos" panose="020B00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i="0" kern="1200" dirty="0">
                          <a:solidFill>
                            <a:srgbClr val="1F497D"/>
                          </a:solidFill>
                          <a:effectLst/>
                          <a:latin typeface="Aptos" panose="020B0004020202020204" pitchFamily="34" charset="0"/>
                          <a:ea typeface="+mn-ea"/>
                          <a:cs typeface="+mn-cs"/>
                        </a:rPr>
                        <a:t>Efetivo exercício no cargo em que se dará a aposentadoria</a:t>
                      </a:r>
                      <a:endParaRPr lang="pt-BR" sz="2400" b="1" dirty="0">
                        <a:solidFill>
                          <a:srgbClr val="1F497D"/>
                        </a:solidFill>
                        <a:latin typeface="Aptos" panose="020B0004020202020204" pitchFamily="34" charset="0"/>
                      </a:endParaRPr>
                    </a:p>
                  </a:txBody>
                  <a:tcPr anchor="ctr"/>
                </a:tc>
                <a:tc>
                  <a:txBody>
                    <a:bodyPr/>
                    <a:lstStyle/>
                    <a:p>
                      <a:pPr algn="ctr"/>
                      <a:r>
                        <a:rPr lang="pt-BR" sz="2400" b="1" dirty="0">
                          <a:solidFill>
                            <a:schemeClr val="tx2"/>
                          </a:solidFill>
                          <a:latin typeface="Aptos" panose="020B0004020202020204" pitchFamily="34" charset="0"/>
                        </a:rPr>
                        <a:t>Forma de Cálculo</a:t>
                      </a:r>
                    </a:p>
                  </a:txBody>
                  <a:tcPr anchor="ctr"/>
                </a:tc>
                <a:extLst>
                  <a:ext uri="{0D108BD9-81ED-4DB2-BD59-A6C34878D82A}">
                    <a16:rowId xmlns:a16="http://schemas.microsoft.com/office/drawing/2014/main" val="2554945223"/>
                  </a:ext>
                </a:extLst>
              </a:tr>
              <a:tr h="445945">
                <a:tc>
                  <a:txBody>
                    <a:bodyPr/>
                    <a:lstStyle/>
                    <a:p>
                      <a:pPr algn="ctr"/>
                      <a:r>
                        <a:rPr lang="pt-BR" sz="2400" b="1" dirty="0">
                          <a:solidFill>
                            <a:schemeClr val="tx2"/>
                          </a:solidFill>
                          <a:latin typeface="Aptos" panose="020B0004020202020204" pitchFamily="34" charset="0"/>
                        </a:rPr>
                        <a:t>86</a:t>
                      </a:r>
                    </a:p>
                  </a:txBody>
                  <a:tcPr anchor="ctr"/>
                </a:tc>
                <a:tc>
                  <a:txBody>
                    <a:bodyPr/>
                    <a:lstStyle/>
                    <a:p>
                      <a:pPr algn="ctr"/>
                      <a:r>
                        <a:rPr lang="pt-BR" sz="2400" b="1" dirty="0">
                          <a:solidFill>
                            <a:schemeClr val="tx2"/>
                          </a:solidFill>
                          <a:latin typeface="Aptos" panose="020B0004020202020204" pitchFamily="34" charset="0"/>
                        </a:rPr>
                        <a:t>25 anos</a:t>
                      </a:r>
                    </a:p>
                  </a:txBody>
                  <a:tcPr anchor="ctr"/>
                </a:tc>
                <a:tc rowSpan="3">
                  <a:txBody>
                    <a:bodyPr/>
                    <a:lstStyle/>
                    <a:p>
                      <a:pPr algn="ctr"/>
                      <a:r>
                        <a:rPr lang="pt-BR" sz="2400" b="1" dirty="0">
                          <a:solidFill>
                            <a:schemeClr val="tx2"/>
                          </a:solidFill>
                          <a:latin typeface="Aptos" panose="020B0004020202020204" pitchFamily="34" charset="0"/>
                        </a:rPr>
                        <a:t>20 anos</a:t>
                      </a:r>
                    </a:p>
                  </a:txBody>
                  <a:tcPr anchor="ctr"/>
                </a:tc>
                <a:tc rowSpan="3">
                  <a:txBody>
                    <a:bodyPr/>
                    <a:lstStyle/>
                    <a:p>
                      <a:pPr algn="ctr"/>
                      <a:r>
                        <a:rPr lang="pt-BR" sz="2400" b="1" dirty="0">
                          <a:solidFill>
                            <a:schemeClr val="tx2"/>
                          </a:solidFill>
                          <a:latin typeface="Aptos" panose="020B0004020202020204" pitchFamily="34" charset="0"/>
                        </a:rPr>
                        <a:t>5 anos</a:t>
                      </a: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i="0" u="none" strike="noStrike" kern="1200" baseline="0" dirty="0">
                          <a:solidFill>
                            <a:srgbClr val="1F497D"/>
                          </a:solidFill>
                          <a:latin typeface="Aptos" panose="020B0004020202020204" pitchFamily="34" charset="0"/>
                          <a:ea typeface="+mn-ea"/>
                          <a:cs typeface="+mn-cs"/>
                        </a:rPr>
                        <a:t>60% da média aritmética, com acréscimo de 2 % para cada ano de contribuição que exceder o tempo de 20 anos de contribuição.</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i="0" u="none" strike="noStrike" kern="1200" baseline="0" dirty="0">
                          <a:solidFill>
                            <a:srgbClr val="FF0000"/>
                          </a:solidFill>
                          <a:latin typeface="Aptos" panose="020B0004020202020204" pitchFamily="34" charset="0"/>
                          <a:ea typeface="+mn-ea"/>
                          <a:cs typeface="+mn-cs"/>
                        </a:rPr>
                        <a:t>**Art. 26, §5º, da EC103/19</a:t>
                      </a:r>
                    </a:p>
                  </a:txBody>
                  <a:tcPr anchor="ctr"/>
                </a:tc>
                <a:extLst>
                  <a:ext uri="{0D108BD9-81ED-4DB2-BD59-A6C34878D82A}">
                    <a16:rowId xmlns:a16="http://schemas.microsoft.com/office/drawing/2014/main" val="395155111"/>
                  </a:ext>
                </a:extLst>
              </a:tr>
              <a:tr h="445945">
                <a:tc>
                  <a:txBody>
                    <a:bodyPr/>
                    <a:lstStyle/>
                    <a:p>
                      <a:pPr algn="ctr"/>
                      <a:r>
                        <a:rPr lang="pt-BR" sz="2400" b="1" dirty="0">
                          <a:solidFill>
                            <a:schemeClr val="tx2"/>
                          </a:solidFill>
                          <a:latin typeface="Aptos" panose="020B0004020202020204" pitchFamily="34" charset="0"/>
                        </a:rPr>
                        <a:t>76</a:t>
                      </a:r>
                    </a:p>
                  </a:txBody>
                  <a:tcPr anchor="ctr"/>
                </a:tc>
                <a:tc>
                  <a:txBody>
                    <a:bodyPr/>
                    <a:lstStyle/>
                    <a:p>
                      <a:pPr algn="ctr"/>
                      <a:r>
                        <a:rPr lang="pt-BR" sz="2400" b="1" dirty="0">
                          <a:solidFill>
                            <a:schemeClr val="tx2"/>
                          </a:solidFill>
                          <a:latin typeface="Aptos" panose="020B0004020202020204" pitchFamily="34" charset="0"/>
                        </a:rPr>
                        <a:t>20 anos</a:t>
                      </a:r>
                    </a:p>
                  </a:txBody>
                  <a:tcPr anchor="ctr"/>
                </a:tc>
                <a:tc vMerge="1">
                  <a:txBody>
                    <a:bodyPr/>
                    <a:lstStyle/>
                    <a:p>
                      <a:pPr algn="ctr"/>
                      <a:endParaRPr lang="pt-BR" sz="2400" b="1" dirty="0">
                        <a:solidFill>
                          <a:schemeClr val="tx2"/>
                        </a:solidFill>
                        <a:latin typeface="Aptos" panose="020B0004020202020204" pitchFamily="34" charset="0"/>
                      </a:endParaRPr>
                    </a:p>
                  </a:txBody>
                  <a:tcPr anchor="ctr"/>
                </a:tc>
                <a:tc vMerge="1">
                  <a:txBody>
                    <a:bodyPr/>
                    <a:lstStyle/>
                    <a:p>
                      <a:pPr algn="ctr"/>
                      <a:endParaRPr lang="pt-BR" sz="2400" b="1" dirty="0">
                        <a:solidFill>
                          <a:schemeClr val="tx2"/>
                        </a:solidFill>
                        <a:latin typeface="Aptos" panose="020B0004020202020204" pitchFamily="34" charset="0"/>
                      </a:endParaRPr>
                    </a:p>
                  </a:txBody>
                  <a:tcPr anchor="ctr"/>
                </a:tc>
                <a:tc vMerge="1">
                  <a:txBody>
                    <a:bodyPr/>
                    <a:lstStyle/>
                    <a:p>
                      <a:endParaRPr lang="pt-BR"/>
                    </a:p>
                  </a:txBody>
                  <a:tcPr/>
                </a:tc>
                <a:extLst>
                  <a:ext uri="{0D108BD9-81ED-4DB2-BD59-A6C34878D82A}">
                    <a16:rowId xmlns:a16="http://schemas.microsoft.com/office/drawing/2014/main" val="830138509"/>
                  </a:ext>
                </a:extLst>
              </a:tr>
              <a:tr h="445945">
                <a:tc>
                  <a:txBody>
                    <a:bodyPr/>
                    <a:lstStyle/>
                    <a:p>
                      <a:pPr algn="ctr"/>
                      <a:r>
                        <a:rPr lang="pt-BR" sz="2400" b="1" dirty="0">
                          <a:solidFill>
                            <a:schemeClr val="tx2"/>
                          </a:solidFill>
                          <a:latin typeface="Aptos" panose="020B0004020202020204" pitchFamily="34" charset="0"/>
                        </a:rPr>
                        <a:t>66</a:t>
                      </a:r>
                    </a:p>
                  </a:txBody>
                  <a:tcPr anchor="ctr"/>
                </a:tc>
                <a:tc>
                  <a:txBody>
                    <a:bodyPr/>
                    <a:lstStyle/>
                    <a:p>
                      <a:pPr algn="ctr"/>
                      <a:r>
                        <a:rPr lang="pt-BR" sz="2400" b="1" dirty="0">
                          <a:solidFill>
                            <a:srgbClr val="FF0000"/>
                          </a:solidFill>
                          <a:latin typeface="Aptos" panose="020B0004020202020204" pitchFamily="34" charset="0"/>
                        </a:rPr>
                        <a:t>15 anos**</a:t>
                      </a:r>
                    </a:p>
                  </a:txBody>
                  <a:tcPr anchor="ctr"/>
                </a:tc>
                <a:tc vMerge="1">
                  <a:txBody>
                    <a:bodyPr/>
                    <a:lstStyle/>
                    <a:p>
                      <a:pPr algn="ctr"/>
                      <a:endParaRPr lang="pt-BR" sz="2400" b="1" dirty="0">
                        <a:solidFill>
                          <a:schemeClr val="tx2"/>
                        </a:solidFill>
                        <a:latin typeface="Aptos" panose="020B0004020202020204" pitchFamily="34" charset="0"/>
                      </a:endParaRPr>
                    </a:p>
                  </a:txBody>
                  <a:tcPr anchor="ctr"/>
                </a:tc>
                <a:tc vMerge="1">
                  <a:txBody>
                    <a:bodyPr/>
                    <a:lstStyle/>
                    <a:p>
                      <a:pPr algn="ctr"/>
                      <a:endParaRPr lang="pt-BR" sz="2400" b="1" dirty="0">
                        <a:solidFill>
                          <a:schemeClr val="tx2"/>
                        </a:solidFill>
                        <a:latin typeface="Aptos" panose="020B0004020202020204" pitchFamily="34" charset="0"/>
                      </a:endParaRPr>
                    </a:p>
                  </a:txBody>
                  <a:tcPr anchor="ctr"/>
                </a:tc>
                <a:tc vMerge="1">
                  <a:txBody>
                    <a:bodyPr/>
                    <a:lstStyle/>
                    <a:p>
                      <a:endParaRPr lang="pt-BR"/>
                    </a:p>
                  </a:txBody>
                  <a:tcPr/>
                </a:tc>
                <a:extLst>
                  <a:ext uri="{0D108BD9-81ED-4DB2-BD59-A6C34878D82A}">
                    <a16:rowId xmlns:a16="http://schemas.microsoft.com/office/drawing/2014/main" val="2997503901"/>
                  </a:ext>
                </a:extLst>
              </a:tr>
            </a:tbl>
          </a:graphicData>
        </a:graphic>
      </p:graphicFrame>
      <p:sp>
        <p:nvSpPr>
          <p:cNvPr id="4" name="Freeform 4"/>
          <p:cNvSpPr/>
          <p:nvPr/>
        </p:nvSpPr>
        <p:spPr>
          <a:xfrm>
            <a:off x="14997313" y="8791167"/>
            <a:ext cx="3259092" cy="1638300"/>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6" name="Freeform 3">
            <a:extLst>
              <a:ext uri="{FF2B5EF4-FFF2-40B4-BE49-F238E27FC236}">
                <a16:creationId xmlns:a16="http://schemas.microsoft.com/office/drawing/2014/main" id="{1C60F601-843B-9E38-2380-B6AC0E922D02}"/>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7" name="Agrupar 6">
            <a:extLst>
              <a:ext uri="{FF2B5EF4-FFF2-40B4-BE49-F238E27FC236}">
                <a16:creationId xmlns:a16="http://schemas.microsoft.com/office/drawing/2014/main" id="{2ADD2A16-B482-52EC-8FBC-9D4DAC97AF31}"/>
              </a:ext>
            </a:extLst>
          </p:cNvPr>
          <p:cNvGrpSpPr/>
          <p:nvPr/>
        </p:nvGrpSpPr>
        <p:grpSpPr>
          <a:xfrm>
            <a:off x="2514600" y="680544"/>
            <a:ext cx="15012208" cy="1947644"/>
            <a:chOff x="2746917" y="2323413"/>
            <a:chExt cx="14287500" cy="732514"/>
          </a:xfrm>
        </p:grpSpPr>
        <p:sp>
          <p:nvSpPr>
            <p:cNvPr id="9" name="Retângulo: Cantos Arredondados 8">
              <a:extLst>
                <a:ext uri="{FF2B5EF4-FFF2-40B4-BE49-F238E27FC236}">
                  <a16:creationId xmlns:a16="http://schemas.microsoft.com/office/drawing/2014/main" id="{6A7FC27A-CF8A-403A-FA09-BA4B5434C8DF}"/>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10" name="Retângulo: Cantos Arredondados 4">
              <a:extLst>
                <a:ext uri="{FF2B5EF4-FFF2-40B4-BE49-F238E27FC236}">
                  <a16:creationId xmlns:a16="http://schemas.microsoft.com/office/drawing/2014/main" id="{1EDB21B8-6BCD-527D-20A5-CD088571AC02}"/>
                </a:ext>
              </a:extLst>
            </p:cNvPr>
            <p:cNvSpPr txBox="1"/>
            <p:nvPr/>
          </p:nvSpPr>
          <p:spPr>
            <a:xfrm>
              <a:off x="2746917" y="2359138"/>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pt-BR" sz="3400" b="1" kern="1200" dirty="0">
                  <a:solidFill>
                    <a:schemeClr val="bg1"/>
                  </a:solidFill>
                  <a:latin typeface="Aptos Black" panose="020B0004020202020204" pitchFamily="34" charset="0"/>
                </a:rPr>
                <a:t>Aposentadoria</a:t>
              </a:r>
              <a:r>
                <a:rPr lang="pt-BR" sz="3600" b="1" kern="1200" dirty="0">
                  <a:solidFill>
                    <a:schemeClr val="bg1"/>
                  </a:solidFill>
                  <a:latin typeface="Aptos Black" panose="020B0004020202020204" pitchFamily="34" charset="0"/>
                </a:rPr>
                <a:t> Especial dos segurados que exercem atividades com efetiva exposição a agentes químicos, físicos e biológicos prejudiciais à saúde, ou associação desses </a:t>
              </a:r>
              <a:r>
                <a:rPr lang="pt-BR" sz="3600" b="1" dirty="0">
                  <a:solidFill>
                    <a:schemeClr val="bg1"/>
                  </a:solidFill>
                  <a:latin typeface="Aptos Black" panose="020B0004020202020204" pitchFamily="34" charset="0"/>
                </a:rPr>
                <a:t>– Regra da EC 103/19</a:t>
              </a:r>
              <a:endParaRPr lang="pt-BR" sz="3600" b="1" kern="1200" dirty="0">
                <a:solidFill>
                  <a:schemeClr val="bg1"/>
                </a:solidFill>
                <a:latin typeface="Aptos Black" panose="020B0004020202020204" pitchFamily="34" charset="0"/>
              </a:endParaRPr>
            </a:p>
          </p:txBody>
        </p:sp>
      </p:grpSp>
      <p:sp>
        <p:nvSpPr>
          <p:cNvPr id="11" name="CaixaDeTexto 10">
            <a:extLst>
              <a:ext uri="{FF2B5EF4-FFF2-40B4-BE49-F238E27FC236}">
                <a16:creationId xmlns:a16="http://schemas.microsoft.com/office/drawing/2014/main" id="{7218F744-37AD-7D11-EAD6-C04BF3933E4D}"/>
              </a:ext>
            </a:extLst>
          </p:cNvPr>
          <p:cNvSpPr txBox="1"/>
          <p:nvPr/>
        </p:nvSpPr>
        <p:spPr>
          <a:xfrm>
            <a:off x="870082" y="8151313"/>
            <a:ext cx="13571203" cy="1569660"/>
          </a:xfrm>
          <a:prstGeom prst="rect">
            <a:avLst/>
          </a:prstGeom>
          <a:noFill/>
        </p:spPr>
        <p:txBody>
          <a:bodyPr wrap="square" rtlCol="0">
            <a:spAutoFit/>
          </a:bodyPr>
          <a:lstStyle/>
          <a:p>
            <a:pPr algn="just"/>
            <a:r>
              <a:rPr lang="pt-BR" sz="2400" b="1" dirty="0">
                <a:solidFill>
                  <a:srgbClr val="035193"/>
                </a:solidFill>
                <a:latin typeface="Aptos Black" panose="020B0004020202020204" pitchFamily="34" charset="0"/>
              </a:rPr>
              <a:t>ANEXO III </a:t>
            </a:r>
            <a:r>
              <a:rPr lang="pt-BR" sz="2400" dirty="0">
                <a:solidFill>
                  <a:srgbClr val="035193"/>
                </a:solidFill>
                <a:latin typeface="Aptos" panose="020B0004020202020204" pitchFamily="34" charset="0"/>
              </a:rPr>
              <a:t>- </a:t>
            </a:r>
            <a:r>
              <a:rPr lang="pt-BR" sz="2400" b="0" i="0" u="none" strike="noStrike" baseline="0" dirty="0">
                <a:solidFill>
                  <a:srgbClr val="035193"/>
                </a:solidFill>
                <a:latin typeface="Aptos" panose="020B0004020202020204" pitchFamily="34" charset="0"/>
              </a:rPr>
              <a:t>INSTRUÇÕES PARA O RECONHECIMENTO DO TEMPO DE EXERCÍCIO DE ATIVIDADES COM EFETIVA EXPOSIÇÃO A AGENTES QUÍMICOS, FÍSICOS E BIOLÓGICOS PREJUDICIAIS À SAÚDE, OU ASSOCIAÇÃO DESSES AGENTES, PELO RPPS DA UNIÃO E DOS DEMAIS ENTES FEDERATIVOS QUE ADOTAREM AS MESMAS REGRAS ESTABELECIDAS PARA OS SERVIDORES FEDERAIS.</a:t>
            </a:r>
            <a:endParaRPr lang="pt-BR" sz="2400" dirty="0">
              <a:solidFill>
                <a:srgbClr val="035193"/>
              </a:solidFill>
              <a:latin typeface="Aptos" panose="020B0004020202020204" pitchFamily="34" charset="0"/>
            </a:endParaRPr>
          </a:p>
        </p:txBody>
      </p:sp>
    </p:spTree>
    <p:extLst>
      <p:ext uri="{BB962C8B-B14F-4D97-AF65-F5344CB8AC3E}">
        <p14:creationId xmlns:p14="http://schemas.microsoft.com/office/powerpoint/2010/main" val="300011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935200" y="8741166"/>
            <a:ext cx="3180678" cy="1799807"/>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3" cstate="print"/>
            <a:stretch>
              <a:fillRect/>
            </a:stretch>
          </a:blipFill>
        </p:spPr>
        <p:txBody>
          <a:bodyPr/>
          <a:lstStyle/>
          <a:p>
            <a:endParaRPr lang="pt-BR"/>
          </a:p>
        </p:txBody>
      </p:sp>
      <p:grpSp>
        <p:nvGrpSpPr>
          <p:cNvPr id="9" name="Agrupar 8">
            <a:extLst>
              <a:ext uri="{FF2B5EF4-FFF2-40B4-BE49-F238E27FC236}">
                <a16:creationId xmlns:a16="http://schemas.microsoft.com/office/drawing/2014/main" id="{FA8BE4C5-96ED-C4E4-0AB2-0267C0E30403}"/>
              </a:ext>
            </a:extLst>
          </p:cNvPr>
          <p:cNvGrpSpPr/>
          <p:nvPr/>
        </p:nvGrpSpPr>
        <p:grpSpPr>
          <a:xfrm>
            <a:off x="0" y="1"/>
            <a:ext cx="17411700" cy="9622027"/>
            <a:chOff x="0" y="1"/>
            <a:chExt cx="17411700" cy="9622027"/>
          </a:xfrm>
        </p:grpSpPr>
        <p:sp>
          <p:nvSpPr>
            <p:cNvPr id="5" name="TextBox 5"/>
            <p:cNvSpPr txBox="1"/>
            <p:nvPr/>
          </p:nvSpPr>
          <p:spPr>
            <a:xfrm>
              <a:off x="4036373" y="1919535"/>
              <a:ext cx="6809359" cy="807465"/>
            </a:xfrm>
            <a:prstGeom prst="rect">
              <a:avLst/>
            </a:prstGeom>
          </p:spPr>
          <p:txBody>
            <a:bodyPr lIns="0" tIns="0" rIns="0" bIns="0" rtlCol="0" anchor="t">
              <a:spAutoFit/>
            </a:bodyPr>
            <a:lstStyle/>
            <a:p>
              <a:pPr marL="0" lvl="0" indent="0" algn="l">
                <a:lnSpc>
                  <a:spcPts val="6149"/>
                </a:lnSpc>
              </a:pPr>
              <a:endParaRPr lang="pt-BR" sz="6149" dirty="0">
                <a:solidFill>
                  <a:srgbClr val="035193"/>
                </a:solidFill>
                <a:latin typeface="Poppins Ultra-Bold"/>
              </a:endParaRP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3124200" y="744150"/>
              <a:ext cx="14287500" cy="807465"/>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dirty="0">
                    <a:solidFill>
                      <a:schemeClr val="bg1"/>
                    </a:solidFill>
                    <a:latin typeface="Aptos Black" panose="020B0004020202020204" pitchFamily="34" charset="0"/>
                  </a:rPr>
                  <a:t>Conversão do Tempo Especial em Comum</a:t>
                </a:r>
                <a:r>
                  <a:rPr lang="pt-BR" sz="3600" b="1" kern="1200" dirty="0">
                    <a:solidFill>
                      <a:schemeClr val="bg1"/>
                    </a:solidFill>
                    <a:latin typeface="Aptos Black" panose="020B0004020202020204" pitchFamily="34" charset="0"/>
                  </a:rPr>
                  <a:t> – Tema 942/STF</a:t>
                </a:r>
              </a:p>
            </p:txBody>
          </p:sp>
        </p:grpSp>
        <p:sp>
          <p:nvSpPr>
            <p:cNvPr id="14" name="CaixaDeTexto 13">
              <a:extLst>
                <a:ext uri="{FF2B5EF4-FFF2-40B4-BE49-F238E27FC236}">
                  <a16:creationId xmlns:a16="http://schemas.microsoft.com/office/drawing/2014/main" id="{AC0A1E3B-4D3E-CDE9-AF55-2643B6DC5EAB}"/>
                </a:ext>
              </a:extLst>
            </p:cNvPr>
            <p:cNvSpPr txBox="1"/>
            <p:nvPr/>
          </p:nvSpPr>
          <p:spPr>
            <a:xfrm>
              <a:off x="1153752" y="1919535"/>
              <a:ext cx="15980496" cy="7702493"/>
            </a:xfrm>
            <a:prstGeom prst="rect">
              <a:avLst/>
            </a:prstGeom>
            <a:noFill/>
          </p:spPr>
          <p:txBody>
            <a:bodyPr wrap="square">
              <a:spAutoFit/>
            </a:bodyPr>
            <a:lstStyle/>
            <a:p>
              <a:pPr marL="457200" algn="just">
                <a:lnSpc>
                  <a:spcPct val="115000"/>
                </a:lnSpc>
                <a:spcAft>
                  <a:spcPts val="800"/>
                </a:spcAft>
              </a:pPr>
              <a:r>
                <a:rPr lang="pt-BR" sz="2800" b="1"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Tema 942 - </a:t>
              </a:r>
              <a:r>
                <a:rPr lang="pt-BR" sz="2800" u="none" strike="noStrike"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RE 1014286 </a:t>
              </a:r>
              <a:r>
                <a:rPr lang="pt-BR" sz="2800"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Repercussão Geral </a:t>
              </a:r>
              <a:endParaRPr lang="pt-BR" sz="2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pt-BR" sz="2800" b="1"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Possibilidade de aplicação das regras do regime geral de previdência social para a averbação do tempo de serviço prestado em atividades exercidas sob condições especiais, nocivas à saúde ou à integridade física de servidor público, com conversão do tempo especial em comum, mediante contagem diferenciada. </a:t>
              </a:r>
              <a:endParaRPr lang="pt-BR" sz="2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pt-BR" sz="2800"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Tese: </a:t>
              </a:r>
              <a:r>
                <a:rPr lang="pt-BR" sz="2800" b="1"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Até a edição da Emenda Constitucional nº 103/2019</a:t>
              </a:r>
              <a:r>
                <a:rPr lang="pt-BR" sz="2800"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 o direito à conversão, em tempo comum, do prestado sob condições especiais que prejudiquem a saúde ou a integridade física de servidor público decorre da previsão de adoção de requisitos e critérios diferenciados para a jubilação daquele enquadrado na hipótese prevista no então vigente inciso III do § 4º do art. 40 da Constituição da República, devendo ser aplicadas as </a:t>
              </a:r>
              <a:r>
                <a:rPr lang="pt-BR" sz="2800" b="1"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normas do regime geral de previdência social relativas à aposentadoria especial contidas na Lei 8.213/1991 </a:t>
              </a:r>
              <a:r>
                <a:rPr lang="pt-BR" sz="2800"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para viabilizar sua concretização enquanto não sobrevier lei complementar disciplinadora da matéria. </a:t>
              </a:r>
              <a:r>
                <a:rPr lang="pt-BR" sz="2800" b="1" kern="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rPr>
                <a:t>Após a vigência da EC n.º 103/2019, o direito à conversão em tempo comum, do prestado sob condições especiais pelos servidores obedecerá à legislação complementar dos entes federados, nos termos da competência conferida pelo art. 40, § 4º-C, da Constituição da República.</a:t>
              </a:r>
              <a:endParaRPr lang="pt-BR" sz="2800" b="1"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8820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8605D077-5E70-92D0-A98A-89898737DFF0}"/>
              </a:ext>
            </a:extLst>
          </p:cNvPr>
          <p:cNvGrpSpPr/>
          <p:nvPr/>
        </p:nvGrpSpPr>
        <p:grpSpPr>
          <a:xfrm>
            <a:off x="0" y="1"/>
            <a:ext cx="18288000" cy="10286999"/>
            <a:chOff x="0" y="1"/>
            <a:chExt cx="18288000" cy="10286999"/>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5" name="TextBox 5"/>
            <p:cNvSpPr txBox="1"/>
            <p:nvPr/>
          </p:nvSpPr>
          <p:spPr>
            <a:xfrm>
              <a:off x="4036373" y="1919535"/>
              <a:ext cx="6809359" cy="807465"/>
            </a:xfrm>
            <a:prstGeom prst="rect">
              <a:avLst/>
            </a:prstGeom>
          </p:spPr>
          <p:txBody>
            <a:bodyPr lIns="0" tIns="0" rIns="0" bIns="0" rtlCol="0" anchor="t">
              <a:spAutoFit/>
            </a:bodyPr>
            <a:lstStyle/>
            <a:p>
              <a:pPr marL="0" lvl="0" indent="0" algn="l">
                <a:lnSpc>
                  <a:spcPts val="6149"/>
                </a:lnSpc>
              </a:pPr>
              <a:endParaRPr lang="pt-BR" sz="6149" dirty="0">
                <a:solidFill>
                  <a:srgbClr val="035193"/>
                </a:solidFill>
                <a:latin typeface="Poppins Ultra-Bold"/>
              </a:endParaRPr>
            </a:p>
          </p:txBody>
        </p:sp>
        <p:sp>
          <p:nvSpPr>
            <p:cNvPr id="10" name="CaixaDeTexto 9">
              <a:extLst>
                <a:ext uri="{FF2B5EF4-FFF2-40B4-BE49-F238E27FC236}">
                  <a16:creationId xmlns:a16="http://schemas.microsoft.com/office/drawing/2014/main" id="{53926811-4AEE-2F94-D4F3-E12B30429B99}"/>
                </a:ext>
              </a:extLst>
            </p:cNvPr>
            <p:cNvSpPr txBox="1"/>
            <p:nvPr/>
          </p:nvSpPr>
          <p:spPr>
            <a:xfrm>
              <a:off x="1143000" y="1907866"/>
              <a:ext cx="16268700" cy="7109639"/>
            </a:xfrm>
            <a:prstGeom prst="rect">
              <a:avLst/>
            </a:prstGeom>
            <a:noFill/>
          </p:spPr>
          <p:txBody>
            <a:bodyPr wrap="square">
              <a:spAutoFit/>
            </a:bodyPr>
            <a:lstStyle/>
            <a:p>
              <a:pPr algn="just"/>
              <a:r>
                <a:rPr lang="pt-BR" sz="2400" b="1" i="0" u="none" strike="noStrike" baseline="0" dirty="0">
                  <a:solidFill>
                    <a:schemeClr val="tx2"/>
                  </a:solidFill>
                  <a:latin typeface="Aptos" panose="020B0004020202020204" pitchFamily="34" charset="0"/>
                </a:rPr>
                <a:t>Portaria MTP nº 1.467/22 </a:t>
              </a:r>
            </a:p>
            <a:p>
              <a:pPr algn="just"/>
              <a:endParaRPr lang="pt-BR" sz="2400" b="1" dirty="0">
                <a:solidFill>
                  <a:schemeClr val="tx2"/>
                </a:solidFill>
                <a:latin typeface="Aptos" panose="020B0004020202020204" pitchFamily="34" charset="0"/>
              </a:endParaRPr>
            </a:p>
            <a:p>
              <a:pPr algn="just"/>
              <a:r>
                <a:rPr lang="pt-BR" sz="2400" b="1" i="0" u="none" strike="noStrike" baseline="0" dirty="0">
                  <a:solidFill>
                    <a:schemeClr val="tx2"/>
                  </a:solidFill>
                  <a:latin typeface="Aptos" panose="020B0004020202020204" pitchFamily="34" charset="0"/>
                </a:rPr>
                <a:t>Art. 171. São vedados: </a:t>
              </a:r>
            </a:p>
            <a:p>
              <a:pPr algn="just"/>
              <a:r>
                <a:rPr lang="pt-BR" sz="2400" i="0" u="none" strike="noStrike" baseline="0" dirty="0">
                  <a:solidFill>
                    <a:schemeClr val="tx2"/>
                  </a:solidFill>
                  <a:latin typeface="Aptos" panose="020B0004020202020204" pitchFamily="34" charset="0"/>
                </a:rPr>
                <a:t>[...]</a:t>
              </a:r>
            </a:p>
            <a:p>
              <a:pPr algn="just"/>
              <a:r>
                <a:rPr lang="pt-BR" sz="2400" b="1" i="0" u="none" strike="noStrike" baseline="0" dirty="0">
                  <a:solidFill>
                    <a:schemeClr val="tx2"/>
                  </a:solidFill>
                  <a:latin typeface="Aptos" panose="020B0004020202020204" pitchFamily="34" charset="0"/>
                </a:rPr>
                <a:t>II - a conversão de tempo: </a:t>
              </a:r>
            </a:p>
            <a:p>
              <a:pPr algn="just"/>
              <a:r>
                <a:rPr lang="pt-BR" sz="2400" i="0" u="none" strike="noStrike" baseline="0" dirty="0">
                  <a:solidFill>
                    <a:schemeClr val="tx2"/>
                  </a:solidFill>
                  <a:latin typeface="Aptos" panose="020B0004020202020204" pitchFamily="34" charset="0"/>
                </a:rPr>
                <a:t>a) </a:t>
              </a:r>
              <a:r>
                <a:rPr lang="pt-BR" sz="2400" b="1" i="0" u="none" strike="noStrike" baseline="0" dirty="0">
                  <a:solidFill>
                    <a:schemeClr val="tx2"/>
                  </a:solidFill>
                  <a:latin typeface="Aptos" panose="020B0004020202020204" pitchFamily="34" charset="0"/>
                </a:rPr>
                <a:t>exercido sob condições especiais prejudiciais à saúde ou à integridade física em tempo comum</a:t>
              </a:r>
              <a:r>
                <a:rPr lang="pt-BR" sz="2400" i="0" u="none" strike="noStrike" baseline="0" dirty="0">
                  <a:solidFill>
                    <a:schemeClr val="tx2"/>
                  </a:solidFill>
                  <a:latin typeface="Aptos" panose="020B0004020202020204" pitchFamily="34" charset="0"/>
                </a:rPr>
                <a:t>, </a:t>
              </a:r>
              <a:r>
                <a:rPr lang="pt-BR" sz="2400" b="1" i="0" u="none" strike="noStrike" baseline="0" dirty="0">
                  <a:solidFill>
                    <a:schemeClr val="tx2"/>
                  </a:solidFill>
                  <a:latin typeface="Aptos" panose="020B0004020202020204" pitchFamily="34" charset="0"/>
                </a:rPr>
                <a:t>a partir de 13 de novembro de 2019</a:t>
              </a:r>
              <a:r>
                <a:rPr lang="pt-BR" sz="2400" i="0" u="none" strike="noStrike" baseline="0" dirty="0">
                  <a:solidFill>
                    <a:schemeClr val="tx2"/>
                  </a:solidFill>
                  <a:latin typeface="Aptos" panose="020B0004020202020204" pitchFamily="34" charset="0"/>
                </a:rPr>
                <a:t>, bem como o exercido com efetiva exposição a agentes prejudiciais à saúde a que se refere o § 4º-C do art. 40 da Constituição Federal, salvo quando houver previsão expressa a esse respeito na lei complementar do ente federativo editada </a:t>
              </a:r>
              <a:r>
                <a:rPr lang="pt-BR" sz="2400" b="1" i="0" u="none" strike="noStrike" baseline="0" dirty="0">
                  <a:solidFill>
                    <a:schemeClr val="tx2"/>
                  </a:solidFill>
                  <a:latin typeface="Aptos" panose="020B0004020202020204" pitchFamily="34" charset="0"/>
                </a:rPr>
                <a:t>após essa data;</a:t>
              </a:r>
            </a:p>
            <a:p>
              <a:pPr algn="just"/>
              <a:r>
                <a:rPr lang="pt-BR" sz="2400" dirty="0">
                  <a:solidFill>
                    <a:schemeClr val="tx2"/>
                  </a:solidFill>
                  <a:latin typeface="Aptos" panose="020B0004020202020204" pitchFamily="34" charset="0"/>
                </a:rPr>
                <a:t>b) de efetivo exercício nas </a:t>
              </a:r>
              <a:r>
                <a:rPr lang="pt-BR" sz="2400" b="1" dirty="0">
                  <a:solidFill>
                    <a:schemeClr val="tx2"/>
                  </a:solidFill>
                  <a:latin typeface="Aptos" panose="020B0004020202020204" pitchFamily="34" charset="0"/>
                </a:rPr>
                <a:t>funções de magistério </a:t>
              </a:r>
              <a:r>
                <a:rPr lang="pt-BR" sz="2400" dirty="0">
                  <a:solidFill>
                    <a:schemeClr val="tx2"/>
                  </a:solidFill>
                  <a:latin typeface="Aptos" panose="020B0004020202020204" pitchFamily="34" charset="0"/>
                </a:rPr>
                <a:t>em tempo comum </a:t>
              </a:r>
              <a:r>
                <a:rPr lang="pt-BR" sz="2400" b="1" dirty="0">
                  <a:solidFill>
                    <a:schemeClr val="tx2"/>
                  </a:solidFill>
                  <a:latin typeface="Aptos" panose="020B0004020202020204" pitchFamily="34" charset="0"/>
                </a:rPr>
                <a:t>depois da Emenda Constitucional nº 18, de 30 de junho de 1981;</a:t>
              </a:r>
            </a:p>
            <a:p>
              <a:pPr algn="just"/>
              <a:r>
                <a:rPr lang="pt-BR" sz="2400" dirty="0">
                  <a:solidFill>
                    <a:schemeClr val="tx2"/>
                  </a:solidFill>
                  <a:latin typeface="Aptos" panose="020B0004020202020204" pitchFamily="34" charset="0"/>
                </a:rPr>
                <a:t>c) em </a:t>
              </a:r>
              <a:r>
                <a:rPr lang="pt-BR" sz="2400" b="1" dirty="0">
                  <a:solidFill>
                    <a:schemeClr val="tx2"/>
                  </a:solidFill>
                  <a:latin typeface="Aptos" panose="020B0004020202020204" pitchFamily="34" charset="0"/>
                </a:rPr>
                <a:t>atividades de risco </a:t>
              </a:r>
              <a:r>
                <a:rPr lang="pt-BR" sz="2400" dirty="0">
                  <a:solidFill>
                    <a:schemeClr val="tx2"/>
                  </a:solidFill>
                  <a:latin typeface="Aptos" panose="020B0004020202020204" pitchFamily="34" charset="0"/>
                </a:rPr>
                <a:t>ou as </a:t>
              </a:r>
              <a:r>
                <a:rPr lang="pt-BR" sz="2400" b="1" dirty="0">
                  <a:solidFill>
                    <a:schemeClr val="tx2"/>
                  </a:solidFill>
                  <a:latin typeface="Aptos" panose="020B0004020202020204" pitchFamily="34" charset="0"/>
                </a:rPr>
                <a:t>exercidas nos cargos </a:t>
              </a:r>
              <a:r>
                <a:rPr lang="pt-BR" sz="2400" dirty="0">
                  <a:solidFill>
                    <a:schemeClr val="tx2"/>
                  </a:solidFill>
                  <a:latin typeface="Aptos" panose="020B0004020202020204" pitchFamily="34" charset="0"/>
                </a:rPr>
                <a:t>de agente penitenciário, agente socioeducativo ou de policial em tempo comum; e</a:t>
              </a:r>
            </a:p>
            <a:p>
              <a:pPr algn="just"/>
              <a:r>
                <a:rPr lang="pt-BR" sz="2400" dirty="0">
                  <a:solidFill>
                    <a:schemeClr val="tx2"/>
                  </a:solidFill>
                  <a:latin typeface="Aptos" panose="020B0004020202020204" pitchFamily="34" charset="0"/>
                </a:rPr>
                <a:t>d) cumprido pelo segurado com</a:t>
              </a:r>
              <a:r>
                <a:rPr lang="pt-BR" sz="2400" b="1" dirty="0">
                  <a:solidFill>
                    <a:schemeClr val="tx2"/>
                  </a:solidFill>
                  <a:latin typeface="Aptos" panose="020B0004020202020204" pitchFamily="34" charset="0"/>
                </a:rPr>
                <a:t> deficiência </a:t>
              </a:r>
              <a:r>
                <a:rPr lang="pt-BR" sz="2400" dirty="0">
                  <a:solidFill>
                    <a:schemeClr val="tx2"/>
                  </a:solidFill>
                  <a:latin typeface="Aptos" panose="020B0004020202020204" pitchFamily="34" charset="0"/>
                </a:rPr>
                <a:t>em tempo de contribuição comum;</a:t>
              </a:r>
            </a:p>
            <a:p>
              <a:pPr algn="just"/>
              <a:r>
                <a:rPr lang="pt-BR" sz="2400" dirty="0">
                  <a:solidFill>
                    <a:schemeClr val="tx2"/>
                  </a:solidFill>
                  <a:latin typeface="Aptos" panose="020B0004020202020204" pitchFamily="34" charset="0"/>
                </a:rPr>
                <a:t>[...]</a:t>
              </a:r>
            </a:p>
            <a:p>
              <a:pPr algn="just"/>
              <a:r>
                <a:rPr lang="pt-BR" sz="2400" b="1" dirty="0">
                  <a:solidFill>
                    <a:schemeClr val="tx2"/>
                  </a:solidFill>
                  <a:latin typeface="Aptos" panose="020B0004020202020204" pitchFamily="34" charset="0"/>
                </a:rPr>
                <a:t>§ 2º Na hipótese de não aplicação da conversão de tempo especial em tempo comum no ente federativo instituidor, cumprido após a Emenda Constitucional n° 103, de 2019, por vedação ou falta de regulamentação legal, não se aplicará também a conversão do tempo especial certificado pelo regime de origem para fins de contagem recíproca quanto ao mesmo período conforme art. 188.	</a:t>
              </a: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3124200" y="744150"/>
              <a:ext cx="14287500" cy="807465"/>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dirty="0">
                    <a:solidFill>
                      <a:schemeClr val="bg1"/>
                    </a:solidFill>
                    <a:latin typeface="Aptos Black" panose="020B0004020202020204" pitchFamily="34" charset="0"/>
                  </a:rPr>
                  <a:t>Conversão do Tempo Especial em Comum - Vedações</a:t>
                </a:r>
                <a:r>
                  <a:rPr lang="pt-BR" sz="3600" b="1" kern="1200" dirty="0">
                    <a:solidFill>
                      <a:schemeClr val="bg1"/>
                    </a:solidFill>
                    <a:latin typeface="Aptos Black" panose="020B0004020202020204" pitchFamily="34" charset="0"/>
                  </a:rPr>
                  <a:t> </a:t>
                </a:r>
              </a:p>
            </p:txBody>
          </p:sp>
        </p:grpSp>
      </p:grpSp>
    </p:spTree>
    <p:extLst>
      <p:ext uri="{BB962C8B-B14F-4D97-AF65-F5344CB8AC3E}">
        <p14:creationId xmlns:p14="http://schemas.microsoft.com/office/powerpoint/2010/main" val="178717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7284193A-5F8F-A731-9B07-2F0689E10C6E}"/>
              </a:ext>
            </a:extLst>
          </p:cNvPr>
          <p:cNvGrpSpPr/>
          <p:nvPr/>
        </p:nvGrpSpPr>
        <p:grpSpPr>
          <a:xfrm>
            <a:off x="0" y="1"/>
            <a:ext cx="18288000" cy="10286999"/>
            <a:chOff x="0" y="1"/>
            <a:chExt cx="18288000" cy="10286999"/>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a:stretch>
                <a:fillRect/>
              </a:stretch>
            </a:blipFill>
          </p:spPr>
          <p:txBody>
            <a:bodyPr/>
            <a:lstStyle/>
            <a:p>
              <a:endParaRPr lang="pt-BR"/>
            </a:p>
          </p:txBody>
        </p:sp>
        <p:sp>
          <p:nvSpPr>
            <p:cNvPr id="5" name="TextBox 5"/>
            <p:cNvSpPr txBox="1"/>
            <p:nvPr/>
          </p:nvSpPr>
          <p:spPr>
            <a:xfrm>
              <a:off x="4036373" y="1919535"/>
              <a:ext cx="6809359" cy="807465"/>
            </a:xfrm>
            <a:prstGeom prst="rect">
              <a:avLst/>
            </a:prstGeom>
          </p:spPr>
          <p:txBody>
            <a:bodyPr lIns="0" tIns="0" rIns="0" bIns="0" rtlCol="0" anchor="t">
              <a:spAutoFit/>
            </a:bodyPr>
            <a:lstStyle/>
            <a:p>
              <a:pPr marL="0" lvl="0" indent="0" algn="l">
                <a:lnSpc>
                  <a:spcPts val="6149"/>
                </a:lnSpc>
              </a:pPr>
              <a:endParaRPr lang="pt-BR" sz="6149" dirty="0">
                <a:solidFill>
                  <a:srgbClr val="035193"/>
                </a:solidFill>
                <a:latin typeface="Poppins Ultra-Bold"/>
              </a:endParaRPr>
            </a:p>
          </p:txBody>
        </p:sp>
        <p:sp>
          <p:nvSpPr>
            <p:cNvPr id="10" name="CaixaDeTexto 9">
              <a:extLst>
                <a:ext uri="{FF2B5EF4-FFF2-40B4-BE49-F238E27FC236}">
                  <a16:creationId xmlns:a16="http://schemas.microsoft.com/office/drawing/2014/main" id="{53926811-4AEE-2F94-D4F3-E12B30429B99}"/>
                </a:ext>
              </a:extLst>
            </p:cNvPr>
            <p:cNvSpPr txBox="1"/>
            <p:nvPr/>
          </p:nvSpPr>
          <p:spPr>
            <a:xfrm>
              <a:off x="1143000" y="2295764"/>
              <a:ext cx="16268700" cy="7109639"/>
            </a:xfrm>
            <a:prstGeom prst="rect">
              <a:avLst/>
            </a:prstGeom>
            <a:noFill/>
          </p:spPr>
          <p:txBody>
            <a:bodyPr wrap="square">
              <a:spAutoFit/>
            </a:bodyPr>
            <a:lstStyle/>
            <a:p>
              <a:pPr algn="just"/>
              <a:r>
                <a:rPr lang="pt-BR" sz="2400" b="1" dirty="0">
                  <a:solidFill>
                    <a:schemeClr val="tx2"/>
                  </a:solidFill>
                  <a:latin typeface="Aptos Black" panose="020B0004020202020204" pitchFamily="34" charset="0"/>
                </a:rPr>
                <a:t>Art. </a:t>
              </a:r>
              <a:r>
                <a:rPr lang="pt-BR" sz="2400" dirty="0">
                  <a:solidFill>
                    <a:schemeClr val="tx2"/>
                  </a:solidFill>
                  <a:latin typeface="Aptos Black" panose="020B0004020202020204" pitchFamily="34" charset="0"/>
                </a:rPr>
                <a:t>184</a:t>
              </a:r>
              <a:r>
                <a:rPr lang="pt-BR" sz="2400" b="1" dirty="0">
                  <a:solidFill>
                    <a:schemeClr val="tx2"/>
                  </a:solidFill>
                  <a:latin typeface="Aptos Black" panose="020B0004020202020204" pitchFamily="34" charset="0"/>
                </a:rPr>
                <a:t>. </a:t>
              </a:r>
              <a:r>
                <a:rPr lang="pt-BR" sz="2400" dirty="0">
                  <a:solidFill>
                    <a:schemeClr val="tx2"/>
                  </a:solidFill>
                  <a:latin typeface="Aptos" panose="020B0004020202020204" pitchFamily="34" charset="0"/>
                </a:rPr>
                <a:t>É vedada a contagem recíproca, por RPPS, de tempo de contribuição ao RGPS sem a emissão da CTC correspondente pelo INSS, ainda que o tempo referente ao RGPS tenha sido prestado pelo segurado ao próprio ente instituidor.</a:t>
              </a:r>
            </a:p>
            <a:p>
              <a:pPr algn="just"/>
              <a:endParaRPr lang="pt-BR" sz="2400" dirty="0">
                <a:solidFill>
                  <a:schemeClr val="tx2"/>
                </a:solidFill>
                <a:latin typeface="Aptos Black" panose="020B0004020202020204" pitchFamily="34" charset="0"/>
              </a:endParaRPr>
            </a:p>
            <a:p>
              <a:pPr algn="just"/>
              <a:r>
                <a:rPr lang="pt-BR" sz="2400" b="1" dirty="0">
                  <a:solidFill>
                    <a:schemeClr val="tx2"/>
                  </a:solidFill>
                  <a:latin typeface="Aptos Black" panose="020B0004020202020204" pitchFamily="34" charset="0"/>
                </a:rPr>
                <a:t>Parágrafo único. </a:t>
              </a:r>
              <a:r>
                <a:rPr lang="pt-BR" sz="2400" b="1" u="sng" dirty="0">
                  <a:solidFill>
                    <a:schemeClr val="tx2"/>
                  </a:solidFill>
                  <a:latin typeface="Aptos" panose="020B0004020202020204" pitchFamily="34" charset="0"/>
                </a:rPr>
                <a:t>Ressalvada a hipótese de que trata o § 3º do art. 188</a:t>
              </a:r>
              <a:r>
                <a:rPr lang="pt-BR" sz="2400" dirty="0">
                  <a:solidFill>
                    <a:schemeClr val="tx2"/>
                  </a:solidFill>
                  <a:latin typeface="Aptos" panose="020B0004020202020204" pitchFamily="34" charset="0"/>
                </a:rPr>
                <a:t>, o tempo de contribuição comum ao RGPS prestado pelo segurado ao próprio ente instituidor, averbado automaticamente pelo ente até 18 de janeiro de 2019, poderá ser contado para fins de concessão de benefícios no RPPS a qualquer tempo, utilizando-se, como comprovação para fins de compensação financeira, certidão específica conforme modelo constante do Anexo XIII. (Redação dada pela Portaria MPS nº 1.180, de 16/04/2024).</a:t>
              </a:r>
            </a:p>
            <a:p>
              <a:pPr algn="just"/>
              <a:endParaRPr lang="pt-BR" sz="2400" dirty="0">
                <a:solidFill>
                  <a:schemeClr val="tx2"/>
                </a:solidFill>
                <a:latin typeface="Aptos" panose="020B0004020202020204" pitchFamily="34" charset="0"/>
              </a:endParaRPr>
            </a:p>
            <a:p>
              <a:pPr algn="just"/>
              <a:endParaRPr lang="pt-BR" sz="2400" dirty="0">
                <a:solidFill>
                  <a:schemeClr val="tx2"/>
                </a:solidFill>
                <a:latin typeface="Aptos" panose="020B0004020202020204" pitchFamily="34" charset="0"/>
              </a:endParaRPr>
            </a:p>
            <a:p>
              <a:pPr algn="just"/>
              <a:r>
                <a:rPr lang="pt-BR" sz="2400" dirty="0">
                  <a:solidFill>
                    <a:schemeClr val="tx2"/>
                  </a:solidFill>
                  <a:latin typeface="Aptos Black" panose="020B0004020202020204" pitchFamily="34" charset="0"/>
                </a:rPr>
                <a:t>Art. 188. .......................</a:t>
              </a:r>
            </a:p>
            <a:p>
              <a:pPr algn="just"/>
              <a:endParaRPr lang="pt-BR" sz="2400" dirty="0">
                <a:solidFill>
                  <a:schemeClr val="tx2"/>
                </a:solidFill>
                <a:latin typeface="Aptos" panose="020B0004020202020204" pitchFamily="34" charset="0"/>
              </a:endParaRPr>
            </a:p>
            <a:p>
              <a:pPr algn="just"/>
              <a:r>
                <a:rPr lang="pt-BR" sz="2400" dirty="0">
                  <a:solidFill>
                    <a:schemeClr val="tx2"/>
                  </a:solidFill>
                  <a:latin typeface="Aptos Black" panose="020B0004020202020204" pitchFamily="34" charset="0"/>
                </a:rPr>
                <a:t>§3º </a:t>
              </a:r>
              <a:r>
                <a:rPr lang="pt-BR" sz="2400" dirty="0">
                  <a:solidFill>
                    <a:schemeClr val="tx2"/>
                  </a:solidFill>
                  <a:latin typeface="Aptos" panose="020B0004020202020204" pitchFamily="34" charset="0"/>
                </a:rPr>
                <a:t>A averbação e cômputo, pelo RPPS instituidor do benefício, </a:t>
              </a:r>
              <a:r>
                <a:rPr lang="pt-BR" sz="2400" b="1" dirty="0">
                  <a:solidFill>
                    <a:schemeClr val="tx2"/>
                  </a:solidFill>
                  <a:latin typeface="Aptos" panose="020B0004020202020204" pitchFamily="34" charset="0"/>
                </a:rPr>
                <a:t>de tempo de natureza especial </a:t>
              </a:r>
              <a:r>
                <a:rPr lang="pt-BR" sz="2400" dirty="0">
                  <a:solidFill>
                    <a:schemeClr val="tx2"/>
                  </a:solidFill>
                  <a:latin typeface="Aptos" panose="020B0004020202020204" pitchFamily="34" charset="0"/>
                </a:rPr>
                <a:t>exercido com filiação a outro RPPS ou ao RGPS, </a:t>
              </a:r>
              <a:r>
                <a:rPr lang="pt-BR" sz="2400" b="1" u="sng" dirty="0">
                  <a:solidFill>
                    <a:schemeClr val="tx2"/>
                  </a:solidFill>
                  <a:latin typeface="Aptos" panose="020B0004020202020204" pitchFamily="34" charset="0"/>
                </a:rPr>
                <a:t>serão feitos somente por CTC</a:t>
              </a:r>
              <a:r>
                <a:rPr lang="pt-BR" sz="2400" dirty="0">
                  <a:solidFill>
                    <a:schemeClr val="tx2"/>
                  </a:solidFill>
                  <a:latin typeface="Aptos" panose="020B0004020202020204" pitchFamily="34" charset="0"/>
                </a:rPr>
                <a:t> emitida pelo regime de origem, </a:t>
              </a:r>
              <a:r>
                <a:rPr lang="pt-BR" sz="2400" b="1" u="sng" dirty="0">
                  <a:solidFill>
                    <a:schemeClr val="tx2"/>
                  </a:solidFill>
                  <a:latin typeface="Aptos" panose="020B0004020202020204" pitchFamily="34" charset="0"/>
                </a:rPr>
                <a:t>inclusive se esse tempo foi prestado ao ente federativo instituidor a qualquer tempo, mas com filiação ao RGPS. </a:t>
              </a:r>
              <a:r>
                <a:rPr lang="pt-BR" sz="2400" dirty="0">
                  <a:solidFill>
                    <a:schemeClr val="tx2"/>
                  </a:solidFill>
                  <a:latin typeface="Aptos" panose="020B0004020202020204" pitchFamily="34" charset="0"/>
                </a:rPr>
                <a:t>(Redação dada pela Portaria MPS nº 1.180, de 16/04/2024).</a:t>
              </a:r>
            </a:p>
            <a:p>
              <a:pPr algn="just"/>
              <a:endParaRPr lang="pt-BR" sz="2400" dirty="0">
                <a:solidFill>
                  <a:schemeClr val="tx2"/>
                </a:solidFill>
                <a:latin typeface="Aptos" panose="020B0004020202020204" pitchFamily="34" charset="0"/>
              </a:endParaRPr>
            </a:p>
            <a:p>
              <a:pPr algn="just"/>
              <a:endParaRPr lang="pt-BR" sz="2400" dirty="0">
                <a:solidFill>
                  <a:schemeClr val="tx2"/>
                </a:solidFill>
                <a:latin typeface="Aptos" panose="020B0004020202020204" pitchFamily="34" charset="0"/>
              </a:endParaRP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3124200" y="744150"/>
              <a:ext cx="14287500" cy="807465"/>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dirty="0">
                    <a:solidFill>
                      <a:schemeClr val="bg1"/>
                    </a:solidFill>
                    <a:latin typeface="Aptos Black" panose="020B0004020202020204" pitchFamily="34" charset="0"/>
                  </a:rPr>
                  <a:t>Alterações promovidas pela Portaria MTP nº 1.180 de 2024</a:t>
                </a:r>
                <a:r>
                  <a:rPr lang="pt-BR" sz="3600" b="1" kern="1200" dirty="0">
                    <a:solidFill>
                      <a:schemeClr val="bg1"/>
                    </a:solidFill>
                    <a:latin typeface="Aptos Black" panose="020B0004020202020204" pitchFamily="34" charset="0"/>
                  </a:rPr>
                  <a:t> </a:t>
                </a:r>
              </a:p>
            </p:txBody>
          </p:sp>
        </p:grpSp>
      </p:grpSp>
    </p:spTree>
    <p:extLst>
      <p:ext uri="{BB962C8B-B14F-4D97-AF65-F5344CB8AC3E}">
        <p14:creationId xmlns:p14="http://schemas.microsoft.com/office/powerpoint/2010/main" val="155140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91924D80-1177-68F4-69A2-99A12D08DAB2}"/>
              </a:ext>
            </a:extLst>
          </p:cNvPr>
          <p:cNvGrpSpPr/>
          <p:nvPr/>
        </p:nvGrpSpPr>
        <p:grpSpPr>
          <a:xfrm>
            <a:off x="0" y="1"/>
            <a:ext cx="18288000" cy="10286999"/>
            <a:chOff x="0" y="1"/>
            <a:chExt cx="18288000" cy="10286999"/>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a:stretch>
                <a:fillRect/>
              </a:stretch>
            </a:blipFill>
          </p:spPr>
          <p:txBody>
            <a:bodyPr/>
            <a:lstStyle/>
            <a:p>
              <a:endParaRPr lang="pt-BR"/>
            </a:p>
          </p:txBody>
        </p:sp>
        <p:sp>
          <p:nvSpPr>
            <p:cNvPr id="5" name="TextBox 5"/>
            <p:cNvSpPr txBox="1"/>
            <p:nvPr/>
          </p:nvSpPr>
          <p:spPr>
            <a:xfrm>
              <a:off x="4036373" y="1919535"/>
              <a:ext cx="6809359" cy="807465"/>
            </a:xfrm>
            <a:prstGeom prst="rect">
              <a:avLst/>
            </a:prstGeom>
          </p:spPr>
          <p:txBody>
            <a:bodyPr lIns="0" tIns="0" rIns="0" bIns="0" rtlCol="0" anchor="t">
              <a:spAutoFit/>
            </a:bodyPr>
            <a:lstStyle/>
            <a:p>
              <a:pPr marL="0" lvl="0" indent="0" algn="l">
                <a:lnSpc>
                  <a:spcPts val="6149"/>
                </a:lnSpc>
              </a:pPr>
              <a:endParaRPr lang="pt-BR" sz="6149" dirty="0">
                <a:solidFill>
                  <a:srgbClr val="035193"/>
                </a:solidFill>
                <a:latin typeface="Poppins Ultra-Bold"/>
              </a:endParaRPr>
            </a:p>
          </p:txBody>
        </p:sp>
        <p:sp>
          <p:nvSpPr>
            <p:cNvPr id="10" name="CaixaDeTexto 9">
              <a:extLst>
                <a:ext uri="{FF2B5EF4-FFF2-40B4-BE49-F238E27FC236}">
                  <a16:creationId xmlns:a16="http://schemas.microsoft.com/office/drawing/2014/main" id="{53926811-4AEE-2F94-D4F3-E12B30429B99}"/>
                </a:ext>
              </a:extLst>
            </p:cNvPr>
            <p:cNvSpPr txBox="1"/>
            <p:nvPr/>
          </p:nvSpPr>
          <p:spPr>
            <a:xfrm>
              <a:off x="1143000" y="2295764"/>
              <a:ext cx="16268700" cy="7848302"/>
            </a:xfrm>
            <a:prstGeom prst="rect">
              <a:avLst/>
            </a:prstGeom>
            <a:noFill/>
          </p:spPr>
          <p:txBody>
            <a:bodyPr wrap="square">
              <a:spAutoFit/>
            </a:bodyPr>
            <a:lstStyle/>
            <a:p>
              <a:pPr algn="just"/>
              <a:r>
                <a:rPr lang="pt-BR" sz="2400" dirty="0">
                  <a:solidFill>
                    <a:schemeClr val="tx2"/>
                  </a:solidFill>
                  <a:latin typeface="Aptos Black" panose="020B0004020202020204" pitchFamily="34" charset="0"/>
                </a:rPr>
                <a:t>Art. 188. </a:t>
              </a:r>
              <a:r>
                <a:rPr lang="pt-BR" sz="2400" dirty="0">
                  <a:solidFill>
                    <a:schemeClr val="tx2"/>
                  </a:solidFill>
                  <a:latin typeface="Aptos" panose="020B0004020202020204" pitchFamily="34" charset="0"/>
                </a:rPr>
                <a:t>Para fins de elegibilidade às aposentadorias especiais referidas nos §§ 4º, 4º-A, 4º-B e 4º-C do art. 40 da Constituição Federal, </a:t>
              </a:r>
              <a:r>
                <a:rPr lang="pt-BR" sz="2400" b="1" dirty="0">
                  <a:solidFill>
                    <a:schemeClr val="tx2"/>
                  </a:solidFill>
                  <a:latin typeface="Aptos" panose="020B0004020202020204" pitchFamily="34" charset="0"/>
                </a:rPr>
                <a:t>os períodos reconhecidos pelo regime previdenciário de origem como de tempo especial</a:t>
              </a:r>
              <a:r>
                <a:rPr lang="pt-BR" sz="2400" dirty="0">
                  <a:solidFill>
                    <a:schemeClr val="tx2"/>
                  </a:solidFill>
                  <a:latin typeface="Aptos" panose="020B0004020202020204" pitchFamily="34" charset="0"/>
                </a:rPr>
                <a:t>, cumprido em qualquer época, deverão estar incluídos nos períodos de contribuição compreendidos na CTC, </a:t>
              </a:r>
              <a:r>
                <a:rPr lang="pt-BR" sz="2400" b="1" u="sng" dirty="0">
                  <a:solidFill>
                    <a:schemeClr val="tx2"/>
                  </a:solidFill>
                  <a:latin typeface="Aptos" panose="020B0004020202020204" pitchFamily="34" charset="0"/>
                </a:rPr>
                <a:t>sem conversão em tempo comum e discriminados de data a data, em campo próprio da CTC</a:t>
              </a:r>
              <a:r>
                <a:rPr lang="pt-BR" sz="2400" dirty="0">
                  <a:solidFill>
                    <a:schemeClr val="tx2"/>
                  </a:solidFill>
                  <a:latin typeface="Aptos" panose="020B0004020202020204" pitchFamily="34" charset="0"/>
                </a:rPr>
                <a:t>, conforme Anexo IX.</a:t>
              </a:r>
            </a:p>
            <a:p>
              <a:pPr algn="just"/>
              <a:endParaRPr lang="pt-BR" sz="2400" dirty="0">
                <a:solidFill>
                  <a:schemeClr val="tx2"/>
                </a:solidFill>
                <a:latin typeface="Aptos" panose="020B0004020202020204" pitchFamily="34" charset="0"/>
              </a:endParaRPr>
            </a:p>
            <a:p>
              <a:pPr algn="just"/>
              <a:r>
                <a:rPr lang="pt-BR" sz="2400" dirty="0">
                  <a:solidFill>
                    <a:schemeClr val="tx2"/>
                  </a:solidFill>
                  <a:latin typeface="Aptos Black" panose="020B0004020202020204" pitchFamily="34" charset="0"/>
                </a:rPr>
                <a:t>§ 1º </a:t>
              </a:r>
              <a:r>
                <a:rPr lang="pt-BR" sz="2400" dirty="0">
                  <a:solidFill>
                    <a:schemeClr val="tx2"/>
                  </a:solidFill>
                  <a:latin typeface="Aptos" panose="020B0004020202020204" pitchFamily="34" charset="0"/>
                </a:rPr>
                <a:t>Ressalvados os casos de ex-segurados amparados em decisão judicial, observados os limites nela estabelecidos, </a:t>
              </a:r>
              <a:r>
                <a:rPr lang="pt-BR" sz="2400" b="1" u="sng" dirty="0">
                  <a:solidFill>
                    <a:schemeClr val="tx2"/>
                  </a:solidFill>
                  <a:latin typeface="Aptos" panose="020B0004020202020204" pitchFamily="34" charset="0"/>
                </a:rPr>
                <a:t>o ente de origem reconhecerá o tempo de contribuição de natureza especial cumprido no RPPS a qualquer tempo e emitirá a CTC com essa informação apenas nas seguintes hipóteses: </a:t>
              </a:r>
              <a:r>
                <a:rPr lang="pt-BR" sz="2400" dirty="0">
                  <a:solidFill>
                    <a:schemeClr val="tx2"/>
                  </a:solidFill>
                  <a:latin typeface="Aptos" panose="020B0004020202020204" pitchFamily="34" charset="0"/>
                </a:rPr>
                <a:t>(Redação dada pela Portaria MPS nº 1.180, de 16/04/2024).</a:t>
              </a:r>
            </a:p>
            <a:p>
              <a:pPr algn="just"/>
              <a:endParaRPr lang="pt-BR" sz="2400" dirty="0">
                <a:solidFill>
                  <a:schemeClr val="tx2"/>
                </a:solidFill>
                <a:latin typeface="Aptos" panose="020B0004020202020204" pitchFamily="34" charset="0"/>
              </a:endParaRPr>
            </a:p>
            <a:p>
              <a:pPr algn="just"/>
              <a:r>
                <a:rPr lang="pt-BR" sz="2400" dirty="0">
                  <a:solidFill>
                    <a:schemeClr val="tx2"/>
                  </a:solidFill>
                  <a:latin typeface="Aptos" panose="020B0004020202020204" pitchFamily="34" charset="0"/>
                </a:rPr>
                <a:t>[...]</a:t>
              </a:r>
            </a:p>
            <a:p>
              <a:pPr algn="just"/>
              <a:endParaRPr lang="pt-BR" sz="2400" dirty="0">
                <a:solidFill>
                  <a:schemeClr val="tx2"/>
                </a:solidFill>
                <a:latin typeface="Aptos" panose="020B0004020202020204" pitchFamily="34" charset="0"/>
              </a:endParaRPr>
            </a:p>
            <a:p>
              <a:pPr algn="just"/>
              <a:r>
                <a:rPr lang="pt-BR" sz="2400" dirty="0">
                  <a:solidFill>
                    <a:schemeClr val="tx2"/>
                  </a:solidFill>
                  <a:latin typeface="Aptos Black" panose="020B0004020202020204" pitchFamily="34" charset="0"/>
                </a:rPr>
                <a:t>§ 4º </a:t>
              </a:r>
              <a:r>
                <a:rPr lang="pt-BR" sz="2400" dirty="0">
                  <a:solidFill>
                    <a:schemeClr val="tx2"/>
                  </a:solidFill>
                  <a:latin typeface="Aptos" panose="020B0004020202020204" pitchFamily="34" charset="0"/>
                </a:rPr>
                <a:t>Na hipótese de que trata o inciso I, b, do § 1º, por não haver norma geral aplicável à aposentadoria com idade e tempo de contribuição diferenciados para os segurados dos RPPS com deficiência, </a:t>
              </a:r>
              <a:r>
                <a:rPr lang="pt-BR" sz="2400" b="1" u="sng" dirty="0">
                  <a:solidFill>
                    <a:schemeClr val="tx2"/>
                  </a:solidFill>
                  <a:latin typeface="Aptos" panose="020B0004020202020204" pitchFamily="34" charset="0"/>
                </a:rPr>
                <a:t>o ente federativo somente poderá emitir ou averbar CTC do segurado nessa condição, que contemplará todo o tempo especial exercido, depois de editar a lei complementar de que trata o § 4º-A do art. 40 da Constituição Federal</a:t>
              </a:r>
              <a:r>
                <a:rPr lang="pt-BR" sz="2400" dirty="0">
                  <a:solidFill>
                    <a:schemeClr val="tx2"/>
                  </a:solidFill>
                  <a:latin typeface="Aptos" panose="020B0004020202020204" pitchFamily="34" charset="0"/>
                </a:rPr>
                <a:t>, que assegure esse benefício para seus servidores ativos, ressalvado o amparo em decisão judicial expressa. (Incluído pela Portaria MPS nº 1.180, de 16/04/2024)</a:t>
              </a:r>
            </a:p>
            <a:p>
              <a:pPr algn="just"/>
              <a:endParaRPr lang="pt-BR" sz="2400" dirty="0">
                <a:solidFill>
                  <a:schemeClr val="tx2"/>
                </a:solidFill>
                <a:latin typeface="Aptos" panose="020B0004020202020204" pitchFamily="34" charset="0"/>
              </a:endParaRPr>
            </a:p>
            <a:p>
              <a:pPr algn="just"/>
              <a:endParaRPr lang="pt-BR" sz="2400" dirty="0">
                <a:solidFill>
                  <a:schemeClr val="tx2"/>
                </a:solidFill>
                <a:latin typeface="Aptos" panose="020B0004020202020204" pitchFamily="34" charset="0"/>
              </a:endParaRPr>
            </a:p>
            <a:p>
              <a:pPr algn="just"/>
              <a:endParaRPr lang="pt-BR" sz="2400" dirty="0">
                <a:solidFill>
                  <a:schemeClr val="tx2"/>
                </a:solidFill>
                <a:latin typeface="Aptos" panose="020B0004020202020204" pitchFamily="34" charset="0"/>
              </a:endParaRPr>
            </a:p>
            <a:p>
              <a:pPr algn="just"/>
              <a:endParaRPr lang="pt-BR" sz="2400" dirty="0">
                <a:solidFill>
                  <a:schemeClr val="tx2"/>
                </a:solidFill>
                <a:latin typeface="Aptos" panose="020B0004020202020204" pitchFamily="34" charset="0"/>
              </a:endParaRP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3124200" y="744150"/>
              <a:ext cx="14287500" cy="807465"/>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dirty="0">
                    <a:solidFill>
                      <a:schemeClr val="bg1"/>
                    </a:solidFill>
                    <a:latin typeface="Aptos Black" panose="020B0004020202020204" pitchFamily="34" charset="0"/>
                  </a:rPr>
                  <a:t>Alterações promovidas pela Portaria MTP nº 1.180 de 2024</a:t>
                </a:r>
                <a:r>
                  <a:rPr lang="pt-BR" sz="3600" b="1" kern="1200" dirty="0">
                    <a:solidFill>
                      <a:schemeClr val="bg1"/>
                    </a:solidFill>
                    <a:latin typeface="Aptos Black" panose="020B0004020202020204" pitchFamily="34" charset="0"/>
                  </a:rPr>
                  <a:t> </a:t>
                </a:r>
              </a:p>
            </p:txBody>
          </p:sp>
        </p:grpSp>
      </p:grpSp>
    </p:spTree>
    <p:extLst>
      <p:ext uri="{BB962C8B-B14F-4D97-AF65-F5344CB8AC3E}">
        <p14:creationId xmlns:p14="http://schemas.microsoft.com/office/powerpoint/2010/main" val="39759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782CCC-AD63-2660-D0E3-76B64F93C94B}"/>
              </a:ext>
            </a:extLst>
          </p:cNvPr>
          <p:cNvGrpSpPr/>
          <p:nvPr/>
        </p:nvGrpSpPr>
        <p:grpSpPr>
          <a:xfrm>
            <a:off x="0" y="1"/>
            <a:ext cx="18288000" cy="10286999"/>
            <a:chOff x="0" y="1"/>
            <a:chExt cx="18288000" cy="10286999"/>
          </a:xfrm>
        </p:grpSpPr>
        <p:pic>
          <p:nvPicPr>
            <p:cNvPr id="12" name="Imagem 11">
              <a:extLst>
                <a:ext uri="{FF2B5EF4-FFF2-40B4-BE49-F238E27FC236}">
                  <a16:creationId xmlns:a16="http://schemas.microsoft.com/office/drawing/2014/main" id="{D1C06CC6-53AA-4AF2-9158-9B5312BB3F2F}"/>
                </a:ext>
              </a:extLst>
            </p:cNvPr>
            <p:cNvPicPr>
              <a:picLocks noChangeAspect="1"/>
            </p:cNvPicPr>
            <p:nvPr/>
          </p:nvPicPr>
          <p:blipFill>
            <a:blip r:embed="rId2"/>
            <a:stretch>
              <a:fillRect/>
            </a:stretch>
          </p:blipFill>
          <p:spPr>
            <a:xfrm>
              <a:off x="685801" y="2024529"/>
              <a:ext cx="16992600" cy="6547971"/>
            </a:xfrm>
            <a:prstGeom prst="rect">
              <a:avLst/>
            </a:prstGeom>
          </p:spPr>
        </p:pic>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3" cstate="print"/>
              <a:stretch>
                <a:fillRect/>
              </a:stretch>
            </a:blipFill>
          </p:spPr>
          <p:txBody>
            <a:bodyPr/>
            <a:lstStyle/>
            <a:p>
              <a:endParaRPr lang="pt-BR"/>
            </a:p>
          </p:txBody>
        </p:sp>
        <p:sp>
          <p:nvSpPr>
            <p:cNvPr id="5" name="TextBox 5"/>
            <p:cNvSpPr txBox="1"/>
            <p:nvPr/>
          </p:nvSpPr>
          <p:spPr>
            <a:xfrm>
              <a:off x="4036373" y="1919535"/>
              <a:ext cx="6809359" cy="807465"/>
            </a:xfrm>
            <a:prstGeom prst="rect">
              <a:avLst/>
            </a:prstGeom>
          </p:spPr>
          <p:txBody>
            <a:bodyPr lIns="0" tIns="0" rIns="0" bIns="0" rtlCol="0" anchor="t">
              <a:spAutoFit/>
            </a:bodyPr>
            <a:lstStyle/>
            <a:p>
              <a:pPr marL="0" lvl="0" indent="0" algn="l">
                <a:lnSpc>
                  <a:spcPts val="6149"/>
                </a:lnSpc>
              </a:pPr>
              <a:endParaRPr lang="pt-BR" sz="6149" dirty="0">
                <a:solidFill>
                  <a:srgbClr val="035193"/>
                </a:solidFill>
                <a:latin typeface="Poppins Ultra-Bold"/>
              </a:endParaRP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2951312" y="424573"/>
              <a:ext cx="11305256" cy="1175385"/>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sz="2800">
                  <a:latin typeface="Aptos" panose="020B0004020202020204" pitchFamily="34" charset="0"/>
                </a:endParaRP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1"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2800" b="1" dirty="0">
                    <a:solidFill>
                      <a:schemeClr val="bg1"/>
                    </a:solidFill>
                    <a:latin typeface="Aptos" panose="020B0004020202020204" pitchFamily="34" charset="0"/>
                  </a:rPr>
                  <a:t>Certidão por Tempo de Contribuição - Alterações promovidas pela Portaria MTP nº 1.180 de 2024</a:t>
                </a:r>
                <a:r>
                  <a:rPr lang="pt-BR" sz="2800" b="1" kern="1200" dirty="0">
                    <a:solidFill>
                      <a:schemeClr val="bg1"/>
                    </a:solidFill>
                    <a:latin typeface="Aptos" panose="020B0004020202020204" pitchFamily="34" charset="0"/>
                  </a:rPr>
                  <a:t> </a:t>
                </a:r>
              </a:p>
            </p:txBody>
          </p:sp>
        </p:grpSp>
        <p:pic>
          <p:nvPicPr>
            <p:cNvPr id="13" name="Imagem 12">
              <a:extLst>
                <a:ext uri="{FF2B5EF4-FFF2-40B4-BE49-F238E27FC236}">
                  <a16:creationId xmlns:a16="http://schemas.microsoft.com/office/drawing/2014/main" id="{FCEEAD9B-469A-5A9B-EA7F-01AFFACD61CB}"/>
                </a:ext>
              </a:extLst>
            </p:cNvPr>
            <p:cNvPicPr>
              <a:picLocks noChangeAspect="1"/>
            </p:cNvPicPr>
            <p:nvPr/>
          </p:nvPicPr>
          <p:blipFill>
            <a:blip r:embed="rId6"/>
            <a:stretch>
              <a:fillRect/>
            </a:stretch>
          </p:blipFill>
          <p:spPr>
            <a:xfrm>
              <a:off x="14695014" y="387278"/>
              <a:ext cx="2637954" cy="1424966"/>
            </a:xfrm>
            <a:prstGeom prst="rect">
              <a:avLst/>
            </a:prstGeom>
          </p:spPr>
        </p:pic>
      </p:grpSp>
    </p:spTree>
    <p:extLst>
      <p:ext uri="{BB962C8B-B14F-4D97-AF65-F5344CB8AC3E}">
        <p14:creationId xmlns:p14="http://schemas.microsoft.com/office/powerpoint/2010/main" val="191375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BE9C4A8A-19EB-E44C-4D01-C67E19C403EE}"/>
              </a:ext>
            </a:extLst>
          </p:cNvPr>
          <p:cNvGrpSpPr/>
          <p:nvPr/>
        </p:nvGrpSpPr>
        <p:grpSpPr>
          <a:xfrm>
            <a:off x="0" y="1"/>
            <a:ext cx="18291514" cy="10524706"/>
            <a:chOff x="0" y="1"/>
            <a:chExt cx="18291514" cy="10524706"/>
          </a:xfrm>
        </p:grpSpPr>
        <p:sp>
          <p:nvSpPr>
            <p:cNvPr id="4" name="Freeform 4"/>
            <p:cNvSpPr/>
            <p:nvPr/>
          </p:nvSpPr>
          <p:spPr>
            <a:xfrm>
              <a:off x="14727622" y="8560992"/>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5" name="TextBox 5"/>
            <p:cNvSpPr txBox="1"/>
            <p:nvPr/>
          </p:nvSpPr>
          <p:spPr>
            <a:xfrm>
              <a:off x="4036373" y="1919535"/>
              <a:ext cx="6809359" cy="807465"/>
            </a:xfrm>
            <a:prstGeom prst="rect">
              <a:avLst/>
            </a:prstGeom>
          </p:spPr>
          <p:txBody>
            <a:bodyPr lIns="0" tIns="0" rIns="0" bIns="0" rtlCol="0" anchor="t">
              <a:spAutoFit/>
            </a:bodyPr>
            <a:lstStyle/>
            <a:p>
              <a:pPr marL="0" lvl="0" indent="0" algn="l">
                <a:lnSpc>
                  <a:spcPts val="6149"/>
                </a:lnSpc>
              </a:pPr>
              <a:endParaRPr lang="pt-BR" sz="6149" dirty="0">
                <a:solidFill>
                  <a:srgbClr val="035193"/>
                </a:solidFill>
                <a:latin typeface="Poppins Ultra-Bold"/>
              </a:endParaRP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3124200" y="744151"/>
              <a:ext cx="11852448" cy="826180"/>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endParaRPr lang="pt-BR" sz="3600" b="1" dirty="0">
                  <a:effectLst>
                    <a:outerShdw blurRad="38100" dist="38100" dir="2700000" algn="tl">
                      <a:srgbClr val="000000">
                        <a:alpha val="43137"/>
                      </a:srgbClr>
                    </a:outerShdw>
                  </a:effectLst>
                  <a:latin typeface="+mj-lt"/>
                </a:endParaRPr>
              </a:p>
              <a:p>
                <a:pPr algn="ctr" defTabSz="1778000">
                  <a:lnSpc>
                    <a:spcPct val="90000"/>
                  </a:lnSpc>
                  <a:spcBef>
                    <a:spcPct val="0"/>
                  </a:spcBef>
                  <a:spcAft>
                    <a:spcPct val="35000"/>
                  </a:spcAft>
                </a:pPr>
                <a:r>
                  <a:rPr lang="pt-BR" sz="3600" b="1" dirty="0">
                    <a:effectLst>
                      <a:outerShdw blurRad="38100" dist="38100" dir="2700000" algn="tl">
                        <a:srgbClr val="000000">
                          <a:alpha val="43137"/>
                        </a:srgbClr>
                      </a:outerShdw>
                    </a:effectLst>
                    <a:latin typeface="+mj-lt"/>
                  </a:rPr>
                  <a:t>E os Guardas Municipais ?</a:t>
                </a:r>
                <a:endParaRPr lang="pt-BR" sz="3600" kern="100" dirty="0">
                  <a:latin typeface="+mj-lt"/>
                  <a:ea typeface="Calibri" panose="020F0502020204030204" pitchFamily="34" charset="0"/>
                  <a:cs typeface="Times New Roman" panose="02020603050405020304" pitchFamily="18" charset="0"/>
                </a:endParaRPr>
              </a:p>
              <a:p>
                <a:pPr marL="0" lvl="0" indent="0" algn="ctr" defTabSz="1778000">
                  <a:lnSpc>
                    <a:spcPct val="90000"/>
                  </a:lnSpc>
                  <a:spcBef>
                    <a:spcPct val="0"/>
                  </a:spcBef>
                  <a:spcAft>
                    <a:spcPct val="35000"/>
                  </a:spcAft>
                  <a:buNone/>
                </a:pPr>
                <a:endParaRPr lang="pt-BR" sz="3600" b="1" kern="1200" dirty="0">
                  <a:solidFill>
                    <a:schemeClr val="bg1"/>
                  </a:solidFill>
                  <a:latin typeface="Aptos Black" panose="020B0004020202020204" pitchFamily="34" charset="0"/>
                </a:endParaRPr>
              </a:p>
            </p:txBody>
          </p:sp>
        </p:grpSp>
        <p:sp>
          <p:nvSpPr>
            <p:cNvPr id="3" name="CaixaDeTexto 2">
              <a:extLst>
                <a:ext uri="{FF2B5EF4-FFF2-40B4-BE49-F238E27FC236}">
                  <a16:creationId xmlns:a16="http://schemas.microsoft.com/office/drawing/2014/main" id="{488C39C1-A0C2-59C3-254B-7CD34051DD1E}"/>
                </a:ext>
              </a:extLst>
            </p:cNvPr>
            <p:cNvSpPr txBox="1"/>
            <p:nvPr/>
          </p:nvSpPr>
          <p:spPr>
            <a:xfrm>
              <a:off x="545654" y="2321787"/>
              <a:ext cx="17196692" cy="7451463"/>
            </a:xfrm>
            <a:prstGeom prst="rect">
              <a:avLst/>
            </a:prstGeom>
            <a:noFill/>
          </p:spPr>
          <p:txBody>
            <a:bodyPr wrap="square">
              <a:spAutoFit/>
            </a:bodyPr>
            <a:lstStyle/>
            <a:p>
              <a:pPr marL="685800" algn="just">
                <a:lnSpc>
                  <a:spcPct val="107000"/>
                </a:lnSpc>
              </a:pPr>
              <a:r>
                <a:rPr lang="pt-BR" sz="3200" dirty="0">
                  <a:solidFill>
                    <a:schemeClr val="tx2"/>
                  </a:solidFill>
                  <a:latin typeface="Aptos" panose="020B0004020202020204" pitchFamily="34" charset="0"/>
                  <a:ea typeface="Calibri" panose="020F0502020204030204" pitchFamily="34" charset="0"/>
                </a:rPr>
                <a:t>As Guardas Municipais (§ 8º do art. 144 da CF) integram o Sistema de Segurança Pública (STF/ADPF 995). </a:t>
              </a:r>
              <a:r>
                <a:rPr lang="pt-BR" sz="3200" b="1" u="sng" dirty="0">
                  <a:solidFill>
                    <a:schemeClr val="tx2"/>
                  </a:solidFill>
                  <a:latin typeface="Aptos" panose="020B0004020202020204" pitchFamily="34" charset="0"/>
                  <a:ea typeface="Calibri" panose="020F0502020204030204" pitchFamily="34" charset="0"/>
                </a:rPr>
                <a:t>Regras de aposentadoria são as mesmas vigentes para os demais servidores amparados em RPPS</a:t>
              </a:r>
              <a:r>
                <a:rPr lang="pt-BR" sz="3200" dirty="0">
                  <a:solidFill>
                    <a:schemeClr val="tx2"/>
                  </a:solidFill>
                  <a:latin typeface="Aptos" panose="020B0004020202020204" pitchFamily="34" charset="0"/>
                  <a:ea typeface="Calibri" panose="020F0502020204030204" pitchFamily="34" charset="0"/>
                </a:rPr>
                <a:t>. </a:t>
              </a:r>
            </a:p>
            <a:p>
              <a:pPr marL="685800" algn="just">
                <a:lnSpc>
                  <a:spcPct val="107000"/>
                </a:lnSpc>
              </a:pPr>
              <a:r>
                <a:rPr lang="pt-BR" sz="3200" dirty="0">
                  <a:solidFill>
                    <a:schemeClr val="tx2"/>
                  </a:solidFill>
                  <a:latin typeface="Aptos" panose="020B0004020202020204" pitchFamily="34" charset="0"/>
                  <a:ea typeface="Calibri" panose="020F0502020204030204" pitchFamily="34" charset="0"/>
                </a:rPr>
                <a:t> </a:t>
              </a:r>
            </a:p>
            <a:p>
              <a:pPr marL="685800" algn="just">
                <a:lnSpc>
                  <a:spcPct val="107000"/>
                </a:lnSpc>
              </a:pPr>
              <a:r>
                <a:rPr lang="pt-BR" sz="3200" b="1" dirty="0">
                  <a:solidFill>
                    <a:schemeClr val="tx2"/>
                  </a:solidFill>
                  <a:latin typeface="Aptos" panose="020B0004020202020204" pitchFamily="34" charset="0"/>
                  <a:ea typeface="Calibri" panose="020F0502020204030204" pitchFamily="34" charset="0"/>
                </a:rPr>
                <a:t>ANTES DA EC 103/19</a:t>
              </a:r>
              <a:r>
                <a:rPr lang="pt-BR" sz="3200" dirty="0">
                  <a:solidFill>
                    <a:schemeClr val="tx2"/>
                  </a:solidFill>
                  <a:latin typeface="Aptos" panose="020B0004020202020204" pitchFamily="34" charset="0"/>
                  <a:ea typeface="Calibri" panose="020F0502020204030204" pitchFamily="34" charset="0"/>
                </a:rPr>
                <a:t>: A disciplina da aposentadoria especial por atividade de risco (art. 40, § 4º, II da CF) permaneceu </a:t>
              </a:r>
              <a:r>
                <a:rPr lang="pt-BR" sz="3200" b="1" dirty="0">
                  <a:solidFill>
                    <a:schemeClr val="tx2"/>
                  </a:solidFill>
                  <a:latin typeface="Aptos" panose="020B0004020202020204" pitchFamily="34" charset="0"/>
                  <a:ea typeface="Calibri" panose="020F0502020204030204" pitchFamily="34" charset="0"/>
                </a:rPr>
                <a:t>restrita aos policiais </a:t>
              </a:r>
              <a:r>
                <a:rPr lang="pt-BR" sz="3200" dirty="0">
                  <a:solidFill>
                    <a:schemeClr val="tx2"/>
                  </a:solidFill>
                  <a:latin typeface="Aptos" panose="020B0004020202020204" pitchFamily="34" charset="0"/>
                  <a:ea typeface="Calibri" panose="020F0502020204030204" pitchFamily="34" charset="0"/>
                </a:rPr>
                <a:t>conforme </a:t>
              </a:r>
              <a:r>
                <a:rPr lang="pt-BR" sz="3200" b="1" dirty="0">
                  <a:solidFill>
                    <a:schemeClr val="tx2"/>
                  </a:solidFill>
                  <a:latin typeface="Aptos" panose="020B0004020202020204" pitchFamily="34" charset="0"/>
                  <a:ea typeface="Calibri" panose="020F0502020204030204" pitchFamily="34" charset="0"/>
                </a:rPr>
                <a:t>LC 51/1985 </a:t>
              </a:r>
              <a:r>
                <a:rPr lang="pt-BR" sz="3200" dirty="0">
                  <a:solidFill>
                    <a:schemeClr val="tx2"/>
                  </a:solidFill>
                  <a:latin typeface="Aptos" panose="020B0004020202020204" pitchFamily="34" charset="0"/>
                  <a:ea typeface="Calibri" panose="020F0502020204030204" pitchFamily="34" charset="0"/>
                </a:rPr>
                <a:t>(STF MI nº 833 e 844 e RE nº 797.905) </a:t>
              </a:r>
              <a:r>
                <a:rPr lang="pt-BR" sz="3200" b="1" dirty="0">
                  <a:solidFill>
                    <a:schemeClr val="tx2"/>
                  </a:solidFill>
                  <a:latin typeface="Aptos" panose="020B0004020202020204" pitchFamily="34" charset="0"/>
                  <a:ea typeface="Calibri" panose="020F0502020204030204" pitchFamily="34" charset="0"/>
                </a:rPr>
                <a:t>e não havia norma geral a respeito da atividade de risco</a:t>
              </a:r>
              <a:r>
                <a:rPr lang="pt-BR" sz="3200" dirty="0">
                  <a:solidFill>
                    <a:schemeClr val="tx2"/>
                  </a:solidFill>
                  <a:latin typeface="Aptos" panose="020B0004020202020204" pitchFamily="34" charset="0"/>
                  <a:ea typeface="Calibri" panose="020F0502020204030204" pitchFamily="34" charset="0"/>
                </a:rPr>
                <a:t>.</a:t>
              </a:r>
            </a:p>
            <a:p>
              <a:pPr marL="685800" algn="just">
                <a:lnSpc>
                  <a:spcPct val="107000"/>
                </a:lnSpc>
              </a:pPr>
              <a:endParaRPr lang="pt-BR" sz="3200" dirty="0">
                <a:solidFill>
                  <a:schemeClr val="tx2"/>
                </a:solidFill>
                <a:latin typeface="Aptos" panose="020B0004020202020204" pitchFamily="34" charset="0"/>
                <a:ea typeface="Calibri" panose="020F0502020204030204" pitchFamily="34" charset="0"/>
              </a:endParaRPr>
            </a:p>
            <a:p>
              <a:pPr marL="685800" algn="just">
                <a:lnSpc>
                  <a:spcPct val="107000"/>
                </a:lnSpc>
              </a:pPr>
              <a:r>
                <a:rPr lang="pt-BR" sz="3200" b="1" dirty="0">
                  <a:solidFill>
                    <a:schemeClr val="tx2"/>
                  </a:solidFill>
                  <a:latin typeface="Aptos" panose="020B0004020202020204" pitchFamily="34" charset="0"/>
                  <a:ea typeface="Calibri" panose="020F0502020204030204" pitchFamily="34" charset="0"/>
                </a:rPr>
                <a:t>A PARTIR DA EC 103/19</a:t>
              </a:r>
              <a:r>
                <a:rPr lang="pt-BR" sz="3200" dirty="0">
                  <a:solidFill>
                    <a:schemeClr val="tx2"/>
                  </a:solidFill>
                  <a:latin typeface="Aptos" panose="020B0004020202020204" pitchFamily="34" charset="0"/>
                  <a:ea typeface="Calibri" panose="020F0502020204030204" pitchFamily="34" charset="0"/>
                </a:rPr>
                <a:t>: cada ente federativo é competente para legislar sobre aposentadoria de seus servidores, porém, nos </a:t>
              </a:r>
              <a:r>
                <a:rPr lang="pt-BR" sz="3200" b="1" dirty="0">
                  <a:solidFill>
                    <a:schemeClr val="tx2"/>
                  </a:solidFill>
                  <a:latin typeface="Aptos" panose="020B0004020202020204" pitchFamily="34" charset="0"/>
                  <a:ea typeface="Calibri" panose="020F0502020204030204" pitchFamily="34" charset="0"/>
                </a:rPr>
                <a:t>limites imposto no art. 40 da CF</a:t>
              </a:r>
              <a:r>
                <a:rPr lang="pt-BR" sz="3200" dirty="0">
                  <a:solidFill>
                    <a:schemeClr val="tx2"/>
                  </a:solidFill>
                  <a:latin typeface="Aptos" panose="020B0004020202020204" pitchFamily="34" charset="0"/>
                  <a:ea typeface="Calibri" panose="020F0502020204030204" pitchFamily="34" charset="0"/>
                </a:rPr>
                <a:t>, §§ 4º 4º-A, 4º-B e 4º-C da CF estabelecem as hipóteses restritas em que os entes poderão fixar, em lei complementar, idade e tempo de contribuição diferenciados para aposentadoria dos segurados de RPPS. </a:t>
              </a:r>
            </a:p>
            <a:p>
              <a:pPr marL="2295525" algn="just">
                <a:lnSpc>
                  <a:spcPct val="107000"/>
                </a:lnSpc>
                <a:spcAft>
                  <a:spcPts val="1200"/>
                </a:spcAft>
              </a:pPr>
              <a:endParaRPr lang="pt-BR" sz="3200" dirty="0">
                <a:solidFill>
                  <a:schemeClr val="tx2"/>
                </a:solidFill>
                <a:latin typeface="Aptos" panose="020B0004020202020204" pitchFamily="34" charset="0"/>
                <a:ea typeface="Calibri" panose="020F0502020204030204" pitchFamily="34" charset="0"/>
              </a:endParaRPr>
            </a:p>
          </p:txBody>
        </p:sp>
        <p:pic>
          <p:nvPicPr>
            <p:cNvPr id="9" name="Imagem 8">
              <a:extLst>
                <a:ext uri="{FF2B5EF4-FFF2-40B4-BE49-F238E27FC236}">
                  <a16:creationId xmlns:a16="http://schemas.microsoft.com/office/drawing/2014/main" id="{18A94E6E-8513-35EA-2CC5-8ECD6D5FA1FD}"/>
                </a:ext>
              </a:extLst>
            </p:cNvPr>
            <p:cNvPicPr>
              <a:picLocks noChangeAspect="1"/>
            </p:cNvPicPr>
            <p:nvPr/>
          </p:nvPicPr>
          <p:blipFill>
            <a:blip r:embed="rId5"/>
            <a:stretch>
              <a:fillRect/>
            </a:stretch>
          </p:blipFill>
          <p:spPr>
            <a:xfrm>
              <a:off x="16000606" y="207117"/>
              <a:ext cx="1730446" cy="1797002"/>
            </a:xfrm>
            <a:prstGeom prst="rect">
              <a:avLst/>
            </a:prstGeom>
          </p:spPr>
        </p:pic>
      </p:grpSp>
    </p:spTree>
    <p:extLst>
      <p:ext uri="{BB962C8B-B14F-4D97-AF65-F5344CB8AC3E}">
        <p14:creationId xmlns:p14="http://schemas.microsoft.com/office/powerpoint/2010/main" val="350067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7622" y="8560992"/>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3124200" y="744151"/>
            <a:ext cx="11852448" cy="826180"/>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endParaRPr lang="pt-BR" sz="3600" b="1" dirty="0">
                <a:effectLst>
                  <a:outerShdw blurRad="38100" dist="38100" dir="2700000" algn="tl">
                    <a:srgbClr val="000000">
                      <a:alpha val="43137"/>
                    </a:srgbClr>
                  </a:outerShdw>
                </a:effectLst>
                <a:latin typeface="+mj-lt"/>
              </a:endParaRPr>
            </a:p>
            <a:p>
              <a:pPr algn="ctr" defTabSz="1778000">
                <a:lnSpc>
                  <a:spcPct val="90000"/>
                </a:lnSpc>
                <a:spcBef>
                  <a:spcPct val="0"/>
                </a:spcBef>
                <a:spcAft>
                  <a:spcPct val="35000"/>
                </a:spcAft>
              </a:pPr>
              <a:r>
                <a:rPr lang="pt-BR" sz="3600" b="1" dirty="0">
                  <a:effectLst>
                    <a:outerShdw blurRad="38100" dist="38100" dir="2700000" algn="tl">
                      <a:srgbClr val="000000">
                        <a:alpha val="43137"/>
                      </a:srgbClr>
                    </a:outerShdw>
                  </a:effectLst>
                  <a:latin typeface="+mj-lt"/>
                </a:rPr>
                <a:t>E os Guardas Municipais ?</a:t>
              </a:r>
              <a:endParaRPr lang="pt-BR" sz="3600" kern="100" dirty="0">
                <a:latin typeface="+mj-lt"/>
                <a:ea typeface="Calibri" panose="020F0502020204030204" pitchFamily="34" charset="0"/>
                <a:cs typeface="Times New Roman" panose="02020603050405020304" pitchFamily="18" charset="0"/>
              </a:endParaRPr>
            </a:p>
            <a:p>
              <a:pPr marL="0" lvl="0" indent="0" algn="ctr" defTabSz="1778000">
                <a:lnSpc>
                  <a:spcPct val="90000"/>
                </a:lnSpc>
                <a:spcBef>
                  <a:spcPct val="0"/>
                </a:spcBef>
                <a:spcAft>
                  <a:spcPct val="35000"/>
                </a:spcAft>
                <a:buNone/>
              </a:pPr>
              <a:endParaRPr lang="pt-BR" sz="3600" b="1" kern="1200" dirty="0">
                <a:solidFill>
                  <a:schemeClr val="bg1"/>
                </a:solidFill>
                <a:latin typeface="Aptos Black" panose="020B0004020202020204" pitchFamily="34" charset="0"/>
              </a:endParaRPr>
            </a:p>
          </p:txBody>
        </p:sp>
      </p:grpSp>
      <p:pic>
        <p:nvPicPr>
          <p:cNvPr id="9" name="Imagem 8">
            <a:extLst>
              <a:ext uri="{FF2B5EF4-FFF2-40B4-BE49-F238E27FC236}">
                <a16:creationId xmlns:a16="http://schemas.microsoft.com/office/drawing/2014/main" id="{18A94E6E-8513-35EA-2CC5-8ECD6D5FA1FD}"/>
              </a:ext>
            </a:extLst>
          </p:cNvPr>
          <p:cNvPicPr>
            <a:picLocks noChangeAspect="1"/>
          </p:cNvPicPr>
          <p:nvPr/>
        </p:nvPicPr>
        <p:blipFill>
          <a:blip r:embed="rId5"/>
          <a:stretch>
            <a:fillRect/>
          </a:stretch>
        </p:blipFill>
        <p:spPr>
          <a:xfrm>
            <a:off x="16000606" y="207117"/>
            <a:ext cx="1730446" cy="1797002"/>
          </a:xfrm>
          <a:prstGeom prst="rect">
            <a:avLst/>
          </a:prstGeom>
        </p:spPr>
      </p:pic>
      <p:sp>
        <p:nvSpPr>
          <p:cNvPr id="10" name="CaixaDeTexto 9">
            <a:extLst>
              <a:ext uri="{FF2B5EF4-FFF2-40B4-BE49-F238E27FC236}">
                <a16:creationId xmlns:a16="http://schemas.microsoft.com/office/drawing/2014/main" id="{0C7FB09E-F54C-F77B-8301-288C520BDE66}"/>
              </a:ext>
            </a:extLst>
          </p:cNvPr>
          <p:cNvSpPr txBox="1"/>
          <p:nvPr/>
        </p:nvSpPr>
        <p:spPr>
          <a:xfrm>
            <a:off x="1006685" y="2404811"/>
            <a:ext cx="16644135" cy="1754326"/>
          </a:xfrm>
          <a:prstGeom prst="rect">
            <a:avLst/>
          </a:prstGeom>
          <a:noFill/>
        </p:spPr>
        <p:txBody>
          <a:bodyPr wrap="square">
            <a:spAutoFit/>
          </a:bodyPr>
          <a:lstStyle/>
          <a:p>
            <a:pPr algn="just"/>
            <a:r>
              <a:rPr lang="pt-BR" sz="3600" dirty="0">
                <a:solidFill>
                  <a:schemeClr val="tx2"/>
                </a:solidFill>
                <a:latin typeface="Aptos" panose="020B0004020202020204" pitchFamily="34" charset="0"/>
                <a:ea typeface="Calibri" panose="020F0502020204030204" pitchFamily="34" charset="0"/>
              </a:rPr>
              <a:t>Foi eliminada a possibilidade de disciplina, </a:t>
            </a:r>
            <a:r>
              <a:rPr lang="pt-BR" sz="3600" b="1" dirty="0">
                <a:solidFill>
                  <a:schemeClr val="tx2"/>
                </a:solidFill>
                <a:latin typeface="Aptos" panose="020B0004020202020204" pitchFamily="34" charset="0"/>
                <a:ea typeface="Calibri" panose="020F0502020204030204" pitchFamily="34" charset="0"/>
              </a:rPr>
              <a:t>por qualquer ente federativo</a:t>
            </a:r>
            <a:r>
              <a:rPr lang="pt-BR" sz="3600" dirty="0">
                <a:solidFill>
                  <a:schemeClr val="tx2"/>
                </a:solidFill>
                <a:latin typeface="Aptos" panose="020B0004020202020204" pitchFamily="34" charset="0"/>
                <a:ea typeface="Calibri" panose="020F0502020204030204" pitchFamily="34" charset="0"/>
              </a:rPr>
              <a:t>, de aposentadoria especial pelo exercício de atividades de risco de forma ampla (art. 40, § 4º, II) que foi sucedida pelo </a:t>
            </a:r>
            <a:r>
              <a:rPr lang="pt-BR" sz="3600" b="1" dirty="0">
                <a:solidFill>
                  <a:schemeClr val="tx2"/>
                </a:solidFill>
                <a:latin typeface="Aptos" panose="020B0004020202020204" pitchFamily="34" charset="0"/>
                <a:ea typeface="Calibri" panose="020F0502020204030204" pitchFamily="34" charset="0"/>
              </a:rPr>
              <a:t>rol taxativo </a:t>
            </a:r>
            <a:r>
              <a:rPr lang="pt-BR" sz="3600" dirty="0">
                <a:solidFill>
                  <a:schemeClr val="tx2"/>
                </a:solidFill>
                <a:latin typeface="Aptos" panose="020B0004020202020204" pitchFamily="34" charset="0"/>
                <a:ea typeface="Calibri" panose="020F0502020204030204" pitchFamily="34" charset="0"/>
              </a:rPr>
              <a:t>do § 4º-B do art. 40.</a:t>
            </a:r>
            <a:endParaRPr lang="pt-BR" sz="3600" b="1" dirty="0">
              <a:solidFill>
                <a:schemeClr val="tx2"/>
              </a:solidFill>
              <a:effectLst>
                <a:outerShdw blurRad="38100" dist="38100" dir="2700000" algn="tl">
                  <a:srgbClr val="000000">
                    <a:alpha val="43137"/>
                  </a:srgbClr>
                </a:outerShdw>
              </a:effectLst>
              <a:latin typeface="Aptos" panose="020B0004020202020204" pitchFamily="34" charset="0"/>
            </a:endParaRPr>
          </a:p>
        </p:txBody>
      </p:sp>
      <p:sp>
        <p:nvSpPr>
          <p:cNvPr id="11" name="CaixaDeTexto 10">
            <a:extLst>
              <a:ext uri="{FF2B5EF4-FFF2-40B4-BE49-F238E27FC236}">
                <a16:creationId xmlns:a16="http://schemas.microsoft.com/office/drawing/2014/main" id="{39FF6A99-D800-9958-A977-7668AF8820BE}"/>
              </a:ext>
            </a:extLst>
          </p:cNvPr>
          <p:cNvSpPr txBox="1"/>
          <p:nvPr/>
        </p:nvSpPr>
        <p:spPr>
          <a:xfrm>
            <a:off x="1006685" y="4985254"/>
            <a:ext cx="16804597" cy="3035959"/>
          </a:xfrm>
          <a:prstGeom prst="rect">
            <a:avLst/>
          </a:prstGeom>
          <a:solidFill>
            <a:srgbClr val="FFFF00"/>
          </a:solidFill>
        </p:spPr>
        <p:txBody>
          <a:bodyPr wrap="square">
            <a:spAutoFit/>
          </a:bodyPr>
          <a:lstStyle/>
          <a:p>
            <a:pPr algn="just">
              <a:lnSpc>
                <a:spcPct val="107000"/>
              </a:lnSpc>
              <a:spcAft>
                <a:spcPts val="1200"/>
              </a:spcAft>
            </a:pPr>
            <a:r>
              <a:rPr lang="pt-BR" sz="3600" dirty="0">
                <a:solidFill>
                  <a:schemeClr val="tx2"/>
                </a:solidFill>
                <a:latin typeface="Aptos" panose="020B0004020202020204" pitchFamily="34" charset="0"/>
                <a:ea typeface="Calibri" panose="020F0502020204030204" pitchFamily="34" charset="0"/>
              </a:rPr>
              <a:t>O rol de que trata o § 4º-B do art. 40 da CF (idade e tempo de contribuição diferenciados) está restrito aos ocupantes do cargo de </a:t>
            </a:r>
            <a:r>
              <a:rPr lang="pt-BR" sz="3600" b="1" dirty="0">
                <a:solidFill>
                  <a:schemeClr val="tx2"/>
                </a:solidFill>
                <a:latin typeface="Aptos" panose="020B0004020202020204" pitchFamily="34" charset="0"/>
                <a:ea typeface="Calibri" panose="020F0502020204030204" pitchFamily="34" charset="0"/>
              </a:rPr>
              <a:t>agente penitenciário, agente socioeducativo, policial legislativo, policial federal, policial rodoviário federal, policial ferroviário federal e policial civil</a:t>
            </a:r>
            <a:r>
              <a:rPr lang="pt-BR" sz="3600" dirty="0">
                <a:solidFill>
                  <a:schemeClr val="tx2"/>
                </a:solidFill>
                <a:latin typeface="Aptos" panose="020B0004020202020204" pitchFamily="34" charset="0"/>
                <a:ea typeface="Calibri" panose="020F0502020204030204" pitchFamily="34" charset="0"/>
              </a:rPr>
              <a:t>. Art. 164, III, b e § 4º, V e da Portaria MTP nº 1.467/2022.</a:t>
            </a:r>
          </a:p>
        </p:txBody>
      </p:sp>
    </p:spTree>
    <p:extLst>
      <p:ext uri="{BB962C8B-B14F-4D97-AF65-F5344CB8AC3E}">
        <p14:creationId xmlns:p14="http://schemas.microsoft.com/office/powerpoint/2010/main" val="32357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7622" y="8560992"/>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2" name="Freeform 3">
            <a:extLst>
              <a:ext uri="{FF2B5EF4-FFF2-40B4-BE49-F238E27FC236}">
                <a16:creationId xmlns:a16="http://schemas.microsoft.com/office/drawing/2014/main" id="{9EE6A674-346D-EFDC-9EA1-77899E196AD3}"/>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6" name="Agrupar 5">
            <a:extLst>
              <a:ext uri="{FF2B5EF4-FFF2-40B4-BE49-F238E27FC236}">
                <a16:creationId xmlns:a16="http://schemas.microsoft.com/office/drawing/2014/main" id="{8D1A4A6D-97FC-3A58-AE2E-9831678642A9}"/>
              </a:ext>
            </a:extLst>
          </p:cNvPr>
          <p:cNvGrpSpPr/>
          <p:nvPr/>
        </p:nvGrpSpPr>
        <p:grpSpPr>
          <a:xfrm>
            <a:off x="3124200" y="744151"/>
            <a:ext cx="11852448" cy="826180"/>
            <a:chOff x="2746917" y="1942059"/>
            <a:chExt cx="14287500" cy="1078144"/>
          </a:xfrm>
        </p:grpSpPr>
        <p:sp>
          <p:nvSpPr>
            <p:cNvPr id="7" name="Retângulo: Cantos Arredondados 6">
              <a:extLst>
                <a:ext uri="{FF2B5EF4-FFF2-40B4-BE49-F238E27FC236}">
                  <a16:creationId xmlns:a16="http://schemas.microsoft.com/office/drawing/2014/main" id="{D44A0F47-742B-449B-B0FA-7C49471884D8}"/>
                </a:ext>
              </a:extLst>
            </p:cNvPr>
            <p:cNvSpPr/>
            <p:nvPr/>
          </p:nvSpPr>
          <p:spPr>
            <a:xfrm>
              <a:off x="2746917" y="1942059"/>
              <a:ext cx="14287500" cy="10781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8" name="Retângulo: Cantos Arredondados 4">
              <a:extLst>
                <a:ext uri="{FF2B5EF4-FFF2-40B4-BE49-F238E27FC236}">
                  <a16:creationId xmlns:a16="http://schemas.microsoft.com/office/drawing/2014/main" id="{54A99213-88F2-B87B-776E-B29A88E6F88A}"/>
                </a:ext>
              </a:extLst>
            </p:cNvPr>
            <p:cNvSpPr txBox="1"/>
            <p:nvPr/>
          </p:nvSpPr>
          <p:spPr>
            <a:xfrm>
              <a:off x="2806521" y="2130799"/>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endParaRPr lang="pt-BR" sz="3600" b="1" dirty="0">
                <a:effectLst>
                  <a:outerShdw blurRad="38100" dist="38100" dir="2700000" algn="tl">
                    <a:srgbClr val="000000">
                      <a:alpha val="43137"/>
                    </a:srgbClr>
                  </a:outerShdw>
                </a:effectLst>
                <a:latin typeface="+mj-lt"/>
              </a:endParaRPr>
            </a:p>
            <a:p>
              <a:pPr algn="ctr" defTabSz="1778000">
                <a:lnSpc>
                  <a:spcPct val="90000"/>
                </a:lnSpc>
                <a:spcBef>
                  <a:spcPct val="0"/>
                </a:spcBef>
                <a:spcAft>
                  <a:spcPct val="35000"/>
                </a:spcAft>
              </a:pPr>
              <a:r>
                <a:rPr lang="pt-BR" sz="3600" b="1" dirty="0">
                  <a:effectLst>
                    <a:outerShdw blurRad="38100" dist="38100" dir="2700000" algn="tl">
                      <a:srgbClr val="000000">
                        <a:alpha val="43137"/>
                      </a:srgbClr>
                    </a:outerShdw>
                  </a:effectLst>
                  <a:latin typeface="+mj-lt"/>
                </a:rPr>
                <a:t>Aposentadoria dos Guardas Municipais</a:t>
              </a:r>
              <a:endParaRPr lang="pt-BR" sz="3600" kern="100" dirty="0">
                <a:latin typeface="+mj-lt"/>
                <a:ea typeface="Calibri" panose="020F0502020204030204" pitchFamily="34" charset="0"/>
                <a:cs typeface="Times New Roman" panose="02020603050405020304" pitchFamily="18" charset="0"/>
              </a:endParaRPr>
            </a:p>
            <a:p>
              <a:pPr marL="0" lvl="0" indent="0" algn="ctr" defTabSz="1778000">
                <a:lnSpc>
                  <a:spcPct val="90000"/>
                </a:lnSpc>
                <a:spcBef>
                  <a:spcPct val="0"/>
                </a:spcBef>
                <a:spcAft>
                  <a:spcPct val="35000"/>
                </a:spcAft>
                <a:buNone/>
              </a:pPr>
              <a:endParaRPr lang="pt-BR" sz="3600" b="1" kern="1200" dirty="0">
                <a:solidFill>
                  <a:schemeClr val="bg1"/>
                </a:solidFill>
                <a:latin typeface="Aptos Black" panose="020B0004020202020204" pitchFamily="34" charset="0"/>
              </a:endParaRPr>
            </a:p>
          </p:txBody>
        </p:sp>
      </p:grpSp>
      <p:pic>
        <p:nvPicPr>
          <p:cNvPr id="9" name="Imagem 8">
            <a:extLst>
              <a:ext uri="{FF2B5EF4-FFF2-40B4-BE49-F238E27FC236}">
                <a16:creationId xmlns:a16="http://schemas.microsoft.com/office/drawing/2014/main" id="{18A94E6E-8513-35EA-2CC5-8ECD6D5FA1FD}"/>
              </a:ext>
            </a:extLst>
          </p:cNvPr>
          <p:cNvPicPr>
            <a:picLocks noChangeAspect="1"/>
          </p:cNvPicPr>
          <p:nvPr/>
        </p:nvPicPr>
        <p:blipFill>
          <a:blip r:embed="rId5"/>
          <a:stretch>
            <a:fillRect/>
          </a:stretch>
        </p:blipFill>
        <p:spPr>
          <a:xfrm>
            <a:off x="16000606" y="207117"/>
            <a:ext cx="1730446" cy="1797002"/>
          </a:xfrm>
          <a:prstGeom prst="rect">
            <a:avLst/>
          </a:prstGeom>
        </p:spPr>
      </p:pic>
      <p:pic>
        <p:nvPicPr>
          <p:cNvPr id="12" name="Imagem 11">
            <a:extLst>
              <a:ext uri="{FF2B5EF4-FFF2-40B4-BE49-F238E27FC236}">
                <a16:creationId xmlns:a16="http://schemas.microsoft.com/office/drawing/2014/main" id="{15620A4A-B6B0-C691-3DA8-F67F3B896885}"/>
              </a:ext>
            </a:extLst>
          </p:cNvPr>
          <p:cNvPicPr>
            <a:picLocks noChangeAspect="1"/>
          </p:cNvPicPr>
          <p:nvPr/>
        </p:nvPicPr>
        <p:blipFill>
          <a:blip r:embed="rId6"/>
          <a:stretch>
            <a:fillRect/>
          </a:stretch>
        </p:blipFill>
        <p:spPr>
          <a:xfrm>
            <a:off x="-15341" y="5955714"/>
            <a:ext cx="2822637" cy="4331286"/>
          </a:xfrm>
          <a:prstGeom prst="rect">
            <a:avLst/>
          </a:prstGeom>
        </p:spPr>
      </p:pic>
      <p:sp>
        <p:nvSpPr>
          <p:cNvPr id="3" name="CaixaDeTexto 2">
            <a:extLst>
              <a:ext uri="{FF2B5EF4-FFF2-40B4-BE49-F238E27FC236}">
                <a16:creationId xmlns:a16="http://schemas.microsoft.com/office/drawing/2014/main" id="{37A44228-73B7-A2EA-2F50-91E2662D811E}"/>
              </a:ext>
            </a:extLst>
          </p:cNvPr>
          <p:cNvSpPr txBox="1"/>
          <p:nvPr/>
        </p:nvSpPr>
        <p:spPr>
          <a:xfrm>
            <a:off x="718063" y="2368456"/>
            <a:ext cx="16993888" cy="3827010"/>
          </a:xfrm>
          <a:prstGeom prst="rect">
            <a:avLst/>
          </a:prstGeom>
          <a:noFill/>
        </p:spPr>
        <p:txBody>
          <a:bodyPr wrap="square">
            <a:spAutoFit/>
          </a:bodyPr>
          <a:lstStyle/>
          <a:p>
            <a:pPr indent="675323" algn="just">
              <a:lnSpc>
                <a:spcPct val="107000"/>
              </a:lnSpc>
              <a:spcBef>
                <a:spcPts val="450"/>
              </a:spcBef>
              <a:spcAft>
                <a:spcPts val="450"/>
              </a:spcAft>
            </a:pPr>
            <a:r>
              <a:rPr lang="pt-BR" sz="3200" b="1" dirty="0">
                <a:solidFill>
                  <a:schemeClr val="tx2"/>
                </a:solidFill>
                <a:latin typeface="Aptos" panose="020B0004020202020204" pitchFamily="34" charset="0"/>
                <a:ea typeface="Calibri" panose="020F0502020204030204" pitchFamily="34" charset="0"/>
              </a:rPr>
              <a:t>MPS e STF (</a:t>
            </a:r>
            <a:r>
              <a:rPr lang="pt-BR" sz="3200" b="1" dirty="0">
                <a:solidFill>
                  <a:schemeClr val="tx2"/>
                </a:solidFill>
                <a:effectLst/>
                <a:latin typeface="Aptos" panose="020B0004020202020204" pitchFamily="34" charset="0"/>
                <a:ea typeface="Calibri" panose="020F0502020204030204" pitchFamily="34" charset="0"/>
              </a:rPr>
              <a:t>ADI 7494)</a:t>
            </a:r>
            <a:r>
              <a:rPr lang="pt-BR" sz="3200" dirty="0">
                <a:solidFill>
                  <a:schemeClr val="tx2"/>
                </a:solidFill>
                <a:latin typeface="Aptos" panose="020B0004020202020204" pitchFamily="34" charset="0"/>
                <a:ea typeface="Calibri" panose="020F0502020204030204" pitchFamily="34" charset="0"/>
              </a:rPr>
              <a:t>: </a:t>
            </a:r>
            <a:r>
              <a:rPr lang="pt-BR" sz="3200" b="1" dirty="0">
                <a:solidFill>
                  <a:schemeClr val="tx2"/>
                </a:solidFill>
                <a:latin typeface="Aptos" panose="020B0004020202020204" pitchFamily="34" charset="0"/>
                <a:ea typeface="Calibri" panose="020F0502020204030204" pitchFamily="34" charset="0"/>
              </a:rPr>
              <a:t>Não há fundamento legal ou constitucional para a normatização e concessão de aposentadoria especial aos integrantes das guardas municipais </a:t>
            </a:r>
            <a:r>
              <a:rPr lang="pt-BR" sz="3200" dirty="0">
                <a:solidFill>
                  <a:schemeClr val="tx2"/>
                </a:solidFill>
                <a:latin typeface="Aptos" panose="020B0004020202020204" pitchFamily="34" charset="0"/>
                <a:ea typeface="Calibri" panose="020F0502020204030204" pitchFamily="34" charset="0"/>
              </a:rPr>
              <a:t>que </a:t>
            </a:r>
            <a:r>
              <a:rPr lang="pt-BR" sz="3200" b="1" dirty="0">
                <a:solidFill>
                  <a:schemeClr val="tx2"/>
                </a:solidFill>
                <a:latin typeface="Aptos" panose="020B0004020202020204" pitchFamily="34" charset="0"/>
                <a:ea typeface="Calibri" panose="020F0502020204030204" pitchFamily="34" charset="0"/>
              </a:rPr>
              <a:t>não constam do rol exclusivo </a:t>
            </a:r>
            <a:r>
              <a:rPr lang="pt-BR" sz="3200" dirty="0">
                <a:solidFill>
                  <a:schemeClr val="tx2"/>
                </a:solidFill>
                <a:latin typeface="Aptos" panose="020B0004020202020204" pitchFamily="34" charset="0"/>
                <a:ea typeface="Calibri" panose="020F0502020204030204" pitchFamily="34" charset="0"/>
              </a:rPr>
              <a:t>de servidores que podem ser estabelecidos, em lei complementar municipal, idade e tempo de contribuição diferenciados. Igualmente, não houve lei complementar federal sobre atividades de risco que os pudesse enquadrar nas regras anteriores.</a:t>
            </a:r>
          </a:p>
          <a:p>
            <a:pPr marL="2295525" algn="just">
              <a:lnSpc>
                <a:spcPct val="107000"/>
              </a:lnSpc>
              <a:spcAft>
                <a:spcPts val="1200"/>
              </a:spcAft>
            </a:pPr>
            <a:endParaRPr lang="pt-BR" sz="3200" dirty="0">
              <a:solidFill>
                <a:schemeClr val="tx2"/>
              </a:solidFill>
              <a:latin typeface="Aptos" panose="020B0004020202020204" pitchFamily="34" charset="0"/>
              <a:ea typeface="Calibri" panose="020F0502020204030204" pitchFamily="34" charset="0"/>
            </a:endParaRPr>
          </a:p>
        </p:txBody>
      </p:sp>
      <p:pic>
        <p:nvPicPr>
          <p:cNvPr id="5" name="Imagem 4" descr="Botão de alerta vermelho">
            <a:extLst>
              <a:ext uri="{FF2B5EF4-FFF2-40B4-BE49-F238E27FC236}">
                <a16:creationId xmlns:a16="http://schemas.microsoft.com/office/drawing/2014/main" id="{E5D341C6-D833-BB0C-EDE4-7D7F32A75D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8239" y="4975927"/>
            <a:ext cx="4380614" cy="3285461"/>
          </a:xfrm>
          <a:prstGeom prst="rect">
            <a:avLst/>
          </a:prstGeom>
        </p:spPr>
      </p:pic>
      <p:pic>
        <p:nvPicPr>
          <p:cNvPr id="13" name="Imagem 12">
            <a:extLst>
              <a:ext uri="{FF2B5EF4-FFF2-40B4-BE49-F238E27FC236}">
                <a16:creationId xmlns:a16="http://schemas.microsoft.com/office/drawing/2014/main" id="{92B40A5B-A12D-FBF7-7829-9A15D48D73B9}"/>
              </a:ext>
            </a:extLst>
          </p:cNvPr>
          <p:cNvPicPr>
            <a:picLocks noChangeAspect="1"/>
          </p:cNvPicPr>
          <p:nvPr/>
        </p:nvPicPr>
        <p:blipFill>
          <a:blip r:embed="rId8"/>
          <a:stretch>
            <a:fillRect/>
          </a:stretch>
        </p:blipFill>
        <p:spPr>
          <a:xfrm>
            <a:off x="7658086" y="5686169"/>
            <a:ext cx="10645493" cy="3233844"/>
          </a:xfrm>
          <a:prstGeom prst="rect">
            <a:avLst/>
          </a:prstGeom>
        </p:spPr>
      </p:pic>
      <p:pic>
        <p:nvPicPr>
          <p:cNvPr id="15" name="Imagem 14">
            <a:extLst>
              <a:ext uri="{FF2B5EF4-FFF2-40B4-BE49-F238E27FC236}">
                <a16:creationId xmlns:a16="http://schemas.microsoft.com/office/drawing/2014/main" id="{19EA2221-FF2C-8C60-B6B4-F54E5D67179A}"/>
              </a:ext>
            </a:extLst>
          </p:cNvPr>
          <p:cNvPicPr>
            <a:picLocks noChangeAspect="1"/>
          </p:cNvPicPr>
          <p:nvPr/>
        </p:nvPicPr>
        <p:blipFill>
          <a:blip r:embed="rId9"/>
          <a:stretch>
            <a:fillRect/>
          </a:stretch>
        </p:blipFill>
        <p:spPr>
          <a:xfrm>
            <a:off x="5543600" y="7850084"/>
            <a:ext cx="2810317" cy="1692765"/>
          </a:xfrm>
          <a:prstGeom prst="rect">
            <a:avLst/>
          </a:prstGeom>
        </p:spPr>
      </p:pic>
    </p:spTree>
    <p:extLst>
      <p:ext uri="{BB962C8B-B14F-4D97-AF65-F5344CB8AC3E}">
        <p14:creationId xmlns:p14="http://schemas.microsoft.com/office/powerpoint/2010/main" val="28203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57562" y="8418173"/>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5" name="CaixaDeTexto 4">
            <a:extLst>
              <a:ext uri="{FF2B5EF4-FFF2-40B4-BE49-F238E27FC236}">
                <a16:creationId xmlns:a16="http://schemas.microsoft.com/office/drawing/2014/main" id="{204BD7F7-594B-40A1-6A4C-FD21F9B60933}"/>
              </a:ext>
            </a:extLst>
          </p:cNvPr>
          <p:cNvSpPr txBox="1"/>
          <p:nvPr/>
        </p:nvSpPr>
        <p:spPr>
          <a:xfrm>
            <a:off x="2501981" y="7398278"/>
            <a:ext cx="13233562" cy="1569660"/>
          </a:xfrm>
          <a:prstGeom prst="rect">
            <a:avLst/>
          </a:prstGeom>
          <a:noFill/>
        </p:spPr>
        <p:txBody>
          <a:bodyPr wrap="square" lIns="0" rtlCol="0">
            <a:spAutoFit/>
          </a:bodyPr>
          <a:lstStyle/>
          <a:p>
            <a:pPr algn="ctr" defTabSz="1371600" eaLnBrk="0" fontAlgn="base" hangingPunct="0">
              <a:spcBef>
                <a:spcPct val="0"/>
              </a:spcBef>
              <a:spcAft>
                <a:spcPct val="0"/>
              </a:spcAft>
              <a:defRPr/>
            </a:pPr>
            <a:r>
              <a:rPr lang="pt-BR" sz="3200" b="1" dirty="0">
                <a:solidFill>
                  <a:schemeClr val="tx2"/>
                </a:solidFill>
                <a:latin typeface="Aptos Black" panose="020B0004020202020204" pitchFamily="34" charset="0"/>
                <a:cs typeface="Arial" panose="020B0604020202020204" pitchFamily="34" charset="0"/>
              </a:rPr>
              <a:t>Coordenação-Geral de Normatização e Acompanhamento Legal</a:t>
            </a:r>
          </a:p>
          <a:p>
            <a:pPr algn="ctr" defTabSz="1371600" eaLnBrk="0" fontAlgn="base" hangingPunct="0">
              <a:spcBef>
                <a:spcPct val="0"/>
              </a:spcBef>
              <a:spcAft>
                <a:spcPct val="0"/>
              </a:spcAft>
              <a:defRPr/>
            </a:pPr>
            <a:r>
              <a:rPr lang="pt-BR" sz="3200" b="1" dirty="0">
                <a:solidFill>
                  <a:schemeClr val="tx2"/>
                </a:solidFill>
                <a:latin typeface="Aptos Black" panose="020B0004020202020204" pitchFamily="34" charset="0"/>
                <a:cs typeface="Arial" panose="020B0604020202020204" pitchFamily="34" charset="0"/>
              </a:rPr>
              <a:t>Departamento dos Regimes Próprios de Previdência Social</a:t>
            </a:r>
          </a:p>
          <a:p>
            <a:pPr algn="ctr" defTabSz="1371600" eaLnBrk="0" fontAlgn="base" hangingPunct="0">
              <a:spcBef>
                <a:spcPct val="0"/>
              </a:spcBef>
              <a:spcAft>
                <a:spcPct val="0"/>
              </a:spcAft>
              <a:defRPr/>
            </a:pPr>
            <a:r>
              <a:rPr lang="pt-BR" sz="3200" b="1" dirty="0">
                <a:solidFill>
                  <a:schemeClr val="tx2"/>
                </a:solidFill>
                <a:latin typeface="Aptos Black" panose="020B0004020202020204" pitchFamily="34" charset="0"/>
                <a:cs typeface="Arial" panose="020B0604020202020204" pitchFamily="34" charset="0"/>
              </a:rPr>
              <a:t>Secretaria de Regime Próprio e Complementar</a:t>
            </a:r>
          </a:p>
        </p:txBody>
      </p:sp>
      <p:pic>
        <p:nvPicPr>
          <p:cNvPr id="6" name="Imagem 5" descr="Código QR&#10;&#10;Descrição gerada automaticamente">
            <a:extLst>
              <a:ext uri="{FF2B5EF4-FFF2-40B4-BE49-F238E27FC236}">
                <a16:creationId xmlns:a16="http://schemas.microsoft.com/office/drawing/2014/main" id="{81E49E26-E845-962D-8310-D0DCE4B10657}"/>
              </a:ext>
            </a:extLst>
          </p:cNvPr>
          <p:cNvPicPr>
            <a:picLocks noChangeAspect="1"/>
          </p:cNvPicPr>
          <p:nvPr/>
        </p:nvPicPr>
        <p:blipFill rotWithShape="1">
          <a:blip r:embed="rId3">
            <a:extLst>
              <a:ext uri="{28A0092B-C50C-407E-A947-70E740481C1C}">
                <a14:useLocalDpi xmlns:a14="http://schemas.microsoft.com/office/drawing/2010/main" val="0"/>
              </a:ext>
            </a:extLst>
          </a:blip>
          <a:srcRect l="-185" b="29732"/>
          <a:stretch/>
        </p:blipFill>
        <p:spPr>
          <a:xfrm>
            <a:off x="4162492" y="2564114"/>
            <a:ext cx="9963015" cy="4298684"/>
          </a:xfrm>
          <a:prstGeom prst="rect">
            <a:avLst/>
          </a:prstGeom>
        </p:spPr>
      </p:pic>
      <p:pic>
        <p:nvPicPr>
          <p:cNvPr id="7" name="Imagem 6" descr="Uma imagem contendo Interface gráfica do usuário&#10;&#10;Descrição gerada automaticamente">
            <a:extLst>
              <a:ext uri="{FF2B5EF4-FFF2-40B4-BE49-F238E27FC236}">
                <a16:creationId xmlns:a16="http://schemas.microsoft.com/office/drawing/2014/main" id="{795577EC-1030-B708-D9BC-257590B78C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99459"/>
            <a:ext cx="7107855" cy="1489806"/>
          </a:xfrm>
          <a:prstGeom prst="rect">
            <a:avLst/>
          </a:prstGeom>
        </p:spPr>
      </p:pic>
      <p:sp>
        <p:nvSpPr>
          <p:cNvPr id="3" name="Freeform 3">
            <a:extLst>
              <a:ext uri="{FF2B5EF4-FFF2-40B4-BE49-F238E27FC236}">
                <a16:creationId xmlns:a16="http://schemas.microsoft.com/office/drawing/2014/main" id="{AA335F6B-F1DF-A4FB-8087-864B5FDC7498}"/>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205353" y="1070099"/>
            <a:ext cx="14689221" cy="696789"/>
            <a:chOff x="2345196" y="2323413"/>
            <a:chExt cx="14689221" cy="696789"/>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323413"/>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3600" b="1" dirty="0">
                  <a:solidFill>
                    <a:schemeClr val="bg1"/>
                  </a:solidFill>
                  <a:latin typeface="Aptos Black" panose="020B0004020202020204" pitchFamily="34" charset="0"/>
                </a:rPr>
                <a:t>Regras de Transição – EC nº 103/2019</a:t>
              </a:r>
              <a:r>
                <a:rPr lang="pt-BR" sz="3600" b="1" kern="1200" dirty="0">
                  <a:solidFill>
                    <a:schemeClr val="bg1"/>
                  </a:solidFill>
                  <a:latin typeface="Aptos Black" panose="020B0004020202020204" pitchFamily="34" charset="0"/>
                </a:rPr>
                <a:t> </a:t>
              </a:r>
            </a:p>
          </p:txBody>
        </p:sp>
      </p:grpSp>
      <p:sp>
        <p:nvSpPr>
          <p:cNvPr id="7" name="CaixaDeTexto 6">
            <a:extLst>
              <a:ext uri="{FF2B5EF4-FFF2-40B4-BE49-F238E27FC236}">
                <a16:creationId xmlns:a16="http://schemas.microsoft.com/office/drawing/2014/main" id="{581B0C35-5137-1EA3-1499-D1D1E50AAF00}"/>
              </a:ext>
            </a:extLst>
          </p:cNvPr>
          <p:cNvSpPr txBox="1"/>
          <p:nvPr/>
        </p:nvSpPr>
        <p:spPr>
          <a:xfrm>
            <a:off x="1219200" y="2664399"/>
            <a:ext cx="9623323" cy="707886"/>
          </a:xfrm>
          <a:prstGeom prst="rect">
            <a:avLst/>
          </a:prstGeom>
          <a:noFill/>
        </p:spPr>
        <p:txBody>
          <a:bodyPr wrap="square" rtlCol="0">
            <a:spAutoFit/>
          </a:bodyPr>
          <a:lstStyle/>
          <a:p>
            <a:pPr marL="360363"/>
            <a:r>
              <a:rPr lang="pt-BR" sz="4000" b="1" dirty="0">
                <a:latin typeface="Gisha" panose="020B0502040204020203" pitchFamily="34" charset="-79"/>
                <a:cs typeface="Gisha" panose="020B0502040204020203" pitchFamily="34" charset="-79"/>
              </a:rPr>
              <a:t>Direito Adquirido</a:t>
            </a:r>
          </a:p>
        </p:txBody>
      </p:sp>
      <p:sp>
        <p:nvSpPr>
          <p:cNvPr id="10" name="CaixaDeTexto 9">
            <a:extLst>
              <a:ext uri="{FF2B5EF4-FFF2-40B4-BE49-F238E27FC236}">
                <a16:creationId xmlns:a16="http://schemas.microsoft.com/office/drawing/2014/main" id="{59BB5E9D-5526-6B19-4D5E-29D5ADE2EE29}"/>
              </a:ext>
            </a:extLst>
          </p:cNvPr>
          <p:cNvSpPr txBox="1"/>
          <p:nvPr/>
        </p:nvSpPr>
        <p:spPr>
          <a:xfrm>
            <a:off x="1578827" y="3786234"/>
            <a:ext cx="15705563" cy="3416320"/>
          </a:xfrm>
          <a:prstGeom prst="rect">
            <a:avLst/>
          </a:prstGeom>
          <a:noFill/>
        </p:spPr>
        <p:txBody>
          <a:bodyPr wrap="square" rtlCol="0">
            <a:spAutoFit/>
          </a:bodyPr>
          <a:lstStyle/>
          <a:p>
            <a:pPr algn="just"/>
            <a:r>
              <a:rPr lang="pt-BR" sz="3600" dirty="0">
                <a:latin typeface="+mn-lt"/>
              </a:rPr>
              <a:t>A concessão de aposentadorias e pensões </a:t>
            </a:r>
            <a:r>
              <a:rPr lang="pt-BR" sz="3600" b="1" u="sng" dirty="0">
                <a:latin typeface="+mn-lt"/>
              </a:rPr>
              <a:t>será assegurada, a qualquer tempo</a:t>
            </a:r>
            <a:r>
              <a:rPr lang="pt-BR" sz="3600" dirty="0">
                <a:latin typeface="+mn-lt"/>
              </a:rPr>
              <a:t>, desde que tenham </a:t>
            </a:r>
            <a:r>
              <a:rPr lang="pt-BR" sz="3600" b="1" dirty="0">
                <a:latin typeface="+mn-lt"/>
              </a:rPr>
              <a:t>cumprido todos os requisitos </a:t>
            </a:r>
            <a:r>
              <a:rPr lang="pt-BR" sz="3600" dirty="0">
                <a:latin typeface="+mn-lt"/>
              </a:rPr>
              <a:t>para concessão desse benefício até a data de promulgação da Reforma.</a:t>
            </a:r>
          </a:p>
          <a:p>
            <a:pPr algn="just"/>
            <a:endParaRPr lang="pt-BR" sz="3600" dirty="0">
              <a:latin typeface="+mn-lt"/>
            </a:endParaRPr>
          </a:p>
          <a:p>
            <a:pPr algn="just"/>
            <a:r>
              <a:rPr lang="pt-BR" sz="3600" dirty="0">
                <a:latin typeface="+mn-lt"/>
              </a:rPr>
              <a:t>Os benefícios concedidos serão calculados e reajustados </a:t>
            </a:r>
            <a:r>
              <a:rPr lang="pt-BR" sz="3600" b="1" dirty="0">
                <a:latin typeface="+mn-lt"/>
              </a:rPr>
              <a:t>de acordo com a legislação em vigor à época em que foram atendidos os requisitos</a:t>
            </a:r>
            <a:r>
              <a:rPr lang="pt-BR" sz="3600" dirty="0">
                <a:latin typeface="+mn-lt"/>
              </a:rPr>
              <a:t>.</a:t>
            </a:r>
          </a:p>
        </p:txBody>
      </p:sp>
    </p:spTree>
    <p:extLst>
      <p:ext uri="{BB962C8B-B14F-4D97-AF65-F5344CB8AC3E}">
        <p14:creationId xmlns:p14="http://schemas.microsoft.com/office/powerpoint/2010/main" val="32293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205353" y="1070099"/>
            <a:ext cx="14689221" cy="696789"/>
            <a:chOff x="2345196" y="2323413"/>
            <a:chExt cx="14689221" cy="696789"/>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323413"/>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r>
                <a:rPr lang="pt-BR" sz="3600" b="1" dirty="0">
                  <a:latin typeface="Gisha" panose="020B0502040204020203" pitchFamily="34" charset="-79"/>
                  <a:cs typeface="Gisha" panose="020B0502040204020203" pitchFamily="34" charset="-79"/>
                </a:rPr>
                <a:t>Aposentadoria dos servidores em geral</a:t>
              </a:r>
              <a:r>
                <a:rPr lang="pt-BR" sz="3600" b="1" kern="1200" dirty="0">
                  <a:solidFill>
                    <a:schemeClr val="bg1"/>
                  </a:solidFill>
                  <a:latin typeface="Aptos Black" panose="020B0004020202020204" pitchFamily="34" charset="0"/>
                </a:rPr>
                <a:t> </a:t>
              </a:r>
            </a:p>
          </p:txBody>
        </p:sp>
      </p:grpSp>
      <p:grpSp>
        <p:nvGrpSpPr>
          <p:cNvPr id="39" name="Agrupar 38">
            <a:extLst>
              <a:ext uri="{FF2B5EF4-FFF2-40B4-BE49-F238E27FC236}">
                <a16:creationId xmlns:a16="http://schemas.microsoft.com/office/drawing/2014/main" id="{8BD10C76-A2CD-A15E-53A5-ED563C4D1883}"/>
              </a:ext>
            </a:extLst>
          </p:cNvPr>
          <p:cNvGrpSpPr/>
          <p:nvPr/>
        </p:nvGrpSpPr>
        <p:grpSpPr>
          <a:xfrm>
            <a:off x="2291461" y="2342331"/>
            <a:ext cx="14144724" cy="6482827"/>
            <a:chOff x="1671488" y="3091271"/>
            <a:chExt cx="14144724" cy="6482827"/>
          </a:xfrm>
        </p:grpSpPr>
        <p:graphicFrame>
          <p:nvGraphicFramePr>
            <p:cNvPr id="14" name="Espaço Reservado para Conteúdo 3">
              <a:extLst>
                <a:ext uri="{FF2B5EF4-FFF2-40B4-BE49-F238E27FC236}">
                  <a16:creationId xmlns:a16="http://schemas.microsoft.com/office/drawing/2014/main" id="{FA5165DC-7C8A-9E25-E64C-08C3AA29DF01}"/>
                </a:ext>
              </a:extLst>
            </p:cNvPr>
            <p:cNvGraphicFramePr>
              <a:graphicFrameLocks/>
            </p:cNvGraphicFramePr>
            <p:nvPr>
              <p:extLst>
                <p:ext uri="{D42A27DB-BD31-4B8C-83A1-F6EECF244321}">
                  <p14:modId xmlns:p14="http://schemas.microsoft.com/office/powerpoint/2010/main" val="257059379"/>
                </p:ext>
              </p:extLst>
            </p:nvPr>
          </p:nvGraphicFramePr>
          <p:xfrm>
            <a:off x="5771622" y="3139685"/>
            <a:ext cx="2373012" cy="4415126"/>
          </p:xfrm>
          <a:graphic>
            <a:graphicData uri="http://schemas.openxmlformats.org/drawingml/2006/table">
              <a:tbl>
                <a:tblPr firstRow="1" bandRow="1">
                  <a:tableStyleId>{F5AB1C69-6EDB-4FF4-983F-18BD219EF322}</a:tableStyleId>
                </a:tblPr>
                <a:tblGrid>
                  <a:gridCol w="2373012">
                    <a:extLst>
                      <a:ext uri="{9D8B030D-6E8A-4147-A177-3AD203B41FA5}">
                        <a16:colId xmlns:a16="http://schemas.microsoft.com/office/drawing/2014/main" val="1854705044"/>
                      </a:ext>
                    </a:extLst>
                  </a:gridCol>
                </a:tblGrid>
                <a:tr h="838958">
                  <a:tc>
                    <a:txBody>
                      <a:bodyPr/>
                      <a:lstStyle/>
                      <a:p>
                        <a:pPr algn="ctr"/>
                        <a:r>
                          <a:rPr lang="pt-BR" sz="2000" kern="1200" dirty="0">
                            <a:latin typeface="+mn-lt"/>
                            <a:cs typeface="Calibri"/>
                          </a:rPr>
                          <a:t>Tempo de</a:t>
                        </a:r>
                      </a:p>
                      <a:p>
                        <a:pPr algn="ctr"/>
                        <a:r>
                          <a:rPr lang="pt-BR" sz="2000" b="1" kern="1200" dirty="0">
                            <a:solidFill>
                              <a:schemeClr val="bg1"/>
                            </a:solidFill>
                            <a:latin typeface="+mn-lt"/>
                            <a:ea typeface="+mn-ea"/>
                            <a:cs typeface="Calibri"/>
                          </a:rPr>
                          <a:t>Contribuição</a:t>
                        </a: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3576168">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bl>
            </a:graphicData>
          </a:graphic>
        </p:graphicFrame>
        <p:graphicFrame>
          <p:nvGraphicFramePr>
            <p:cNvPr id="20" name="Espaço Reservado para Conteúdo 3">
              <a:extLst>
                <a:ext uri="{FF2B5EF4-FFF2-40B4-BE49-F238E27FC236}">
                  <a16:creationId xmlns:a16="http://schemas.microsoft.com/office/drawing/2014/main" id="{9020642A-1A9C-0212-CD1E-FB1E3ACB8E4C}"/>
                </a:ext>
              </a:extLst>
            </p:cNvPr>
            <p:cNvGraphicFramePr>
              <a:graphicFrameLocks/>
            </p:cNvGraphicFramePr>
            <p:nvPr>
              <p:extLst>
                <p:ext uri="{D42A27DB-BD31-4B8C-83A1-F6EECF244321}">
                  <p14:modId xmlns:p14="http://schemas.microsoft.com/office/powerpoint/2010/main" val="2501345715"/>
                </p:ext>
              </p:extLst>
            </p:nvPr>
          </p:nvGraphicFramePr>
          <p:xfrm>
            <a:off x="2826404" y="3139687"/>
            <a:ext cx="1773444" cy="4415126"/>
          </p:xfrm>
          <a:graphic>
            <a:graphicData uri="http://schemas.openxmlformats.org/drawingml/2006/table">
              <a:tbl>
                <a:tblPr firstRow="1" bandRow="1">
                  <a:tableStyleId>{F5AB1C69-6EDB-4FF4-983F-18BD219EF322}</a:tableStyleId>
                </a:tblPr>
                <a:tblGrid>
                  <a:gridCol w="1773444">
                    <a:extLst>
                      <a:ext uri="{9D8B030D-6E8A-4147-A177-3AD203B41FA5}">
                        <a16:colId xmlns:a16="http://schemas.microsoft.com/office/drawing/2014/main" val="20000"/>
                      </a:ext>
                    </a:extLst>
                  </a:gridCol>
                </a:tblGrid>
                <a:tr h="838958">
                  <a:tc>
                    <a:txBody>
                      <a:bodyPr/>
                      <a:lstStyle/>
                      <a:p>
                        <a:pPr algn="ctr"/>
                        <a:r>
                          <a:rPr lang="pt-BR" sz="2000" kern="1200" dirty="0">
                            <a:latin typeface="+mn-lt"/>
                            <a:cs typeface="Calibri"/>
                          </a:rPr>
                          <a:t>Idade</a:t>
                        </a:r>
                        <a:br>
                          <a:rPr lang="pt-BR" sz="2000" kern="1200" dirty="0">
                            <a:latin typeface="+mn-lt"/>
                            <a:cs typeface="Calibri"/>
                          </a:rPr>
                        </a:br>
                        <a:r>
                          <a:rPr lang="pt-BR" sz="2000" kern="1200" dirty="0">
                            <a:latin typeface="+mn-lt"/>
                            <a:cs typeface="Calibri"/>
                          </a:rPr>
                          <a:t>Mínima</a:t>
                        </a: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1788084">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r h="1788084">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1" name="Imagem 4">
              <a:extLst>
                <a:ext uri="{FF2B5EF4-FFF2-40B4-BE49-F238E27FC236}">
                  <a16:creationId xmlns:a16="http://schemas.microsoft.com/office/drawing/2014/main" id="{FAE3C71E-63B0-8107-BB9B-0AFAB5327F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81" t="7935" r="82816" b="72751"/>
            <a:stretch/>
          </p:blipFill>
          <p:spPr>
            <a:xfrm>
              <a:off x="3245909" y="4092959"/>
              <a:ext cx="934434" cy="1020959"/>
            </a:xfrm>
            <a:prstGeom prst="rect">
              <a:avLst/>
            </a:prstGeom>
          </p:spPr>
        </p:pic>
        <p:pic>
          <p:nvPicPr>
            <p:cNvPr id="24" name="Imagem 6">
              <a:extLst>
                <a:ext uri="{FF2B5EF4-FFF2-40B4-BE49-F238E27FC236}">
                  <a16:creationId xmlns:a16="http://schemas.microsoft.com/office/drawing/2014/main" id="{C47CEC4C-7A61-4782-002A-699C81CA90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745" t="6298" r="2290" b="72915"/>
            <a:stretch/>
          </p:blipFill>
          <p:spPr>
            <a:xfrm>
              <a:off x="3056022" y="5850734"/>
              <a:ext cx="1141542" cy="1020959"/>
            </a:xfrm>
            <a:prstGeom prst="rect">
              <a:avLst/>
            </a:prstGeom>
          </p:spPr>
        </p:pic>
        <p:sp>
          <p:nvSpPr>
            <p:cNvPr id="28" name="CaixaDeTexto 27">
              <a:extLst>
                <a:ext uri="{FF2B5EF4-FFF2-40B4-BE49-F238E27FC236}">
                  <a16:creationId xmlns:a16="http://schemas.microsoft.com/office/drawing/2014/main" id="{2720F161-231E-197A-8F5B-3ADBE6E9AA5D}"/>
                </a:ext>
              </a:extLst>
            </p:cNvPr>
            <p:cNvSpPr txBox="1"/>
            <p:nvPr/>
          </p:nvSpPr>
          <p:spPr>
            <a:xfrm>
              <a:off x="2826404" y="5000998"/>
              <a:ext cx="2743200" cy="646331"/>
            </a:xfrm>
            <a:prstGeom prst="rect">
              <a:avLst/>
            </a:prstGeom>
            <a:noFill/>
          </p:spPr>
          <p:txBody>
            <a:bodyPr wrap="square" rtlCol="0">
              <a:spAutoFit/>
            </a:bodyPr>
            <a:lstStyle/>
            <a:p>
              <a:pPr algn="l"/>
              <a:r>
                <a:rPr lang="pt-BR" sz="3600" b="1" dirty="0"/>
                <a:t>62 anos</a:t>
              </a:r>
            </a:p>
          </p:txBody>
        </p:sp>
        <p:sp>
          <p:nvSpPr>
            <p:cNvPr id="29" name="CaixaDeTexto 28">
              <a:extLst>
                <a:ext uri="{FF2B5EF4-FFF2-40B4-BE49-F238E27FC236}">
                  <a16:creationId xmlns:a16="http://schemas.microsoft.com/office/drawing/2014/main" id="{0CC64F40-0A23-A8C7-9AB0-ED7D028B205F}"/>
                </a:ext>
              </a:extLst>
            </p:cNvPr>
            <p:cNvSpPr txBox="1"/>
            <p:nvPr/>
          </p:nvSpPr>
          <p:spPr>
            <a:xfrm>
              <a:off x="2808743" y="6813901"/>
              <a:ext cx="2743200" cy="646331"/>
            </a:xfrm>
            <a:prstGeom prst="rect">
              <a:avLst/>
            </a:prstGeom>
            <a:noFill/>
          </p:spPr>
          <p:txBody>
            <a:bodyPr wrap="square" rtlCol="0">
              <a:spAutoFit/>
            </a:bodyPr>
            <a:lstStyle/>
            <a:p>
              <a:pPr algn="l"/>
              <a:r>
                <a:rPr lang="pt-BR" sz="3600" b="1" dirty="0"/>
                <a:t>65 anos</a:t>
              </a:r>
            </a:p>
          </p:txBody>
        </p:sp>
        <p:sp>
          <p:nvSpPr>
            <p:cNvPr id="30" name="CaixaDeTexto 29">
              <a:extLst>
                <a:ext uri="{FF2B5EF4-FFF2-40B4-BE49-F238E27FC236}">
                  <a16:creationId xmlns:a16="http://schemas.microsoft.com/office/drawing/2014/main" id="{D3D27FAE-9AE9-0D93-757D-6A894935FFAA}"/>
                </a:ext>
              </a:extLst>
            </p:cNvPr>
            <p:cNvSpPr txBox="1"/>
            <p:nvPr/>
          </p:nvSpPr>
          <p:spPr>
            <a:xfrm>
              <a:off x="5780280" y="5000998"/>
              <a:ext cx="2364354" cy="738664"/>
            </a:xfrm>
            <a:prstGeom prst="rect">
              <a:avLst/>
            </a:prstGeom>
            <a:noFill/>
          </p:spPr>
          <p:txBody>
            <a:bodyPr wrap="square" rtlCol="0">
              <a:spAutoFit/>
            </a:bodyPr>
            <a:lstStyle/>
            <a:p>
              <a:pPr algn="ctr"/>
              <a:r>
                <a:rPr lang="pt-BR" sz="4200" b="1" dirty="0"/>
                <a:t>25 anos</a:t>
              </a:r>
            </a:p>
          </p:txBody>
        </p:sp>
        <p:sp>
          <p:nvSpPr>
            <p:cNvPr id="31" name="Plus 3">
              <a:extLst>
                <a:ext uri="{FF2B5EF4-FFF2-40B4-BE49-F238E27FC236}">
                  <a16:creationId xmlns:a16="http://schemas.microsoft.com/office/drawing/2014/main" id="{B5EB2A3A-64B5-9D9C-1E7F-6C561A76B850}"/>
                </a:ext>
              </a:extLst>
            </p:cNvPr>
            <p:cNvSpPr/>
            <p:nvPr/>
          </p:nvSpPr>
          <p:spPr>
            <a:xfrm>
              <a:off x="5000933" y="5389088"/>
              <a:ext cx="369603" cy="369603"/>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2" name="Plus 3">
              <a:extLst>
                <a:ext uri="{FF2B5EF4-FFF2-40B4-BE49-F238E27FC236}">
                  <a16:creationId xmlns:a16="http://schemas.microsoft.com/office/drawing/2014/main" id="{DEAF19E0-EAFA-A825-34A0-E7ACD5544302}"/>
                </a:ext>
              </a:extLst>
            </p:cNvPr>
            <p:cNvSpPr/>
            <p:nvPr/>
          </p:nvSpPr>
          <p:spPr>
            <a:xfrm>
              <a:off x="8374247" y="5389088"/>
              <a:ext cx="369603" cy="369603"/>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graphicFrame>
          <p:nvGraphicFramePr>
            <p:cNvPr id="33" name="Espaço Reservado para Conteúdo 3">
              <a:extLst>
                <a:ext uri="{FF2B5EF4-FFF2-40B4-BE49-F238E27FC236}">
                  <a16:creationId xmlns:a16="http://schemas.microsoft.com/office/drawing/2014/main" id="{CD854AA0-DF09-3F7B-F882-E73614EC0CCA}"/>
                </a:ext>
              </a:extLst>
            </p:cNvPr>
            <p:cNvGraphicFramePr>
              <a:graphicFrameLocks/>
            </p:cNvGraphicFramePr>
            <p:nvPr>
              <p:extLst>
                <p:ext uri="{D42A27DB-BD31-4B8C-83A1-F6EECF244321}">
                  <p14:modId xmlns:p14="http://schemas.microsoft.com/office/powerpoint/2010/main" val="295039344"/>
                </p:ext>
              </p:extLst>
            </p:nvPr>
          </p:nvGraphicFramePr>
          <p:xfrm>
            <a:off x="9035988" y="3091273"/>
            <a:ext cx="2373012" cy="4415126"/>
          </p:xfrm>
          <a:graphic>
            <a:graphicData uri="http://schemas.openxmlformats.org/drawingml/2006/table">
              <a:tbl>
                <a:tblPr firstRow="1" bandRow="1">
                  <a:tableStyleId>{F5AB1C69-6EDB-4FF4-983F-18BD219EF322}</a:tableStyleId>
                </a:tblPr>
                <a:tblGrid>
                  <a:gridCol w="2373012">
                    <a:extLst>
                      <a:ext uri="{9D8B030D-6E8A-4147-A177-3AD203B41FA5}">
                        <a16:colId xmlns:a16="http://schemas.microsoft.com/office/drawing/2014/main" val="1854705044"/>
                      </a:ext>
                    </a:extLst>
                  </a:gridCol>
                </a:tblGrid>
                <a:tr h="838958">
                  <a:tc>
                    <a:txBody>
                      <a:bodyPr/>
                      <a:lstStyle/>
                      <a:p>
                        <a:pPr algn="ctr"/>
                        <a:r>
                          <a:rPr lang="pt-BR" sz="2000" kern="1200" dirty="0">
                            <a:latin typeface="+mn-lt"/>
                            <a:cs typeface="Calibri"/>
                          </a:rPr>
                          <a:t>Tempo de</a:t>
                        </a:r>
                      </a:p>
                      <a:p>
                        <a:pPr algn="ctr"/>
                        <a:r>
                          <a:rPr lang="pt-BR" sz="2000" b="1" kern="1200" dirty="0">
                            <a:solidFill>
                              <a:schemeClr val="bg1"/>
                            </a:solidFill>
                            <a:latin typeface="+mn-lt"/>
                            <a:ea typeface="+mn-ea"/>
                            <a:cs typeface="Calibri"/>
                          </a:rPr>
                          <a:t>Serviço Público</a:t>
                        </a: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3576168">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bl>
            </a:graphicData>
          </a:graphic>
        </p:graphicFrame>
        <p:graphicFrame>
          <p:nvGraphicFramePr>
            <p:cNvPr id="34" name="Espaço Reservado para Conteúdo 3">
              <a:extLst>
                <a:ext uri="{FF2B5EF4-FFF2-40B4-BE49-F238E27FC236}">
                  <a16:creationId xmlns:a16="http://schemas.microsoft.com/office/drawing/2014/main" id="{B0C3AD9E-62D6-6F83-DD55-CAC249F60A35}"/>
                </a:ext>
              </a:extLst>
            </p:cNvPr>
            <p:cNvGraphicFramePr>
              <a:graphicFrameLocks/>
            </p:cNvGraphicFramePr>
            <p:nvPr>
              <p:extLst>
                <p:ext uri="{D42A27DB-BD31-4B8C-83A1-F6EECF244321}">
                  <p14:modId xmlns:p14="http://schemas.microsoft.com/office/powerpoint/2010/main" val="3479606804"/>
                </p:ext>
              </p:extLst>
            </p:nvPr>
          </p:nvGraphicFramePr>
          <p:xfrm>
            <a:off x="12300354" y="3091271"/>
            <a:ext cx="2373012" cy="4415126"/>
          </p:xfrm>
          <a:graphic>
            <a:graphicData uri="http://schemas.openxmlformats.org/drawingml/2006/table">
              <a:tbl>
                <a:tblPr firstRow="1" bandRow="1">
                  <a:tableStyleId>{F5AB1C69-6EDB-4FF4-983F-18BD219EF322}</a:tableStyleId>
                </a:tblPr>
                <a:tblGrid>
                  <a:gridCol w="2373012">
                    <a:extLst>
                      <a:ext uri="{9D8B030D-6E8A-4147-A177-3AD203B41FA5}">
                        <a16:colId xmlns:a16="http://schemas.microsoft.com/office/drawing/2014/main" val="1854705044"/>
                      </a:ext>
                    </a:extLst>
                  </a:gridCol>
                </a:tblGrid>
                <a:tr h="838958">
                  <a:tc>
                    <a:txBody>
                      <a:bodyPr/>
                      <a:lstStyle/>
                      <a:p>
                        <a:pPr algn="ctr"/>
                        <a:r>
                          <a:rPr lang="pt-BR" sz="2000" kern="1200" dirty="0">
                            <a:latin typeface="+mn-lt"/>
                            <a:cs typeface="Calibri"/>
                          </a:rPr>
                          <a:t>Tempo</a:t>
                        </a:r>
                        <a:r>
                          <a:rPr lang="pt-BR" sz="2000" kern="1200" baseline="0" dirty="0">
                            <a:latin typeface="+mn-lt"/>
                            <a:cs typeface="Calibri"/>
                          </a:rPr>
                          <a:t> no Cargo Efetivo</a:t>
                        </a:r>
                        <a:endParaRPr lang="pt-BR" sz="2000" b="1" kern="1200" dirty="0">
                          <a:solidFill>
                            <a:schemeClr val="bg1"/>
                          </a:solidFill>
                          <a:latin typeface="+mn-lt"/>
                          <a:ea typeface="+mn-ea"/>
                          <a:cs typeface="Calibri"/>
                        </a:endParaRP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3576168">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bl>
            </a:graphicData>
          </a:graphic>
        </p:graphicFrame>
        <p:sp>
          <p:nvSpPr>
            <p:cNvPr id="35" name="CaixaDeTexto 34">
              <a:extLst>
                <a:ext uri="{FF2B5EF4-FFF2-40B4-BE49-F238E27FC236}">
                  <a16:creationId xmlns:a16="http://schemas.microsoft.com/office/drawing/2014/main" id="{ABBCEC35-3EED-0F34-D607-CA78C48264F3}"/>
                </a:ext>
              </a:extLst>
            </p:cNvPr>
            <p:cNvSpPr txBox="1"/>
            <p:nvPr/>
          </p:nvSpPr>
          <p:spPr>
            <a:xfrm>
              <a:off x="9008012" y="5042975"/>
              <a:ext cx="2364354" cy="738664"/>
            </a:xfrm>
            <a:prstGeom prst="rect">
              <a:avLst/>
            </a:prstGeom>
            <a:noFill/>
          </p:spPr>
          <p:txBody>
            <a:bodyPr wrap="square" rtlCol="0">
              <a:spAutoFit/>
            </a:bodyPr>
            <a:lstStyle/>
            <a:p>
              <a:pPr algn="ctr"/>
              <a:r>
                <a:rPr lang="pt-BR" sz="4200" b="1" dirty="0"/>
                <a:t>10 anos</a:t>
              </a:r>
            </a:p>
          </p:txBody>
        </p:sp>
        <p:sp>
          <p:nvSpPr>
            <p:cNvPr id="36" name="CaixaDeTexto 35">
              <a:extLst>
                <a:ext uri="{FF2B5EF4-FFF2-40B4-BE49-F238E27FC236}">
                  <a16:creationId xmlns:a16="http://schemas.microsoft.com/office/drawing/2014/main" id="{C8C810CE-F0AE-BD59-4633-993E59C2B0C2}"/>
                </a:ext>
              </a:extLst>
            </p:cNvPr>
            <p:cNvSpPr txBox="1"/>
            <p:nvPr/>
          </p:nvSpPr>
          <p:spPr>
            <a:xfrm>
              <a:off x="12316446" y="4998751"/>
              <a:ext cx="2364354" cy="738664"/>
            </a:xfrm>
            <a:prstGeom prst="rect">
              <a:avLst/>
            </a:prstGeom>
            <a:noFill/>
          </p:spPr>
          <p:txBody>
            <a:bodyPr wrap="square" rtlCol="0">
              <a:spAutoFit/>
            </a:bodyPr>
            <a:lstStyle/>
            <a:p>
              <a:pPr algn="ctr"/>
              <a:r>
                <a:rPr lang="pt-BR" sz="4200" b="1" dirty="0"/>
                <a:t>5 anos</a:t>
              </a:r>
            </a:p>
          </p:txBody>
        </p:sp>
        <p:sp>
          <p:nvSpPr>
            <p:cNvPr id="37" name="Plus 3">
              <a:extLst>
                <a:ext uri="{FF2B5EF4-FFF2-40B4-BE49-F238E27FC236}">
                  <a16:creationId xmlns:a16="http://schemas.microsoft.com/office/drawing/2014/main" id="{D04F25DB-2294-E715-BD61-AFFFB5D7CA9F}"/>
                </a:ext>
              </a:extLst>
            </p:cNvPr>
            <p:cNvSpPr/>
            <p:nvPr/>
          </p:nvSpPr>
          <p:spPr>
            <a:xfrm>
              <a:off x="11683388" y="5323892"/>
              <a:ext cx="369603" cy="369603"/>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8" name="CaixaDeTexto 37">
              <a:extLst>
                <a:ext uri="{FF2B5EF4-FFF2-40B4-BE49-F238E27FC236}">
                  <a16:creationId xmlns:a16="http://schemas.microsoft.com/office/drawing/2014/main" id="{D90F8D14-8DCE-4DAC-CC18-AABD2A23190F}"/>
                </a:ext>
              </a:extLst>
            </p:cNvPr>
            <p:cNvSpPr txBox="1"/>
            <p:nvPr/>
          </p:nvSpPr>
          <p:spPr>
            <a:xfrm>
              <a:off x="1671488" y="7758216"/>
              <a:ext cx="14144724" cy="1815882"/>
            </a:xfrm>
            <a:prstGeom prst="rect">
              <a:avLst/>
            </a:prstGeom>
            <a:noFill/>
          </p:spPr>
          <p:txBody>
            <a:bodyPr wrap="square" rtlCol="0">
              <a:spAutoFit/>
            </a:bodyPr>
            <a:lstStyle/>
            <a:p>
              <a:pPr algn="just"/>
              <a:r>
                <a:rPr lang="pt-BR" sz="2800" b="1" dirty="0">
                  <a:solidFill>
                    <a:schemeClr val="tx2"/>
                  </a:solidFill>
                  <a:latin typeface="Aptos" panose="020B0004020202020204" pitchFamily="34" charset="0"/>
                </a:rPr>
                <a:t>PORTARIA MTP nº 1.467/2022 - </a:t>
              </a:r>
              <a:r>
                <a:rPr lang="pt-BR" sz="2800" b="1" i="0" u="none" strike="noStrike" baseline="0" dirty="0">
                  <a:solidFill>
                    <a:schemeClr val="tx2"/>
                  </a:solidFill>
                  <a:latin typeface="Aptos" panose="020B0004020202020204" pitchFamily="34" charset="0"/>
                </a:rPr>
                <a:t>ANEXO I - NORMAS RELATIVAS AOS BENEFÍCIOS CONCEDIDOS PELOS RPPS DA UNIÃO E DOS ENTES FEDERATIVOS QUE ADOTAREM AS MESMAS REGRAS ESTABELECIDAS PARA OS SERVIDORES FEDERAIS PELA EMENDA CONSTITUCIONAL N° 103, DE 2019</a:t>
              </a:r>
              <a:endParaRPr lang="pt-BR" sz="2800" b="1" dirty="0">
                <a:solidFill>
                  <a:schemeClr val="tx2"/>
                </a:solidFill>
                <a:latin typeface="Aptos" panose="020B0004020202020204" pitchFamily="34" charset="0"/>
              </a:endParaRPr>
            </a:p>
          </p:txBody>
        </p:sp>
      </p:grpSp>
    </p:spTree>
    <p:extLst>
      <p:ext uri="{BB962C8B-B14F-4D97-AF65-F5344CB8AC3E}">
        <p14:creationId xmlns:p14="http://schemas.microsoft.com/office/powerpoint/2010/main" val="281089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205353" y="1070099"/>
            <a:ext cx="14689221" cy="696789"/>
            <a:chOff x="2345196" y="2323413"/>
            <a:chExt cx="14689221" cy="696789"/>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746917" y="2323413"/>
              <a:ext cx="14287500" cy="6967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323413"/>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r>
                <a:rPr lang="pt-BR" sz="3600" b="1" dirty="0">
                  <a:latin typeface="Gisha" panose="020B0502040204020203" pitchFamily="34" charset="-79"/>
                  <a:cs typeface="Gisha" panose="020B0502040204020203" pitchFamily="34" charset="-79"/>
                </a:rPr>
                <a:t>Aposentadoria dos Professores</a:t>
              </a:r>
              <a:r>
                <a:rPr lang="pt-BR" sz="3600" b="1" kern="1200" dirty="0">
                  <a:solidFill>
                    <a:schemeClr val="bg1"/>
                  </a:solidFill>
                  <a:latin typeface="Aptos Black" panose="020B0004020202020204" pitchFamily="34" charset="0"/>
                </a:rPr>
                <a:t> </a:t>
              </a:r>
            </a:p>
          </p:txBody>
        </p:sp>
      </p:grpSp>
      <p:grpSp>
        <p:nvGrpSpPr>
          <p:cNvPr id="11" name="Agrupar 10">
            <a:extLst>
              <a:ext uri="{FF2B5EF4-FFF2-40B4-BE49-F238E27FC236}">
                <a16:creationId xmlns:a16="http://schemas.microsoft.com/office/drawing/2014/main" id="{3D6ED1F9-24ED-D9C9-A945-E18B6E118FC8}"/>
              </a:ext>
            </a:extLst>
          </p:cNvPr>
          <p:cNvGrpSpPr/>
          <p:nvPr/>
        </p:nvGrpSpPr>
        <p:grpSpPr>
          <a:xfrm>
            <a:off x="2808743" y="2551212"/>
            <a:ext cx="13248025" cy="5255605"/>
            <a:chOff x="2808743" y="3091271"/>
            <a:chExt cx="11864623" cy="4706363"/>
          </a:xfrm>
        </p:grpSpPr>
        <p:graphicFrame>
          <p:nvGraphicFramePr>
            <p:cNvPr id="18" name="Espaço Reservado para Conteúdo 3">
              <a:extLst>
                <a:ext uri="{FF2B5EF4-FFF2-40B4-BE49-F238E27FC236}">
                  <a16:creationId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394676262"/>
                </p:ext>
              </p:extLst>
            </p:nvPr>
          </p:nvGraphicFramePr>
          <p:xfrm>
            <a:off x="5771622" y="3139686"/>
            <a:ext cx="2125214" cy="4179398"/>
          </p:xfrm>
          <a:graphic>
            <a:graphicData uri="http://schemas.openxmlformats.org/drawingml/2006/table">
              <a:tbl>
                <a:tblPr firstRow="1" bandRow="1">
                  <a:tableStyleId>{F5AB1C69-6EDB-4FF4-983F-18BD219EF322}</a:tableStyleId>
                </a:tblPr>
                <a:tblGrid>
                  <a:gridCol w="2373012">
                    <a:extLst>
                      <a:ext uri="{9D8B030D-6E8A-4147-A177-3AD203B41FA5}">
                        <a16:colId xmlns:a16="http://schemas.microsoft.com/office/drawing/2014/main" val="1854705044"/>
                      </a:ext>
                    </a:extLst>
                  </a:gridCol>
                </a:tblGrid>
                <a:tr h="2204952">
                  <a:tc>
                    <a:txBody>
                      <a:bodyPr/>
                      <a:lstStyle/>
                      <a:p>
                        <a:pPr algn="ctr"/>
                        <a:r>
                          <a:rPr lang="pt-BR" sz="2000" kern="1200" dirty="0">
                            <a:latin typeface="+mn-lt"/>
                            <a:cs typeface="Calibri"/>
                          </a:rPr>
                          <a:t>Tempo de</a:t>
                        </a:r>
                      </a:p>
                      <a:p>
                        <a:pPr algn="ctr"/>
                        <a:r>
                          <a:rPr lang="pt-BR" sz="2000" b="1" kern="1200" dirty="0">
                            <a:solidFill>
                              <a:schemeClr val="bg1"/>
                            </a:solidFill>
                            <a:latin typeface="+mn-lt"/>
                            <a:ea typeface="+mn-ea"/>
                            <a:cs typeface="Calibri"/>
                          </a:rPr>
                          <a:t>Contribuição exclusivo como Professor (educação</a:t>
                        </a:r>
                        <a:r>
                          <a:rPr lang="pt-BR" sz="2000" b="1" kern="1200" baseline="0" dirty="0">
                            <a:solidFill>
                              <a:schemeClr val="bg1"/>
                            </a:solidFill>
                            <a:latin typeface="+mn-lt"/>
                            <a:ea typeface="+mn-ea"/>
                            <a:cs typeface="Calibri"/>
                          </a:rPr>
                          <a:t> infantil, ensino fundamental e médio)</a:t>
                        </a:r>
                        <a:endParaRPr lang="pt-BR" sz="2000" b="1" kern="1200" dirty="0">
                          <a:solidFill>
                            <a:schemeClr val="bg1"/>
                          </a:solidFill>
                          <a:latin typeface="+mn-lt"/>
                          <a:ea typeface="+mn-ea"/>
                          <a:cs typeface="Calibri"/>
                        </a:endParaRP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2408850">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bl>
            </a:graphicData>
          </a:graphic>
        </p:graphicFrame>
        <p:graphicFrame>
          <p:nvGraphicFramePr>
            <p:cNvPr id="15" name="Espaço Reservado para Conteúdo 3">
              <a:extLst>
                <a:ext uri="{FF2B5EF4-FFF2-40B4-BE49-F238E27FC236}">
                  <a16:creationId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420033088"/>
                </p:ext>
              </p:extLst>
            </p:nvPr>
          </p:nvGraphicFramePr>
          <p:xfrm>
            <a:off x="2826404" y="3139688"/>
            <a:ext cx="1588255" cy="4131632"/>
          </p:xfrm>
          <a:graphic>
            <a:graphicData uri="http://schemas.openxmlformats.org/drawingml/2006/table">
              <a:tbl>
                <a:tblPr firstRow="1" bandRow="1">
                  <a:tableStyleId>{F5AB1C69-6EDB-4FF4-983F-18BD219EF322}</a:tableStyleId>
                </a:tblPr>
                <a:tblGrid>
                  <a:gridCol w="1773444">
                    <a:extLst>
                      <a:ext uri="{9D8B030D-6E8A-4147-A177-3AD203B41FA5}">
                        <a16:colId xmlns:a16="http://schemas.microsoft.com/office/drawing/2014/main" val="20000"/>
                      </a:ext>
                    </a:extLst>
                  </a:gridCol>
                </a:tblGrid>
                <a:tr h="873936">
                  <a:tc>
                    <a:txBody>
                      <a:bodyPr/>
                      <a:lstStyle/>
                      <a:p>
                        <a:pPr algn="ctr"/>
                        <a:r>
                          <a:rPr lang="pt-BR" sz="2000" kern="1200" dirty="0">
                            <a:latin typeface="+mn-lt"/>
                            <a:cs typeface="Calibri"/>
                          </a:rPr>
                          <a:t>Idade</a:t>
                        </a:r>
                        <a:br>
                          <a:rPr lang="pt-BR" sz="2000" kern="1200" dirty="0">
                            <a:latin typeface="+mn-lt"/>
                            <a:cs typeface="Calibri"/>
                          </a:rPr>
                        </a:br>
                        <a:r>
                          <a:rPr lang="pt-BR" sz="2000" kern="1200" dirty="0">
                            <a:latin typeface="+mn-lt"/>
                            <a:cs typeface="Calibri"/>
                          </a:rPr>
                          <a:t>Mínima</a:t>
                        </a: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1877232">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r h="1862634">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 name="Imagem 4">
              <a:extLst>
                <a:ext uri="{FF2B5EF4-FFF2-40B4-BE49-F238E27FC236}">
                  <a16:creationId xmlns:a16="http://schemas.microsoft.com/office/drawing/2014/main" id="{559C3A90-9141-534A-9063-1CDB5A1E9C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81" t="7935" r="82816" b="72751"/>
            <a:stretch/>
          </p:blipFill>
          <p:spPr>
            <a:xfrm>
              <a:off x="3245909" y="4092959"/>
              <a:ext cx="934434" cy="1020959"/>
            </a:xfrm>
            <a:prstGeom prst="rect">
              <a:avLst/>
            </a:prstGeom>
          </p:spPr>
        </p:pic>
        <p:sp>
          <p:nvSpPr>
            <p:cNvPr id="7" name="CaixaDeTexto 6">
              <a:extLst>
                <a:ext uri="{FF2B5EF4-FFF2-40B4-BE49-F238E27FC236}">
                  <a16:creationId xmlns:a16="http://schemas.microsoft.com/office/drawing/2014/main" id="{4C311C60-E29B-D841-B42C-56D3E6F029BD}"/>
                </a:ext>
              </a:extLst>
            </p:cNvPr>
            <p:cNvSpPr txBox="1"/>
            <p:nvPr/>
          </p:nvSpPr>
          <p:spPr>
            <a:xfrm>
              <a:off x="2826404" y="5099075"/>
              <a:ext cx="2743200" cy="646331"/>
            </a:xfrm>
            <a:prstGeom prst="rect">
              <a:avLst/>
            </a:prstGeom>
            <a:noFill/>
          </p:spPr>
          <p:txBody>
            <a:bodyPr wrap="square" rtlCol="0">
              <a:spAutoFit/>
            </a:bodyPr>
            <a:lstStyle/>
            <a:p>
              <a:pPr algn="l"/>
              <a:r>
                <a:rPr lang="pt-BR" sz="3600" b="1" dirty="0"/>
                <a:t>57 anos</a:t>
              </a:r>
            </a:p>
          </p:txBody>
        </p:sp>
        <p:sp>
          <p:nvSpPr>
            <p:cNvPr id="10" name="CaixaDeTexto 9">
              <a:extLst>
                <a:ext uri="{FF2B5EF4-FFF2-40B4-BE49-F238E27FC236}">
                  <a16:creationId xmlns:a16="http://schemas.microsoft.com/office/drawing/2014/main" id="{87381392-1B38-2E43-A8EF-586339D55C9C}"/>
                </a:ext>
              </a:extLst>
            </p:cNvPr>
            <p:cNvSpPr txBox="1"/>
            <p:nvPr/>
          </p:nvSpPr>
          <p:spPr>
            <a:xfrm>
              <a:off x="2808743" y="7151303"/>
              <a:ext cx="2743200" cy="646331"/>
            </a:xfrm>
            <a:prstGeom prst="rect">
              <a:avLst/>
            </a:prstGeom>
            <a:noFill/>
          </p:spPr>
          <p:txBody>
            <a:bodyPr wrap="square" rtlCol="0">
              <a:spAutoFit/>
            </a:bodyPr>
            <a:lstStyle/>
            <a:p>
              <a:pPr algn="l"/>
              <a:r>
                <a:rPr lang="pt-BR" sz="3600" b="1" dirty="0"/>
                <a:t>60 anos</a:t>
              </a:r>
            </a:p>
          </p:txBody>
        </p:sp>
        <p:sp>
          <p:nvSpPr>
            <p:cNvPr id="16" name="CaixaDeTexto 15">
              <a:extLst>
                <a:ext uri="{FF2B5EF4-FFF2-40B4-BE49-F238E27FC236}">
                  <a16:creationId xmlns:a16="http://schemas.microsoft.com/office/drawing/2014/main" id="{0AFC67DE-AEB5-4542-9FB5-3116A0872C81}"/>
                </a:ext>
              </a:extLst>
            </p:cNvPr>
            <p:cNvSpPr txBox="1"/>
            <p:nvPr/>
          </p:nvSpPr>
          <p:spPr>
            <a:xfrm>
              <a:off x="5815026" y="5783581"/>
              <a:ext cx="2364354" cy="738664"/>
            </a:xfrm>
            <a:prstGeom prst="rect">
              <a:avLst/>
            </a:prstGeom>
            <a:noFill/>
          </p:spPr>
          <p:txBody>
            <a:bodyPr wrap="square" rtlCol="0">
              <a:spAutoFit/>
            </a:bodyPr>
            <a:lstStyle/>
            <a:p>
              <a:pPr algn="ctr"/>
              <a:r>
                <a:rPr lang="pt-BR" sz="4200" b="1" dirty="0"/>
                <a:t>25 anos</a:t>
              </a:r>
            </a:p>
          </p:txBody>
        </p:sp>
        <p:sp>
          <p:nvSpPr>
            <p:cNvPr id="13" name="Plus 3"/>
            <p:cNvSpPr/>
            <p:nvPr/>
          </p:nvSpPr>
          <p:spPr>
            <a:xfrm>
              <a:off x="5000933" y="5389088"/>
              <a:ext cx="369603" cy="369603"/>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9" name="Plus 3"/>
            <p:cNvSpPr/>
            <p:nvPr/>
          </p:nvSpPr>
          <p:spPr>
            <a:xfrm>
              <a:off x="8489621" y="6080451"/>
              <a:ext cx="369603" cy="369603"/>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graphicFrame>
          <p:nvGraphicFramePr>
            <p:cNvPr id="22" name="Espaço Reservado para Conteúdo 3">
              <a:extLst>
                <a:ext uri="{FF2B5EF4-FFF2-40B4-BE49-F238E27FC236}">
                  <a16:creationId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2728618677"/>
                </p:ext>
              </p:extLst>
            </p:nvPr>
          </p:nvGraphicFramePr>
          <p:xfrm>
            <a:off x="9035988" y="3091275"/>
            <a:ext cx="2125214" cy="4188098"/>
          </p:xfrm>
          <a:graphic>
            <a:graphicData uri="http://schemas.openxmlformats.org/drawingml/2006/table">
              <a:tbl>
                <a:tblPr firstRow="1" bandRow="1">
                  <a:tableStyleId>{F5AB1C69-6EDB-4FF4-983F-18BD219EF322}</a:tableStyleId>
                </a:tblPr>
                <a:tblGrid>
                  <a:gridCol w="2373012">
                    <a:extLst>
                      <a:ext uri="{9D8B030D-6E8A-4147-A177-3AD203B41FA5}">
                        <a16:colId xmlns:a16="http://schemas.microsoft.com/office/drawing/2014/main" val="1854705044"/>
                      </a:ext>
                    </a:extLst>
                  </a:gridCol>
                </a:tblGrid>
                <a:tr h="1195058">
                  <a:tc>
                    <a:txBody>
                      <a:bodyPr/>
                      <a:lstStyle/>
                      <a:p>
                        <a:pPr algn="ctr"/>
                        <a:r>
                          <a:rPr lang="pt-BR" sz="2000" kern="1200" dirty="0">
                            <a:latin typeface="+mn-lt"/>
                            <a:cs typeface="Calibri"/>
                          </a:rPr>
                          <a:t>Tempo de</a:t>
                        </a:r>
                      </a:p>
                      <a:p>
                        <a:pPr algn="ctr"/>
                        <a:r>
                          <a:rPr lang="pt-BR" sz="2000" b="1" kern="1200" dirty="0">
                            <a:solidFill>
                              <a:schemeClr val="bg1"/>
                            </a:solidFill>
                            <a:latin typeface="+mn-lt"/>
                            <a:ea typeface="+mn-ea"/>
                            <a:cs typeface="Calibri"/>
                          </a:rPr>
                          <a:t>Serviço Público</a:t>
                        </a: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3481799">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bl>
            </a:graphicData>
          </a:graphic>
        </p:graphicFrame>
        <p:graphicFrame>
          <p:nvGraphicFramePr>
            <p:cNvPr id="23" name="Espaço Reservado para Conteúdo 3">
              <a:extLst>
                <a:ext uri="{FF2B5EF4-FFF2-40B4-BE49-F238E27FC236}">
                  <a16:creationId xmlns:a16="http://schemas.microsoft.com/office/drawing/2014/main" id="{5C398F0B-7196-4D39-AD7A-2B24FCC2B3B0}"/>
                </a:ext>
              </a:extLst>
            </p:cNvPr>
            <p:cNvGraphicFramePr>
              <a:graphicFrameLocks/>
            </p:cNvGraphicFramePr>
            <p:nvPr>
              <p:extLst>
                <p:ext uri="{D42A27DB-BD31-4B8C-83A1-F6EECF244321}">
                  <p14:modId xmlns:p14="http://schemas.microsoft.com/office/powerpoint/2010/main" val="3435908691"/>
                </p:ext>
              </p:extLst>
            </p:nvPr>
          </p:nvGraphicFramePr>
          <p:xfrm>
            <a:off x="12300354" y="3091271"/>
            <a:ext cx="2125214" cy="4174988"/>
          </p:xfrm>
          <a:graphic>
            <a:graphicData uri="http://schemas.openxmlformats.org/drawingml/2006/table">
              <a:tbl>
                <a:tblPr firstRow="1" bandRow="1">
                  <a:tableStyleId>{F5AB1C69-6EDB-4FF4-983F-18BD219EF322}</a:tableStyleId>
                </a:tblPr>
                <a:tblGrid>
                  <a:gridCol w="2373012">
                    <a:extLst>
                      <a:ext uri="{9D8B030D-6E8A-4147-A177-3AD203B41FA5}">
                        <a16:colId xmlns:a16="http://schemas.microsoft.com/office/drawing/2014/main" val="1854705044"/>
                      </a:ext>
                    </a:extLst>
                  </a:gridCol>
                </a:tblGrid>
                <a:tr h="1115802">
                  <a:tc>
                    <a:txBody>
                      <a:bodyPr/>
                      <a:lstStyle/>
                      <a:p>
                        <a:pPr algn="ctr"/>
                        <a:r>
                          <a:rPr lang="pt-BR" sz="2000" kern="1200" dirty="0">
                            <a:latin typeface="+mn-lt"/>
                            <a:cs typeface="Calibri"/>
                          </a:rPr>
                          <a:t>Tempo</a:t>
                        </a:r>
                        <a:r>
                          <a:rPr lang="pt-BR" sz="2000" kern="1200" baseline="0" dirty="0">
                            <a:latin typeface="+mn-lt"/>
                            <a:cs typeface="Calibri"/>
                          </a:rPr>
                          <a:t> no Cargo Efetivo</a:t>
                        </a:r>
                        <a:endParaRPr lang="pt-BR" sz="2000" b="1" kern="1200" dirty="0">
                          <a:solidFill>
                            <a:schemeClr val="bg1"/>
                          </a:solidFill>
                          <a:latin typeface="+mn-lt"/>
                          <a:ea typeface="+mn-ea"/>
                          <a:cs typeface="Calibri"/>
                        </a:endParaRPr>
                      </a:p>
                    </a:txBody>
                    <a:tcPr marL="102870" marR="102870" marT="62346" marB="62346" anchor="ctr">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solidFill>
                        <a:schemeClr val="accent3">
                          <a:lumMod val="75000"/>
                        </a:schemeClr>
                      </a:solidFill>
                    </a:tcPr>
                  </a:tc>
                  <a:extLst>
                    <a:ext uri="{0D108BD9-81ED-4DB2-BD59-A6C34878D82A}">
                      <a16:rowId xmlns:a16="http://schemas.microsoft.com/office/drawing/2014/main" val="3764037998"/>
                    </a:ext>
                  </a:extLst>
                </a:tr>
                <a:tr h="3546416">
                  <a:tc>
                    <a:txBody>
                      <a:bodyPr/>
                      <a:lstStyle/>
                      <a:p>
                        <a:pPr algn="ctr"/>
                        <a:endParaRPr lang="pt-BR" sz="2100" b="1" kern="1200" dirty="0">
                          <a:solidFill>
                            <a:schemeClr val="tx1"/>
                          </a:solidFill>
                          <a:latin typeface="Calibri"/>
                          <a:ea typeface="+mn-ea"/>
                          <a:cs typeface="Calibri"/>
                        </a:endParaRPr>
                      </a:p>
                    </a:txBody>
                    <a:tcPr marL="102870" marR="102870" marT="62346" marB="62346">
                      <a:lnL w="12700" cap="flat" cmpd="sng" algn="ctr">
                        <a:solidFill>
                          <a:srgbClr val="AFABAB"/>
                        </a:solidFill>
                        <a:prstDash val="sysDot"/>
                        <a:round/>
                        <a:headEnd type="none" w="med" len="med"/>
                        <a:tailEnd type="none" w="med" len="med"/>
                      </a:lnL>
                      <a:lnR w="12700" cap="flat" cmpd="sng" algn="ctr">
                        <a:solidFill>
                          <a:srgbClr val="AFABAB"/>
                        </a:solidFill>
                        <a:prstDash val="sysDot"/>
                        <a:round/>
                        <a:headEnd type="none" w="med" len="med"/>
                        <a:tailEnd type="none" w="med" len="med"/>
                      </a:lnR>
                      <a:lnT w="12700" cap="flat" cmpd="sng" algn="ctr">
                        <a:solidFill>
                          <a:srgbClr val="AFABAB"/>
                        </a:solidFill>
                        <a:prstDash val="sysDot"/>
                        <a:round/>
                        <a:headEnd type="none" w="med" len="med"/>
                        <a:tailEnd type="none" w="med" len="med"/>
                      </a:lnT>
                      <a:lnB w="12700" cap="flat" cmpd="sng" algn="ctr">
                        <a:solidFill>
                          <a:srgbClr val="AFABAB"/>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313786"/>
                    </a:ext>
                  </a:extLst>
                </a:tr>
              </a:tbl>
            </a:graphicData>
          </a:graphic>
        </p:graphicFrame>
        <p:sp>
          <p:nvSpPr>
            <p:cNvPr id="25" name="CaixaDeTexto 24">
              <a:extLst>
                <a:ext uri="{FF2B5EF4-FFF2-40B4-BE49-F238E27FC236}">
                  <a16:creationId xmlns:a16="http://schemas.microsoft.com/office/drawing/2014/main" id="{0AFC67DE-AEB5-4542-9FB5-3116A0872C81}"/>
                </a:ext>
              </a:extLst>
            </p:cNvPr>
            <p:cNvSpPr txBox="1"/>
            <p:nvPr/>
          </p:nvSpPr>
          <p:spPr>
            <a:xfrm>
              <a:off x="9033647" y="5843041"/>
              <a:ext cx="2364354" cy="738664"/>
            </a:xfrm>
            <a:prstGeom prst="rect">
              <a:avLst/>
            </a:prstGeom>
            <a:noFill/>
          </p:spPr>
          <p:txBody>
            <a:bodyPr wrap="square" rtlCol="0">
              <a:spAutoFit/>
            </a:bodyPr>
            <a:lstStyle/>
            <a:p>
              <a:pPr algn="ctr"/>
              <a:r>
                <a:rPr lang="pt-BR" sz="4200" b="1" dirty="0"/>
                <a:t>10 anos</a:t>
              </a:r>
            </a:p>
          </p:txBody>
        </p:sp>
        <p:sp>
          <p:nvSpPr>
            <p:cNvPr id="26" name="CaixaDeTexto 25">
              <a:extLst>
                <a:ext uri="{FF2B5EF4-FFF2-40B4-BE49-F238E27FC236}">
                  <a16:creationId xmlns:a16="http://schemas.microsoft.com/office/drawing/2014/main" id="{0AFC67DE-AEB5-4542-9FB5-3116A0872C81}"/>
                </a:ext>
              </a:extLst>
            </p:cNvPr>
            <p:cNvSpPr txBox="1"/>
            <p:nvPr/>
          </p:nvSpPr>
          <p:spPr>
            <a:xfrm>
              <a:off x="12309012" y="5796941"/>
              <a:ext cx="2364354" cy="738664"/>
            </a:xfrm>
            <a:prstGeom prst="rect">
              <a:avLst/>
            </a:prstGeom>
            <a:noFill/>
          </p:spPr>
          <p:txBody>
            <a:bodyPr wrap="square" rtlCol="0">
              <a:spAutoFit/>
            </a:bodyPr>
            <a:lstStyle/>
            <a:p>
              <a:pPr algn="ctr"/>
              <a:r>
                <a:rPr lang="pt-BR" sz="4200" b="1" dirty="0"/>
                <a:t>5 anos</a:t>
              </a:r>
            </a:p>
          </p:txBody>
        </p:sp>
        <p:sp>
          <p:nvSpPr>
            <p:cNvPr id="27" name="Plus 3"/>
            <p:cNvSpPr/>
            <p:nvPr/>
          </p:nvSpPr>
          <p:spPr>
            <a:xfrm>
              <a:off x="11687691" y="6066927"/>
              <a:ext cx="369603" cy="369603"/>
            </a:xfrm>
            <a:prstGeom prst="mathPlus">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pic>
          <p:nvPicPr>
            <p:cNvPr id="17" name="Imagem 4">
              <a:extLst>
                <a:ext uri="{FF2B5EF4-FFF2-40B4-BE49-F238E27FC236}">
                  <a16:creationId xmlns:a16="http://schemas.microsoft.com/office/drawing/2014/main" id="{559C3A90-9141-534A-9063-1CDB5A1E9C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968" t="7080" r="18755" b="72489"/>
            <a:stretch/>
          </p:blipFill>
          <p:spPr>
            <a:xfrm>
              <a:off x="3258687" y="4063380"/>
              <a:ext cx="961590" cy="1080051"/>
            </a:xfrm>
            <a:prstGeom prst="rect">
              <a:avLst/>
            </a:prstGeom>
          </p:spPr>
        </p:pic>
        <p:pic>
          <p:nvPicPr>
            <p:cNvPr id="9" name="Imagem 6">
              <a:extLst>
                <a:ext uri="{FF2B5EF4-FFF2-40B4-BE49-F238E27FC236}">
                  <a16:creationId xmlns:a16="http://schemas.microsoft.com/office/drawing/2014/main" id="{CCFF6E31-4AAE-114D-96E5-95AD01DC00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058" t="34823" r="49339" b="44390"/>
            <a:stretch/>
          </p:blipFill>
          <p:spPr>
            <a:xfrm>
              <a:off x="3180887" y="6117391"/>
              <a:ext cx="1117191" cy="1020959"/>
            </a:xfrm>
            <a:prstGeom prst="rect">
              <a:avLst/>
            </a:prstGeom>
          </p:spPr>
        </p:pic>
      </p:grpSp>
    </p:spTree>
    <p:extLst>
      <p:ext uri="{BB962C8B-B14F-4D97-AF65-F5344CB8AC3E}">
        <p14:creationId xmlns:p14="http://schemas.microsoft.com/office/powerpoint/2010/main" val="33991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A97A4F90-DB66-EE99-89AA-234F74CFF4DC}"/>
              </a:ext>
            </a:extLst>
          </p:cNvPr>
          <p:cNvPicPr>
            <a:picLocks noChangeAspect="1"/>
          </p:cNvPicPr>
          <p:nvPr/>
        </p:nvPicPr>
        <p:blipFill>
          <a:blip r:embed="rId2"/>
          <a:stretch>
            <a:fillRect/>
          </a:stretch>
        </p:blipFill>
        <p:spPr>
          <a:xfrm>
            <a:off x="1371600" y="1960802"/>
            <a:ext cx="16289421" cy="6764097"/>
          </a:xfrm>
          <a:prstGeom prst="rect">
            <a:avLst/>
          </a:prstGeom>
        </p:spPr>
      </p:pic>
      <p:sp>
        <p:nvSpPr>
          <p:cNvPr id="26" name="Retângulo: Cantos Arredondados 25">
            <a:extLst>
              <a:ext uri="{FF2B5EF4-FFF2-40B4-BE49-F238E27FC236}">
                <a16:creationId xmlns:a16="http://schemas.microsoft.com/office/drawing/2014/main" id="{678B049D-771F-4065-ED89-8E6F85F0DD77}"/>
              </a:ext>
            </a:extLst>
          </p:cNvPr>
          <p:cNvSpPr/>
          <p:nvPr/>
        </p:nvSpPr>
        <p:spPr>
          <a:xfrm>
            <a:off x="694567" y="6648451"/>
            <a:ext cx="4173621" cy="1904999"/>
          </a:xfrm>
          <a:prstGeom prst="roundRect">
            <a:avLst/>
          </a:prstGeom>
          <a:solidFill>
            <a:srgbClr val="77933C"/>
          </a:solidFill>
        </p:spPr>
        <p:style>
          <a:lnRef idx="2">
            <a:schemeClr val="accent1">
              <a:shade val="15000"/>
            </a:schemeClr>
          </a:lnRef>
          <a:fillRef idx="1">
            <a:schemeClr val="accent1"/>
          </a:fillRef>
          <a:effectRef idx="0">
            <a:schemeClr val="accent1"/>
          </a:effectRef>
          <a:fontRef idx="minor">
            <a:schemeClr val="lt1"/>
          </a:fontRef>
        </p:style>
        <p:txBody>
          <a:bodyPr bIns="216000" rtlCol="0" anchor="t"/>
          <a:lstStyle/>
          <a:p>
            <a:pPr algn="ctr"/>
            <a:r>
              <a:rPr lang="pt-BR" sz="3400" b="1" dirty="0">
                <a:solidFill>
                  <a:schemeClr val="bg1"/>
                </a:solidFill>
              </a:rPr>
              <a:t>Pontuação em 2024: </a:t>
            </a:r>
          </a:p>
          <a:p>
            <a:pPr algn="ctr"/>
            <a:r>
              <a:rPr lang="pt-BR" sz="3400" b="1" dirty="0">
                <a:solidFill>
                  <a:srgbClr val="0A64FF"/>
                </a:solidFill>
                <a:effectLst>
                  <a:outerShdw blurRad="38100" dist="38100" dir="2700000" algn="tl">
                    <a:srgbClr val="000000">
                      <a:alpha val="43137"/>
                    </a:srgbClr>
                  </a:outerShdw>
                </a:effectLst>
              </a:rPr>
              <a:t>101 Homem</a:t>
            </a:r>
          </a:p>
          <a:p>
            <a:pPr algn="ctr"/>
            <a:r>
              <a:rPr lang="pt-BR" sz="3400" b="1" dirty="0">
                <a:solidFill>
                  <a:srgbClr val="FD006C"/>
                </a:solidFill>
                <a:effectLst>
                  <a:outerShdw blurRad="38100" dist="38100" dir="2700000" algn="tl">
                    <a:srgbClr val="000000">
                      <a:alpha val="43137"/>
                    </a:srgbClr>
                  </a:outerShdw>
                </a:effectLst>
              </a:rPr>
              <a:t>91 Mulher </a:t>
            </a:r>
          </a:p>
          <a:p>
            <a:pPr algn="ctr"/>
            <a:endParaRPr lang="pt-BR" dirty="0"/>
          </a:p>
        </p:txBody>
      </p:sp>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3"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286000" y="499001"/>
            <a:ext cx="15267087" cy="1411494"/>
            <a:chOff x="2345196" y="2190407"/>
            <a:chExt cx="14581287" cy="1411494"/>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638983" y="2190407"/>
              <a:ext cx="14287500" cy="13287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905112"/>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r>
                <a:rPr lang="pt-BR" sz="3600" b="1" kern="1200" dirty="0">
                  <a:solidFill>
                    <a:schemeClr val="bg1"/>
                  </a:solidFill>
                  <a:latin typeface="Aptos Black" panose="020B0004020202020204" pitchFamily="34" charset="0"/>
                </a:rPr>
                <a:t>Regra de transição por </a:t>
              </a:r>
              <a:r>
                <a:rPr lang="pt-BR" sz="3600" b="1" kern="1200" dirty="0">
                  <a:solidFill>
                    <a:srgbClr val="FFC000"/>
                  </a:solidFill>
                  <a:latin typeface="Aptos Black" panose="020B0004020202020204" pitchFamily="34" charset="0"/>
                </a:rPr>
                <a:t>soma de pontos </a:t>
              </a:r>
              <a:r>
                <a:rPr lang="pt-BR" sz="3600" b="1" kern="1200" dirty="0">
                  <a:solidFill>
                    <a:schemeClr val="bg1"/>
                  </a:solidFill>
                  <a:latin typeface="Aptos Black" panose="020B0004020202020204" pitchFamily="34" charset="0"/>
                </a:rPr>
                <a:t>para concessão de aposentadoria a segurados em geral </a:t>
              </a:r>
            </a:p>
            <a:p>
              <a:pPr algn="ctr" defTabSz="1778000">
                <a:lnSpc>
                  <a:spcPct val="90000"/>
                </a:lnSpc>
                <a:spcBef>
                  <a:spcPct val="0"/>
                </a:spcBef>
                <a:spcAft>
                  <a:spcPct val="35000"/>
                </a:spcAft>
              </a:pPr>
              <a:r>
                <a:rPr lang="pt-BR" sz="3600" b="1" kern="1200" dirty="0">
                  <a:solidFill>
                    <a:schemeClr val="bg1"/>
                  </a:solidFill>
                  <a:latin typeface="Aptos Black" panose="020B0004020202020204" pitchFamily="34" charset="0"/>
                </a:rPr>
                <a:t>e professores </a:t>
              </a:r>
            </a:p>
          </p:txBody>
        </p:sp>
      </p:grpSp>
      <p:sp>
        <p:nvSpPr>
          <p:cNvPr id="14" name="CaixaDeTexto 13">
            <a:extLst>
              <a:ext uri="{FF2B5EF4-FFF2-40B4-BE49-F238E27FC236}">
                <a16:creationId xmlns:a16="http://schemas.microsoft.com/office/drawing/2014/main" id="{06E67109-F471-D82E-50C7-8A05ED60B6B3}"/>
              </a:ext>
            </a:extLst>
          </p:cNvPr>
          <p:cNvSpPr txBox="1"/>
          <p:nvPr/>
        </p:nvSpPr>
        <p:spPr>
          <a:xfrm>
            <a:off x="1030052" y="3342483"/>
            <a:ext cx="522900" cy="2308324"/>
          </a:xfrm>
          <a:prstGeom prst="rect">
            <a:avLst/>
          </a:prstGeom>
          <a:noFill/>
        </p:spPr>
        <p:txBody>
          <a:bodyPr wrap="none" rtlCol="0">
            <a:spAutoFit/>
          </a:bodyPr>
          <a:lstStyle/>
          <a:p>
            <a:r>
              <a:rPr lang="pt-BR" sz="3600" b="1" dirty="0">
                <a:solidFill>
                  <a:schemeClr val="tx2"/>
                </a:solidFill>
              </a:rPr>
              <a:t>2</a:t>
            </a:r>
          </a:p>
          <a:p>
            <a:r>
              <a:rPr lang="pt-BR" sz="3600" b="1" dirty="0">
                <a:solidFill>
                  <a:schemeClr val="tx2"/>
                </a:solidFill>
              </a:rPr>
              <a:t>0</a:t>
            </a:r>
          </a:p>
          <a:p>
            <a:r>
              <a:rPr lang="pt-BR" sz="3600" b="1" dirty="0">
                <a:solidFill>
                  <a:schemeClr val="tx2"/>
                </a:solidFill>
              </a:rPr>
              <a:t>2</a:t>
            </a:r>
          </a:p>
          <a:p>
            <a:r>
              <a:rPr lang="pt-BR" sz="3600" b="1" dirty="0">
                <a:solidFill>
                  <a:schemeClr val="tx2"/>
                </a:solidFill>
              </a:rPr>
              <a:t>4 </a:t>
            </a:r>
          </a:p>
        </p:txBody>
      </p:sp>
      <p:sp>
        <p:nvSpPr>
          <p:cNvPr id="17" name="Retângulo 16">
            <a:extLst>
              <a:ext uri="{FF2B5EF4-FFF2-40B4-BE49-F238E27FC236}">
                <a16:creationId xmlns:a16="http://schemas.microsoft.com/office/drawing/2014/main" id="{915E18AC-C1CF-339D-7C2E-8BBD4FBD8B5E}"/>
              </a:ext>
            </a:extLst>
          </p:cNvPr>
          <p:cNvSpPr/>
          <p:nvPr/>
        </p:nvSpPr>
        <p:spPr>
          <a:xfrm>
            <a:off x="2593605" y="3238500"/>
            <a:ext cx="530595" cy="9283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ubo 14">
            <a:extLst>
              <a:ext uri="{FF2B5EF4-FFF2-40B4-BE49-F238E27FC236}">
                <a16:creationId xmlns:a16="http://schemas.microsoft.com/office/drawing/2014/main" id="{ABD2415A-214A-5D7F-B062-40F7DFC56BFA}"/>
              </a:ext>
            </a:extLst>
          </p:cNvPr>
          <p:cNvSpPr/>
          <p:nvPr/>
        </p:nvSpPr>
        <p:spPr>
          <a:xfrm>
            <a:off x="2328255" y="3879907"/>
            <a:ext cx="304800" cy="381000"/>
          </a:xfrm>
          <a:prstGeom prst="cube">
            <a:avLst/>
          </a:prstGeom>
          <a:solidFill>
            <a:srgbClr val="0A6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EE75FDDD-4627-026A-B385-56CC64DB1E96}"/>
              </a:ext>
            </a:extLst>
          </p:cNvPr>
          <p:cNvSpPr/>
          <p:nvPr/>
        </p:nvSpPr>
        <p:spPr>
          <a:xfrm>
            <a:off x="2593604" y="4661912"/>
            <a:ext cx="530595" cy="9283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ubo 15">
            <a:extLst>
              <a:ext uri="{FF2B5EF4-FFF2-40B4-BE49-F238E27FC236}">
                <a16:creationId xmlns:a16="http://schemas.microsoft.com/office/drawing/2014/main" id="{AE591550-D419-D7A9-B1AE-412BED002508}"/>
              </a:ext>
            </a:extLst>
          </p:cNvPr>
          <p:cNvSpPr/>
          <p:nvPr/>
        </p:nvSpPr>
        <p:spPr>
          <a:xfrm>
            <a:off x="2328255" y="5330847"/>
            <a:ext cx="304800" cy="381000"/>
          </a:xfrm>
          <a:prstGeom prst="cube">
            <a:avLst/>
          </a:prstGeom>
          <a:solidFill>
            <a:srgbClr val="FD00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2D80ECD9-84A9-7198-7CD3-167EC7B76056}"/>
              </a:ext>
            </a:extLst>
          </p:cNvPr>
          <p:cNvSpPr txBox="1"/>
          <p:nvPr/>
        </p:nvSpPr>
        <p:spPr>
          <a:xfrm>
            <a:off x="2179931" y="3228629"/>
            <a:ext cx="601447" cy="584775"/>
          </a:xfrm>
          <a:prstGeom prst="rect">
            <a:avLst/>
          </a:prstGeom>
          <a:noFill/>
        </p:spPr>
        <p:txBody>
          <a:bodyPr wrap="none" rtlCol="0">
            <a:spAutoFit/>
          </a:bodyPr>
          <a:lstStyle/>
          <a:p>
            <a:r>
              <a:rPr lang="pt-BR" sz="3200" b="1" dirty="0">
                <a:solidFill>
                  <a:srgbClr val="0A64FF"/>
                </a:solidFill>
              </a:rPr>
              <a:t>62</a:t>
            </a:r>
          </a:p>
        </p:txBody>
      </p:sp>
      <p:sp>
        <p:nvSpPr>
          <p:cNvPr id="23" name="CaixaDeTexto 22">
            <a:extLst>
              <a:ext uri="{FF2B5EF4-FFF2-40B4-BE49-F238E27FC236}">
                <a16:creationId xmlns:a16="http://schemas.microsoft.com/office/drawing/2014/main" id="{A8A27F8C-A079-4058-5CB4-1A05890E1488}"/>
              </a:ext>
            </a:extLst>
          </p:cNvPr>
          <p:cNvSpPr txBox="1"/>
          <p:nvPr/>
        </p:nvSpPr>
        <p:spPr>
          <a:xfrm>
            <a:off x="2196791" y="4720918"/>
            <a:ext cx="601447" cy="584775"/>
          </a:xfrm>
          <a:prstGeom prst="rect">
            <a:avLst/>
          </a:prstGeom>
          <a:noFill/>
        </p:spPr>
        <p:txBody>
          <a:bodyPr wrap="none" rtlCol="0">
            <a:spAutoFit/>
          </a:bodyPr>
          <a:lstStyle/>
          <a:p>
            <a:r>
              <a:rPr lang="pt-BR" sz="3200" b="1" dirty="0">
                <a:solidFill>
                  <a:srgbClr val="FD006C"/>
                </a:solidFill>
              </a:rPr>
              <a:t>57</a:t>
            </a:r>
          </a:p>
        </p:txBody>
      </p:sp>
      <p:sp>
        <p:nvSpPr>
          <p:cNvPr id="24" name="Retângulo 23">
            <a:extLst>
              <a:ext uri="{FF2B5EF4-FFF2-40B4-BE49-F238E27FC236}">
                <a16:creationId xmlns:a16="http://schemas.microsoft.com/office/drawing/2014/main" id="{1BC06698-EB7E-2E2A-E0AE-D60DEB766C8F}"/>
              </a:ext>
            </a:extLst>
          </p:cNvPr>
          <p:cNvSpPr/>
          <p:nvPr/>
        </p:nvSpPr>
        <p:spPr>
          <a:xfrm>
            <a:off x="14935200" y="4260907"/>
            <a:ext cx="5229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Listra Diagonal 24">
            <a:extLst>
              <a:ext uri="{FF2B5EF4-FFF2-40B4-BE49-F238E27FC236}">
                <a16:creationId xmlns:a16="http://schemas.microsoft.com/office/drawing/2014/main" id="{57D2BFDD-2321-F979-1D8E-9B20F17EC94C}"/>
              </a:ext>
            </a:extLst>
          </p:cNvPr>
          <p:cNvSpPr/>
          <p:nvPr/>
        </p:nvSpPr>
        <p:spPr>
          <a:xfrm rot="435687">
            <a:off x="14762215" y="3698814"/>
            <a:ext cx="2396560" cy="755042"/>
          </a:xfrm>
          <a:prstGeom prst="diagStrip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8952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621483" y="534629"/>
            <a:ext cx="15188452" cy="1366122"/>
            <a:chOff x="2345196" y="2235779"/>
            <a:chExt cx="14168292" cy="1366122"/>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550632" y="2235779"/>
              <a:ext cx="13679412" cy="13287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905112"/>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r>
                <a:rPr lang="pt-BR" sz="3600" b="1" kern="1200" dirty="0">
                  <a:solidFill>
                    <a:schemeClr val="bg1"/>
                  </a:solidFill>
                  <a:latin typeface="Aptos Black" panose="020B0004020202020204" pitchFamily="34" charset="0"/>
                </a:rPr>
                <a:t>Regra de transição por </a:t>
              </a:r>
              <a:r>
                <a:rPr lang="pt-BR" sz="3600" b="1" kern="1200" dirty="0">
                  <a:solidFill>
                    <a:srgbClr val="FFC000"/>
                  </a:solidFill>
                  <a:latin typeface="Aptos Black" panose="020B0004020202020204" pitchFamily="34" charset="0"/>
                </a:rPr>
                <a:t>soma de pontos </a:t>
              </a:r>
              <a:r>
                <a:rPr lang="pt-BR" sz="3600" b="1" kern="1200" dirty="0">
                  <a:solidFill>
                    <a:schemeClr val="bg1"/>
                  </a:solidFill>
                  <a:latin typeface="Aptos Black" panose="020B0004020202020204" pitchFamily="34" charset="0"/>
                </a:rPr>
                <a:t>para concessão de </a:t>
              </a:r>
              <a:r>
                <a:rPr lang="pt-BR" sz="3600" b="1" kern="1200" dirty="0">
                  <a:solidFill>
                    <a:srgbClr val="FFC000"/>
                  </a:solidFill>
                  <a:latin typeface="Aptos Black" panose="020B0004020202020204" pitchFamily="34" charset="0"/>
                </a:rPr>
                <a:t>aposentadoria a professores</a:t>
              </a:r>
            </a:p>
            <a:p>
              <a:pPr algn="ctr" defTabSz="1778000">
                <a:lnSpc>
                  <a:spcPct val="90000"/>
                </a:lnSpc>
                <a:spcBef>
                  <a:spcPct val="0"/>
                </a:spcBef>
                <a:spcAft>
                  <a:spcPct val="35000"/>
                </a:spcAft>
              </a:pPr>
              <a:endParaRPr lang="pt-BR" sz="3400" b="1" kern="1200" dirty="0">
                <a:solidFill>
                  <a:schemeClr val="bg1"/>
                </a:solidFill>
                <a:latin typeface="Aptos Black" panose="020B0004020202020204" pitchFamily="34" charset="0"/>
              </a:endParaRPr>
            </a:p>
          </p:txBody>
        </p:sp>
      </p:grpSp>
      <p:sp>
        <p:nvSpPr>
          <p:cNvPr id="17" name="Retângulo 16">
            <a:extLst>
              <a:ext uri="{FF2B5EF4-FFF2-40B4-BE49-F238E27FC236}">
                <a16:creationId xmlns:a16="http://schemas.microsoft.com/office/drawing/2014/main" id="{915E18AC-C1CF-339D-7C2E-8BBD4FBD8B5E}"/>
              </a:ext>
            </a:extLst>
          </p:cNvPr>
          <p:cNvSpPr/>
          <p:nvPr/>
        </p:nvSpPr>
        <p:spPr>
          <a:xfrm>
            <a:off x="2593605" y="3238500"/>
            <a:ext cx="530595" cy="9283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1BC06698-EB7E-2E2A-E0AE-D60DEB766C8F}"/>
              </a:ext>
            </a:extLst>
          </p:cNvPr>
          <p:cNvSpPr/>
          <p:nvPr/>
        </p:nvSpPr>
        <p:spPr>
          <a:xfrm>
            <a:off x="14935200" y="4260907"/>
            <a:ext cx="5229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CC5A5A36-4FCC-1037-1955-D59B7CAFE0BF}"/>
              </a:ext>
            </a:extLst>
          </p:cNvPr>
          <p:cNvPicPr>
            <a:picLocks noChangeAspect="1"/>
          </p:cNvPicPr>
          <p:nvPr/>
        </p:nvPicPr>
        <p:blipFill>
          <a:blip r:embed="rId5"/>
          <a:stretch>
            <a:fillRect/>
          </a:stretch>
        </p:blipFill>
        <p:spPr>
          <a:xfrm>
            <a:off x="1277401" y="2285254"/>
            <a:ext cx="16248718" cy="4343542"/>
          </a:xfrm>
          <a:prstGeom prst="rect">
            <a:avLst/>
          </a:prstGeom>
        </p:spPr>
      </p:pic>
      <p:sp>
        <p:nvSpPr>
          <p:cNvPr id="9" name="Retângulo 8">
            <a:extLst>
              <a:ext uri="{FF2B5EF4-FFF2-40B4-BE49-F238E27FC236}">
                <a16:creationId xmlns:a16="http://schemas.microsoft.com/office/drawing/2014/main" id="{0C841EC3-6AEB-627C-A26C-699E082F4982}"/>
              </a:ext>
            </a:extLst>
          </p:cNvPr>
          <p:cNvSpPr/>
          <p:nvPr/>
        </p:nvSpPr>
        <p:spPr>
          <a:xfrm>
            <a:off x="1524000" y="3467100"/>
            <a:ext cx="13059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DFD60CBD-B1F8-458A-146B-DBEBCB30B5B9}"/>
              </a:ext>
            </a:extLst>
          </p:cNvPr>
          <p:cNvSpPr/>
          <p:nvPr/>
        </p:nvSpPr>
        <p:spPr>
          <a:xfrm>
            <a:off x="1536080" y="5029201"/>
            <a:ext cx="129382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7CF78341-FCDF-ECEB-23D2-23F54A4F4E5E}"/>
              </a:ext>
            </a:extLst>
          </p:cNvPr>
          <p:cNvGrpSpPr/>
          <p:nvPr/>
        </p:nvGrpSpPr>
        <p:grpSpPr>
          <a:xfrm>
            <a:off x="1868859" y="3471035"/>
            <a:ext cx="601447" cy="980372"/>
            <a:chOff x="1868859" y="3471035"/>
            <a:chExt cx="601447" cy="980372"/>
          </a:xfrm>
        </p:grpSpPr>
        <p:sp>
          <p:nvSpPr>
            <p:cNvPr id="12" name="Cubo 11">
              <a:extLst>
                <a:ext uri="{FF2B5EF4-FFF2-40B4-BE49-F238E27FC236}">
                  <a16:creationId xmlns:a16="http://schemas.microsoft.com/office/drawing/2014/main" id="{FE826C51-666F-8839-4BC6-764C34756C55}"/>
                </a:ext>
              </a:extLst>
            </p:cNvPr>
            <p:cNvSpPr/>
            <p:nvPr/>
          </p:nvSpPr>
          <p:spPr>
            <a:xfrm>
              <a:off x="2017182" y="4070407"/>
              <a:ext cx="304800" cy="381000"/>
            </a:xfrm>
            <a:prstGeom prst="cube">
              <a:avLst/>
            </a:prstGeom>
            <a:solidFill>
              <a:srgbClr val="0A6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A9401397-E07C-A9FA-3BFC-601949F9F96B}"/>
                </a:ext>
              </a:extLst>
            </p:cNvPr>
            <p:cNvSpPr txBox="1"/>
            <p:nvPr/>
          </p:nvSpPr>
          <p:spPr>
            <a:xfrm>
              <a:off x="1868859" y="3471035"/>
              <a:ext cx="601447" cy="584775"/>
            </a:xfrm>
            <a:prstGeom prst="rect">
              <a:avLst/>
            </a:prstGeom>
            <a:noFill/>
          </p:spPr>
          <p:txBody>
            <a:bodyPr wrap="none" rtlCol="0">
              <a:spAutoFit/>
            </a:bodyPr>
            <a:lstStyle/>
            <a:p>
              <a:r>
                <a:rPr lang="pt-BR" sz="3200" b="1" dirty="0">
                  <a:solidFill>
                    <a:srgbClr val="0A64FF"/>
                  </a:solidFill>
                </a:rPr>
                <a:t>57</a:t>
              </a:r>
            </a:p>
          </p:txBody>
        </p:sp>
      </p:grpSp>
      <p:sp>
        <p:nvSpPr>
          <p:cNvPr id="15" name="Cubo 14">
            <a:extLst>
              <a:ext uri="{FF2B5EF4-FFF2-40B4-BE49-F238E27FC236}">
                <a16:creationId xmlns:a16="http://schemas.microsoft.com/office/drawing/2014/main" id="{03D26D99-6E90-8591-9956-A4B38C1E9341}"/>
              </a:ext>
            </a:extLst>
          </p:cNvPr>
          <p:cNvSpPr/>
          <p:nvPr/>
        </p:nvSpPr>
        <p:spPr>
          <a:xfrm>
            <a:off x="1995058" y="5638334"/>
            <a:ext cx="304800" cy="381000"/>
          </a:xfrm>
          <a:prstGeom prst="cube">
            <a:avLst/>
          </a:prstGeom>
          <a:solidFill>
            <a:srgbClr val="FD00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F9218CB4-8DF5-B639-66DC-FFBDADE6A45E}"/>
              </a:ext>
            </a:extLst>
          </p:cNvPr>
          <p:cNvSpPr txBox="1"/>
          <p:nvPr/>
        </p:nvSpPr>
        <p:spPr>
          <a:xfrm>
            <a:off x="1863594" y="5028405"/>
            <a:ext cx="601447" cy="584775"/>
          </a:xfrm>
          <a:prstGeom prst="rect">
            <a:avLst/>
          </a:prstGeom>
          <a:noFill/>
        </p:spPr>
        <p:txBody>
          <a:bodyPr wrap="none" rtlCol="0">
            <a:spAutoFit/>
          </a:bodyPr>
          <a:lstStyle/>
          <a:p>
            <a:r>
              <a:rPr lang="pt-BR" sz="3200" b="1" dirty="0">
                <a:solidFill>
                  <a:srgbClr val="FD006C"/>
                </a:solidFill>
              </a:rPr>
              <a:t>52</a:t>
            </a:r>
          </a:p>
        </p:txBody>
      </p:sp>
      <p:pic>
        <p:nvPicPr>
          <p:cNvPr id="18" name="table">
            <a:extLst>
              <a:ext uri="{FF2B5EF4-FFF2-40B4-BE49-F238E27FC236}">
                <a16:creationId xmlns:a16="http://schemas.microsoft.com/office/drawing/2014/main" id="{BA3C5FFB-2703-4DF2-FA51-FFF03785CBC3}"/>
              </a:ext>
            </a:extLst>
          </p:cNvPr>
          <p:cNvPicPr>
            <a:picLocks noChangeAspect="1"/>
          </p:cNvPicPr>
          <p:nvPr/>
        </p:nvPicPr>
        <p:blipFill>
          <a:blip r:embed="rId6"/>
          <a:stretch>
            <a:fillRect/>
          </a:stretch>
        </p:blipFill>
        <p:spPr>
          <a:xfrm>
            <a:off x="5632713" y="6601344"/>
            <a:ext cx="11873369" cy="2041793"/>
          </a:xfrm>
          <a:prstGeom prst="rect">
            <a:avLst/>
          </a:prstGeom>
        </p:spPr>
      </p:pic>
      <p:sp>
        <p:nvSpPr>
          <p:cNvPr id="22" name="CaixaDeTexto 21">
            <a:extLst>
              <a:ext uri="{FF2B5EF4-FFF2-40B4-BE49-F238E27FC236}">
                <a16:creationId xmlns:a16="http://schemas.microsoft.com/office/drawing/2014/main" id="{228DB876-42D7-9462-969F-D6EBB944F041}"/>
              </a:ext>
            </a:extLst>
          </p:cNvPr>
          <p:cNvSpPr txBox="1"/>
          <p:nvPr/>
        </p:nvSpPr>
        <p:spPr>
          <a:xfrm>
            <a:off x="698030" y="3711010"/>
            <a:ext cx="522900" cy="2308324"/>
          </a:xfrm>
          <a:prstGeom prst="rect">
            <a:avLst/>
          </a:prstGeom>
          <a:noFill/>
        </p:spPr>
        <p:txBody>
          <a:bodyPr wrap="none" rtlCol="0">
            <a:spAutoFit/>
          </a:bodyPr>
          <a:lstStyle/>
          <a:p>
            <a:r>
              <a:rPr lang="pt-BR" sz="3600" b="1" dirty="0">
                <a:solidFill>
                  <a:schemeClr val="tx2"/>
                </a:solidFill>
              </a:rPr>
              <a:t>2</a:t>
            </a:r>
          </a:p>
          <a:p>
            <a:r>
              <a:rPr lang="pt-BR" sz="3600" b="1" dirty="0">
                <a:solidFill>
                  <a:schemeClr val="tx2"/>
                </a:solidFill>
              </a:rPr>
              <a:t>0</a:t>
            </a:r>
          </a:p>
          <a:p>
            <a:r>
              <a:rPr lang="pt-BR" sz="3600" b="1" dirty="0">
                <a:solidFill>
                  <a:schemeClr val="tx2"/>
                </a:solidFill>
              </a:rPr>
              <a:t>2</a:t>
            </a:r>
          </a:p>
          <a:p>
            <a:r>
              <a:rPr lang="pt-BR" sz="3600" b="1" dirty="0">
                <a:solidFill>
                  <a:schemeClr val="tx2"/>
                </a:solidFill>
              </a:rPr>
              <a:t>4 </a:t>
            </a:r>
          </a:p>
        </p:txBody>
      </p:sp>
      <p:sp>
        <p:nvSpPr>
          <p:cNvPr id="23" name="Retângulo: Cantos Arredondados 22">
            <a:extLst>
              <a:ext uri="{FF2B5EF4-FFF2-40B4-BE49-F238E27FC236}">
                <a16:creationId xmlns:a16="http://schemas.microsoft.com/office/drawing/2014/main" id="{190BADA8-8FCB-3628-211D-C07C24C46BE8}"/>
              </a:ext>
            </a:extLst>
          </p:cNvPr>
          <p:cNvSpPr/>
          <p:nvPr/>
        </p:nvSpPr>
        <p:spPr>
          <a:xfrm>
            <a:off x="861317" y="7229297"/>
            <a:ext cx="4173621" cy="1904999"/>
          </a:xfrm>
          <a:prstGeom prst="roundRect">
            <a:avLst/>
          </a:prstGeom>
          <a:solidFill>
            <a:srgbClr val="77933C"/>
          </a:solidFill>
        </p:spPr>
        <p:style>
          <a:lnRef idx="2">
            <a:schemeClr val="accent1">
              <a:shade val="15000"/>
            </a:schemeClr>
          </a:lnRef>
          <a:fillRef idx="1">
            <a:schemeClr val="accent1"/>
          </a:fillRef>
          <a:effectRef idx="0">
            <a:schemeClr val="accent1"/>
          </a:effectRef>
          <a:fontRef idx="minor">
            <a:schemeClr val="lt1"/>
          </a:fontRef>
        </p:style>
        <p:txBody>
          <a:bodyPr bIns="216000" rtlCol="0" anchor="t"/>
          <a:lstStyle/>
          <a:p>
            <a:pPr algn="ctr"/>
            <a:r>
              <a:rPr lang="pt-BR" sz="3400" b="1" dirty="0">
                <a:solidFill>
                  <a:schemeClr val="bg1"/>
                </a:solidFill>
              </a:rPr>
              <a:t>Pontuação em 2024: </a:t>
            </a:r>
          </a:p>
          <a:p>
            <a:pPr algn="ctr"/>
            <a:r>
              <a:rPr lang="pt-BR" sz="3400" b="1" dirty="0">
                <a:solidFill>
                  <a:srgbClr val="0A64FF"/>
                </a:solidFill>
                <a:effectLst>
                  <a:outerShdw blurRad="38100" dist="38100" dir="2700000" algn="tl">
                    <a:srgbClr val="000000">
                      <a:alpha val="43137"/>
                    </a:srgbClr>
                  </a:outerShdw>
                </a:effectLst>
              </a:rPr>
              <a:t>96 Homem</a:t>
            </a:r>
          </a:p>
          <a:p>
            <a:pPr algn="ctr"/>
            <a:r>
              <a:rPr lang="pt-BR" sz="3400" b="1" dirty="0">
                <a:solidFill>
                  <a:srgbClr val="FD006C"/>
                </a:solidFill>
                <a:effectLst>
                  <a:outerShdw blurRad="38100" dist="38100" dir="2700000" algn="tl">
                    <a:srgbClr val="000000">
                      <a:alpha val="43137"/>
                    </a:srgbClr>
                  </a:outerShdw>
                </a:effectLst>
              </a:rPr>
              <a:t>86 Mulher </a:t>
            </a:r>
          </a:p>
          <a:p>
            <a:pPr algn="ctr"/>
            <a:endParaRPr lang="pt-BR" dirty="0"/>
          </a:p>
        </p:txBody>
      </p:sp>
    </p:spTree>
    <p:extLst>
      <p:ext uri="{BB962C8B-B14F-4D97-AF65-F5344CB8AC3E}">
        <p14:creationId xmlns:p14="http://schemas.microsoft.com/office/powerpoint/2010/main" val="325641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642348" y="478230"/>
            <a:ext cx="14834668" cy="1366122"/>
            <a:chOff x="2345196" y="2235779"/>
            <a:chExt cx="14168292" cy="1366122"/>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550632" y="2235779"/>
              <a:ext cx="13679412" cy="13287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905112"/>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r>
                <a:rPr lang="pt-BR" sz="3400" b="1" kern="1200" dirty="0">
                  <a:solidFill>
                    <a:schemeClr val="bg1"/>
                  </a:solidFill>
                  <a:latin typeface="Aptos Black" panose="020B0004020202020204" pitchFamily="34" charset="0"/>
                </a:rPr>
                <a:t>Regra de transição com </a:t>
              </a:r>
              <a:r>
                <a:rPr lang="pt-BR" sz="3400" b="1" kern="1200" dirty="0">
                  <a:solidFill>
                    <a:srgbClr val="FFC000"/>
                  </a:solidFill>
                  <a:latin typeface="Aptos Black" panose="020B0004020202020204" pitchFamily="34" charset="0"/>
                </a:rPr>
                <a:t>pedágio</a:t>
              </a:r>
              <a:r>
                <a:rPr lang="pt-BR" sz="3400" b="1" kern="1200" dirty="0">
                  <a:solidFill>
                    <a:schemeClr val="bg1"/>
                  </a:solidFill>
                  <a:latin typeface="Aptos Black" panose="020B0004020202020204" pitchFamily="34" charset="0"/>
                </a:rPr>
                <a:t> para concessão de aposentadoria a segurados em geral </a:t>
              </a:r>
            </a:p>
            <a:p>
              <a:pPr algn="ctr" defTabSz="1778000">
                <a:lnSpc>
                  <a:spcPct val="90000"/>
                </a:lnSpc>
                <a:spcBef>
                  <a:spcPct val="0"/>
                </a:spcBef>
                <a:spcAft>
                  <a:spcPct val="35000"/>
                </a:spcAft>
              </a:pPr>
              <a:r>
                <a:rPr lang="pt-BR" sz="3600" b="1" kern="1200" dirty="0">
                  <a:solidFill>
                    <a:schemeClr val="bg1"/>
                  </a:solidFill>
                  <a:latin typeface="Aptos Black" panose="020B0004020202020204" pitchFamily="34" charset="0"/>
                </a:rPr>
                <a:t>e professores </a:t>
              </a:r>
            </a:p>
          </p:txBody>
        </p:sp>
      </p:grpSp>
      <p:sp>
        <p:nvSpPr>
          <p:cNvPr id="17" name="Retângulo 16">
            <a:extLst>
              <a:ext uri="{FF2B5EF4-FFF2-40B4-BE49-F238E27FC236}">
                <a16:creationId xmlns:a16="http://schemas.microsoft.com/office/drawing/2014/main" id="{915E18AC-C1CF-339D-7C2E-8BBD4FBD8B5E}"/>
              </a:ext>
            </a:extLst>
          </p:cNvPr>
          <p:cNvSpPr/>
          <p:nvPr/>
        </p:nvSpPr>
        <p:spPr>
          <a:xfrm>
            <a:off x="2593605" y="3238500"/>
            <a:ext cx="530595" cy="9283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1BC06698-EB7E-2E2A-E0AE-D60DEB766C8F}"/>
              </a:ext>
            </a:extLst>
          </p:cNvPr>
          <p:cNvSpPr/>
          <p:nvPr/>
        </p:nvSpPr>
        <p:spPr>
          <a:xfrm>
            <a:off x="14935200" y="4260907"/>
            <a:ext cx="5229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BD356931-686A-917C-FF79-E3B2DBC1E744}"/>
              </a:ext>
            </a:extLst>
          </p:cNvPr>
          <p:cNvPicPr>
            <a:picLocks noChangeAspect="1"/>
          </p:cNvPicPr>
          <p:nvPr/>
        </p:nvPicPr>
        <p:blipFill>
          <a:blip r:embed="rId5"/>
          <a:stretch>
            <a:fillRect/>
          </a:stretch>
        </p:blipFill>
        <p:spPr>
          <a:xfrm>
            <a:off x="1916457" y="2425263"/>
            <a:ext cx="14589597" cy="4588959"/>
          </a:xfrm>
          <a:prstGeom prst="rect">
            <a:avLst/>
          </a:prstGeom>
        </p:spPr>
      </p:pic>
      <p:pic>
        <p:nvPicPr>
          <p:cNvPr id="19" name="Imagem 18">
            <a:extLst>
              <a:ext uri="{FF2B5EF4-FFF2-40B4-BE49-F238E27FC236}">
                <a16:creationId xmlns:a16="http://schemas.microsoft.com/office/drawing/2014/main" id="{A255DB34-0A4C-200D-1836-AE3ADD278ACF}"/>
              </a:ext>
            </a:extLst>
          </p:cNvPr>
          <p:cNvPicPr>
            <a:picLocks noChangeAspect="1"/>
          </p:cNvPicPr>
          <p:nvPr/>
        </p:nvPicPr>
        <p:blipFill>
          <a:blip r:embed="rId6"/>
          <a:stretch>
            <a:fillRect/>
          </a:stretch>
        </p:blipFill>
        <p:spPr>
          <a:xfrm>
            <a:off x="2188053" y="7457541"/>
            <a:ext cx="12536055" cy="2063627"/>
          </a:xfrm>
          <a:prstGeom prst="rect">
            <a:avLst/>
          </a:prstGeom>
        </p:spPr>
      </p:pic>
    </p:spTree>
    <p:extLst>
      <p:ext uri="{BB962C8B-B14F-4D97-AF65-F5344CB8AC3E}">
        <p14:creationId xmlns:p14="http://schemas.microsoft.com/office/powerpoint/2010/main" val="35095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4724108" y="8323285"/>
            <a:ext cx="3563892" cy="1963715"/>
          </a:xfrm>
          <a:custGeom>
            <a:avLst/>
            <a:gdLst/>
            <a:ahLst/>
            <a:cxnLst/>
            <a:rect l="l" t="t" r="r" b="b"/>
            <a:pathLst>
              <a:path w="3563892" h="1963715">
                <a:moveTo>
                  <a:pt x="0" y="0"/>
                </a:moveTo>
                <a:lnTo>
                  <a:pt x="3563892" y="0"/>
                </a:lnTo>
                <a:lnTo>
                  <a:pt x="3563892" y="1963715"/>
                </a:lnTo>
                <a:lnTo>
                  <a:pt x="0" y="1963715"/>
                </a:lnTo>
                <a:lnTo>
                  <a:pt x="0" y="0"/>
                </a:lnTo>
                <a:close/>
              </a:path>
            </a:pathLst>
          </a:custGeom>
          <a:blipFill>
            <a:blip r:embed="rId2" cstate="print"/>
            <a:stretch>
              <a:fillRect/>
            </a:stretch>
          </a:blipFill>
        </p:spPr>
        <p:txBody>
          <a:bodyPr/>
          <a:lstStyle/>
          <a:p>
            <a:endParaRPr lang="pt-BR"/>
          </a:p>
        </p:txBody>
      </p:sp>
      <p:sp>
        <p:nvSpPr>
          <p:cNvPr id="8" name="Freeform 3">
            <a:extLst>
              <a:ext uri="{FF2B5EF4-FFF2-40B4-BE49-F238E27FC236}">
                <a16:creationId xmlns:a16="http://schemas.microsoft.com/office/drawing/2014/main" id="{E64D76C2-6701-5CED-83C1-7896F82E7CF0}"/>
              </a:ext>
            </a:extLst>
          </p:cNvPr>
          <p:cNvSpPr/>
          <p:nvPr/>
        </p:nvSpPr>
        <p:spPr>
          <a:xfrm rot="5400000">
            <a:off x="117739" y="-117738"/>
            <a:ext cx="2888722" cy="3124200"/>
          </a:xfrm>
          <a:custGeom>
            <a:avLst/>
            <a:gdLst/>
            <a:ahLst/>
            <a:cxnLst/>
            <a:rect l="l" t="t" r="r" b="b"/>
            <a:pathLst>
              <a:path w="8393709" h="9082462">
                <a:moveTo>
                  <a:pt x="0" y="0"/>
                </a:moveTo>
                <a:lnTo>
                  <a:pt x="8393709" y="0"/>
                </a:lnTo>
                <a:lnTo>
                  <a:pt x="8393709" y="9082462"/>
                </a:lnTo>
                <a:lnTo>
                  <a:pt x="0" y="908246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pt-BR"/>
          </a:p>
        </p:txBody>
      </p:sp>
      <p:grpSp>
        <p:nvGrpSpPr>
          <p:cNvPr id="3" name="Agrupar 2">
            <a:extLst>
              <a:ext uri="{FF2B5EF4-FFF2-40B4-BE49-F238E27FC236}">
                <a16:creationId xmlns:a16="http://schemas.microsoft.com/office/drawing/2014/main" id="{1A89B35A-8F25-5239-CE6D-8EE50D0825A2}"/>
              </a:ext>
            </a:extLst>
          </p:cNvPr>
          <p:cNvGrpSpPr/>
          <p:nvPr/>
        </p:nvGrpSpPr>
        <p:grpSpPr>
          <a:xfrm>
            <a:off x="2642348" y="478230"/>
            <a:ext cx="14834668" cy="1366122"/>
            <a:chOff x="2345196" y="2235779"/>
            <a:chExt cx="14168292" cy="1366122"/>
          </a:xfrm>
        </p:grpSpPr>
        <p:sp>
          <p:nvSpPr>
            <p:cNvPr id="5" name="Retângulo: Cantos Arredondados 4">
              <a:extLst>
                <a:ext uri="{FF2B5EF4-FFF2-40B4-BE49-F238E27FC236}">
                  <a16:creationId xmlns:a16="http://schemas.microsoft.com/office/drawing/2014/main" id="{A3414D74-E595-466A-138C-16384841CCBB}"/>
                </a:ext>
              </a:extLst>
            </p:cNvPr>
            <p:cNvSpPr/>
            <p:nvPr/>
          </p:nvSpPr>
          <p:spPr>
            <a:xfrm>
              <a:off x="2550632" y="2235779"/>
              <a:ext cx="13679412" cy="13287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BR"/>
            </a:p>
          </p:txBody>
        </p:sp>
        <p:sp>
          <p:nvSpPr>
            <p:cNvPr id="6" name="Retângulo: Cantos Arredondados 4">
              <a:extLst>
                <a:ext uri="{FF2B5EF4-FFF2-40B4-BE49-F238E27FC236}">
                  <a16:creationId xmlns:a16="http://schemas.microsoft.com/office/drawing/2014/main" id="{FD00DA9C-77F0-18B1-07DA-216597664D8A}"/>
                </a:ext>
              </a:extLst>
            </p:cNvPr>
            <p:cNvSpPr txBox="1"/>
            <p:nvPr/>
          </p:nvSpPr>
          <p:spPr>
            <a:xfrm>
              <a:off x="2345196" y="2905112"/>
              <a:ext cx="14168292" cy="69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Bef>
                  <a:spcPct val="0"/>
                </a:spcBef>
                <a:spcAft>
                  <a:spcPct val="35000"/>
                </a:spcAft>
              </a:pPr>
              <a:r>
                <a:rPr lang="pt-BR" sz="4000" b="1" kern="1200" dirty="0">
                  <a:solidFill>
                    <a:schemeClr val="bg1"/>
                  </a:solidFill>
                  <a:latin typeface="Aptos Black" panose="020B0004020202020204" pitchFamily="34" charset="0"/>
                </a:rPr>
                <a:t>Regra de transição com </a:t>
              </a:r>
              <a:r>
                <a:rPr lang="pt-BR" sz="4000" b="1" kern="1200" dirty="0">
                  <a:solidFill>
                    <a:srgbClr val="FFC000"/>
                  </a:solidFill>
                  <a:latin typeface="Aptos Black" panose="020B0004020202020204" pitchFamily="34" charset="0"/>
                </a:rPr>
                <a:t>pedágio</a:t>
              </a:r>
              <a:r>
                <a:rPr lang="pt-BR" sz="4000" b="1" kern="1200" dirty="0">
                  <a:solidFill>
                    <a:schemeClr val="bg1"/>
                  </a:solidFill>
                  <a:latin typeface="Aptos Black" panose="020B0004020202020204" pitchFamily="34" charset="0"/>
                </a:rPr>
                <a:t> para concessão de aposentadoria a </a:t>
              </a:r>
              <a:r>
                <a:rPr lang="pt-BR" sz="4000" b="1" dirty="0">
                  <a:solidFill>
                    <a:schemeClr val="bg1"/>
                  </a:solidFill>
                  <a:latin typeface="Aptos Black" panose="020B0004020202020204" pitchFamily="34" charset="0"/>
                </a:rPr>
                <a:t>professores</a:t>
              </a:r>
              <a:r>
                <a:rPr lang="pt-BR" sz="4000" b="1" kern="1200" dirty="0">
                  <a:solidFill>
                    <a:schemeClr val="bg1"/>
                  </a:solidFill>
                  <a:latin typeface="Aptos Black" panose="020B0004020202020204" pitchFamily="34" charset="0"/>
                </a:rPr>
                <a:t> </a:t>
              </a:r>
            </a:p>
            <a:p>
              <a:pPr algn="ctr" defTabSz="1778000">
                <a:lnSpc>
                  <a:spcPct val="90000"/>
                </a:lnSpc>
                <a:spcBef>
                  <a:spcPct val="0"/>
                </a:spcBef>
                <a:spcAft>
                  <a:spcPct val="35000"/>
                </a:spcAft>
              </a:pPr>
              <a:r>
                <a:rPr lang="pt-BR" sz="3600" b="1" kern="1200" dirty="0">
                  <a:solidFill>
                    <a:schemeClr val="bg1"/>
                  </a:solidFill>
                  <a:latin typeface="Aptos Black" panose="020B0004020202020204" pitchFamily="34" charset="0"/>
                </a:rPr>
                <a:t>e professores </a:t>
              </a:r>
            </a:p>
          </p:txBody>
        </p:sp>
      </p:grpSp>
      <p:sp>
        <p:nvSpPr>
          <p:cNvPr id="17" name="Retângulo 16">
            <a:extLst>
              <a:ext uri="{FF2B5EF4-FFF2-40B4-BE49-F238E27FC236}">
                <a16:creationId xmlns:a16="http://schemas.microsoft.com/office/drawing/2014/main" id="{915E18AC-C1CF-339D-7C2E-8BBD4FBD8B5E}"/>
              </a:ext>
            </a:extLst>
          </p:cNvPr>
          <p:cNvSpPr/>
          <p:nvPr/>
        </p:nvSpPr>
        <p:spPr>
          <a:xfrm>
            <a:off x="2593605" y="3238500"/>
            <a:ext cx="530595" cy="9283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1BC06698-EB7E-2E2A-E0AE-D60DEB766C8F}"/>
              </a:ext>
            </a:extLst>
          </p:cNvPr>
          <p:cNvSpPr/>
          <p:nvPr/>
        </p:nvSpPr>
        <p:spPr>
          <a:xfrm>
            <a:off x="14935200" y="4260907"/>
            <a:ext cx="5229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A255DB34-0A4C-200D-1836-AE3ADD278ACF}"/>
              </a:ext>
            </a:extLst>
          </p:cNvPr>
          <p:cNvPicPr>
            <a:picLocks noChangeAspect="1"/>
          </p:cNvPicPr>
          <p:nvPr/>
        </p:nvPicPr>
        <p:blipFill>
          <a:blip r:embed="rId5"/>
          <a:stretch>
            <a:fillRect/>
          </a:stretch>
        </p:blipFill>
        <p:spPr>
          <a:xfrm>
            <a:off x="2188053" y="7457541"/>
            <a:ext cx="12536055" cy="2063627"/>
          </a:xfrm>
          <a:prstGeom prst="rect">
            <a:avLst/>
          </a:prstGeom>
        </p:spPr>
      </p:pic>
      <p:pic>
        <p:nvPicPr>
          <p:cNvPr id="7" name="Imagem 6">
            <a:extLst>
              <a:ext uri="{FF2B5EF4-FFF2-40B4-BE49-F238E27FC236}">
                <a16:creationId xmlns:a16="http://schemas.microsoft.com/office/drawing/2014/main" id="{4175230F-B03E-7A2C-FE0C-E1B2C3111341}"/>
              </a:ext>
            </a:extLst>
          </p:cNvPr>
          <p:cNvPicPr>
            <a:picLocks noChangeAspect="1"/>
          </p:cNvPicPr>
          <p:nvPr/>
        </p:nvPicPr>
        <p:blipFill>
          <a:blip r:embed="rId6"/>
          <a:stretch>
            <a:fillRect/>
          </a:stretch>
        </p:blipFill>
        <p:spPr>
          <a:xfrm>
            <a:off x="1324471" y="2304840"/>
            <a:ext cx="15855770" cy="4692213"/>
          </a:xfrm>
          <a:prstGeom prst="rect">
            <a:avLst/>
          </a:prstGeom>
        </p:spPr>
      </p:pic>
    </p:spTree>
    <p:extLst>
      <p:ext uri="{BB962C8B-B14F-4D97-AF65-F5344CB8AC3E}">
        <p14:creationId xmlns:p14="http://schemas.microsoft.com/office/powerpoint/2010/main" val="195419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32040</TotalTime>
  <Words>3519</Words>
  <Application>Microsoft Office PowerPoint</Application>
  <PresentationFormat>Personalizar</PresentationFormat>
  <Paragraphs>277</Paragraphs>
  <Slides>29</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29</vt:i4>
      </vt:variant>
    </vt:vector>
  </HeadingPairs>
  <TitlesOfParts>
    <vt:vector size="36" baseType="lpstr">
      <vt:lpstr>Arial</vt:lpstr>
      <vt:lpstr>Calibri</vt:lpstr>
      <vt:lpstr>Aptos Black</vt:lpstr>
      <vt:lpstr>Poppins Ultra-Bold</vt:lpstr>
      <vt:lpstr>Gisha</vt:lpstr>
      <vt:lpstr>Aptos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57 Congresso Nacional da Abipem</dc:title>
  <dc:creator>Claudia Fernanda Iten</dc:creator>
  <cp:lastModifiedBy>Paulo Henrique Monteiro Holanda Garcia de Matos</cp:lastModifiedBy>
  <cp:revision>22</cp:revision>
  <dcterms:created xsi:type="dcterms:W3CDTF">2006-08-16T00:00:00Z</dcterms:created>
  <dcterms:modified xsi:type="dcterms:W3CDTF">2024-06-24T12:40:06Z</dcterms:modified>
  <dc:identifier>DAGEpdV_8Fk</dc:identifier>
</cp:coreProperties>
</file>