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58" r:id="rId10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Poppins Semi-Bold" panose="020B0604020202020204" charset="0"/>
      <p:regular r:id="rId15"/>
    </p:embeddedFont>
    <p:embeddedFont>
      <p:font typeface="Poppins Ultra-Bold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8" d="100"/>
          <a:sy n="38" d="100"/>
        </p:scale>
        <p:origin x="102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636387">
            <a:off x="9851319" y="7197204"/>
            <a:ext cx="15852201" cy="8045310"/>
            <a:chOff x="0" y="0"/>
            <a:chExt cx="4175065" cy="21189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75065" cy="2118930"/>
            </a:xfrm>
            <a:custGeom>
              <a:avLst/>
              <a:gdLst/>
              <a:ahLst/>
              <a:cxnLst/>
              <a:rect l="l" t="t" r="r" b="b"/>
              <a:pathLst>
                <a:path w="4175065" h="2118930">
                  <a:moveTo>
                    <a:pt x="0" y="0"/>
                  </a:moveTo>
                  <a:lnTo>
                    <a:pt x="4175065" y="0"/>
                  </a:lnTo>
                  <a:lnTo>
                    <a:pt x="4175065" y="2118930"/>
                  </a:lnTo>
                  <a:lnTo>
                    <a:pt x="0" y="2118930"/>
                  </a:lnTo>
                  <a:close/>
                </a:path>
              </a:pathLst>
            </a:custGeom>
            <a:solidFill>
              <a:srgbClr val="32A3D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175065" cy="2157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2700000">
            <a:off x="6384823" y="-2349445"/>
            <a:ext cx="8952281" cy="17980912"/>
            <a:chOff x="0" y="0"/>
            <a:chExt cx="2357802" cy="473571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57802" cy="4735714"/>
            </a:xfrm>
            <a:custGeom>
              <a:avLst/>
              <a:gdLst/>
              <a:ahLst/>
              <a:cxnLst/>
              <a:rect l="l" t="t" r="r" b="b"/>
              <a:pathLst>
                <a:path w="2357802" h="4735714">
                  <a:moveTo>
                    <a:pt x="0" y="0"/>
                  </a:moveTo>
                  <a:lnTo>
                    <a:pt x="2357802" y="0"/>
                  </a:lnTo>
                  <a:lnTo>
                    <a:pt x="2357802" y="4735714"/>
                  </a:lnTo>
                  <a:lnTo>
                    <a:pt x="0" y="473571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357802" cy="47738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2636387">
            <a:off x="-6260570" y="-3564194"/>
            <a:ext cx="15852201" cy="8045310"/>
            <a:chOff x="0" y="0"/>
            <a:chExt cx="4175065" cy="211892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175065" cy="2118930"/>
            </a:xfrm>
            <a:custGeom>
              <a:avLst/>
              <a:gdLst/>
              <a:ahLst/>
              <a:cxnLst/>
              <a:rect l="l" t="t" r="r" b="b"/>
              <a:pathLst>
                <a:path w="4175065" h="2118930">
                  <a:moveTo>
                    <a:pt x="0" y="0"/>
                  </a:moveTo>
                  <a:lnTo>
                    <a:pt x="4175065" y="0"/>
                  </a:lnTo>
                  <a:lnTo>
                    <a:pt x="4175065" y="2118930"/>
                  </a:lnTo>
                  <a:lnTo>
                    <a:pt x="0" y="2118930"/>
                  </a:lnTo>
                  <a:close/>
                </a:path>
              </a:pathLst>
            </a:custGeom>
            <a:solidFill>
              <a:srgbClr val="F9AF45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175065" cy="2157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-1032965" y="679371"/>
            <a:ext cx="6941512" cy="9607629"/>
          </a:xfrm>
          <a:custGeom>
            <a:avLst/>
            <a:gdLst/>
            <a:ahLst/>
            <a:cxnLst/>
            <a:rect l="l" t="t" r="r" b="b"/>
            <a:pathLst>
              <a:path w="6941512" h="9607629">
                <a:moveTo>
                  <a:pt x="0" y="0"/>
                </a:moveTo>
                <a:lnTo>
                  <a:pt x="6941512" y="0"/>
                </a:lnTo>
                <a:lnTo>
                  <a:pt x="6941512" y="9607629"/>
                </a:lnTo>
                <a:lnTo>
                  <a:pt x="0" y="96076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H="1" flipV="1">
            <a:off x="12762339" y="-754216"/>
            <a:ext cx="6314240" cy="7708126"/>
          </a:xfrm>
          <a:custGeom>
            <a:avLst/>
            <a:gdLst/>
            <a:ahLst/>
            <a:cxnLst/>
            <a:rect l="l" t="t" r="r" b="b"/>
            <a:pathLst>
              <a:path w="6314240" h="7708126">
                <a:moveTo>
                  <a:pt x="6314240" y="7708126"/>
                </a:moveTo>
                <a:lnTo>
                  <a:pt x="0" y="7708126"/>
                </a:lnTo>
                <a:lnTo>
                  <a:pt x="0" y="0"/>
                </a:lnTo>
                <a:lnTo>
                  <a:pt x="6314240" y="0"/>
                </a:lnTo>
                <a:lnTo>
                  <a:pt x="6314240" y="77081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333496" y="1371104"/>
            <a:ext cx="14925804" cy="8224162"/>
          </a:xfrm>
          <a:custGeom>
            <a:avLst/>
            <a:gdLst/>
            <a:ahLst/>
            <a:cxnLst/>
            <a:rect l="l" t="t" r="r" b="b"/>
            <a:pathLst>
              <a:path w="14925804" h="8224162">
                <a:moveTo>
                  <a:pt x="0" y="0"/>
                </a:moveTo>
                <a:lnTo>
                  <a:pt x="14925804" y="0"/>
                </a:lnTo>
                <a:lnTo>
                  <a:pt x="14925804" y="8224163"/>
                </a:lnTo>
                <a:lnTo>
                  <a:pt x="0" y="82241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9601200" y="7085346"/>
            <a:ext cx="6553200" cy="496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8839200" y="7658100"/>
            <a:ext cx="815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4800600" y="5676900"/>
            <a:ext cx="8001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13639800" y="5143500"/>
            <a:ext cx="2514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extBox 2"/>
          <p:cNvSpPr txBox="1"/>
          <p:nvPr/>
        </p:nvSpPr>
        <p:spPr>
          <a:xfrm>
            <a:off x="4024650" y="4168149"/>
            <a:ext cx="12967950" cy="45012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lnSpc>
                <a:spcPts val="3919"/>
              </a:lnSpc>
              <a:buFont typeface="Arial" panose="020B0604020202020204" pitchFamily="34" charset="0"/>
              <a:buChar char="•"/>
            </a:pPr>
            <a:r>
              <a:rPr lang="pt-BR" sz="2799" dirty="0">
                <a:solidFill>
                  <a:srgbClr val="035193"/>
                </a:solidFill>
                <a:latin typeface="Poppins Semi-Bold"/>
              </a:rPr>
              <a:t>A morte:</a:t>
            </a:r>
          </a:p>
          <a:p>
            <a:pPr marL="914400" lvl="1" indent="-457200" algn="just">
              <a:lnSpc>
                <a:spcPts val="3919"/>
              </a:lnSpc>
              <a:buFont typeface="Arial" panose="020B0604020202020204" pitchFamily="34" charset="0"/>
              <a:buChar char="•"/>
            </a:pPr>
            <a:r>
              <a:rPr lang="pt-BR" sz="2799" dirty="0">
                <a:solidFill>
                  <a:srgbClr val="035193"/>
                </a:solidFill>
                <a:latin typeface="Poppins Semi-Bold"/>
              </a:rPr>
              <a:t>A “certeza mais trágica que se tem na vida humana”.</a:t>
            </a:r>
          </a:p>
          <a:p>
            <a:pPr marL="914400" lvl="1" indent="-457200" algn="just">
              <a:lnSpc>
                <a:spcPts val="3919"/>
              </a:lnSpc>
              <a:buFont typeface="Arial" panose="020B0604020202020204" pitchFamily="34" charset="0"/>
              <a:buChar char="•"/>
            </a:pPr>
            <a:r>
              <a:rPr lang="pt-BR" sz="2799" dirty="0">
                <a:solidFill>
                  <a:srgbClr val="035193"/>
                </a:solidFill>
                <a:latin typeface="Poppins Semi-Bold"/>
              </a:rPr>
              <a:t>Direito Previdenciário: “o direito à pensão é um </a:t>
            </a:r>
            <a:r>
              <a:rPr lang="pt-BR" sz="2799" i="1" dirty="0">
                <a:solidFill>
                  <a:srgbClr val="FFC000"/>
                </a:solidFill>
                <a:latin typeface="Poppins Semi-Bold"/>
              </a:rPr>
              <a:t>jus </a:t>
            </a:r>
            <a:r>
              <a:rPr lang="pt-BR" sz="2799" i="1" dirty="0" err="1">
                <a:solidFill>
                  <a:srgbClr val="FFC000"/>
                </a:solidFill>
                <a:latin typeface="Poppins Semi-Bold"/>
              </a:rPr>
              <a:t>proprium</a:t>
            </a:r>
            <a:r>
              <a:rPr lang="pt-BR" sz="2799" dirty="0">
                <a:solidFill>
                  <a:srgbClr val="035193"/>
                </a:solidFill>
                <a:latin typeface="Poppins Semi-Bold"/>
              </a:rPr>
              <a:t>, que </a:t>
            </a:r>
            <a:r>
              <a:rPr lang="pt-BR" sz="2799" dirty="0">
                <a:solidFill>
                  <a:srgbClr val="FFC000"/>
                </a:solidFill>
                <a:latin typeface="Poppins Semi-Bold"/>
              </a:rPr>
              <a:t>não tem a natureza do direito sucessório </a:t>
            </a:r>
            <a:r>
              <a:rPr lang="pt-BR" sz="2799" dirty="0">
                <a:solidFill>
                  <a:srgbClr val="035193"/>
                </a:solidFill>
                <a:latin typeface="Poppins Semi-Bold"/>
              </a:rPr>
              <a:t>pelo qual os bens do falecido são transmitidos aos herdeiros, mas da condição de dependência econômica estabelecida de forma rigorosa pela lei. A proteção previdenciária </a:t>
            </a:r>
            <a:r>
              <a:rPr lang="pt-BR" sz="2799" dirty="0">
                <a:solidFill>
                  <a:srgbClr val="FFC000"/>
                </a:solidFill>
                <a:latin typeface="Poppins Semi-Bold"/>
              </a:rPr>
              <a:t>não está baseada no dano sofrido</a:t>
            </a:r>
            <a:r>
              <a:rPr lang="pt-BR" sz="2799" dirty="0">
                <a:solidFill>
                  <a:srgbClr val="035193"/>
                </a:solidFill>
                <a:latin typeface="Poppins Semi-Bold"/>
              </a:rPr>
              <a:t> pelo segurado, mas na </a:t>
            </a:r>
            <a:r>
              <a:rPr lang="pt-BR" sz="2799" dirty="0">
                <a:solidFill>
                  <a:srgbClr val="FFC000"/>
                </a:solidFill>
                <a:latin typeface="Poppins Semi-Bold"/>
              </a:rPr>
              <a:t>necessidade de atender às necessidades </a:t>
            </a:r>
            <a:r>
              <a:rPr lang="pt-BR" sz="2799" dirty="0">
                <a:solidFill>
                  <a:srgbClr val="035193"/>
                </a:solidFill>
                <a:latin typeface="Poppins Semi-Bold"/>
              </a:rPr>
              <a:t>sociais daqueles que dependiam economicamente do falecido”.</a:t>
            </a:r>
            <a:endParaRPr lang="pt-BR" sz="2800" dirty="0">
              <a:solidFill>
                <a:srgbClr val="035193"/>
              </a:solidFill>
              <a:latin typeface="Poppins Semi-Bold"/>
            </a:endParaRPr>
          </a:p>
        </p:txBody>
      </p:sp>
      <p:sp>
        <p:nvSpPr>
          <p:cNvPr id="3" name="Freeform 3"/>
          <p:cNvSpPr/>
          <p:nvPr/>
        </p:nvSpPr>
        <p:spPr>
          <a:xfrm rot="5400000">
            <a:off x="-2171024" y="-1652740"/>
            <a:ext cx="8393709" cy="9082462"/>
          </a:xfrm>
          <a:custGeom>
            <a:avLst/>
            <a:gdLst/>
            <a:ahLst/>
            <a:cxnLst/>
            <a:rect l="l" t="t" r="r" b="b"/>
            <a:pathLst>
              <a:path w="8393709" h="9082462">
                <a:moveTo>
                  <a:pt x="0" y="0"/>
                </a:moveTo>
                <a:lnTo>
                  <a:pt x="8393709" y="0"/>
                </a:lnTo>
                <a:lnTo>
                  <a:pt x="8393709" y="9082462"/>
                </a:lnTo>
                <a:lnTo>
                  <a:pt x="0" y="90824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724108" y="8323285"/>
            <a:ext cx="3563892" cy="1963715"/>
          </a:xfrm>
          <a:custGeom>
            <a:avLst/>
            <a:gdLst/>
            <a:ahLst/>
            <a:cxnLst/>
            <a:rect l="l" t="t" r="r" b="b"/>
            <a:pathLst>
              <a:path w="3563892" h="1963715">
                <a:moveTo>
                  <a:pt x="0" y="0"/>
                </a:moveTo>
                <a:lnTo>
                  <a:pt x="3563892" y="0"/>
                </a:lnTo>
                <a:lnTo>
                  <a:pt x="3563892" y="1963715"/>
                </a:lnTo>
                <a:lnTo>
                  <a:pt x="0" y="19637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TextBox 5"/>
          <p:cNvSpPr txBox="1"/>
          <p:nvPr/>
        </p:nvSpPr>
        <p:spPr>
          <a:xfrm>
            <a:off x="4036373" y="1919535"/>
            <a:ext cx="12956227" cy="23467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6149"/>
              </a:lnSpc>
            </a:pPr>
            <a:r>
              <a:rPr lang="pt-BR" sz="6149" dirty="0">
                <a:solidFill>
                  <a:srgbClr val="035193"/>
                </a:solidFill>
                <a:latin typeface="Poppins Ultra-Bold"/>
              </a:rPr>
              <a:t>A pens</a:t>
            </a:r>
            <a:r>
              <a:rPr lang="pt-BR" sz="6149" b="1" dirty="0">
                <a:solidFill>
                  <a:srgbClr val="035193"/>
                </a:solidFill>
                <a:latin typeface="Poppins Ultra-Bold"/>
              </a:rPr>
              <a:t>ã</a:t>
            </a:r>
            <a:r>
              <a:rPr lang="pt-BR" sz="6149" dirty="0">
                <a:solidFill>
                  <a:srgbClr val="035193"/>
                </a:solidFill>
                <a:latin typeface="Poppins Ultra-Bold"/>
              </a:rPr>
              <a:t>o por morte: an</a:t>
            </a:r>
            <a:r>
              <a:rPr lang="pt-BR" sz="6149" b="1" dirty="0">
                <a:solidFill>
                  <a:srgbClr val="035193"/>
                </a:solidFill>
                <a:latin typeface="Poppins Ultra-Bold"/>
              </a:rPr>
              <a:t>á</a:t>
            </a:r>
            <a:r>
              <a:rPr lang="pt-BR" sz="6149" dirty="0">
                <a:solidFill>
                  <a:srgbClr val="035193"/>
                </a:solidFill>
                <a:latin typeface="Poppins Ultra-Bold"/>
              </a:rPr>
              <a:t>lise de alguns temas candentes no RPPS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4343400" y="4914900"/>
            <a:ext cx="12725400" cy="3657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extBox 2"/>
          <p:cNvSpPr txBox="1"/>
          <p:nvPr/>
        </p:nvSpPr>
        <p:spPr>
          <a:xfrm>
            <a:off x="4024650" y="1919535"/>
            <a:ext cx="12967950" cy="65017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lnSpc>
                <a:spcPts val="3919"/>
              </a:lnSpc>
              <a:buFont typeface="Arial" panose="020B0604020202020204" pitchFamily="34" charset="0"/>
              <a:buChar char="•"/>
            </a:pPr>
            <a:r>
              <a:rPr lang="pt-BR" sz="2799" dirty="0">
                <a:solidFill>
                  <a:srgbClr val="035193"/>
                </a:solidFill>
                <a:latin typeface="Poppins Semi-Bold"/>
              </a:rPr>
              <a:t>STF (</a:t>
            </a:r>
            <a:r>
              <a:rPr lang="it-IT" sz="2799" dirty="0">
                <a:solidFill>
                  <a:srgbClr val="035193"/>
                </a:solidFill>
                <a:latin typeface="Poppins Semi-Bold"/>
              </a:rPr>
              <a:t>ADI 101; ADI 178 e ADI 755; ADI 369; ADI 4.698</a:t>
            </a:r>
            <a:r>
              <a:rPr lang="pt-BR" sz="2799" dirty="0">
                <a:solidFill>
                  <a:srgbClr val="035193"/>
                </a:solidFill>
                <a:latin typeface="Poppins Semi-Bold"/>
              </a:rPr>
              <a:t>):</a:t>
            </a:r>
          </a:p>
          <a:p>
            <a:pPr marL="914400" lvl="1" indent="-457200" algn="just">
              <a:lnSpc>
                <a:spcPts val="3919"/>
              </a:lnSpc>
              <a:buFont typeface="Arial" panose="020B0604020202020204" pitchFamily="34" charset="0"/>
              <a:buChar char="•"/>
            </a:pPr>
            <a:r>
              <a:rPr lang="pt-BR" sz="2799" dirty="0">
                <a:solidFill>
                  <a:srgbClr val="035193"/>
                </a:solidFill>
                <a:latin typeface="Poppins Semi-Bold"/>
              </a:rPr>
              <a:t>“entre os princípios de observância obrigatória pela Constituição e pelas leis dos Estados-membros (aqui incluídos também os Municípios), se encontram os contidos no art. 40 da Carta Magna Federal”.</a:t>
            </a:r>
          </a:p>
          <a:p>
            <a:pPr lvl="1" indent="-457200" algn="just">
              <a:lnSpc>
                <a:spcPts val="3919"/>
              </a:lnSpc>
              <a:buFont typeface="Arial" panose="020B0604020202020204" pitchFamily="34" charset="0"/>
              <a:buChar char="•"/>
            </a:pPr>
            <a:r>
              <a:rPr lang="pt-BR" sz="2799" dirty="0">
                <a:solidFill>
                  <a:srgbClr val="035193"/>
                </a:solidFill>
                <a:latin typeface="Poppins Semi-Bold"/>
              </a:rPr>
              <a:t>EC n. 20/1998 (art. 40, §12): Princípio do paralelismo.</a:t>
            </a:r>
          </a:p>
          <a:p>
            <a:pPr marL="457200" lvl="2" algn="just">
              <a:lnSpc>
                <a:spcPts val="3919"/>
              </a:lnSpc>
            </a:pPr>
            <a:r>
              <a:rPr lang="pt-BR" sz="2799" dirty="0">
                <a:solidFill>
                  <a:srgbClr val="FFC000"/>
                </a:solidFill>
                <a:latin typeface="Poppins Semi-Bold"/>
              </a:rPr>
              <a:t>Além do disposto neste artigo, o regime de previdência dos servidores públicos titulares de cargo efetivo observará, no que couber, os requisitos e critérios fixados para o regime geral de previdência social.  A nova redação prevista ela EC 103/2019:  §12. Além do disposto neste artigo, serão observados, em regime próprio de previdência social, no que couber, os requisitos e critérios fixados para o Regime Geral de Previdência Social.</a:t>
            </a:r>
          </a:p>
        </p:txBody>
      </p:sp>
      <p:sp>
        <p:nvSpPr>
          <p:cNvPr id="3" name="Freeform 3"/>
          <p:cNvSpPr/>
          <p:nvPr/>
        </p:nvSpPr>
        <p:spPr>
          <a:xfrm rot="5400000">
            <a:off x="-2171024" y="-1652740"/>
            <a:ext cx="8393709" cy="9082462"/>
          </a:xfrm>
          <a:custGeom>
            <a:avLst/>
            <a:gdLst/>
            <a:ahLst/>
            <a:cxnLst/>
            <a:rect l="l" t="t" r="r" b="b"/>
            <a:pathLst>
              <a:path w="8393709" h="9082462">
                <a:moveTo>
                  <a:pt x="0" y="0"/>
                </a:moveTo>
                <a:lnTo>
                  <a:pt x="8393709" y="0"/>
                </a:lnTo>
                <a:lnTo>
                  <a:pt x="8393709" y="9082462"/>
                </a:lnTo>
                <a:lnTo>
                  <a:pt x="0" y="90824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724108" y="8323285"/>
            <a:ext cx="3563892" cy="1963715"/>
          </a:xfrm>
          <a:custGeom>
            <a:avLst/>
            <a:gdLst/>
            <a:ahLst/>
            <a:cxnLst/>
            <a:rect l="l" t="t" r="r" b="b"/>
            <a:pathLst>
              <a:path w="3563892" h="1963715">
                <a:moveTo>
                  <a:pt x="0" y="0"/>
                </a:moveTo>
                <a:lnTo>
                  <a:pt x="3563892" y="0"/>
                </a:lnTo>
                <a:lnTo>
                  <a:pt x="3563892" y="1963715"/>
                </a:lnTo>
                <a:lnTo>
                  <a:pt x="0" y="19637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30858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4419600" y="6896100"/>
            <a:ext cx="12725400" cy="14271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025830" y="8877300"/>
            <a:ext cx="12698278" cy="917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extBox 2"/>
          <p:cNvSpPr txBox="1"/>
          <p:nvPr/>
        </p:nvSpPr>
        <p:spPr>
          <a:xfrm>
            <a:off x="4024650" y="1919535"/>
            <a:ext cx="12967950" cy="65017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1" indent="-457200" algn="just">
              <a:lnSpc>
                <a:spcPts val="3919"/>
              </a:lnSpc>
              <a:buFont typeface="Arial" panose="020B0604020202020204" pitchFamily="34" charset="0"/>
              <a:buChar char="•"/>
            </a:pPr>
            <a:r>
              <a:rPr lang="pt-BR" sz="2799" dirty="0">
                <a:solidFill>
                  <a:srgbClr val="035193"/>
                </a:solidFill>
                <a:latin typeface="Poppins Semi-Bold"/>
              </a:rPr>
              <a:t>EC n. 103/2019 (art. 23, §4º): “o tempo de duração da pensão por morte e das cotas individuais por dependente até a perda dessa qualidade, o rol de dependentes e sua qualificação e as condições necessárias para enquadramento serão aqueles estabelecidos na Lei nº 8.213, de 24 de julho de 1991”.</a:t>
            </a:r>
          </a:p>
          <a:p>
            <a:pPr lvl="2" indent="-457200" algn="just">
              <a:lnSpc>
                <a:spcPts val="3919"/>
              </a:lnSpc>
              <a:buFont typeface="Arial" panose="020B0604020202020204" pitchFamily="34" charset="0"/>
              <a:buChar char="•"/>
            </a:pPr>
            <a:r>
              <a:rPr lang="pt-BR" sz="2799" dirty="0">
                <a:solidFill>
                  <a:srgbClr val="035193"/>
                </a:solidFill>
                <a:latin typeface="Poppins Semi-Bold"/>
              </a:rPr>
              <a:t>Desconstitucionalização.</a:t>
            </a:r>
          </a:p>
          <a:p>
            <a:pPr marL="457200" lvl="2" indent="-457200" algn="just">
              <a:lnSpc>
                <a:spcPts val="3919"/>
              </a:lnSpc>
              <a:buFont typeface="Arial" panose="020B0604020202020204" pitchFamily="34" charset="0"/>
              <a:buChar char="•"/>
            </a:pPr>
            <a:r>
              <a:rPr lang="pt-BR" sz="2799" dirty="0">
                <a:solidFill>
                  <a:srgbClr val="035193"/>
                </a:solidFill>
                <a:latin typeface="Poppins Semi-Bold"/>
              </a:rPr>
              <a:t>Paridade nas pensões por morte:</a:t>
            </a:r>
          </a:p>
          <a:p>
            <a:pPr marL="914400" lvl="3" indent="-457200" algn="just">
              <a:lnSpc>
                <a:spcPts val="3919"/>
              </a:lnSpc>
              <a:buFont typeface="Arial" panose="020B0604020202020204" pitchFamily="34" charset="0"/>
              <a:buChar char="•"/>
            </a:pPr>
            <a:r>
              <a:rPr lang="pt-BR" sz="2799" dirty="0">
                <a:solidFill>
                  <a:srgbClr val="035193"/>
                </a:solidFill>
                <a:latin typeface="Poppins Semi-Bold"/>
              </a:rPr>
              <a:t>EC n. 41/2003: extinção da paridade como critério de reajustamento das aposentadorias e pensões por morte.</a:t>
            </a:r>
          </a:p>
          <a:p>
            <a:pPr marL="914400" lvl="3" indent="-457200" algn="just">
              <a:lnSpc>
                <a:spcPts val="3919"/>
              </a:lnSpc>
              <a:buFont typeface="Arial" panose="020B0604020202020204" pitchFamily="34" charset="0"/>
              <a:buChar char="•"/>
            </a:pPr>
            <a:r>
              <a:rPr lang="pt-BR" sz="2799" dirty="0">
                <a:solidFill>
                  <a:srgbClr val="035193"/>
                </a:solidFill>
                <a:latin typeface="Poppins Semi-Bold"/>
              </a:rPr>
              <a:t>Art. 40, §8º, CF: </a:t>
            </a:r>
          </a:p>
          <a:p>
            <a:pPr marL="457200" lvl="3" algn="just">
              <a:lnSpc>
                <a:spcPts val="3919"/>
              </a:lnSpc>
            </a:pPr>
            <a:r>
              <a:rPr lang="pt-BR" sz="2799" dirty="0">
                <a:solidFill>
                  <a:srgbClr val="FFC000"/>
                </a:solidFill>
                <a:latin typeface="Poppins Semi-Bold"/>
              </a:rPr>
              <a:t>É assegurado o reajustamento dos benefícios para preservar-lhes, em caráter permanente, o valor real, conforme critérios estabelecidos em lei.</a:t>
            </a:r>
          </a:p>
        </p:txBody>
      </p:sp>
      <p:sp>
        <p:nvSpPr>
          <p:cNvPr id="3" name="Freeform 3"/>
          <p:cNvSpPr/>
          <p:nvPr/>
        </p:nvSpPr>
        <p:spPr>
          <a:xfrm rot="5400000">
            <a:off x="-2171024" y="-1652740"/>
            <a:ext cx="8393709" cy="9082462"/>
          </a:xfrm>
          <a:custGeom>
            <a:avLst/>
            <a:gdLst/>
            <a:ahLst/>
            <a:cxnLst/>
            <a:rect l="l" t="t" r="r" b="b"/>
            <a:pathLst>
              <a:path w="8393709" h="9082462">
                <a:moveTo>
                  <a:pt x="0" y="0"/>
                </a:moveTo>
                <a:lnTo>
                  <a:pt x="8393709" y="0"/>
                </a:lnTo>
                <a:lnTo>
                  <a:pt x="8393709" y="9082462"/>
                </a:lnTo>
                <a:lnTo>
                  <a:pt x="0" y="90824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724108" y="8323285"/>
            <a:ext cx="3563892" cy="1963715"/>
          </a:xfrm>
          <a:custGeom>
            <a:avLst/>
            <a:gdLst/>
            <a:ahLst/>
            <a:cxnLst/>
            <a:rect l="l" t="t" r="r" b="b"/>
            <a:pathLst>
              <a:path w="3563892" h="1963715">
                <a:moveTo>
                  <a:pt x="0" y="0"/>
                </a:moveTo>
                <a:lnTo>
                  <a:pt x="3563892" y="0"/>
                </a:lnTo>
                <a:lnTo>
                  <a:pt x="3563892" y="1963715"/>
                </a:lnTo>
                <a:lnTo>
                  <a:pt x="0" y="19637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2"/>
          <p:cNvSpPr txBox="1"/>
          <p:nvPr/>
        </p:nvSpPr>
        <p:spPr>
          <a:xfrm>
            <a:off x="1756158" y="8323285"/>
            <a:ext cx="12967950" cy="15004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14400" lvl="3" indent="-457200" algn="just">
              <a:lnSpc>
                <a:spcPts val="3919"/>
              </a:lnSpc>
              <a:buFont typeface="Arial" panose="020B0604020202020204" pitchFamily="34" charset="0"/>
              <a:buChar char="•"/>
            </a:pPr>
            <a:r>
              <a:rPr lang="pt-BR" sz="2799" dirty="0">
                <a:solidFill>
                  <a:srgbClr val="035193"/>
                </a:solidFill>
                <a:latin typeface="Poppins Semi-Bold"/>
              </a:rPr>
              <a:t>STF:</a:t>
            </a:r>
          </a:p>
          <a:p>
            <a:pPr marL="457200" lvl="3" algn="just">
              <a:lnSpc>
                <a:spcPts val="3919"/>
              </a:lnSpc>
            </a:pPr>
            <a:r>
              <a:rPr lang="pt-BR" sz="2799" dirty="0">
                <a:solidFill>
                  <a:srgbClr val="FFC000"/>
                </a:solidFill>
                <a:latin typeface="Poppins Semi-Bold"/>
              </a:rPr>
              <a:t>Súmula 340. A lei aplicável à concessão de pensão previdenciária por morte é aquela vigente na data do óbito do segurado</a:t>
            </a:r>
          </a:p>
        </p:txBody>
      </p:sp>
    </p:spTree>
    <p:extLst>
      <p:ext uri="{BB962C8B-B14F-4D97-AF65-F5344CB8AC3E}">
        <p14:creationId xmlns:p14="http://schemas.microsoft.com/office/powerpoint/2010/main" val="64342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4343400" y="5372100"/>
            <a:ext cx="12801600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extBox 2"/>
          <p:cNvSpPr txBox="1"/>
          <p:nvPr/>
        </p:nvSpPr>
        <p:spPr>
          <a:xfrm>
            <a:off x="4024650" y="1919535"/>
            <a:ext cx="12967950" cy="25006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lvl="2" indent="-457200" algn="just">
              <a:lnSpc>
                <a:spcPts val="3919"/>
              </a:lnSpc>
              <a:buFont typeface="Arial" panose="020B0604020202020204" pitchFamily="34" charset="0"/>
              <a:buChar char="•"/>
            </a:pPr>
            <a:r>
              <a:rPr lang="pt-BR" sz="2799" dirty="0">
                <a:solidFill>
                  <a:srgbClr val="035193"/>
                </a:solidFill>
                <a:latin typeface="Poppins Semi-Bold"/>
              </a:rPr>
              <a:t>O menor sob guarda na pensão por morte do segurado:</a:t>
            </a:r>
          </a:p>
          <a:p>
            <a:pPr marL="914400" lvl="3" indent="-457200" algn="just">
              <a:lnSpc>
                <a:spcPts val="3919"/>
              </a:lnSpc>
              <a:buFont typeface="Arial" panose="020B0604020202020204" pitchFamily="34" charset="0"/>
              <a:buChar char="•"/>
            </a:pPr>
            <a:r>
              <a:rPr lang="pt-BR" sz="2799" dirty="0">
                <a:solidFill>
                  <a:srgbClr val="035193"/>
                </a:solidFill>
                <a:latin typeface="Poppins Semi-Bold"/>
              </a:rPr>
              <a:t>Redação original do art. 16 da Lei nº 8.213/91.</a:t>
            </a:r>
          </a:p>
          <a:p>
            <a:pPr marL="914400" lvl="3" indent="-457200" algn="just">
              <a:lnSpc>
                <a:spcPts val="3919"/>
              </a:lnSpc>
              <a:buFont typeface="Arial" panose="020B0604020202020204" pitchFamily="34" charset="0"/>
              <a:buChar char="•"/>
            </a:pPr>
            <a:r>
              <a:rPr lang="pt-BR" sz="2799" dirty="0">
                <a:solidFill>
                  <a:srgbClr val="035193"/>
                </a:solidFill>
                <a:latin typeface="Poppins Semi-Bold"/>
              </a:rPr>
              <a:t>Lei nº 9.528/97 : exclusão do menor sob guarda.</a:t>
            </a:r>
          </a:p>
          <a:p>
            <a:pPr marL="914400" lvl="3" indent="-457200" algn="just">
              <a:lnSpc>
                <a:spcPts val="3919"/>
              </a:lnSpc>
              <a:buFont typeface="Arial" panose="020B0604020202020204" pitchFamily="34" charset="0"/>
              <a:buChar char="•"/>
            </a:pPr>
            <a:r>
              <a:rPr lang="pt-BR" sz="2799" dirty="0">
                <a:solidFill>
                  <a:srgbClr val="035193"/>
                </a:solidFill>
                <a:latin typeface="Poppins Semi-Bold"/>
              </a:rPr>
              <a:t>Jurisprudência: prevalência do ECA sobre a lei previdenciária.</a:t>
            </a:r>
          </a:p>
          <a:p>
            <a:pPr marL="914400" lvl="3" indent="-457200" algn="just">
              <a:lnSpc>
                <a:spcPts val="3919"/>
              </a:lnSpc>
              <a:buFont typeface="Arial" panose="020B0604020202020204" pitchFamily="34" charset="0"/>
              <a:buChar char="•"/>
            </a:pPr>
            <a:r>
              <a:rPr lang="pt-BR" sz="2799" dirty="0">
                <a:solidFill>
                  <a:srgbClr val="035193"/>
                </a:solidFill>
                <a:latin typeface="Poppins Semi-Bold"/>
              </a:rPr>
              <a:t>ADI 4878 e 5083.</a:t>
            </a:r>
          </a:p>
        </p:txBody>
      </p:sp>
      <p:sp>
        <p:nvSpPr>
          <p:cNvPr id="3" name="Freeform 3"/>
          <p:cNvSpPr/>
          <p:nvPr/>
        </p:nvSpPr>
        <p:spPr>
          <a:xfrm rot="5400000">
            <a:off x="-2171024" y="-1652740"/>
            <a:ext cx="8393709" cy="9082462"/>
          </a:xfrm>
          <a:custGeom>
            <a:avLst/>
            <a:gdLst/>
            <a:ahLst/>
            <a:cxnLst/>
            <a:rect l="l" t="t" r="r" b="b"/>
            <a:pathLst>
              <a:path w="8393709" h="9082462">
                <a:moveTo>
                  <a:pt x="0" y="0"/>
                </a:moveTo>
                <a:lnTo>
                  <a:pt x="8393709" y="0"/>
                </a:lnTo>
                <a:lnTo>
                  <a:pt x="8393709" y="9082462"/>
                </a:lnTo>
                <a:lnTo>
                  <a:pt x="0" y="90824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724108" y="8323285"/>
            <a:ext cx="3563892" cy="1963715"/>
          </a:xfrm>
          <a:custGeom>
            <a:avLst/>
            <a:gdLst/>
            <a:ahLst/>
            <a:cxnLst/>
            <a:rect l="l" t="t" r="r" b="b"/>
            <a:pathLst>
              <a:path w="3563892" h="1963715">
                <a:moveTo>
                  <a:pt x="0" y="0"/>
                </a:moveTo>
                <a:lnTo>
                  <a:pt x="3563892" y="0"/>
                </a:lnTo>
                <a:lnTo>
                  <a:pt x="3563892" y="1963715"/>
                </a:lnTo>
                <a:lnTo>
                  <a:pt x="0" y="19637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2"/>
          <p:cNvSpPr txBox="1"/>
          <p:nvPr/>
        </p:nvSpPr>
        <p:spPr>
          <a:xfrm>
            <a:off x="4024650" y="4420220"/>
            <a:ext cx="12967950" cy="30008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lvl="2" indent="-457200" algn="just">
              <a:lnSpc>
                <a:spcPts val="3919"/>
              </a:lnSpc>
              <a:buFont typeface="Arial" panose="020B0604020202020204" pitchFamily="34" charset="0"/>
              <a:buChar char="•"/>
            </a:pPr>
            <a:r>
              <a:rPr lang="pt-BR" sz="2799" dirty="0">
                <a:solidFill>
                  <a:srgbClr val="035193"/>
                </a:solidFill>
                <a:latin typeface="Poppins Semi-Bold"/>
              </a:rPr>
              <a:t>Filiação </a:t>
            </a:r>
            <a:r>
              <a:rPr lang="pt-BR" sz="2799" dirty="0" err="1">
                <a:solidFill>
                  <a:srgbClr val="035193"/>
                </a:solidFill>
                <a:latin typeface="Poppins Semi-Bold"/>
              </a:rPr>
              <a:t>socioafetiva</a:t>
            </a:r>
            <a:r>
              <a:rPr lang="pt-BR" sz="2799" dirty="0">
                <a:solidFill>
                  <a:srgbClr val="035193"/>
                </a:solidFill>
                <a:latin typeface="Poppins Semi-Bold"/>
              </a:rPr>
              <a:t> ao menor beneficiário de pensão por morte do pai:</a:t>
            </a:r>
            <a:endParaRPr lang="pt-BR" sz="2799" dirty="0">
              <a:solidFill>
                <a:srgbClr val="FFC000"/>
              </a:solidFill>
              <a:latin typeface="Poppins Semi-Bold"/>
            </a:endParaRPr>
          </a:p>
          <a:p>
            <a:pPr marL="457200" lvl="3" algn="just">
              <a:lnSpc>
                <a:spcPts val="3919"/>
              </a:lnSpc>
            </a:pPr>
            <a:r>
              <a:rPr lang="pt-BR" sz="2799" dirty="0">
                <a:solidFill>
                  <a:srgbClr val="FFC000"/>
                </a:solidFill>
                <a:latin typeface="Poppins Semi-Bold"/>
              </a:rPr>
              <a:t>“A paternidade </a:t>
            </a:r>
            <a:r>
              <a:rPr lang="pt-BR" sz="2799" dirty="0" err="1">
                <a:solidFill>
                  <a:srgbClr val="FFC000"/>
                </a:solidFill>
                <a:latin typeface="Poppins Semi-Bold"/>
              </a:rPr>
              <a:t>socioafetiva</a:t>
            </a:r>
            <a:r>
              <a:rPr lang="pt-BR" sz="2799" dirty="0">
                <a:solidFill>
                  <a:srgbClr val="FFC000"/>
                </a:solidFill>
                <a:latin typeface="Poppins Semi-Bold"/>
              </a:rPr>
              <a:t>, declarada ou não em registro público, não impede o reconhecimento do vínculo de filiação concomitante baseado na origem biológica, com os efeitos jurídicos próprios”. (RE 898060 RG, tema 622, Rel. Min. Luiz </a:t>
            </a:r>
            <a:r>
              <a:rPr lang="pt-BR" sz="2799" dirty="0" err="1">
                <a:solidFill>
                  <a:srgbClr val="FFC000"/>
                </a:solidFill>
                <a:latin typeface="Poppins Semi-Bold"/>
              </a:rPr>
              <a:t>Fux</a:t>
            </a:r>
            <a:r>
              <a:rPr lang="pt-BR" sz="2799" dirty="0">
                <a:solidFill>
                  <a:srgbClr val="FFC000"/>
                </a:solidFill>
                <a:latin typeface="Poppins Semi-Bold"/>
              </a:rPr>
              <a:t>, j. 21.09.2016, p. 24.08.2017).</a:t>
            </a:r>
          </a:p>
        </p:txBody>
      </p:sp>
    </p:spTree>
    <p:extLst>
      <p:ext uri="{BB962C8B-B14F-4D97-AF65-F5344CB8AC3E}">
        <p14:creationId xmlns:p14="http://schemas.microsoft.com/office/powerpoint/2010/main" val="357410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6248400" y="8323285"/>
            <a:ext cx="8475708" cy="5981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5334000" y="6819900"/>
            <a:ext cx="10287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extBox 2"/>
          <p:cNvSpPr txBox="1"/>
          <p:nvPr/>
        </p:nvSpPr>
        <p:spPr>
          <a:xfrm>
            <a:off x="4024650" y="1919535"/>
            <a:ext cx="12967950" cy="7001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lvl="2" indent="-457200" algn="just">
              <a:lnSpc>
                <a:spcPts val="3919"/>
              </a:lnSpc>
              <a:buFont typeface="Arial" panose="020B0604020202020204" pitchFamily="34" charset="0"/>
              <a:buChar char="•"/>
            </a:pPr>
            <a:r>
              <a:rPr lang="pt-BR" sz="2799" dirty="0">
                <a:solidFill>
                  <a:srgbClr val="035193"/>
                </a:solidFill>
                <a:latin typeface="Poppins Semi-Bold"/>
              </a:rPr>
              <a:t>Pensão a filho maior inválido:</a:t>
            </a:r>
          </a:p>
          <a:p>
            <a:pPr marL="914400" lvl="3" indent="-457200" algn="just">
              <a:lnSpc>
                <a:spcPts val="3919"/>
              </a:lnSpc>
              <a:buFont typeface="Arial" panose="020B0604020202020204" pitchFamily="34" charset="0"/>
              <a:buChar char="•"/>
            </a:pPr>
            <a:r>
              <a:rPr lang="pt-BR" sz="2799" dirty="0">
                <a:solidFill>
                  <a:srgbClr val="035193"/>
                </a:solidFill>
                <a:latin typeface="Poppins Semi-Bold"/>
              </a:rPr>
              <a:t>A “invalidez, para efeitos previdenciários, está relacionada intimamente com a ‘substancial incapacidade’ para o exercício de atividade profissional que garanta o sustento”.</a:t>
            </a:r>
          </a:p>
          <a:p>
            <a:pPr marL="914400" lvl="3" indent="-457200" algn="just">
              <a:lnSpc>
                <a:spcPts val="3919"/>
              </a:lnSpc>
              <a:buFont typeface="Arial" panose="020B0604020202020204" pitchFamily="34" charset="0"/>
              <a:buChar char="•"/>
            </a:pPr>
            <a:r>
              <a:rPr lang="pt-BR" sz="2799" dirty="0">
                <a:solidFill>
                  <a:srgbClr val="035193"/>
                </a:solidFill>
                <a:latin typeface="Poppins Semi-Bold"/>
              </a:rPr>
              <a:t>o filho maior inválido tem direito à pensão do segurado falecido se a invalidez preceder ao óbito, ainda que posterior à emancipação ou maioridade. Possui direito, portanto, à pensão por morte do segurado. (</a:t>
            </a:r>
            <a:r>
              <a:rPr lang="pt-BR" sz="2799" dirty="0" err="1">
                <a:solidFill>
                  <a:srgbClr val="035193"/>
                </a:solidFill>
                <a:latin typeface="Poppins Semi-Bold"/>
              </a:rPr>
              <a:t>REsp</a:t>
            </a:r>
            <a:r>
              <a:rPr lang="pt-BR" sz="2799" dirty="0">
                <a:solidFill>
                  <a:srgbClr val="035193"/>
                </a:solidFill>
                <a:latin typeface="Poppins Semi-Bold"/>
              </a:rPr>
              <a:t> 1.768631/MG, 2ª. Turma, Rel. Min. Herman Benjamin, j. 06.12.2018).</a:t>
            </a:r>
          </a:p>
          <a:p>
            <a:pPr marL="457200" lvl="3" algn="just">
              <a:lnSpc>
                <a:spcPts val="3919"/>
              </a:lnSpc>
            </a:pPr>
            <a:endParaRPr lang="pt-BR" sz="2799" dirty="0">
              <a:solidFill>
                <a:srgbClr val="035193"/>
              </a:solidFill>
              <a:latin typeface="Poppins Semi-Bold"/>
            </a:endParaRPr>
          </a:p>
          <a:p>
            <a:pPr marL="0" lvl="3" algn="ctr">
              <a:lnSpc>
                <a:spcPts val="3919"/>
              </a:lnSpc>
            </a:pPr>
            <a:r>
              <a:rPr lang="pt-BR" sz="2799" dirty="0">
                <a:solidFill>
                  <a:srgbClr val="FFC000"/>
                </a:solidFill>
                <a:latin typeface="Poppins Semi-Bold"/>
              </a:rPr>
              <a:t>Ação Civil Pública (ACP)  0059826-86.2010.4.01.3800/MG</a:t>
            </a:r>
            <a:r>
              <a:rPr lang="pt-BR" sz="2799" dirty="0">
                <a:solidFill>
                  <a:srgbClr val="FFC000"/>
                </a:solidFill>
                <a:latin typeface="Poppins Semi-Bold"/>
                <a:sym typeface="Wingdings" panose="05000000000000000000" pitchFamily="2" charset="2"/>
              </a:rPr>
              <a:t> </a:t>
            </a:r>
          </a:p>
          <a:p>
            <a:pPr marL="0" lvl="3" algn="ctr">
              <a:lnSpc>
                <a:spcPts val="3919"/>
              </a:lnSpc>
            </a:pPr>
            <a:endParaRPr lang="pt-BR" sz="2799" dirty="0">
              <a:solidFill>
                <a:srgbClr val="FFC000"/>
              </a:solidFill>
              <a:latin typeface="Poppins Semi-Bold"/>
              <a:sym typeface="Wingdings" panose="05000000000000000000" pitchFamily="2" charset="2"/>
            </a:endParaRPr>
          </a:p>
          <a:p>
            <a:pPr marL="0" lvl="3" algn="ctr">
              <a:lnSpc>
                <a:spcPts val="3919"/>
              </a:lnSpc>
            </a:pPr>
            <a:endParaRPr lang="pt-BR" sz="2799" dirty="0">
              <a:solidFill>
                <a:srgbClr val="FFC000"/>
              </a:solidFill>
              <a:latin typeface="Poppins Semi-Bold"/>
              <a:sym typeface="Wingdings" panose="05000000000000000000" pitchFamily="2" charset="2"/>
            </a:endParaRPr>
          </a:p>
          <a:p>
            <a:pPr marL="0" lvl="3" algn="ctr">
              <a:lnSpc>
                <a:spcPts val="3919"/>
              </a:lnSpc>
            </a:pPr>
            <a:r>
              <a:rPr lang="pt-BR" sz="2799" dirty="0">
                <a:solidFill>
                  <a:srgbClr val="FFC000"/>
                </a:solidFill>
                <a:latin typeface="Poppins Semi-Bold"/>
                <a:sym typeface="Wingdings" panose="05000000000000000000" pitchFamily="2" charset="2"/>
              </a:rPr>
              <a:t>Portaria Conjunta nº 4, de 05.03.2020, do INSS</a:t>
            </a:r>
            <a:endParaRPr lang="pt-BR" sz="2799" dirty="0">
              <a:solidFill>
                <a:srgbClr val="FFC000"/>
              </a:solidFill>
              <a:latin typeface="Poppins Semi-Bold"/>
            </a:endParaRPr>
          </a:p>
        </p:txBody>
      </p:sp>
      <p:sp>
        <p:nvSpPr>
          <p:cNvPr id="3" name="Freeform 3"/>
          <p:cNvSpPr/>
          <p:nvPr/>
        </p:nvSpPr>
        <p:spPr>
          <a:xfrm rot="5400000">
            <a:off x="-2171024" y="-1652740"/>
            <a:ext cx="8393709" cy="9082462"/>
          </a:xfrm>
          <a:custGeom>
            <a:avLst/>
            <a:gdLst/>
            <a:ahLst/>
            <a:cxnLst/>
            <a:rect l="l" t="t" r="r" b="b"/>
            <a:pathLst>
              <a:path w="8393709" h="9082462">
                <a:moveTo>
                  <a:pt x="0" y="0"/>
                </a:moveTo>
                <a:lnTo>
                  <a:pt x="8393709" y="0"/>
                </a:lnTo>
                <a:lnTo>
                  <a:pt x="8393709" y="9082462"/>
                </a:lnTo>
                <a:lnTo>
                  <a:pt x="0" y="90824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724108" y="8323285"/>
            <a:ext cx="3563892" cy="1963715"/>
          </a:xfrm>
          <a:custGeom>
            <a:avLst/>
            <a:gdLst/>
            <a:ahLst/>
            <a:cxnLst/>
            <a:rect l="l" t="t" r="r" b="b"/>
            <a:pathLst>
              <a:path w="3563892" h="1963715">
                <a:moveTo>
                  <a:pt x="0" y="0"/>
                </a:moveTo>
                <a:lnTo>
                  <a:pt x="3563892" y="0"/>
                </a:lnTo>
                <a:lnTo>
                  <a:pt x="3563892" y="1963715"/>
                </a:lnTo>
                <a:lnTo>
                  <a:pt x="0" y="19637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Seta para Baixo 6"/>
          <p:cNvSpPr/>
          <p:nvPr/>
        </p:nvSpPr>
        <p:spPr>
          <a:xfrm>
            <a:off x="10210800" y="7658100"/>
            <a:ext cx="533400" cy="4572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300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024650" y="1919535"/>
            <a:ext cx="12967950" cy="30008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lvl="2" indent="-457200" algn="just">
              <a:lnSpc>
                <a:spcPts val="3919"/>
              </a:lnSpc>
              <a:buFont typeface="Arial" panose="020B0604020202020204" pitchFamily="34" charset="0"/>
              <a:buChar char="•"/>
            </a:pPr>
            <a:r>
              <a:rPr lang="pt-BR" sz="2799" dirty="0">
                <a:solidFill>
                  <a:srgbClr val="035193"/>
                </a:solidFill>
                <a:latin typeface="Poppins Semi-Bold"/>
              </a:rPr>
              <a:t>Dependência econômica, no caso de cônjuges ou companheiros(as):</a:t>
            </a:r>
          </a:p>
          <a:p>
            <a:pPr marL="914400" lvl="3" indent="-457200" algn="just">
              <a:lnSpc>
                <a:spcPts val="3919"/>
              </a:lnSpc>
              <a:buFont typeface="Arial" panose="020B0604020202020204" pitchFamily="34" charset="0"/>
              <a:buChar char="•"/>
            </a:pPr>
            <a:r>
              <a:rPr lang="pt-BR" sz="2799" dirty="0">
                <a:solidFill>
                  <a:srgbClr val="035193"/>
                </a:solidFill>
                <a:latin typeface="Poppins Semi-Bold"/>
              </a:rPr>
              <a:t>Presunção de dependência.</a:t>
            </a:r>
          </a:p>
          <a:p>
            <a:pPr marL="457200" lvl="3" indent="-457200" algn="just">
              <a:lnSpc>
                <a:spcPts val="3919"/>
              </a:lnSpc>
              <a:buFont typeface="Arial" panose="020B0604020202020204" pitchFamily="34" charset="0"/>
              <a:buChar char="•"/>
            </a:pPr>
            <a:r>
              <a:rPr lang="pt-BR" sz="2799" dirty="0">
                <a:solidFill>
                  <a:srgbClr val="035193"/>
                </a:solidFill>
                <a:latin typeface="Poppins Semi-Bold"/>
              </a:rPr>
              <a:t>A pensão por morte no caso de família </a:t>
            </a:r>
            <a:r>
              <a:rPr lang="pt-BR" sz="2799" dirty="0" err="1">
                <a:solidFill>
                  <a:srgbClr val="035193"/>
                </a:solidFill>
                <a:latin typeface="Poppins Semi-Bold"/>
              </a:rPr>
              <a:t>poliafetiva</a:t>
            </a:r>
            <a:r>
              <a:rPr lang="pt-BR" sz="2799" dirty="0">
                <a:solidFill>
                  <a:srgbClr val="035193"/>
                </a:solidFill>
                <a:latin typeface="Poppins Semi-Bold"/>
              </a:rPr>
              <a:t>:</a:t>
            </a:r>
          </a:p>
          <a:p>
            <a:pPr marL="914400" lvl="4" indent="-457200" algn="just">
              <a:lnSpc>
                <a:spcPts val="3919"/>
              </a:lnSpc>
              <a:buFont typeface="Arial" panose="020B0604020202020204" pitchFamily="34" charset="0"/>
              <a:buChar char="•"/>
            </a:pPr>
            <a:r>
              <a:rPr lang="pt-BR" sz="2799" dirty="0">
                <a:solidFill>
                  <a:srgbClr val="035193"/>
                </a:solidFill>
                <a:latin typeface="Poppins Semi-Bold"/>
              </a:rPr>
              <a:t>Custeio;</a:t>
            </a:r>
          </a:p>
          <a:p>
            <a:pPr marL="914400" lvl="4" indent="-457200" algn="just">
              <a:lnSpc>
                <a:spcPts val="3919"/>
              </a:lnSpc>
              <a:buFont typeface="Arial" panose="020B0604020202020204" pitchFamily="34" charset="0"/>
              <a:buChar char="•"/>
            </a:pPr>
            <a:r>
              <a:rPr lang="pt-BR" sz="2799" dirty="0">
                <a:solidFill>
                  <a:srgbClr val="035193"/>
                </a:solidFill>
                <a:latin typeface="Poppins Semi-Bold"/>
              </a:rPr>
              <a:t>Equilíbrio atuarial.</a:t>
            </a:r>
          </a:p>
        </p:txBody>
      </p:sp>
      <p:sp>
        <p:nvSpPr>
          <p:cNvPr id="3" name="Freeform 3"/>
          <p:cNvSpPr/>
          <p:nvPr/>
        </p:nvSpPr>
        <p:spPr>
          <a:xfrm rot="5400000">
            <a:off x="-2171024" y="-1652740"/>
            <a:ext cx="8393709" cy="9082462"/>
          </a:xfrm>
          <a:custGeom>
            <a:avLst/>
            <a:gdLst/>
            <a:ahLst/>
            <a:cxnLst/>
            <a:rect l="l" t="t" r="r" b="b"/>
            <a:pathLst>
              <a:path w="8393709" h="9082462">
                <a:moveTo>
                  <a:pt x="0" y="0"/>
                </a:moveTo>
                <a:lnTo>
                  <a:pt x="8393709" y="0"/>
                </a:lnTo>
                <a:lnTo>
                  <a:pt x="8393709" y="9082462"/>
                </a:lnTo>
                <a:lnTo>
                  <a:pt x="0" y="90824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724108" y="8323285"/>
            <a:ext cx="3563892" cy="1963715"/>
          </a:xfrm>
          <a:custGeom>
            <a:avLst/>
            <a:gdLst/>
            <a:ahLst/>
            <a:cxnLst/>
            <a:rect l="l" t="t" r="r" b="b"/>
            <a:pathLst>
              <a:path w="3563892" h="1963715">
                <a:moveTo>
                  <a:pt x="0" y="0"/>
                </a:moveTo>
                <a:lnTo>
                  <a:pt x="3563892" y="0"/>
                </a:lnTo>
                <a:lnTo>
                  <a:pt x="3563892" y="1963715"/>
                </a:lnTo>
                <a:lnTo>
                  <a:pt x="0" y="19637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20618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024650" y="1919535"/>
            <a:ext cx="12967950" cy="6001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2" algn="just">
              <a:lnSpc>
                <a:spcPts val="3919"/>
              </a:lnSpc>
            </a:pPr>
            <a:r>
              <a:rPr lang="pt-BR" sz="2799" dirty="0">
                <a:solidFill>
                  <a:srgbClr val="035193"/>
                </a:solidFill>
                <a:latin typeface="Poppins Semi-Bold"/>
              </a:rPr>
              <a:t>REFERÊNCIAS:</a:t>
            </a:r>
          </a:p>
          <a:p>
            <a:pPr marL="457200" lvl="2" indent="-457200" algn="just">
              <a:lnSpc>
                <a:spcPts val="3919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35193"/>
                </a:solidFill>
                <a:latin typeface="Poppins Semi-Bold"/>
              </a:rPr>
              <a:t>DERZI, Heloisa Hernandez: Os beneficiários da pensão por morte. 1.ed. São Paulo: Editora Lex, 2004.</a:t>
            </a:r>
          </a:p>
          <a:p>
            <a:pPr marL="457200" lvl="2" indent="-457200" algn="just">
              <a:lnSpc>
                <a:spcPts val="3919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35193"/>
                </a:solidFill>
                <a:latin typeface="Poppins Semi-Bold"/>
              </a:rPr>
              <a:t>HORVATH  JUNIOR. Miguel. Direito Previdenciário, 13. Ed. 2022. São Paulo: Editora </a:t>
            </a:r>
            <a:r>
              <a:rPr lang="pt-BR" sz="2000" dirty="0" err="1">
                <a:solidFill>
                  <a:srgbClr val="035193"/>
                </a:solidFill>
                <a:latin typeface="Poppins Semi-Bold"/>
              </a:rPr>
              <a:t>Rideel</a:t>
            </a:r>
            <a:r>
              <a:rPr lang="pt-BR" sz="2000" dirty="0">
                <a:solidFill>
                  <a:srgbClr val="035193"/>
                </a:solidFill>
                <a:latin typeface="Poppins Semi-Bold"/>
              </a:rPr>
              <a:t>, 2022. </a:t>
            </a:r>
          </a:p>
          <a:p>
            <a:pPr marL="457200" lvl="2" indent="-457200" algn="just">
              <a:lnSpc>
                <a:spcPts val="3919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35193"/>
                </a:solidFill>
                <a:latin typeface="Poppins Semi-Bold"/>
              </a:rPr>
              <a:t>HORVATH JUNIOR, Miguel. Direito previdenciário: o afeto como elemento caracterizador da família sócio afetiva e o </a:t>
            </a:r>
            <a:r>
              <a:rPr lang="pt-BR" sz="2000" dirty="0" err="1">
                <a:solidFill>
                  <a:srgbClr val="035193"/>
                </a:solidFill>
                <a:latin typeface="Poppins Semi-Bold"/>
              </a:rPr>
              <a:t>poliamor</a:t>
            </a:r>
            <a:r>
              <a:rPr lang="pt-BR" sz="2000" dirty="0">
                <a:solidFill>
                  <a:srgbClr val="035193"/>
                </a:solidFill>
                <a:latin typeface="Poppins Semi-Bold"/>
              </a:rPr>
              <a:t>. REVISTA BRASILEIRA DE DIREITO SOCIAL, v. 2, p. 77-88, 2019.</a:t>
            </a:r>
          </a:p>
          <a:p>
            <a:pPr marL="457200" lvl="2" indent="-457200" algn="just">
              <a:lnSpc>
                <a:spcPts val="3919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35193"/>
                </a:solidFill>
                <a:latin typeface="Poppins Semi-Bold"/>
              </a:rPr>
              <a:t>HORVATH JUNIOR, Miguel; BEIRAO, G. ; BARRETO, M. D. . A pensão por morte nos casos de relacionamentos </a:t>
            </a:r>
            <a:r>
              <a:rPr lang="pt-BR" sz="2000" dirty="0" err="1">
                <a:solidFill>
                  <a:srgbClr val="035193"/>
                </a:solidFill>
                <a:latin typeface="Poppins Semi-Bold"/>
              </a:rPr>
              <a:t>pluriafetivos</a:t>
            </a:r>
            <a:r>
              <a:rPr lang="pt-BR" sz="2000" dirty="0">
                <a:solidFill>
                  <a:srgbClr val="035193"/>
                </a:solidFill>
                <a:latin typeface="Poppins Semi-Bold"/>
              </a:rPr>
              <a:t>. JURIS PLENUM PREVIDENCIÁRIA, v. VI, p. 31-48, 2018.</a:t>
            </a:r>
          </a:p>
          <a:p>
            <a:pPr marL="457200" lvl="2" indent="-457200" algn="just">
              <a:lnSpc>
                <a:spcPts val="3919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35193"/>
                </a:solidFill>
                <a:latin typeface="Poppins Semi-Bold"/>
              </a:rPr>
              <a:t>HORVATH JUNIOR, Miguel; ARAUJO, G. B. ; BARRETO, M. D. . A proteção previdenciária e os relacionamentos </a:t>
            </a:r>
            <a:r>
              <a:rPr lang="pt-BR" sz="2000" dirty="0" err="1">
                <a:solidFill>
                  <a:srgbClr val="035193"/>
                </a:solidFill>
                <a:latin typeface="Poppins Semi-Bold"/>
              </a:rPr>
              <a:t>pluriafetivos</a:t>
            </a:r>
            <a:r>
              <a:rPr lang="pt-BR" sz="2000" dirty="0">
                <a:solidFill>
                  <a:srgbClr val="035193"/>
                </a:solidFill>
                <a:latin typeface="Poppins Semi-Bold"/>
              </a:rPr>
              <a:t>. REVISTA DE PREVIDÊNCIA SOCIAL, v. XLII, p. 677-689, 2018.</a:t>
            </a:r>
          </a:p>
          <a:p>
            <a:pPr marL="457200" lvl="2" indent="-457200" algn="just">
              <a:lnSpc>
                <a:spcPts val="3919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35193"/>
                </a:solidFill>
                <a:latin typeface="Poppins Semi-Bold"/>
              </a:rPr>
              <a:t>MORAIS, Michel Martins de. Presunção de dependência econômica na pensão por morte: uma análise da jurisprudência. Revista Jus </a:t>
            </a:r>
            <a:r>
              <a:rPr lang="pt-BR" sz="2000" dirty="0" err="1">
                <a:solidFill>
                  <a:srgbClr val="035193"/>
                </a:solidFill>
                <a:latin typeface="Poppins Semi-Bold"/>
              </a:rPr>
              <a:t>Navigandi</a:t>
            </a:r>
            <a:r>
              <a:rPr lang="pt-BR" sz="2000" dirty="0">
                <a:solidFill>
                  <a:srgbClr val="035193"/>
                </a:solidFill>
                <a:latin typeface="Poppins Semi-Bold"/>
              </a:rPr>
              <a:t>, ISSN 1518-4862, Teresina, ano 15, n. 2570, 15 jul. 2010. Disponível em: https://jus.com.br/artigos/16981. Acesso em: 9 mar. 2024.</a:t>
            </a:r>
          </a:p>
        </p:txBody>
      </p:sp>
      <p:sp>
        <p:nvSpPr>
          <p:cNvPr id="3" name="Freeform 3"/>
          <p:cNvSpPr/>
          <p:nvPr/>
        </p:nvSpPr>
        <p:spPr>
          <a:xfrm rot="5400000">
            <a:off x="-2171024" y="-1652740"/>
            <a:ext cx="8393709" cy="9082462"/>
          </a:xfrm>
          <a:custGeom>
            <a:avLst/>
            <a:gdLst/>
            <a:ahLst/>
            <a:cxnLst/>
            <a:rect l="l" t="t" r="r" b="b"/>
            <a:pathLst>
              <a:path w="8393709" h="9082462">
                <a:moveTo>
                  <a:pt x="0" y="0"/>
                </a:moveTo>
                <a:lnTo>
                  <a:pt x="8393709" y="0"/>
                </a:lnTo>
                <a:lnTo>
                  <a:pt x="8393709" y="9082462"/>
                </a:lnTo>
                <a:lnTo>
                  <a:pt x="0" y="90824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724108" y="8323285"/>
            <a:ext cx="3563892" cy="1963715"/>
          </a:xfrm>
          <a:custGeom>
            <a:avLst/>
            <a:gdLst/>
            <a:ahLst/>
            <a:cxnLst/>
            <a:rect l="l" t="t" r="r" b="b"/>
            <a:pathLst>
              <a:path w="3563892" h="1963715">
                <a:moveTo>
                  <a:pt x="0" y="0"/>
                </a:moveTo>
                <a:lnTo>
                  <a:pt x="3563892" y="0"/>
                </a:lnTo>
                <a:lnTo>
                  <a:pt x="3563892" y="1963715"/>
                </a:lnTo>
                <a:lnTo>
                  <a:pt x="0" y="19637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50641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13755343" y="-333932"/>
            <a:ext cx="4677939" cy="5710607"/>
          </a:xfrm>
          <a:custGeom>
            <a:avLst/>
            <a:gdLst/>
            <a:ahLst/>
            <a:cxnLst/>
            <a:rect l="l" t="t" r="r" b="b"/>
            <a:pathLst>
              <a:path w="4677939" h="5710607">
                <a:moveTo>
                  <a:pt x="4677940" y="5710608"/>
                </a:moveTo>
                <a:lnTo>
                  <a:pt x="0" y="5710608"/>
                </a:lnTo>
                <a:lnTo>
                  <a:pt x="0" y="0"/>
                </a:lnTo>
                <a:lnTo>
                  <a:pt x="4677940" y="0"/>
                </a:lnTo>
                <a:lnTo>
                  <a:pt x="4677940" y="571060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674493" y="4543433"/>
            <a:ext cx="8939014" cy="1285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000"/>
              </a:lnSpc>
            </a:pPr>
            <a:r>
              <a:rPr lang="en-US" sz="9000" dirty="0">
                <a:solidFill>
                  <a:srgbClr val="035193"/>
                </a:solidFill>
                <a:latin typeface="Poppins Ultra-Bold"/>
              </a:rPr>
              <a:t>Obrigado (a)</a:t>
            </a:r>
          </a:p>
        </p:txBody>
      </p:sp>
      <p:sp>
        <p:nvSpPr>
          <p:cNvPr id="4" name="Freeform 4"/>
          <p:cNvSpPr/>
          <p:nvPr/>
        </p:nvSpPr>
        <p:spPr>
          <a:xfrm>
            <a:off x="0" y="8323285"/>
            <a:ext cx="3563892" cy="1963715"/>
          </a:xfrm>
          <a:custGeom>
            <a:avLst/>
            <a:gdLst/>
            <a:ahLst/>
            <a:cxnLst/>
            <a:rect l="l" t="t" r="r" b="b"/>
            <a:pathLst>
              <a:path w="3563892" h="1963715">
                <a:moveTo>
                  <a:pt x="0" y="0"/>
                </a:moveTo>
                <a:lnTo>
                  <a:pt x="3563892" y="0"/>
                </a:lnTo>
                <a:lnTo>
                  <a:pt x="3563892" y="1963715"/>
                </a:lnTo>
                <a:lnTo>
                  <a:pt x="0" y="19637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883</Words>
  <Application>Microsoft Office PowerPoint</Application>
  <PresentationFormat>Personalizar</PresentationFormat>
  <Paragraphs>44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Calibri</vt:lpstr>
      <vt:lpstr>Poppins Ultra-Bold</vt:lpstr>
      <vt:lpstr>Arial</vt:lpstr>
      <vt:lpstr>Poppins Semi-Bold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57 Congresso Nacional da Abipem</dc:title>
  <dc:creator>Lenovo Notebook</dc:creator>
  <cp:lastModifiedBy>Miguel Horvath Junior</cp:lastModifiedBy>
  <cp:revision>10</cp:revision>
  <dcterms:created xsi:type="dcterms:W3CDTF">2006-08-16T00:00:00Z</dcterms:created>
  <dcterms:modified xsi:type="dcterms:W3CDTF">2024-06-27T19:08:54Z</dcterms:modified>
  <dc:identifier>DAGEpdV_8Fk</dc:identifier>
</cp:coreProperties>
</file>