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60" r:id="rId4"/>
    <p:sldId id="261" r:id="rId5"/>
    <p:sldId id="262" r:id="rId6"/>
    <p:sldId id="266" r:id="rId7"/>
    <p:sldId id="265" r:id="rId8"/>
    <p:sldId id="264" r:id="rId9"/>
    <p:sldId id="268" r:id="rId10"/>
    <p:sldId id="303" r:id="rId11"/>
    <p:sldId id="269" r:id="rId12"/>
    <p:sldId id="272" r:id="rId13"/>
    <p:sldId id="273" r:id="rId14"/>
    <p:sldId id="270" r:id="rId15"/>
    <p:sldId id="274" r:id="rId16"/>
    <p:sldId id="275" r:id="rId17"/>
    <p:sldId id="278" r:id="rId18"/>
    <p:sldId id="279" r:id="rId19"/>
    <p:sldId id="267" r:id="rId20"/>
    <p:sldId id="276" r:id="rId21"/>
    <p:sldId id="277" r:id="rId22"/>
    <p:sldId id="280" r:id="rId23"/>
    <p:sldId id="281" r:id="rId24"/>
    <p:sldId id="263" r:id="rId25"/>
    <p:sldId id="282" r:id="rId26"/>
    <p:sldId id="283" r:id="rId27"/>
    <p:sldId id="284" r:id="rId28"/>
    <p:sldId id="285" r:id="rId29"/>
    <p:sldId id="286" r:id="rId30"/>
    <p:sldId id="288" r:id="rId31"/>
    <p:sldId id="290" r:id="rId32"/>
    <p:sldId id="293" r:id="rId33"/>
    <p:sldId id="294" r:id="rId34"/>
    <p:sldId id="291" r:id="rId35"/>
    <p:sldId id="289" r:id="rId36"/>
    <p:sldId id="295" r:id="rId37"/>
    <p:sldId id="296" r:id="rId38"/>
    <p:sldId id="297" r:id="rId39"/>
    <p:sldId id="298" r:id="rId40"/>
    <p:sldId id="299" r:id="rId41"/>
    <p:sldId id="300" r:id="rId42"/>
    <p:sldId id="301" r:id="rId43"/>
    <p:sldId id="302" r:id="rId44"/>
    <p:sldId id="258" r:id="rId45"/>
  </p:sldIdLst>
  <p:sldSz cx="18288000" cy="10287000"/>
  <p:notesSz cx="6858000" cy="9144000"/>
  <p:embeddedFontLst>
    <p:embeddedFont>
      <p:font typeface="Poppins Semi-Bold" panose="020B0604020202020204" charset="0"/>
      <p:regular r:id="rId46"/>
    </p:embeddedFont>
    <p:embeddedFont>
      <p:font typeface="Poppins Ultra-Bold" panose="020B0604020202020204" charset="0"/>
      <p:regular r:id="rId4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40" d="100"/>
          <a:sy n="40" d="100"/>
        </p:scale>
        <p:origin x="900" y="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font" Target="fonts/font2.fntdata"/><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1.fntdata"/><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hyperlink" Target="https://saibaafundo.saude.gov.br/piso-da-enfermagem/" TargetMode="Externa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rot="-2636387">
            <a:off x="9851319" y="7197204"/>
            <a:ext cx="15852201" cy="8045310"/>
            <a:chOff x="0" y="0"/>
            <a:chExt cx="4175065" cy="2118929"/>
          </a:xfrm>
        </p:grpSpPr>
        <p:sp>
          <p:nvSpPr>
            <p:cNvPr id="3" name="Freeform 3"/>
            <p:cNvSpPr/>
            <p:nvPr/>
          </p:nvSpPr>
          <p:spPr>
            <a:xfrm>
              <a:off x="0" y="0"/>
              <a:ext cx="4175065" cy="2118930"/>
            </a:xfrm>
            <a:custGeom>
              <a:avLst/>
              <a:gdLst/>
              <a:ahLst/>
              <a:cxnLst/>
              <a:rect l="l" t="t" r="r" b="b"/>
              <a:pathLst>
                <a:path w="4175065" h="2118930">
                  <a:moveTo>
                    <a:pt x="0" y="0"/>
                  </a:moveTo>
                  <a:lnTo>
                    <a:pt x="4175065" y="0"/>
                  </a:lnTo>
                  <a:lnTo>
                    <a:pt x="4175065" y="2118930"/>
                  </a:lnTo>
                  <a:lnTo>
                    <a:pt x="0" y="2118930"/>
                  </a:lnTo>
                  <a:close/>
                </a:path>
              </a:pathLst>
            </a:custGeom>
            <a:solidFill>
              <a:srgbClr val="32A3DC"/>
            </a:solidFill>
          </p:spPr>
          <p:txBody>
            <a:bodyPr/>
            <a:lstStyle/>
            <a:p>
              <a:endParaRPr lang="pt-BR"/>
            </a:p>
          </p:txBody>
        </p:sp>
        <p:sp>
          <p:nvSpPr>
            <p:cNvPr id="4" name="TextBox 4"/>
            <p:cNvSpPr txBox="1"/>
            <p:nvPr/>
          </p:nvSpPr>
          <p:spPr>
            <a:xfrm>
              <a:off x="0" y="-38100"/>
              <a:ext cx="4175065" cy="2157029"/>
            </a:xfrm>
            <a:prstGeom prst="rect">
              <a:avLst/>
            </a:prstGeom>
          </p:spPr>
          <p:txBody>
            <a:bodyPr lIns="50800" tIns="50800" rIns="50800" bIns="50800" rtlCol="0" anchor="ctr"/>
            <a:lstStyle/>
            <a:p>
              <a:pPr algn="ctr">
                <a:lnSpc>
                  <a:spcPts val="2659"/>
                </a:lnSpc>
              </a:pPr>
              <a:endParaRPr/>
            </a:p>
          </p:txBody>
        </p:sp>
      </p:grpSp>
      <p:grpSp>
        <p:nvGrpSpPr>
          <p:cNvPr id="5" name="Group 5"/>
          <p:cNvGrpSpPr/>
          <p:nvPr/>
        </p:nvGrpSpPr>
        <p:grpSpPr>
          <a:xfrm rot="2700000">
            <a:off x="6384823" y="-2349445"/>
            <a:ext cx="8952281" cy="17980912"/>
            <a:chOff x="0" y="0"/>
            <a:chExt cx="2357802" cy="4735713"/>
          </a:xfrm>
        </p:grpSpPr>
        <p:sp>
          <p:nvSpPr>
            <p:cNvPr id="6" name="Freeform 6"/>
            <p:cNvSpPr/>
            <p:nvPr/>
          </p:nvSpPr>
          <p:spPr>
            <a:xfrm>
              <a:off x="0" y="0"/>
              <a:ext cx="2357802" cy="4735714"/>
            </a:xfrm>
            <a:custGeom>
              <a:avLst/>
              <a:gdLst/>
              <a:ahLst/>
              <a:cxnLst/>
              <a:rect l="l" t="t" r="r" b="b"/>
              <a:pathLst>
                <a:path w="2357802" h="4735714">
                  <a:moveTo>
                    <a:pt x="0" y="0"/>
                  </a:moveTo>
                  <a:lnTo>
                    <a:pt x="2357802" y="0"/>
                  </a:lnTo>
                  <a:lnTo>
                    <a:pt x="2357802" y="4735714"/>
                  </a:lnTo>
                  <a:lnTo>
                    <a:pt x="0" y="4735714"/>
                  </a:lnTo>
                  <a:close/>
                </a:path>
              </a:pathLst>
            </a:custGeom>
            <a:solidFill>
              <a:srgbClr val="FFFFFF"/>
            </a:solidFill>
          </p:spPr>
          <p:txBody>
            <a:bodyPr/>
            <a:lstStyle/>
            <a:p>
              <a:endParaRPr lang="pt-BR"/>
            </a:p>
          </p:txBody>
        </p:sp>
        <p:sp>
          <p:nvSpPr>
            <p:cNvPr id="7" name="TextBox 7"/>
            <p:cNvSpPr txBox="1"/>
            <p:nvPr/>
          </p:nvSpPr>
          <p:spPr>
            <a:xfrm>
              <a:off x="0" y="-38100"/>
              <a:ext cx="2357802" cy="4773813"/>
            </a:xfrm>
            <a:prstGeom prst="rect">
              <a:avLst/>
            </a:prstGeom>
          </p:spPr>
          <p:txBody>
            <a:bodyPr lIns="50800" tIns="50800" rIns="50800" bIns="50800" rtlCol="0" anchor="ctr"/>
            <a:lstStyle/>
            <a:p>
              <a:pPr algn="ctr">
                <a:lnSpc>
                  <a:spcPts val="2659"/>
                </a:lnSpc>
              </a:pPr>
              <a:endParaRPr/>
            </a:p>
          </p:txBody>
        </p:sp>
      </p:grpSp>
      <p:grpSp>
        <p:nvGrpSpPr>
          <p:cNvPr id="8" name="Group 8"/>
          <p:cNvGrpSpPr/>
          <p:nvPr/>
        </p:nvGrpSpPr>
        <p:grpSpPr>
          <a:xfrm rot="-2636387">
            <a:off x="-6260570" y="-3564194"/>
            <a:ext cx="15852201" cy="8045310"/>
            <a:chOff x="0" y="0"/>
            <a:chExt cx="4175065" cy="2118929"/>
          </a:xfrm>
        </p:grpSpPr>
        <p:sp>
          <p:nvSpPr>
            <p:cNvPr id="9" name="Freeform 9"/>
            <p:cNvSpPr/>
            <p:nvPr/>
          </p:nvSpPr>
          <p:spPr>
            <a:xfrm>
              <a:off x="0" y="0"/>
              <a:ext cx="4175065" cy="2118930"/>
            </a:xfrm>
            <a:custGeom>
              <a:avLst/>
              <a:gdLst/>
              <a:ahLst/>
              <a:cxnLst/>
              <a:rect l="l" t="t" r="r" b="b"/>
              <a:pathLst>
                <a:path w="4175065" h="2118930">
                  <a:moveTo>
                    <a:pt x="0" y="0"/>
                  </a:moveTo>
                  <a:lnTo>
                    <a:pt x="4175065" y="0"/>
                  </a:lnTo>
                  <a:lnTo>
                    <a:pt x="4175065" y="2118930"/>
                  </a:lnTo>
                  <a:lnTo>
                    <a:pt x="0" y="2118930"/>
                  </a:lnTo>
                  <a:close/>
                </a:path>
              </a:pathLst>
            </a:custGeom>
            <a:solidFill>
              <a:srgbClr val="F9AF45"/>
            </a:solidFill>
          </p:spPr>
          <p:txBody>
            <a:bodyPr/>
            <a:lstStyle/>
            <a:p>
              <a:endParaRPr lang="pt-BR"/>
            </a:p>
          </p:txBody>
        </p:sp>
        <p:sp>
          <p:nvSpPr>
            <p:cNvPr id="10" name="TextBox 10"/>
            <p:cNvSpPr txBox="1"/>
            <p:nvPr/>
          </p:nvSpPr>
          <p:spPr>
            <a:xfrm>
              <a:off x="0" y="-38100"/>
              <a:ext cx="4175065" cy="2157029"/>
            </a:xfrm>
            <a:prstGeom prst="rect">
              <a:avLst/>
            </a:prstGeom>
          </p:spPr>
          <p:txBody>
            <a:bodyPr lIns="50800" tIns="50800" rIns="50800" bIns="50800" rtlCol="0" anchor="ctr"/>
            <a:lstStyle/>
            <a:p>
              <a:pPr algn="ctr">
                <a:lnSpc>
                  <a:spcPts val="2659"/>
                </a:lnSpc>
              </a:pPr>
              <a:endParaRPr/>
            </a:p>
          </p:txBody>
        </p:sp>
      </p:grpSp>
      <p:sp>
        <p:nvSpPr>
          <p:cNvPr id="11" name="Freeform 11"/>
          <p:cNvSpPr/>
          <p:nvPr/>
        </p:nvSpPr>
        <p:spPr>
          <a:xfrm>
            <a:off x="-1032965" y="679371"/>
            <a:ext cx="6941512" cy="9607629"/>
          </a:xfrm>
          <a:custGeom>
            <a:avLst/>
            <a:gdLst/>
            <a:ahLst/>
            <a:cxnLst/>
            <a:rect l="l" t="t" r="r" b="b"/>
            <a:pathLst>
              <a:path w="6941512" h="9607629">
                <a:moveTo>
                  <a:pt x="0" y="0"/>
                </a:moveTo>
                <a:lnTo>
                  <a:pt x="6941512" y="0"/>
                </a:lnTo>
                <a:lnTo>
                  <a:pt x="6941512" y="9607629"/>
                </a:lnTo>
                <a:lnTo>
                  <a:pt x="0" y="960762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12" name="Freeform 12"/>
          <p:cNvSpPr/>
          <p:nvPr/>
        </p:nvSpPr>
        <p:spPr>
          <a:xfrm flipH="1" flipV="1">
            <a:off x="12762339" y="-754216"/>
            <a:ext cx="6314240" cy="7708126"/>
          </a:xfrm>
          <a:custGeom>
            <a:avLst/>
            <a:gdLst/>
            <a:ahLst/>
            <a:cxnLst/>
            <a:rect l="l" t="t" r="r" b="b"/>
            <a:pathLst>
              <a:path w="6314240" h="7708126">
                <a:moveTo>
                  <a:pt x="6314240" y="7708126"/>
                </a:moveTo>
                <a:lnTo>
                  <a:pt x="0" y="7708126"/>
                </a:lnTo>
                <a:lnTo>
                  <a:pt x="0" y="0"/>
                </a:lnTo>
                <a:lnTo>
                  <a:pt x="6314240" y="0"/>
                </a:lnTo>
                <a:lnTo>
                  <a:pt x="6314240" y="7708126"/>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pt-BR"/>
          </a:p>
        </p:txBody>
      </p:sp>
      <p:sp>
        <p:nvSpPr>
          <p:cNvPr id="13" name="Freeform 13"/>
          <p:cNvSpPr/>
          <p:nvPr/>
        </p:nvSpPr>
        <p:spPr>
          <a:xfrm>
            <a:off x="2333496" y="1371104"/>
            <a:ext cx="14925804" cy="8224162"/>
          </a:xfrm>
          <a:custGeom>
            <a:avLst/>
            <a:gdLst/>
            <a:ahLst/>
            <a:cxnLst/>
            <a:rect l="l" t="t" r="r" b="b"/>
            <a:pathLst>
              <a:path w="14925804" h="8224162">
                <a:moveTo>
                  <a:pt x="0" y="0"/>
                </a:moveTo>
                <a:lnTo>
                  <a:pt x="14925804" y="0"/>
                </a:lnTo>
                <a:lnTo>
                  <a:pt x="14925804" y="8224163"/>
                </a:lnTo>
                <a:lnTo>
                  <a:pt x="0" y="8224163"/>
                </a:lnTo>
                <a:lnTo>
                  <a:pt x="0" y="0"/>
                </a:lnTo>
                <a:close/>
              </a:path>
            </a:pathLst>
          </a:custGeom>
          <a:blipFill>
            <a:blip r:embed="rId6"/>
            <a:stretch>
              <a:fillRect/>
            </a:stretch>
          </a:blipFill>
        </p:spPr>
        <p:txBody>
          <a:bodyP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par>
                                <p:cTn id="17" presetID="10"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0" y="0"/>
            <a:ext cx="18360703" cy="10156627"/>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03/07/2023 - Liminar referendada:</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60527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0" y="0"/>
            <a:ext cx="18360703" cy="14496276"/>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000" dirty="0">
              <a:solidFill>
                <a:srgbClr val="035193"/>
              </a:solidFill>
              <a:latin typeface="Poppins Semi-Bold"/>
            </a:endParaRPr>
          </a:p>
          <a:p>
            <a:pPr lvl="0" algn="just">
              <a:spcBef>
                <a:spcPct val="0"/>
              </a:spcBef>
            </a:pPr>
            <a:r>
              <a:rPr lang="pt-BR" sz="6000" dirty="0">
                <a:solidFill>
                  <a:srgbClr val="035193"/>
                </a:solidFill>
                <a:latin typeface="Poppins Semi-Bold"/>
              </a:rPr>
              <a:t>a) a implementação da diferença remuneratória resultante do piso salarial nacional deve ocorrer na extensão </a:t>
            </a:r>
            <a:r>
              <a:rPr lang="pt-BR" sz="6000" dirty="0" err="1">
                <a:solidFill>
                  <a:srgbClr val="035193"/>
                </a:solidFill>
                <a:latin typeface="Poppins Semi-Bold"/>
              </a:rPr>
              <a:t>doquanto</a:t>
            </a:r>
            <a:r>
              <a:rPr lang="pt-BR" sz="6000" dirty="0">
                <a:solidFill>
                  <a:srgbClr val="035193"/>
                </a:solidFill>
                <a:latin typeface="Poppins Semi-Bold"/>
              </a:rPr>
              <a:t> disponibilizado, a título de assistência </a:t>
            </a:r>
            <a:r>
              <a:rPr lang="pt-BR" sz="6000" dirty="0" err="1">
                <a:solidFill>
                  <a:srgbClr val="035193"/>
                </a:solidFill>
                <a:latin typeface="Poppins Semi-Bold"/>
              </a:rPr>
              <a:t>financeiracomplementar</a:t>
            </a:r>
            <a:r>
              <a:rPr lang="pt-BR" sz="6000" dirty="0">
                <a:solidFill>
                  <a:srgbClr val="035193"/>
                </a:solidFill>
                <a:latin typeface="Poppins Semi-Bold"/>
              </a:rPr>
              <a:t>, pelo orçamento da União (art. 198, §§ 14e 15, da CF, com redação dada pela EC nº 127/2022);</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1546944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0" y="0"/>
            <a:ext cx="18360703" cy="23360241"/>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b) eventual insuficiência da assistência financeira complementar mencionada no item (</a:t>
            </a:r>
            <a:r>
              <a:rPr lang="pt-BR" sz="6600" dirty="0" err="1">
                <a:solidFill>
                  <a:srgbClr val="035193"/>
                </a:solidFill>
                <a:latin typeface="Poppins Semi-Bold"/>
              </a:rPr>
              <a:t>ii.a</a:t>
            </a:r>
            <a:r>
              <a:rPr lang="pt-BR" sz="6600" dirty="0">
                <a:solidFill>
                  <a:srgbClr val="035193"/>
                </a:solidFill>
                <a:latin typeface="Poppins Semi-Bold"/>
              </a:rPr>
              <a:t>) instaura o dever da União de providenciar crédito suplementar, cuja fonte de abertura serão recursos provenientes do cancelamento, total ou parcial, de dotações tais como aquelas destinadas ao pagamento de emendas parlamentares individuais ao projeto de lei orçamentária destinadas a ações e </a:t>
            </a:r>
            <a:r>
              <a:rPr lang="pt-BR" sz="6600" dirty="0" err="1">
                <a:solidFill>
                  <a:srgbClr val="035193"/>
                </a:solidFill>
                <a:latin typeface="Poppins Semi-Bold"/>
              </a:rPr>
              <a:t>serviçospúblicos</a:t>
            </a:r>
            <a:r>
              <a:rPr lang="pt-BR" sz="6600" dirty="0">
                <a:solidFill>
                  <a:srgbClr val="035193"/>
                </a:solidFill>
                <a:latin typeface="Poppins Semi-Bold"/>
              </a:rPr>
              <a:t> de saúde (art. 166, § 9º, da CF) ou </a:t>
            </a:r>
            <a:r>
              <a:rPr lang="pt-BR" sz="6600" dirty="0" err="1">
                <a:solidFill>
                  <a:srgbClr val="035193"/>
                </a:solidFill>
                <a:latin typeface="Poppins Semi-Bold"/>
              </a:rPr>
              <a:t>direcionadasàs</a:t>
            </a:r>
            <a:r>
              <a:rPr lang="pt-BR" sz="6600" dirty="0">
                <a:solidFill>
                  <a:srgbClr val="035193"/>
                </a:solidFill>
                <a:latin typeface="Poppins Semi-Bold"/>
              </a:rPr>
              <a:t> demais emendas parlamentares (inclusive de Relator- Geral do Orçamento). Não sendo tomada tal </a:t>
            </a:r>
            <a:r>
              <a:rPr lang="pt-BR" sz="6600" dirty="0" err="1">
                <a:solidFill>
                  <a:srgbClr val="035193"/>
                </a:solidFill>
                <a:latin typeface="Poppins Semi-Bold"/>
              </a:rPr>
              <a:t>providência,não</a:t>
            </a:r>
            <a:r>
              <a:rPr lang="pt-BR" sz="6600" dirty="0">
                <a:solidFill>
                  <a:srgbClr val="035193"/>
                </a:solidFill>
                <a:latin typeface="Poppins Semi-Bold"/>
              </a:rPr>
              <a:t> será exigível o pagamento por parte dos entes referidos no item (</a:t>
            </a:r>
            <a:r>
              <a:rPr lang="pt-BR" sz="6600" dirty="0" err="1">
                <a:solidFill>
                  <a:srgbClr val="035193"/>
                </a:solidFill>
                <a:latin typeface="Poppins Semi-Bold"/>
              </a:rPr>
              <a:t>ii</a:t>
            </a:r>
            <a:r>
              <a:rPr lang="pt-BR" sz="6600" dirty="0">
                <a:solidFill>
                  <a:srgbClr val="035193"/>
                </a:solidFill>
                <a:latin typeface="Poppins Semi-Bold"/>
              </a:rPr>
              <a:t>);</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3186301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0" y="0"/>
            <a:ext cx="18360703" cy="14219277"/>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c) uma vez disponibilizados os recursos financeiros suficientes, o pagamento do piso salarial deve ser proporcional nos casos de carga horária inferior a 8 (oito) horas por dia ou 44 (quarenta e quatro) horas semanais; </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3551642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0" y="0"/>
            <a:ext cx="18360703" cy="15234940"/>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22/03/2024 – Manifestação dos Estados:</a:t>
            </a: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Necessidade de explicitação da abrangência da assistência financeira prestada pela União, que deve englobar também o custeio dos encargos legais diretamente decorrentes do novo piso salarial previsto na Lei nº14.434/2022</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2125615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0" y="0"/>
            <a:ext cx="18360703" cy="13203615"/>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União entende que o auxílio não abrange encargos financeiros decorrentes diretamente do aumento do piso salarial, aplicado apenas à cobertura da diferença remuneratória mensal estritamente considerada. </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332809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0" y="0"/>
            <a:ext cx="18360703" cy="16250603"/>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Conforme cartilha elaborada pelo Ministério da Saúde</a:t>
            </a: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a:t>
            </a:r>
            <a:r>
              <a:rPr lang="pt-BR" sz="6600" dirty="0">
                <a:solidFill>
                  <a:srgbClr val="035193"/>
                </a:solidFill>
                <a:latin typeface="Poppins Semi-Bold"/>
                <a:hlinkClick r:id="rId5"/>
              </a:rPr>
              <a:t>https://saibaafundo.saude.gov.br/piso-da-enfermagem/</a:t>
            </a:r>
            <a:r>
              <a:rPr lang="pt-BR" sz="6600" dirty="0">
                <a:solidFill>
                  <a:srgbClr val="035193"/>
                </a:solidFill>
                <a:latin typeface="Poppins Semi-Bold"/>
              </a:rPr>
              <a:t>):</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1452255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0" y="0"/>
            <a:ext cx="18360703" cy="12187952"/>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16. A UNIÃO TAMBÉM VAI TRANSFERIR RECURSOS PARA PAGARENCARGOS LEGAIS QUE POSSAM INCIDIR SOBRE A ASSISTÊNCIAFINANCEIRA COMPLEMENTAR?</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1310984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0" y="0"/>
            <a:ext cx="18360703" cy="14219277"/>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Não. O STF estabeleceu que a União deve garantir o </a:t>
            </a:r>
            <a:r>
              <a:rPr lang="pt-BR" sz="6600" dirty="0" err="1">
                <a:solidFill>
                  <a:srgbClr val="035193"/>
                </a:solidFill>
                <a:latin typeface="Poppins Semi-Bold"/>
              </a:rPr>
              <a:t>pagamentoda</a:t>
            </a:r>
            <a:r>
              <a:rPr lang="pt-BR" sz="6600" dirty="0">
                <a:solidFill>
                  <a:srgbClr val="035193"/>
                </a:solidFill>
                <a:latin typeface="Poppins Semi-Bold"/>
              </a:rPr>
              <a:t> diferença entre o piso salarial e o vencimento básico </a:t>
            </a:r>
            <a:r>
              <a:rPr lang="pt-BR" sz="6600" dirty="0" err="1">
                <a:solidFill>
                  <a:srgbClr val="035193"/>
                </a:solidFill>
                <a:latin typeface="Poppins Semi-Bold"/>
              </a:rPr>
              <a:t>somadaàs</a:t>
            </a:r>
            <a:r>
              <a:rPr lang="pt-BR" sz="6600" dirty="0">
                <a:solidFill>
                  <a:srgbClr val="035193"/>
                </a:solidFill>
                <a:latin typeface="Poppins Semi-Bold"/>
              </a:rPr>
              <a:t> parcelas fixas, gerais e permanentes (VB+FGP) que o(a)profissional recebe. Por isso, cabe ao Governo Federal </a:t>
            </a:r>
            <a:r>
              <a:rPr lang="pt-BR" sz="6600" dirty="0" err="1">
                <a:solidFill>
                  <a:srgbClr val="035193"/>
                </a:solidFill>
                <a:latin typeface="Poppins Semi-Bold"/>
              </a:rPr>
              <a:t>transferirrecursos</a:t>
            </a:r>
            <a:r>
              <a:rPr lang="pt-BR" sz="6600" dirty="0">
                <a:solidFill>
                  <a:srgbClr val="035193"/>
                </a:solidFill>
                <a:latin typeface="Poppins Semi-Bold"/>
              </a:rPr>
              <a:t> para completar essa diferença.</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1316378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0" y="1714501"/>
            <a:ext cx="17906999" cy="11572399"/>
          </a:xfrm>
          <a:prstGeom prst="rect">
            <a:avLst/>
          </a:prstGeom>
        </p:spPr>
        <p:txBody>
          <a:bodyPr wrap="square" lIns="0" tIns="0" rIns="0" bIns="0" rtlCol="0" anchor="t">
            <a:spAutoFit/>
          </a:bodyPr>
          <a:lstStyle/>
          <a:p>
            <a:pPr lvl="0" algn="just">
              <a:spcBef>
                <a:spcPct val="0"/>
              </a:spcBef>
            </a:pPr>
            <a:endParaRPr lang="pt-BR" sz="6200" dirty="0">
              <a:solidFill>
                <a:srgbClr val="035193"/>
              </a:solidFill>
              <a:latin typeface="Poppins Semi-Bold"/>
            </a:endParaRPr>
          </a:p>
          <a:p>
            <a:pPr lvl="0" algn="just">
              <a:spcBef>
                <a:spcPct val="0"/>
              </a:spcBef>
            </a:pPr>
            <a:endParaRPr lang="pt-BR" sz="6200" dirty="0">
              <a:solidFill>
                <a:srgbClr val="035193"/>
              </a:solidFill>
              <a:latin typeface="Poppins Semi-Bold"/>
            </a:endParaRPr>
          </a:p>
          <a:p>
            <a:pPr lvl="0" algn="just">
              <a:spcBef>
                <a:spcPct val="0"/>
              </a:spcBef>
            </a:pPr>
            <a:r>
              <a:rPr lang="pt-BR" sz="6200" dirty="0">
                <a:solidFill>
                  <a:srgbClr val="035193"/>
                </a:solidFill>
                <a:latin typeface="Poppins Semi-Bold"/>
              </a:rPr>
              <a:t>Na mesma Cartilha:</a:t>
            </a:r>
          </a:p>
          <a:p>
            <a:pPr lvl="0" algn="just">
              <a:spcBef>
                <a:spcPct val="0"/>
              </a:spcBef>
            </a:pPr>
            <a:endParaRPr lang="pt-BR" sz="6200" dirty="0">
              <a:solidFill>
                <a:srgbClr val="035193"/>
              </a:solidFill>
              <a:latin typeface="Poppins Semi-Bold"/>
            </a:endParaRPr>
          </a:p>
          <a:p>
            <a:pPr lvl="0" algn="just">
              <a:lnSpc>
                <a:spcPct val="150000"/>
              </a:lnSpc>
              <a:spcBef>
                <a:spcPct val="0"/>
              </a:spcBef>
            </a:pPr>
            <a:r>
              <a:rPr lang="pt-BR" sz="6200" dirty="0">
                <a:solidFill>
                  <a:srgbClr val="035193"/>
                </a:solidFill>
                <a:latin typeface="Poppins Semi-Bold"/>
              </a:rPr>
              <a:t>23. O(A) PROFISSIONAL DE ENFERMAGEM APOSENTADO(A) E INATIVO(A) FAZ JUS À ASSISTÊNCIA FINANCEIRA COMPLEMENTAR DA UNIÃO?</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2486215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4036373" y="1919535"/>
            <a:ext cx="11660827" cy="5950090"/>
          </a:xfrm>
          <a:prstGeom prst="rect">
            <a:avLst/>
          </a:prstGeom>
        </p:spPr>
        <p:txBody>
          <a:bodyPr wrap="square" lIns="0" tIns="0" rIns="0" bIns="0" rtlCol="0" anchor="t">
            <a:spAutoFit/>
          </a:bodyPr>
          <a:lstStyle/>
          <a:p>
            <a:pPr algn="just">
              <a:lnSpc>
                <a:spcPct val="150000"/>
              </a:lnSpc>
            </a:pPr>
            <a:endParaRPr lang="pt-BR" sz="6600" dirty="0">
              <a:solidFill>
                <a:srgbClr val="035193"/>
              </a:solidFill>
              <a:latin typeface="Poppins Semi-Bold"/>
            </a:endParaRPr>
          </a:p>
          <a:p>
            <a:pPr algn="just">
              <a:lnSpc>
                <a:spcPct val="150000"/>
              </a:lnSpc>
            </a:pPr>
            <a:r>
              <a:rPr lang="pt-BR" sz="6600" dirty="0">
                <a:solidFill>
                  <a:srgbClr val="035193"/>
                </a:solidFill>
                <a:latin typeface="Poppins Semi-Bold"/>
              </a:rPr>
              <a:t>OS PISOS DAS CATEGORIAS PROFISSIONAIS E  SEUS IMPACTOS NOS RPPS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714500"/>
            <a:ext cx="17526000" cy="11172289"/>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conforme posicionamento da AGU, a assistência financeira complementar visa, unicamente, complementar o pagamento de salário/remuneração (incluindo, de forma anômala, o salário-maternidade), para que se atinja o piso respectivo.</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872826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714500"/>
            <a:ext cx="17526000" cy="9140964"/>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Não se volta ao financiamento dos consectários do piso, tais como encargos ou proventos com paridade, salvo se sobrevier obrigação nesse sentido.</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144914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714500"/>
            <a:ext cx="17526000" cy="8125301"/>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Destaca-se que, os(as) aposentados(as) que tenham direito a proventos com paridade possuem direito ao piso salarial da enfermagem. </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3324661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714500"/>
            <a:ext cx="17526000" cy="9140964"/>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Todavia, os entes federativos respectivos não possuem direito ao recebimento de assistência financeira complementar sobre tais parcelas</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3049306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5078313"/>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PISO NACIONAL DO MAGISTÉRIO</a:t>
            </a:r>
          </a:p>
        </p:txBody>
      </p:sp>
    </p:spTree>
    <p:extLst>
      <p:ext uri="{BB962C8B-B14F-4D97-AF65-F5344CB8AC3E}">
        <p14:creationId xmlns:p14="http://schemas.microsoft.com/office/powerpoint/2010/main" val="133176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10156627"/>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A EC 53/2006:</a:t>
            </a: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art. 206, VIII, da CF: “piso salarial profissional nacional para os profissionais da educação escolar pública, nos termos da lei federal.”</a:t>
            </a:r>
            <a:br>
              <a:rPr lang="pt-BR" sz="6600" dirty="0">
                <a:solidFill>
                  <a:srgbClr val="035193"/>
                </a:solidFill>
                <a:latin typeface="Poppins Semi-Bold"/>
              </a:rPr>
            </a:br>
            <a:br>
              <a:rPr lang="pt-BR" sz="6600" dirty="0">
                <a:solidFill>
                  <a:srgbClr val="035193"/>
                </a:solidFill>
                <a:latin typeface="Poppins Semi-Bold"/>
              </a:rPr>
            </a:br>
            <a:endParaRPr lang="pt-BR" sz="6600" dirty="0">
              <a:solidFill>
                <a:srgbClr val="035193"/>
              </a:solidFill>
              <a:latin typeface="Poppins Semi-Bold"/>
            </a:endParaRPr>
          </a:p>
        </p:txBody>
      </p:sp>
    </p:spTree>
    <p:extLst>
      <p:ext uri="{BB962C8B-B14F-4D97-AF65-F5344CB8AC3E}">
        <p14:creationId xmlns:p14="http://schemas.microsoft.com/office/powerpoint/2010/main" val="2785728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12187952"/>
          </a:xfrm>
          <a:prstGeom prst="rect">
            <a:avLst/>
          </a:prstGeom>
        </p:spPr>
        <p:txBody>
          <a:bodyPr wrap="square" lIns="0" tIns="0" rIns="0" bIns="0" rtlCol="0" anchor="t">
            <a:spAutoFit/>
          </a:bodyPr>
          <a:lstStyle/>
          <a:p>
            <a:pPr lvl="0" algn="just">
              <a:spcBef>
                <a:spcPct val="0"/>
              </a:spcBef>
            </a:pPr>
            <a:br>
              <a:rPr lang="pt-BR" sz="6600" dirty="0">
                <a:solidFill>
                  <a:srgbClr val="035193"/>
                </a:solidFill>
                <a:latin typeface="Poppins Semi-Bold"/>
              </a:rPr>
            </a:b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Lei Federal 11.738 de 16/07/2008:</a:t>
            </a: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Fixação do Piso como vencimento inicial da carreira, formação em nível médio modalidade ‘Normal’.</a:t>
            </a:r>
          </a:p>
          <a:p>
            <a:pPr lvl="0" algn="just">
              <a:spcBef>
                <a:spcPct val="0"/>
              </a:spcBef>
            </a:pPr>
            <a:br>
              <a:rPr lang="pt-BR" sz="6600" dirty="0">
                <a:solidFill>
                  <a:srgbClr val="035193"/>
                </a:solidFill>
                <a:latin typeface="Poppins Semi-Bold"/>
              </a:rPr>
            </a:br>
            <a:r>
              <a:rPr lang="pt-BR" sz="6600" dirty="0">
                <a:solidFill>
                  <a:srgbClr val="035193"/>
                </a:solidFill>
                <a:latin typeface="Poppins Semi-Bold"/>
              </a:rPr>
              <a:t>Correção anual pela variação do FUNDEB.</a:t>
            </a:r>
            <a:br>
              <a:rPr lang="pt-BR" sz="6600" dirty="0">
                <a:solidFill>
                  <a:srgbClr val="035193"/>
                </a:solidFill>
                <a:latin typeface="Poppins Semi-Bold"/>
              </a:rPr>
            </a:b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Incidência nas aposentadorias e pensões</a:t>
            </a:r>
          </a:p>
        </p:txBody>
      </p:sp>
    </p:spTree>
    <p:extLst>
      <p:ext uri="{BB962C8B-B14F-4D97-AF65-F5344CB8AC3E}">
        <p14:creationId xmlns:p14="http://schemas.microsoft.com/office/powerpoint/2010/main" val="3978769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12187952"/>
          </a:xfrm>
          <a:prstGeom prst="rect">
            <a:avLst/>
          </a:prstGeom>
        </p:spPr>
        <p:txBody>
          <a:bodyPr wrap="square" lIns="0" tIns="0" rIns="0" bIns="0" rtlCol="0" anchor="t">
            <a:spAutoFit/>
          </a:bodyPr>
          <a:lstStyle/>
          <a:p>
            <a:pPr lvl="0" algn="just">
              <a:spcBef>
                <a:spcPct val="0"/>
              </a:spcBef>
            </a:pPr>
            <a:br>
              <a:rPr lang="pt-BR" sz="6600" dirty="0">
                <a:solidFill>
                  <a:srgbClr val="035193"/>
                </a:solidFill>
                <a:latin typeface="Poppins Semi-Bold"/>
              </a:rPr>
            </a:b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ADI 4167 – MC - 29/10/2008 - contesta a fixação do Piso.</a:t>
            </a:r>
          </a:p>
          <a:p>
            <a:pPr lvl="0" algn="just">
              <a:spcBef>
                <a:spcPct val="0"/>
              </a:spcBef>
            </a:pPr>
            <a:r>
              <a:rPr lang="pt-BR" sz="6600" dirty="0">
                <a:solidFill>
                  <a:srgbClr val="035193"/>
                </a:solidFill>
                <a:latin typeface="Poppins Semi-Bold"/>
              </a:rPr>
              <a:t> </a:t>
            </a:r>
            <a:br>
              <a:rPr lang="pt-BR" sz="6600" dirty="0">
                <a:solidFill>
                  <a:srgbClr val="035193"/>
                </a:solidFill>
                <a:latin typeface="Poppins Semi-Bold"/>
              </a:rPr>
            </a:br>
            <a:r>
              <a:rPr lang="pt-BR" sz="6600" dirty="0">
                <a:solidFill>
                  <a:srgbClr val="035193"/>
                </a:solidFill>
                <a:latin typeface="Poppins Semi-Bold"/>
              </a:rPr>
              <a:t>Em 17/12/2008-deferida Medida Cautelar até a decisão definitiva de mérito a Lei Federal deveria ser interpretada como REMUNERAÇÃO mínima devida, ou seja básico + gratificações + adicionais.</a:t>
            </a:r>
          </a:p>
          <a:p>
            <a:pPr lvl="0" algn="just">
              <a:spcBef>
                <a:spcPct val="0"/>
              </a:spcBef>
            </a:pPr>
            <a:br>
              <a:rPr lang="pt-BR" sz="6600" dirty="0">
                <a:solidFill>
                  <a:srgbClr val="035193"/>
                </a:solidFill>
                <a:latin typeface="Poppins Semi-Bold"/>
              </a:rPr>
            </a:br>
            <a:endParaRPr lang="pt-BR" sz="6600" dirty="0">
              <a:solidFill>
                <a:srgbClr val="035193"/>
              </a:solidFill>
              <a:latin typeface="Poppins Semi-Bold"/>
            </a:endParaRPr>
          </a:p>
        </p:txBody>
      </p:sp>
    </p:spTree>
    <p:extLst>
      <p:ext uri="{BB962C8B-B14F-4D97-AF65-F5344CB8AC3E}">
        <p14:creationId xmlns:p14="http://schemas.microsoft.com/office/powerpoint/2010/main" val="1396457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11172289"/>
          </a:xfrm>
          <a:prstGeom prst="rect">
            <a:avLst/>
          </a:prstGeom>
        </p:spPr>
        <p:txBody>
          <a:bodyPr wrap="square" lIns="0" tIns="0" rIns="0" bIns="0" rtlCol="0" anchor="t">
            <a:spAutoFit/>
          </a:bodyPr>
          <a:lstStyle/>
          <a:p>
            <a:pPr lvl="0" algn="just">
              <a:spcBef>
                <a:spcPct val="0"/>
              </a:spcBef>
            </a:pPr>
            <a:br>
              <a:rPr lang="pt-BR" sz="6600" dirty="0">
                <a:solidFill>
                  <a:srgbClr val="035193"/>
                </a:solidFill>
                <a:latin typeface="Poppins Semi-Bold"/>
              </a:rPr>
            </a:b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ADI 4167 – Mérito 27/04/2011:</a:t>
            </a:r>
          </a:p>
          <a:p>
            <a:pPr lvl="0" algn="just">
              <a:spcBef>
                <a:spcPct val="0"/>
              </a:spcBef>
            </a:pPr>
            <a:br>
              <a:rPr lang="pt-BR" sz="6600" dirty="0">
                <a:solidFill>
                  <a:srgbClr val="035193"/>
                </a:solidFill>
                <a:latin typeface="Poppins Semi-Bold"/>
              </a:rPr>
            </a:br>
            <a:r>
              <a:rPr lang="pt-BR" sz="6600" dirty="0">
                <a:solidFill>
                  <a:srgbClr val="035193"/>
                </a:solidFill>
                <a:latin typeface="Poppins Semi-Bold"/>
              </a:rPr>
              <a:t>o Piso: vencimento INICIAL das carreiras do magistério público;</a:t>
            </a:r>
          </a:p>
          <a:p>
            <a:pPr lvl="0" algn="just">
              <a:spcBef>
                <a:spcPct val="0"/>
              </a:spcBef>
            </a:pPr>
            <a:br>
              <a:rPr lang="pt-BR" sz="6600" dirty="0">
                <a:solidFill>
                  <a:srgbClr val="035193"/>
                </a:solidFill>
                <a:latin typeface="Poppins Semi-Bold"/>
              </a:rPr>
            </a:br>
            <a:r>
              <a:rPr lang="pt-BR" sz="6600" dirty="0">
                <a:solidFill>
                  <a:srgbClr val="035193"/>
                </a:solidFill>
                <a:latin typeface="Poppins Semi-Bold"/>
              </a:rPr>
              <a:t>a norma federal é constitucional;</a:t>
            </a:r>
          </a:p>
          <a:p>
            <a:pPr lvl="0" algn="just">
              <a:spcBef>
                <a:spcPct val="0"/>
              </a:spcBef>
            </a:pPr>
            <a:br>
              <a:rPr lang="pt-BR" sz="6600" dirty="0">
                <a:solidFill>
                  <a:srgbClr val="035193"/>
                </a:solidFill>
                <a:latin typeface="Poppins Semi-Bold"/>
              </a:rPr>
            </a:br>
            <a:r>
              <a:rPr lang="pt-BR" sz="6600" dirty="0">
                <a:solidFill>
                  <a:srgbClr val="035193"/>
                </a:solidFill>
                <a:latin typeface="Poppins Semi-Bold"/>
              </a:rPr>
              <a:t>a UF é competente para dispor sobre as normas gerais relativas ao Piso.</a:t>
            </a:r>
          </a:p>
        </p:txBody>
      </p:sp>
    </p:spTree>
    <p:extLst>
      <p:ext uri="{BB962C8B-B14F-4D97-AF65-F5344CB8AC3E}">
        <p14:creationId xmlns:p14="http://schemas.microsoft.com/office/powerpoint/2010/main" val="365962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10156627"/>
          </a:xfrm>
          <a:prstGeom prst="rect">
            <a:avLst/>
          </a:prstGeom>
        </p:spPr>
        <p:txBody>
          <a:bodyPr wrap="square" lIns="0" tIns="0" rIns="0" bIns="0" rtlCol="0" anchor="t">
            <a:spAutoFit/>
          </a:bodyPr>
          <a:lstStyle/>
          <a:p>
            <a:pPr lvl="0" algn="just">
              <a:spcBef>
                <a:spcPct val="0"/>
              </a:spcBef>
            </a:pPr>
            <a:br>
              <a:rPr lang="pt-BR" sz="6600" dirty="0">
                <a:solidFill>
                  <a:srgbClr val="035193"/>
                </a:solidFill>
                <a:latin typeface="Poppins Semi-Bold"/>
              </a:rPr>
            </a:br>
            <a:r>
              <a:rPr lang="pt-BR" sz="6600" dirty="0">
                <a:solidFill>
                  <a:srgbClr val="035193"/>
                </a:solidFill>
                <a:latin typeface="Poppins Semi-Bold"/>
              </a:rPr>
              <a:t>ADI 4848 - 04/09/2012 – impugna a adoção do índice do FUNDEB como fator de atualização do Piso do Magistério.</a:t>
            </a:r>
            <a:br>
              <a:rPr lang="pt-BR" sz="6600" dirty="0">
                <a:solidFill>
                  <a:srgbClr val="035193"/>
                </a:solidFill>
                <a:latin typeface="Poppins Semi-Bold"/>
              </a:rPr>
            </a:br>
            <a:br>
              <a:rPr lang="pt-BR" sz="6600" dirty="0">
                <a:solidFill>
                  <a:srgbClr val="035193"/>
                </a:solidFill>
                <a:latin typeface="Poppins Semi-Bold"/>
              </a:rPr>
            </a:br>
            <a:r>
              <a:rPr lang="pt-BR" sz="6600" dirty="0">
                <a:solidFill>
                  <a:srgbClr val="035193"/>
                </a:solidFill>
                <a:latin typeface="Poppins Semi-Bold"/>
              </a:rPr>
              <a:t>01/03/2021 foi julgado improcedente o pedido: “É constitucional a norma federal que prevê a forma de atualização do piso nacional do magistério da educação básica”.</a:t>
            </a:r>
          </a:p>
        </p:txBody>
      </p:sp>
    </p:spTree>
    <p:extLst>
      <p:ext uri="{BB962C8B-B14F-4D97-AF65-F5344CB8AC3E}">
        <p14:creationId xmlns:p14="http://schemas.microsoft.com/office/powerpoint/2010/main" val="294190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838200" y="1638300"/>
            <a:ext cx="16611600" cy="7619458"/>
          </a:xfrm>
          <a:prstGeom prst="rect">
            <a:avLst/>
          </a:prstGeom>
        </p:spPr>
        <p:txBody>
          <a:bodyPr wrap="square" lIns="0" tIns="0" rIns="0" bIns="0" rtlCol="0" anchor="t">
            <a:spAutoFit/>
          </a:bodyPr>
          <a:lstStyle/>
          <a:p>
            <a:pPr lvl="0">
              <a:lnSpc>
                <a:spcPts val="3919"/>
              </a:lnSpc>
              <a:spcBef>
                <a:spcPct val="0"/>
              </a:spcBef>
            </a:pPr>
            <a:endParaRPr lang="pt-BR" sz="6600" dirty="0">
              <a:solidFill>
                <a:srgbClr val="035193"/>
              </a:solidFill>
              <a:latin typeface="Poppins Semi-Bold"/>
            </a:endParaRPr>
          </a:p>
          <a:p>
            <a:pPr lvl="0">
              <a:lnSpc>
                <a:spcPts val="3919"/>
              </a:lnSpc>
              <a:spcBef>
                <a:spcPct val="0"/>
              </a:spcBef>
            </a:pPr>
            <a:endParaRPr lang="pt-BR" sz="6600" dirty="0">
              <a:solidFill>
                <a:srgbClr val="035193"/>
              </a:solidFill>
              <a:latin typeface="Poppins Semi-Bold"/>
            </a:endParaRPr>
          </a:p>
          <a:p>
            <a:pPr lvl="0">
              <a:lnSpc>
                <a:spcPts val="3919"/>
              </a:lnSpc>
              <a:spcBef>
                <a:spcPct val="0"/>
              </a:spcBef>
            </a:pPr>
            <a:endParaRPr lang="pt-BR" sz="6600" dirty="0">
              <a:solidFill>
                <a:srgbClr val="035193"/>
              </a:solidFill>
              <a:latin typeface="Poppins Semi-Bold"/>
            </a:endParaRPr>
          </a:p>
          <a:p>
            <a:pPr lvl="0">
              <a:lnSpc>
                <a:spcPts val="3919"/>
              </a:lnSpc>
              <a:spcBef>
                <a:spcPct val="0"/>
              </a:spcBef>
            </a:pPr>
            <a:endParaRPr lang="pt-BR" sz="6600" dirty="0">
              <a:solidFill>
                <a:srgbClr val="035193"/>
              </a:solidFill>
              <a:latin typeface="Poppins Semi-Bold"/>
            </a:endParaRPr>
          </a:p>
          <a:p>
            <a:pPr lvl="0">
              <a:lnSpc>
                <a:spcPts val="3919"/>
              </a:lnSpc>
              <a:spcBef>
                <a:spcPct val="0"/>
              </a:spcBef>
            </a:pPr>
            <a:endParaRPr lang="pt-BR" sz="6600" dirty="0">
              <a:solidFill>
                <a:srgbClr val="035193"/>
              </a:solidFill>
              <a:latin typeface="Poppins Semi-Bold"/>
            </a:endParaRPr>
          </a:p>
          <a:p>
            <a:pPr lvl="0">
              <a:lnSpc>
                <a:spcPts val="3919"/>
              </a:lnSpc>
              <a:spcBef>
                <a:spcPct val="0"/>
              </a:spcBef>
            </a:pPr>
            <a:r>
              <a:rPr lang="pt-BR" sz="6600" dirty="0">
                <a:solidFill>
                  <a:srgbClr val="035193"/>
                </a:solidFill>
                <a:latin typeface="Poppins Semi-Bold"/>
              </a:rPr>
              <a:t>I   - INTRODUÇÃO</a:t>
            </a:r>
          </a:p>
          <a:p>
            <a:pPr lvl="0">
              <a:lnSpc>
                <a:spcPts val="3919"/>
              </a:lnSpc>
              <a:spcBef>
                <a:spcPct val="0"/>
              </a:spcBef>
            </a:pPr>
            <a:endParaRPr lang="pt-BR" sz="6600" dirty="0">
              <a:solidFill>
                <a:srgbClr val="035193"/>
              </a:solidFill>
              <a:latin typeface="Poppins Semi-Bold"/>
            </a:endParaRPr>
          </a:p>
          <a:p>
            <a:pPr lvl="0">
              <a:lnSpc>
                <a:spcPts val="3919"/>
              </a:lnSpc>
              <a:spcBef>
                <a:spcPct val="0"/>
              </a:spcBef>
            </a:pPr>
            <a:endParaRPr lang="pt-BR" sz="6600" dirty="0">
              <a:solidFill>
                <a:srgbClr val="035193"/>
              </a:solidFill>
              <a:latin typeface="Poppins Semi-Bold"/>
            </a:endParaRPr>
          </a:p>
          <a:p>
            <a:pPr lvl="0">
              <a:lnSpc>
                <a:spcPts val="3919"/>
              </a:lnSpc>
              <a:spcBef>
                <a:spcPct val="0"/>
              </a:spcBef>
            </a:pPr>
            <a:r>
              <a:rPr lang="pt-BR" sz="6600" dirty="0">
                <a:solidFill>
                  <a:srgbClr val="035193"/>
                </a:solidFill>
                <a:latin typeface="Poppins Semi-Bold"/>
              </a:rPr>
              <a:t>II  - PISO NACIONAL DA ENFERMAGEM</a:t>
            </a:r>
          </a:p>
          <a:p>
            <a:pPr lvl="0">
              <a:spcBef>
                <a:spcPct val="0"/>
              </a:spcBef>
            </a:pPr>
            <a:endParaRPr lang="pt-BR" sz="6600" dirty="0">
              <a:solidFill>
                <a:srgbClr val="035193"/>
              </a:solidFill>
              <a:latin typeface="Poppins Semi-Bold"/>
            </a:endParaRPr>
          </a:p>
          <a:p>
            <a:pPr lvl="0">
              <a:lnSpc>
                <a:spcPts val="3919"/>
              </a:lnSpc>
              <a:spcBef>
                <a:spcPct val="0"/>
              </a:spcBef>
            </a:pPr>
            <a:r>
              <a:rPr lang="pt-BR" sz="6600" dirty="0">
                <a:solidFill>
                  <a:srgbClr val="035193"/>
                </a:solidFill>
                <a:latin typeface="Poppins Semi-Bold"/>
              </a:rPr>
              <a:t>III -PISO NACIONAL DO MAGISTÉRIO</a:t>
            </a:r>
          </a:p>
          <a:p>
            <a:pPr lvl="0">
              <a:lnSpc>
                <a:spcPts val="3919"/>
              </a:lnSpc>
              <a:spcBef>
                <a:spcPct val="0"/>
              </a:spcBef>
            </a:pPr>
            <a:endParaRPr lang="pt-BR" sz="6600" dirty="0">
              <a:solidFill>
                <a:srgbClr val="035193"/>
              </a:solidFill>
              <a:latin typeface="Poppins Semi-Bold"/>
            </a:endParaRPr>
          </a:p>
          <a:p>
            <a:pPr lvl="0">
              <a:lnSpc>
                <a:spcPts val="3919"/>
              </a:lnSpc>
              <a:spcBef>
                <a:spcPct val="0"/>
              </a:spcBef>
            </a:pPr>
            <a:endParaRPr lang="pt-BR" sz="6600" dirty="0">
              <a:solidFill>
                <a:srgbClr val="035193"/>
              </a:solidFill>
              <a:latin typeface="Poppins Semi-Bold"/>
            </a:endParaRPr>
          </a:p>
          <a:p>
            <a:pPr lvl="0">
              <a:lnSpc>
                <a:spcPts val="3919"/>
              </a:lnSpc>
              <a:spcBef>
                <a:spcPct val="0"/>
              </a:spcBef>
            </a:pPr>
            <a:r>
              <a:rPr lang="pt-BR" sz="6600" dirty="0">
                <a:solidFill>
                  <a:srgbClr val="035193"/>
                </a:solidFill>
                <a:latin typeface="Poppins Semi-Bold"/>
              </a:rPr>
              <a:t>IV  -CONCLUSÃO</a:t>
            </a:r>
          </a:p>
        </p:txBody>
      </p:sp>
    </p:spTree>
    <p:extLst>
      <p:ext uri="{BB962C8B-B14F-4D97-AF65-F5344CB8AC3E}">
        <p14:creationId xmlns:p14="http://schemas.microsoft.com/office/powerpoint/2010/main" val="2674671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9140964"/>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EC 108/2020 - FUNDEB</a:t>
            </a: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lei específica disporá sobre o piso salarial profissional nacional para os profissionais do magistério da educação básica pública;</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5488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8125301"/>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Lei Federal nº 14.113/2020 - Regulamenta o FUNDEB, expressamente revogou a Lei Federal nº 11.494/2007 (antigo FUNDEB), que baliza o reajuste anual do piso </a:t>
            </a: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565082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0" y="1866900"/>
            <a:ext cx="17526000" cy="9140964"/>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Em consequência, algumas demandas sustentam não subsistir fundamento à edição de portarias para correção do piso, porque a lei que autorizava previa a correção na forma da revogada Lei Federal nº 11.494/2007  (antigo FUNDEB)</a:t>
            </a: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274836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0" y="1866900"/>
            <a:ext cx="17526000" cy="11049179"/>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AC 5040499-26.2023.4.04.7100 – TRF4:</a:t>
            </a:r>
          </a:p>
          <a:p>
            <a:pPr lvl="0" algn="just">
              <a:spcBef>
                <a:spcPct val="0"/>
              </a:spcBef>
            </a:pPr>
            <a:r>
              <a:rPr lang="pt-BR" sz="4000" dirty="0">
                <a:solidFill>
                  <a:srgbClr val="035193"/>
                </a:solidFill>
                <a:latin typeface="Poppins Semi-Bold"/>
              </a:rPr>
              <a:t>Ainda que a Lei nº 11.738/2008 estabeleça em seu art. 5º, parágrafo único, que a atualização do piso nacional do magistério será calculada levando em consideração o percentual de crescimento do valor anual mínimo por aluno referente aos anos iniciais do ensino fundamental urbano, definido nacionalmente, nos termos da Lei nº 14.494/2007, o diploma tido por referência não mais subsiste, não podendo servir de base legal para a edição de portarias, ao passo que o art. 212-A, XII, da CF, incluído pela EC nº 108/2020, ou seja, em data anterior à edição da Portaria nº 17/2023, determina que lei específica disporá sobre o piso nacional do magistério, o que restou inobservado pela Secretaria de Educação Básica do Ministério da Educação. </a:t>
            </a:r>
          </a:p>
          <a:p>
            <a:pPr lvl="0" algn="just">
              <a:spcBef>
                <a:spcPct val="0"/>
              </a:spcBef>
            </a:pPr>
            <a:endParaRPr lang="pt-BR" sz="40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1994450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8125301"/>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ADI 7516 (MPF):</a:t>
            </a: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a atualização deve continuar sendo o valor anual mínimo por aluno referente aos anos iniciais do ensino fundamental urbano, consoante a nova legislação do FUNBEB (Lei nº 14.113/2020).</a:t>
            </a:r>
          </a:p>
        </p:txBody>
      </p:sp>
    </p:spTree>
    <p:extLst>
      <p:ext uri="{BB962C8B-B14F-4D97-AF65-F5344CB8AC3E}">
        <p14:creationId xmlns:p14="http://schemas.microsoft.com/office/powerpoint/2010/main" val="298721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10156627"/>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EC 108/2020 - FUNDEB</a:t>
            </a: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É vedado o uso dos recursos referidos no caput e nos §§ 5º e 6º deste artigo para pagamento de aposentadorias e de pensões.</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394832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12187952"/>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Pleno do Tribunal de Contas do Estado do Paraná (TCE-PR): os recursos vinculados ao custeio da Educação e aqueles do Fundo de Manutenção e Desenvolvimento da Educação Básica (Fundeb) não podem ser utilizados para o pagamento de benefícios a aposentados.</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1960796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7109639"/>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REFLEXOS DO PISO DO MAGISTÉRIO NO PLANO DE CARREIRA</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77805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11172289"/>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TEMA 1218 da RG: Adoção do piso nacional estipulado pela Lei federal 11.738/2008 como base para o vencimento inicial da carreira do magistério da Educação Básica estadual, com reflexos nos demais níveis, faixas e classes da carreira escalonada. (RE 1326541).</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1077900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7109639"/>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INTEGRALIDADE E PARIDADE</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30015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7109639"/>
          </a:xfrm>
          <a:prstGeom prst="rect">
            <a:avLst/>
          </a:prstGeom>
        </p:spPr>
        <p:txBody>
          <a:bodyPr wrap="square" lIns="0" tIns="0" rIns="0" bIns="0" rtlCol="0" anchor="t">
            <a:spAutoFit/>
          </a:bodyPr>
          <a:lstStyle/>
          <a:p>
            <a:pPr lvl="0" algn="just">
              <a:spcBef>
                <a:spcPct val="0"/>
              </a:spcBef>
            </a:pPr>
            <a:r>
              <a:rPr lang="pt-BR" sz="6600" dirty="0">
                <a:solidFill>
                  <a:srgbClr val="035193"/>
                </a:solidFill>
                <a:latin typeface="Poppins Semi-Bold"/>
              </a:rPr>
              <a:t>Paridade </a:t>
            </a:r>
            <a:br>
              <a:rPr lang="pt-BR" sz="6600" dirty="0">
                <a:solidFill>
                  <a:srgbClr val="035193"/>
                </a:solidFill>
                <a:latin typeface="Poppins Semi-Bold"/>
              </a:rPr>
            </a:br>
            <a:r>
              <a:rPr lang="pt-BR" sz="6600" dirty="0">
                <a:solidFill>
                  <a:srgbClr val="035193"/>
                </a:solidFill>
                <a:latin typeface="Poppins Semi-Bold"/>
              </a:rPr>
              <a:t> </a:t>
            </a:r>
            <a:br>
              <a:rPr lang="pt-BR" sz="6600" dirty="0">
                <a:solidFill>
                  <a:srgbClr val="035193"/>
                </a:solidFill>
                <a:latin typeface="Poppins Semi-Bold"/>
              </a:rPr>
            </a:br>
            <a:r>
              <a:rPr lang="pt-BR" sz="6600" dirty="0">
                <a:solidFill>
                  <a:srgbClr val="035193"/>
                </a:solidFill>
                <a:latin typeface="Poppins Semi-Bold"/>
              </a:rPr>
              <a:t>Direito dos aposentados à revisão dos proventos na mesma proporção e data dos reajustes de vencimento dos servidores ativos, com a extensão dos mesmos benefícios e vantagens</a:t>
            </a:r>
          </a:p>
        </p:txBody>
      </p:sp>
    </p:spTree>
    <p:extLst>
      <p:ext uri="{BB962C8B-B14F-4D97-AF65-F5344CB8AC3E}">
        <p14:creationId xmlns:p14="http://schemas.microsoft.com/office/powerpoint/2010/main" val="2309771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11172289"/>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TEMA 139 DA RG DO STF:</a:t>
            </a: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Estende-se aos servidores inativos a gratificação extensiva, em caráter genérico, a todos os servidores em atividade, independentemente da natureza da função exercida ou do local onde o serviço é prestado (art. 40, § 8º, da Constituição). </a:t>
            </a:r>
          </a:p>
        </p:txBody>
      </p:sp>
    </p:spTree>
    <p:extLst>
      <p:ext uri="{BB962C8B-B14F-4D97-AF65-F5344CB8AC3E}">
        <p14:creationId xmlns:p14="http://schemas.microsoft.com/office/powerpoint/2010/main" val="82164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15234940"/>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TEMA 139 DA RG DO STF:</a:t>
            </a: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Os servidores que ingressaram no serviço público antes da EC 41/2003, mas que se aposentaram após a referida emenda, possuem direito à paridade remuneratória e à integralidade no cálculo de seus proventos, desde que observadas as regras de transição especificadas nos </a:t>
            </a:r>
            <a:r>
              <a:rPr lang="pt-BR" sz="6600" dirty="0" err="1">
                <a:solidFill>
                  <a:srgbClr val="035193"/>
                </a:solidFill>
                <a:latin typeface="Poppins Semi-Bold"/>
              </a:rPr>
              <a:t>arts</a:t>
            </a:r>
            <a:r>
              <a:rPr lang="pt-BR" sz="6600" dirty="0">
                <a:solidFill>
                  <a:srgbClr val="035193"/>
                </a:solidFill>
                <a:latin typeface="Poppins Semi-Bold"/>
              </a:rPr>
              <a:t>. 2º e 3º da EC 47/2005. </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308988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12187952"/>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A Emenda Constitucional nº 103/2019 revogou, expressamente, consoante artigo 35, III e IV as regras de transição previstas nos artigos 2º, 6º e 6º-A, da Emenda Constitucional nº 41/2003, e no artigo 3º da Emenda Constitucional nº 47/2005.</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2354477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11172289"/>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O Supremo Tribunal federal está apreciando a constitucionalidade dos referidos dispositivos na Ação Direta de Inconstitucionalidade nº 6.254 e na Ação Direta de Inconstitucionalidade nº 6.367, ainda em tramitação.</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2925905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flipH="1" flipV="1">
            <a:off x="13755343" y="-333932"/>
            <a:ext cx="4677939" cy="5710607"/>
          </a:xfrm>
          <a:custGeom>
            <a:avLst/>
            <a:gdLst/>
            <a:ahLst/>
            <a:cxnLst/>
            <a:rect l="l" t="t" r="r" b="b"/>
            <a:pathLst>
              <a:path w="4677939" h="5710607">
                <a:moveTo>
                  <a:pt x="4677940" y="5710608"/>
                </a:moveTo>
                <a:lnTo>
                  <a:pt x="0" y="5710608"/>
                </a:lnTo>
                <a:lnTo>
                  <a:pt x="0" y="0"/>
                </a:lnTo>
                <a:lnTo>
                  <a:pt x="4677940" y="0"/>
                </a:lnTo>
                <a:lnTo>
                  <a:pt x="4677940" y="5710608"/>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3" name="TextBox 3"/>
          <p:cNvSpPr txBox="1"/>
          <p:nvPr/>
        </p:nvSpPr>
        <p:spPr>
          <a:xfrm>
            <a:off x="4674493" y="4543433"/>
            <a:ext cx="8939014" cy="1285860"/>
          </a:xfrm>
          <a:prstGeom prst="rect">
            <a:avLst/>
          </a:prstGeom>
        </p:spPr>
        <p:txBody>
          <a:bodyPr lIns="0" tIns="0" rIns="0" bIns="0" rtlCol="0" anchor="t">
            <a:spAutoFit/>
          </a:bodyPr>
          <a:lstStyle/>
          <a:p>
            <a:pPr marL="0" lvl="0" indent="0" algn="l">
              <a:lnSpc>
                <a:spcPts val="9000"/>
              </a:lnSpc>
            </a:pPr>
            <a:r>
              <a:rPr lang="en-US" sz="9000" dirty="0">
                <a:solidFill>
                  <a:srgbClr val="035193"/>
                </a:solidFill>
                <a:latin typeface="Poppins Ultra-Bold"/>
              </a:rPr>
              <a:t>Obrigado (a)</a:t>
            </a:r>
          </a:p>
        </p:txBody>
      </p:sp>
      <p:sp>
        <p:nvSpPr>
          <p:cNvPr id="4" name="Freeform 4"/>
          <p:cNvSpPr/>
          <p:nvPr/>
        </p:nvSpPr>
        <p:spPr>
          <a:xfrm>
            <a:off x="0"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1" y="1866900"/>
            <a:ext cx="17526000" cy="6093976"/>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PISO NACIONAL DA ENFERMAGEM</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2540492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228600" y="1028700"/>
            <a:ext cx="18135601" cy="11172289"/>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EC 124/2022</a:t>
            </a: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Lei federal instituirá pisos salariais profissionais nacionais para o enfermeiro, o técnico de enfermagem, o auxiliar de enfermagem e a parteira, a serem observados por pessoas jurídicas de direito público e de direito privado. </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840835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600200" y="3238500"/>
            <a:ext cx="14706600" cy="10301346"/>
          </a:xfrm>
          <a:prstGeom prst="rect">
            <a:avLst/>
          </a:prstGeom>
        </p:spPr>
        <p:txBody>
          <a:bodyPr wrap="square" lIns="0" tIns="0" rIns="0" bIns="0" rtlCol="0" anchor="t">
            <a:spAutoFit/>
          </a:bodyPr>
          <a:lstStyle/>
          <a:p>
            <a:pPr algn="just"/>
            <a:r>
              <a:rPr lang="pt-BR" sz="6600" dirty="0">
                <a:solidFill>
                  <a:srgbClr val="035193"/>
                </a:solidFill>
                <a:latin typeface="Poppins Semi-Bold"/>
              </a:rPr>
              <a:t>Lei nº 14.434, DE 05/08/2022: </a:t>
            </a:r>
            <a:r>
              <a:rPr lang="pt-BR" sz="6000" dirty="0">
                <a:solidFill>
                  <a:srgbClr val="035193"/>
                </a:solidFill>
                <a:latin typeface="Poppins Semi-Bold"/>
              </a:rPr>
              <a:t>O piso salarial nacional dos Enfermeiros contratados sob o regime dos servidores públicos civis da União, das autarquias e das fundações públicas federais, nos termos da Lei nº 8.112, de 11 de dezembro de 1990, será de R$ 4.750,00 (quatro mil setecentos e cinquenta reais) mensais.</a:t>
            </a: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Tree>
    <p:extLst>
      <p:ext uri="{BB962C8B-B14F-4D97-AF65-F5344CB8AC3E}">
        <p14:creationId xmlns:p14="http://schemas.microsoft.com/office/powerpoint/2010/main" val="15360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0" y="0"/>
            <a:ext cx="18360703" cy="14219277"/>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ADI 7222 - MC</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04/09/2022 - medida cautelar deferida para suspender os efeitos da Lei nº 14.434/2022</a:t>
            </a: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19/09/2022 - Liminar referendada</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3474446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971800" y="3219841"/>
            <a:ext cx="13030199" cy="2476191"/>
          </a:xfrm>
          <a:prstGeom prst="rect">
            <a:avLst/>
          </a:prstGeom>
        </p:spPr>
        <p:txBody>
          <a:bodyPr wrap="square" lIns="0" tIns="0" rIns="0" bIns="0" rtlCol="0" anchor="t">
            <a:spAutoFit/>
          </a:bodyPr>
          <a:lstStyle/>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799" dirty="0">
              <a:solidFill>
                <a:srgbClr val="035193"/>
              </a:solidFill>
              <a:latin typeface="Poppins Semi-Bold"/>
            </a:endParaRPr>
          </a:p>
          <a:p>
            <a:pPr algn="just">
              <a:lnSpc>
                <a:spcPts val="3919"/>
              </a:lnSpc>
            </a:pPr>
            <a:endParaRPr lang="pt-BR" sz="2800" dirty="0">
              <a:solidFill>
                <a:srgbClr val="035193"/>
              </a:solidFill>
              <a:latin typeface="Poppins Semi-Bold"/>
            </a:endParaRPr>
          </a:p>
        </p:txBody>
      </p:sp>
      <p:sp>
        <p:nvSpPr>
          <p:cNvPr id="3" name="Freeform 3"/>
          <p:cNvSpPr/>
          <p:nvPr/>
        </p:nvSpPr>
        <p:spPr>
          <a:xfrm rot="5400000">
            <a:off x="-2171024" y="-1652740"/>
            <a:ext cx="8393709" cy="9082462"/>
          </a:xfrm>
          <a:custGeom>
            <a:avLst/>
            <a:gdLst/>
            <a:ahLst/>
            <a:cxnLst/>
            <a:rect l="l" t="t" r="r" b="b"/>
            <a:pathLst>
              <a:path w="8393709" h="9082462">
                <a:moveTo>
                  <a:pt x="0" y="0"/>
                </a:moveTo>
                <a:lnTo>
                  <a:pt x="8393709" y="0"/>
                </a:lnTo>
                <a:lnTo>
                  <a:pt x="8393709" y="9082462"/>
                </a:lnTo>
                <a:lnTo>
                  <a:pt x="0" y="908246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pt-BR"/>
          </a:p>
        </p:txBody>
      </p:sp>
      <p:sp>
        <p:nvSpPr>
          <p:cNvPr id="4" name="Freeform 4"/>
          <p:cNvSpPr/>
          <p:nvPr/>
        </p:nvSpPr>
        <p:spPr>
          <a:xfrm>
            <a:off x="14724108" y="8323285"/>
            <a:ext cx="3563892" cy="1963715"/>
          </a:xfrm>
          <a:custGeom>
            <a:avLst/>
            <a:gdLst/>
            <a:ahLst/>
            <a:cxnLst/>
            <a:rect l="l" t="t" r="r" b="b"/>
            <a:pathLst>
              <a:path w="3563892" h="1963715">
                <a:moveTo>
                  <a:pt x="0" y="0"/>
                </a:moveTo>
                <a:lnTo>
                  <a:pt x="3563892" y="0"/>
                </a:lnTo>
                <a:lnTo>
                  <a:pt x="3563892" y="1963715"/>
                </a:lnTo>
                <a:lnTo>
                  <a:pt x="0" y="196371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381000" y="0"/>
            <a:ext cx="18360703" cy="17266265"/>
          </a:xfrm>
          <a:prstGeom prst="rect">
            <a:avLst/>
          </a:prstGeom>
        </p:spPr>
        <p:txBody>
          <a:bodyPr wrap="square" lIns="0" tIns="0" rIns="0" bIns="0" rtlCol="0" anchor="t">
            <a:spAutoFit/>
          </a:bodyPr>
          <a:lstStyle/>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15/05/2023 - medida cautelar parcialmente revogada</a:t>
            </a:r>
          </a:p>
          <a:p>
            <a:pPr lvl="0" algn="just">
              <a:spcBef>
                <a:spcPct val="0"/>
              </a:spcBef>
            </a:pPr>
            <a:endParaRPr lang="pt-BR" sz="6600" dirty="0">
              <a:solidFill>
                <a:srgbClr val="035193"/>
              </a:solidFill>
              <a:latin typeface="Poppins Semi-Bold"/>
            </a:endParaRPr>
          </a:p>
          <a:p>
            <a:pPr lvl="0" algn="just">
              <a:spcBef>
                <a:spcPct val="0"/>
              </a:spcBef>
            </a:pPr>
            <a:r>
              <a:rPr lang="pt-BR" sz="6600" dirty="0">
                <a:solidFill>
                  <a:srgbClr val="035193"/>
                </a:solidFill>
                <a:latin typeface="Poppins Semi-Bold"/>
              </a:rPr>
              <a:t>Considerando a EC nº 127/2022 e Lei nº 14.581/2023, a eficácia da norma “deve se dar em toda a extensão coberta pelos recursos provenientes da assistência financeira da União”</a:t>
            </a: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a:p>
            <a:pPr lvl="0" algn="just">
              <a:spcBef>
                <a:spcPct val="0"/>
              </a:spcBef>
            </a:pPr>
            <a:endParaRPr lang="pt-BR" sz="6600" dirty="0">
              <a:solidFill>
                <a:srgbClr val="035193"/>
              </a:solidFill>
              <a:latin typeface="Poppins Semi-Bold"/>
            </a:endParaRPr>
          </a:p>
        </p:txBody>
      </p:sp>
    </p:spTree>
    <p:extLst>
      <p:ext uri="{BB962C8B-B14F-4D97-AF65-F5344CB8AC3E}">
        <p14:creationId xmlns:p14="http://schemas.microsoft.com/office/powerpoint/2010/main" val="3939953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TotalTime>
  <Words>1529</Words>
  <Application>Microsoft Office PowerPoint</Application>
  <PresentationFormat>Personalizar</PresentationFormat>
  <Paragraphs>336</Paragraphs>
  <Slides>44</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44</vt:i4>
      </vt:variant>
    </vt:vector>
  </HeadingPairs>
  <TitlesOfParts>
    <vt:vector size="49" baseType="lpstr">
      <vt:lpstr>Poppins Semi-Bold</vt:lpstr>
      <vt:lpstr>Calibri</vt:lpstr>
      <vt:lpstr>Arial</vt:lpstr>
      <vt:lpstr>Poppins Ultra-Bold</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57 Congresso Nacional da Abipem</dc:title>
  <dc:creator>PGE</dc:creator>
  <cp:lastModifiedBy>Nei Fernando Marques Brum</cp:lastModifiedBy>
  <cp:revision>21</cp:revision>
  <dcterms:created xsi:type="dcterms:W3CDTF">2006-08-16T00:00:00Z</dcterms:created>
  <dcterms:modified xsi:type="dcterms:W3CDTF">2024-06-28T10:40:09Z</dcterms:modified>
  <dc:identifier>DAGEpdV_8Fk</dc:identifier>
</cp:coreProperties>
</file>