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85" r:id="rId4"/>
    <p:sldId id="286" r:id="rId5"/>
    <p:sldId id="288" r:id="rId6"/>
    <p:sldId id="289" r:id="rId7"/>
    <p:sldId id="293" r:id="rId8"/>
    <p:sldId id="290" r:id="rId9"/>
    <p:sldId id="283" r:id="rId10"/>
    <p:sldId id="291" r:id="rId11"/>
    <p:sldId id="294" r:id="rId12"/>
    <p:sldId id="295" r:id="rId13"/>
    <p:sldId id="296" r:id="rId14"/>
    <p:sldId id="297" r:id="rId15"/>
    <p:sldId id="292" r:id="rId16"/>
    <p:sldId id="299" r:id="rId17"/>
    <p:sldId id="300" r:id="rId18"/>
    <p:sldId id="298" r:id="rId19"/>
    <p:sldId id="301" r:id="rId20"/>
    <p:sldId id="284" r:id="rId21"/>
    <p:sldId id="258" r:id="rId2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8179835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585229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94964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590CAC0-EA87-88C3-9478-9C9599845B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pic>
        <p:nvPicPr>
          <p:cNvPr id="10" name="Imagem 9" descr="Logotipo&#10;&#10;Descrição gerada automaticamente">
            <a:extLst>
              <a:ext uri="{FF2B5EF4-FFF2-40B4-BE49-F238E27FC236}">
                <a16:creationId xmlns:a16="http://schemas.microsoft.com/office/drawing/2014/main" id="{037CD94A-D7F4-0FF6-9C1F-F78D5A76643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56836" y="-27922"/>
            <a:ext cx="2920861" cy="1224478"/>
          </a:xfrm>
          <a:prstGeom prst="rect">
            <a:avLst/>
          </a:prstGeom>
        </p:spPr>
      </p:pic>
    </p:spTree>
    <p:extLst>
      <p:ext uri="{BB962C8B-B14F-4D97-AF65-F5344CB8AC3E}">
        <p14:creationId xmlns:p14="http://schemas.microsoft.com/office/powerpoint/2010/main" val="14134900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2D78BB8-C6BA-4D00-AB66-919596DDD1DF}" type="datetimeFigureOut">
              <a:rPr lang="pt-BR" smtClean="0"/>
              <a:t>26/06/2024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01628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2D78BB8-C6BA-4D00-AB66-919596DDD1DF}" type="datetimeFigureOut">
              <a:rPr lang="pt-BR" smtClean="0"/>
              <a:t>26/06/2024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426646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2D78BB8-C6BA-4D00-AB66-919596DDD1DF}" type="datetimeFigureOut">
              <a:rPr lang="pt-BR" smtClean="0"/>
              <a:t>26/06/2024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1375972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2D78BB8-C6BA-4D00-AB66-919596DDD1DF}" type="datetimeFigureOut">
              <a:rPr lang="pt-BR" smtClean="0"/>
              <a:t>26/06/2024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28729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2D78BB8-C6BA-4D00-AB66-919596DDD1DF}" type="datetimeFigureOut">
              <a:rPr lang="pt-BR" smtClean="0"/>
              <a:t>26/06/2024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276827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2D78BB8-C6BA-4D00-AB66-919596DDD1DF}" type="datetimeFigureOut">
              <a:rPr lang="pt-BR" smtClean="0"/>
              <a:t>26/06/2024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51371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2D78BB8-C6BA-4D00-AB66-919596DDD1DF}" type="datetimeFigureOut">
              <a:rPr lang="pt-BR" smtClean="0"/>
              <a:t>26/06/2024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FD02A93-A44D-4EE6-84A0-D7DEA0B61649}" type="slidenum">
              <a:rPr lang="pt-BR" smtClean="0"/>
              <a:t>‹nº›</a:t>
            </a:fld>
            <a:endParaRPr lang="pt-BR"/>
          </a:p>
        </p:txBody>
      </p:sp>
    </p:spTree>
    <p:extLst>
      <p:ext uri="{BB962C8B-B14F-4D97-AF65-F5344CB8AC3E}">
        <p14:creationId xmlns:p14="http://schemas.microsoft.com/office/powerpoint/2010/main" val="3263043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78BB8-C6BA-4D00-AB66-919596DDD1DF}" type="datetimeFigureOut">
              <a:rPr lang="pt-BR" smtClean="0"/>
              <a:t>26/06/2024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02A93-A44D-4EE6-84A0-D7DEA0B61649}" type="slidenum">
              <a:rPr lang="pt-BR" smtClean="0"/>
              <a:t>‹nº›</a:t>
            </a:fld>
            <a:endParaRPr lang="pt-BR"/>
          </a:p>
        </p:txBody>
      </p:sp>
    </p:spTree>
    <p:extLst>
      <p:ext uri="{BB962C8B-B14F-4D97-AF65-F5344CB8AC3E}">
        <p14:creationId xmlns:p14="http://schemas.microsoft.com/office/powerpoint/2010/main" val="2141280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m 2" descr="Logotipo&#10;&#10;Descrição gerada automaticamente">
            <a:extLst>
              <a:ext uri="{FF2B5EF4-FFF2-40B4-BE49-F238E27FC236}">
                <a16:creationId xmlns:a16="http://schemas.microsoft.com/office/drawing/2014/main" id="{9BECF3D4-C73F-DE00-6B15-E2816CC5D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166" y="1069459"/>
            <a:ext cx="10240766" cy="4293115"/>
          </a:xfrm>
          <a:prstGeom prst="rect">
            <a:avLst/>
          </a:prstGeom>
        </p:spPr>
      </p:pic>
    </p:spTree>
    <p:extLst>
      <p:ext uri="{BB962C8B-B14F-4D97-AF65-F5344CB8AC3E}">
        <p14:creationId xmlns:p14="http://schemas.microsoft.com/office/powerpoint/2010/main" val="3547832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70000" lnSpcReduction="20000"/>
          </a:bodyPr>
          <a:lstStyle/>
          <a:p>
            <a:pPr marL="0" indent="0" algn="ctr">
              <a:buNone/>
            </a:pPr>
            <a:r>
              <a:rPr lang="pt-BR" u="sng" dirty="0"/>
              <a:t>Lei 9.715/1998</a:t>
            </a:r>
          </a:p>
          <a:p>
            <a:pPr marL="0" indent="0" algn="just">
              <a:buNone/>
            </a:pPr>
            <a:r>
              <a:rPr lang="pt-BR" dirty="0"/>
              <a:t>Art. 2º A contribuição para o PIS/PASEP será apurada mensalmente:</a:t>
            </a:r>
          </a:p>
          <a:p>
            <a:pPr marL="0" indent="0" algn="just">
              <a:buNone/>
            </a:pPr>
            <a:r>
              <a:rPr lang="pt-BR" dirty="0"/>
              <a:t>I - pelas </a:t>
            </a:r>
            <a:r>
              <a:rPr lang="pt-BR" b="1" u="sng" dirty="0"/>
              <a:t>pessoas jurídicas de direito privado</a:t>
            </a:r>
            <a:r>
              <a:rPr lang="pt-BR" dirty="0"/>
              <a:t> e as que lhes são equiparadas pela legislação do imposto de renda, inclusive as empresas públicas e as sociedades de economia mista e suas subsidiárias, com base no </a:t>
            </a:r>
            <a:r>
              <a:rPr lang="pt-BR" b="1" u="sng" dirty="0"/>
              <a:t>faturamento do mês</a:t>
            </a:r>
            <a:r>
              <a:rPr lang="pt-BR" dirty="0"/>
              <a:t>;</a:t>
            </a:r>
          </a:p>
          <a:p>
            <a:pPr marL="0" indent="0" algn="just">
              <a:buNone/>
            </a:pPr>
            <a:r>
              <a:rPr lang="pt-BR" dirty="0"/>
              <a:t>III - pelas </a:t>
            </a:r>
            <a:r>
              <a:rPr lang="pt-BR" b="1" u="sng" dirty="0"/>
              <a:t>pessoas jurídicas de direito público interno</a:t>
            </a:r>
            <a:r>
              <a:rPr lang="pt-BR" dirty="0"/>
              <a:t>, com base no </a:t>
            </a:r>
            <a:r>
              <a:rPr lang="pt-BR" b="1" u="sng" dirty="0"/>
              <a:t>valor mensal das receitas correntes arrecadadas e das transferências correntes e de capital recebidas</a:t>
            </a:r>
            <a:r>
              <a:rPr lang="pt-BR" dirty="0"/>
              <a:t>.</a:t>
            </a:r>
          </a:p>
          <a:p>
            <a:pPr marL="0" indent="0" algn="just">
              <a:buNone/>
            </a:pPr>
            <a:r>
              <a:rPr lang="pt-BR" dirty="0"/>
              <a:t>§1º As </a:t>
            </a:r>
            <a:r>
              <a:rPr lang="pt-BR" b="1" u="sng" dirty="0"/>
              <a:t>sociedades cooperativas</a:t>
            </a:r>
            <a:r>
              <a:rPr lang="pt-BR" dirty="0"/>
              <a:t>, além da contribuição sobre a </a:t>
            </a:r>
            <a:r>
              <a:rPr lang="pt-BR" b="1" u="sng" dirty="0"/>
              <a:t>folha de pagamento mensal</a:t>
            </a:r>
            <a:r>
              <a:rPr lang="pt-BR" dirty="0"/>
              <a:t>, pagarão, também, a contribuição calculada na forma do inciso I, em relação às </a:t>
            </a:r>
            <a:r>
              <a:rPr lang="pt-BR" b="1" u="sng" dirty="0"/>
              <a:t>receitas decorrentes de operações praticadas com não associados</a:t>
            </a:r>
            <a:r>
              <a:rPr lang="pt-BR" dirty="0"/>
              <a:t>.</a:t>
            </a:r>
          </a:p>
          <a:p>
            <a:pPr marL="0" indent="0" algn="just">
              <a:buNone/>
            </a:pPr>
            <a:r>
              <a:rPr lang="pt-BR" dirty="0"/>
              <a:t>§3º Para determinação da base de cálculo, </a:t>
            </a:r>
            <a:r>
              <a:rPr lang="pt-BR" b="1" u="sng" dirty="0"/>
              <a:t>não se incluem, entre as receitas das autarquias, os recursos classificados como receitas do Tesouro Nacional nos Orçamentos Fiscal e da Seguridade Social da União</a:t>
            </a:r>
            <a:r>
              <a:rPr lang="pt-BR" dirty="0"/>
              <a:t>.</a:t>
            </a:r>
          </a:p>
          <a:p>
            <a:pPr marL="0" indent="0" algn="just">
              <a:buNone/>
            </a:pPr>
            <a:r>
              <a:rPr lang="pt-BR" dirty="0"/>
              <a:t>§7º </a:t>
            </a:r>
            <a:r>
              <a:rPr lang="pt-BR" b="1" u="sng" dirty="0"/>
              <a:t>Excluem-se do disposto no inciso III do caput deste artigo os valores de transferências decorrentes de convênio, contrato de repasse ou instrumento congênere</a:t>
            </a:r>
            <a:r>
              <a:rPr lang="pt-BR" dirty="0"/>
              <a:t> com objeto definido.</a:t>
            </a:r>
          </a:p>
        </p:txBody>
      </p:sp>
    </p:spTree>
    <p:extLst>
      <p:ext uri="{BB962C8B-B14F-4D97-AF65-F5344CB8AC3E}">
        <p14:creationId xmlns:p14="http://schemas.microsoft.com/office/powerpoint/2010/main" val="1250038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85000" lnSpcReduction="20000"/>
          </a:bodyPr>
          <a:lstStyle/>
          <a:p>
            <a:pPr marL="0" indent="0" algn="ctr">
              <a:buNone/>
            </a:pPr>
            <a:r>
              <a:rPr lang="pt-BR" u="sng" dirty="0"/>
              <a:t>Lei 9.715/1998</a:t>
            </a:r>
          </a:p>
          <a:p>
            <a:pPr marL="0" indent="0" algn="just">
              <a:buNone/>
            </a:pPr>
            <a:r>
              <a:rPr lang="pt-BR" dirty="0"/>
              <a:t>Art. 7º Para os efeitos do inciso III do art. 2º, </a:t>
            </a:r>
            <a:r>
              <a:rPr lang="pt-BR" b="1" u="sng" dirty="0"/>
              <a:t>nas receitas correntes serão incluídas quaisquer receitas tributárias, ainda que arrecadadas, no todo ou em parte, por outra entidade da Administração Pública, e deduzidas as transferências efetuadas a outras entidades públicas</a:t>
            </a:r>
            <a:r>
              <a:rPr lang="pt-BR" dirty="0"/>
              <a:t>.</a:t>
            </a:r>
          </a:p>
          <a:p>
            <a:pPr marL="0" indent="0" algn="just">
              <a:buNone/>
            </a:pPr>
            <a:endParaRPr lang="pt-BR" dirty="0"/>
          </a:p>
          <a:p>
            <a:pPr marL="0" indent="0" algn="just">
              <a:buNone/>
            </a:pPr>
            <a:r>
              <a:rPr lang="pt-BR" dirty="0"/>
              <a:t>Art. 8º A contribuição será calculada mediante a aplicação, conforme o caso, das seguintes alíquotas:</a:t>
            </a:r>
          </a:p>
          <a:p>
            <a:pPr marL="0" indent="0" algn="just">
              <a:buNone/>
            </a:pPr>
            <a:r>
              <a:rPr lang="pt-BR" dirty="0"/>
              <a:t>I - zero vírgula sessenta e cinco por cento sobre o faturamento; </a:t>
            </a:r>
            <a:r>
              <a:rPr lang="pt-BR" b="1" u="sng" dirty="0"/>
              <a:t>0,65% faturamento</a:t>
            </a:r>
          </a:p>
          <a:p>
            <a:pPr marL="0" indent="0" algn="just">
              <a:buNone/>
            </a:pPr>
            <a:r>
              <a:rPr lang="pt-BR" dirty="0"/>
              <a:t>II - um por cento sobre a folha de salários; </a:t>
            </a:r>
            <a:r>
              <a:rPr lang="pt-BR" b="1" u="sng" dirty="0"/>
              <a:t>1% folha</a:t>
            </a:r>
          </a:p>
          <a:p>
            <a:pPr marL="0" indent="0" algn="just">
              <a:buNone/>
            </a:pPr>
            <a:r>
              <a:rPr lang="pt-BR" dirty="0"/>
              <a:t>III - um por cento sobre o valor das receitas correntes arrecadadas e das transferências correntes e de capital recebidas. </a:t>
            </a:r>
            <a:r>
              <a:rPr lang="pt-BR" b="1" u="sng" dirty="0"/>
              <a:t>1% arrecadação corrente e transferências</a:t>
            </a:r>
          </a:p>
        </p:txBody>
      </p:sp>
    </p:spTree>
    <p:extLst>
      <p:ext uri="{BB962C8B-B14F-4D97-AF65-F5344CB8AC3E}">
        <p14:creationId xmlns:p14="http://schemas.microsoft.com/office/powerpoint/2010/main" val="3220970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92500" lnSpcReduction="10000"/>
          </a:bodyPr>
          <a:lstStyle/>
          <a:p>
            <a:pPr marL="0" indent="0" algn="ctr">
              <a:buNone/>
            </a:pPr>
            <a:r>
              <a:rPr lang="pt-BR" u="sng" dirty="0"/>
              <a:t>Lei 9.715/1998</a:t>
            </a:r>
          </a:p>
          <a:p>
            <a:pPr marL="0" indent="0" algn="just">
              <a:buNone/>
            </a:pPr>
            <a:r>
              <a:rPr lang="pt-BR" dirty="0"/>
              <a:t>Art. 12.  O disposto nesta Lei não se aplica às pessoas jurídicas de que trata o § 1º do art. 22 da Lei nº 8.212, de 24 de julho de 1991, que para fins de determinação da contribuição para o PIS/PASEP observarão legislação específica.</a:t>
            </a:r>
          </a:p>
          <a:p>
            <a:pPr marL="0" indent="0" algn="just">
              <a:buNone/>
            </a:pPr>
            <a:r>
              <a:rPr lang="pt-BR" dirty="0"/>
              <a:t>bancos comerciais, bancos de investimentos, bancos de desenvolvimento, caixas econômicas, sociedades de crédito, financiamento e investimento, sociedades de crédito imobiliário, sociedades corretoras, distribuidoras de títulos e valores mobiliários, empresas de arrendamento mercantil, cooperativas de crédito, empresas de seguros privados e de capitalização, agentes autônomos de seguros privados e de crédito e </a:t>
            </a:r>
            <a:r>
              <a:rPr lang="pt-BR" b="1" u="sng" dirty="0"/>
              <a:t>entidades de previdência privada abertas e fechadas</a:t>
            </a:r>
          </a:p>
        </p:txBody>
      </p:sp>
    </p:spTree>
    <p:extLst>
      <p:ext uri="{BB962C8B-B14F-4D97-AF65-F5344CB8AC3E}">
        <p14:creationId xmlns:p14="http://schemas.microsoft.com/office/powerpoint/2010/main" val="163642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92500" lnSpcReduction="10000"/>
          </a:bodyPr>
          <a:lstStyle/>
          <a:p>
            <a:pPr marL="0" indent="0" algn="ctr">
              <a:buNone/>
            </a:pPr>
            <a:r>
              <a:rPr lang="pt-BR" u="sng" dirty="0"/>
              <a:t>Lei 9.715/1998</a:t>
            </a:r>
          </a:p>
          <a:p>
            <a:pPr marL="0" indent="0" algn="just">
              <a:buNone/>
            </a:pPr>
            <a:r>
              <a:rPr lang="pt-BR" dirty="0"/>
              <a:t>Art. 12.  O disposto nesta Lei não se aplica às pessoas jurídicas de que trata o § 1º do art. 22 da Lei nº 8.212, de 24 de julho de 1991, que para fins de determinação da contribuição para o PIS/PASEP observarão legislação específica.</a:t>
            </a:r>
          </a:p>
          <a:p>
            <a:pPr marL="0" indent="0" algn="just">
              <a:buNone/>
            </a:pPr>
            <a:r>
              <a:rPr lang="pt-BR" dirty="0"/>
              <a:t>bancos comerciais, bancos de investimentos, bancos de desenvolvimento, caixas econômicas, sociedades de crédito, financiamento e investimento, sociedades de crédito imobiliário, sociedades corretoras, distribuidoras de títulos e valores mobiliários, empresas de arrendamento mercantil, cooperativas de crédito, empresas de seguros privados e de capitalização, agentes autônomos de seguros privados e de crédito e </a:t>
            </a:r>
            <a:r>
              <a:rPr lang="pt-BR" b="1" u="sng" dirty="0"/>
              <a:t>entidades de previdência privada abertas e fechadas</a:t>
            </a:r>
          </a:p>
        </p:txBody>
      </p:sp>
    </p:spTree>
    <p:extLst>
      <p:ext uri="{BB962C8B-B14F-4D97-AF65-F5344CB8AC3E}">
        <p14:creationId xmlns:p14="http://schemas.microsoft.com/office/powerpoint/2010/main" val="71677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a:bodyPr>
          <a:lstStyle/>
          <a:p>
            <a:pPr marL="0" indent="0" algn="ctr">
              <a:buNone/>
            </a:pPr>
            <a:r>
              <a:rPr lang="pt-BR" u="sng" dirty="0"/>
              <a:t>MP 2158/2001</a:t>
            </a:r>
          </a:p>
          <a:p>
            <a:pPr marL="0" indent="0" algn="just">
              <a:buNone/>
            </a:pPr>
            <a:r>
              <a:rPr lang="pt-BR" dirty="0"/>
              <a:t>Art. 13.  A contribuição para o PIS/PASEP será determinada com base na folha de salários, à alíquota de um por cento, pelas seguintes entidades:</a:t>
            </a:r>
          </a:p>
          <a:p>
            <a:pPr marL="0" indent="0" algn="just">
              <a:buNone/>
            </a:pPr>
            <a:r>
              <a:rPr lang="pt-BR" dirty="0"/>
              <a:t>VI - serviços sociais autônomos, criados ou autorizados por lei;</a:t>
            </a:r>
          </a:p>
          <a:p>
            <a:pPr marL="0" indent="0" algn="just">
              <a:buNone/>
            </a:pPr>
            <a:r>
              <a:rPr lang="pt-BR" dirty="0"/>
              <a:t>VIII - fundações de direito privado e fundações públicas instituídas ou mantidas pelo Poder Público;</a:t>
            </a:r>
          </a:p>
        </p:txBody>
      </p:sp>
    </p:spTree>
    <p:extLst>
      <p:ext uri="{BB962C8B-B14F-4D97-AF65-F5344CB8AC3E}">
        <p14:creationId xmlns:p14="http://schemas.microsoft.com/office/powerpoint/2010/main" val="3351127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Sujeição passiva do RPPS</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92500" lnSpcReduction="20000"/>
          </a:bodyPr>
          <a:lstStyle/>
          <a:p>
            <a:pPr marL="0" indent="0" algn="ctr">
              <a:buNone/>
            </a:pPr>
            <a:r>
              <a:rPr lang="pt-BR" u="sng" dirty="0"/>
              <a:t>ARGUMENTO 1</a:t>
            </a:r>
          </a:p>
          <a:p>
            <a:r>
              <a:rPr lang="pt-BR" dirty="0"/>
              <a:t>O patrimônio do RPPS não é titulado pela administração pública, os ingressos não são receita pública, mas ingresso público, que não </a:t>
            </a:r>
            <a:r>
              <a:rPr lang="pt-BR" dirty="0" err="1"/>
              <a:t>subsume</a:t>
            </a:r>
            <a:r>
              <a:rPr lang="pt-BR" dirty="0"/>
              <a:t> ao conceito jurídico de arrecadação corrente.</a:t>
            </a:r>
          </a:p>
          <a:p>
            <a:endParaRPr lang="pt-BR" dirty="0"/>
          </a:p>
          <a:p>
            <a:pPr marL="0" indent="0" algn="ctr">
              <a:buNone/>
            </a:pPr>
            <a:r>
              <a:rPr lang="pt-BR" u="sng" dirty="0"/>
              <a:t>ARGUMENTO 2</a:t>
            </a:r>
          </a:p>
          <a:p>
            <a:r>
              <a:rPr lang="pt-BR" dirty="0"/>
              <a:t>A receita auferida pela União não é destinada as razões consignadas na Constituição, pelo que não é respeitada a </a:t>
            </a:r>
            <a:r>
              <a:rPr lang="pt-BR" dirty="0" err="1"/>
              <a:t>referibilidade</a:t>
            </a:r>
            <a:r>
              <a:rPr lang="pt-BR" dirty="0"/>
              <a:t>.</a:t>
            </a:r>
          </a:p>
          <a:p>
            <a:endParaRPr lang="pt-BR" dirty="0"/>
          </a:p>
          <a:p>
            <a:pPr marL="0" indent="0" algn="ctr">
              <a:buNone/>
            </a:pPr>
            <a:r>
              <a:rPr lang="pt-BR" u="sng" dirty="0"/>
              <a:t>ARGUMENTO 3</a:t>
            </a:r>
          </a:p>
          <a:p>
            <a:r>
              <a:rPr lang="pt-BR" dirty="0"/>
              <a:t>Viola a isonomia e a capacidade contributiva.</a:t>
            </a:r>
          </a:p>
        </p:txBody>
      </p:sp>
    </p:spTree>
    <p:extLst>
      <p:ext uri="{BB962C8B-B14F-4D97-AF65-F5344CB8AC3E}">
        <p14:creationId xmlns:p14="http://schemas.microsoft.com/office/powerpoint/2010/main" val="223522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Sujeição passiva do RPPS</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70000" lnSpcReduction="20000"/>
          </a:bodyPr>
          <a:lstStyle/>
          <a:p>
            <a:pPr marL="0" indent="0" algn="ctr">
              <a:buNone/>
            </a:pPr>
            <a:r>
              <a:rPr lang="pt-BR" u="sng" dirty="0"/>
              <a:t>ARGUMENTO 3 - Isonomia</a:t>
            </a:r>
          </a:p>
          <a:p>
            <a:pPr marL="0" indent="0">
              <a:buNone/>
            </a:pPr>
            <a:r>
              <a:rPr lang="pt-BR" dirty="0"/>
              <a:t>Lei 9715/1998 art. 2º, §3º</a:t>
            </a:r>
          </a:p>
          <a:p>
            <a:r>
              <a:rPr lang="pt-BR" dirty="0"/>
              <a:t>RPPS da União – (isento)</a:t>
            </a:r>
          </a:p>
          <a:p>
            <a:pPr marL="0" indent="0">
              <a:buNone/>
            </a:pPr>
            <a:r>
              <a:rPr lang="pt-BR" dirty="0"/>
              <a:t>Lei nº 9.701, de 1998, art. 1º, inciso V; e Lei nº 9.718, de 1998, art. 3º, § 5º e § 6º, inciso III, incluído pela Medida Provisória nº 2.158-35, de 2001, art. 2º</a:t>
            </a:r>
          </a:p>
          <a:p>
            <a:r>
              <a:rPr lang="pt-BR" dirty="0"/>
              <a:t>Produtos financeiros de previdência (títulos de capitalização e FAPI) – tem uma série exclusões, inclusive prêmios e rendimentos (0,65% sobre a taxa de administração) </a:t>
            </a:r>
          </a:p>
          <a:p>
            <a:r>
              <a:rPr lang="pt-BR" dirty="0"/>
              <a:t>Entidade fechadas e abertas de Previdência Social – tem uma série de exclusões, incluindo contribuições e rendimentos (0,65% sobre a taxa de administração)</a:t>
            </a:r>
          </a:p>
          <a:p>
            <a:pPr marL="0" indent="0">
              <a:buNone/>
            </a:pPr>
            <a:r>
              <a:rPr lang="pt-BR" dirty="0"/>
              <a:t>Medida Provisória nº 2.158-35, de 24 de agosto de 2001, art. 13</a:t>
            </a:r>
          </a:p>
          <a:p>
            <a:r>
              <a:rPr lang="pt-BR" dirty="0" err="1"/>
              <a:t>RPPSs</a:t>
            </a:r>
            <a:r>
              <a:rPr lang="pt-BR" dirty="0"/>
              <a:t> organizados como fundação – (1% sobre a folha de pagamento do funcionalismo próprio)</a:t>
            </a:r>
          </a:p>
          <a:p>
            <a:r>
              <a:rPr lang="pt-BR" dirty="0" err="1"/>
              <a:t>RPPSs</a:t>
            </a:r>
            <a:r>
              <a:rPr lang="pt-BR" dirty="0"/>
              <a:t> organizados como serviço social autônomo – (1% sobre a folha de pagamento do funcionalismo próprio)</a:t>
            </a:r>
          </a:p>
          <a:p>
            <a:endParaRPr lang="pt-BR" dirty="0"/>
          </a:p>
        </p:txBody>
      </p:sp>
    </p:spTree>
    <p:extLst>
      <p:ext uri="{BB962C8B-B14F-4D97-AF65-F5344CB8AC3E}">
        <p14:creationId xmlns:p14="http://schemas.microsoft.com/office/powerpoint/2010/main" val="2524486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Sujeição passiva do RPPS</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lnSpcReduction="10000"/>
          </a:bodyPr>
          <a:lstStyle/>
          <a:p>
            <a:pPr marL="0" indent="0" algn="ctr">
              <a:buNone/>
            </a:pPr>
            <a:r>
              <a:rPr lang="pt-BR" sz="3200" u="sng" dirty="0"/>
              <a:t>ARGUMENTO 3 - Isonomia</a:t>
            </a:r>
          </a:p>
          <a:p>
            <a:pPr marL="0" indent="0" algn="just">
              <a:buNone/>
            </a:pPr>
            <a:r>
              <a:rPr lang="pt-BR" sz="3200" dirty="0"/>
              <a:t>TUDO sugere que o tratamento mais isonômico dos </a:t>
            </a:r>
            <a:r>
              <a:rPr lang="pt-BR" sz="3200" dirty="0" err="1"/>
              <a:t>RPPSs</a:t>
            </a:r>
            <a:r>
              <a:rPr lang="pt-BR" sz="3200" dirty="0"/>
              <a:t> municipais seria  a ISENÇÃO.</a:t>
            </a:r>
          </a:p>
          <a:p>
            <a:pPr marL="0" indent="0" algn="just">
              <a:buNone/>
            </a:pPr>
            <a:r>
              <a:rPr lang="pt-BR" sz="3200" dirty="0"/>
              <a:t>Se não isso, poderia ocorrer a tributação de 1% sobre a folha de pagamento do funcionalismo próprio.</a:t>
            </a:r>
          </a:p>
          <a:p>
            <a:pPr marL="0" indent="0" algn="just">
              <a:buNone/>
            </a:pPr>
            <a:r>
              <a:rPr lang="pt-BR" sz="3200" dirty="0"/>
              <a:t>Se não isso, poderia ocorrer a tributação de 0,65% sobre a taxa de administração.</a:t>
            </a:r>
          </a:p>
          <a:p>
            <a:pPr marL="0" indent="0" algn="just">
              <a:buNone/>
            </a:pPr>
            <a:r>
              <a:rPr lang="pt-BR" sz="3200" dirty="0"/>
              <a:t>O mais absurdo seria a arrecadação de 1% de todas as receitas.</a:t>
            </a:r>
          </a:p>
          <a:p>
            <a:endParaRPr lang="pt-BR" dirty="0"/>
          </a:p>
        </p:txBody>
      </p:sp>
    </p:spTree>
    <p:extLst>
      <p:ext uri="{BB962C8B-B14F-4D97-AF65-F5344CB8AC3E}">
        <p14:creationId xmlns:p14="http://schemas.microsoft.com/office/powerpoint/2010/main" val="301497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Sujeição passiva do RPPS</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92500" lnSpcReduction="10000"/>
          </a:bodyPr>
          <a:lstStyle/>
          <a:p>
            <a:pPr marL="0" indent="0">
              <a:buNone/>
            </a:pPr>
            <a:r>
              <a:rPr lang="pt-BR" dirty="0"/>
              <a:t>ENTES PÚBLICOS. REGIMES PRÓPRIOS DE PREVIDÊNCIA SOCIAL. RETENÇÃO DE CONTRIBUIÇÕES DEVIDAS AO RPPS. DEDUÇÃO DA BASE DE CÁLCULO DA CONTRIBUIÇÃO PARA O PIS/PASEP DO ENTE ARRECADADOR. CONTRIBUIÇÃO PRÓPRIA AO RPPS. IMPOSSIBILIDADE DE DEDUÇÃO DA BASE DE CÁLCULO DA CONTRIBUIÇÃO PARA O PIS/PASEP DO ENTE PATRONAL. TRANSFERÊNCIAS OBRIGATÓRIAS. DEDUÇÃO DA BASE DE CÁLCULO DO ENTE TRANSFERIDOR. TRANSFERÊNCIAS VOLUNTÁRIAS. CONVÊNIO, CONTRATO DE REPASSE OU INSTRUMENTO CONGÊNERE, COM OBJETO DEFINIDO. EXCLUSÃO DA BASE DE CÁLCULO DO ENTE BENEFICIÁRIO. FUNDO NACIONAL DE SAÚDE. TRANSFERÊNCIAS REGULARES E AUTOMÁTICAS AOS FUNDOS DOS ESTADOS, DISTRITO FEDERAL E MUNICÍPIOS. NATUREZA DE TRANSFERÊNCIAS OBRIGATÓRIAS.  (Consulta DISIT/SRRF04 nº 4002)</a:t>
            </a:r>
          </a:p>
        </p:txBody>
      </p:sp>
    </p:spTree>
    <p:extLst>
      <p:ext uri="{BB962C8B-B14F-4D97-AF65-F5344CB8AC3E}">
        <p14:creationId xmlns:p14="http://schemas.microsoft.com/office/powerpoint/2010/main" val="2987409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Sujeição passiva do RPPS</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a:bodyPr>
          <a:lstStyle/>
          <a:p>
            <a:pPr marL="0" indent="0" algn="just">
              <a:buNone/>
            </a:pPr>
            <a:r>
              <a:rPr lang="pt-BR" sz="4000" dirty="0"/>
              <a:t>As contribuições ao RPPS retidas dos segurados por ente meramente arrecadador sofrem tributação da Contribuição para o PIS/Pasep apenas quando de sua transferência para o ente que detém a titularidade de tal receita, devendo ser excluídas da base de cálculo do ente transferidor.  (Consulta COSIT nº 278)</a:t>
            </a:r>
          </a:p>
        </p:txBody>
      </p:sp>
    </p:spTree>
    <p:extLst>
      <p:ext uri="{BB962C8B-B14F-4D97-AF65-F5344CB8AC3E}">
        <p14:creationId xmlns:p14="http://schemas.microsoft.com/office/powerpoint/2010/main" val="361552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9C6D9D-8D69-59B2-AACD-15052BFB07DF}"/>
              </a:ext>
            </a:extLst>
          </p:cNvPr>
          <p:cNvSpPr>
            <a:spLocks noGrp="1"/>
          </p:cNvSpPr>
          <p:nvPr>
            <p:ph type="title"/>
          </p:nvPr>
        </p:nvSpPr>
        <p:spPr/>
        <p:txBody>
          <a:bodyPr/>
          <a:lstStyle/>
          <a:p>
            <a:r>
              <a:rPr lang="pt-BR" dirty="0"/>
              <a:t>CONTEÚDO</a:t>
            </a:r>
          </a:p>
        </p:txBody>
      </p:sp>
      <p:sp>
        <p:nvSpPr>
          <p:cNvPr id="3" name="Espaço Reservado para Conteúdo 2">
            <a:extLst>
              <a:ext uri="{FF2B5EF4-FFF2-40B4-BE49-F238E27FC236}">
                <a16:creationId xmlns:a16="http://schemas.microsoft.com/office/drawing/2014/main" id="{F3F0EBAF-9843-0844-2E34-0642FBF5575D}"/>
              </a:ext>
            </a:extLst>
          </p:cNvPr>
          <p:cNvSpPr>
            <a:spLocks noGrp="1"/>
          </p:cNvSpPr>
          <p:nvPr>
            <p:ph idx="1"/>
          </p:nvPr>
        </p:nvSpPr>
        <p:spPr/>
        <p:txBody>
          <a:bodyPr>
            <a:normAutofit fontScale="92500" lnSpcReduction="10000"/>
          </a:bodyPr>
          <a:lstStyle/>
          <a:p>
            <a:pPr marL="0" indent="0" algn="ctr">
              <a:buNone/>
            </a:pPr>
            <a:r>
              <a:rPr lang="pt-BR" u="sng" dirty="0"/>
              <a:t>Tributo</a:t>
            </a:r>
          </a:p>
          <a:p>
            <a:pPr lvl="1"/>
            <a:r>
              <a:rPr lang="pt-BR" dirty="0"/>
              <a:t>Isonomia e Capacidade Contributiva</a:t>
            </a:r>
          </a:p>
          <a:p>
            <a:pPr lvl="1"/>
            <a:r>
              <a:rPr lang="pt-BR" dirty="0" err="1"/>
              <a:t>Referibilidade</a:t>
            </a:r>
            <a:endParaRPr lang="pt-BR" dirty="0"/>
          </a:p>
          <a:p>
            <a:pPr lvl="1"/>
            <a:r>
              <a:rPr lang="pt-BR" dirty="0"/>
              <a:t>Imposto x Contribuição x Taxa</a:t>
            </a:r>
          </a:p>
          <a:p>
            <a:pPr lvl="1"/>
            <a:r>
              <a:rPr lang="pt-BR" dirty="0"/>
              <a:t>Imunidade, Não incidência, Alíquota zero, Isenção e Inconstitucionalidade</a:t>
            </a:r>
          </a:p>
          <a:p>
            <a:pPr marL="0" indent="0" algn="ctr">
              <a:buNone/>
            </a:pPr>
            <a:r>
              <a:rPr lang="pt-BR" u="sng" dirty="0"/>
              <a:t>PASEP</a:t>
            </a:r>
          </a:p>
          <a:p>
            <a:pPr lvl="1"/>
            <a:r>
              <a:rPr lang="pt-BR" dirty="0"/>
              <a:t>História</a:t>
            </a:r>
          </a:p>
          <a:p>
            <a:pPr lvl="1"/>
            <a:r>
              <a:rPr lang="pt-BR" dirty="0"/>
              <a:t>Natureza Jurídica</a:t>
            </a:r>
          </a:p>
          <a:p>
            <a:pPr lvl="1"/>
            <a:r>
              <a:rPr lang="pt-BR" dirty="0"/>
              <a:t>Regra-Matriz de Incidência Tributária</a:t>
            </a:r>
          </a:p>
          <a:p>
            <a:pPr marL="0" indent="0" algn="ctr">
              <a:buNone/>
            </a:pPr>
            <a:r>
              <a:rPr lang="pt-BR" u="sng" dirty="0"/>
              <a:t>Sujeição passiva do RPPS no PASEP</a:t>
            </a:r>
          </a:p>
          <a:p>
            <a:pPr lvl="1"/>
            <a:r>
              <a:rPr lang="pt-BR" dirty="0"/>
              <a:t>Argumentos</a:t>
            </a:r>
          </a:p>
          <a:p>
            <a:pPr lvl="1"/>
            <a:r>
              <a:rPr lang="pt-BR" dirty="0"/>
              <a:t>Decisões</a:t>
            </a:r>
          </a:p>
          <a:p>
            <a:pPr lvl="1"/>
            <a:endParaRPr lang="pt-BR" dirty="0"/>
          </a:p>
          <a:p>
            <a:endParaRPr lang="pt-BR" dirty="0"/>
          </a:p>
        </p:txBody>
      </p:sp>
    </p:spTree>
    <p:extLst>
      <p:ext uri="{BB962C8B-B14F-4D97-AF65-F5344CB8AC3E}">
        <p14:creationId xmlns:p14="http://schemas.microsoft.com/office/powerpoint/2010/main" val="1901630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6803F8-4A35-2550-68A0-A409A07084C9}"/>
              </a:ext>
            </a:extLst>
          </p:cNvPr>
          <p:cNvSpPr>
            <a:spLocks noGrp="1"/>
          </p:cNvSpPr>
          <p:nvPr>
            <p:ph type="title"/>
          </p:nvPr>
        </p:nvSpPr>
        <p:spPr/>
        <p:txBody>
          <a:bodyPr/>
          <a:lstStyle/>
          <a:p>
            <a:r>
              <a:rPr lang="pt-BR" dirty="0"/>
              <a:t>MAPA DE REMÉDIOS</a:t>
            </a:r>
          </a:p>
        </p:txBody>
      </p:sp>
      <p:sp>
        <p:nvSpPr>
          <p:cNvPr id="3" name="Espaço Reservado para Conteúdo 2">
            <a:extLst>
              <a:ext uri="{FF2B5EF4-FFF2-40B4-BE49-F238E27FC236}">
                <a16:creationId xmlns:a16="http://schemas.microsoft.com/office/drawing/2014/main" id="{68A4D689-25B4-CBDA-7910-26FF724BF85F}"/>
              </a:ext>
            </a:extLst>
          </p:cNvPr>
          <p:cNvSpPr>
            <a:spLocks noGrp="1"/>
          </p:cNvSpPr>
          <p:nvPr>
            <p:ph idx="1"/>
          </p:nvPr>
        </p:nvSpPr>
        <p:spPr>
          <a:xfrm>
            <a:off x="838200" y="1825624"/>
            <a:ext cx="10515600" cy="4832627"/>
          </a:xfrm>
        </p:spPr>
        <p:txBody>
          <a:bodyPr>
            <a:normAutofit fontScale="62500" lnSpcReduction="20000"/>
          </a:bodyPr>
          <a:lstStyle/>
          <a:p>
            <a:pPr marL="0" indent="0" algn="ctr">
              <a:buNone/>
            </a:pPr>
            <a:r>
              <a:rPr lang="pt-BR" u="sng" dirty="0"/>
              <a:t>AMEAÇA DO LANÇAMENTO</a:t>
            </a:r>
          </a:p>
          <a:p>
            <a:r>
              <a:rPr lang="pt-BR" dirty="0"/>
              <a:t>ADMINISTRATIVO Consulta (Delegacia da Receita Federal - DRJ)</a:t>
            </a:r>
          </a:p>
          <a:p>
            <a:r>
              <a:rPr lang="pt-BR" dirty="0"/>
              <a:t>JUDICIAL Mandado de segurança preventivo tributário</a:t>
            </a:r>
          </a:p>
          <a:p>
            <a:r>
              <a:rPr lang="pt-BR" dirty="0"/>
              <a:t>JUDICIAL Ação declaratória de inexistência de relação jurídico tributária</a:t>
            </a:r>
          </a:p>
          <a:p>
            <a:pPr marL="0" indent="0" algn="ctr">
              <a:buNone/>
            </a:pPr>
            <a:r>
              <a:rPr lang="pt-BR" u="sng" dirty="0"/>
              <a:t>LANÇAMENTO (DECLARAÇÃO / AUTO DE INFRAÇÃO</a:t>
            </a:r>
            <a:r>
              <a:rPr lang="pt-BR" dirty="0"/>
              <a:t>)</a:t>
            </a:r>
          </a:p>
          <a:p>
            <a:r>
              <a:rPr lang="pt-BR" dirty="0"/>
              <a:t>ADMINISTRATIVO Impugnação (DRJ, pedido de reconsideração, recurso voluntário CARF)</a:t>
            </a:r>
          </a:p>
          <a:p>
            <a:r>
              <a:rPr lang="pt-BR" dirty="0"/>
              <a:t>JUDICIAL Mandado de segurança repressivo tributário (Prazo 120 dias, sem dilação probatória)</a:t>
            </a:r>
          </a:p>
          <a:p>
            <a:r>
              <a:rPr lang="pt-BR" dirty="0"/>
              <a:t>JUDICIAL Ação anulatória do lançamento antes da execução (sem prazo, com dilação probatória)</a:t>
            </a:r>
          </a:p>
          <a:p>
            <a:pPr marL="0" indent="0" algn="ctr">
              <a:buNone/>
            </a:pPr>
            <a:r>
              <a:rPr lang="pt-BR" u="sng" dirty="0"/>
              <a:t>EXECUÇÃO</a:t>
            </a:r>
          </a:p>
          <a:p>
            <a:r>
              <a:rPr lang="pt-BR" dirty="0"/>
              <a:t>ADMINISTRATIVO Parcelamento (com confissão e renúncia da via judicial)</a:t>
            </a:r>
          </a:p>
          <a:p>
            <a:r>
              <a:rPr lang="pt-BR" dirty="0"/>
              <a:t>JUDICIAL Exceção de </a:t>
            </a:r>
            <a:r>
              <a:rPr lang="pt-BR" dirty="0" err="1"/>
              <a:t>pré</a:t>
            </a:r>
            <a:r>
              <a:rPr lang="pt-BR" dirty="0"/>
              <a:t>-executividade (somente questão de ordem pública)</a:t>
            </a:r>
          </a:p>
          <a:p>
            <a:r>
              <a:rPr lang="pt-BR" dirty="0"/>
              <a:t>JUDICIAL Embargos à Execução (é necessário prestar garantia do juízo)</a:t>
            </a:r>
          </a:p>
          <a:p>
            <a:r>
              <a:rPr lang="pt-BR" dirty="0"/>
              <a:t>JUDICIAL Ação anulatória do lançamento após a execução (excepcional, ação autônoma)</a:t>
            </a:r>
          </a:p>
          <a:p>
            <a:pPr marL="0" indent="0" algn="ctr">
              <a:buNone/>
            </a:pPr>
            <a:r>
              <a:rPr lang="pt-BR" u="sng" dirty="0"/>
              <a:t>PAGAMENTO</a:t>
            </a:r>
          </a:p>
          <a:p>
            <a:r>
              <a:rPr lang="pt-BR" dirty="0"/>
              <a:t>JUDICIAL Ação de repetição do indébito tributário</a:t>
            </a:r>
          </a:p>
        </p:txBody>
      </p:sp>
    </p:spTree>
    <p:extLst>
      <p:ext uri="{BB962C8B-B14F-4D97-AF65-F5344CB8AC3E}">
        <p14:creationId xmlns:p14="http://schemas.microsoft.com/office/powerpoint/2010/main" val="3219515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ítulo 1"/>
          <p:cNvSpPr txBox="1">
            <a:spLocks/>
          </p:cNvSpPr>
          <p:nvPr/>
        </p:nvSpPr>
        <p:spPr>
          <a:xfrm>
            <a:off x="3146855" y="2506963"/>
            <a:ext cx="5449612"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dirty="0">
                <a:latin typeface="Montserrat" panose="00000500000000000000" pitchFamily="2" charset="0"/>
              </a:rPr>
              <a:t>Obrigado (a)</a:t>
            </a:r>
          </a:p>
        </p:txBody>
      </p:sp>
      <p:pic>
        <p:nvPicPr>
          <p:cNvPr id="2" name="Gráfico 1">
            <a:extLst>
              <a:ext uri="{FF2B5EF4-FFF2-40B4-BE49-F238E27FC236}">
                <a16:creationId xmlns:a16="http://schemas.microsoft.com/office/drawing/2014/main" id="{CAAA876B-C959-F04A-7E63-D488EF3EAD0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7767" y="96191"/>
            <a:ext cx="2457258" cy="1807254"/>
          </a:xfrm>
          <a:prstGeom prst="rect">
            <a:avLst/>
          </a:prstGeom>
        </p:spPr>
      </p:pic>
    </p:spTree>
    <p:extLst>
      <p:ext uri="{BB962C8B-B14F-4D97-AF65-F5344CB8AC3E}">
        <p14:creationId xmlns:p14="http://schemas.microsoft.com/office/powerpoint/2010/main" val="348548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TRIBUTO</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lstStyle/>
          <a:p>
            <a:pPr marL="0" indent="0" algn="ctr">
              <a:buNone/>
            </a:pPr>
            <a:r>
              <a:rPr lang="pt-BR" u="sng" dirty="0"/>
              <a:t>Isonomia</a:t>
            </a:r>
          </a:p>
          <a:p>
            <a:r>
              <a:rPr lang="pt-BR" dirty="0"/>
              <a:t>Decorrência do princípio da justiça: “todos são iguais perante a lei, sem distinção de qualquer natureza”.</a:t>
            </a:r>
          </a:p>
          <a:p>
            <a:r>
              <a:rPr lang="pt-BR" dirty="0"/>
              <a:t>Aspecto formal: a lei não distingue pessoas em posição idêntica.</a:t>
            </a:r>
          </a:p>
          <a:p>
            <a:pPr marL="0" indent="0" algn="ctr">
              <a:buNone/>
            </a:pPr>
            <a:r>
              <a:rPr lang="pt-BR" u="sng" dirty="0"/>
              <a:t>Capacidade Contributiva</a:t>
            </a:r>
          </a:p>
          <a:p>
            <a:r>
              <a:rPr lang="pt-BR" dirty="0"/>
              <a:t>A lei somente constitui devedor de tributo aquele que manifesta capacidade de contribuir, em proporção razoável</a:t>
            </a:r>
          </a:p>
          <a:p>
            <a:endParaRPr lang="pt-BR" dirty="0"/>
          </a:p>
        </p:txBody>
      </p:sp>
    </p:spTree>
    <p:extLst>
      <p:ext uri="{BB962C8B-B14F-4D97-AF65-F5344CB8AC3E}">
        <p14:creationId xmlns:p14="http://schemas.microsoft.com/office/powerpoint/2010/main" val="390319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TRIBUTO</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92500" lnSpcReduction="20000"/>
          </a:bodyPr>
          <a:lstStyle/>
          <a:p>
            <a:pPr marL="0" indent="0" algn="ctr">
              <a:buNone/>
            </a:pPr>
            <a:r>
              <a:rPr lang="pt-BR" u="sng" dirty="0" err="1"/>
              <a:t>Referibilidade</a:t>
            </a:r>
            <a:endParaRPr lang="pt-BR" u="sng" dirty="0"/>
          </a:p>
          <a:p>
            <a:r>
              <a:rPr lang="pt-BR" dirty="0"/>
              <a:t>É a relação de pertinência entre a atividade estatal realizada pelo Poder Público e o pagamento do tributo pelo sujeito direta ou indiretamente favorecido.</a:t>
            </a:r>
          </a:p>
          <a:p>
            <a:pPr marL="0" indent="0" algn="ctr">
              <a:buNone/>
            </a:pPr>
            <a:r>
              <a:rPr lang="pt-BR" u="sng" dirty="0"/>
              <a:t>Tributo</a:t>
            </a:r>
          </a:p>
          <a:p>
            <a:r>
              <a:rPr lang="pt-BR" dirty="0"/>
              <a:t>Não há qualquer </a:t>
            </a:r>
            <a:r>
              <a:rPr lang="pt-BR" dirty="0" err="1"/>
              <a:t>referibilidade</a:t>
            </a:r>
            <a:endParaRPr lang="pt-BR" dirty="0"/>
          </a:p>
          <a:p>
            <a:pPr marL="0" indent="0" algn="ctr">
              <a:buNone/>
            </a:pPr>
            <a:r>
              <a:rPr lang="pt-BR" u="sng" dirty="0"/>
              <a:t>Taxa</a:t>
            </a:r>
          </a:p>
          <a:p>
            <a:r>
              <a:rPr lang="pt-BR" dirty="0"/>
              <a:t>Há completa </a:t>
            </a:r>
            <a:r>
              <a:rPr lang="pt-BR" dirty="0" err="1"/>
              <a:t>referibilidade</a:t>
            </a:r>
            <a:r>
              <a:rPr lang="pt-BR" dirty="0"/>
              <a:t>, que leva ao cálculo individual e divisível</a:t>
            </a:r>
          </a:p>
          <a:p>
            <a:pPr marL="0" indent="0" algn="ctr">
              <a:buNone/>
            </a:pPr>
            <a:r>
              <a:rPr lang="pt-BR" u="sng" dirty="0"/>
              <a:t>Contribuição</a:t>
            </a:r>
          </a:p>
          <a:p>
            <a:r>
              <a:rPr lang="pt-BR" dirty="0"/>
              <a:t>Há </a:t>
            </a:r>
            <a:r>
              <a:rPr lang="pt-BR" dirty="0" err="1"/>
              <a:t>referibilidade</a:t>
            </a:r>
            <a:r>
              <a:rPr lang="pt-BR" dirty="0"/>
              <a:t> ampla, pois a receita é destinada ao custeio de um serviço difuso ou um objetivo estatal</a:t>
            </a:r>
          </a:p>
          <a:p>
            <a:endParaRPr lang="pt-BR" dirty="0"/>
          </a:p>
        </p:txBody>
      </p:sp>
    </p:spTree>
    <p:extLst>
      <p:ext uri="{BB962C8B-B14F-4D97-AF65-F5344CB8AC3E}">
        <p14:creationId xmlns:p14="http://schemas.microsoft.com/office/powerpoint/2010/main" val="2411156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TRIBUTO</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normAutofit fontScale="70000" lnSpcReduction="20000"/>
          </a:bodyPr>
          <a:lstStyle/>
          <a:p>
            <a:pPr marL="0" indent="0" algn="ctr">
              <a:buNone/>
            </a:pPr>
            <a:r>
              <a:rPr lang="pt-BR" u="sng" dirty="0"/>
              <a:t>Imunidade</a:t>
            </a:r>
          </a:p>
          <a:p>
            <a:r>
              <a:rPr lang="it-IT" dirty="0"/>
              <a:t>E.g. Art. 150, VI, "a" CF/88 - </a:t>
            </a:r>
            <a:r>
              <a:rPr lang="pt-BR" dirty="0"/>
              <a:t>Sem prejuízo de outras garantias asseguradas ao contribuinte, é vedado à União, aos Estados, ao Distrito Federal e aos Municípios [...] instituir impostos sobre [...] patrimônio, renda ou serviços, uns dos outros [...]</a:t>
            </a:r>
          </a:p>
          <a:p>
            <a:pPr marL="0" indent="0" algn="ctr">
              <a:buNone/>
            </a:pPr>
            <a:r>
              <a:rPr lang="pt-BR" u="sng" dirty="0"/>
              <a:t>Não incidência</a:t>
            </a:r>
          </a:p>
          <a:p>
            <a:r>
              <a:rPr lang="pt-BR" dirty="0"/>
              <a:t>E.g. Imposto de renda não incide sobre depósitos a vista das Instituições Financeiras, pois não se trata nem de renda, nem de proventos</a:t>
            </a:r>
          </a:p>
          <a:p>
            <a:pPr marL="0" indent="0" algn="ctr">
              <a:buNone/>
            </a:pPr>
            <a:r>
              <a:rPr lang="pt-BR" u="sng" dirty="0"/>
              <a:t>Alíquota Zero</a:t>
            </a:r>
          </a:p>
          <a:p>
            <a:r>
              <a:rPr lang="pt-BR" dirty="0"/>
              <a:t>E.g. PASEP sobre importação de adubos e fertilizantes do capítulo 31 (Lei 10925/2004, art. 1º, I)</a:t>
            </a:r>
          </a:p>
          <a:p>
            <a:pPr marL="0" indent="0" algn="ctr">
              <a:buNone/>
            </a:pPr>
            <a:r>
              <a:rPr lang="pt-BR" u="sng" dirty="0"/>
              <a:t>Isenção</a:t>
            </a:r>
          </a:p>
          <a:p>
            <a:r>
              <a:rPr lang="pt-BR" dirty="0"/>
              <a:t>E.g. PASEP sobre o orçamento da Seguridade Social da União (RPPS da União)</a:t>
            </a:r>
          </a:p>
          <a:p>
            <a:pPr marL="0" indent="0" algn="ctr">
              <a:buNone/>
            </a:pPr>
            <a:r>
              <a:rPr lang="pt-BR" u="sng" dirty="0"/>
              <a:t>Inconstitucionalidade</a:t>
            </a:r>
          </a:p>
          <a:p>
            <a:r>
              <a:rPr lang="pt-BR" dirty="0"/>
              <a:t>E.g. PASEP sobre ICMS</a:t>
            </a:r>
          </a:p>
        </p:txBody>
      </p:sp>
    </p:spTree>
    <p:extLst>
      <p:ext uri="{BB962C8B-B14F-4D97-AF65-F5344CB8AC3E}">
        <p14:creationId xmlns:p14="http://schemas.microsoft.com/office/powerpoint/2010/main" val="288559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lstStyle/>
          <a:p>
            <a:pPr marL="0" indent="0" algn="ctr">
              <a:buNone/>
            </a:pPr>
            <a:r>
              <a:rPr lang="pt-BR" u="sng" dirty="0"/>
              <a:t>História</a:t>
            </a:r>
          </a:p>
          <a:p>
            <a:pPr marL="0" indent="0" algn="just">
              <a:buNone/>
            </a:pPr>
            <a:r>
              <a:rPr lang="pt-BR" dirty="0"/>
              <a:t>A Lei Complementar 7/1970 que criara o Programa de Integração Social – PIS e a Lei Complementar 8 de 3 de dezembro de 1970 criou o Programa de Formação do Patrimônio do Servidor Público – PASEP</a:t>
            </a:r>
          </a:p>
          <a:p>
            <a:pPr marL="0" indent="0" algn="just">
              <a:buNone/>
            </a:pPr>
            <a:r>
              <a:rPr lang="pt-BR" dirty="0"/>
              <a:t>Art. 7º - As importâncias creditadas nas contas do Programa de Formação do Patrimônio do Servidor Público e do Programa de Integração Social são inalienáveis e impenhoráveis, e serão obrigatoriamente transferidas de um para outro, no caso de passar o servidor, pela alteração da relação de emprego, do setor público para o privado, e vice-versa. (LC 8/1970)</a:t>
            </a:r>
          </a:p>
        </p:txBody>
      </p:sp>
    </p:spTree>
    <p:extLst>
      <p:ext uri="{BB962C8B-B14F-4D97-AF65-F5344CB8AC3E}">
        <p14:creationId xmlns:p14="http://schemas.microsoft.com/office/powerpoint/2010/main" val="2424942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a:xfrm>
            <a:off x="346229" y="1225118"/>
            <a:ext cx="11532093" cy="5521911"/>
          </a:xfrm>
        </p:spPr>
        <p:txBody>
          <a:bodyPr>
            <a:normAutofit fontScale="62500" lnSpcReduction="20000"/>
          </a:bodyPr>
          <a:lstStyle/>
          <a:p>
            <a:pPr marL="0" indent="0" algn="ctr">
              <a:buNone/>
            </a:pPr>
            <a:r>
              <a:rPr lang="pt-BR" u="sng" dirty="0"/>
              <a:t>História</a:t>
            </a:r>
          </a:p>
          <a:p>
            <a:pPr marL="0" indent="0" algn="just">
              <a:buNone/>
            </a:pPr>
            <a:r>
              <a:rPr lang="pt-BR" dirty="0"/>
              <a:t>Art. 239. </a:t>
            </a:r>
            <a:r>
              <a:rPr lang="pt-BR" b="1" u="sng" dirty="0"/>
              <a:t>A arrecadação decorrente das contribuições</a:t>
            </a:r>
            <a:r>
              <a:rPr lang="pt-BR" dirty="0"/>
              <a:t> para o Programa de Integração Social, criado pela Lei Complementar nº 7, de 7 de setembro de 1970, e </a:t>
            </a:r>
            <a:r>
              <a:rPr lang="pt-BR" b="1" u="sng" dirty="0"/>
              <a:t>para o Programa de Formação do Patrimônio do Servidor Público, criado pela Lei Complementar nº 8, de 3 de dezembro de 1970, passa, a partir da promulgação desta Constituição, a financiar, nos termos que a lei dispuser, o programa do seguro-desemprego, outras ações da previdência social e o abono de que trata o § 3º deste artigo.</a:t>
            </a:r>
          </a:p>
          <a:p>
            <a:pPr marL="0" indent="0" algn="just">
              <a:buNone/>
            </a:pPr>
            <a:r>
              <a:rPr lang="pt-BR" dirty="0"/>
              <a:t>§ 1º Dos recursos mencionados no caput, no mínimo 28% (vinte e oito por cento) serão destinados para o financiamento de programas de desenvolvimento econômico, por meio do Banco Nacional de Desenvolvimento Econômico e Social, com critérios de remuneração que preservem o seu valor.</a:t>
            </a:r>
          </a:p>
          <a:p>
            <a:pPr marL="0" indent="0" algn="just">
              <a:buNone/>
            </a:pPr>
            <a:r>
              <a:rPr lang="pt-BR" dirty="0"/>
              <a:t>§ 2º  Os patrimônios acumulados do Programa de Integração Social e do Programa de Formação do Patrimônio do Servidor Público são preservados, mantendo-se os critérios de saque nas situações previstas nas leis específicas, com exceção da </a:t>
            </a:r>
            <a:r>
              <a:rPr lang="pt-BR" b="1" u="sng" dirty="0"/>
              <a:t>retirada por motivo de casamento</a:t>
            </a:r>
            <a:r>
              <a:rPr lang="pt-BR" dirty="0"/>
              <a:t>, ficando vedada a distribuição da arrecadação de que trata o "caput" deste artigo, para depósito nas contas individuais dos participantes.</a:t>
            </a:r>
          </a:p>
          <a:p>
            <a:pPr marL="0" indent="0" algn="just">
              <a:buNone/>
            </a:pPr>
            <a:r>
              <a:rPr lang="pt-BR" dirty="0"/>
              <a:t>§ 3º  Aos empregados que percebam de empregadores que contribuem para o Programa de Integração Social ou para o Programa de Formação do Patrimônio do Servidor Público, até dois salários mínimos de remuneração mensal, é assegurado o pagamento de um salário mínimo anual, computado neste valor o rendimento das contas individuais, no caso daqueles que já participavam dos referidos programas, até a data da promulgação desta Constituição.</a:t>
            </a:r>
          </a:p>
          <a:p>
            <a:pPr marL="0" indent="0" algn="just">
              <a:buNone/>
            </a:pPr>
            <a:r>
              <a:rPr lang="pt-BR" dirty="0"/>
              <a:t>§ 4º  O financiamento do seguro-desemprego receberá uma contribuição adicional da empresa cujo índice de rotatividade da força de trabalho superar o índice médio da rotatividade do setor, na forma estabelecida por lei.</a:t>
            </a:r>
          </a:p>
          <a:p>
            <a:pPr marL="0" indent="0" algn="just">
              <a:buNone/>
            </a:pPr>
            <a:r>
              <a:rPr lang="pt-BR" dirty="0"/>
              <a:t>§ 5º Os programas de desenvolvimento econômico financiados na forma do § 1º e seus resultados serão anualmente avaliados e divulgados em meio de comunicação social eletrônico e apresentados em reunião da comissão mista permanente de que trata o § 1º do art. 166. (Com a redação dada pela Emenda Constitucional nº 103, de 2019)</a:t>
            </a:r>
          </a:p>
        </p:txBody>
      </p:sp>
    </p:spTree>
    <p:extLst>
      <p:ext uri="{BB962C8B-B14F-4D97-AF65-F5344CB8AC3E}">
        <p14:creationId xmlns:p14="http://schemas.microsoft.com/office/powerpoint/2010/main" val="124916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799C85-3AF7-08CA-41ED-60F353A31811}"/>
              </a:ext>
            </a:extLst>
          </p:cNvPr>
          <p:cNvSpPr>
            <a:spLocks noGrp="1"/>
          </p:cNvSpPr>
          <p:nvPr>
            <p:ph type="title"/>
          </p:nvPr>
        </p:nvSpPr>
        <p:spPr/>
        <p:txBody>
          <a:bodyPr/>
          <a:lstStyle/>
          <a:p>
            <a:r>
              <a:rPr lang="pt-BR" dirty="0"/>
              <a:t>PASEP</a:t>
            </a:r>
          </a:p>
        </p:txBody>
      </p:sp>
      <p:sp>
        <p:nvSpPr>
          <p:cNvPr id="3" name="Espaço Reservado para Conteúdo 2">
            <a:extLst>
              <a:ext uri="{FF2B5EF4-FFF2-40B4-BE49-F238E27FC236}">
                <a16:creationId xmlns:a16="http://schemas.microsoft.com/office/drawing/2014/main" id="{B00589CA-F837-F099-F744-1BAACD231F7C}"/>
              </a:ext>
            </a:extLst>
          </p:cNvPr>
          <p:cNvSpPr>
            <a:spLocks noGrp="1"/>
          </p:cNvSpPr>
          <p:nvPr>
            <p:ph idx="1"/>
          </p:nvPr>
        </p:nvSpPr>
        <p:spPr/>
        <p:txBody>
          <a:bodyPr/>
          <a:lstStyle/>
          <a:p>
            <a:pPr marL="0" indent="0" algn="ctr">
              <a:buNone/>
            </a:pPr>
            <a:r>
              <a:rPr lang="pt-BR" u="sng" dirty="0"/>
              <a:t>Natureza Jurídica</a:t>
            </a:r>
          </a:p>
          <a:p>
            <a:r>
              <a:rPr lang="pt-BR" dirty="0"/>
              <a:t>É uma “contribuição social”, com </a:t>
            </a:r>
            <a:r>
              <a:rPr lang="pt-BR" dirty="0" err="1"/>
              <a:t>refereribilidade</a:t>
            </a:r>
            <a:r>
              <a:rPr lang="pt-BR" dirty="0"/>
              <a:t> marcada de acordo com o que consta da Constituição.</a:t>
            </a:r>
          </a:p>
        </p:txBody>
      </p:sp>
    </p:spTree>
    <p:extLst>
      <p:ext uri="{BB962C8B-B14F-4D97-AF65-F5344CB8AC3E}">
        <p14:creationId xmlns:p14="http://schemas.microsoft.com/office/powerpoint/2010/main" val="128018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72AB9-A99D-2A26-5798-F735C2957AF6}"/>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9D59AAAC-11B3-DA5F-9CA5-5A52817A7D2D}"/>
              </a:ext>
            </a:extLst>
          </p:cNvPr>
          <p:cNvSpPr>
            <a:spLocks noGrp="1"/>
          </p:cNvSpPr>
          <p:nvPr>
            <p:ph idx="1"/>
          </p:nvPr>
        </p:nvSpPr>
        <p:spPr/>
        <p:txBody>
          <a:bodyPr/>
          <a:lstStyle/>
          <a:p>
            <a:endParaRPr lang="pt-BR"/>
          </a:p>
        </p:txBody>
      </p:sp>
      <p:pic>
        <p:nvPicPr>
          <p:cNvPr id="1026" name="Picture 2" descr="Pré-visualização de imagem de arquivo">
            <a:extLst>
              <a:ext uri="{FF2B5EF4-FFF2-40B4-BE49-F238E27FC236}">
                <a16:creationId xmlns:a16="http://schemas.microsoft.com/office/drawing/2014/main" id="{B4F3EC9E-20CB-0585-451A-645B752A5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157287"/>
            <a:ext cx="12214106" cy="570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013078"/>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2614</TotalTime>
  <Words>2096</Words>
  <Application>Microsoft Office PowerPoint</Application>
  <PresentationFormat>Widescreen</PresentationFormat>
  <Paragraphs>129</Paragraphs>
  <Slides>21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21</vt:i4>
      </vt:variant>
    </vt:vector>
  </HeadingPairs>
  <TitlesOfParts>
    <vt:vector size="26" baseType="lpstr">
      <vt:lpstr>Arial</vt:lpstr>
      <vt:lpstr>Calibri</vt:lpstr>
      <vt:lpstr>Calibri Light</vt:lpstr>
      <vt:lpstr>Montserrat</vt:lpstr>
      <vt:lpstr>Tema do Office</vt:lpstr>
      <vt:lpstr>Apresentação do PowerPoint</vt:lpstr>
      <vt:lpstr>CONTEÚDO</vt:lpstr>
      <vt:lpstr>TRIBUTO</vt:lpstr>
      <vt:lpstr>TRIBUTO</vt:lpstr>
      <vt:lpstr>TRIBUTO</vt:lpstr>
      <vt:lpstr>PASEP</vt:lpstr>
      <vt:lpstr>PASEP</vt:lpstr>
      <vt:lpstr>PASEP</vt:lpstr>
      <vt:lpstr>Apresentação do PowerPoint</vt:lpstr>
      <vt:lpstr>PASEP</vt:lpstr>
      <vt:lpstr>PASEP</vt:lpstr>
      <vt:lpstr>PASEP</vt:lpstr>
      <vt:lpstr>PASEP</vt:lpstr>
      <vt:lpstr>PASEP</vt:lpstr>
      <vt:lpstr>Sujeição passiva do RPPS</vt:lpstr>
      <vt:lpstr>Sujeição passiva do RPPS</vt:lpstr>
      <vt:lpstr>Sujeição passiva do RPPS</vt:lpstr>
      <vt:lpstr>Sujeição passiva do RPPS</vt:lpstr>
      <vt:lpstr>Sujeição passiva do RPPS</vt:lpstr>
      <vt:lpstr>MAPA DE REMÉDIOS</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Pró Empresa</dc:creator>
  <cp:lastModifiedBy>Alexandre Manir Figueiredo Sarquis</cp:lastModifiedBy>
  <cp:revision>11</cp:revision>
  <dcterms:created xsi:type="dcterms:W3CDTF">2022-02-18T18:51:31Z</dcterms:created>
  <dcterms:modified xsi:type="dcterms:W3CDTF">2024-06-28T11:13:14Z</dcterms:modified>
</cp:coreProperties>
</file>