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tonig2@gmail.com" TargetMode="External"/><Relationship Id="rId5" Type="http://schemas.openxmlformats.org/officeDocument/2006/relationships/hyperlink" Target="mailto:ogconsultoria2017@gmail.com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8197" y="142755"/>
            <a:ext cx="6788896" cy="397204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4267948"/>
            <a:ext cx="11866418" cy="1634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Painel: Processos de Investimentos e Desinvestimentos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Tema: Os investimentos dos RPPS e a Contabilidade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E6F8DD-3771-52CD-75E0-B577FA734C6E}"/>
              </a:ext>
            </a:extLst>
          </p:cNvPr>
          <p:cNvSpPr txBox="1">
            <a:spLocks/>
          </p:cNvSpPr>
          <p:nvPr/>
        </p:nvSpPr>
        <p:spPr>
          <a:xfrm>
            <a:off x="4104409" y="5902846"/>
            <a:ext cx="7921499" cy="81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Por  Otoni Gonçalves Guimarães</a:t>
            </a:r>
          </a:p>
        </p:txBody>
      </p:sp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0209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97150" y="4539677"/>
            <a:ext cx="11217314" cy="2058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pt-BR" sz="1800" dirty="0">
                <a:latin typeface="Montserrat" panose="00000500000000000000" pitchFamily="2" charset="0"/>
              </a:rPr>
              <a:t>É imperioso considerar que a Contabilidade está presente em </a:t>
            </a:r>
            <a:r>
              <a:rPr lang="pt-BR" sz="1800" b="1" dirty="0">
                <a:latin typeface="Montserrat" panose="00000500000000000000" pitchFamily="2" charset="0"/>
              </a:rPr>
              <a:t>TODAS</a:t>
            </a:r>
            <a:r>
              <a:rPr lang="pt-BR" sz="1800" dirty="0">
                <a:latin typeface="Montserrat" panose="00000500000000000000" pitchFamily="2" charset="0"/>
              </a:rPr>
              <a:t> as áreas das entidades públicas ou  privadas, tanto como ferramentas de gestão, quanto de controle e prestação de contas aos usuários internos e externamente, especialmente, junto aos Tribunais de Contas, no caso dos RPPS.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pic>
        <p:nvPicPr>
          <p:cNvPr id="1026" name="Picture 2" descr="Contabilidade gerencial: o que é e qual sua importância">
            <a:extLst>
              <a:ext uri="{FF2B5EF4-FFF2-40B4-BE49-F238E27FC236}">
                <a16:creationId xmlns:a16="http://schemas.microsoft.com/office/drawing/2014/main" id="{1CD74241-1C4A-CB14-C496-45900432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2" y="1631374"/>
            <a:ext cx="5449613" cy="26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F4F3A3-1670-151A-EB1E-FB3BCDB3E06A}"/>
              </a:ext>
            </a:extLst>
          </p:cNvPr>
          <p:cNvSpPr txBox="1">
            <a:spLocks/>
          </p:cNvSpPr>
          <p:nvPr/>
        </p:nvSpPr>
        <p:spPr>
          <a:xfrm>
            <a:off x="516975" y="276894"/>
            <a:ext cx="8838826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4000" b="1" dirty="0">
                <a:latin typeface="Montserrat" panose="00000500000000000000" pitchFamily="2" charset="0"/>
              </a:rPr>
              <a:t>A Contabilidade como Instrumento de Gestão e Controle</a:t>
            </a:r>
          </a:p>
        </p:txBody>
      </p:sp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2F94E-13FC-0BB2-6AB4-E1627D74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9E9D57-322A-96F4-F5E1-6453EC9D2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227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C162441-7512-9D4E-0352-59FA06CCB5D5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058AA2-9FE8-84BD-2B53-96415777236D}"/>
              </a:ext>
            </a:extLst>
          </p:cNvPr>
          <p:cNvSpPr txBox="1">
            <a:spLocks/>
          </p:cNvSpPr>
          <p:nvPr/>
        </p:nvSpPr>
        <p:spPr>
          <a:xfrm>
            <a:off x="516975" y="276894"/>
            <a:ext cx="8838826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4000" b="1" dirty="0">
                <a:latin typeface="Montserrat" panose="00000500000000000000" pitchFamily="2" charset="0"/>
              </a:rPr>
              <a:t>Consequências dos atos de gestão dos Investimentos na  Contabilidade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4674392-2EC0-98CF-2E5F-86B37CD0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4BF543-F0FF-0E99-A98C-AC96AE355AC5}"/>
              </a:ext>
            </a:extLst>
          </p:cNvPr>
          <p:cNvSpPr txBox="1">
            <a:spLocks/>
          </p:cNvSpPr>
          <p:nvPr/>
        </p:nvSpPr>
        <p:spPr>
          <a:xfrm>
            <a:off x="280555" y="1757409"/>
            <a:ext cx="11554689" cy="1168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800" dirty="0">
                <a:latin typeface="Montserrat" panose="00000500000000000000" pitchFamily="2" charset="0"/>
              </a:rPr>
              <a:t>E quando se trata das operações financeiras com os recursos previdenciários, há que se atentar que os atos e fatos advindos da gestão implicam em diversas consequências contábeis, entre outras: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42312C9-2F05-F0A5-5B66-1ECF717940DD}"/>
              </a:ext>
            </a:extLst>
          </p:cNvPr>
          <p:cNvSpPr txBox="1">
            <a:spLocks/>
          </p:cNvSpPr>
          <p:nvPr/>
        </p:nvSpPr>
        <p:spPr>
          <a:xfrm>
            <a:off x="378940" y="3016810"/>
            <a:ext cx="11456303" cy="54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Na  elaboração do orçamento do Fundo Comum de Recursos Previdenciários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505418B-4117-C594-9CEF-A3A6B70E1845}"/>
              </a:ext>
            </a:extLst>
          </p:cNvPr>
          <p:cNvSpPr txBox="1">
            <a:spLocks/>
          </p:cNvSpPr>
          <p:nvPr/>
        </p:nvSpPr>
        <p:spPr>
          <a:xfrm>
            <a:off x="378942" y="3522504"/>
            <a:ext cx="11456302" cy="54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O registro prévio dos riscos precificados de cada segmento de aplicação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37AF30F-09FC-E615-24B1-7B7C0FA14F6F}"/>
              </a:ext>
            </a:extLst>
          </p:cNvPr>
          <p:cNvSpPr txBox="1">
            <a:spLocks/>
          </p:cNvSpPr>
          <p:nvPr/>
        </p:nvSpPr>
        <p:spPr>
          <a:xfrm>
            <a:off x="378941" y="4069762"/>
            <a:ext cx="11456303" cy="54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O controle do “estoque” dos ativos (fundo a fundo)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0FD95F-364F-EF1A-DACF-79DB3FB080CC}"/>
              </a:ext>
            </a:extLst>
          </p:cNvPr>
          <p:cNvSpPr txBox="1">
            <a:spLocks/>
          </p:cNvSpPr>
          <p:nvPr/>
        </p:nvSpPr>
        <p:spPr>
          <a:xfrm>
            <a:off x="351234" y="4821370"/>
            <a:ext cx="11484010" cy="81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A correta aplicação do conceito de receita orçamentária dos ganhos com os investimentos, ou seja, considerar receita orçamentária somente os ganhos efetivos, nos resgastes</a:t>
            </a:r>
          </a:p>
        </p:txBody>
      </p:sp>
    </p:spTree>
    <p:extLst>
      <p:ext uri="{BB962C8B-B14F-4D97-AF65-F5344CB8AC3E}">
        <p14:creationId xmlns:p14="http://schemas.microsoft.com/office/powerpoint/2010/main" val="41859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76619-BAED-CF1A-92AC-BA99D2A3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8284E0E-4CB3-792A-0D62-07576232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1262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6B10D2-C2A9-6708-CDFA-84EA11CA621B}"/>
              </a:ext>
            </a:extLst>
          </p:cNvPr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960C487-1E20-9CF8-4B04-5819A688E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917EDA-D514-EAFD-DDB4-E224C1E547D9}"/>
              </a:ext>
            </a:extLst>
          </p:cNvPr>
          <p:cNvSpPr txBox="1">
            <a:spLocks/>
          </p:cNvSpPr>
          <p:nvPr/>
        </p:nvSpPr>
        <p:spPr>
          <a:xfrm>
            <a:off x="280555" y="1706726"/>
            <a:ext cx="11575472" cy="876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800" dirty="0">
                <a:latin typeface="Montserrat" panose="00000500000000000000" pitchFamily="2" charset="0"/>
              </a:rPr>
              <a:t>E quando se trata das operações financeira com os recursos previdenciários, há que se atentar que os atos e fatos gerados pela gestão implicam em diversas consequências contábeis, entre outras: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4E4202B-4BEE-C1D9-238E-6569AC3943E0}"/>
              </a:ext>
            </a:extLst>
          </p:cNvPr>
          <p:cNvSpPr txBox="1">
            <a:spLocks/>
          </p:cNvSpPr>
          <p:nvPr/>
        </p:nvSpPr>
        <p:spPr>
          <a:xfrm>
            <a:off x="280556" y="2644624"/>
            <a:ext cx="11575472" cy="812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Os efeitos tributários advindos das decisões de manejo dos recursos, sobretudo nos desinvestimentos (</a:t>
            </a:r>
            <a:r>
              <a:rPr lang="pt-BR" sz="1800" i="1" dirty="0">
                <a:latin typeface="Montserrat" panose="00000500000000000000" pitchFamily="2" charset="0"/>
              </a:rPr>
              <a:t>PASEP</a:t>
            </a:r>
            <a:r>
              <a:rPr lang="pt-BR" sz="1800" dirty="0">
                <a:latin typeface="Montserrat" panose="00000500000000000000" pitchFamily="2" charset="0"/>
              </a:rPr>
              <a:t>)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5D04C37-F5AE-0FCC-3A33-1AB64231F32D}"/>
              </a:ext>
            </a:extLst>
          </p:cNvPr>
          <p:cNvSpPr txBox="1">
            <a:spLocks/>
          </p:cNvSpPr>
          <p:nvPr/>
        </p:nvSpPr>
        <p:spPr>
          <a:xfrm>
            <a:off x="280555" y="3485841"/>
            <a:ext cx="11575473" cy="116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Montserrat" panose="00000500000000000000" pitchFamily="2" charset="0"/>
              </a:rPr>
              <a:t>Tratamento diferenciado do registro contábil da volatilidade natural do mercado financeiro (</a:t>
            </a:r>
            <a:r>
              <a:rPr lang="pt-BR" sz="1800" i="1" dirty="0">
                <a:latin typeface="Montserrat" panose="00000500000000000000" pitchFamily="2" charset="0"/>
              </a:rPr>
              <a:t>perdas estimadas – o risco</a:t>
            </a:r>
            <a:r>
              <a:rPr lang="pt-BR" sz="1800" dirty="0">
                <a:latin typeface="Montserrat" panose="00000500000000000000" pitchFamily="2" charset="0"/>
              </a:rPr>
              <a:t>) e de situações fortuitas (</a:t>
            </a:r>
            <a:r>
              <a:rPr lang="pt-BR" sz="1800" i="1" dirty="0">
                <a:latin typeface="Montserrat" panose="00000500000000000000" pitchFamily="2" charset="0"/>
              </a:rPr>
              <a:t>valor recuperável</a:t>
            </a:r>
            <a:r>
              <a:rPr lang="pt-BR" sz="1800" dirty="0">
                <a:latin typeface="Montserrat" panose="00000500000000000000" pitchFamily="2" charset="0"/>
              </a:rPr>
              <a:t>) - (FI estressados, por exemplo)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BA78B12-BD1C-D3BB-A5E8-0B6AE83F9CA7}"/>
              </a:ext>
            </a:extLst>
          </p:cNvPr>
          <p:cNvSpPr txBox="1">
            <a:spLocks/>
          </p:cNvSpPr>
          <p:nvPr/>
        </p:nvSpPr>
        <p:spPr>
          <a:xfrm>
            <a:off x="628367" y="488693"/>
            <a:ext cx="8838826" cy="9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4000" b="1" dirty="0">
                <a:latin typeface="Montserrat" panose="00000500000000000000" pitchFamily="2" charset="0"/>
              </a:rPr>
              <a:t>Consequências dos atos de gestão dos Investimentos na  Contabilidade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F9982DE-794C-89BF-BF00-1FF25FA9333B}"/>
              </a:ext>
            </a:extLst>
          </p:cNvPr>
          <p:cNvSpPr txBox="1">
            <a:spLocks/>
          </p:cNvSpPr>
          <p:nvPr/>
        </p:nvSpPr>
        <p:spPr>
          <a:xfrm>
            <a:off x="370609" y="4614986"/>
            <a:ext cx="11575473" cy="467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800" i="1" dirty="0">
                <a:latin typeface="Montserrat" panose="00000500000000000000" pitchFamily="2" charset="0"/>
              </a:rPr>
              <a:t>Observações</a:t>
            </a:r>
            <a:r>
              <a:rPr lang="pt-BR" sz="1800" b="1" i="1" dirty="0">
                <a:latin typeface="Montserrat" panose="00000500000000000000" pitchFamily="2" charset="0"/>
              </a:rPr>
              <a:t>: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30A9ABC-A619-96BB-8741-8DCE42967F36}"/>
              </a:ext>
            </a:extLst>
          </p:cNvPr>
          <p:cNvSpPr txBox="1">
            <a:spLocks/>
          </p:cNvSpPr>
          <p:nvPr/>
        </p:nvSpPr>
        <p:spPr>
          <a:xfrm>
            <a:off x="398317" y="5066558"/>
            <a:ext cx="11395363" cy="66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800" i="1" dirty="0">
                <a:latin typeface="Montserrat" panose="00000500000000000000" pitchFamily="2" charset="0"/>
              </a:rPr>
              <a:t>1. Atentar para os entendimentos do seu Tribunal de Contas sobre a matéria, especialmente quanto aos conceitos de volatilidade negativa,  perdas efetivas e meta atuarial.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9545F41-F8E6-08ED-70ED-0DDD6537540C}"/>
              </a:ext>
            </a:extLst>
          </p:cNvPr>
          <p:cNvSpPr txBox="1">
            <a:spLocks/>
          </p:cNvSpPr>
          <p:nvPr/>
        </p:nvSpPr>
        <p:spPr>
          <a:xfrm>
            <a:off x="460665" y="5803020"/>
            <a:ext cx="11644744" cy="467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800" i="1" dirty="0">
                <a:latin typeface="Montserrat" panose="00000500000000000000" pitchFamily="2" charset="0"/>
              </a:rPr>
              <a:t>2. Fazer constar, </a:t>
            </a:r>
            <a:r>
              <a:rPr lang="pt-BR" sz="1800" b="1" i="1" dirty="0">
                <a:latin typeface="Montserrat" panose="00000500000000000000" pitchFamily="2" charset="0"/>
              </a:rPr>
              <a:t>SEMPRE</a:t>
            </a:r>
            <a:r>
              <a:rPr lang="pt-BR" sz="1800" i="1" dirty="0">
                <a:latin typeface="Montserrat" panose="00000500000000000000" pitchFamily="2" charset="0"/>
              </a:rPr>
              <a:t>, nas Notas Explicativas as metodologias adotadas para os registros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8526E4C7-2EA0-812E-DAA8-A18A90376422}"/>
              </a:ext>
            </a:extLst>
          </p:cNvPr>
          <p:cNvSpPr txBox="1">
            <a:spLocks/>
          </p:cNvSpPr>
          <p:nvPr/>
        </p:nvSpPr>
        <p:spPr>
          <a:xfrm>
            <a:off x="457200" y="6298323"/>
            <a:ext cx="11395363" cy="467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800" i="1" dirty="0">
                <a:latin typeface="Montserrat" panose="00000500000000000000" pitchFamily="2" charset="0"/>
              </a:rPr>
              <a:t>3. A Contabilidade dever estar em permanente inteiração com a gestão do RPPS</a:t>
            </a:r>
          </a:p>
        </p:txBody>
      </p:sp>
    </p:spTree>
    <p:extLst>
      <p:ext uri="{BB962C8B-B14F-4D97-AF65-F5344CB8AC3E}">
        <p14:creationId xmlns:p14="http://schemas.microsoft.com/office/powerpoint/2010/main" val="36242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A1C333-A7F3-34E1-86D8-75E613016178}"/>
              </a:ext>
            </a:extLst>
          </p:cNvPr>
          <p:cNvSpPr/>
          <p:nvPr/>
        </p:nvSpPr>
        <p:spPr>
          <a:xfrm>
            <a:off x="2128851" y="4530544"/>
            <a:ext cx="5800698" cy="1763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b="1" i="1" dirty="0">
                <a:latin typeface="Montserrat" panose="00000500000000000000" pitchFamily="2" charset="0"/>
                <a:ea typeface="+mj-ea"/>
                <a:cs typeface="+mj-cs"/>
              </a:rPr>
              <a:t>Otoni Guimarães</a:t>
            </a:r>
            <a:endParaRPr lang="pt-BR" b="1" i="1" dirty="0">
              <a:latin typeface="Montserrat" panose="00000500000000000000" pitchFamily="2" charset="0"/>
              <a:ea typeface="+mj-ea"/>
              <a:cs typeface="+mj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b="1" i="1" dirty="0">
                <a:latin typeface="Montserrat" panose="00000500000000000000" pitchFamily="2" charset="0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ogconsultoria2017@gmail.com</a:t>
            </a:r>
            <a:endParaRPr lang="pt-BR" b="1" i="1" dirty="0">
              <a:latin typeface="Montserrat" panose="00000500000000000000" pitchFamily="2" charset="0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b="1" i="1" dirty="0">
                <a:latin typeface="Montserrat" panose="00000500000000000000" pitchFamily="2" charset="0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otonig2@gmail.com</a:t>
            </a:r>
            <a:r>
              <a:rPr lang="pt-BR" b="1" i="1" dirty="0">
                <a:latin typeface="Montserrat" panose="00000500000000000000" pitchFamily="2" charset="0"/>
                <a:ea typeface="+mj-ea"/>
                <a:cs typeface="+mj-cs"/>
              </a:rPr>
              <a:t> 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b="1" i="1" dirty="0">
                <a:latin typeface="Montserrat" panose="00000500000000000000" pitchFamily="2" charset="0"/>
                <a:ea typeface="+mj-ea"/>
                <a:cs typeface="+mj-cs"/>
              </a:rPr>
              <a:t>(61) 9 9975-5980 (WhatsApp)</a:t>
            </a:r>
          </a:p>
        </p:txBody>
      </p:sp>
      <p:pic>
        <p:nvPicPr>
          <p:cNvPr id="5" name="Picture 2" descr="Gratidão | Diário do Pará">
            <a:extLst>
              <a:ext uri="{FF2B5EF4-FFF2-40B4-BE49-F238E27FC236}">
                <a16:creationId xmlns:a16="http://schemas.microsoft.com/office/drawing/2014/main" id="{5A83C734-6EA8-DC12-EFD7-A079917C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423315"/>
            <a:ext cx="9310254" cy="28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-grupogen.intercase.net.br/media/catalog/product/cache/1/image/650x650/9df78eab33525d08d6e5fb8d27136e95/A/_/A_Contabilidade_na_Gest_o_dos_Regimes_Pr_prios_de_Previd_ncia_Social.png">
            <a:extLst>
              <a:ext uri="{FF2B5EF4-FFF2-40B4-BE49-F238E27FC236}">
                <a16:creationId xmlns:a16="http://schemas.microsoft.com/office/drawing/2014/main" id="{7DD8A62E-E352-0711-33C8-EB563BC3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57" y="2230569"/>
            <a:ext cx="3180238" cy="259228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355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Otoni Guimarães</cp:lastModifiedBy>
  <cp:revision>10</cp:revision>
  <dcterms:created xsi:type="dcterms:W3CDTF">2022-02-18T18:51:31Z</dcterms:created>
  <dcterms:modified xsi:type="dcterms:W3CDTF">2024-03-07T10:56:31Z</dcterms:modified>
</cp:coreProperties>
</file>