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6" r:id="rId10"/>
    <p:sldId id="274" r:id="rId11"/>
    <p:sldId id="275" r:id="rId12"/>
    <p:sldId id="267" r:id="rId13"/>
    <p:sldId id="268" r:id="rId14"/>
    <p:sldId id="270" r:id="rId15"/>
    <p:sldId id="271" r:id="rId16"/>
    <p:sldId id="272" r:id="rId17"/>
    <p:sldId id="273" r:id="rId18"/>
    <p:sldId id="269" r:id="rId19"/>
    <p:sldId id="278" r:id="rId20"/>
    <p:sldId id="265" r:id="rId21"/>
    <p:sldId id="258" r:id="rId22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DB%20EMPRESAS\LDB%20CONSULTORIA%20FINANCEIRA\CLIENTES\PORTO%20FELIZ\ALM\PASSIVO%20PORTO%20FELIZ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DB%20EMPRESAS\LDB%20CONSULTORIA%20FINANCEIRA\CLIENTES\NOBRES\ALM\Fronteira%20Eficiente%20CUPOM_4,0_6,0%20NOBRES%202022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Resultado (Receitas - Despesas) RPPS “X”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PASSIVO!$I$4</c:f>
              <c:strCache>
                <c:ptCount val="1"/>
                <c:pt idx="0">
                  <c:v>Resultado (Receitas - Despesas) PORTOPREV 2020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PASSIVO!$H$5:$H$79</c:f>
              <c:numCache>
                <c:formatCode>General</c:formatCode>
                <c:ptCount val="7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  <c:pt idx="67">
                  <c:v>2087</c:v>
                </c:pt>
                <c:pt idx="68">
                  <c:v>2088</c:v>
                </c:pt>
                <c:pt idx="69">
                  <c:v>2089</c:v>
                </c:pt>
                <c:pt idx="70">
                  <c:v>2090</c:v>
                </c:pt>
                <c:pt idx="71">
                  <c:v>2091</c:v>
                </c:pt>
                <c:pt idx="72">
                  <c:v>2092</c:v>
                </c:pt>
                <c:pt idx="73">
                  <c:v>2093</c:v>
                </c:pt>
                <c:pt idx="74">
                  <c:v>2094</c:v>
                </c:pt>
              </c:numCache>
            </c:numRef>
          </c:cat>
          <c:val>
            <c:numRef>
              <c:f>PASSIVO!$I$5:$I$79</c:f>
              <c:numCache>
                <c:formatCode>#,##0.00</c:formatCode>
                <c:ptCount val="75"/>
                <c:pt idx="0">
                  <c:v>9312837.4499999993</c:v>
                </c:pt>
                <c:pt idx="1">
                  <c:v>8579482</c:v>
                </c:pt>
                <c:pt idx="2">
                  <c:v>7932603.3099999996</c:v>
                </c:pt>
                <c:pt idx="3">
                  <c:v>7230682.0899999999</c:v>
                </c:pt>
                <c:pt idx="4">
                  <c:v>6676269.1600000001</c:v>
                </c:pt>
                <c:pt idx="5">
                  <c:v>5054396.07</c:v>
                </c:pt>
                <c:pt idx="6">
                  <c:v>4837954.6500000004</c:v>
                </c:pt>
                <c:pt idx="7">
                  <c:v>3835793.11</c:v>
                </c:pt>
                <c:pt idx="8">
                  <c:v>3121787.29</c:v>
                </c:pt>
                <c:pt idx="9">
                  <c:v>2186544.2999999998</c:v>
                </c:pt>
                <c:pt idx="10">
                  <c:v>1828637.55</c:v>
                </c:pt>
                <c:pt idx="11">
                  <c:v>1306359.3999999999</c:v>
                </c:pt>
                <c:pt idx="12">
                  <c:v>1127590.06</c:v>
                </c:pt>
                <c:pt idx="13">
                  <c:v>482894.11</c:v>
                </c:pt>
                <c:pt idx="14">
                  <c:v>-23665.279999999999</c:v>
                </c:pt>
                <c:pt idx="15">
                  <c:v>-848399.43</c:v>
                </c:pt>
                <c:pt idx="16">
                  <c:v>-1526145.74</c:v>
                </c:pt>
                <c:pt idx="17">
                  <c:v>-2508406.34</c:v>
                </c:pt>
                <c:pt idx="18">
                  <c:v>-2962349.04</c:v>
                </c:pt>
                <c:pt idx="19">
                  <c:v>-8618600.9199999999</c:v>
                </c:pt>
                <c:pt idx="20">
                  <c:v>-8650171.6199999992</c:v>
                </c:pt>
                <c:pt idx="21">
                  <c:v>-8729845.8300000001</c:v>
                </c:pt>
                <c:pt idx="22">
                  <c:v>-8948344.6600000001</c:v>
                </c:pt>
                <c:pt idx="23">
                  <c:v>-8941042.7300000004</c:v>
                </c:pt>
                <c:pt idx="24">
                  <c:v>-8866850.5800000001</c:v>
                </c:pt>
                <c:pt idx="25">
                  <c:v>-8849612</c:v>
                </c:pt>
                <c:pt idx="26">
                  <c:v>-8773852.9700000007</c:v>
                </c:pt>
                <c:pt idx="27">
                  <c:v>-8547743.1400000006</c:v>
                </c:pt>
                <c:pt idx="28">
                  <c:v>-8260045.7999999998</c:v>
                </c:pt>
                <c:pt idx="29">
                  <c:v>-7931380.9000000004</c:v>
                </c:pt>
                <c:pt idx="30">
                  <c:v>-7657967.7599999998</c:v>
                </c:pt>
                <c:pt idx="31">
                  <c:v>-7345840.79</c:v>
                </c:pt>
                <c:pt idx="32">
                  <c:v>-6869025.1600000001</c:v>
                </c:pt>
                <c:pt idx="33">
                  <c:v>-6478951.2300000004</c:v>
                </c:pt>
                <c:pt idx="34">
                  <c:v>-6095955.8300000001</c:v>
                </c:pt>
                <c:pt idx="35">
                  <c:v>-5694730.0700000003</c:v>
                </c:pt>
                <c:pt idx="36">
                  <c:v>-5283894.43</c:v>
                </c:pt>
                <c:pt idx="37">
                  <c:v>-4835891.18</c:v>
                </c:pt>
                <c:pt idx="38">
                  <c:v>-4440573.5999999996</c:v>
                </c:pt>
                <c:pt idx="39">
                  <c:v>-4049186.51</c:v>
                </c:pt>
                <c:pt idx="40">
                  <c:v>-3675804.15</c:v>
                </c:pt>
                <c:pt idx="41">
                  <c:v>-3329747.91</c:v>
                </c:pt>
                <c:pt idx="42">
                  <c:v>-2999745.95</c:v>
                </c:pt>
                <c:pt idx="43">
                  <c:v>-2694959.01</c:v>
                </c:pt>
                <c:pt idx="44">
                  <c:v>-2414114.16</c:v>
                </c:pt>
                <c:pt idx="45">
                  <c:v>-2155984.29</c:v>
                </c:pt>
                <c:pt idx="46">
                  <c:v>-1919362.53</c:v>
                </c:pt>
                <c:pt idx="47">
                  <c:v>-1703021.98</c:v>
                </c:pt>
                <c:pt idx="48">
                  <c:v>-1505762.26</c:v>
                </c:pt>
                <c:pt idx="49">
                  <c:v>-1326457.7</c:v>
                </c:pt>
                <c:pt idx="50">
                  <c:v>-1163971.8999999999</c:v>
                </c:pt>
                <c:pt idx="51">
                  <c:v>-1017159.5</c:v>
                </c:pt>
                <c:pt idx="52">
                  <c:v>-884925.46</c:v>
                </c:pt>
                <c:pt idx="53">
                  <c:v>-766245.08</c:v>
                </c:pt>
                <c:pt idx="54">
                  <c:v>-660142.76</c:v>
                </c:pt>
                <c:pt idx="55">
                  <c:v>-565664.69999999995</c:v>
                </c:pt>
                <c:pt idx="56">
                  <c:v>-481907.92</c:v>
                </c:pt>
                <c:pt idx="57">
                  <c:v>-408013.89</c:v>
                </c:pt>
                <c:pt idx="58">
                  <c:v>-343181.69</c:v>
                </c:pt>
                <c:pt idx="59">
                  <c:v>-286629.52</c:v>
                </c:pt>
                <c:pt idx="60">
                  <c:v>-237574.74</c:v>
                </c:pt>
                <c:pt idx="61">
                  <c:v>-195290.29</c:v>
                </c:pt>
                <c:pt idx="62">
                  <c:v>-159114.42000000001</c:v>
                </c:pt>
                <c:pt idx="63">
                  <c:v>-128441.38</c:v>
                </c:pt>
                <c:pt idx="64">
                  <c:v>-102682.28</c:v>
                </c:pt>
                <c:pt idx="65">
                  <c:v>-81248.63</c:v>
                </c:pt>
                <c:pt idx="66">
                  <c:v>-63581.599999999999</c:v>
                </c:pt>
                <c:pt idx="67">
                  <c:v>-49176.85</c:v>
                </c:pt>
                <c:pt idx="68">
                  <c:v>-37577.379999999997</c:v>
                </c:pt>
                <c:pt idx="69">
                  <c:v>-28348.63</c:v>
                </c:pt>
                <c:pt idx="70">
                  <c:v>-21093.84</c:v>
                </c:pt>
                <c:pt idx="71">
                  <c:v>-15466.79</c:v>
                </c:pt>
                <c:pt idx="72">
                  <c:v>-11162.11</c:v>
                </c:pt>
                <c:pt idx="73">
                  <c:v>-7916.31</c:v>
                </c:pt>
                <c:pt idx="74">
                  <c:v>-5504.87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15-443D-9C21-50050899B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159744"/>
        <c:axId val="576818128"/>
      </c:lineChart>
      <c:catAx>
        <c:axId val="65815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818128"/>
        <c:crosses val="autoZero"/>
        <c:auto val="1"/>
        <c:lblAlgn val="ctr"/>
        <c:lblOffset val="100"/>
        <c:noMultiLvlLbl val="0"/>
      </c:catAx>
      <c:valAx>
        <c:axId val="576818128"/>
        <c:scaling>
          <c:orientation val="minMax"/>
          <c:max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8159744"/>
        <c:crosses val="autoZero"/>
        <c:crossBetween val="between"/>
        <c:majorUnit val="25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Fronteira Eficiente de Markowitz</a:t>
            </a:r>
          </a:p>
        </c:rich>
      </c:tx>
      <c:layout>
        <c:manualLayout>
          <c:xMode val="edge"/>
          <c:yMode val="edge"/>
          <c:x val="0.3183787133040451"/>
          <c:y val="3.274560132462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893387372989585"/>
          <c:y val="0.133501423642927"/>
          <c:w val="0.81098610014427575"/>
          <c:h val="0.70277164521465341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rgbClr val="00B050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 w="63500"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'Otimizacao IMAB 4,0%'!$E$61:$E$73</c:f>
              <c:numCache>
                <c:formatCode>0.00%</c:formatCode>
                <c:ptCount val="13"/>
                <c:pt idx="0">
                  <c:v>2.9311202285599788E-2</c:v>
                </c:pt>
                <c:pt idx="1">
                  <c:v>2.9484106502157683E-2</c:v>
                </c:pt>
                <c:pt idx="2">
                  <c:v>3.0380869692326729E-2</c:v>
                </c:pt>
                <c:pt idx="3">
                  <c:v>3.1383722056275494E-2</c:v>
                </c:pt>
                <c:pt idx="4">
                  <c:v>3.2481879984610176E-2</c:v>
                </c:pt>
                <c:pt idx="5">
                  <c:v>3.3665886903138521E-2</c:v>
                </c:pt>
                <c:pt idx="6">
                  <c:v>3.492781912279723E-2</c:v>
                </c:pt>
                <c:pt idx="7">
                  <c:v>3.6259173698149828E-2</c:v>
                </c:pt>
                <c:pt idx="8">
                  <c:v>3.7652587251983012E-2</c:v>
                </c:pt>
                <c:pt idx="9">
                  <c:v>3.9101425768910528E-2</c:v>
                </c:pt>
                <c:pt idx="10">
                  <c:v>4.059975601469646E-2</c:v>
                </c:pt>
                <c:pt idx="11">
                  <c:v>4.2142299422812411E-2</c:v>
                </c:pt>
                <c:pt idx="12">
                  <c:v>4.3724376882111234E-2</c:v>
                </c:pt>
              </c:numCache>
            </c:numRef>
          </c:xVal>
          <c:yVal>
            <c:numRef>
              <c:f>'Otimizacao IMAB 4,0%'!$D$61:$D$73</c:f>
              <c:numCache>
                <c:formatCode>0.00%</c:formatCode>
                <c:ptCount val="13"/>
                <c:pt idx="0">
                  <c:v>4.7317666500442931E-2</c:v>
                </c:pt>
                <c:pt idx="1">
                  <c:v>5.0100999881572433E-2</c:v>
                </c:pt>
                <c:pt idx="2">
                  <c:v>5.2883333333355938E-2</c:v>
                </c:pt>
                <c:pt idx="3">
                  <c:v>5.566766666666665E-2</c:v>
                </c:pt>
                <c:pt idx="4">
                  <c:v>5.8450999999999989E-2</c:v>
                </c:pt>
                <c:pt idx="5">
                  <c:v>6.1233333333355934E-2</c:v>
                </c:pt>
                <c:pt idx="6">
                  <c:v>6.4016666666689259E-2</c:v>
                </c:pt>
                <c:pt idx="7">
                  <c:v>6.6800000000022605E-2</c:v>
                </c:pt>
                <c:pt idx="8">
                  <c:v>6.9583333333355937E-2</c:v>
                </c:pt>
                <c:pt idx="9">
                  <c:v>7.2366666666689269E-2</c:v>
                </c:pt>
                <c:pt idx="10">
                  <c:v>7.5150000000022601E-2</c:v>
                </c:pt>
                <c:pt idx="11">
                  <c:v>7.7933333333355934E-2</c:v>
                </c:pt>
                <c:pt idx="12">
                  <c:v>8.071666666668928E-2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48-4590-85A2-954CDC2BF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208768"/>
        <c:axId val="268232576"/>
      </c:scatterChart>
      <c:valAx>
        <c:axId val="268208768"/>
        <c:scaling>
          <c:orientation val="minMax"/>
          <c:max val="4.5000000000000012E-2"/>
          <c:min val="2.7500000000000007E-2"/>
        </c:scaling>
        <c:delete val="0"/>
        <c:axPos val="b"/>
        <c:majorGridlines>
          <c:spPr>
            <a:ln w="9525" cap="flat" cmpd="sng" algn="ctr">
              <a:solidFill>
                <a:srgbClr val="66FF66">
                  <a:alpha val="75000"/>
                </a:srgb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Risco - Volatilidade Ano %</a:t>
                </a:r>
              </a:p>
            </c:rich>
          </c:tx>
          <c:layout>
            <c:manualLayout>
              <c:xMode val="edge"/>
              <c:yMode val="edge"/>
              <c:x val="0.40751540674549047"/>
              <c:y val="0.909239584488558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232576"/>
        <c:crosses val="autoZero"/>
        <c:crossBetween val="midCat"/>
        <c:majorUnit val="2.5000000000000005E-3"/>
      </c:valAx>
      <c:valAx>
        <c:axId val="268232576"/>
        <c:scaling>
          <c:orientation val="minMax"/>
          <c:min val="4.5000000000000012E-2"/>
        </c:scaling>
        <c:delete val="0"/>
        <c:axPos val="l"/>
        <c:majorGridlines>
          <c:spPr>
            <a:ln w="12700" cap="flat" cmpd="sng" algn="ctr">
              <a:solidFill>
                <a:srgbClr val="66FF66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Retorno Real %aa</a:t>
                </a:r>
              </a:p>
            </c:rich>
          </c:tx>
          <c:layout>
            <c:manualLayout>
              <c:xMode val="edge"/>
              <c:yMode val="edge"/>
              <c:x val="1.8796599974268764E-2"/>
              <c:y val="0.39697967331548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208768"/>
        <c:crosses val="autoZero"/>
        <c:crossBetween val="midCat"/>
        <c:majorUnit val="5.000000000000001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4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2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onaldo@ldbempresas.com.br" TargetMode="Externa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A27F62-569A-CAB0-996D-3E8372FAF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1552" y="932465"/>
            <a:ext cx="6788896" cy="49930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05993C8-8476-2764-4B70-306657A2FB39}"/>
              </a:ext>
            </a:extLst>
          </p:cNvPr>
          <p:cNvSpPr txBox="1"/>
          <p:nvPr/>
        </p:nvSpPr>
        <p:spPr>
          <a:xfrm>
            <a:off x="1205946" y="392791"/>
            <a:ext cx="995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00CC"/>
                </a:solidFill>
                <a:latin typeface="Arial" panose="020B0604020202020204" pitchFamily="34" charset="0"/>
              </a:rPr>
              <a:t>ALM COMO FERRAMENTA DE GESTÃO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7069CA5-DA0D-8BD6-0492-E65AFEC9E6BB}"/>
              </a:ext>
            </a:extLst>
          </p:cNvPr>
          <p:cNvSpPr txBox="1"/>
          <p:nvPr/>
        </p:nvSpPr>
        <p:spPr>
          <a:xfrm>
            <a:off x="510208" y="6165758"/>
            <a:ext cx="4406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</a:rPr>
              <a:t>Ronaldo de Oliveira, </a:t>
            </a:r>
            <a:r>
              <a:rPr lang="pt-BR" sz="2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MSc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pt-BR" sz="2400" b="1" i="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C70FE0-FFFA-FDE2-ED6F-9A861D98DA56}"/>
              </a:ext>
            </a:extLst>
          </p:cNvPr>
          <p:cNvSpPr txBox="1"/>
          <p:nvPr/>
        </p:nvSpPr>
        <p:spPr>
          <a:xfrm>
            <a:off x="7765775" y="6172428"/>
            <a:ext cx="4167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Data: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</a:rPr>
              <a:t>07</a:t>
            </a:r>
            <a:r>
              <a:rPr lang="pt-BR" sz="24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/03/2024 às 16:00 h</a:t>
            </a:r>
          </a:p>
        </p:txBody>
      </p:sp>
    </p:spTree>
    <p:extLst>
      <p:ext uri="{BB962C8B-B14F-4D97-AF65-F5344CB8AC3E}">
        <p14:creationId xmlns:p14="http://schemas.microsoft.com/office/powerpoint/2010/main" val="354783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FDF1B-D502-312F-B00F-9A9028854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D31519C-AB25-464F-5130-F858BA331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C0365EF-1B35-1E73-963A-57D5FA8ADD77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83DE4D-2736-5FA8-A1AB-A9F1279CF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E4536691-BB82-51C2-A075-A66EF66F5EB4}"/>
              </a:ext>
            </a:extLst>
          </p:cNvPr>
          <p:cNvSpPr txBox="1">
            <a:spLocks/>
          </p:cNvSpPr>
          <p:nvPr/>
        </p:nvSpPr>
        <p:spPr>
          <a:xfrm>
            <a:off x="652707" y="258396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3200" dirty="0">
              <a:latin typeface="Montserrat" panose="00000500000000000000" pitchFamily="2" charset="0"/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33F693B9-530A-518E-0CD0-3B971CC350E0}"/>
              </a:ext>
            </a:extLst>
          </p:cNvPr>
          <p:cNvSpPr txBox="1">
            <a:spLocks/>
          </p:cNvSpPr>
          <p:nvPr/>
        </p:nvSpPr>
        <p:spPr>
          <a:xfrm>
            <a:off x="621260" y="2306156"/>
            <a:ext cx="2033312" cy="717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789DD9BA-3D80-8F45-7E9A-AD3D60CFC3BF}"/>
              </a:ext>
            </a:extLst>
          </p:cNvPr>
          <p:cNvSpPr txBox="1">
            <a:spLocks/>
          </p:cNvSpPr>
          <p:nvPr/>
        </p:nvSpPr>
        <p:spPr>
          <a:xfrm>
            <a:off x="625836" y="3415828"/>
            <a:ext cx="2900117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3200" dirty="0">
              <a:latin typeface="Montserrat" panose="00000500000000000000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191049B-37A8-150C-CFF3-0FE8437F7B84}"/>
              </a:ext>
            </a:extLst>
          </p:cNvPr>
          <p:cNvSpPr txBox="1"/>
          <p:nvPr/>
        </p:nvSpPr>
        <p:spPr>
          <a:xfrm>
            <a:off x="2085294" y="2670863"/>
            <a:ext cx="87327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3334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b="1" dirty="0">
              <a:solidFill>
                <a:srgbClr val="3334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6E05AA20-5D8F-1357-35FA-ACFC6E2B6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629" y="2316565"/>
            <a:ext cx="3975100" cy="1117229"/>
          </a:xfrm>
          <a:prstGeom prst="rect">
            <a:avLst/>
          </a:prstGeom>
          <a:noFill/>
          <a:ln w="28575">
            <a:solidFill>
              <a:srgbClr val="3333CC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Cenários dos </a:t>
            </a:r>
            <a:r>
              <a:rPr lang="pt-BR" sz="2200" b="1" i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Benchmarks</a:t>
            </a:r>
          </a:p>
          <a:p>
            <a:pPr algn="ctr">
              <a:lnSpc>
                <a:spcPct val="90000"/>
              </a:lnSpc>
              <a:defRPr/>
            </a:pPr>
            <a:endParaRPr lang="pt-BR" sz="800" b="1" dirty="0">
              <a:solidFill>
                <a:srgbClr val="3334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sz="2200" b="1" dirty="0">
                <a:solidFill>
                  <a:srgbClr val="3334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Obtenção de retornos e volatilidades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D0FB675E-3F5B-8F78-DAF6-267B6C41F951}"/>
              </a:ext>
            </a:extLst>
          </p:cNvPr>
          <p:cNvSpPr/>
          <p:nvPr/>
        </p:nvSpPr>
        <p:spPr>
          <a:xfrm>
            <a:off x="1824758" y="3637297"/>
            <a:ext cx="1509823" cy="1320428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ALM</a:t>
            </a:r>
          </a:p>
        </p:txBody>
      </p:sp>
      <p:sp>
        <p:nvSpPr>
          <p:cNvPr id="30" name="Fluxograma: Conector 29">
            <a:extLst>
              <a:ext uri="{FF2B5EF4-FFF2-40B4-BE49-F238E27FC236}">
                <a16:creationId xmlns:a16="http://schemas.microsoft.com/office/drawing/2014/main" id="{6FD7F70E-33A2-5BC0-AAE4-F55132957BE2}"/>
              </a:ext>
            </a:extLst>
          </p:cNvPr>
          <p:cNvSpPr/>
          <p:nvPr/>
        </p:nvSpPr>
        <p:spPr>
          <a:xfrm>
            <a:off x="1857775" y="2542098"/>
            <a:ext cx="1459312" cy="788817"/>
          </a:xfrm>
          <a:prstGeom prst="flowChartConnector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CENÁRIO ECONÔMICO</a:t>
            </a:r>
          </a:p>
        </p:txBody>
      </p:sp>
      <p:sp>
        <p:nvSpPr>
          <p:cNvPr id="31" name="Fluxograma: Conector 30">
            <a:extLst>
              <a:ext uri="{FF2B5EF4-FFF2-40B4-BE49-F238E27FC236}">
                <a16:creationId xmlns:a16="http://schemas.microsoft.com/office/drawing/2014/main" id="{B87FA183-D4C4-F9E2-762A-C90B67B15338}"/>
              </a:ext>
            </a:extLst>
          </p:cNvPr>
          <p:cNvSpPr/>
          <p:nvPr/>
        </p:nvSpPr>
        <p:spPr>
          <a:xfrm>
            <a:off x="761489" y="4957725"/>
            <a:ext cx="1284378" cy="788817"/>
          </a:xfrm>
          <a:prstGeom prst="flowChartConnector">
            <a:avLst/>
          </a:prstGeom>
          <a:solidFill>
            <a:srgbClr val="118337"/>
          </a:solidFill>
          <a:ln>
            <a:solidFill>
              <a:srgbClr val="1183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ATIVO</a:t>
            </a:r>
          </a:p>
        </p:txBody>
      </p:sp>
      <p:sp>
        <p:nvSpPr>
          <p:cNvPr id="32" name="Fluxograma: Conector 31">
            <a:extLst>
              <a:ext uri="{FF2B5EF4-FFF2-40B4-BE49-F238E27FC236}">
                <a16:creationId xmlns:a16="http://schemas.microsoft.com/office/drawing/2014/main" id="{88F10B72-B4CA-F2B5-62A6-F3D99B01EEFA}"/>
              </a:ext>
            </a:extLst>
          </p:cNvPr>
          <p:cNvSpPr/>
          <p:nvPr/>
        </p:nvSpPr>
        <p:spPr>
          <a:xfrm>
            <a:off x="3100649" y="5001759"/>
            <a:ext cx="1477930" cy="7888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PASSIVO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90BF7EA-0639-764F-F12D-C7605CC2F18A}"/>
              </a:ext>
            </a:extLst>
          </p:cNvPr>
          <p:cNvCxnSpPr>
            <a:cxnSpLocks/>
          </p:cNvCxnSpPr>
          <p:nvPr/>
        </p:nvCxnSpPr>
        <p:spPr>
          <a:xfrm>
            <a:off x="2600921" y="3330915"/>
            <a:ext cx="0" cy="3063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038834D3-3A28-F3E7-2A53-D224E9BC2114}"/>
              </a:ext>
            </a:extLst>
          </p:cNvPr>
          <p:cNvCxnSpPr>
            <a:stCxn id="31" idx="7"/>
            <a:endCxn id="29" idx="3"/>
          </p:cNvCxnSpPr>
          <p:nvPr/>
        </p:nvCxnSpPr>
        <p:spPr>
          <a:xfrm flipV="1">
            <a:off x="1857774" y="4764353"/>
            <a:ext cx="188093" cy="308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5FD338BE-DA93-CEFD-3F21-22962F30A5C7}"/>
              </a:ext>
            </a:extLst>
          </p:cNvPr>
          <p:cNvCxnSpPr>
            <a:stCxn id="32" idx="1"/>
            <a:endCxn id="29" idx="5"/>
          </p:cNvCxnSpPr>
          <p:nvPr/>
        </p:nvCxnSpPr>
        <p:spPr>
          <a:xfrm flipH="1" flipV="1">
            <a:off x="3113472" y="4764353"/>
            <a:ext cx="203615" cy="352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Box 14">
            <a:extLst>
              <a:ext uri="{FF2B5EF4-FFF2-40B4-BE49-F238E27FC236}">
                <a16:creationId xmlns:a16="http://schemas.microsoft.com/office/drawing/2014/main" id="{4DDE6E2D-9761-6C91-A970-8E1605403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167" y="3635364"/>
            <a:ext cx="3975100" cy="81253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Projeção do Passivo</a:t>
            </a:r>
          </a:p>
          <a:p>
            <a:pPr algn="ctr">
              <a:lnSpc>
                <a:spcPct val="90000"/>
              </a:lnSpc>
              <a:defRPr/>
            </a:pPr>
            <a:endParaRPr lang="pt-BR" sz="800" b="1" dirty="0">
              <a:solidFill>
                <a:srgbClr val="3334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sz="2200" b="1" dirty="0">
                <a:solidFill>
                  <a:srgbClr val="3334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anual de fluxo de caixa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3487D24F-A4A3-2D4A-FCAD-0C18A1E3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705" y="4673534"/>
            <a:ext cx="3975100" cy="1615827"/>
          </a:xfrm>
          <a:prstGeom prst="rect">
            <a:avLst/>
          </a:prstGeom>
          <a:noFill/>
          <a:ln w="28575">
            <a:solidFill>
              <a:srgbClr val="118337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200" b="1" dirty="0">
                <a:solidFill>
                  <a:srgbClr val="1183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Otimização do Ativo</a:t>
            </a:r>
          </a:p>
          <a:p>
            <a:pPr algn="ctr">
              <a:lnSpc>
                <a:spcPct val="90000"/>
              </a:lnSpc>
              <a:defRPr/>
            </a:pPr>
            <a:endParaRPr lang="pt-BR" sz="800" b="1" dirty="0">
              <a:solidFill>
                <a:srgbClr val="3334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3334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Otimização da carteira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3334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Mitigação de risco de liquidez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3334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Mitigação de risco de solvência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3334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ótimo entre Risco e Retorno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37D510-297B-5C02-6FF6-746874F96D0C}"/>
              </a:ext>
            </a:extLst>
          </p:cNvPr>
          <p:cNvSpPr txBox="1"/>
          <p:nvPr/>
        </p:nvSpPr>
        <p:spPr>
          <a:xfrm>
            <a:off x="378941" y="523097"/>
            <a:ext cx="9952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SOLUÇÃO ÓTIMA !!! </a:t>
            </a:r>
          </a:p>
          <a:p>
            <a:pPr algn="ctr"/>
            <a:endParaRPr lang="pt-BR" sz="800" b="1" dirty="0">
              <a:latin typeface="Arial" panose="020B0604020202020204" pitchFamily="34" charset="0"/>
            </a:endParaRPr>
          </a:p>
          <a:p>
            <a:pPr algn="ctr"/>
            <a:r>
              <a:rPr lang="pt-BR" sz="3200" b="1" i="1" dirty="0">
                <a:latin typeface="Arial" panose="020B0604020202020204" pitchFamily="34" charset="0"/>
              </a:rPr>
              <a:t>ALM: ASSET LIABILITY MANAGEMENT</a:t>
            </a:r>
          </a:p>
        </p:txBody>
      </p:sp>
      <p:pic>
        <p:nvPicPr>
          <p:cNvPr id="6" name="Picture 2" descr="Resultado de imagem para AGULHA NO PALHEIRO">
            <a:extLst>
              <a:ext uri="{FF2B5EF4-FFF2-40B4-BE49-F238E27FC236}">
                <a16:creationId xmlns:a16="http://schemas.microsoft.com/office/drawing/2014/main" id="{BF25670C-59F6-27B8-3E17-020531E5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887" y="3347971"/>
            <a:ext cx="1895061" cy="17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: Curva para a Direita 7">
            <a:extLst>
              <a:ext uri="{FF2B5EF4-FFF2-40B4-BE49-F238E27FC236}">
                <a16:creationId xmlns:a16="http://schemas.microsoft.com/office/drawing/2014/main" id="{C3BD49A9-F29D-E9AD-138F-7D7D51FA6F44}"/>
              </a:ext>
            </a:extLst>
          </p:cNvPr>
          <p:cNvSpPr/>
          <p:nvPr/>
        </p:nvSpPr>
        <p:spPr>
          <a:xfrm rot="13807192">
            <a:off x="9742513" y="5040560"/>
            <a:ext cx="586616" cy="1432119"/>
          </a:xfrm>
          <a:prstGeom prst="curvedRightArrow">
            <a:avLst>
              <a:gd name="adj1" fmla="val 25000"/>
              <a:gd name="adj2" fmla="val 54554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9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A9644-761E-03EA-CAFB-778702777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CB5A3EE-FF9F-C833-7E1E-ED147564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9D33CE3-0A74-CB20-2DF4-42A6197510EB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2C8E274-8BBD-D674-2215-356B50A79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4C1B3C-42C8-0DEC-2692-D0725EF6E6DE}"/>
              </a:ext>
            </a:extLst>
          </p:cNvPr>
          <p:cNvSpPr txBox="1">
            <a:spLocks/>
          </p:cNvSpPr>
          <p:nvPr/>
        </p:nvSpPr>
        <p:spPr>
          <a:xfrm rot="10800000" flipV="1">
            <a:off x="3325483" y="-242823"/>
            <a:ext cx="6459213" cy="10903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600" b="1" dirty="0">
                <a:latin typeface="Montserrat" panose="00000500000000000000" pitchFamily="2" charset="0"/>
              </a:rPr>
              <a:t>ESTUDO DE </a:t>
            </a:r>
            <a:r>
              <a:rPr lang="pt-BR" sz="2600" b="1" i="1" dirty="0">
                <a:latin typeface="Montserrat" panose="00000500000000000000" pitchFamily="2" charset="0"/>
              </a:rPr>
              <a:t>ALM</a:t>
            </a:r>
            <a:endParaRPr lang="pt-BR" sz="2600" b="1" dirty="0">
              <a:latin typeface="Montserrat" panose="00000500000000000000" pitchFamily="2" charset="0"/>
            </a:endParaRPr>
          </a:p>
          <a:p>
            <a:pPr algn="ctr"/>
            <a:r>
              <a:rPr lang="pt-BR" sz="2600" b="1" dirty="0">
                <a:latin typeface="Montserrat" panose="00000500000000000000" pitchFamily="2" charset="0"/>
              </a:rPr>
              <a:t>(</a:t>
            </a:r>
            <a:r>
              <a:rPr lang="pt-BR" sz="2600" b="1" i="1" dirty="0">
                <a:latin typeface="Montserrat" panose="00000500000000000000" pitchFamily="2" charset="0"/>
              </a:rPr>
              <a:t>ASSET LIABILITY MANAGEMENT</a:t>
            </a:r>
            <a:r>
              <a:rPr lang="pt-BR" sz="2600" b="1" dirty="0"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69694A98-E36A-8A22-36B2-CA64998BAFBA}"/>
              </a:ext>
            </a:extLst>
          </p:cNvPr>
          <p:cNvSpPr/>
          <p:nvPr/>
        </p:nvSpPr>
        <p:spPr>
          <a:xfrm>
            <a:off x="9395603" y="2234343"/>
            <a:ext cx="2024763" cy="1738567"/>
          </a:xfrm>
          <a:prstGeom prst="cloudCallout">
            <a:avLst>
              <a:gd name="adj1" fmla="val -244722"/>
              <a:gd name="adj2" fmla="val 3442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TÍTULOS PÚBLICO FEDERAL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D7E9D64-D66B-B172-8FA8-0E7436398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35700"/>
            <a:ext cx="5355245" cy="3290143"/>
          </a:xfrm>
          <a:prstGeom prst="rect">
            <a:avLst/>
          </a:prstGeom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51BB3878-1ADF-17C9-FE32-59D952E329A0}"/>
              </a:ext>
            </a:extLst>
          </p:cNvPr>
          <p:cNvSpPr/>
          <p:nvPr/>
        </p:nvSpPr>
        <p:spPr>
          <a:xfrm>
            <a:off x="9987577" y="4968001"/>
            <a:ext cx="946773" cy="823191"/>
          </a:xfrm>
          <a:prstGeom prst="down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CC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A9EDE8F-93EC-E963-8719-EB74707F6FF9}"/>
              </a:ext>
            </a:extLst>
          </p:cNvPr>
          <p:cNvSpPr txBox="1"/>
          <p:nvPr/>
        </p:nvSpPr>
        <p:spPr>
          <a:xfrm>
            <a:off x="9784696" y="3917569"/>
            <a:ext cx="1352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/>
              <a:t>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05843C-3C88-AA80-6065-B64B9CA2F0A4}"/>
              </a:ext>
            </a:extLst>
          </p:cNvPr>
          <p:cNvSpPr txBox="1"/>
          <p:nvPr/>
        </p:nvSpPr>
        <p:spPr>
          <a:xfrm>
            <a:off x="9168992" y="5935270"/>
            <a:ext cx="2769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0000CC"/>
                </a:solidFill>
                <a:latin typeface="Algerian" panose="04020705040A02060702" pitchFamily="82" charset="0"/>
              </a:rPr>
              <a:t>NTN-B</a:t>
            </a:r>
          </a:p>
        </p:txBody>
      </p:sp>
      <p:sp>
        <p:nvSpPr>
          <p:cNvPr id="12" name="Balão de Pensamento: Nuvem 11">
            <a:extLst>
              <a:ext uri="{FF2B5EF4-FFF2-40B4-BE49-F238E27FC236}">
                <a16:creationId xmlns:a16="http://schemas.microsoft.com/office/drawing/2014/main" id="{E95C66A2-88EC-22A2-7FA8-31CF94AC6D11}"/>
              </a:ext>
            </a:extLst>
          </p:cNvPr>
          <p:cNvSpPr/>
          <p:nvPr/>
        </p:nvSpPr>
        <p:spPr>
          <a:xfrm>
            <a:off x="6577040" y="926661"/>
            <a:ext cx="2024763" cy="1807254"/>
          </a:xfrm>
          <a:prstGeom prst="cloudCallout">
            <a:avLst>
              <a:gd name="adj1" fmla="val -122330"/>
              <a:gd name="adj2" fmla="val 89810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% A SER ALOCADO EM RENDA VARIÁVEL LOCAL</a:t>
            </a:r>
          </a:p>
        </p:txBody>
      </p:sp>
      <p:sp>
        <p:nvSpPr>
          <p:cNvPr id="13" name="Balão de Pensamento: Nuvem 12">
            <a:extLst>
              <a:ext uri="{FF2B5EF4-FFF2-40B4-BE49-F238E27FC236}">
                <a16:creationId xmlns:a16="http://schemas.microsoft.com/office/drawing/2014/main" id="{2E9FC383-3B34-73CA-3073-2B966352F6DE}"/>
              </a:ext>
            </a:extLst>
          </p:cNvPr>
          <p:cNvSpPr/>
          <p:nvPr/>
        </p:nvSpPr>
        <p:spPr>
          <a:xfrm>
            <a:off x="3591339" y="931295"/>
            <a:ext cx="2616155" cy="1807254"/>
          </a:xfrm>
          <a:prstGeom prst="cloudCallout">
            <a:avLst>
              <a:gd name="adj1" fmla="val -26815"/>
              <a:gd name="adj2" fmla="val 89078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% A SER ALOCADO EM INVESTIMENTO NO EXTERIOR</a:t>
            </a:r>
          </a:p>
        </p:txBody>
      </p:sp>
      <p:sp>
        <p:nvSpPr>
          <p:cNvPr id="14" name="Balão de Pensamento: Nuvem 13">
            <a:extLst>
              <a:ext uri="{FF2B5EF4-FFF2-40B4-BE49-F238E27FC236}">
                <a16:creationId xmlns:a16="http://schemas.microsoft.com/office/drawing/2014/main" id="{3017A5D0-14C0-1A5A-F935-7CD4BC34BBA4}"/>
              </a:ext>
            </a:extLst>
          </p:cNvPr>
          <p:cNvSpPr/>
          <p:nvPr/>
        </p:nvSpPr>
        <p:spPr>
          <a:xfrm>
            <a:off x="605638" y="1330716"/>
            <a:ext cx="2616155" cy="1807254"/>
          </a:xfrm>
          <a:prstGeom prst="cloudCallout">
            <a:avLst>
              <a:gd name="adj1" fmla="val 61832"/>
              <a:gd name="adj2" fmla="val 66346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% A SER ALOCADO EM RENDA FIXA: SELIC/CDI X IMA-B?</a:t>
            </a:r>
          </a:p>
        </p:txBody>
      </p:sp>
      <p:sp>
        <p:nvSpPr>
          <p:cNvPr id="15" name="Balão de Pensamento: Nuvem 14">
            <a:extLst>
              <a:ext uri="{FF2B5EF4-FFF2-40B4-BE49-F238E27FC236}">
                <a16:creationId xmlns:a16="http://schemas.microsoft.com/office/drawing/2014/main" id="{128E3AA5-1D06-BBE5-BE34-D72A51D7E780}"/>
              </a:ext>
            </a:extLst>
          </p:cNvPr>
          <p:cNvSpPr/>
          <p:nvPr/>
        </p:nvSpPr>
        <p:spPr>
          <a:xfrm>
            <a:off x="7101840" y="4840899"/>
            <a:ext cx="2024763" cy="1807254"/>
          </a:xfrm>
          <a:prstGeom prst="cloudCallout">
            <a:avLst>
              <a:gd name="adj1" fmla="val -131493"/>
              <a:gd name="adj2" fmla="val -89109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% A SER ALOCADO EM RENDA VARIÁVEL </a:t>
            </a:r>
            <a:r>
              <a:rPr lang="pt-BR" b="1" i="1" dirty="0">
                <a:solidFill>
                  <a:schemeClr val="bg1"/>
                </a:solidFill>
              </a:rPr>
              <a:t>OFFSHORE</a:t>
            </a:r>
          </a:p>
        </p:txBody>
      </p:sp>
    </p:spTree>
    <p:extLst>
      <p:ext uri="{BB962C8B-B14F-4D97-AF65-F5344CB8AC3E}">
        <p14:creationId xmlns:p14="http://schemas.microsoft.com/office/powerpoint/2010/main" val="378899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D6C10-C703-7485-8C97-5CE1870BB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65AE47F-4BAE-5CAF-B6BC-677144023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034C708-748B-D614-B7E2-744229E8A411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F0AD1C2-8405-C55E-A8DC-0E289B32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99721B1-0280-8BC9-479A-4A17A2FB039F}"/>
              </a:ext>
            </a:extLst>
          </p:cNvPr>
          <p:cNvSpPr txBox="1"/>
          <p:nvPr/>
        </p:nvSpPr>
        <p:spPr>
          <a:xfrm>
            <a:off x="516975" y="859086"/>
            <a:ext cx="899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FLUXO PASSIVO RPPS “X” (RECEITAS – DESPESAS)</a:t>
            </a:r>
            <a:endParaRPr lang="en-US" sz="3200" b="1" i="1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0B0ED2A-A667-7577-68B9-B1DCA9AFF0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967728"/>
              </p:ext>
            </p:extLst>
          </p:nvPr>
        </p:nvGraphicFramePr>
        <p:xfrm>
          <a:off x="675861" y="1959568"/>
          <a:ext cx="11097442" cy="465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A70C439-DD38-F724-FDB7-C167D03D612F}"/>
              </a:ext>
            </a:extLst>
          </p:cNvPr>
          <p:cNvCxnSpPr/>
          <p:nvPr/>
        </p:nvCxnSpPr>
        <p:spPr>
          <a:xfrm flipV="1">
            <a:off x="3306881" y="3213344"/>
            <a:ext cx="0" cy="3051545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DE5A7D6-ECC0-FC7C-88B6-964BF040E407}"/>
              </a:ext>
            </a:extLst>
          </p:cNvPr>
          <p:cNvSpPr txBox="1"/>
          <p:nvPr/>
        </p:nvSpPr>
        <p:spPr>
          <a:xfrm>
            <a:off x="2968488" y="2838585"/>
            <a:ext cx="712996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2033</a:t>
            </a:r>
          </a:p>
        </p:txBody>
      </p:sp>
    </p:spTree>
    <p:extLst>
      <p:ext uri="{BB962C8B-B14F-4D97-AF65-F5344CB8AC3E}">
        <p14:creationId xmlns:p14="http://schemas.microsoft.com/office/powerpoint/2010/main" val="417385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A86AF-E3D0-3145-D8F0-25744A718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4F9D0C-EE18-DB5D-1738-66F597FCE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02F4A63-F982-4AF6-4974-1A927038D8D1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11A4321-8AA2-0919-3E5C-6B0F35045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65585FC-92CA-9D95-6387-8F02024CFC03}"/>
              </a:ext>
            </a:extLst>
          </p:cNvPr>
          <p:cNvSpPr txBox="1"/>
          <p:nvPr/>
        </p:nvSpPr>
        <p:spPr>
          <a:xfrm>
            <a:off x="215758" y="783712"/>
            <a:ext cx="6012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SÉRIE HISTÓRICA DE RETORNOS DOS </a:t>
            </a:r>
            <a:r>
              <a:rPr lang="en-US" sz="3200" b="1" i="1" dirty="0"/>
              <a:t>BENCHMARKs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A1F79B-E6AC-EE4E-0A21-AAFCBEEBCD9C}"/>
              </a:ext>
            </a:extLst>
          </p:cNvPr>
          <p:cNvSpPr txBox="1"/>
          <p:nvPr/>
        </p:nvSpPr>
        <p:spPr>
          <a:xfrm>
            <a:off x="5820256" y="209765"/>
            <a:ext cx="34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02/01/2006 à 26/02/2021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F2C5181-E9F4-C5C6-F0CC-9D5ECF03B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88" y="2160104"/>
            <a:ext cx="11078538" cy="43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6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F1CF2-F8A4-BE03-9083-A5388FB49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A5D2F30-6343-253D-92B1-468BCFF4C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8C48EEF-7D1D-0A90-238F-3FB54A2DB693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3A17AF4-C44F-A24E-CBC7-7F0D9C6A5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3C325EA2-E165-39CA-6458-F1D756F9ADD1}"/>
              </a:ext>
            </a:extLst>
          </p:cNvPr>
          <p:cNvSpPr txBox="1"/>
          <p:nvPr/>
        </p:nvSpPr>
        <p:spPr>
          <a:xfrm>
            <a:off x="2887249" y="638465"/>
            <a:ext cx="61979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FRONTEIRA EFICIENTE DE </a:t>
            </a:r>
            <a:r>
              <a:rPr lang="en-US" sz="2800" b="1" i="1" dirty="0"/>
              <a:t>MARKOWITZ   </a:t>
            </a:r>
          </a:p>
          <a:p>
            <a:pPr algn="ctr"/>
            <a:r>
              <a:rPr lang="en-US" sz="2800" b="1" dirty="0"/>
              <a:t>Taxa Real PI = 5,04% </a:t>
            </a:r>
            <a:r>
              <a:rPr lang="en-US" sz="2800" b="1" dirty="0" err="1"/>
              <a:t>a.a.</a:t>
            </a:r>
            <a:endParaRPr lang="en-US" sz="2800" b="1" dirty="0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796B4627-C9C7-8B64-AECF-6A6AFDF7A3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301457"/>
              </p:ext>
            </p:extLst>
          </p:nvPr>
        </p:nvGraphicFramePr>
        <p:xfrm>
          <a:off x="742123" y="2029926"/>
          <a:ext cx="10932902" cy="470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34015507-D3CD-70B2-8DFE-64998721C025}"/>
              </a:ext>
            </a:extLst>
          </p:cNvPr>
          <p:cNvSpPr/>
          <p:nvPr/>
        </p:nvSpPr>
        <p:spPr>
          <a:xfrm>
            <a:off x="3530433" y="4547277"/>
            <a:ext cx="362341" cy="547276"/>
          </a:xfrm>
          <a:prstGeom prst="downArrow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AA330C-CF3F-6012-A010-AE4ADF140266}"/>
              </a:ext>
            </a:extLst>
          </p:cNvPr>
          <p:cNvSpPr txBox="1"/>
          <p:nvPr/>
        </p:nvSpPr>
        <p:spPr>
          <a:xfrm>
            <a:off x="3530433" y="4109923"/>
            <a:ext cx="644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rgbClr val="008000"/>
                </a:solidFill>
              </a:rPr>
              <a:t>3º</a:t>
            </a:r>
          </a:p>
        </p:txBody>
      </p:sp>
    </p:spTree>
    <p:extLst>
      <p:ext uri="{BB962C8B-B14F-4D97-AF65-F5344CB8AC3E}">
        <p14:creationId xmlns:p14="http://schemas.microsoft.com/office/powerpoint/2010/main" val="92150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4CDA8-58CC-F198-8D63-4BF9A3264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9C35D33-D69D-F67B-9CE7-42C5F33D1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5C75BFE-5546-832B-4DEC-062D2F8ABD95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5874C0D-8307-AA84-CB01-5356393FE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AEF4B21-1935-549D-4115-4384FAD6D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70" y="2027585"/>
            <a:ext cx="11034847" cy="470820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3080E39-60FF-E59A-BE7F-468601F37332}"/>
              </a:ext>
            </a:extLst>
          </p:cNvPr>
          <p:cNvSpPr txBox="1"/>
          <p:nvPr/>
        </p:nvSpPr>
        <p:spPr>
          <a:xfrm>
            <a:off x="3280330" y="385485"/>
            <a:ext cx="561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CARTEIRAS DA FRONTEIRA EFICIENTE DE </a:t>
            </a:r>
            <a:r>
              <a:rPr lang="en-US" sz="2800" b="1" i="1" dirty="0"/>
              <a:t>MARKOWITZ</a:t>
            </a:r>
          </a:p>
        </p:txBody>
      </p:sp>
    </p:spTree>
    <p:extLst>
      <p:ext uri="{BB962C8B-B14F-4D97-AF65-F5344CB8AC3E}">
        <p14:creationId xmlns:p14="http://schemas.microsoft.com/office/powerpoint/2010/main" val="394992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58B77-46E8-06EB-5569-76588877C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3846F0F-FC76-068A-8DDE-9345A4D1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D06ED0D-D1C7-BC65-1C56-EC549979BC59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C4DE401-E407-CDE5-A93B-D2C140436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BDDFDC1-504F-DF86-5E8F-F40C00BE0A4A}"/>
              </a:ext>
            </a:extLst>
          </p:cNvPr>
          <p:cNvSpPr txBox="1"/>
          <p:nvPr/>
        </p:nvSpPr>
        <p:spPr>
          <a:xfrm>
            <a:off x="2643979" y="628254"/>
            <a:ext cx="6400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RPPS “X” 30/09/2022: R$ 170.259.546,46</a:t>
            </a:r>
            <a:endParaRPr lang="en-US" sz="2800" b="1" i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BE8CC4-3855-3C16-590C-16C861C8A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948" y="1598316"/>
            <a:ext cx="6141825" cy="50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9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40381-22E4-3244-359E-EAB67DB62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C5256E-5681-FC58-BCD4-72CA145F6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9956F22-EF7E-131B-FB84-2BE1BD8016D8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D89EAEF-7450-3701-7966-C75C9F068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8793FD23-23F5-A580-2642-FECC770457C8}"/>
              </a:ext>
            </a:extLst>
          </p:cNvPr>
          <p:cNvSpPr txBox="1"/>
          <p:nvPr/>
        </p:nvSpPr>
        <p:spPr>
          <a:xfrm>
            <a:off x="775422" y="518578"/>
            <a:ext cx="6400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RPPS “X” 30/09/2022: R$ 170.259.546,46</a:t>
            </a:r>
            <a:endParaRPr lang="en-US" sz="2800" b="1" i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5DB78C-D954-3D85-CC8B-BC974788C4B5}"/>
              </a:ext>
            </a:extLst>
          </p:cNvPr>
          <p:cNvSpPr txBox="1"/>
          <p:nvPr/>
        </p:nvSpPr>
        <p:spPr>
          <a:xfrm>
            <a:off x="282732" y="1203377"/>
            <a:ext cx="893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8000"/>
                </a:solidFill>
              </a:rPr>
              <a:t>ALOCAÇÃO EM (NTN-</a:t>
            </a:r>
            <a:r>
              <a:rPr lang="pt-BR" sz="2400" b="1" dirty="0" err="1">
                <a:solidFill>
                  <a:srgbClr val="008000"/>
                </a:solidFill>
              </a:rPr>
              <a:t>Bs</a:t>
            </a:r>
            <a:r>
              <a:rPr lang="pt-BR" sz="2400" b="1" dirty="0">
                <a:solidFill>
                  <a:srgbClr val="008000"/>
                </a:solidFill>
              </a:rPr>
              <a:t>) IMA-B = 62,59% = R$ 106.562.550,20</a:t>
            </a:r>
          </a:p>
        </p:txBody>
      </p:sp>
      <p:sp>
        <p:nvSpPr>
          <p:cNvPr id="6" name="Seta: Curva para a Direita 5">
            <a:extLst>
              <a:ext uri="{FF2B5EF4-FFF2-40B4-BE49-F238E27FC236}">
                <a16:creationId xmlns:a16="http://schemas.microsoft.com/office/drawing/2014/main" id="{BE87BFAF-0218-1008-9DA7-055E3C8B3298}"/>
              </a:ext>
            </a:extLst>
          </p:cNvPr>
          <p:cNvSpPr/>
          <p:nvPr/>
        </p:nvSpPr>
        <p:spPr>
          <a:xfrm rot="20507968">
            <a:off x="924121" y="4154171"/>
            <a:ext cx="850604" cy="1943866"/>
          </a:xfrm>
          <a:prstGeom prst="curvedRightArrow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64AA48E-74E4-87DC-44C6-E109C98CF4D4}"/>
              </a:ext>
            </a:extLst>
          </p:cNvPr>
          <p:cNvSpPr txBox="1"/>
          <p:nvPr/>
        </p:nvSpPr>
        <p:spPr>
          <a:xfrm>
            <a:off x="2057024" y="5990864"/>
            <a:ext cx="446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</a:rPr>
              <a:t>LIÇÃO DE CASA FEITA!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DB8CE60-D79E-1888-B0DB-577F7B817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422" y="5691984"/>
            <a:ext cx="1813090" cy="9763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4320DC6-8CD2-AEBE-4E84-953EEFE19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482" y="2148985"/>
            <a:ext cx="8935035" cy="332717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329424-7F67-5A83-FA42-81667114DCE1}"/>
              </a:ext>
            </a:extLst>
          </p:cNvPr>
          <p:cNvSpPr txBox="1"/>
          <p:nvPr/>
        </p:nvSpPr>
        <p:spPr>
          <a:xfrm>
            <a:off x="2659090" y="3597126"/>
            <a:ext cx="1528597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200" b="1" dirty="0"/>
              <a:t>RPPS “X”</a:t>
            </a:r>
          </a:p>
        </p:txBody>
      </p:sp>
    </p:spTree>
    <p:extLst>
      <p:ext uri="{BB962C8B-B14F-4D97-AF65-F5344CB8AC3E}">
        <p14:creationId xmlns:p14="http://schemas.microsoft.com/office/powerpoint/2010/main" val="372732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872E8-4110-C701-C8D8-564A32E72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292F16B-32FB-F6D2-CEDC-F35B3DFF9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AA66F14-1E21-E107-8AC2-29717B0AEBB3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B474278-8FC9-ECBB-EA7F-829DBD981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BFA3A8B-6A86-FA7D-7B39-CDC5716D0FFE}"/>
              </a:ext>
            </a:extLst>
          </p:cNvPr>
          <p:cNvSpPr txBox="1"/>
          <p:nvPr/>
        </p:nvSpPr>
        <p:spPr>
          <a:xfrm>
            <a:off x="634056" y="762528"/>
            <a:ext cx="6400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RPPS “X” 30/09/2022: R$ 170.259.546,46</a:t>
            </a:r>
            <a:endParaRPr lang="en-US" sz="28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8A550E-9ADF-0571-3143-E38B7377CF22}"/>
              </a:ext>
            </a:extLst>
          </p:cNvPr>
          <p:cNvSpPr txBox="1"/>
          <p:nvPr/>
        </p:nvSpPr>
        <p:spPr>
          <a:xfrm>
            <a:off x="141366" y="1447327"/>
            <a:ext cx="893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8000"/>
                </a:solidFill>
              </a:rPr>
              <a:t>ALOCAÇÃO EM (NTN-</a:t>
            </a:r>
            <a:r>
              <a:rPr lang="pt-BR" sz="2400" b="1" dirty="0" err="1">
                <a:solidFill>
                  <a:srgbClr val="008000"/>
                </a:solidFill>
              </a:rPr>
              <a:t>Bs</a:t>
            </a:r>
            <a:r>
              <a:rPr lang="pt-BR" sz="2400" b="1" dirty="0">
                <a:solidFill>
                  <a:srgbClr val="008000"/>
                </a:solidFill>
              </a:rPr>
              <a:t>) IMA-B = 62,59% = R$ 106.562.550,20</a:t>
            </a:r>
          </a:p>
        </p:txBody>
      </p:sp>
      <p:sp>
        <p:nvSpPr>
          <p:cNvPr id="9" name="Seta: Curva para a Direita 8">
            <a:extLst>
              <a:ext uri="{FF2B5EF4-FFF2-40B4-BE49-F238E27FC236}">
                <a16:creationId xmlns:a16="http://schemas.microsoft.com/office/drawing/2014/main" id="{D2AB1FBA-1365-B8C4-B86F-BBFBD4138BA1}"/>
              </a:ext>
            </a:extLst>
          </p:cNvPr>
          <p:cNvSpPr/>
          <p:nvPr/>
        </p:nvSpPr>
        <p:spPr>
          <a:xfrm rot="20300097">
            <a:off x="1512680" y="4610092"/>
            <a:ext cx="850604" cy="2089599"/>
          </a:xfrm>
          <a:prstGeom prst="curvedRightArrow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9A3A41E-2607-250E-33DD-03BC345921DF}"/>
              </a:ext>
            </a:extLst>
          </p:cNvPr>
          <p:cNvSpPr txBox="1"/>
          <p:nvPr/>
        </p:nvSpPr>
        <p:spPr>
          <a:xfrm>
            <a:off x="2718959" y="6116187"/>
            <a:ext cx="446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</a:rPr>
              <a:t>LIÇÃO DE CASA A FAZER!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149F9E1-D8BC-BC47-6BCF-53B5C0022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498" y="2437353"/>
            <a:ext cx="9253710" cy="337575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7642AE-6AA1-2A7F-C917-B8B941C54824}"/>
              </a:ext>
            </a:extLst>
          </p:cNvPr>
          <p:cNvSpPr txBox="1"/>
          <p:nvPr/>
        </p:nvSpPr>
        <p:spPr>
          <a:xfrm>
            <a:off x="3215681" y="3909788"/>
            <a:ext cx="1647867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200" b="1" dirty="0"/>
              <a:t>RPPS “X”</a:t>
            </a:r>
          </a:p>
        </p:txBody>
      </p:sp>
    </p:spTree>
    <p:extLst>
      <p:ext uri="{BB962C8B-B14F-4D97-AF65-F5344CB8AC3E}">
        <p14:creationId xmlns:p14="http://schemas.microsoft.com/office/powerpoint/2010/main" val="28527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A8FBE-B21C-03A6-F955-3197F609E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0FFABF-2E56-5DB4-990B-52F874F2D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55A7E7A-7FFB-AAB0-3282-DC133D07B421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9739D74-B6A2-A079-5F08-ACBC221EC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3A377D45-4191-7DC7-538C-304F19C2172F}"/>
              </a:ext>
            </a:extLst>
          </p:cNvPr>
          <p:cNvSpPr txBox="1"/>
          <p:nvPr/>
        </p:nvSpPr>
        <p:spPr>
          <a:xfrm>
            <a:off x="3713014" y="28089"/>
            <a:ext cx="5300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RPPS “X” 30/09/2022 </a:t>
            </a:r>
          </a:p>
          <a:p>
            <a:pPr algn="ctr"/>
            <a:r>
              <a:rPr lang="en-US" sz="2800" b="1" dirty="0"/>
              <a:t>x </a:t>
            </a:r>
          </a:p>
          <a:p>
            <a:pPr algn="ctr"/>
            <a:r>
              <a:rPr lang="en-US" sz="2800" b="1" i="1" dirty="0"/>
              <a:t>MARKOWITZ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/>
              <a:t>x </a:t>
            </a:r>
          </a:p>
          <a:p>
            <a:pPr algn="ctr"/>
            <a:r>
              <a:rPr lang="en-US" sz="2800" b="1" dirty="0"/>
              <a:t>POLÍTICA DE INVESTIMENTOS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06A3E3-C688-A3B4-9F6E-61D2CA634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97" y="2392139"/>
            <a:ext cx="11184834" cy="43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07910" y="889827"/>
            <a:ext cx="7092882" cy="71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latin typeface="Montserrat" panose="00000500000000000000" pitchFamily="2" charset="0"/>
              </a:rPr>
              <a:t>RELATÓRIO FOCUS: 01/03/2024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B98CA23-C06C-9F7E-85ED-8DF528161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762" y="2165829"/>
            <a:ext cx="8405110" cy="30415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5292686-A7A3-56D0-102F-E0A70A985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943" y="5469751"/>
            <a:ext cx="5304682" cy="6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08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3629B-7278-B044-3510-FEC0E26F6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CCCBD13-3032-B016-CEA7-519606263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F2525C1-1565-3FF0-75B8-2BD1766C3997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3FD945A-6CA3-C914-EFD1-C40507D6109C}"/>
              </a:ext>
            </a:extLst>
          </p:cNvPr>
          <p:cNvSpPr txBox="1">
            <a:spLocks/>
          </p:cNvSpPr>
          <p:nvPr/>
        </p:nvSpPr>
        <p:spPr>
          <a:xfrm>
            <a:off x="3768155" y="-50100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ALM: CONCLUSÃO!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203334F-50EB-859B-6DEF-D85548650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Fluxograma: Conector 1">
            <a:extLst>
              <a:ext uri="{FF2B5EF4-FFF2-40B4-BE49-F238E27FC236}">
                <a16:creationId xmlns:a16="http://schemas.microsoft.com/office/drawing/2014/main" id="{CB26493D-5D8B-4A5D-7D0C-76849F5FC414}"/>
              </a:ext>
            </a:extLst>
          </p:cNvPr>
          <p:cNvSpPr/>
          <p:nvPr/>
        </p:nvSpPr>
        <p:spPr>
          <a:xfrm>
            <a:off x="2824421" y="3311090"/>
            <a:ext cx="1509823" cy="1320428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ALM</a:t>
            </a:r>
          </a:p>
        </p:txBody>
      </p:sp>
      <p:sp>
        <p:nvSpPr>
          <p:cNvPr id="5" name="Fluxograma: Conector 4">
            <a:extLst>
              <a:ext uri="{FF2B5EF4-FFF2-40B4-BE49-F238E27FC236}">
                <a16:creationId xmlns:a16="http://schemas.microsoft.com/office/drawing/2014/main" id="{2145875A-381F-9AA2-A769-1A1839757088}"/>
              </a:ext>
            </a:extLst>
          </p:cNvPr>
          <p:cNvSpPr/>
          <p:nvPr/>
        </p:nvSpPr>
        <p:spPr>
          <a:xfrm>
            <a:off x="2857438" y="2215891"/>
            <a:ext cx="1459312" cy="788817"/>
          </a:xfrm>
          <a:prstGeom prst="flowChartConnector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CENÁRIO ECONÔMICO</a:t>
            </a: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3B9A4722-F8C5-B04B-F3D1-B0933D355487}"/>
              </a:ext>
            </a:extLst>
          </p:cNvPr>
          <p:cNvSpPr/>
          <p:nvPr/>
        </p:nvSpPr>
        <p:spPr>
          <a:xfrm>
            <a:off x="1761152" y="4631518"/>
            <a:ext cx="1284378" cy="788817"/>
          </a:xfrm>
          <a:prstGeom prst="flowChartConnector">
            <a:avLst/>
          </a:prstGeom>
          <a:solidFill>
            <a:srgbClr val="118337"/>
          </a:solidFill>
          <a:ln>
            <a:solidFill>
              <a:srgbClr val="1183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ATIVO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C5D3ECC4-8D1E-1021-1817-08E3A531B3BB}"/>
              </a:ext>
            </a:extLst>
          </p:cNvPr>
          <p:cNvSpPr/>
          <p:nvPr/>
        </p:nvSpPr>
        <p:spPr>
          <a:xfrm>
            <a:off x="4100312" y="4675552"/>
            <a:ext cx="1477930" cy="7888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PASSIVO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C60CEBB-5BBC-C687-C434-73EC691D3D61}"/>
              </a:ext>
            </a:extLst>
          </p:cNvPr>
          <p:cNvCxnSpPr/>
          <p:nvPr/>
        </p:nvCxnSpPr>
        <p:spPr>
          <a:xfrm>
            <a:off x="3600584" y="3004708"/>
            <a:ext cx="0" cy="3063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CBF2F59-6253-B5E0-605E-5BDF9ECED024}"/>
              </a:ext>
            </a:extLst>
          </p:cNvPr>
          <p:cNvCxnSpPr>
            <a:stCxn id="6" idx="7"/>
            <a:endCxn id="2" idx="3"/>
          </p:cNvCxnSpPr>
          <p:nvPr/>
        </p:nvCxnSpPr>
        <p:spPr>
          <a:xfrm flipV="1">
            <a:off x="2857437" y="4438146"/>
            <a:ext cx="188093" cy="308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367CE5C-33C1-1F5E-7656-29CC43BB8158}"/>
              </a:ext>
            </a:extLst>
          </p:cNvPr>
          <p:cNvCxnSpPr>
            <a:stCxn id="9" idx="1"/>
            <a:endCxn id="2" idx="5"/>
          </p:cNvCxnSpPr>
          <p:nvPr/>
        </p:nvCxnSpPr>
        <p:spPr>
          <a:xfrm flipH="1" flipV="1">
            <a:off x="4113135" y="4438146"/>
            <a:ext cx="203615" cy="352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C:\LDB EMPRESAS 2016\IMAGENS OK\img_013.png">
            <a:extLst>
              <a:ext uri="{FF2B5EF4-FFF2-40B4-BE49-F238E27FC236}">
                <a16:creationId xmlns:a16="http://schemas.microsoft.com/office/drawing/2014/main" id="{DA89BD43-D01C-E407-0796-70C78A93B61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5184" y="1800855"/>
            <a:ext cx="6414050" cy="510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9B7A6C9-BA10-35BA-8B12-C25E70EED790}"/>
              </a:ext>
            </a:extLst>
          </p:cNvPr>
          <p:cNvSpPr txBox="1"/>
          <p:nvPr/>
        </p:nvSpPr>
        <p:spPr>
          <a:xfrm>
            <a:off x="6645847" y="3850244"/>
            <a:ext cx="2445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 Gestão de </a:t>
            </a:r>
            <a:r>
              <a:rPr lang="pt-BR" sz="2000" b="1" dirty="0">
                <a:solidFill>
                  <a:srgbClr val="118337"/>
                </a:solidFill>
              </a:rPr>
              <a:t>Ativos</a:t>
            </a:r>
            <a:r>
              <a:rPr lang="pt-BR" sz="2000" b="1" dirty="0"/>
              <a:t> e </a:t>
            </a:r>
            <a:r>
              <a:rPr lang="pt-BR" sz="2000" b="1" dirty="0">
                <a:solidFill>
                  <a:srgbClr val="FF0000"/>
                </a:solidFill>
              </a:rPr>
              <a:t>Passivos</a:t>
            </a:r>
            <a:r>
              <a:rPr lang="pt-BR" sz="2000" b="1" dirty="0"/>
              <a:t> possibilita a diminuição dos RISCOS, aumentando a chance de SUCESSO do objetivo buscado!</a:t>
            </a:r>
            <a:endParaRPr lang="pt-BR" sz="2000" dirty="0"/>
          </a:p>
        </p:txBody>
      </p:sp>
      <p:sp>
        <p:nvSpPr>
          <p:cNvPr id="15" name="Seta para a esquerda e para a direita 15">
            <a:extLst>
              <a:ext uri="{FF2B5EF4-FFF2-40B4-BE49-F238E27FC236}">
                <a16:creationId xmlns:a16="http://schemas.microsoft.com/office/drawing/2014/main" id="{BF180C0E-AD29-495F-83EB-24C27E45C297}"/>
              </a:ext>
            </a:extLst>
          </p:cNvPr>
          <p:cNvSpPr/>
          <p:nvPr/>
        </p:nvSpPr>
        <p:spPr>
          <a:xfrm>
            <a:off x="4648339" y="3618201"/>
            <a:ext cx="1180214" cy="552893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943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CAAA876B-C959-F04A-7E63-D488EF3EA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E719C48-FFE9-BC2D-2EE7-DB89C6BCCB39}"/>
              </a:ext>
            </a:extLst>
          </p:cNvPr>
          <p:cNvSpPr/>
          <p:nvPr/>
        </p:nvSpPr>
        <p:spPr>
          <a:xfrm>
            <a:off x="1325125" y="1554982"/>
            <a:ext cx="7732294" cy="40440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rgbClr val="002060"/>
                </a:solidFill>
              </a:rPr>
              <a:t>MUITO OBRIGADO!</a:t>
            </a:r>
          </a:p>
          <a:p>
            <a:pPr algn="ctr"/>
            <a:endParaRPr lang="pt-BR" sz="1600" b="1" dirty="0">
              <a:solidFill>
                <a:srgbClr val="002060"/>
              </a:solidFill>
            </a:endParaRPr>
          </a:p>
          <a:p>
            <a:pPr algn="ctr"/>
            <a:r>
              <a:rPr lang="pt-BR" sz="3200" b="1" dirty="0">
                <a:solidFill>
                  <a:srgbClr val="002060"/>
                </a:solidFill>
              </a:rPr>
              <a:t>RONALDO DE OLIVEIRA</a:t>
            </a:r>
          </a:p>
          <a:p>
            <a:pPr algn="ctr"/>
            <a:endParaRPr lang="pt-BR" sz="3200" b="1" dirty="0">
              <a:solidFill>
                <a:srgbClr val="002060"/>
              </a:solidFill>
            </a:endParaRPr>
          </a:p>
          <a:p>
            <a:pPr algn="ctr"/>
            <a:r>
              <a:rPr lang="pt-BR" sz="3200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ronaldo@ldbempresas.com.br</a:t>
            </a:r>
            <a:endParaRPr lang="pt-BR" sz="3200" b="1" dirty="0">
              <a:solidFill>
                <a:srgbClr val="002060"/>
              </a:solidFill>
            </a:endParaRPr>
          </a:p>
          <a:p>
            <a:pPr algn="ctr"/>
            <a:endParaRPr lang="pt-BR" sz="3200" b="1" dirty="0">
              <a:solidFill>
                <a:srgbClr val="002060"/>
              </a:solidFill>
            </a:endParaRPr>
          </a:p>
          <a:p>
            <a:pPr algn="ctr"/>
            <a:r>
              <a:rPr lang="pt-BR" sz="3200" b="1" dirty="0" err="1">
                <a:solidFill>
                  <a:srgbClr val="002060"/>
                </a:solidFill>
              </a:rPr>
              <a:t>Tel</a:t>
            </a:r>
            <a:r>
              <a:rPr lang="pt-BR" sz="3200" b="1" dirty="0">
                <a:solidFill>
                  <a:srgbClr val="002060"/>
                </a:solidFill>
              </a:rPr>
              <a:t>: (11) 3214-0372</a:t>
            </a:r>
          </a:p>
        </p:txBody>
      </p:sp>
    </p:spTree>
    <p:extLst>
      <p:ext uri="{BB962C8B-B14F-4D97-AF65-F5344CB8AC3E}">
        <p14:creationId xmlns:p14="http://schemas.microsoft.com/office/powerpoint/2010/main" val="348548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96BCE-2162-B543-701C-7875B8D7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203F242-53DE-4720-331A-FEBBC58D8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AD33C89-3E3D-0FBE-C75E-A8269BF14D0F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1E820F5-B17F-7389-F255-B6C24BC06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62D9318-B219-D240-238A-993FE67DC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85" y="1020416"/>
            <a:ext cx="10911339" cy="556753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D69FBE9-37B7-DE10-A1E9-BAD184BF6227}"/>
              </a:ext>
            </a:extLst>
          </p:cNvPr>
          <p:cNvSpPr txBox="1">
            <a:spLocks/>
          </p:cNvSpPr>
          <p:nvPr/>
        </p:nvSpPr>
        <p:spPr>
          <a:xfrm>
            <a:off x="3482688" y="-75330"/>
            <a:ext cx="5449612" cy="690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latin typeface="Montserrat" panose="00000500000000000000" pitchFamily="2" charset="0"/>
              </a:rPr>
              <a:t>DURATION</a:t>
            </a:r>
            <a:r>
              <a:rPr lang="pt-BR" sz="3200" b="1" dirty="0">
                <a:latin typeface="Montserrat" panose="00000500000000000000" pitchFamily="2" charset="0"/>
              </a:rPr>
              <a:t> E ETTJ</a:t>
            </a:r>
          </a:p>
        </p:txBody>
      </p:sp>
    </p:spTree>
    <p:extLst>
      <p:ext uri="{BB962C8B-B14F-4D97-AF65-F5344CB8AC3E}">
        <p14:creationId xmlns:p14="http://schemas.microsoft.com/office/powerpoint/2010/main" val="359473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3D482-44B3-4E4C-6D7D-ADDD9C7AD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C5499EF-511A-3051-46E6-5F3F253AF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4F788BE-2E76-765C-5223-6D5035D23AD2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B01E00C-ECB8-0204-C5A0-01EEFDDE5DC3}"/>
              </a:ext>
            </a:extLst>
          </p:cNvPr>
          <p:cNvSpPr txBox="1">
            <a:spLocks/>
          </p:cNvSpPr>
          <p:nvPr/>
        </p:nvSpPr>
        <p:spPr>
          <a:xfrm>
            <a:off x="3339688" y="654443"/>
            <a:ext cx="5449612" cy="690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Montserrat" panose="00000500000000000000" pitchFamily="2" charset="0"/>
              </a:rPr>
              <a:t>TÍTULOS PÚBLICOS FEDERAIS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9AC8F69-89CE-63E0-138C-B36833732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AutoShape 6">
            <a:extLst>
              <a:ext uri="{FF2B5EF4-FFF2-40B4-BE49-F238E27FC236}">
                <a16:creationId xmlns:a16="http://schemas.microsoft.com/office/drawing/2014/main" id="{E8D7F0B4-DF11-A8F7-89F9-C94B5E6BA0D6}"/>
              </a:ext>
            </a:extLst>
          </p:cNvPr>
          <p:cNvSpPr>
            <a:spLocks/>
          </p:cNvSpPr>
          <p:nvPr/>
        </p:nvSpPr>
        <p:spPr bwMode="auto">
          <a:xfrm>
            <a:off x="8417084" y="2498893"/>
            <a:ext cx="383117" cy="1795396"/>
          </a:xfrm>
          <a:prstGeom prst="rightBrace">
            <a:avLst>
              <a:gd name="adj1" fmla="val 50370"/>
              <a:gd name="adj2" fmla="val 48162"/>
            </a:avLst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2400" dirty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9BCF958-2D2F-5829-3964-44CC70F44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644" y="3062525"/>
            <a:ext cx="307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</a:rPr>
              <a:t>Prefixado</a:t>
            </a:r>
          </a:p>
        </p:txBody>
      </p:sp>
      <p:sp>
        <p:nvSpPr>
          <p:cNvPr id="6" name="Retângulo de cantos arredondados 6">
            <a:extLst>
              <a:ext uri="{FF2B5EF4-FFF2-40B4-BE49-F238E27FC236}">
                <a16:creationId xmlns:a16="http://schemas.microsoft.com/office/drawing/2014/main" id="{5A4FD271-5A80-71FC-F654-EA930B1BAC92}"/>
              </a:ext>
            </a:extLst>
          </p:cNvPr>
          <p:cNvSpPr/>
          <p:nvPr/>
        </p:nvSpPr>
        <p:spPr>
          <a:xfrm>
            <a:off x="643001" y="1412239"/>
            <a:ext cx="1190057" cy="917740"/>
          </a:xfrm>
          <a:prstGeom prst="roundRect">
            <a:avLst/>
          </a:prstGeom>
          <a:solidFill>
            <a:srgbClr val="11833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733" dirty="0"/>
              <a:t>LFT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457CD2F-8E9A-0FC0-3CDF-B86C2E306A69}"/>
              </a:ext>
            </a:extLst>
          </p:cNvPr>
          <p:cNvSpPr/>
          <p:nvPr/>
        </p:nvSpPr>
        <p:spPr>
          <a:xfrm>
            <a:off x="2949040" y="1758424"/>
            <a:ext cx="458997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667" dirty="0">
                <a:cs typeface="Arial" charset="0"/>
              </a:rPr>
              <a:t> </a:t>
            </a:r>
            <a:r>
              <a:rPr lang="pt-BR" sz="2667" b="1" dirty="0">
                <a:solidFill>
                  <a:srgbClr val="333436"/>
                </a:solidFill>
              </a:rPr>
              <a:t>Letras Financeiras do Tesouro 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06CCACA-08EC-2745-D927-62CBC1FA3B6F}"/>
              </a:ext>
            </a:extLst>
          </p:cNvPr>
          <p:cNvSpPr/>
          <p:nvPr/>
        </p:nvSpPr>
        <p:spPr>
          <a:xfrm>
            <a:off x="2965915" y="2633925"/>
            <a:ext cx="416146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667" dirty="0">
                <a:cs typeface="Arial" charset="0"/>
              </a:rPr>
              <a:t> </a:t>
            </a:r>
            <a:r>
              <a:rPr lang="pt-BR" sz="2667" b="1" dirty="0">
                <a:solidFill>
                  <a:srgbClr val="333436"/>
                </a:solidFill>
              </a:rPr>
              <a:t>Letras do Tesouro Nacional: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5A6470F-885E-72C8-04F8-0CE9E71D7901}"/>
              </a:ext>
            </a:extLst>
          </p:cNvPr>
          <p:cNvSpPr/>
          <p:nvPr/>
        </p:nvSpPr>
        <p:spPr>
          <a:xfrm>
            <a:off x="2959131" y="3760809"/>
            <a:ext cx="548560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667" dirty="0">
                <a:cs typeface="Arial" charset="0"/>
              </a:rPr>
              <a:t> </a:t>
            </a:r>
            <a:r>
              <a:rPr lang="pt-BR" sz="2667" b="1" dirty="0">
                <a:solidFill>
                  <a:srgbClr val="333436"/>
                </a:solidFill>
              </a:rPr>
              <a:t>Notas do Tesouro Nacional  – Série F: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AA95CF3-D851-36BF-C5AA-A4E3BFAA3692}"/>
              </a:ext>
            </a:extLst>
          </p:cNvPr>
          <p:cNvSpPr/>
          <p:nvPr/>
        </p:nvSpPr>
        <p:spPr>
          <a:xfrm>
            <a:off x="2952041" y="4863096"/>
            <a:ext cx="552087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667" dirty="0">
                <a:cs typeface="Arial" charset="0"/>
              </a:rPr>
              <a:t> </a:t>
            </a:r>
            <a:r>
              <a:rPr lang="pt-BR" sz="2667" b="1" dirty="0">
                <a:solidFill>
                  <a:srgbClr val="333436"/>
                </a:solidFill>
              </a:rPr>
              <a:t>Notas do Tesouro Nacional  – Série B: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DA42C6C-7709-AE81-56ED-6710CF881C99}"/>
              </a:ext>
            </a:extLst>
          </p:cNvPr>
          <p:cNvSpPr/>
          <p:nvPr/>
        </p:nvSpPr>
        <p:spPr>
          <a:xfrm>
            <a:off x="2928248" y="5910056"/>
            <a:ext cx="550965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667" b="1" dirty="0">
                <a:solidFill>
                  <a:srgbClr val="333436"/>
                </a:solidFill>
              </a:rPr>
              <a:t> Notas do Tesouro Nacional  – Série C: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5AC43E27-D107-1ADC-916C-E0059D781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117" y="1846362"/>
            <a:ext cx="3934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</a:rPr>
              <a:t>Pós Fixado à </a:t>
            </a:r>
            <a:r>
              <a:rPr lang="pt-BR" sz="2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Selic</a:t>
            </a:r>
            <a:endParaRPr lang="pt-BR" sz="24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tângulo de cantos arredondados 17">
            <a:extLst>
              <a:ext uri="{FF2B5EF4-FFF2-40B4-BE49-F238E27FC236}">
                <a16:creationId xmlns:a16="http://schemas.microsoft.com/office/drawing/2014/main" id="{9BC19355-9167-71DA-A56C-3F909C5179F6}"/>
              </a:ext>
            </a:extLst>
          </p:cNvPr>
          <p:cNvSpPr/>
          <p:nvPr/>
        </p:nvSpPr>
        <p:spPr>
          <a:xfrm>
            <a:off x="636001" y="2512293"/>
            <a:ext cx="1211071" cy="917740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733" dirty="0"/>
              <a:t>LTN</a:t>
            </a:r>
          </a:p>
        </p:txBody>
      </p:sp>
      <p:sp>
        <p:nvSpPr>
          <p:cNvPr id="16" name="Retângulo de cantos arredondados 18">
            <a:extLst>
              <a:ext uri="{FF2B5EF4-FFF2-40B4-BE49-F238E27FC236}">
                <a16:creationId xmlns:a16="http://schemas.microsoft.com/office/drawing/2014/main" id="{77A195B3-3765-61B6-6A92-68F7E89B1BDE}"/>
              </a:ext>
            </a:extLst>
          </p:cNvPr>
          <p:cNvSpPr/>
          <p:nvPr/>
        </p:nvSpPr>
        <p:spPr>
          <a:xfrm>
            <a:off x="502880" y="3598333"/>
            <a:ext cx="1660195" cy="917740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733" dirty="0"/>
              <a:t>NTNF</a:t>
            </a:r>
          </a:p>
        </p:txBody>
      </p:sp>
      <p:sp>
        <p:nvSpPr>
          <p:cNvPr id="17" name="Retângulo de cantos arredondados 19">
            <a:extLst>
              <a:ext uri="{FF2B5EF4-FFF2-40B4-BE49-F238E27FC236}">
                <a16:creationId xmlns:a16="http://schemas.microsoft.com/office/drawing/2014/main" id="{CF14A461-DFA0-ED4D-39FC-3C18DD3455D8}"/>
              </a:ext>
            </a:extLst>
          </p:cNvPr>
          <p:cNvSpPr/>
          <p:nvPr/>
        </p:nvSpPr>
        <p:spPr>
          <a:xfrm>
            <a:off x="495880" y="4712399"/>
            <a:ext cx="1660195" cy="917740"/>
          </a:xfrm>
          <a:prstGeom prst="roundRect">
            <a:avLst/>
          </a:prstGeom>
          <a:solidFill>
            <a:srgbClr val="1A988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733" dirty="0"/>
              <a:t>NTNB</a:t>
            </a:r>
          </a:p>
        </p:txBody>
      </p:sp>
      <p:sp>
        <p:nvSpPr>
          <p:cNvPr id="18" name="Retângulo de cantos arredondados 20">
            <a:extLst>
              <a:ext uri="{FF2B5EF4-FFF2-40B4-BE49-F238E27FC236}">
                <a16:creationId xmlns:a16="http://schemas.microsoft.com/office/drawing/2014/main" id="{538363F4-9C1A-88D5-1F85-683974795E04}"/>
              </a:ext>
            </a:extLst>
          </p:cNvPr>
          <p:cNvSpPr/>
          <p:nvPr/>
        </p:nvSpPr>
        <p:spPr>
          <a:xfrm>
            <a:off x="502893" y="5840479"/>
            <a:ext cx="1660195" cy="917740"/>
          </a:xfrm>
          <a:prstGeom prst="roundRect">
            <a:avLst/>
          </a:prstGeom>
          <a:solidFill>
            <a:srgbClr val="00FF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733" dirty="0">
                <a:solidFill>
                  <a:schemeClr val="tx1"/>
                </a:solidFill>
              </a:rPr>
              <a:t>NTNC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AFA96BFA-A82D-1E07-B8B7-6B7F9A6ED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1991" y="4835070"/>
            <a:ext cx="3695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dirty="0">
                <a:solidFill>
                  <a:srgbClr val="0000CC"/>
                </a:solidFill>
                <a:latin typeface="Arial" panose="020B0604020202020204" pitchFamily="34" charset="0"/>
              </a:rPr>
              <a:t>IPCA + Cupom % </a:t>
            </a:r>
            <a:r>
              <a:rPr lang="pt-BR" sz="2200" b="1" dirty="0" err="1">
                <a:solidFill>
                  <a:srgbClr val="0000CC"/>
                </a:solidFill>
                <a:latin typeface="Arial" panose="020B0604020202020204" pitchFamily="34" charset="0"/>
              </a:rPr>
              <a:t>a.a.</a:t>
            </a:r>
            <a:endParaRPr lang="pt-BR" sz="22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B49F68E7-A5FB-3959-C7BC-3D948B065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005" y="5872057"/>
            <a:ext cx="3695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dirty="0">
                <a:solidFill>
                  <a:srgbClr val="0000CC"/>
                </a:solidFill>
                <a:latin typeface="Arial" panose="020B0604020202020204" pitchFamily="34" charset="0"/>
              </a:rPr>
              <a:t>IGPM + Cupom % </a:t>
            </a:r>
            <a:r>
              <a:rPr lang="pt-BR" sz="2200" b="1" dirty="0" err="1">
                <a:solidFill>
                  <a:srgbClr val="0000CC"/>
                </a:solidFill>
                <a:latin typeface="Arial" panose="020B0604020202020204" pitchFamily="34" charset="0"/>
              </a:rPr>
              <a:t>a.a.</a:t>
            </a:r>
            <a:endParaRPr lang="pt-BR" sz="22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506C0-F513-DA1A-92D0-202796B03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E04FA5C-6674-BFEF-0993-3554E9624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1612F57-028D-3EC9-527C-89E2F97C0673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193BEC-9B10-0933-963E-C36CD59003BA}"/>
              </a:ext>
            </a:extLst>
          </p:cNvPr>
          <p:cNvSpPr txBox="1">
            <a:spLocks/>
          </p:cNvSpPr>
          <p:nvPr/>
        </p:nvSpPr>
        <p:spPr>
          <a:xfrm>
            <a:off x="3638643" y="627938"/>
            <a:ext cx="5449612" cy="743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err="1">
                <a:latin typeface="Montserrat" panose="00000500000000000000" pitchFamily="2" charset="0"/>
              </a:rPr>
              <a:t>NTNBs</a:t>
            </a:r>
            <a:r>
              <a:rPr lang="pt-BR" sz="4000" b="1" dirty="0">
                <a:latin typeface="Montserrat" panose="00000500000000000000" pitchFamily="2" charset="0"/>
              </a:rPr>
              <a:t>: 06/03/2024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6679881-BCA3-0D78-472B-67CC516F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BE37FE8-C6B1-BE6A-8BE7-844ADA199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57" y="1953502"/>
            <a:ext cx="11025668" cy="46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2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60774-D650-16F1-A81E-B34183300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E809128-8DCF-85CA-FF02-CC086D9B3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949401F-110E-E73C-44B0-087DA49C30F7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F5992F1-E8B4-69A1-D076-D51325363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7D761C0-2B00-3D2E-91CA-818091A2B847}"/>
              </a:ext>
            </a:extLst>
          </p:cNvPr>
          <p:cNvSpPr txBox="1"/>
          <p:nvPr/>
        </p:nvSpPr>
        <p:spPr>
          <a:xfrm>
            <a:off x="3513821" y="364433"/>
            <a:ext cx="514643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i="1" dirty="0"/>
              <a:t>HEDGE</a:t>
            </a:r>
            <a:r>
              <a:rPr lang="en-US" sz="3733" b="1" dirty="0"/>
              <a:t> NATURAL DO PASSIVO ATUARIAL</a:t>
            </a:r>
            <a:endParaRPr lang="en-US" sz="2667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368677A-569B-0B00-E400-BFC709B88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975" y="2179211"/>
            <a:ext cx="11296084" cy="43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63D0E01-01DA-D087-F525-8036AFAC8132}"/>
              </a:ext>
            </a:extLst>
          </p:cNvPr>
          <p:cNvSpPr/>
          <p:nvPr/>
        </p:nvSpPr>
        <p:spPr>
          <a:xfrm>
            <a:off x="9766852" y="4336389"/>
            <a:ext cx="1378226" cy="4211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5,40% a.a.</a:t>
            </a:r>
          </a:p>
        </p:txBody>
      </p:sp>
    </p:spTree>
    <p:extLst>
      <p:ext uri="{BB962C8B-B14F-4D97-AF65-F5344CB8AC3E}">
        <p14:creationId xmlns:p14="http://schemas.microsoft.com/office/powerpoint/2010/main" val="286556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335CF-87F8-4E1E-12E9-56D923B77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DD4D22-1C67-A434-F69A-E342A7B54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6C8CA49-AB9E-13F4-98A0-2BECF2855794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E1AFD9A-D96A-33BA-96F1-58C2CA2E7EC3}"/>
              </a:ext>
            </a:extLst>
          </p:cNvPr>
          <p:cNvSpPr txBox="1">
            <a:spLocks/>
          </p:cNvSpPr>
          <p:nvPr/>
        </p:nvSpPr>
        <p:spPr>
          <a:xfrm>
            <a:off x="4107838" y="-152102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PRECIFICAÇÃO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B5F9421-0C6B-22E5-33E7-9B73101B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C4948DB3-5734-8B14-3897-55E61E6E47B2}"/>
              </a:ext>
            </a:extLst>
          </p:cNvPr>
          <p:cNvSpPr txBox="1"/>
          <p:nvPr/>
        </p:nvSpPr>
        <p:spPr>
          <a:xfrm>
            <a:off x="559451" y="947897"/>
            <a:ext cx="9989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00CC"/>
                </a:solidFill>
              </a:rPr>
              <a:t>PORTARIA MTP nº 1.467, 02/06/2022</a:t>
            </a:r>
          </a:p>
          <a:p>
            <a:endParaRPr lang="en-US" sz="2667" b="1" dirty="0">
              <a:solidFill>
                <a:srgbClr val="008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73C179-C98E-59C0-E988-3425EFC54820}"/>
              </a:ext>
            </a:extLst>
          </p:cNvPr>
          <p:cNvSpPr txBox="1"/>
          <p:nvPr/>
        </p:nvSpPr>
        <p:spPr>
          <a:xfrm>
            <a:off x="559451" y="1814256"/>
            <a:ext cx="112960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/>
              <a:t>Art. 141.</a:t>
            </a:r>
            <a:r>
              <a:rPr lang="pt-BR" sz="2600" dirty="0"/>
              <a:t> A unidade gestora do RPPS, </a:t>
            </a:r>
            <a:r>
              <a:rPr lang="pt-BR" sz="2600" b="1" dirty="0"/>
              <a:t>em caso de negociações diretas com títulos de emissão do Tesouro Nacional</a:t>
            </a:r>
            <a:r>
              <a:rPr lang="pt-BR" sz="2600" dirty="0"/>
              <a:t>, deverá observar os parâmetros previstos no </a:t>
            </a:r>
            <a:r>
              <a:rPr lang="pt-BR" sz="2600" b="1" u="sng" dirty="0"/>
              <a:t>Anexo VIII</a:t>
            </a:r>
            <a:r>
              <a:rPr lang="pt-BR" sz="2600" dirty="0"/>
              <a:t>, da Portaria MTP nº 1.467/22.</a:t>
            </a:r>
          </a:p>
          <a:p>
            <a:pPr algn="just"/>
            <a:endParaRPr lang="pt-BR" sz="2600" dirty="0"/>
          </a:p>
          <a:p>
            <a:r>
              <a:rPr lang="pt-BR" sz="2600" b="1" dirty="0"/>
              <a:t>Art. 142. </a:t>
            </a:r>
            <a:r>
              <a:rPr lang="pt-BR" sz="2600" b="1" u="sng" dirty="0"/>
              <a:t>É vedada</a:t>
            </a:r>
            <a:r>
              <a:rPr lang="pt-BR" sz="2600" dirty="0"/>
              <a:t>, nos termos de resolução do CMN, a aplicação dos recursos financeiros acumulados pelo RPPS em títulos:</a:t>
            </a:r>
          </a:p>
          <a:p>
            <a:endParaRPr lang="pt-BR" sz="2600" dirty="0"/>
          </a:p>
          <a:p>
            <a:r>
              <a:rPr lang="pt-BR" sz="2600" b="1" dirty="0"/>
              <a:t>I</a:t>
            </a:r>
            <a:r>
              <a:rPr lang="pt-BR" sz="2600" dirty="0"/>
              <a:t> </a:t>
            </a:r>
            <a:r>
              <a:rPr lang="pt-BR" sz="2600" b="1" dirty="0"/>
              <a:t>-</a:t>
            </a:r>
            <a:r>
              <a:rPr lang="pt-BR" sz="2600" dirty="0"/>
              <a:t> que não sejam emitidos pelo Tesouro Nacional;  </a:t>
            </a:r>
          </a:p>
          <a:p>
            <a:endParaRPr lang="pt-BR" sz="2600" dirty="0"/>
          </a:p>
          <a:p>
            <a:r>
              <a:rPr lang="pt-BR" sz="2600" b="1" dirty="0"/>
              <a:t>II</a:t>
            </a:r>
            <a:r>
              <a:rPr lang="pt-BR" sz="2600" dirty="0"/>
              <a:t> </a:t>
            </a:r>
            <a:r>
              <a:rPr lang="pt-BR" sz="2600" b="1" dirty="0"/>
              <a:t>-</a:t>
            </a:r>
            <a:r>
              <a:rPr lang="pt-BR" sz="2600" dirty="0"/>
              <a:t> que não estejam registrados no SELIC; e </a:t>
            </a:r>
          </a:p>
          <a:p>
            <a:endParaRPr lang="pt-BR" sz="2600" dirty="0"/>
          </a:p>
          <a:p>
            <a:r>
              <a:rPr lang="pt-BR" sz="2600" b="1" dirty="0"/>
              <a:t>III -</a:t>
            </a:r>
            <a:r>
              <a:rPr lang="pt-BR" sz="2600" dirty="0"/>
              <a:t> emitidos por Estados, Distrito Federal ou Municípios.  </a:t>
            </a:r>
          </a:p>
        </p:txBody>
      </p:sp>
    </p:spTree>
    <p:extLst>
      <p:ext uri="{BB962C8B-B14F-4D97-AF65-F5344CB8AC3E}">
        <p14:creationId xmlns:p14="http://schemas.microsoft.com/office/powerpoint/2010/main" val="322393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D917A-EC39-978C-D452-20BDC6A7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C75A99D-2511-A441-7FAC-28B107636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13CAB6A-EA40-46D8-4E27-BFC7669369E6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D12E961-A257-83F2-4868-E58319C49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6E53B9-82B1-0517-9758-A55534140E8E}"/>
              </a:ext>
            </a:extLst>
          </p:cNvPr>
          <p:cNvSpPr txBox="1">
            <a:spLocks/>
          </p:cNvSpPr>
          <p:nvPr/>
        </p:nvSpPr>
        <p:spPr>
          <a:xfrm>
            <a:off x="4107838" y="-152102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PRECIFICAÇÃO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909F0E-15FC-61AE-266F-0CEEF9271639}"/>
              </a:ext>
            </a:extLst>
          </p:cNvPr>
          <p:cNvSpPr txBox="1"/>
          <p:nvPr/>
        </p:nvSpPr>
        <p:spPr>
          <a:xfrm>
            <a:off x="350131" y="1332699"/>
            <a:ext cx="9989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00CC"/>
                </a:solidFill>
              </a:rPr>
              <a:t>PORTARIA MTP nº 1.467, 02/06/2022</a:t>
            </a:r>
          </a:p>
          <a:p>
            <a:endParaRPr lang="en-US" sz="2667" b="1" dirty="0">
              <a:solidFill>
                <a:srgbClr val="008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DD91BC-A959-B441-2086-64D27F047B9E}"/>
              </a:ext>
            </a:extLst>
          </p:cNvPr>
          <p:cNvSpPr txBox="1"/>
          <p:nvPr/>
        </p:nvSpPr>
        <p:spPr>
          <a:xfrm>
            <a:off x="416392" y="2401513"/>
            <a:ext cx="11364791" cy="436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/>
              <a:t>Art. 145. </a:t>
            </a:r>
            <a:r>
              <a:rPr lang="pt-BR" sz="3200" dirty="0"/>
              <a:t>Os ativos financeiros integrantes das carteiras dos RPPS </a:t>
            </a:r>
            <a:r>
              <a:rPr lang="pt-BR" sz="3200" b="1" dirty="0"/>
              <a:t>poderão ser classificados nas seguintes categorias</a:t>
            </a:r>
            <a:r>
              <a:rPr lang="pt-BR" sz="3200" dirty="0"/>
              <a:t>, conforme critérios previstos no Anexo VIII, da Portaria 1.467/22:</a:t>
            </a:r>
          </a:p>
          <a:p>
            <a:pPr algn="just"/>
            <a:endParaRPr lang="pt-BR" sz="1067" dirty="0"/>
          </a:p>
          <a:p>
            <a:endParaRPr lang="pt-BR" sz="3200" b="1" dirty="0"/>
          </a:p>
          <a:p>
            <a:r>
              <a:rPr lang="pt-BR" sz="3200" b="1" dirty="0"/>
              <a:t>I</a:t>
            </a:r>
            <a:r>
              <a:rPr lang="pt-BR" sz="3200" dirty="0"/>
              <a:t> - disponíveis para negociação futura ou para venda imediata; ou</a:t>
            </a:r>
            <a:endParaRPr lang="pt-BR" sz="1067" dirty="0"/>
          </a:p>
          <a:p>
            <a:r>
              <a:rPr lang="pt-BR" sz="1067" dirty="0"/>
              <a:t> </a:t>
            </a:r>
          </a:p>
          <a:p>
            <a:endParaRPr lang="pt-BR" sz="3200" b="1" dirty="0"/>
          </a:p>
          <a:p>
            <a:r>
              <a:rPr lang="pt-BR" sz="3200" b="1" dirty="0"/>
              <a:t>II </a:t>
            </a:r>
            <a:r>
              <a:rPr lang="pt-BR" sz="3200" dirty="0"/>
              <a:t>- </a:t>
            </a:r>
            <a:r>
              <a:rPr lang="pt-BR" sz="3200" b="1" u="sng" dirty="0"/>
              <a:t>mantidos até o vencimento</a:t>
            </a:r>
            <a:r>
              <a:rPr lang="pt-BR" sz="3200" dirty="0"/>
              <a:t>. </a:t>
            </a: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2808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8680-237F-CC11-3248-5F0A0FE4E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1596F4-4432-8A77-7F6B-956C5BD7A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86F72CF-A945-AE89-96C4-2A33AE3F7A4C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AC5AF33-E765-6AE7-45FC-644216255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D6D0164-6B91-74B6-517B-8A651FB8E4A3}"/>
              </a:ext>
            </a:extLst>
          </p:cNvPr>
          <p:cNvSpPr txBox="1"/>
          <p:nvPr/>
        </p:nvSpPr>
        <p:spPr>
          <a:xfrm>
            <a:off x="-212038" y="630486"/>
            <a:ext cx="10323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100" b="1" dirty="0">
                <a:solidFill>
                  <a:srgbClr val="0000CC"/>
                </a:solidFill>
                <a:latin typeface="Arial" panose="020B0604020202020204" pitchFamily="34" charset="0"/>
              </a:rPr>
              <a:t>MARCAÇÃO CURVA </a:t>
            </a:r>
            <a:r>
              <a:rPr lang="pt-BR" sz="4100" b="1" dirty="0">
                <a:latin typeface="Arial" panose="020B0604020202020204" pitchFamily="34" charset="0"/>
              </a:rPr>
              <a:t>X</a:t>
            </a:r>
            <a:r>
              <a:rPr lang="pt-BR" sz="41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pt-BR" sz="4100" b="1" dirty="0">
                <a:solidFill>
                  <a:srgbClr val="FF0000"/>
                </a:solidFill>
                <a:latin typeface="Arial" panose="020B0604020202020204" pitchFamily="34" charset="0"/>
              </a:rPr>
              <a:t>MERCADO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684FD7AD-E056-F60C-962A-146EA082C57A}"/>
              </a:ext>
            </a:extLst>
          </p:cNvPr>
          <p:cNvSpPr/>
          <p:nvPr/>
        </p:nvSpPr>
        <p:spPr>
          <a:xfrm>
            <a:off x="1411804" y="1953685"/>
            <a:ext cx="9723360" cy="455760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 sz="2400" dirty="0"/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50DE8CC2-23EE-511B-3F2F-1A1B4FD9D90F}"/>
              </a:ext>
            </a:extLst>
          </p:cNvPr>
          <p:cNvSpPr/>
          <p:nvPr/>
        </p:nvSpPr>
        <p:spPr>
          <a:xfrm>
            <a:off x="9900542" y="6472638"/>
            <a:ext cx="1128062" cy="37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>
              <a:lnSpc>
                <a:spcPct val="100000"/>
              </a:lnSpc>
            </a:pPr>
            <a:r>
              <a:rPr lang="pt-BR" sz="186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9">
            <a:extLst>
              <a:ext uri="{FF2B5EF4-FFF2-40B4-BE49-F238E27FC236}">
                <a16:creationId xmlns:a16="http://schemas.microsoft.com/office/drawing/2014/main" id="{702EE906-6287-0F94-7FC6-FB63248C03FE}"/>
              </a:ext>
            </a:extLst>
          </p:cNvPr>
          <p:cNvSpPr/>
          <p:nvPr/>
        </p:nvSpPr>
        <p:spPr>
          <a:xfrm rot="16200000">
            <a:off x="-540356" y="3838645"/>
            <a:ext cx="3263520" cy="42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>
              <a:lnSpc>
                <a:spcPct val="100000"/>
              </a:lnSpc>
            </a:pPr>
            <a:r>
              <a:rPr lang="pt-BR" sz="186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RENTABILIDADE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id="{EABB5284-3A71-B032-7A7F-20C871A06759}"/>
              </a:ext>
            </a:extLst>
          </p:cNvPr>
          <p:cNvSpPr/>
          <p:nvPr/>
        </p:nvSpPr>
        <p:spPr>
          <a:xfrm>
            <a:off x="1506136" y="2513721"/>
            <a:ext cx="9296160" cy="3978240"/>
          </a:xfrm>
          <a:custGeom>
            <a:avLst/>
            <a:gdLst/>
            <a:ahLst/>
            <a:cxnLst/>
            <a:rect l="l" t="t" r="r" b="b"/>
            <a:pathLst>
              <a:path w="4128" h="2048">
                <a:moveTo>
                  <a:pt x="0" y="1968"/>
                </a:moveTo>
                <a:cubicBezTo>
                  <a:pt x="40" y="1688"/>
                  <a:pt x="80" y="1408"/>
                  <a:pt x="336" y="1392"/>
                </a:cubicBezTo>
                <a:cubicBezTo>
                  <a:pt x="592" y="1376"/>
                  <a:pt x="1248" y="2048"/>
                  <a:pt x="1536" y="1872"/>
                </a:cubicBezTo>
                <a:cubicBezTo>
                  <a:pt x="1824" y="1696"/>
                  <a:pt x="1824" y="368"/>
                  <a:pt x="2064" y="336"/>
                </a:cubicBezTo>
                <a:cubicBezTo>
                  <a:pt x="2304" y="304"/>
                  <a:pt x="2736" y="1688"/>
                  <a:pt x="2976" y="1680"/>
                </a:cubicBezTo>
                <a:cubicBezTo>
                  <a:pt x="3216" y="1672"/>
                  <a:pt x="3312" y="568"/>
                  <a:pt x="3504" y="288"/>
                </a:cubicBezTo>
                <a:cubicBezTo>
                  <a:pt x="3696" y="8"/>
                  <a:pt x="4024" y="48"/>
                  <a:pt x="4128" y="0"/>
                </a:cubicBezTo>
              </a:path>
            </a:pathLst>
          </a:custGeom>
          <a:noFill/>
          <a:ln w="316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9161AD04-10B6-DF76-8888-952C2F554064}"/>
              </a:ext>
            </a:extLst>
          </p:cNvPr>
          <p:cNvSpPr/>
          <p:nvPr/>
        </p:nvSpPr>
        <p:spPr>
          <a:xfrm flipV="1">
            <a:off x="1506136" y="2513721"/>
            <a:ext cx="9296160" cy="3904800"/>
          </a:xfrm>
          <a:prstGeom prst="line">
            <a:avLst/>
          </a:prstGeom>
          <a:ln w="316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2" name="CustomShape 6">
            <a:extLst>
              <a:ext uri="{FF2B5EF4-FFF2-40B4-BE49-F238E27FC236}">
                <a16:creationId xmlns:a16="http://schemas.microsoft.com/office/drawing/2014/main" id="{67D86CD8-B9FD-FA4D-0BFD-DDC161BB879A}"/>
              </a:ext>
            </a:extLst>
          </p:cNvPr>
          <p:cNvSpPr/>
          <p:nvPr/>
        </p:nvSpPr>
        <p:spPr>
          <a:xfrm>
            <a:off x="2480284" y="2140405"/>
            <a:ext cx="2884800" cy="1025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>
              <a:lnSpc>
                <a:spcPct val="100000"/>
              </a:lnSpc>
            </a:pPr>
            <a:r>
              <a:rPr lang="pt-BR" sz="266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CURVA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6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MERCADO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3AA508A2-D768-9E71-C579-F268D10ADD8B}"/>
              </a:ext>
            </a:extLst>
          </p:cNvPr>
          <p:cNvSpPr/>
          <p:nvPr/>
        </p:nvSpPr>
        <p:spPr>
          <a:xfrm flipH="1">
            <a:off x="2586844" y="2512885"/>
            <a:ext cx="494400" cy="192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D1E5DFA6-56B5-AB5D-BC4B-3C3245B3F3C3}"/>
              </a:ext>
            </a:extLst>
          </p:cNvPr>
          <p:cNvSpPr/>
          <p:nvPr/>
        </p:nvSpPr>
        <p:spPr>
          <a:xfrm flipH="1">
            <a:off x="2586844" y="2885845"/>
            <a:ext cx="494400" cy="192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 anchorCtr="1"/>
          <a:lstStyle/>
          <a:p>
            <a:pPr>
              <a:lnSpc>
                <a:spcPct val="100000"/>
              </a:lnSpc>
            </a:pPr>
            <a:r>
              <a:rPr lang="pt-BR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500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576</Words>
  <Application>Microsoft Office PowerPoint</Application>
  <PresentationFormat>Widescreen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RONALDO DE OLIVEIRA</cp:lastModifiedBy>
  <cp:revision>37</cp:revision>
  <cp:lastPrinted>2024-03-07T16:36:04Z</cp:lastPrinted>
  <dcterms:created xsi:type="dcterms:W3CDTF">2022-02-18T18:51:31Z</dcterms:created>
  <dcterms:modified xsi:type="dcterms:W3CDTF">2024-03-07T16:39:18Z</dcterms:modified>
</cp:coreProperties>
</file>