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5" r:id="rId6"/>
    <p:sldId id="273" r:id="rId7"/>
    <p:sldId id="266" r:id="rId8"/>
    <p:sldId id="271" r:id="rId9"/>
    <p:sldId id="272" r:id="rId10"/>
    <p:sldId id="261" r:id="rId11"/>
    <p:sldId id="267" r:id="rId12"/>
    <p:sldId id="268" r:id="rId13"/>
    <p:sldId id="269" r:id="rId14"/>
    <p:sldId id="275" r:id="rId15"/>
    <p:sldId id="264" r:id="rId16"/>
    <p:sldId id="270" r:id="rId17"/>
    <p:sldId id="276" r:id="rId18"/>
    <p:sldId id="277" r:id="rId19"/>
    <p:sldId id="278" r:id="rId20"/>
    <p:sldId id="25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A3E"/>
    <a:srgbClr val="195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33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8260A-C0E6-4E9F-A963-FF7D462F20D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68226EA-650F-4596-9283-DEA04AE50A94}">
      <dgm:prSet phldrT="[Texto]" custT="1"/>
      <dgm:spPr>
        <a:solidFill>
          <a:srgbClr val="245A3E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600" dirty="0"/>
            <a:t>Construção de painéis no MS Excel</a:t>
          </a:r>
        </a:p>
      </dgm:t>
    </dgm:pt>
    <dgm:pt modelId="{9E6D6A6C-81BD-4F2B-A5D5-99DC0E3F8037}" type="parTrans" cxnId="{B214EB7C-4592-4D0D-862E-35325A3A453E}">
      <dgm:prSet/>
      <dgm:spPr/>
      <dgm:t>
        <a:bodyPr/>
        <a:lstStyle/>
        <a:p>
          <a:endParaRPr lang="pt-BR" sz="2400"/>
        </a:p>
      </dgm:t>
    </dgm:pt>
    <dgm:pt modelId="{07499C5E-BF07-42F4-9340-96B8D2961E75}" type="sibTrans" cxnId="{B214EB7C-4592-4D0D-862E-35325A3A453E}">
      <dgm:prSet custT="1"/>
      <dgm:spPr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t-BR" sz="4000"/>
        </a:p>
      </dgm:t>
    </dgm:pt>
    <dgm:pt modelId="{81839B91-5A65-4521-A41B-B16A63F6090E}">
      <dgm:prSet phldrT="[Texto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600" dirty="0"/>
            <a:t>Identificação de padrões de análise</a:t>
          </a:r>
        </a:p>
      </dgm:t>
    </dgm:pt>
    <dgm:pt modelId="{3E6EC09A-DE40-4676-80FF-23B2E991CE86}" type="parTrans" cxnId="{03EAB64E-EADD-4658-9E06-33B6A6EDE1BF}">
      <dgm:prSet/>
      <dgm:spPr/>
      <dgm:t>
        <a:bodyPr/>
        <a:lstStyle/>
        <a:p>
          <a:endParaRPr lang="pt-BR" sz="2400"/>
        </a:p>
      </dgm:t>
    </dgm:pt>
    <dgm:pt modelId="{F07E0933-120F-4E32-B2CD-78B6F2B20151}" type="sibTrans" cxnId="{03EAB64E-EADD-4658-9E06-33B6A6EDE1BF}">
      <dgm:prSet custT="1"/>
      <dgm:spPr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t-BR" sz="4000"/>
        </a:p>
      </dgm:t>
    </dgm:pt>
    <dgm:pt modelId="{EA83D6EB-3DD9-45CA-9E0B-C179CD3EFD92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600" b="1" dirty="0">
              <a:solidFill>
                <a:sysClr val="windowText" lastClr="000000"/>
              </a:solidFill>
            </a:rPr>
            <a:t>Criação de análises textuais automáticas</a:t>
          </a:r>
        </a:p>
      </dgm:t>
    </dgm:pt>
    <dgm:pt modelId="{39A37428-A005-4AF6-830A-04634458B63D}" type="parTrans" cxnId="{78D04983-62AD-4D57-8F7F-2968C486E61B}">
      <dgm:prSet/>
      <dgm:spPr/>
      <dgm:t>
        <a:bodyPr/>
        <a:lstStyle/>
        <a:p>
          <a:endParaRPr lang="pt-BR" sz="2400"/>
        </a:p>
      </dgm:t>
    </dgm:pt>
    <dgm:pt modelId="{0D435E16-7EF6-4094-AF13-08D9C0C21277}" type="sibTrans" cxnId="{78D04983-62AD-4D57-8F7F-2968C486E61B}">
      <dgm:prSet/>
      <dgm:spPr/>
      <dgm:t>
        <a:bodyPr/>
        <a:lstStyle/>
        <a:p>
          <a:endParaRPr lang="pt-BR" sz="2400"/>
        </a:p>
      </dgm:t>
    </dgm:pt>
    <dgm:pt modelId="{88AB6072-015E-4173-BA03-D181302179C7}" type="pres">
      <dgm:prSet presAssocID="{C358260A-C0E6-4E9F-A963-FF7D462F20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21241C-2F56-4D24-A46B-D5ABD2C7D4E2}" type="pres">
      <dgm:prSet presAssocID="{C358260A-C0E6-4E9F-A963-FF7D462F20D9}" presName="dummyMaxCanvas" presStyleCnt="0">
        <dgm:presLayoutVars/>
      </dgm:prSet>
      <dgm:spPr/>
    </dgm:pt>
    <dgm:pt modelId="{4F59A0A3-53F5-4204-847B-37AE98FFB476}" type="pres">
      <dgm:prSet presAssocID="{C358260A-C0E6-4E9F-A963-FF7D462F20D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9A50B2-0D62-461B-AFD7-5F08CE667FFD}" type="pres">
      <dgm:prSet presAssocID="{C358260A-C0E6-4E9F-A963-FF7D462F20D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4DF75B-A57F-477E-B303-7CC742FD78D7}" type="pres">
      <dgm:prSet presAssocID="{C358260A-C0E6-4E9F-A963-FF7D462F20D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833FA8-4EEA-4B6F-9214-233442A0DAC7}" type="pres">
      <dgm:prSet presAssocID="{C358260A-C0E6-4E9F-A963-FF7D462F20D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24626A-39F6-4126-9301-4D73EF6DF2D2}" type="pres">
      <dgm:prSet presAssocID="{C358260A-C0E6-4E9F-A963-FF7D462F20D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C53BB9-AF58-45A2-B1C0-6A5E332A1B0A}" type="pres">
      <dgm:prSet presAssocID="{C358260A-C0E6-4E9F-A963-FF7D462F20D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2C91BE-36CC-4970-BD9E-B3ECC3E1A578}" type="pres">
      <dgm:prSet presAssocID="{C358260A-C0E6-4E9F-A963-FF7D462F20D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6A02AD-320C-49D9-9311-F412425B8425}" type="pres">
      <dgm:prSet presAssocID="{C358260A-C0E6-4E9F-A963-FF7D462F20D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B81233-C261-4DF5-97DB-0FBE4B3C7BD2}" type="presOf" srcId="{868226EA-650F-4596-9283-DEA04AE50A94}" destId="{3CC53BB9-AF58-45A2-B1C0-6A5E332A1B0A}" srcOrd="1" destOrd="0" presId="urn:microsoft.com/office/officeart/2005/8/layout/vProcess5"/>
    <dgm:cxn modelId="{C067ABBE-ACE0-4D30-B493-D5A5F44C3F5F}" type="presOf" srcId="{C358260A-C0E6-4E9F-A963-FF7D462F20D9}" destId="{88AB6072-015E-4173-BA03-D181302179C7}" srcOrd="0" destOrd="0" presId="urn:microsoft.com/office/officeart/2005/8/layout/vProcess5"/>
    <dgm:cxn modelId="{C4490EF5-C862-4EB4-B00E-DED5396F0A7D}" type="presOf" srcId="{07499C5E-BF07-42F4-9340-96B8D2961E75}" destId="{AF833FA8-4EEA-4B6F-9214-233442A0DAC7}" srcOrd="0" destOrd="0" presId="urn:microsoft.com/office/officeart/2005/8/layout/vProcess5"/>
    <dgm:cxn modelId="{7CB45B29-0E68-4A39-AACD-58CD84F9864C}" type="presOf" srcId="{868226EA-650F-4596-9283-DEA04AE50A94}" destId="{4F59A0A3-53F5-4204-847B-37AE98FFB476}" srcOrd="0" destOrd="0" presId="urn:microsoft.com/office/officeart/2005/8/layout/vProcess5"/>
    <dgm:cxn modelId="{66226379-8772-4F8B-81F2-27CD94045E2C}" type="presOf" srcId="{F07E0933-120F-4E32-B2CD-78B6F2B20151}" destId="{B424626A-39F6-4126-9301-4D73EF6DF2D2}" srcOrd="0" destOrd="0" presId="urn:microsoft.com/office/officeart/2005/8/layout/vProcess5"/>
    <dgm:cxn modelId="{1CFFDC33-8889-4F12-8FF6-C35CB6464125}" type="presOf" srcId="{EA83D6EB-3DD9-45CA-9E0B-C179CD3EFD92}" destId="{256A02AD-320C-49D9-9311-F412425B8425}" srcOrd="1" destOrd="0" presId="urn:microsoft.com/office/officeart/2005/8/layout/vProcess5"/>
    <dgm:cxn modelId="{03EAB64E-EADD-4658-9E06-33B6A6EDE1BF}" srcId="{C358260A-C0E6-4E9F-A963-FF7D462F20D9}" destId="{81839B91-5A65-4521-A41B-B16A63F6090E}" srcOrd="1" destOrd="0" parTransId="{3E6EC09A-DE40-4676-80FF-23B2E991CE86}" sibTransId="{F07E0933-120F-4E32-B2CD-78B6F2B20151}"/>
    <dgm:cxn modelId="{73EC2622-FAA5-40D3-86CB-1E8D6DF68BBD}" type="presOf" srcId="{EA83D6EB-3DD9-45CA-9E0B-C179CD3EFD92}" destId="{1D4DF75B-A57F-477E-B303-7CC742FD78D7}" srcOrd="0" destOrd="0" presId="urn:microsoft.com/office/officeart/2005/8/layout/vProcess5"/>
    <dgm:cxn modelId="{78D04983-62AD-4D57-8F7F-2968C486E61B}" srcId="{C358260A-C0E6-4E9F-A963-FF7D462F20D9}" destId="{EA83D6EB-3DD9-45CA-9E0B-C179CD3EFD92}" srcOrd="2" destOrd="0" parTransId="{39A37428-A005-4AF6-830A-04634458B63D}" sibTransId="{0D435E16-7EF6-4094-AF13-08D9C0C21277}"/>
    <dgm:cxn modelId="{21F202E9-C939-4420-89EE-4F3A8CDFADCB}" type="presOf" srcId="{81839B91-5A65-4521-A41B-B16A63F6090E}" destId="{EF2C91BE-36CC-4970-BD9E-B3ECC3E1A578}" srcOrd="1" destOrd="0" presId="urn:microsoft.com/office/officeart/2005/8/layout/vProcess5"/>
    <dgm:cxn modelId="{B214EB7C-4592-4D0D-862E-35325A3A453E}" srcId="{C358260A-C0E6-4E9F-A963-FF7D462F20D9}" destId="{868226EA-650F-4596-9283-DEA04AE50A94}" srcOrd="0" destOrd="0" parTransId="{9E6D6A6C-81BD-4F2B-A5D5-99DC0E3F8037}" sibTransId="{07499C5E-BF07-42F4-9340-96B8D2961E75}"/>
    <dgm:cxn modelId="{E3728547-C683-4D26-933A-210626EBA6B7}" type="presOf" srcId="{81839B91-5A65-4521-A41B-B16A63F6090E}" destId="{C59A50B2-0D62-461B-AFD7-5F08CE667FFD}" srcOrd="0" destOrd="0" presId="urn:microsoft.com/office/officeart/2005/8/layout/vProcess5"/>
    <dgm:cxn modelId="{541EFF8E-FE56-4094-ACDB-06BD80C93FC8}" type="presParOf" srcId="{88AB6072-015E-4173-BA03-D181302179C7}" destId="{6221241C-2F56-4D24-A46B-D5ABD2C7D4E2}" srcOrd="0" destOrd="0" presId="urn:microsoft.com/office/officeart/2005/8/layout/vProcess5"/>
    <dgm:cxn modelId="{51F79CA0-33BF-4E2D-A626-9DF6CE0CD5D5}" type="presParOf" srcId="{88AB6072-015E-4173-BA03-D181302179C7}" destId="{4F59A0A3-53F5-4204-847B-37AE98FFB476}" srcOrd="1" destOrd="0" presId="urn:microsoft.com/office/officeart/2005/8/layout/vProcess5"/>
    <dgm:cxn modelId="{0B9BE08B-854E-414C-8144-75E4CC893B99}" type="presParOf" srcId="{88AB6072-015E-4173-BA03-D181302179C7}" destId="{C59A50B2-0D62-461B-AFD7-5F08CE667FFD}" srcOrd="2" destOrd="0" presId="urn:microsoft.com/office/officeart/2005/8/layout/vProcess5"/>
    <dgm:cxn modelId="{1EE2B9E0-5539-458C-842C-51CFAE9ABA88}" type="presParOf" srcId="{88AB6072-015E-4173-BA03-D181302179C7}" destId="{1D4DF75B-A57F-477E-B303-7CC742FD78D7}" srcOrd="3" destOrd="0" presId="urn:microsoft.com/office/officeart/2005/8/layout/vProcess5"/>
    <dgm:cxn modelId="{D9ED7D43-0DB3-4AC7-A1D6-BB77AAB2CE8B}" type="presParOf" srcId="{88AB6072-015E-4173-BA03-D181302179C7}" destId="{AF833FA8-4EEA-4B6F-9214-233442A0DAC7}" srcOrd="4" destOrd="0" presId="urn:microsoft.com/office/officeart/2005/8/layout/vProcess5"/>
    <dgm:cxn modelId="{3394F3AA-C90D-4E64-874C-CD99A59C5B92}" type="presParOf" srcId="{88AB6072-015E-4173-BA03-D181302179C7}" destId="{B424626A-39F6-4126-9301-4D73EF6DF2D2}" srcOrd="5" destOrd="0" presId="urn:microsoft.com/office/officeart/2005/8/layout/vProcess5"/>
    <dgm:cxn modelId="{BD8C1569-9FFC-4CD4-913F-289FDF4CD03A}" type="presParOf" srcId="{88AB6072-015E-4173-BA03-D181302179C7}" destId="{3CC53BB9-AF58-45A2-B1C0-6A5E332A1B0A}" srcOrd="6" destOrd="0" presId="urn:microsoft.com/office/officeart/2005/8/layout/vProcess5"/>
    <dgm:cxn modelId="{6D762EDC-99F4-4C38-9C44-10B08AE30CEB}" type="presParOf" srcId="{88AB6072-015E-4173-BA03-D181302179C7}" destId="{EF2C91BE-36CC-4970-BD9E-B3ECC3E1A578}" srcOrd="7" destOrd="0" presId="urn:microsoft.com/office/officeart/2005/8/layout/vProcess5"/>
    <dgm:cxn modelId="{CF29EA14-4D7C-4596-8E70-DAB15651D493}" type="presParOf" srcId="{88AB6072-015E-4173-BA03-D181302179C7}" destId="{256A02AD-320C-49D9-9311-F412425B84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05/03/2024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sv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2FA27F62-569A-CAB0-996D-3E8372FA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01552" y="932465"/>
            <a:ext cx="6788896" cy="49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4D4249-0375-962B-C14F-98B85949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1FFEFEB-CEB9-95EB-57CE-40FD9650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3C008F5-475A-98A3-8809-D11D2BB5E2D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660FCBA-1CB4-6A53-A15B-88D926A574A6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205D27D-F78C-552D-23A9-505105E29559}"/>
              </a:ext>
            </a:extLst>
          </p:cNvPr>
          <p:cNvSpPr txBox="1">
            <a:spLocks/>
          </p:cNvSpPr>
          <p:nvPr/>
        </p:nvSpPr>
        <p:spPr>
          <a:xfrm>
            <a:off x="646388" y="1571869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dirty="0">
                <a:latin typeface="Montserrat" panose="00000500000000000000" pitchFamily="2" charset="0"/>
              </a:rPr>
              <a:t>Painel do TCE-RS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2CD52166-3654-B468-D3BF-52869B03A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27B0B66-54A6-7ACE-240E-910E2B598A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562"/>
          <a:stretch/>
        </p:blipFill>
        <p:spPr>
          <a:xfrm>
            <a:off x="466028" y="2340540"/>
            <a:ext cx="11209528" cy="40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32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183089-8B6C-A27C-8A77-0AF4018CB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8710D36-C91A-A3DE-ABB9-111620DD5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58D376D-E641-6FDD-90D6-4630BF0C4E00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F10A236-E1B1-96B5-7D9B-9E3B9A936036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51649895-217A-6E65-8DEA-C9DFD43DC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71B3388-FA42-DCBF-0CD1-673C1A1B30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42" t="18834" r="5834" b="2416"/>
          <a:stretch/>
        </p:blipFill>
        <p:spPr>
          <a:xfrm>
            <a:off x="1810326" y="1892642"/>
            <a:ext cx="7850910" cy="48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6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14B140-9CAB-5BC6-959C-56692FB42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4D3D70-5A21-B12A-3A70-36761138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9C76CD8-0253-78CC-A33F-B63C9EB48CDA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4AA7B97-DB37-BE4E-FB9D-65012EC9EBC4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E88D8D3F-2147-A60D-7B23-BAEE0791B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912C33F-B690-8696-5B59-CD912B83F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630102"/>
              </p:ext>
            </p:extLst>
          </p:nvPr>
        </p:nvGraphicFramePr>
        <p:xfrm>
          <a:off x="2032137" y="1814256"/>
          <a:ext cx="7527499" cy="477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Explosão 2 4"/>
          <p:cNvSpPr/>
          <p:nvPr/>
        </p:nvSpPr>
        <p:spPr>
          <a:xfrm rot="20549486">
            <a:off x="7830383" y="4981730"/>
            <a:ext cx="3523682" cy="172411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R C A</a:t>
            </a:r>
          </a:p>
        </p:txBody>
      </p:sp>
    </p:spTree>
    <p:extLst>
      <p:ext uri="{BB962C8B-B14F-4D97-AF65-F5344CB8AC3E}">
        <p14:creationId xmlns:p14="http://schemas.microsoft.com/office/powerpoint/2010/main" val="2273010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59A0A3-53F5-4204-847B-37AE98FF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F59A0A3-53F5-4204-847B-37AE98FFB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F59A0A3-53F5-4204-847B-37AE98FF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F59A0A3-53F5-4204-847B-37AE98FF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833FA8-4EEA-4B6F-9214-233442A0D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AF833FA8-4EEA-4B6F-9214-233442A0D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AF833FA8-4EEA-4B6F-9214-233442A0D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AF833FA8-4EEA-4B6F-9214-233442A0D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A50B2-0D62-461B-AFD7-5F08CE667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C59A50B2-0D62-461B-AFD7-5F08CE667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C59A50B2-0D62-461B-AFD7-5F08CE667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59A50B2-0D62-461B-AFD7-5F08CE667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24626A-39F6-4126-9301-4D73EF6D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424626A-39F6-4126-9301-4D73EF6D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424626A-39F6-4126-9301-4D73EF6D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424626A-39F6-4126-9301-4D73EF6D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DF75B-A57F-477E-B303-7CC742FD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D4DF75B-A57F-477E-B303-7CC742FD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D4DF75B-A57F-477E-B303-7CC742FD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D4DF75B-A57F-477E-B303-7CC742FD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B57618-2873-E076-1851-F2C2AC2A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433724E-C7E9-F644-0405-C9CF72B62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70A6016-F6D4-CFB4-9025-B87241F3F63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6647FAC-FFCE-5C42-5F34-5C8CAA824237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Relatório de Contas Anuais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CFEE857-CE02-6ED7-DA74-B394C5DF0118}"/>
              </a:ext>
            </a:extLst>
          </p:cNvPr>
          <p:cNvSpPr txBox="1">
            <a:spLocks/>
          </p:cNvSpPr>
          <p:nvPr/>
        </p:nvSpPr>
        <p:spPr>
          <a:xfrm>
            <a:off x="646387" y="2206758"/>
            <a:ext cx="11028637" cy="40247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Contabilização do Passivo Atuarial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Tempestividade do DRAA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Situação do CRP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Evolução do resultado atuarial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Enquadramento dos investimentos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C161FF38-1872-46F1-C897-8C6611163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06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B57618-2873-E076-1851-F2C2AC2A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433724E-C7E9-F644-0405-C9CF72B62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70A6016-F6D4-CFB4-9025-B87241F3F63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6647FAC-FFCE-5C42-5F34-5C8CAA824237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Relatório de Contas Anuais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C161FF38-1872-46F1-C897-8C6611163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191150" y="1917151"/>
            <a:ext cx="10483875" cy="4788450"/>
            <a:chOff x="1191150" y="1917150"/>
            <a:chExt cx="10580542" cy="49408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4" t="16414" r="586" b="37408"/>
            <a:stretch/>
          </p:blipFill>
          <p:spPr bwMode="auto">
            <a:xfrm>
              <a:off x="1191150" y="1917150"/>
              <a:ext cx="10580542" cy="494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589867" y="3183467"/>
              <a:ext cx="801511" cy="3522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63784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969771-005C-27D3-46E5-80C80C47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1717E-B086-8287-F33C-C4E67519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F359F94-2F2F-4900-41CB-B311C51DAAD0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4F358EC-DC24-15A1-041D-CD80FB5EB2BC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B4980F1E-751D-8AAC-E8EC-0D09BF329988}"/>
              </a:ext>
            </a:extLst>
          </p:cNvPr>
          <p:cNvSpPr txBox="1">
            <a:spLocks/>
          </p:cNvSpPr>
          <p:nvPr/>
        </p:nvSpPr>
        <p:spPr>
          <a:xfrm>
            <a:off x="646387" y="1958782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dirty="0">
                <a:latin typeface="Montserrat" panose="00000500000000000000" pitchFamily="2" charset="0"/>
              </a:rPr>
              <a:t>Identificação de situações atípicas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DF11F877-CEDC-BB1E-AB3A-8175ABB24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766BBBD-B163-3D52-3FFC-215DCD189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042"/>
          <a:stretch/>
        </p:blipFill>
        <p:spPr>
          <a:xfrm>
            <a:off x="577769" y="2871980"/>
            <a:ext cx="11097255" cy="39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86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B3A3E3-80F5-B214-76C1-EAB51379D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4062E96-D1E7-F84F-5C79-8C134881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201A803-B45E-81B5-4FF2-9FD3E7A18B1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EAA18A-3841-C780-07D9-4AD31CC8A819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48DDF76-62A8-134B-1579-161D15340ABE}"/>
              </a:ext>
            </a:extLst>
          </p:cNvPr>
          <p:cNvSpPr txBox="1">
            <a:spLocks/>
          </p:cNvSpPr>
          <p:nvPr/>
        </p:nvSpPr>
        <p:spPr>
          <a:xfrm>
            <a:off x="646387" y="2206758"/>
            <a:ext cx="11028637" cy="981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b="1" u="sng" dirty="0">
                <a:latin typeface="Montserrat" panose="00000500000000000000" pitchFamily="2" charset="0"/>
              </a:rPr>
              <a:t>OFÍCIO CIRCULAR DCF Nº 3/2023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4B33837D-7031-DFAB-F1C5-3E647C5A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B3F7D8-66EB-6779-57B2-FDD8DD979A82}"/>
              </a:ext>
            </a:extLst>
          </p:cNvPr>
          <p:cNvSpPr txBox="1">
            <a:spLocks/>
          </p:cNvSpPr>
          <p:nvPr/>
        </p:nvSpPr>
        <p:spPr>
          <a:xfrm>
            <a:off x="798787" y="3429000"/>
            <a:ext cx="11028637" cy="31693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5100" dirty="0">
                <a:latin typeface="Montserrat" panose="00000500000000000000" pitchFamily="2" charset="0"/>
              </a:rPr>
              <a:t>Assunto: Obrigatoriedade de os entes federativos promoverem medidas saneadoras para o desequilíbrio financeiro dos fundos em capitalização dos Regimes Próprios de Previdência Social (RPPS).</a:t>
            </a:r>
          </a:p>
        </p:txBody>
      </p:sp>
    </p:spTree>
    <p:extLst>
      <p:ext uri="{BB962C8B-B14F-4D97-AF65-F5344CB8AC3E}">
        <p14:creationId xmlns:p14="http://schemas.microsoft.com/office/powerpoint/2010/main" val="648946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4D4249-0375-962B-C14F-98B85949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1FFEFEB-CEB9-95EB-57CE-40FD9650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3C008F5-475A-98A3-8809-D11D2BB5E2D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660FCBA-1CB4-6A53-A15B-88D926A574A6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205D27D-F78C-552D-23A9-505105E29559}"/>
              </a:ext>
            </a:extLst>
          </p:cNvPr>
          <p:cNvSpPr txBox="1">
            <a:spLocks/>
          </p:cNvSpPr>
          <p:nvPr/>
        </p:nvSpPr>
        <p:spPr>
          <a:xfrm>
            <a:off x="646388" y="1867016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b="1" dirty="0">
                <a:latin typeface="Montserrat" panose="00000500000000000000" pitchFamily="2" charset="0"/>
              </a:rPr>
              <a:t>Monitoramentos diversos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2CD52166-3654-B468-D3BF-52869B03A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3205D27D-F78C-552D-23A9-505105E29559}"/>
              </a:ext>
            </a:extLst>
          </p:cNvPr>
          <p:cNvSpPr txBox="1">
            <a:spLocks/>
          </p:cNvSpPr>
          <p:nvPr/>
        </p:nvSpPr>
        <p:spPr>
          <a:xfrm>
            <a:off x="646388" y="2660329"/>
            <a:ext cx="11028637" cy="4011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Envio dos demonstrativos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Equilíbrio financeiro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Equilíbrio atuarial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Resgates/aplicações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Evolução da carteira</a:t>
            </a:r>
          </a:p>
        </p:txBody>
      </p:sp>
    </p:spTree>
    <p:extLst>
      <p:ext uri="{BB962C8B-B14F-4D97-AF65-F5344CB8AC3E}">
        <p14:creationId xmlns:p14="http://schemas.microsoft.com/office/powerpoint/2010/main" val="2901870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4D4249-0375-962B-C14F-98B85949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1FFEFEB-CEB9-95EB-57CE-40FD9650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3C008F5-475A-98A3-8809-D11D2BB5E2D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660FCBA-1CB4-6A53-A15B-88D926A574A6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205D27D-F78C-552D-23A9-505105E29559}"/>
              </a:ext>
            </a:extLst>
          </p:cNvPr>
          <p:cNvSpPr txBox="1">
            <a:spLocks/>
          </p:cNvSpPr>
          <p:nvPr/>
        </p:nvSpPr>
        <p:spPr>
          <a:xfrm>
            <a:off x="646388" y="1867016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b="1" dirty="0">
                <a:latin typeface="Montserrat" panose="00000500000000000000" pitchFamily="2" charset="0"/>
              </a:rPr>
              <a:t>Alertas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2CD52166-3654-B468-D3BF-52869B03A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3205D27D-F78C-552D-23A9-505105E29559}"/>
              </a:ext>
            </a:extLst>
          </p:cNvPr>
          <p:cNvSpPr txBox="1">
            <a:spLocks/>
          </p:cNvSpPr>
          <p:nvPr/>
        </p:nvSpPr>
        <p:spPr>
          <a:xfrm>
            <a:off x="646388" y="2660329"/>
            <a:ext cx="11028637" cy="4011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Aplicações em fundos vedados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 err="1">
                <a:latin typeface="Montserrat" panose="00000500000000000000" pitchFamily="2" charset="0"/>
              </a:rPr>
              <a:t>Desenquadramentos</a:t>
            </a:r>
            <a:endParaRPr lang="pt-BR" sz="4000" dirty="0">
              <a:latin typeface="Montserrat" panose="00000500000000000000" pitchFamily="2" charset="0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Adoção de LDA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Inadequação de Plano de Amortização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latin typeface="Montserrat" panose="00000500000000000000" pitchFamily="2" charset="0"/>
              </a:rPr>
              <a:t>Desequilíbrio Financeiro</a:t>
            </a:r>
          </a:p>
        </p:txBody>
      </p:sp>
    </p:spTree>
    <p:extLst>
      <p:ext uri="{BB962C8B-B14F-4D97-AF65-F5344CB8AC3E}">
        <p14:creationId xmlns:p14="http://schemas.microsoft.com/office/powerpoint/2010/main" val="1611281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4D4249-0375-962B-C14F-98B85949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1FFEFEB-CEB9-95EB-57CE-40FD9650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3C008F5-475A-98A3-8809-D11D2BB5E2D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660FCBA-1CB4-6A53-A15B-88D926A574A6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2CD52166-3654-B468-D3BF-52869B03A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12" name="Imagem 11" descr="Vista de uma montanha&#10;&#10;Descrição gerada automaticamente">
            <a:extLst>
              <a:ext uri="{FF2B5EF4-FFF2-40B4-BE49-F238E27FC236}">
                <a16:creationId xmlns:a16="http://schemas.microsoft.com/office/drawing/2014/main" xmlns="" id="{1A0D7E4A-748E-8C6D-1BA9-D5C4D68926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1" b="11318"/>
          <a:stretch/>
        </p:blipFill>
        <p:spPr>
          <a:xfrm>
            <a:off x="516975" y="1903445"/>
            <a:ext cx="11296084" cy="495455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205D27D-F78C-552D-23A9-505105E29559}"/>
              </a:ext>
            </a:extLst>
          </p:cNvPr>
          <p:cNvSpPr txBox="1">
            <a:spLocks/>
          </p:cNvSpPr>
          <p:nvPr/>
        </p:nvSpPr>
        <p:spPr>
          <a:xfrm>
            <a:off x="646388" y="1903444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b="1" dirty="0">
                <a:latin typeface="Montserrat" panose="00000500000000000000" pitchFamily="2" charset="0"/>
              </a:rPr>
              <a:t>UM MUNDO DE POSSIBILIDADES</a:t>
            </a:r>
          </a:p>
        </p:txBody>
      </p:sp>
    </p:spTree>
    <p:extLst>
      <p:ext uri="{BB962C8B-B14F-4D97-AF65-F5344CB8AC3E}">
        <p14:creationId xmlns:p14="http://schemas.microsoft.com/office/powerpoint/2010/main" val="2671014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7B7E67-A1D4-CBCA-44FA-4BAF53D8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FEAE519-4121-298B-836A-E917D5C70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BA414A0-C312-E54A-F8F3-B101A01E952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7657C6-BD4C-2EA7-8C44-59BDD1D3DC1D}"/>
              </a:ext>
            </a:extLst>
          </p:cNvPr>
          <p:cNvSpPr txBox="1">
            <a:spLocks/>
          </p:cNvSpPr>
          <p:nvPr/>
        </p:nvSpPr>
        <p:spPr>
          <a:xfrm>
            <a:off x="1745604" y="1814256"/>
            <a:ext cx="8700792" cy="2685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ATUAÇÃO DO CONTROLE EXTERNO NA CARTEIRA DE INVESTIMENTOS DOS RPPS</a:t>
            </a:r>
            <a:r>
              <a:rPr lang="pt-BR" sz="48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29A0E7E-9BE7-204D-16F0-AEC60E2A738F}"/>
              </a:ext>
            </a:extLst>
          </p:cNvPr>
          <p:cNvSpPr txBox="1">
            <a:spLocks/>
          </p:cNvSpPr>
          <p:nvPr/>
        </p:nvSpPr>
        <p:spPr>
          <a:xfrm>
            <a:off x="1745604" y="4499428"/>
            <a:ext cx="8700792" cy="2191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Gustavo Carrozzino</a:t>
            </a:r>
          </a:p>
          <a:p>
            <a:r>
              <a:rPr lang="pt-BR" sz="2400" dirty="0">
                <a:latin typeface="Montserrat" panose="00000500000000000000" pitchFamily="2" charset="0"/>
              </a:rPr>
              <a:t>Auditor de Controle Externo TCE-RS</a:t>
            </a:r>
          </a:p>
          <a:p>
            <a:r>
              <a:rPr lang="pt-BR" sz="2400" dirty="0">
                <a:latin typeface="Montserrat" panose="00000500000000000000" pitchFamily="2" charset="0"/>
              </a:rPr>
              <a:t>Atuário MIBA 1.018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9A19BE72-5E59-BF9C-9095-FCFA51DAB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1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ustavoac\AppData\Local\Microsoft\Windows\INetCache\IE\CL77AG8U\obrigado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173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blob:https://web.whatsapp.com/b68d0d14-b36e-4c90-b00a-b1fe6e8394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CAAA876B-C959-F04A-7E63-D488EF3E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739656" y="5684284"/>
            <a:ext cx="9452344" cy="873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gustavoac@tce.rs.gov.br</a:t>
            </a:r>
          </a:p>
        </p:txBody>
      </p:sp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1026" name="Picture 2" descr="W. Edwards">
            <a:extLst>
              <a:ext uri="{FF2B5EF4-FFF2-40B4-BE49-F238E27FC236}">
                <a16:creationId xmlns:a16="http://schemas.microsoft.com/office/drawing/2014/main" xmlns="" id="{BBEB5944-2E85-3B1F-137F-61F5020F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104571"/>
            <a:ext cx="10974812" cy="43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35562B-FFE1-7011-34F6-DFCE8018773D}"/>
              </a:ext>
            </a:extLst>
          </p:cNvPr>
          <p:cNvSpPr txBox="1">
            <a:spLocks/>
          </p:cNvSpPr>
          <p:nvPr/>
        </p:nvSpPr>
        <p:spPr>
          <a:xfrm>
            <a:off x="960918" y="6520840"/>
            <a:ext cx="10476602" cy="24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dirty="0">
                <a:latin typeface="Montserrat" panose="00000500000000000000" pitchFamily="2" charset="0"/>
              </a:rPr>
              <a:t>Fonte : https://farolbi.com.br/tempos-dificeis-decisoes-acertadas/</a:t>
            </a:r>
          </a:p>
        </p:txBody>
      </p:sp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9D648C-87CB-308A-A2F2-5499152A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42B6E10-2D30-5761-9BD8-4542D1ADC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94054D3-0490-B4FA-C2F2-C570F5622860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A7A56C0-E7E2-7A75-8C81-BAD06449FED8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TCE-RO inaugura uma nova era: o Controle Externo Orientado por Dados (CEOD)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B11780EF-C1BF-02B0-8954-1712FB16D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42E3E1F-422A-88FD-6EE0-5D52E635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93" y="1942624"/>
            <a:ext cx="9733935" cy="48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9D6255-687D-9347-40D0-42C5C6D854A4}"/>
              </a:ext>
            </a:extLst>
          </p:cNvPr>
          <p:cNvSpPr txBox="1">
            <a:spLocks/>
          </p:cNvSpPr>
          <p:nvPr/>
        </p:nvSpPr>
        <p:spPr>
          <a:xfrm>
            <a:off x="1336457" y="1714075"/>
            <a:ext cx="10476602" cy="24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dirty="0">
                <a:latin typeface="Montserrat" panose="00000500000000000000" pitchFamily="2" charset="0"/>
              </a:rPr>
              <a:t>https://tcero.tc.br/2024/01/03/tce-ro-inaugura-uma-nova-era-o-controle-externo-orientado-por-dados-ceod/</a:t>
            </a:r>
          </a:p>
        </p:txBody>
      </p:sp>
    </p:spTree>
    <p:extLst>
      <p:ext uri="{BB962C8B-B14F-4D97-AF65-F5344CB8AC3E}">
        <p14:creationId xmlns:p14="http://schemas.microsoft.com/office/powerpoint/2010/main" val="4095843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9CEF6A-B931-E307-37C5-03106C1CF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CAC24A0-1424-C536-A24A-223534BF9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5DE2EA6-63EE-F942-64B5-BEF02F068F2F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B1C40A1-B68C-D6DA-A0EE-F9C48A31E7BF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0242AC54-BC45-88E6-6F44-AAAD0BA6914B}"/>
              </a:ext>
            </a:extLst>
          </p:cNvPr>
          <p:cNvSpPr txBox="1">
            <a:spLocks/>
          </p:cNvSpPr>
          <p:nvPr/>
        </p:nvSpPr>
        <p:spPr>
          <a:xfrm>
            <a:off x="646387" y="1999636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dirty="0">
                <a:latin typeface="Montserrat" panose="00000500000000000000" pitchFamily="2" charset="0"/>
              </a:rPr>
              <a:t>Auditoria concomitante – Evita danos ao Erário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C95B8033-FD0A-5690-C85C-E0895D7A3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60277508-6F2D-34A5-4231-090DBC9C9092}"/>
              </a:ext>
            </a:extLst>
          </p:cNvPr>
          <p:cNvGrpSpPr/>
          <p:nvPr/>
        </p:nvGrpSpPr>
        <p:grpSpPr>
          <a:xfrm>
            <a:off x="2642025" y="2864498"/>
            <a:ext cx="6373055" cy="3804375"/>
            <a:chOff x="2642553" y="2993352"/>
            <a:chExt cx="6373055" cy="380437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C5F76E28-9632-3D7F-80FD-A5C88DAFC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98" t="22761" r="39150" b="62929"/>
            <a:stretch/>
          </p:blipFill>
          <p:spPr>
            <a:xfrm>
              <a:off x="2642553" y="3470531"/>
              <a:ext cx="6373055" cy="118800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8B533CBA-891C-AD7D-8614-F3DBD930D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98" t="54632" r="39150" b="19596"/>
            <a:stretch/>
          </p:blipFill>
          <p:spPr>
            <a:xfrm>
              <a:off x="2642553" y="4658531"/>
              <a:ext cx="6372000" cy="2139196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1E9DB571-6958-830A-B44E-D842A0504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8" t="12191" r="54366" b="82133"/>
            <a:stretch/>
          </p:blipFill>
          <p:spPr>
            <a:xfrm>
              <a:off x="2642553" y="2993352"/>
              <a:ext cx="6372000" cy="476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889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EB6596-7B97-C6E1-CA28-98650277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CCABC1F-67D3-A366-69A7-B76C41EB4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FFB4D0D-797B-EDE4-C07C-774441F7AD5D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C92244A-7826-44D0-4F58-8C92606BC28A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AC89DD4-6890-E411-F6CE-8A9A3AF4C619}"/>
              </a:ext>
            </a:extLst>
          </p:cNvPr>
          <p:cNvSpPr txBox="1">
            <a:spLocks/>
          </p:cNvSpPr>
          <p:nvPr/>
        </p:nvSpPr>
        <p:spPr>
          <a:xfrm>
            <a:off x="646387" y="2206758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b="1" dirty="0">
                <a:latin typeface="Montserrat" panose="00000500000000000000" pitchFamily="2" charset="0"/>
              </a:rPr>
              <a:t>Business </a:t>
            </a:r>
            <a:r>
              <a:rPr lang="pt-BR" sz="4000" b="1" dirty="0" err="1">
                <a:latin typeface="Montserrat" panose="00000500000000000000" pitchFamily="2" charset="0"/>
              </a:rPr>
              <a:t>Intelligence</a:t>
            </a:r>
            <a:r>
              <a:rPr lang="pt-BR" sz="4000" b="1" dirty="0">
                <a:latin typeface="Montserrat" panose="00000500000000000000" pitchFamily="2" charset="0"/>
              </a:rPr>
              <a:t> (BI)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803B0F17-7BB1-E5F7-62D8-4C7A1446B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9ECFC5-64B8-7E5E-DEC9-661286BB993F}"/>
              </a:ext>
            </a:extLst>
          </p:cNvPr>
          <p:cNvSpPr txBox="1">
            <a:spLocks/>
          </p:cNvSpPr>
          <p:nvPr/>
        </p:nvSpPr>
        <p:spPr>
          <a:xfrm>
            <a:off x="646387" y="2975428"/>
            <a:ext cx="11028637" cy="3499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3000" dirty="0">
                <a:latin typeface="Montserrat" panose="00000500000000000000" pitchFamily="2" charset="0"/>
              </a:rPr>
              <a:t>Ferramenta estratégica para coletar, tratar, analisar e interpretar diversos dados que se relacionam entre si, com o objetivo de extrair informações e </a:t>
            </a:r>
            <a:r>
              <a:rPr lang="pt-BR" sz="3000" i="1" spc="200" dirty="0">
                <a:latin typeface="Montserrat" panose="00000500000000000000" pitchFamily="2" charset="0"/>
              </a:rPr>
              <a:t>insights</a:t>
            </a:r>
            <a:r>
              <a:rPr lang="pt-BR" sz="3000" i="1" dirty="0">
                <a:latin typeface="Montserrat" panose="00000500000000000000" pitchFamily="2" charset="0"/>
              </a:rPr>
              <a:t> </a:t>
            </a:r>
            <a:r>
              <a:rPr lang="pt-BR" sz="3000" dirty="0">
                <a:latin typeface="Montserrat" panose="00000500000000000000" pitchFamily="2" charset="0"/>
              </a:rPr>
              <a:t>de forma a auxiliar na tomada de decisão.</a:t>
            </a:r>
          </a:p>
        </p:txBody>
      </p:sp>
    </p:spTree>
    <p:extLst>
      <p:ext uri="{BB962C8B-B14F-4D97-AF65-F5344CB8AC3E}">
        <p14:creationId xmlns:p14="http://schemas.microsoft.com/office/powerpoint/2010/main" val="4143274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637AA-0B91-64BF-232D-BB6C37B1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9E31749-F71B-8A8D-A174-C7883BF9F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3D72B89-3BD6-5D24-2CCF-BB0789B4280D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8E9DB09-E0F3-C0B1-02B3-E0D456F6162B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AB53139-AE4E-DC86-33C6-F2EE285374A6}"/>
              </a:ext>
            </a:extLst>
          </p:cNvPr>
          <p:cNvSpPr txBox="1">
            <a:spLocks/>
          </p:cNvSpPr>
          <p:nvPr/>
        </p:nvSpPr>
        <p:spPr>
          <a:xfrm>
            <a:off x="646387" y="1478255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dirty="0">
                <a:latin typeface="Montserrat" panose="00000500000000000000" pitchFamily="2" charset="0"/>
              </a:rPr>
              <a:t>Painel TCE-ES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91DC1ED9-54BA-028B-781F-47D2AEA7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9979F0A-0820-49D8-2192-92397BEAC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00" b="3297"/>
          <a:stretch/>
        </p:blipFill>
        <p:spPr>
          <a:xfrm>
            <a:off x="1548188" y="2206758"/>
            <a:ext cx="9095623" cy="46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5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02766A-5EA4-FCF6-405A-CDD8D13FC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80F381F-12D1-EA3E-D112-264643D6F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4983C12-5FE7-9EB1-2308-2D2504C7CBD0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C5E5BE8-EFB0-6E44-1F34-DD01D8AF58E2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539A274-F161-A7A4-CF79-41DE66D86975}"/>
              </a:ext>
            </a:extLst>
          </p:cNvPr>
          <p:cNvSpPr txBox="1">
            <a:spLocks/>
          </p:cNvSpPr>
          <p:nvPr/>
        </p:nvSpPr>
        <p:spPr>
          <a:xfrm>
            <a:off x="646387" y="1478255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dirty="0">
                <a:latin typeface="Montserrat" panose="00000500000000000000" pitchFamily="2" charset="0"/>
              </a:rPr>
              <a:t>Painel TCE-ES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C2253B74-44A7-0436-C455-5C088C7C8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E2EEABA-B241-E1A7-16EF-2799723076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56"/>
          <a:stretch/>
        </p:blipFill>
        <p:spPr>
          <a:xfrm>
            <a:off x="1715591" y="2129022"/>
            <a:ext cx="8890228" cy="46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0CCB38-56F6-753B-2941-10C1787B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C165412-83AD-DD96-1D71-35DE7FB2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12945DA-7B83-7B32-14EA-4E6633E0A3CD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70C539CA-6B4C-7711-E31A-511EBAF4E70F}"/>
              </a:ext>
            </a:extLst>
          </p:cNvPr>
          <p:cNvSpPr txBox="1">
            <a:spLocks/>
          </p:cNvSpPr>
          <p:nvPr/>
        </p:nvSpPr>
        <p:spPr>
          <a:xfrm>
            <a:off x="646387" y="488693"/>
            <a:ext cx="8571379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Montserrat" panose="00000500000000000000" pitchFamily="2" charset="0"/>
              </a:rPr>
              <a:t>Controle por meio de dados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843B68D-1ED1-E81F-7EB7-933279F6EBD5}"/>
              </a:ext>
            </a:extLst>
          </p:cNvPr>
          <p:cNvSpPr txBox="1">
            <a:spLocks/>
          </p:cNvSpPr>
          <p:nvPr/>
        </p:nvSpPr>
        <p:spPr>
          <a:xfrm>
            <a:off x="646387" y="1478255"/>
            <a:ext cx="11028637" cy="7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dirty="0">
                <a:latin typeface="Montserrat" panose="00000500000000000000" pitchFamily="2" charset="0"/>
              </a:rPr>
              <a:t>Painel TCE-RJ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C9682BA4-1C81-8656-1D74-01B3C618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29278A5-0086-EB64-7D50-BF0CFB233C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90" r="5953"/>
          <a:stretch/>
        </p:blipFill>
        <p:spPr>
          <a:xfrm>
            <a:off x="1841839" y="2246926"/>
            <a:ext cx="7973428" cy="44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18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281</Words>
  <Application>Microsoft Office PowerPoint</Application>
  <PresentationFormat>Personalizar</PresentationFormat>
  <Paragraphs>55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Gustavo Adolfo Carrozzino</cp:lastModifiedBy>
  <cp:revision>27</cp:revision>
  <dcterms:created xsi:type="dcterms:W3CDTF">2022-02-18T18:51:31Z</dcterms:created>
  <dcterms:modified xsi:type="dcterms:W3CDTF">2024-03-05T14:27:42Z</dcterms:modified>
</cp:coreProperties>
</file>