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ngesInfos/changesInfo1.xml" ContentType="application/vnd.ms-powerpoint.changes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5" r:id="rId4"/>
    <p:sldId id="261" r:id="rId5"/>
    <p:sldId id="263" r:id="rId6"/>
    <p:sldId id="265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ertã Costa" userId="e2f7b168-98b1-4287-b16a-ee17371b9015" providerId="ADAL" clId="{977CED06-CE37-4FFC-8882-EBB727B35C17}"/>
    <pc:docChg chg="delSld">
      <pc:chgData name="Roberto Sertã Costa" userId="e2f7b168-98b1-4287-b16a-ee17371b9015" providerId="ADAL" clId="{977CED06-CE37-4FFC-8882-EBB727B35C17}" dt="2024-03-05T13:19:04.751" v="0" actId="47"/>
      <pc:docMkLst>
        <pc:docMk/>
      </pc:docMkLst>
      <pc:sldChg chg="del">
        <pc:chgData name="Roberto Sertã Costa" userId="e2f7b168-98b1-4287-b16a-ee17371b9015" providerId="ADAL" clId="{977CED06-CE37-4FFC-8882-EBB727B35C17}" dt="2024-03-05T13:19:04.751" v="0" actId="47"/>
        <pc:sldMkLst>
          <pc:docMk/>
          <pc:sldMk cId="859493324" sldId="262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9AC0066-C82D-ADC9-E9DC-B22C5A1D6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xmlns="" id="{223E82AF-0298-5AAC-53F6-9BB53E70AF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microsoft.com/office/2014/relationships/chartEx" Target="../charts/chartEx1.xml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image" Target="../media/image4.em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01552" y="932465"/>
            <a:ext cx="6788896" cy="49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A475C25-2444-C7A0-8BDE-19C83A94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11" y="2541878"/>
            <a:ext cx="6160757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P/L Ibovespa </a:t>
            </a:r>
            <a:r>
              <a:rPr lang="pt-BR" sz="2400" dirty="0" err="1">
                <a:latin typeface="Montserrat" panose="00000500000000000000" pitchFamily="2" charset="0"/>
              </a:rPr>
              <a:t>vs</a:t>
            </a:r>
            <a:r>
              <a:rPr lang="pt-BR" sz="2400" dirty="0">
                <a:latin typeface="Montserrat" panose="00000500000000000000" pitchFamily="2" charset="0"/>
              </a:rPr>
              <a:t> P/L S&amp;P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504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Interessante notar que o P/L do S&amp;P e do Ibovespa tomaram caminhos divergentes.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Atualmente, o P/L do S&amp;P se situa com prêmio versus histórico enquanto que Ibovespa tem desconto atualmente.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C40D9591-18EE-8918-8C74-A86659D26CFE}"/>
              </a:ext>
            </a:extLst>
          </p:cNvPr>
          <p:cNvSpPr txBox="1">
            <a:spLocks/>
          </p:cNvSpPr>
          <p:nvPr/>
        </p:nvSpPr>
        <p:spPr>
          <a:xfrm>
            <a:off x="6780660" y="6184924"/>
            <a:ext cx="5040000" cy="4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Período 30/12/2016 até 01/03/2024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 Indice P/L (Preço por Lucro dos próximos 12 meses)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F8BF2AE-69F3-C6DC-F3E2-63E06469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063" y="4491091"/>
            <a:ext cx="365294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411AD1D-F1CA-8CE5-0286-180EC46B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588" y="2531984"/>
            <a:ext cx="6158515" cy="360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Prêmio de risco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504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O prêmio de risco do Ibovespa se situa atualmente ao redor ~7% versus uma mediana histórica de ~5%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Enquanto isso, o prêmio de risco do S&amp;P se situa ao redor de ~3% versus uma mediana histórica ~5%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Em outras palavras, a bolsa brasileira parece indicar ter um prêmio de risco sobre a taxa de juros mais interessante atualmente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19DBC61-7A35-0DA2-4A2C-FE223CAF89B0}"/>
              </a:ext>
            </a:extLst>
          </p:cNvPr>
          <p:cNvSpPr txBox="1"/>
          <p:nvPr/>
        </p:nvSpPr>
        <p:spPr>
          <a:xfrm>
            <a:off x="6286684" y="2124772"/>
            <a:ext cx="490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>
                <a:solidFill>
                  <a:srgbClr val="002060"/>
                </a:solidFill>
              </a:rPr>
              <a:t>Prêmio de risco = (P/L invertido) – (Juros real 10 anos do país</a:t>
            </a:r>
            <a:r>
              <a:rPr lang="pt-BR" sz="12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E1FFF00-7B8F-2FA3-F0EC-CB2D353214C9}"/>
              </a:ext>
            </a:extLst>
          </p:cNvPr>
          <p:cNvSpPr txBox="1">
            <a:spLocks/>
          </p:cNvSpPr>
          <p:nvPr/>
        </p:nvSpPr>
        <p:spPr>
          <a:xfrm>
            <a:off x="6780660" y="6184924"/>
            <a:ext cx="5040000" cy="4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Período 30/12/2016 até 01/03/2024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370EC5F-0619-66BB-0DAC-2AB4719E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96" y="4900440"/>
            <a:ext cx="244864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C09363F-7048-0B2E-6E46-EF622320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766" y="2537278"/>
            <a:ext cx="5711036" cy="360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Queda na taxa de juros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504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Após um acelerado aperto monetário ocorrido nos anos de 2021 e 2022, já começamos a enxergar a queda na taxa de juros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E esse processo deve continuar ao longo de 2024 fazendo com que a taxa básica atinja um patamar ao redor de ~9/10% no final do ano (versus os 13,75% observado no início de 2023)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 queda de juros além de poder trazer mais fluxo para investimento em renda variável também deverá ajudar no crescimento do lucro das empresas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439A04E-8DF5-F6DE-4BC8-0257D231F19C}"/>
              </a:ext>
            </a:extLst>
          </p:cNvPr>
          <p:cNvSpPr txBox="1">
            <a:spLocks/>
          </p:cNvSpPr>
          <p:nvPr/>
        </p:nvSpPr>
        <p:spPr>
          <a:xfrm>
            <a:off x="6780660" y="6184924"/>
            <a:ext cx="5040000" cy="4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Período 30/12/2020 até 01/03/2024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</a:t>
            </a:r>
          </a:p>
        </p:txBody>
      </p:sp>
    </p:spTree>
    <p:extLst>
      <p:ext uri="{BB962C8B-B14F-4D97-AF65-F5344CB8AC3E}">
        <p14:creationId xmlns:p14="http://schemas.microsoft.com/office/powerpoint/2010/main" val="356606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76E5C6A-C4D1-D2FD-5104-DE0E267DF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71" y="2651936"/>
            <a:ext cx="6480000" cy="311729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Lucro das empresas(1/3)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432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O somatório dos lucros das empresas cresceram nos últimos anos mas com discrepância entre os setores.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 Petrobras que teve forte desempenho no período com CAGR de ~38% foi um grande motor (ver impacto no próximo slide)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4DD8AC8-50E9-6883-7A97-44722853231D}"/>
              </a:ext>
            </a:extLst>
          </p:cNvPr>
          <p:cNvSpPr txBox="1">
            <a:spLocks/>
          </p:cNvSpPr>
          <p:nvPr/>
        </p:nvSpPr>
        <p:spPr>
          <a:xfrm>
            <a:off x="6770917" y="5811176"/>
            <a:ext cx="5040000" cy="226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 e MAG Investimentos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C2D5EA3-DF5A-D379-9D71-2EE5C399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02" y="4586124"/>
            <a:ext cx="281837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753698E9-0B21-27B9-6062-6BDF5D78E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271" y="2651936"/>
            <a:ext cx="6480000" cy="3117295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1B53274-A428-5E37-944F-9E325489C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02" y="4586124"/>
            <a:ext cx="2818378" cy="198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Lucro das empresas(2/3)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432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Tirando impacto do lucro de Petrobras (~38% CAGR no período) e Vale (~9% CAGR no período), vemos a amostra com crescimento bem mais tímido (em linha com a inflação)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Setores mais ligados ao mercado de consumo sofreram mais no período também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0CEBC65-C9E0-CB02-0EA6-F61C399F592D}"/>
              </a:ext>
            </a:extLst>
          </p:cNvPr>
          <p:cNvSpPr txBox="1">
            <a:spLocks/>
          </p:cNvSpPr>
          <p:nvPr/>
        </p:nvSpPr>
        <p:spPr>
          <a:xfrm>
            <a:off x="6770917" y="5811176"/>
            <a:ext cx="5040000" cy="226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 e MAG Investimentos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095B0D2-8ADC-2E37-19AE-03DF91B6577A}"/>
              </a:ext>
            </a:extLst>
          </p:cNvPr>
          <p:cNvSpPr/>
          <p:nvPr/>
        </p:nvSpPr>
        <p:spPr>
          <a:xfrm>
            <a:off x="1348542" y="4957894"/>
            <a:ext cx="3280095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7F41854A-1CC1-9D68-A6C4-6D5B6B3C80B5}"/>
              </a:ext>
            </a:extLst>
          </p:cNvPr>
          <p:cNvSpPr/>
          <p:nvPr/>
        </p:nvSpPr>
        <p:spPr>
          <a:xfrm>
            <a:off x="1348542" y="5300444"/>
            <a:ext cx="3280095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C968FB4-4DBF-7D67-38AC-FBACDE350CDD}"/>
              </a:ext>
            </a:extLst>
          </p:cNvPr>
          <p:cNvSpPr/>
          <p:nvPr/>
        </p:nvSpPr>
        <p:spPr>
          <a:xfrm>
            <a:off x="1348542" y="6203591"/>
            <a:ext cx="3280095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9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Lucro das empresas(3/3)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432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Alguns setores mais ligados ao mercado doméstico devem ter um importante crescimento de lucro no ano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Uma economia com inflação controlada e com queda na taxa de juros abrirá espaço na renda das famílias impulsionando o consumo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Além dessa ajuda na demanda impulsionando o resultado operacional das empresa, a queda na taxa de juros reduzirá as despesas financeiras dando uma força ainda maior para o crescimento do lucro líquido das empresas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3461CD2-16A2-6535-558D-28AC5D387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02" y="2985922"/>
            <a:ext cx="2818378" cy="198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EE22ADF-5D1E-8B2B-0485-05CAD7BD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927" y="2985922"/>
            <a:ext cx="2818378" cy="1980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12A06D6D-6177-0562-70EB-7F62A0D58E9E}"/>
              </a:ext>
            </a:extLst>
          </p:cNvPr>
          <p:cNvSpPr txBox="1">
            <a:spLocks/>
          </p:cNvSpPr>
          <p:nvPr/>
        </p:nvSpPr>
        <p:spPr>
          <a:xfrm>
            <a:off x="6770917" y="4972276"/>
            <a:ext cx="5040000" cy="226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 e MAG Investimentos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52340A7-45B1-29C9-37D0-5E812DF2D138}"/>
              </a:ext>
            </a:extLst>
          </p:cNvPr>
          <p:cNvSpPr/>
          <p:nvPr/>
        </p:nvSpPr>
        <p:spPr>
          <a:xfrm>
            <a:off x="5682859" y="3353499"/>
            <a:ext cx="6120000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9BFE929-CBDE-A395-86E1-1A05D2249B81}"/>
              </a:ext>
            </a:extLst>
          </p:cNvPr>
          <p:cNvSpPr/>
          <p:nvPr/>
        </p:nvSpPr>
        <p:spPr>
          <a:xfrm>
            <a:off x="5682859" y="3687520"/>
            <a:ext cx="6120000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7FAC63E-69D5-0129-D27C-5889597D9D05}"/>
              </a:ext>
            </a:extLst>
          </p:cNvPr>
          <p:cNvSpPr/>
          <p:nvPr/>
        </p:nvSpPr>
        <p:spPr>
          <a:xfrm>
            <a:off x="5682859" y="4604699"/>
            <a:ext cx="6120000" cy="184557"/>
          </a:xfrm>
          <a:prstGeom prst="rect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68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46855" y="250696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Montserrat" panose="00000500000000000000" pitchFamily="2" charset="0"/>
              </a:rPr>
              <a:t>Obrigado (a)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2699157"/>
            <a:ext cx="9126786" cy="1459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200" dirty="0">
                <a:latin typeface="Montserrat" panose="00000500000000000000" pitchFamily="2" charset="0"/>
              </a:rPr>
              <a:t>A Gestora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pt-BR" sz="3200" dirty="0">
              <a:latin typeface="Montserrat" panose="000005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200" dirty="0">
                <a:latin typeface="Montserrat" panose="00000500000000000000" pitchFamily="2" charset="0"/>
              </a:rPr>
              <a:t>Cenário Renda Variável 2024</a:t>
            </a:r>
          </a:p>
        </p:txBody>
      </p:sp>
      <p:pic>
        <p:nvPicPr>
          <p:cNvPr id="6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30E62551-E271-9596-2C00-DE94B2590D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1" b="20696"/>
          <a:stretch/>
        </p:blipFill>
        <p:spPr>
          <a:xfrm>
            <a:off x="8678605" y="4757910"/>
            <a:ext cx="261506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A Gestora</a:t>
            </a:r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22DB216-42ED-3C42-7947-51A2D9BD1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1" b="20696"/>
          <a:stretch/>
        </p:blipFill>
        <p:spPr>
          <a:xfrm>
            <a:off x="630611" y="3154261"/>
            <a:ext cx="2615060" cy="1260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17742F7-428F-7E7B-ADCF-46717F286557}"/>
              </a:ext>
            </a:extLst>
          </p:cNvPr>
          <p:cNvSpPr/>
          <p:nvPr/>
        </p:nvSpPr>
        <p:spPr>
          <a:xfrm>
            <a:off x="3245671" y="3154261"/>
            <a:ext cx="8315718" cy="126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 GESTORA</a:t>
            </a:r>
            <a:r>
              <a:rPr lang="pt-BR" sz="2400" dirty="0">
                <a:noFill/>
              </a:rPr>
              <a:t>‘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A Gestora – Grupo Aegon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9F9A241-C039-F96E-48A7-37C5FE56E8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35"/>
          <a:stretch/>
        </p:blipFill>
        <p:spPr>
          <a:xfrm>
            <a:off x="4771042" y="1947068"/>
            <a:ext cx="6719316" cy="4299774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1C62F608-18F8-17F6-8A16-038DAF2D75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53495867"/>
                  </p:ext>
                </p:extLst>
              </p:nvPr>
            </p:nvGraphicFramePr>
            <p:xfrm>
              <a:off x="4933228" y="2017184"/>
              <a:ext cx="6716297" cy="46431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1C62F608-18F8-17F6-8A16-038DAF2D75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3228" y="2017184"/>
                <a:ext cx="6716297" cy="4643171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1F2DD810-8BFB-CA46-88AF-9D07D524BD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48041" y="2017184"/>
            <a:ext cx="850106" cy="305428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C1F96C05-3A98-282D-673B-79BDD4A99F54}"/>
              </a:ext>
            </a:extLst>
          </p:cNvPr>
          <p:cNvSpPr/>
          <p:nvPr/>
        </p:nvSpPr>
        <p:spPr>
          <a:xfrm>
            <a:off x="6408770" y="2325505"/>
            <a:ext cx="3087411" cy="4907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EF3990E-D6FA-0213-0284-F72C58A13B9C}"/>
              </a:ext>
            </a:extLst>
          </p:cNvPr>
          <p:cNvSpPr txBox="1"/>
          <p:nvPr/>
        </p:nvSpPr>
        <p:spPr>
          <a:xfrm>
            <a:off x="6576385" y="2374676"/>
            <a:ext cx="1688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tx2"/>
                </a:solidFill>
              </a:rPr>
              <a:t>Nos EUA, a Aegon utiliza a marca </a:t>
            </a:r>
            <a:r>
              <a:rPr lang="pt-BR" sz="1050" b="1" dirty="0">
                <a:solidFill>
                  <a:schemeClr val="tx2"/>
                </a:solidFill>
              </a:rPr>
              <a:t>Transamerica.</a:t>
            </a:r>
          </a:p>
        </p:txBody>
      </p:sp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xmlns="" id="{9C686F35-81F8-0429-9007-9275849E95DD}"/>
              </a:ext>
            </a:extLst>
          </p:cNvPr>
          <p:cNvCxnSpPr/>
          <p:nvPr/>
        </p:nvCxnSpPr>
        <p:spPr>
          <a:xfrm rot="5400000">
            <a:off x="6218892" y="2793462"/>
            <a:ext cx="379755" cy="355453"/>
          </a:xfrm>
          <a:prstGeom prst="bentConnector3">
            <a:avLst>
              <a:gd name="adj1" fmla="val 41716"/>
            </a:avLst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33D51841-2911-2001-C8B2-C348CDDE5C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377" y="2427095"/>
            <a:ext cx="1026145" cy="229814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1392031A-EFCC-60E4-8D0C-9399989C4A39}"/>
              </a:ext>
            </a:extLst>
          </p:cNvPr>
          <p:cNvSpPr/>
          <p:nvPr/>
        </p:nvSpPr>
        <p:spPr>
          <a:xfrm>
            <a:off x="1568266" y="2557221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50" dirty="0">
                <a:solidFill>
                  <a:schemeClr val="bg1"/>
                </a:solidFill>
              </a:rPr>
              <a:t>+180 anos de</a:t>
            </a:r>
            <a:endParaRPr lang="pt-BR" sz="1000" dirty="0">
              <a:solidFill>
                <a:schemeClr val="bg1"/>
              </a:solidFill>
            </a:endParaRP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história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xmlns="" id="{739C7D39-9B97-2BB2-5696-9F7276CFEC43}"/>
              </a:ext>
            </a:extLst>
          </p:cNvPr>
          <p:cNvSpPr/>
          <p:nvPr/>
        </p:nvSpPr>
        <p:spPr>
          <a:xfrm>
            <a:off x="1568264" y="3125204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Entre os maiores 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gestores de recursos 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do mundo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xmlns="" id="{4AA773B6-38A9-C850-95A8-6848707B5BBE}"/>
              </a:ext>
            </a:extLst>
          </p:cNvPr>
          <p:cNvSpPr/>
          <p:nvPr/>
        </p:nvSpPr>
        <p:spPr>
          <a:xfrm>
            <a:off x="1568266" y="3689594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Capital aberto em 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NY e Amsterdã 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xmlns="" id="{6A4199C4-DE52-6F63-6B48-F038F13F05F3}"/>
              </a:ext>
            </a:extLst>
          </p:cNvPr>
          <p:cNvSpPr/>
          <p:nvPr/>
        </p:nvSpPr>
        <p:spPr>
          <a:xfrm>
            <a:off x="1568265" y="4258991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Foco nos produtos de 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Seguros, </a:t>
            </a:r>
            <a:r>
              <a:rPr lang="pt-BR" sz="1000" dirty="0" err="1">
                <a:solidFill>
                  <a:schemeClr val="bg1"/>
                </a:solidFill>
              </a:rPr>
              <a:t>Pension</a:t>
            </a:r>
            <a:r>
              <a:rPr lang="pt-BR" sz="1000" dirty="0">
                <a:solidFill>
                  <a:schemeClr val="bg1"/>
                </a:solidFill>
              </a:rPr>
              <a:t> e Asset Management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1713DF4C-CBF1-A248-4E6B-E0655578324C}"/>
              </a:ext>
            </a:extLst>
          </p:cNvPr>
          <p:cNvSpPr/>
          <p:nvPr/>
        </p:nvSpPr>
        <p:spPr>
          <a:xfrm>
            <a:off x="1568266" y="4823578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Mais de USD 1 trilhão de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ativos sob gestão global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xmlns="" id="{4ACD48AF-E991-EDC4-AD29-DA8CBDA00865}"/>
              </a:ext>
            </a:extLst>
          </p:cNvPr>
          <p:cNvSpPr/>
          <p:nvPr/>
        </p:nvSpPr>
        <p:spPr>
          <a:xfrm>
            <a:off x="1568266" y="5383465"/>
            <a:ext cx="2417197" cy="518080"/>
          </a:xfrm>
          <a:prstGeom prst="roundRect">
            <a:avLst/>
          </a:prstGeom>
          <a:solidFill>
            <a:srgbClr val="0079C2"/>
          </a:solidFill>
          <a:ln w="31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000" dirty="0">
                <a:solidFill>
                  <a:schemeClr val="bg1"/>
                </a:solidFill>
              </a:rPr>
              <a:t>Presença em mais </a:t>
            </a:r>
          </a:p>
          <a:p>
            <a:pPr algn="r"/>
            <a:r>
              <a:rPr lang="pt-BR" sz="1000" dirty="0">
                <a:solidFill>
                  <a:schemeClr val="bg1"/>
                </a:solidFill>
              </a:rPr>
              <a:t>de 20 países</a:t>
            </a:r>
          </a:p>
        </p:txBody>
      </p:sp>
      <p:pic>
        <p:nvPicPr>
          <p:cNvPr id="21" name="Picture 52" descr="X:\_INHOUSE\Projeto PPT\Icones\Icones_Azul\icone_azul_rede.png">
            <a:extLst>
              <a:ext uri="{FF2B5EF4-FFF2-40B4-BE49-F238E27FC236}">
                <a16:creationId xmlns:a16="http://schemas.microsoft.com/office/drawing/2014/main" xmlns="" id="{03E206AC-AC30-F53A-C917-BE7D4F981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62" y="3144586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E9359614-F925-5868-9C4F-595D2FC541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262" y="2582180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A8D4B5BE-9793-6726-D301-996DAFC74D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18" y="4848618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Icone_azul_investimento.png">
            <a:extLst>
              <a:ext uri="{FF2B5EF4-FFF2-40B4-BE49-F238E27FC236}">
                <a16:creationId xmlns:a16="http://schemas.microsoft.com/office/drawing/2014/main" xmlns="" id="{144C0C4A-B76E-D380-0A84-DC9D2C5C874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46" y="3728204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5C56AE9D-5D40-27B4-1719-25EEB531C6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46" y="4284031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8" descr="X:\_INHOUSE\Projeto PPT\Icones\Icones_Azul\icone_azul_planeta.png">
            <a:extLst>
              <a:ext uri="{FF2B5EF4-FFF2-40B4-BE49-F238E27FC236}">
                <a16:creationId xmlns:a16="http://schemas.microsoft.com/office/drawing/2014/main" xmlns="" id="{FB7B9C99-DDA1-994C-24F7-0A363932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46" y="5408505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4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A Gestora – A MAG Investimentos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74E75A01-3523-A2FA-DA09-50A17D3B4870}"/>
              </a:ext>
            </a:extLst>
          </p:cNvPr>
          <p:cNvSpPr/>
          <p:nvPr/>
        </p:nvSpPr>
        <p:spPr>
          <a:xfrm>
            <a:off x="5817639" y="2028690"/>
            <a:ext cx="1510298" cy="1400310"/>
          </a:xfrm>
          <a:prstGeom prst="roundRect">
            <a:avLst>
              <a:gd name="adj" fmla="val 761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defRPr/>
            </a:pPr>
            <a:r>
              <a:rPr lang="pt-B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Gestora local com </a:t>
            </a:r>
            <a:r>
              <a:rPr lang="pt-B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global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0FE03FD7-96AC-6372-A436-7585CFF36E5C}"/>
              </a:ext>
            </a:extLst>
          </p:cNvPr>
          <p:cNvSpPr/>
          <p:nvPr/>
        </p:nvSpPr>
        <p:spPr>
          <a:xfrm>
            <a:off x="7409943" y="2028690"/>
            <a:ext cx="1510298" cy="1400310"/>
          </a:xfrm>
          <a:prstGeom prst="roundRect">
            <a:avLst>
              <a:gd name="adj" fmla="val 7617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anos </a:t>
            </a:r>
          </a:p>
          <a:p>
            <a:pPr algn="ctr">
              <a:lnSpc>
                <a:spcPct val="90000"/>
              </a:lnSpc>
              <a:defRPr/>
            </a:pP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atuação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8601BAE0-6F36-9143-2A5E-A508A752388E}"/>
              </a:ext>
            </a:extLst>
          </p:cNvPr>
          <p:cNvSpPr/>
          <p:nvPr/>
        </p:nvSpPr>
        <p:spPr>
          <a:xfrm>
            <a:off x="5062490" y="3511120"/>
            <a:ext cx="1510298" cy="1400310"/>
          </a:xfrm>
          <a:prstGeom prst="roundRect">
            <a:avLst>
              <a:gd name="adj" fmla="val 7617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lnSpc>
                <a:spcPct val="80000"/>
              </a:lnSpc>
            </a:pPr>
            <a:r>
              <a:rPr lang="pt-BR" alt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</a:t>
            </a:r>
          </a:p>
          <a:p>
            <a:pPr algn="ctr">
              <a:lnSpc>
                <a:spcPct val="80000"/>
              </a:lnSpc>
            </a:pPr>
            <a:r>
              <a:rPr lang="pt-BR" alt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</a:t>
            </a: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bi </a:t>
            </a:r>
            <a:r>
              <a:rPr lang="pt-BR" alt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ativos sob gestão</a:t>
            </a:r>
            <a:r>
              <a:rPr lang="pt-BR" alt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E1139CE8-D3D5-6EA6-64C7-E506942EA1C3}"/>
              </a:ext>
            </a:extLst>
          </p:cNvPr>
          <p:cNvSpPr/>
          <p:nvPr/>
        </p:nvSpPr>
        <p:spPr>
          <a:xfrm>
            <a:off x="6654795" y="3511120"/>
            <a:ext cx="1510298" cy="1400310"/>
          </a:xfrm>
          <a:prstGeom prst="roundRect">
            <a:avLst>
              <a:gd name="adj" fmla="val 761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lnSpc>
                <a:spcPct val="90000"/>
              </a:lnSpc>
              <a:defRPr/>
            </a:pP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MQ1, </a:t>
            </a: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de classificação de risco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Moody’s</a:t>
            </a:r>
          </a:p>
          <a:p>
            <a:pPr algn="ctr"/>
            <a:endParaRPr lang="pt-BR" alt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xmlns="" id="{C429BBEB-D3AE-6CF7-6D31-5E28EF6D2559}"/>
              </a:ext>
            </a:extLst>
          </p:cNvPr>
          <p:cNvSpPr/>
          <p:nvPr/>
        </p:nvSpPr>
        <p:spPr>
          <a:xfrm>
            <a:off x="8247099" y="3511120"/>
            <a:ext cx="1510298" cy="1400310"/>
          </a:xfrm>
          <a:prstGeom prst="roundRect">
            <a:avLst>
              <a:gd name="adj" fmla="val 761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/>
            <a:r>
              <a:rPr lang="pt-BR" altLang="pt-B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</a:t>
            </a:r>
          </a:p>
          <a:p>
            <a:pPr algn="ctr"/>
            <a:r>
              <a:rPr lang="pt-BR" altLang="pt-BR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fundos </a:t>
            </a:r>
          </a:p>
          <a:p>
            <a:pPr algn="ctr"/>
            <a:r>
              <a:rPr lang="pt-BR" altLang="pt-BR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</a:t>
            </a:r>
            <a:endParaRPr lang="pt-BR" altLang="pt-B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xmlns="" id="{17947BA0-D990-9502-7163-6BD69966B8E8}"/>
              </a:ext>
            </a:extLst>
          </p:cNvPr>
          <p:cNvSpPr/>
          <p:nvPr/>
        </p:nvSpPr>
        <p:spPr>
          <a:xfrm>
            <a:off x="5817639" y="4993550"/>
            <a:ext cx="1510298" cy="1400310"/>
          </a:xfrm>
          <a:prstGeom prst="roundRect">
            <a:avLst>
              <a:gd name="adj" fmla="val 7617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Fundos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premiados</a:t>
            </a:r>
          </a:p>
          <a:p>
            <a:pPr algn="ctr">
              <a:lnSpc>
                <a:spcPct val="80000"/>
              </a:lnSpc>
              <a:defRPr/>
            </a:pP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xmlns="" id="{3A5AE77A-D11B-7B24-9D47-1AD826B27459}"/>
              </a:ext>
            </a:extLst>
          </p:cNvPr>
          <p:cNvSpPr/>
          <p:nvPr/>
        </p:nvSpPr>
        <p:spPr>
          <a:xfrm>
            <a:off x="7408890" y="4993550"/>
            <a:ext cx="1579647" cy="1400310"/>
          </a:xfrm>
          <a:prstGeom prst="roundRect">
            <a:avLst>
              <a:gd name="adj" fmla="val 7617"/>
            </a:avLst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bIns="0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pt-BR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</a:t>
            </a:r>
            <a:r>
              <a:rPr lang="pt-BR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Internacionais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3EB98D76-926F-9612-A047-B09B84FD9422}"/>
              </a:ext>
            </a:extLst>
          </p:cNvPr>
          <p:cNvSpPr txBox="1"/>
          <p:nvPr/>
        </p:nvSpPr>
        <p:spPr>
          <a:xfrm>
            <a:off x="1956802" y="6511965"/>
            <a:ext cx="48409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i="1" dirty="0">
                <a:solidFill>
                  <a:schemeClr val="bg1"/>
                </a:solidFill>
              </a:rPr>
              <a:t>Fonte: MAG Investimentos –Dezembro/23</a:t>
            </a:r>
          </a:p>
        </p:txBody>
      </p:sp>
      <p:pic>
        <p:nvPicPr>
          <p:cNvPr id="32" name="Imagem 31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0183D4DF-2824-57CB-556F-05DE238F1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1" b="20696"/>
          <a:stretch/>
        </p:blipFill>
        <p:spPr>
          <a:xfrm>
            <a:off x="2268280" y="2241695"/>
            <a:ext cx="261506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4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</a:t>
            </a:r>
          </a:p>
        </p:txBody>
      </p:sp>
      <p:pic>
        <p:nvPicPr>
          <p:cNvPr id="3" name="Imagem 2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522DB216-42ED-3C42-7947-51A2D9BD18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1" b="20696"/>
          <a:stretch/>
        </p:blipFill>
        <p:spPr>
          <a:xfrm>
            <a:off x="630611" y="3154261"/>
            <a:ext cx="2615060" cy="1260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17742F7-428F-7E7B-ADCF-46717F286557}"/>
              </a:ext>
            </a:extLst>
          </p:cNvPr>
          <p:cNvSpPr/>
          <p:nvPr/>
        </p:nvSpPr>
        <p:spPr>
          <a:xfrm>
            <a:off x="3245671" y="3154261"/>
            <a:ext cx="8315718" cy="1260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CENÁRIO RENDA VARIÁVEL 2024</a:t>
            </a:r>
            <a:r>
              <a:rPr lang="pt-BR" sz="2400" dirty="0">
                <a:noFill/>
              </a:rPr>
              <a:t>‘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2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O que pode ajudar?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699157"/>
            <a:ext cx="9126786" cy="1459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200" dirty="0">
                <a:latin typeface="Montserrat" panose="00000500000000000000" pitchFamily="2" charset="0"/>
              </a:rPr>
              <a:t>Múltiplos descontados do Ibovespa (versus histórico e versus S&amp;P)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pt-BR" sz="3200" dirty="0">
              <a:latin typeface="Montserrat" panose="000005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200" dirty="0">
                <a:latin typeface="Montserrat" panose="00000500000000000000" pitchFamily="2" charset="0"/>
              </a:rPr>
              <a:t>Início do ciclo de queda na taxa de juros do Brasil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endParaRPr lang="pt-BR" sz="3200" dirty="0">
              <a:latin typeface="Montserrat" panose="00000500000000000000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pt-BR" sz="3200" dirty="0">
                <a:latin typeface="Montserrat" panose="00000500000000000000" pitchFamily="2" charset="0"/>
              </a:rPr>
              <a:t>Crescimento do lucro da empresas</a:t>
            </a:r>
          </a:p>
        </p:txBody>
      </p:sp>
      <p:pic>
        <p:nvPicPr>
          <p:cNvPr id="34" name="Imagem 33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964E4A65-EBD9-6C52-ED6A-5EBBB2D9A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1" b="20696"/>
          <a:stretch/>
        </p:blipFill>
        <p:spPr>
          <a:xfrm>
            <a:off x="8678605" y="4757910"/>
            <a:ext cx="261506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2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D497393A-EA88-651C-53D5-FB2F13A38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11" y="2541878"/>
            <a:ext cx="6160757" cy="36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Múltiplo Ibovespa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5040000" cy="17197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O múltiplo P/L (Preço por Lucro) atual do Ibovespa se situa ao redor de 8-9x, ou seja, abaixo da mediana histórica ao redor de ~11x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Dependendo do patamar de juros de longo prazo observado e do crescimento potencial poderemos ter uma boa valorização do Ibovespa no ano: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DC0EA98-2C46-BA9E-019E-DCA90493785A}"/>
              </a:ext>
            </a:extLst>
          </p:cNvPr>
          <p:cNvSpPr txBox="1">
            <a:spLocks/>
          </p:cNvSpPr>
          <p:nvPr/>
        </p:nvSpPr>
        <p:spPr>
          <a:xfrm>
            <a:off x="6780660" y="6184924"/>
            <a:ext cx="5040000" cy="4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Período 30/12/2016 até 01/03/2024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 Indice P/L (Preço por Lucro dos próximos 12 meses)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18E773F-88DA-2BF2-3646-47BA7343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75" y="4446377"/>
            <a:ext cx="330857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1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DBB15CC-E7E9-67C7-0EA0-BF137896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13" y="2541878"/>
            <a:ext cx="6158515" cy="3600000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30C60-7457-7E0A-EF43-D79BB9296C40}"/>
              </a:ext>
            </a:extLst>
          </p:cNvPr>
          <p:cNvSpPr txBox="1">
            <a:spLocks/>
          </p:cNvSpPr>
          <p:nvPr/>
        </p:nvSpPr>
        <p:spPr>
          <a:xfrm>
            <a:off x="630611" y="488693"/>
            <a:ext cx="6073194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latin typeface="Montserrat" panose="00000500000000000000" pitchFamily="2" charset="0"/>
              </a:rPr>
              <a:t>MAG INVESTIMENTOS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372B2532-D749-37BE-8C13-F4E7EDACB115}"/>
              </a:ext>
            </a:extLst>
          </p:cNvPr>
          <p:cNvSpPr txBox="1">
            <a:spLocks/>
          </p:cNvSpPr>
          <p:nvPr/>
        </p:nvSpPr>
        <p:spPr>
          <a:xfrm>
            <a:off x="630611" y="1281876"/>
            <a:ext cx="9126786" cy="62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>
                <a:latin typeface="Montserrat" panose="00000500000000000000" pitchFamily="2" charset="0"/>
              </a:rPr>
              <a:t>Cenário Renda Variável 2024 – Ibovespa </a:t>
            </a:r>
            <a:r>
              <a:rPr lang="pt-BR" sz="2400" dirty="0" err="1">
                <a:latin typeface="Montserrat" panose="00000500000000000000" pitchFamily="2" charset="0"/>
              </a:rPr>
              <a:t>vs</a:t>
            </a:r>
            <a:r>
              <a:rPr lang="pt-BR" sz="2400" dirty="0">
                <a:latin typeface="Montserrat" panose="00000500000000000000" pitchFamily="2" charset="0"/>
              </a:rPr>
              <a:t> S&amp;P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xmlns="" id="{7220A7F7-D8A2-6483-6F04-E9914951B8A3}"/>
              </a:ext>
            </a:extLst>
          </p:cNvPr>
          <p:cNvSpPr txBox="1">
            <a:spLocks/>
          </p:cNvSpPr>
          <p:nvPr/>
        </p:nvSpPr>
        <p:spPr>
          <a:xfrm>
            <a:off x="630611" y="2541878"/>
            <a:ext cx="5040000" cy="28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Ao olharmos no período ao lado as performances de Ibovespa e S&amp;P conseguimos enxergar uma </a:t>
            </a:r>
            <a:r>
              <a:rPr lang="pt-BR" sz="1400" dirty="0" err="1">
                <a:latin typeface="Montserrat" panose="00000500000000000000" pitchFamily="2" charset="0"/>
              </a:rPr>
              <a:t>underperformance</a:t>
            </a:r>
            <a:r>
              <a:rPr lang="pt-BR" sz="1400" dirty="0">
                <a:latin typeface="Montserrat" panose="00000500000000000000" pitchFamily="2" charset="0"/>
              </a:rPr>
              <a:t> do Ibovespa versus S&amp;P em USD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pt-BR" sz="1400" dirty="0">
              <a:latin typeface="Montserrat" panose="000005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t-BR" sz="1400" dirty="0">
                <a:latin typeface="Montserrat" panose="00000500000000000000" pitchFamily="2" charset="0"/>
              </a:rPr>
              <a:t>Podemos perceber que os índices caminhavam de forma similar até o final de 2019 (pré-covid). A partir de 2020, o Ibovespa começou a </a:t>
            </a:r>
            <a:r>
              <a:rPr lang="pt-BR" sz="1400" dirty="0" err="1">
                <a:latin typeface="Montserrat" panose="00000500000000000000" pitchFamily="2" charset="0"/>
              </a:rPr>
              <a:t>underperformar</a:t>
            </a:r>
            <a:r>
              <a:rPr lang="pt-BR" sz="1400" dirty="0">
                <a:latin typeface="Montserrat" panose="00000500000000000000" pitchFamily="2" charset="0"/>
              </a:rPr>
              <a:t> o S&amp;P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BF558391-827C-59A3-5C11-63B70434B1C4}"/>
              </a:ext>
            </a:extLst>
          </p:cNvPr>
          <p:cNvSpPr txBox="1">
            <a:spLocks/>
          </p:cNvSpPr>
          <p:nvPr/>
        </p:nvSpPr>
        <p:spPr>
          <a:xfrm>
            <a:off x="6780660" y="6184924"/>
            <a:ext cx="5040000" cy="484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800" dirty="0">
                <a:latin typeface="Montserrat" panose="00000500000000000000" pitchFamily="2" charset="0"/>
              </a:rPr>
              <a:t>Período 30/12/2016 até 01/03/2024</a:t>
            </a:r>
          </a:p>
          <a:p>
            <a:pPr algn="r"/>
            <a:endParaRPr lang="pt-BR" sz="800" dirty="0">
              <a:latin typeface="Montserrat" panose="00000500000000000000" pitchFamily="2" charset="0"/>
            </a:endParaRPr>
          </a:p>
          <a:p>
            <a:pPr algn="r"/>
            <a:r>
              <a:rPr lang="pt-BR" sz="800" dirty="0">
                <a:latin typeface="Montserrat" panose="00000500000000000000" pitchFamily="2" charset="0"/>
              </a:rPr>
              <a:t>Fonte: Bloomberg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77BA965-FA4E-8B56-8D38-D3D1617E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72" y="5049966"/>
            <a:ext cx="26517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819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Maq-02-2021</cp:lastModifiedBy>
  <cp:revision>54</cp:revision>
  <dcterms:created xsi:type="dcterms:W3CDTF">2022-02-18T18:51:31Z</dcterms:created>
  <dcterms:modified xsi:type="dcterms:W3CDTF">2024-03-14T19:46:19Z</dcterms:modified>
</cp:coreProperties>
</file>