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4"/>
  </p:sldMasterIdLst>
  <p:notesMasterIdLst>
    <p:notesMasterId r:id="rId23"/>
  </p:notesMasterIdLst>
  <p:handoutMasterIdLst>
    <p:handoutMasterId r:id="rId24"/>
  </p:handoutMasterIdLst>
  <p:sldIdLst>
    <p:sldId id="274" r:id="rId5"/>
    <p:sldId id="306" r:id="rId6"/>
    <p:sldId id="307" r:id="rId7"/>
    <p:sldId id="284" r:id="rId8"/>
    <p:sldId id="277" r:id="rId9"/>
    <p:sldId id="304" r:id="rId10"/>
    <p:sldId id="300" r:id="rId11"/>
    <p:sldId id="296" r:id="rId12"/>
    <p:sldId id="301" r:id="rId13"/>
    <p:sldId id="282" r:id="rId14"/>
    <p:sldId id="302" r:id="rId15"/>
    <p:sldId id="289" r:id="rId16"/>
    <p:sldId id="308" r:id="rId17"/>
    <p:sldId id="298" r:id="rId18"/>
    <p:sldId id="303" r:id="rId19"/>
    <p:sldId id="309" r:id="rId20"/>
    <p:sldId id="305" r:id="rId21"/>
    <p:sldId id="292" r:id="rId22"/>
  </p:sldIdLst>
  <p:sldSz cx="12192000" cy="6858000"/>
  <p:notesSz cx="6858000" cy="9144000"/>
  <p:embeddedFontLst>
    <p:embeddedFont>
      <p:font typeface="Open Sans" panose="020B0606030504020204" pitchFamily="34" charset="0"/>
      <p:regular r:id="rId25"/>
      <p:bold r:id="rId26"/>
      <p:italic r:id="rId27"/>
      <p:boldItalic r:id="rId28"/>
    </p:embeddedFont>
    <p:embeddedFont>
      <p:font typeface="Segoe UI" panose="020B0502040204020203" pitchFamily="34" charset="0"/>
      <p:regular r:id="rId29"/>
      <p:bold r:id="rId30"/>
      <p:italic r:id="rId31"/>
      <p:boldItalic r:id="rId32"/>
    </p:embeddedFont>
    <p:embeddedFont>
      <p:font typeface="Ubuntu" panose="020F0502020204030204" pitchFamily="34" charset="0"/>
      <p:regular r:id="rId33"/>
      <p:bold r:id="rId34"/>
      <p:italic r:id="rId35"/>
      <p:boldItalic r:id="rId36"/>
    </p:embeddedFont>
    <p:embeddedFont>
      <p:font typeface="Verdana" panose="020B0604030504040204" pitchFamily="34" charset="0"/>
      <p:regular r:id="rId37"/>
      <p:bold r:id="rId38"/>
      <p:italic r:id="rId39"/>
      <p:boldItalic r:id="rId4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presentação (Tema Escuro)" id="{5EC48E1A-0A57-4009-A661-E711450E359B}">
          <p14:sldIdLst>
            <p14:sldId id="274"/>
            <p14:sldId id="306"/>
            <p14:sldId id="307"/>
            <p14:sldId id="284"/>
            <p14:sldId id="277"/>
            <p14:sldId id="304"/>
            <p14:sldId id="300"/>
            <p14:sldId id="296"/>
            <p14:sldId id="301"/>
            <p14:sldId id="282"/>
            <p14:sldId id="302"/>
            <p14:sldId id="289"/>
            <p14:sldId id="308"/>
            <p14:sldId id="298"/>
            <p14:sldId id="303"/>
            <p14:sldId id="309"/>
            <p14:sldId id="305"/>
            <p14:sldId id="292"/>
          </p14:sldIdLst>
        </p14:section>
        <p14:section name="Biblioteca de elementos" id="{D9DB1808-583B-42A8-BDBD-E01662140B20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E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4" autoAdjust="0"/>
    <p:restoredTop sz="96323" autoAdjust="0"/>
  </p:normalViewPr>
  <p:slideViewPr>
    <p:cSldViewPr snapToGrid="0">
      <p:cViewPr varScale="1">
        <p:scale>
          <a:sx n="61" d="100"/>
          <a:sy n="61" d="100"/>
        </p:scale>
        <p:origin x="1098" y="2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7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META SELIC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Lbl>
              <c:idx val="52"/>
              <c:layout>
                <c:manualLayout>
                  <c:x val="-3.7532777851973932E-2"/>
                  <c:y val="-3.6996247029330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07-4E90-9794-6BC87FDA3A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ptos" panose="020B00040202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Planilha1!$A$2:$A$57</c:f>
              <c:numCache>
                <c:formatCode>[$-416]mmm\-yy;@</c:formatCode>
                <c:ptCount val="56"/>
                <c:pt idx="0">
                  <c:v>45962</c:v>
                </c:pt>
                <c:pt idx="1">
                  <c:v>45870</c:v>
                </c:pt>
                <c:pt idx="2">
                  <c:v>45839</c:v>
                </c:pt>
                <c:pt idx="3">
                  <c:v>45826</c:v>
                </c:pt>
                <c:pt idx="4">
                  <c:v>45778</c:v>
                </c:pt>
                <c:pt idx="5" formatCode="m/d/yyyy">
                  <c:v>45717</c:v>
                </c:pt>
                <c:pt idx="6" formatCode="m/d/yyyy">
                  <c:v>45658</c:v>
                </c:pt>
                <c:pt idx="7" formatCode="m/d/yyyy">
                  <c:v>45627</c:v>
                </c:pt>
                <c:pt idx="8" formatCode="m/d/yyyy">
                  <c:v>45597</c:v>
                </c:pt>
                <c:pt idx="9" formatCode="m/d/yyyy">
                  <c:v>45536</c:v>
                </c:pt>
                <c:pt idx="10" formatCode="m/d/yyyy">
                  <c:v>45474</c:v>
                </c:pt>
                <c:pt idx="11" formatCode="m/d/yyyy">
                  <c:v>45420</c:v>
                </c:pt>
                <c:pt idx="12" formatCode="m/d/yyyy">
                  <c:v>45371</c:v>
                </c:pt>
                <c:pt idx="13" formatCode="m/d/yyyy">
                  <c:v>45322</c:v>
                </c:pt>
                <c:pt idx="14" formatCode="m/d/yyyy">
                  <c:v>45273</c:v>
                </c:pt>
                <c:pt idx="15" formatCode="m/d/yyyy">
                  <c:v>45231</c:v>
                </c:pt>
                <c:pt idx="16" formatCode="m/d/yyyy">
                  <c:v>45189</c:v>
                </c:pt>
                <c:pt idx="17" formatCode="m/d/yyyy">
                  <c:v>45140</c:v>
                </c:pt>
                <c:pt idx="18" formatCode="m/d/yyyy">
                  <c:v>45098</c:v>
                </c:pt>
                <c:pt idx="19" formatCode="m/d/yyyy">
                  <c:v>44776</c:v>
                </c:pt>
                <c:pt idx="20" formatCode="m/d/yyyy">
                  <c:v>44727</c:v>
                </c:pt>
                <c:pt idx="21" formatCode="m/d/yyyy">
                  <c:v>44685</c:v>
                </c:pt>
                <c:pt idx="22" formatCode="m/d/yyyy">
                  <c:v>44636</c:v>
                </c:pt>
                <c:pt idx="23" formatCode="m/d/yyyy">
                  <c:v>44594</c:v>
                </c:pt>
                <c:pt idx="24" formatCode="m/d/yyyy">
                  <c:v>44538</c:v>
                </c:pt>
                <c:pt idx="25" formatCode="m/d/yyyy">
                  <c:v>44496</c:v>
                </c:pt>
                <c:pt idx="26" formatCode="m/d/yyyy">
                  <c:v>44461</c:v>
                </c:pt>
                <c:pt idx="27" formatCode="m/d/yyyy">
                  <c:v>44412</c:v>
                </c:pt>
                <c:pt idx="28" formatCode="m/d/yyyy">
                  <c:v>44363</c:v>
                </c:pt>
                <c:pt idx="29" formatCode="m/d/yyyy">
                  <c:v>44321</c:v>
                </c:pt>
                <c:pt idx="30" formatCode="m/d/yyyy">
                  <c:v>44272</c:v>
                </c:pt>
                <c:pt idx="31" formatCode="m/d/yyyy">
                  <c:v>44216</c:v>
                </c:pt>
                <c:pt idx="32" formatCode="m/d/yyyy">
                  <c:v>44048</c:v>
                </c:pt>
                <c:pt idx="33" formatCode="m/d/yyyy">
                  <c:v>43999</c:v>
                </c:pt>
                <c:pt idx="34" formatCode="m/d/yyyy">
                  <c:v>43957</c:v>
                </c:pt>
                <c:pt idx="35" formatCode="m/d/yyyy">
                  <c:v>43908</c:v>
                </c:pt>
                <c:pt idx="36" formatCode="m/d/yyyy">
                  <c:v>43866</c:v>
                </c:pt>
                <c:pt idx="37" formatCode="m/d/yyyy">
                  <c:v>43810</c:v>
                </c:pt>
                <c:pt idx="38" formatCode="m/d/yyyy">
                  <c:v>43768</c:v>
                </c:pt>
                <c:pt idx="39" formatCode="m/d/yyyy">
                  <c:v>43726</c:v>
                </c:pt>
                <c:pt idx="40" formatCode="m/d/yyyy">
                  <c:v>43677</c:v>
                </c:pt>
                <c:pt idx="41" formatCode="m/d/yyyy">
                  <c:v>43635</c:v>
                </c:pt>
                <c:pt idx="42" formatCode="m/d/yyyy">
                  <c:v>43180</c:v>
                </c:pt>
                <c:pt idx="43" formatCode="m/d/yyyy">
                  <c:v>43138</c:v>
                </c:pt>
                <c:pt idx="44" formatCode="m/d/yyyy">
                  <c:v>43075</c:v>
                </c:pt>
                <c:pt idx="45" formatCode="m/d/yyyy">
                  <c:v>43033</c:v>
                </c:pt>
                <c:pt idx="46" formatCode="m/d/yyyy">
                  <c:v>42984</c:v>
                </c:pt>
                <c:pt idx="47" formatCode="m/d/yyyy">
                  <c:v>42942</c:v>
                </c:pt>
                <c:pt idx="48" formatCode="m/d/yyyy">
                  <c:v>42886</c:v>
                </c:pt>
                <c:pt idx="49" formatCode="m/d/yyyy">
                  <c:v>42837</c:v>
                </c:pt>
                <c:pt idx="50" formatCode="m/d/yyyy">
                  <c:v>42788</c:v>
                </c:pt>
                <c:pt idx="51" formatCode="m/d/yyyy">
                  <c:v>42746</c:v>
                </c:pt>
                <c:pt idx="52" formatCode="m/d/yyyy">
                  <c:v>42704</c:v>
                </c:pt>
                <c:pt idx="53" formatCode="m/d/yyyy">
                  <c:v>42662</c:v>
                </c:pt>
                <c:pt idx="54" formatCode="m/d/yyyy">
                  <c:v>42613</c:v>
                </c:pt>
                <c:pt idx="55" formatCode="m/d/yyyy">
                  <c:v>42389</c:v>
                </c:pt>
              </c:numCache>
            </c:numRef>
          </c:cat>
          <c:val>
            <c:numRef>
              <c:f>Planilha1!$B$2:$B$57</c:f>
              <c:numCache>
                <c:formatCode>General</c:formatCode>
                <c:ptCount val="56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14.75</c:v>
                </c:pt>
                <c:pt idx="5">
                  <c:v>14.25</c:v>
                </c:pt>
                <c:pt idx="6">
                  <c:v>13.25</c:v>
                </c:pt>
                <c:pt idx="7">
                  <c:v>12.25</c:v>
                </c:pt>
                <c:pt idx="8">
                  <c:v>11.25</c:v>
                </c:pt>
                <c:pt idx="9">
                  <c:v>10.75</c:v>
                </c:pt>
                <c:pt idx="10">
                  <c:v>10.5</c:v>
                </c:pt>
                <c:pt idx="11">
                  <c:v>10.5</c:v>
                </c:pt>
                <c:pt idx="12">
                  <c:v>10.75</c:v>
                </c:pt>
                <c:pt idx="13">
                  <c:v>11.25</c:v>
                </c:pt>
                <c:pt idx="14">
                  <c:v>11.75</c:v>
                </c:pt>
                <c:pt idx="15">
                  <c:v>12.25</c:v>
                </c:pt>
                <c:pt idx="16">
                  <c:v>12.75</c:v>
                </c:pt>
                <c:pt idx="17">
                  <c:v>13.25</c:v>
                </c:pt>
                <c:pt idx="18">
                  <c:v>13.75</c:v>
                </c:pt>
                <c:pt idx="19">
                  <c:v>13.75</c:v>
                </c:pt>
                <c:pt idx="20">
                  <c:v>13.25</c:v>
                </c:pt>
                <c:pt idx="21">
                  <c:v>12.75</c:v>
                </c:pt>
                <c:pt idx="22">
                  <c:v>11.75</c:v>
                </c:pt>
                <c:pt idx="23">
                  <c:v>10.75</c:v>
                </c:pt>
                <c:pt idx="24">
                  <c:v>9.25</c:v>
                </c:pt>
                <c:pt idx="25">
                  <c:v>7.75</c:v>
                </c:pt>
                <c:pt idx="26">
                  <c:v>6.25</c:v>
                </c:pt>
                <c:pt idx="27">
                  <c:v>5.25</c:v>
                </c:pt>
                <c:pt idx="28">
                  <c:v>4.25</c:v>
                </c:pt>
                <c:pt idx="29">
                  <c:v>3.5</c:v>
                </c:pt>
                <c:pt idx="30">
                  <c:v>2.75</c:v>
                </c:pt>
                <c:pt idx="31">
                  <c:v>2</c:v>
                </c:pt>
                <c:pt idx="32">
                  <c:v>2</c:v>
                </c:pt>
                <c:pt idx="33">
                  <c:v>2.25</c:v>
                </c:pt>
                <c:pt idx="34">
                  <c:v>3</c:v>
                </c:pt>
                <c:pt idx="35">
                  <c:v>3.75</c:v>
                </c:pt>
                <c:pt idx="36">
                  <c:v>4.25</c:v>
                </c:pt>
                <c:pt idx="37">
                  <c:v>4.5</c:v>
                </c:pt>
                <c:pt idx="38">
                  <c:v>5</c:v>
                </c:pt>
                <c:pt idx="39">
                  <c:v>5.5</c:v>
                </c:pt>
                <c:pt idx="40">
                  <c:v>6</c:v>
                </c:pt>
                <c:pt idx="41">
                  <c:v>6.5</c:v>
                </c:pt>
                <c:pt idx="42">
                  <c:v>6.5</c:v>
                </c:pt>
                <c:pt idx="43">
                  <c:v>6.75</c:v>
                </c:pt>
                <c:pt idx="44">
                  <c:v>7</c:v>
                </c:pt>
                <c:pt idx="45">
                  <c:v>7.5</c:v>
                </c:pt>
                <c:pt idx="46">
                  <c:v>8.25</c:v>
                </c:pt>
                <c:pt idx="47">
                  <c:v>9.25</c:v>
                </c:pt>
                <c:pt idx="48">
                  <c:v>10.25</c:v>
                </c:pt>
                <c:pt idx="49">
                  <c:v>11.25</c:v>
                </c:pt>
                <c:pt idx="50">
                  <c:v>12.25</c:v>
                </c:pt>
                <c:pt idx="51">
                  <c:v>13</c:v>
                </c:pt>
                <c:pt idx="52">
                  <c:v>13.75</c:v>
                </c:pt>
                <c:pt idx="53">
                  <c:v>14</c:v>
                </c:pt>
                <c:pt idx="54">
                  <c:v>14.25</c:v>
                </c:pt>
                <c:pt idx="55">
                  <c:v>14.25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F07-4E90-9794-6BC87FDA3A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0708016"/>
        <c:axId val="2130709936"/>
      </c:lineChart>
      <c:dateAx>
        <c:axId val="2130708016"/>
        <c:scaling>
          <c:orientation val="minMax"/>
        </c:scaling>
        <c:delete val="0"/>
        <c:axPos val="b"/>
        <c:numFmt formatCode="[$-416]mmm\-yy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130709936"/>
        <c:crosses val="autoZero"/>
        <c:auto val="1"/>
        <c:lblOffset val="100"/>
        <c:baseTimeUnit val="months"/>
      </c:dateAx>
      <c:valAx>
        <c:axId val="2130709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07080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B3866A-AEAB-4424-A09E-1BB78230C41D}" type="doc">
      <dgm:prSet loTypeId="urn:microsoft.com/office/officeart/2009/3/layout/StepUpProcess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8981C256-527F-45A6-8AC4-C842DC5F14C4}">
      <dgm:prSet phldrT="[Texto]"/>
      <dgm:spPr/>
      <dgm:t>
        <a:bodyPr/>
        <a:lstStyle/>
        <a:p>
          <a:r>
            <a:rPr lang="pt-BR" b="1" dirty="0">
              <a:solidFill>
                <a:schemeClr val="bg1"/>
              </a:solidFill>
            </a:rPr>
            <a:t>Fase Geral/ Introdutória para resolução pendências para o CRP </a:t>
          </a:r>
        </a:p>
      </dgm:t>
    </dgm:pt>
    <dgm:pt modelId="{3EB8DF1A-312F-49D2-82FD-14F7CCFFF174}" type="parTrans" cxnId="{F5026E2C-8E70-4E27-BDFB-32B3E1416D6B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D196D88E-077B-4F50-A2E5-30FAAA3CC384}" type="sibTrans" cxnId="{F5026E2C-8E70-4E27-BDFB-32B3E1416D6B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85E1E0EB-2322-45C3-93EC-20F757C3E5DE}">
      <dgm:prSet phldrT="[Texto]"/>
      <dgm:spPr/>
      <dgm:t>
        <a:bodyPr/>
        <a:lstStyle/>
        <a:p>
          <a:r>
            <a:rPr lang="pt-BR" b="1" dirty="0">
              <a:solidFill>
                <a:schemeClr val="bg1"/>
              </a:solidFill>
            </a:rPr>
            <a:t>Fase Intermediária/ Preparatória para resolver pendências restantes com maior grau de dificuldade</a:t>
          </a:r>
        </a:p>
      </dgm:t>
    </dgm:pt>
    <dgm:pt modelId="{F22DD68D-B71B-45F1-9A44-64C094B243A1}" type="parTrans" cxnId="{8FA391B5-EC29-4611-816E-9BB136B0C6D0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1E83373F-C564-465E-8DD4-08B9242EE52B}" type="sibTrans" cxnId="{8FA391B5-EC29-4611-816E-9BB136B0C6D0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D1FC3339-7248-47AF-A9C7-0A4ACBF0B236}">
      <dgm:prSet phldrT="[Texto]"/>
      <dgm:spPr/>
      <dgm:t>
        <a:bodyPr/>
        <a:lstStyle/>
        <a:p>
          <a:r>
            <a:rPr lang="pt-BR" b="1" dirty="0">
              <a:solidFill>
                <a:schemeClr val="bg1"/>
              </a:solidFill>
            </a:rPr>
            <a:t>Fase Específica/ Focalizada: ente apresenta Plano de Ação c/ cronograma e, após sua aprovação, obtém prazos para sua execução</a:t>
          </a:r>
        </a:p>
      </dgm:t>
    </dgm:pt>
    <dgm:pt modelId="{8FC92B84-0757-4BB1-82BE-1EFC8DBB959D}" type="parTrans" cxnId="{BD33F4A9-3739-4A2C-A5E7-4B1764684484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B62C3BE4-4557-4B79-9AAF-7CB0C7984265}" type="sibTrans" cxnId="{BD33F4A9-3739-4A2C-A5E7-4B1764684484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EAA44E0A-C7BF-4A09-981F-7F05EAF6225F}">
      <dgm:prSet phldrT="[Texto]"/>
      <dgm:spPr/>
      <dgm:t>
        <a:bodyPr/>
        <a:lstStyle/>
        <a:p>
          <a:r>
            <a:rPr lang="pt-BR" b="1" dirty="0">
              <a:solidFill>
                <a:schemeClr val="bg1"/>
              </a:solidFill>
            </a:rPr>
            <a:t>Fase da Manutenção da Conformidade c/ Reciprocidade</a:t>
          </a:r>
        </a:p>
      </dgm:t>
    </dgm:pt>
    <dgm:pt modelId="{CA13CBF2-9B74-4850-B036-27680C1DF899}" type="parTrans" cxnId="{6DCF07FC-ACBF-4D30-8B4F-E4E8AF83B7B3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F5BBA501-28DD-4149-A053-924C22CD7187}" type="sibTrans" cxnId="{6DCF07FC-ACBF-4D30-8B4F-E4E8AF83B7B3}">
      <dgm:prSet/>
      <dgm:spPr/>
      <dgm:t>
        <a:bodyPr/>
        <a:lstStyle/>
        <a:p>
          <a:endParaRPr lang="pt-BR">
            <a:solidFill>
              <a:schemeClr val="bg1"/>
            </a:solidFill>
          </a:endParaRPr>
        </a:p>
      </dgm:t>
    </dgm:pt>
    <dgm:pt modelId="{B12A6315-D2D7-4DE7-9A27-5C74C446515A}" type="pres">
      <dgm:prSet presAssocID="{53B3866A-AEAB-4424-A09E-1BB78230C41D}" presName="rootnode" presStyleCnt="0">
        <dgm:presLayoutVars>
          <dgm:chMax/>
          <dgm:chPref/>
          <dgm:dir/>
          <dgm:animLvl val="lvl"/>
        </dgm:presLayoutVars>
      </dgm:prSet>
      <dgm:spPr/>
    </dgm:pt>
    <dgm:pt modelId="{2CF67958-F932-43A6-8361-F367F2D1B8A5}" type="pres">
      <dgm:prSet presAssocID="{8981C256-527F-45A6-8AC4-C842DC5F14C4}" presName="composite" presStyleCnt="0"/>
      <dgm:spPr/>
    </dgm:pt>
    <dgm:pt modelId="{042C2090-7610-4601-86E5-76CE92564BEA}" type="pres">
      <dgm:prSet presAssocID="{8981C256-527F-45A6-8AC4-C842DC5F14C4}" presName="LShape" presStyleLbl="alignNode1" presStyleIdx="0" presStyleCnt="7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22E6810C-EA37-48C5-9704-07709E39BE66}" type="pres">
      <dgm:prSet presAssocID="{8981C256-527F-45A6-8AC4-C842DC5F14C4}" presName="ParentText" presStyleLbl="revTx" presStyleIdx="0" presStyleCnt="4" custLinFactNeighborY="299">
        <dgm:presLayoutVars>
          <dgm:chMax val="0"/>
          <dgm:chPref val="0"/>
          <dgm:bulletEnabled val="1"/>
        </dgm:presLayoutVars>
      </dgm:prSet>
      <dgm:spPr/>
    </dgm:pt>
    <dgm:pt modelId="{DFA69EE5-D159-43BC-86AF-7848DC9E0971}" type="pres">
      <dgm:prSet presAssocID="{8981C256-527F-45A6-8AC4-C842DC5F14C4}" presName="Triangle" presStyleLbl="alignNode1" presStyleIdx="1" presStyleCnt="7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8E5C4217-64B6-46F6-A7C1-23415D5EA85C}" type="pres">
      <dgm:prSet presAssocID="{D196D88E-077B-4F50-A2E5-30FAAA3CC384}" presName="sibTrans" presStyleCnt="0"/>
      <dgm:spPr/>
    </dgm:pt>
    <dgm:pt modelId="{E4BF1C33-33E7-4AD8-9913-D3670A4BAB5F}" type="pres">
      <dgm:prSet presAssocID="{D196D88E-077B-4F50-A2E5-30FAAA3CC384}" presName="space" presStyleCnt="0"/>
      <dgm:spPr/>
    </dgm:pt>
    <dgm:pt modelId="{28625311-4A32-41EB-B4B7-39EEDD222F67}" type="pres">
      <dgm:prSet presAssocID="{85E1E0EB-2322-45C3-93EC-20F757C3E5DE}" presName="composite" presStyleCnt="0"/>
      <dgm:spPr/>
    </dgm:pt>
    <dgm:pt modelId="{F6795F87-0F39-4478-96F7-5A4FD55E60E3}" type="pres">
      <dgm:prSet presAssocID="{85E1E0EB-2322-45C3-93EC-20F757C3E5DE}" presName="LShape" presStyleLbl="alignNode1" presStyleIdx="2" presStyleCnt="7" custLinFactNeighborY="394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963349A5-F3E7-45BB-8FA7-34B2318F1E06}" type="pres">
      <dgm:prSet presAssocID="{85E1E0EB-2322-45C3-93EC-20F757C3E5DE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72E555E6-6A3F-4BF1-8783-45AFD4418AC9}" type="pres">
      <dgm:prSet presAssocID="{85E1E0EB-2322-45C3-93EC-20F757C3E5DE}" presName="Triangle" presStyleLbl="alignNode1" presStyleIdx="3" presStyleCnt="7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1B4C5376-627E-43C4-BC00-7446A19637A4}" type="pres">
      <dgm:prSet presAssocID="{1E83373F-C564-465E-8DD4-08B9242EE52B}" presName="sibTrans" presStyleCnt="0"/>
      <dgm:spPr/>
    </dgm:pt>
    <dgm:pt modelId="{E20F2CA7-3AFE-46D9-A5A0-FE4A9DF95580}" type="pres">
      <dgm:prSet presAssocID="{1E83373F-C564-465E-8DD4-08B9242EE52B}" presName="space" presStyleCnt="0"/>
      <dgm:spPr/>
    </dgm:pt>
    <dgm:pt modelId="{3A621DA7-5110-4EEB-8E9A-5A827775F0F3}" type="pres">
      <dgm:prSet presAssocID="{D1FC3339-7248-47AF-A9C7-0A4ACBF0B236}" presName="composite" presStyleCnt="0"/>
      <dgm:spPr/>
    </dgm:pt>
    <dgm:pt modelId="{AB96ED8B-7125-4893-9391-0384B7BDD206}" type="pres">
      <dgm:prSet presAssocID="{D1FC3339-7248-47AF-A9C7-0A4ACBF0B236}" presName="LShape" presStyleLbl="alignNode1" presStyleIdx="4" presStyleCnt="7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5BBD0BFE-E8BD-4E7D-BA5D-35797FB23582}" type="pres">
      <dgm:prSet presAssocID="{D1FC3339-7248-47AF-A9C7-0A4ACBF0B236}" presName="ParentText" presStyleLbl="revTx" presStyleIdx="2" presStyleCnt="4" custLinFactNeighborY="299">
        <dgm:presLayoutVars>
          <dgm:chMax val="0"/>
          <dgm:chPref val="0"/>
          <dgm:bulletEnabled val="1"/>
        </dgm:presLayoutVars>
      </dgm:prSet>
      <dgm:spPr/>
    </dgm:pt>
    <dgm:pt modelId="{63CEE875-6D0E-4AA9-A8F4-6DD028431096}" type="pres">
      <dgm:prSet presAssocID="{D1FC3339-7248-47AF-A9C7-0A4ACBF0B236}" presName="Triangle" presStyleLbl="alignNode1" presStyleIdx="5" presStyleCnt="7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D0E0CDAE-9D24-4970-A0AE-F824D521D573}" type="pres">
      <dgm:prSet presAssocID="{B62C3BE4-4557-4B79-9AAF-7CB0C7984265}" presName="sibTrans" presStyleCnt="0"/>
      <dgm:spPr/>
    </dgm:pt>
    <dgm:pt modelId="{3D6291E2-3AD7-48BB-B7EB-ADBFEDD73C12}" type="pres">
      <dgm:prSet presAssocID="{B62C3BE4-4557-4B79-9AAF-7CB0C7984265}" presName="space" presStyleCnt="0"/>
      <dgm:spPr/>
    </dgm:pt>
    <dgm:pt modelId="{82A8423E-C0E2-4439-98E1-C73D8BFC7113}" type="pres">
      <dgm:prSet presAssocID="{EAA44E0A-C7BF-4A09-981F-7F05EAF6225F}" presName="composite" presStyleCnt="0"/>
      <dgm:spPr/>
    </dgm:pt>
    <dgm:pt modelId="{F334F896-EF5E-4F91-A85B-B81B3393173B}" type="pres">
      <dgm:prSet presAssocID="{EAA44E0A-C7BF-4A09-981F-7F05EAF6225F}" presName="LShape" presStyleLbl="alignNode1" presStyleIdx="6" presStyleCnt="7"/>
      <dgm:spPr>
        <a:solidFill>
          <a:schemeClr val="accent3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C86250C3-20B0-4BD4-AB0D-B00ACB695B8D}" type="pres">
      <dgm:prSet presAssocID="{EAA44E0A-C7BF-4A09-981F-7F05EAF6225F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EAB7C1F-795B-41A0-92B8-C22A94E1F9F6}" type="presOf" srcId="{EAA44E0A-C7BF-4A09-981F-7F05EAF6225F}" destId="{C86250C3-20B0-4BD4-AB0D-B00ACB695B8D}" srcOrd="0" destOrd="0" presId="urn:microsoft.com/office/officeart/2009/3/layout/StepUpProcess"/>
    <dgm:cxn modelId="{F5026E2C-8E70-4E27-BDFB-32B3E1416D6B}" srcId="{53B3866A-AEAB-4424-A09E-1BB78230C41D}" destId="{8981C256-527F-45A6-8AC4-C842DC5F14C4}" srcOrd="0" destOrd="0" parTransId="{3EB8DF1A-312F-49D2-82FD-14F7CCFFF174}" sibTransId="{D196D88E-077B-4F50-A2E5-30FAAA3CC384}"/>
    <dgm:cxn modelId="{4B52E62E-20EE-4E5C-96A9-A97434DF545B}" type="presOf" srcId="{D1FC3339-7248-47AF-A9C7-0A4ACBF0B236}" destId="{5BBD0BFE-E8BD-4E7D-BA5D-35797FB23582}" srcOrd="0" destOrd="0" presId="urn:microsoft.com/office/officeart/2009/3/layout/StepUpProcess"/>
    <dgm:cxn modelId="{6416B091-5489-475A-86C8-8FCD40CF99AA}" type="presOf" srcId="{8981C256-527F-45A6-8AC4-C842DC5F14C4}" destId="{22E6810C-EA37-48C5-9704-07709E39BE66}" srcOrd="0" destOrd="0" presId="urn:microsoft.com/office/officeart/2009/3/layout/StepUpProcess"/>
    <dgm:cxn modelId="{BD33F4A9-3739-4A2C-A5E7-4B1764684484}" srcId="{53B3866A-AEAB-4424-A09E-1BB78230C41D}" destId="{D1FC3339-7248-47AF-A9C7-0A4ACBF0B236}" srcOrd="2" destOrd="0" parTransId="{8FC92B84-0757-4BB1-82BE-1EFC8DBB959D}" sibTransId="{B62C3BE4-4557-4B79-9AAF-7CB0C7984265}"/>
    <dgm:cxn modelId="{8FA391B5-EC29-4611-816E-9BB136B0C6D0}" srcId="{53B3866A-AEAB-4424-A09E-1BB78230C41D}" destId="{85E1E0EB-2322-45C3-93EC-20F757C3E5DE}" srcOrd="1" destOrd="0" parTransId="{F22DD68D-B71B-45F1-9A44-64C094B243A1}" sibTransId="{1E83373F-C564-465E-8DD4-08B9242EE52B}"/>
    <dgm:cxn modelId="{B314BCC9-F367-4D91-A7E0-2D256EBC8B02}" type="presOf" srcId="{53B3866A-AEAB-4424-A09E-1BB78230C41D}" destId="{B12A6315-D2D7-4DE7-9A27-5C74C446515A}" srcOrd="0" destOrd="0" presId="urn:microsoft.com/office/officeart/2009/3/layout/StepUpProcess"/>
    <dgm:cxn modelId="{656DC7DF-A02A-41E8-923E-06962C5CCC56}" type="presOf" srcId="{85E1E0EB-2322-45C3-93EC-20F757C3E5DE}" destId="{963349A5-F3E7-45BB-8FA7-34B2318F1E06}" srcOrd="0" destOrd="0" presId="urn:microsoft.com/office/officeart/2009/3/layout/StepUpProcess"/>
    <dgm:cxn modelId="{6DCF07FC-ACBF-4D30-8B4F-E4E8AF83B7B3}" srcId="{53B3866A-AEAB-4424-A09E-1BB78230C41D}" destId="{EAA44E0A-C7BF-4A09-981F-7F05EAF6225F}" srcOrd="3" destOrd="0" parTransId="{CA13CBF2-9B74-4850-B036-27680C1DF899}" sibTransId="{F5BBA501-28DD-4149-A053-924C22CD7187}"/>
    <dgm:cxn modelId="{9D8CB6A1-2659-49BA-BF21-B4306DCA751E}" type="presParOf" srcId="{B12A6315-D2D7-4DE7-9A27-5C74C446515A}" destId="{2CF67958-F932-43A6-8361-F367F2D1B8A5}" srcOrd="0" destOrd="0" presId="urn:microsoft.com/office/officeart/2009/3/layout/StepUpProcess"/>
    <dgm:cxn modelId="{8494B611-A3B3-4777-B42F-C2D9FBB41B27}" type="presParOf" srcId="{2CF67958-F932-43A6-8361-F367F2D1B8A5}" destId="{042C2090-7610-4601-86E5-76CE92564BEA}" srcOrd="0" destOrd="0" presId="urn:microsoft.com/office/officeart/2009/3/layout/StepUpProcess"/>
    <dgm:cxn modelId="{B96254CE-9F08-4C73-8E24-7C2FE483F6AB}" type="presParOf" srcId="{2CF67958-F932-43A6-8361-F367F2D1B8A5}" destId="{22E6810C-EA37-48C5-9704-07709E39BE66}" srcOrd="1" destOrd="0" presId="urn:microsoft.com/office/officeart/2009/3/layout/StepUpProcess"/>
    <dgm:cxn modelId="{88F86C46-7D64-4A89-BE2D-41F2D3421800}" type="presParOf" srcId="{2CF67958-F932-43A6-8361-F367F2D1B8A5}" destId="{DFA69EE5-D159-43BC-86AF-7848DC9E0971}" srcOrd="2" destOrd="0" presId="urn:microsoft.com/office/officeart/2009/3/layout/StepUpProcess"/>
    <dgm:cxn modelId="{5A0211F4-6B9D-40CF-A977-847A05936BC6}" type="presParOf" srcId="{B12A6315-D2D7-4DE7-9A27-5C74C446515A}" destId="{8E5C4217-64B6-46F6-A7C1-23415D5EA85C}" srcOrd="1" destOrd="0" presId="urn:microsoft.com/office/officeart/2009/3/layout/StepUpProcess"/>
    <dgm:cxn modelId="{2FFE477E-FC80-403D-8F57-A91328FAE605}" type="presParOf" srcId="{8E5C4217-64B6-46F6-A7C1-23415D5EA85C}" destId="{E4BF1C33-33E7-4AD8-9913-D3670A4BAB5F}" srcOrd="0" destOrd="0" presId="urn:microsoft.com/office/officeart/2009/3/layout/StepUpProcess"/>
    <dgm:cxn modelId="{E43AA948-B7CD-4E6A-88D1-720AEBF31BA7}" type="presParOf" srcId="{B12A6315-D2D7-4DE7-9A27-5C74C446515A}" destId="{28625311-4A32-41EB-B4B7-39EEDD222F67}" srcOrd="2" destOrd="0" presId="urn:microsoft.com/office/officeart/2009/3/layout/StepUpProcess"/>
    <dgm:cxn modelId="{A91870BC-573B-4FEE-8F63-6AB776BDD9C3}" type="presParOf" srcId="{28625311-4A32-41EB-B4B7-39EEDD222F67}" destId="{F6795F87-0F39-4478-96F7-5A4FD55E60E3}" srcOrd="0" destOrd="0" presId="urn:microsoft.com/office/officeart/2009/3/layout/StepUpProcess"/>
    <dgm:cxn modelId="{1A2A3DB8-5747-43FD-A558-D78EA8DA10FC}" type="presParOf" srcId="{28625311-4A32-41EB-B4B7-39EEDD222F67}" destId="{963349A5-F3E7-45BB-8FA7-34B2318F1E06}" srcOrd="1" destOrd="0" presId="urn:microsoft.com/office/officeart/2009/3/layout/StepUpProcess"/>
    <dgm:cxn modelId="{DA15276D-FB05-4EC2-8E44-BF3197666FF4}" type="presParOf" srcId="{28625311-4A32-41EB-B4B7-39EEDD222F67}" destId="{72E555E6-6A3F-4BF1-8783-45AFD4418AC9}" srcOrd="2" destOrd="0" presId="urn:microsoft.com/office/officeart/2009/3/layout/StepUpProcess"/>
    <dgm:cxn modelId="{69090E99-9E1C-40CA-925A-1234998F4F37}" type="presParOf" srcId="{B12A6315-D2D7-4DE7-9A27-5C74C446515A}" destId="{1B4C5376-627E-43C4-BC00-7446A19637A4}" srcOrd="3" destOrd="0" presId="urn:microsoft.com/office/officeart/2009/3/layout/StepUpProcess"/>
    <dgm:cxn modelId="{2E52E923-977F-49D6-9657-A088A1D791D6}" type="presParOf" srcId="{1B4C5376-627E-43C4-BC00-7446A19637A4}" destId="{E20F2CA7-3AFE-46D9-A5A0-FE4A9DF95580}" srcOrd="0" destOrd="0" presId="urn:microsoft.com/office/officeart/2009/3/layout/StepUpProcess"/>
    <dgm:cxn modelId="{65AA315F-FBBF-482E-93FD-5A1D34AD6C16}" type="presParOf" srcId="{B12A6315-D2D7-4DE7-9A27-5C74C446515A}" destId="{3A621DA7-5110-4EEB-8E9A-5A827775F0F3}" srcOrd="4" destOrd="0" presId="urn:microsoft.com/office/officeart/2009/3/layout/StepUpProcess"/>
    <dgm:cxn modelId="{6E2A4BD0-C8ED-44E0-8800-4AF4FCC85CD1}" type="presParOf" srcId="{3A621DA7-5110-4EEB-8E9A-5A827775F0F3}" destId="{AB96ED8B-7125-4893-9391-0384B7BDD206}" srcOrd="0" destOrd="0" presId="urn:microsoft.com/office/officeart/2009/3/layout/StepUpProcess"/>
    <dgm:cxn modelId="{D7DFD61B-5FD7-472F-AEC2-90BF41067D36}" type="presParOf" srcId="{3A621DA7-5110-4EEB-8E9A-5A827775F0F3}" destId="{5BBD0BFE-E8BD-4E7D-BA5D-35797FB23582}" srcOrd="1" destOrd="0" presId="urn:microsoft.com/office/officeart/2009/3/layout/StepUpProcess"/>
    <dgm:cxn modelId="{40A6F5FE-D437-499B-9F8D-75474315F173}" type="presParOf" srcId="{3A621DA7-5110-4EEB-8E9A-5A827775F0F3}" destId="{63CEE875-6D0E-4AA9-A8F4-6DD028431096}" srcOrd="2" destOrd="0" presId="urn:microsoft.com/office/officeart/2009/3/layout/StepUpProcess"/>
    <dgm:cxn modelId="{8712A0AA-D5C4-4250-B596-640353F36418}" type="presParOf" srcId="{B12A6315-D2D7-4DE7-9A27-5C74C446515A}" destId="{D0E0CDAE-9D24-4970-A0AE-F824D521D573}" srcOrd="5" destOrd="0" presId="urn:microsoft.com/office/officeart/2009/3/layout/StepUpProcess"/>
    <dgm:cxn modelId="{033F9D1E-A8FD-432C-88F0-446D7716349F}" type="presParOf" srcId="{D0E0CDAE-9D24-4970-A0AE-F824D521D573}" destId="{3D6291E2-3AD7-48BB-B7EB-ADBFEDD73C12}" srcOrd="0" destOrd="0" presId="urn:microsoft.com/office/officeart/2009/3/layout/StepUpProcess"/>
    <dgm:cxn modelId="{29748358-4F23-41BB-BF71-89F7AEB870D0}" type="presParOf" srcId="{B12A6315-D2D7-4DE7-9A27-5C74C446515A}" destId="{82A8423E-C0E2-4439-98E1-C73D8BFC7113}" srcOrd="6" destOrd="0" presId="urn:microsoft.com/office/officeart/2009/3/layout/StepUpProcess"/>
    <dgm:cxn modelId="{6EEA942B-9E0A-4491-A50B-C3AFA0ED10CF}" type="presParOf" srcId="{82A8423E-C0E2-4439-98E1-C73D8BFC7113}" destId="{F334F896-EF5E-4F91-A85B-B81B3393173B}" srcOrd="0" destOrd="0" presId="urn:microsoft.com/office/officeart/2009/3/layout/StepUpProcess"/>
    <dgm:cxn modelId="{E213A912-0CF1-4C8F-A3FF-84F860993E78}" type="presParOf" srcId="{82A8423E-C0E2-4439-98E1-C73D8BFC7113}" destId="{C86250C3-20B0-4BD4-AB0D-B00ACB695B8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2C2090-7610-4601-86E5-76CE92564BEA}">
      <dsp:nvSpPr>
        <dsp:cNvPr id="0" name=""/>
        <dsp:cNvSpPr/>
      </dsp:nvSpPr>
      <dsp:spPr>
        <a:xfrm rot="5400000">
          <a:off x="559777" y="2062441"/>
          <a:ext cx="1666388" cy="2772832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6810C-EA37-48C5-9704-07709E39BE66}">
      <dsp:nvSpPr>
        <dsp:cNvPr id="0" name=""/>
        <dsp:cNvSpPr/>
      </dsp:nvSpPr>
      <dsp:spPr>
        <a:xfrm>
          <a:off x="281616" y="2897481"/>
          <a:ext cx="2503329" cy="219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bg1"/>
              </a:solidFill>
            </a:rPr>
            <a:t>Fase Geral/ Introdutória para resolução pendências para o CRP </a:t>
          </a:r>
        </a:p>
      </dsp:txBody>
      <dsp:txXfrm>
        <a:off x="281616" y="2897481"/>
        <a:ext cx="2503329" cy="2194314"/>
      </dsp:txXfrm>
    </dsp:sp>
    <dsp:sp modelId="{DFA69EE5-D159-43BC-86AF-7848DC9E0971}">
      <dsp:nvSpPr>
        <dsp:cNvPr id="0" name=""/>
        <dsp:cNvSpPr/>
      </dsp:nvSpPr>
      <dsp:spPr>
        <a:xfrm>
          <a:off x="2312618" y="1858302"/>
          <a:ext cx="472326" cy="472326"/>
        </a:xfrm>
        <a:prstGeom prst="triangle">
          <a:avLst>
            <a:gd name="adj" fmla="val 10000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795F87-0F39-4478-96F7-5A4FD55E60E3}">
      <dsp:nvSpPr>
        <dsp:cNvPr id="0" name=""/>
        <dsp:cNvSpPr/>
      </dsp:nvSpPr>
      <dsp:spPr>
        <a:xfrm rot="5400000">
          <a:off x="3624341" y="1310677"/>
          <a:ext cx="1666388" cy="2772832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3349A5-F3E7-45BB-8FA7-34B2318F1E06}">
      <dsp:nvSpPr>
        <dsp:cNvPr id="0" name=""/>
        <dsp:cNvSpPr/>
      </dsp:nvSpPr>
      <dsp:spPr>
        <a:xfrm>
          <a:off x="3346179" y="2132591"/>
          <a:ext cx="2503329" cy="219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bg1"/>
              </a:solidFill>
            </a:rPr>
            <a:t>Fase Intermediária/ Preparatória para resolver pendências restantes com maior grau de dificuldade</a:t>
          </a:r>
        </a:p>
      </dsp:txBody>
      <dsp:txXfrm>
        <a:off x="3346179" y="2132591"/>
        <a:ext cx="2503329" cy="2194314"/>
      </dsp:txXfrm>
    </dsp:sp>
    <dsp:sp modelId="{72E555E6-6A3F-4BF1-8783-45AFD4418AC9}">
      <dsp:nvSpPr>
        <dsp:cNvPr id="0" name=""/>
        <dsp:cNvSpPr/>
      </dsp:nvSpPr>
      <dsp:spPr>
        <a:xfrm>
          <a:off x="5377182" y="1099972"/>
          <a:ext cx="472326" cy="472326"/>
        </a:xfrm>
        <a:prstGeom prst="triangle">
          <a:avLst>
            <a:gd name="adj" fmla="val 10000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6ED8B-7125-4893-9391-0384B7BDD206}">
      <dsp:nvSpPr>
        <dsp:cNvPr id="0" name=""/>
        <dsp:cNvSpPr/>
      </dsp:nvSpPr>
      <dsp:spPr>
        <a:xfrm rot="5400000">
          <a:off x="6688905" y="545782"/>
          <a:ext cx="1666388" cy="2772832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D0BFE-E8BD-4E7D-BA5D-35797FB23582}">
      <dsp:nvSpPr>
        <dsp:cNvPr id="0" name=""/>
        <dsp:cNvSpPr/>
      </dsp:nvSpPr>
      <dsp:spPr>
        <a:xfrm>
          <a:off x="6410743" y="1380823"/>
          <a:ext cx="2503329" cy="219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bg1"/>
              </a:solidFill>
            </a:rPr>
            <a:t>Fase Específica/ Focalizada: ente apresenta Plano de Ação c/ cronograma e, após sua aprovação, obtém prazos para sua execução</a:t>
          </a:r>
        </a:p>
      </dsp:txBody>
      <dsp:txXfrm>
        <a:off x="6410743" y="1380823"/>
        <a:ext cx="2503329" cy="2194314"/>
      </dsp:txXfrm>
    </dsp:sp>
    <dsp:sp modelId="{63CEE875-6D0E-4AA9-A8F4-6DD028431096}">
      <dsp:nvSpPr>
        <dsp:cNvPr id="0" name=""/>
        <dsp:cNvSpPr/>
      </dsp:nvSpPr>
      <dsp:spPr>
        <a:xfrm>
          <a:off x="8441746" y="341643"/>
          <a:ext cx="472326" cy="472326"/>
        </a:xfrm>
        <a:prstGeom prst="triangle">
          <a:avLst>
            <a:gd name="adj" fmla="val 10000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34F896-EF5E-4F91-A85B-B81B3393173B}">
      <dsp:nvSpPr>
        <dsp:cNvPr id="0" name=""/>
        <dsp:cNvSpPr/>
      </dsp:nvSpPr>
      <dsp:spPr>
        <a:xfrm rot="5400000">
          <a:off x="9753469" y="-212546"/>
          <a:ext cx="1666388" cy="2772832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6250C3-20B0-4BD4-AB0D-B00ACB695B8D}">
      <dsp:nvSpPr>
        <dsp:cNvPr id="0" name=""/>
        <dsp:cNvSpPr/>
      </dsp:nvSpPr>
      <dsp:spPr>
        <a:xfrm>
          <a:off x="9475307" y="615932"/>
          <a:ext cx="2503329" cy="2194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solidFill>
                <a:schemeClr val="bg1"/>
              </a:solidFill>
            </a:rPr>
            <a:t>Fase da Manutenção da Conformidade c/ Reciprocidade</a:t>
          </a:r>
        </a:p>
      </dsp:txBody>
      <dsp:txXfrm>
        <a:off x="9475307" y="615932"/>
        <a:ext cx="2503329" cy="21943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E50C87B4-0168-01F6-F0B6-2942A1C074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25BE4B9-382F-3FF8-0A2B-81BA638E9E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22D03-5DC2-4288-BB99-2EEA808FADD2}" type="datetimeFigureOut">
              <a:rPr lang="pt-BR" smtClean="0"/>
              <a:t>10/12/2025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77D626A-B5C1-7E65-2E05-3232E6B6D5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F657CDC-B684-482E-697B-0F774B04746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65559-0433-4625-9C99-43B76603DE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982391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44A4D-EB15-4239-B5F0-40F7B2173D66}" type="datetimeFigureOut">
              <a:rPr lang="pt-BR" smtClean="0"/>
              <a:t>10/12/2025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0A1D9-0D8A-4547-B577-09E6BE126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84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8406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0A1D9-0D8A-4547-B577-09E6BE126E5E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9186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922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 + Tópicos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1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1" y="594934"/>
            <a:ext cx="5181598" cy="11053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301" y="2052299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301" y="3087279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301" y="4122608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301" y="5157937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4" name="Espaço Reservado para Número de Slide 2">
            <a:extLst>
              <a:ext uri="{FF2B5EF4-FFF2-40B4-BE49-F238E27FC236}">
                <a16:creationId xmlns:a16="http://schemas.microsoft.com/office/drawing/2014/main" id="{C465D8B8-F9D4-6F62-8DCA-644290F42E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828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exto sobr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F8248B6C-D00C-BD3D-4D0B-29CFEBD73C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331B51F-1C9F-ED2C-3623-E77810B3C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7284" y="977979"/>
            <a:ext cx="4399472" cy="1443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DB9333CD-3935-A2B2-2011-AA8333C0A1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E6FD5BD-5435-DB5E-78A3-B3EE63FA72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7284" y="2639464"/>
            <a:ext cx="4399472" cy="28813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082268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Víde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A1DC1E-BF7E-8033-F7A5-BE4BA84D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950" y="723007"/>
            <a:ext cx="5034352" cy="172148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1" name="Espaço Reservado para Mídia 10">
            <a:extLst>
              <a:ext uri="{FF2B5EF4-FFF2-40B4-BE49-F238E27FC236}">
                <a16:creationId xmlns:a16="http://schemas.microsoft.com/office/drawing/2014/main" id="{4F036FEE-DA73-597A-6A56-453704BCB9DE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6002215" y="723007"/>
            <a:ext cx="5623728" cy="3163346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9BF0215F-7AE7-3081-F1F1-976FC3E2FE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950" y="2725949"/>
            <a:ext cx="5034352" cy="292435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4" name="Espaço Reservado para Texto 12">
            <a:extLst>
              <a:ext uri="{FF2B5EF4-FFF2-40B4-BE49-F238E27FC236}">
                <a16:creationId xmlns:a16="http://schemas.microsoft.com/office/drawing/2014/main" id="{7526A218-5E47-C9FC-01A8-510E0E9AE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2215" y="4290712"/>
            <a:ext cx="5623728" cy="13595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Espaço Reservado para Número de Slide 2">
            <a:extLst>
              <a:ext uri="{FF2B5EF4-FFF2-40B4-BE49-F238E27FC236}">
                <a16:creationId xmlns:a16="http://schemas.microsoft.com/office/drawing/2014/main" id="{B43F8118-8491-89C1-35DD-2B20D02BCF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0653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Víde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Mídia 10">
            <a:extLst>
              <a:ext uri="{FF2B5EF4-FFF2-40B4-BE49-F238E27FC236}">
                <a16:creationId xmlns:a16="http://schemas.microsoft.com/office/drawing/2014/main" id="{63FE1ABF-F0C1-64EB-C6DF-E2E6FD996B41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 rot="5400000">
            <a:off x="-1500189" y="1500188"/>
            <a:ext cx="6858002" cy="38576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59B86539-C5FD-EC2D-942A-A31F9CD99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926" y="987489"/>
            <a:ext cx="7056873" cy="156071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12">
            <a:extLst>
              <a:ext uri="{FF2B5EF4-FFF2-40B4-BE49-F238E27FC236}">
                <a16:creationId xmlns:a16="http://schemas.microsoft.com/office/drawing/2014/main" id="{E93B4F5B-81AB-6F18-7B5A-D0527678CA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6926" y="2887165"/>
            <a:ext cx="7056872" cy="282806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id="{288462B4-774F-9CBC-E374-9A03996100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3000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It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1" y="697281"/>
            <a:ext cx="5181598" cy="11053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6301" y="2154646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301" y="3189626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301" y="4224955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6301" y="5260284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5" name="Espaço Reservado para Gráfico 14">
            <a:extLst>
              <a:ext uri="{FF2B5EF4-FFF2-40B4-BE49-F238E27FC236}">
                <a16:creationId xmlns:a16="http://schemas.microsoft.com/office/drawing/2014/main" id="{A31566BC-C18E-9BB9-190E-CA2645A30AE1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633713" y="697281"/>
            <a:ext cx="4941986" cy="522044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5446D55D-D321-600F-2890-74F396D6E3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098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03" y="662807"/>
            <a:ext cx="5111260" cy="17484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4103" y="2633890"/>
            <a:ext cx="5133975" cy="326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6" name="Espaço Reservado para Gráfico 45">
            <a:extLst>
              <a:ext uri="{FF2B5EF4-FFF2-40B4-BE49-F238E27FC236}">
                <a16:creationId xmlns:a16="http://schemas.microsoft.com/office/drawing/2014/main" id="{72DCA055-EE0A-C3F2-F308-A84B12CE174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95638" y="662807"/>
            <a:ext cx="5203224" cy="5561222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id="{12702888-5B32-022F-018B-181EE9B18C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11117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Gráfico + Tex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Gráfico 4">
            <a:extLst>
              <a:ext uri="{FF2B5EF4-FFF2-40B4-BE49-F238E27FC236}">
                <a16:creationId xmlns:a16="http://schemas.microsoft.com/office/drawing/2014/main" id="{AFEA3C3D-D4D8-23F4-6F14-4BE14B3F3E1E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66243" y="526211"/>
            <a:ext cx="11059513" cy="3009871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C0DD13-C9FF-BA6A-DC1A-AC9694A24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43" y="3818763"/>
            <a:ext cx="5345233" cy="113868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B1605F00-F418-7C5E-7EBE-076A100718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80030" y="3818686"/>
            <a:ext cx="5345233" cy="265975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Número de Slide 2">
            <a:extLst>
              <a:ext uri="{FF2B5EF4-FFF2-40B4-BE49-F238E27FC236}">
                <a16:creationId xmlns:a16="http://schemas.microsoft.com/office/drawing/2014/main" id="{B6C37AC2-BA52-10A2-CEFF-84DC0D78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2023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7257E174-1DB8-F93F-42D9-866B2D7FF1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884" y="1165609"/>
            <a:ext cx="9817239" cy="36475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97ACAC08-6AA0-F9B4-318D-6C2E18416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4274" y="4924460"/>
            <a:ext cx="9817239" cy="903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id="{8CF20EBB-C39B-1A12-6CEB-B5717780B4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3441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 + Foto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46845762-D44E-47CB-73A4-0BB35220B4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D902E26A-E887-4BFF-31D8-0FF986FB6A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23281" y="1117860"/>
            <a:ext cx="5191472" cy="33660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B3DA9BC3-27CD-4C5A-F037-1D88AD8EF0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23281" y="4695736"/>
            <a:ext cx="5191472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6" name="Espaço Reservado para Número de Slide 2">
            <a:extLst>
              <a:ext uri="{FF2B5EF4-FFF2-40B4-BE49-F238E27FC236}">
                <a16:creationId xmlns:a16="http://schemas.microsoft.com/office/drawing/2014/main" id="{42A10A5C-8B58-6F8C-BDB8-7091257E24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166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rase + Foto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46845762-D44E-47CB-73A4-0BB35220B4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2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D902E26A-E887-4BFF-31D8-0FF986FB6A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6428" y="1109234"/>
            <a:ext cx="5191472" cy="33660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b="1"/>
            </a:lvl1pPr>
          </a:lstStyle>
          <a:p>
            <a:pPr lvl="0"/>
            <a:r>
              <a:rPr lang="pt-BR" dirty="0"/>
              <a:t>Frase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B3DA9BC3-27CD-4C5A-F037-1D88AD8EF0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6428" y="4687110"/>
            <a:ext cx="5191472" cy="10937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BR" dirty="0"/>
              <a:t>Autor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440CEFCD-9FE9-8809-157E-4799F6823F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735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11CC7A-5589-A005-013F-A0B73DAA42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98534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5475E9-6656-2D17-8B77-B56F3BD3A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6306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Número de Slide 2">
            <a:extLst>
              <a:ext uri="{FF2B5EF4-FFF2-40B4-BE49-F238E27FC236}">
                <a16:creationId xmlns:a16="http://schemas.microsoft.com/office/drawing/2014/main" id="{14DF9060-BD67-57BA-5DF4-29CF79B744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318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Encerr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Espaço Reservado para Texto 50">
            <a:extLst>
              <a:ext uri="{FF2B5EF4-FFF2-40B4-BE49-F238E27FC236}">
                <a16:creationId xmlns:a16="http://schemas.microsoft.com/office/drawing/2014/main" id="{F9F927D0-03EC-546E-CFB3-DD6A677B91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87428" y="2341123"/>
            <a:ext cx="5851525" cy="911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spcBef>
                <a:spcPts val="0"/>
              </a:spcBef>
              <a:buNone/>
              <a:defRPr sz="1800"/>
            </a:lvl2pPr>
            <a:lvl3pPr marL="914400" indent="0" algn="ctr">
              <a:spcBef>
                <a:spcPts val="0"/>
              </a:spcBef>
              <a:buNone/>
              <a:defRPr sz="1800"/>
            </a:lvl3pPr>
            <a:lvl4pPr marL="1371600" indent="0" algn="ctr">
              <a:spcBef>
                <a:spcPts val="0"/>
              </a:spcBef>
              <a:buNone/>
              <a:defRPr sz="1800"/>
            </a:lvl4pPr>
            <a:lvl5pPr marL="1828800" indent="0" algn="ctr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52" name="Espaço Reservado para Texto 50">
            <a:extLst>
              <a:ext uri="{FF2B5EF4-FFF2-40B4-BE49-F238E27FC236}">
                <a16:creationId xmlns:a16="http://schemas.microsoft.com/office/drawing/2014/main" id="{81B8BB47-1543-98AA-9386-A324AC0D32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4432" y="3722481"/>
            <a:ext cx="2887935" cy="911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60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spcBef>
                <a:spcPts val="0"/>
              </a:spcBef>
              <a:buNone/>
              <a:defRPr sz="1800"/>
            </a:lvl2pPr>
            <a:lvl3pPr marL="914400" indent="0" algn="ctr">
              <a:spcBef>
                <a:spcPts val="0"/>
              </a:spcBef>
              <a:buNone/>
              <a:defRPr sz="1800"/>
            </a:lvl3pPr>
            <a:lvl4pPr marL="1371600" indent="0" algn="ctr">
              <a:spcBef>
                <a:spcPts val="0"/>
              </a:spcBef>
              <a:buNone/>
              <a:defRPr sz="1800"/>
            </a:lvl4pPr>
            <a:lvl5pPr marL="1828800" indent="0" algn="ctr">
              <a:spcBef>
                <a:spcPts val="0"/>
              </a:spcBef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881277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266534-DD86-F6A9-DADB-604E3D776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0920"/>
            <a:ext cx="10515600" cy="851274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43" name="Espaço Reservado para Texto 42">
            <a:extLst>
              <a:ext uri="{FF2B5EF4-FFF2-40B4-BE49-F238E27FC236}">
                <a16:creationId xmlns:a16="http://schemas.microsoft.com/office/drawing/2014/main" id="{FBD3EECE-5453-8406-CA18-B2F08BB67D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2012211"/>
            <a:ext cx="5062538" cy="39129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4" name="Espaço Reservado para Texto 42">
            <a:extLst>
              <a:ext uri="{FF2B5EF4-FFF2-40B4-BE49-F238E27FC236}">
                <a16:creationId xmlns:a16="http://schemas.microsoft.com/office/drawing/2014/main" id="{8E36433C-CBF7-110A-A662-ED0B729A83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06626" y="2012211"/>
            <a:ext cx="5062538" cy="39129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5" name="Espaço Reservado para Número de Slide 2">
            <a:extLst>
              <a:ext uri="{FF2B5EF4-FFF2-40B4-BE49-F238E27FC236}">
                <a16:creationId xmlns:a16="http://schemas.microsoft.com/office/drawing/2014/main" id="{C4E8CE27-5F84-460E-1099-5249CA268D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0136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exto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A4AE132-70EB-8A29-DBE2-F7DC0598E7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36431" y="2117905"/>
            <a:ext cx="4371034" cy="3594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ECE7F0EE-8CFA-BC3C-1918-C0FDC4081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431" y="1075827"/>
            <a:ext cx="4371034" cy="85487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4537" y="1075827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84537" y="1628757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4537" y="2653419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4537" y="3206349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84537" y="4292414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4537" y="4845344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1" name="Espaço Reservado para Número de Slide 2">
            <a:extLst>
              <a:ext uri="{FF2B5EF4-FFF2-40B4-BE49-F238E27FC236}">
                <a16:creationId xmlns:a16="http://schemas.microsoft.com/office/drawing/2014/main" id="{FC978364-C38A-124B-6077-9F59375310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1294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It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CF038-29D8-F30B-B300-DD0DD6D2D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972" y="948957"/>
            <a:ext cx="9108056" cy="9523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AB170EF9-9ABE-B29C-1E15-717909EEBE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52167" y="2419023"/>
            <a:ext cx="4441166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C4D9B13-E1D5-0493-7D74-85F65DC516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52167" y="2971953"/>
            <a:ext cx="4441166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C81C6CC2-FFBA-316C-E36D-ABA11F08D2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52167" y="4156903"/>
            <a:ext cx="4441166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AF216EEA-9BA0-CBE0-331E-C1D633754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2167" y="4709833"/>
            <a:ext cx="4441166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BAAE2057-E8ED-415F-489E-6EE66753E5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8005" y="2419023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E0ADE26D-50DF-0AF0-7CFF-0FF6D99ACE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48005" y="2971953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10" name="Espaço Reservado para Texto 4">
            <a:extLst>
              <a:ext uri="{FF2B5EF4-FFF2-40B4-BE49-F238E27FC236}">
                <a16:creationId xmlns:a16="http://schemas.microsoft.com/office/drawing/2014/main" id="{8B44C3C6-EA2F-662E-520B-E67A7924E1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48005" y="4156903"/>
            <a:ext cx="4371034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CC8D8744-5FEB-5D7F-714C-F6260C1DB8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48005" y="4709833"/>
            <a:ext cx="4371034" cy="708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9F1DBBA3-A68B-0323-6514-88D3464DFC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777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exto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03" y="790405"/>
            <a:ext cx="5111260" cy="17484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4103" y="2761488"/>
            <a:ext cx="5133975" cy="326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id="{3C091DB8-590C-67D2-63C5-1D1FE48678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3069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3 Fotos +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9FB120EF-3778-7E57-6775-72861BFC7F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7586" y="4445895"/>
            <a:ext cx="2435175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35F8C364-8993-8B2C-6768-60FE957112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7586" y="4998825"/>
            <a:ext cx="2435175" cy="12871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7" name="Espaço Reservado para Texto 4">
            <a:extLst>
              <a:ext uri="{FF2B5EF4-FFF2-40B4-BE49-F238E27FC236}">
                <a16:creationId xmlns:a16="http://schemas.microsoft.com/office/drawing/2014/main" id="{9E8027D5-12C3-AC39-7B07-45B6BC4413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39413" y="4445895"/>
            <a:ext cx="2435175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8" name="Espaço Reservado para Texto 4">
            <a:extLst>
              <a:ext uri="{FF2B5EF4-FFF2-40B4-BE49-F238E27FC236}">
                <a16:creationId xmlns:a16="http://schemas.microsoft.com/office/drawing/2014/main" id="{87A99C6C-48D0-F85A-0A5E-B2FFCB0CA3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9413" y="4998825"/>
            <a:ext cx="2435175" cy="12871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89" name="Espaço Reservado para Texto 4">
            <a:extLst>
              <a:ext uri="{FF2B5EF4-FFF2-40B4-BE49-F238E27FC236}">
                <a16:creationId xmlns:a16="http://schemas.microsoft.com/office/drawing/2014/main" id="{67268707-0D00-F9E5-4D0A-B5065F1BD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1240" y="4445895"/>
            <a:ext cx="2435175" cy="400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90" name="Espaço Reservado para Texto 4">
            <a:extLst>
              <a:ext uri="{FF2B5EF4-FFF2-40B4-BE49-F238E27FC236}">
                <a16:creationId xmlns:a16="http://schemas.microsoft.com/office/drawing/2014/main" id="{1B231C6F-0E16-1F7A-93A9-4DDA11E8BD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1240" y="4998825"/>
            <a:ext cx="2435175" cy="12871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pt-BR" dirty="0"/>
              <a:t>Título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6D0CAA5-090B-15C2-21FA-F4D351C77E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7586" y="0"/>
            <a:ext cx="2435175" cy="4132053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Imagem 2">
            <a:extLst>
              <a:ext uri="{FF2B5EF4-FFF2-40B4-BE49-F238E27FC236}">
                <a16:creationId xmlns:a16="http://schemas.microsoft.com/office/drawing/2014/main" id="{4E859467-8F79-3BEA-7D24-A9BC4CA0EA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39412" y="0"/>
            <a:ext cx="2435175" cy="4132053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Imagem 2">
            <a:extLst>
              <a:ext uri="{FF2B5EF4-FFF2-40B4-BE49-F238E27FC236}">
                <a16:creationId xmlns:a16="http://schemas.microsoft.com/office/drawing/2014/main" id="{DD4340DC-5736-AB33-1C65-FE4ED6888B7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91238" y="0"/>
            <a:ext cx="2435175" cy="4132053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DC906F76-2233-810F-1143-B7E9BC592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3063" y="1395636"/>
            <a:ext cx="2788862" cy="187467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2" name="Espaço Reservado para Número de Slide 2">
            <a:extLst>
              <a:ext uri="{FF2B5EF4-FFF2-40B4-BE49-F238E27FC236}">
                <a16:creationId xmlns:a16="http://schemas.microsoft.com/office/drawing/2014/main" id="{0232A565-F8AC-05DB-7D8D-D22B1707C0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2012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exto (Direit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94101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51" y="780372"/>
            <a:ext cx="5265636" cy="174841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7E4AAE7-DD09-C1A7-1341-D1F469534B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0950" y="2785542"/>
            <a:ext cx="5289037" cy="326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3" name="Espaço Reservado para Número de Slide 2">
            <a:extLst>
              <a:ext uri="{FF2B5EF4-FFF2-40B4-BE49-F238E27FC236}">
                <a16:creationId xmlns:a16="http://schemas.microsoft.com/office/drawing/2014/main" id="{13D5B70E-BB90-274E-D013-58681909D92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270469" y="622402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418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otos + Tópicos (Esquer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4">
            <a:extLst>
              <a:ext uri="{FF2B5EF4-FFF2-40B4-BE49-F238E27FC236}">
                <a16:creationId xmlns:a16="http://schemas.microsoft.com/office/drawing/2014/main" id="{2B542D88-6C23-F56E-3244-4B46CB032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797899" cy="6857999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9185ED-09E9-4171-3D3E-195905DD1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764" y="679623"/>
            <a:ext cx="5181598" cy="11053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EE40278-1C58-6DF1-0D6B-D52FDDF123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23764" y="2136988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Espaço Reservado para Texto 9">
            <a:extLst>
              <a:ext uri="{FF2B5EF4-FFF2-40B4-BE49-F238E27FC236}">
                <a16:creationId xmlns:a16="http://schemas.microsoft.com/office/drawing/2014/main" id="{2FF5BA68-6CEF-EB95-6DE0-D12F1FBFC5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3764" y="3171968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Texto 9">
            <a:extLst>
              <a:ext uri="{FF2B5EF4-FFF2-40B4-BE49-F238E27FC236}">
                <a16:creationId xmlns:a16="http://schemas.microsoft.com/office/drawing/2014/main" id="{435D27B2-A66D-B59E-B2CE-785AA21707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3764" y="4207297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Texto 9">
            <a:extLst>
              <a:ext uri="{FF2B5EF4-FFF2-40B4-BE49-F238E27FC236}">
                <a16:creationId xmlns:a16="http://schemas.microsoft.com/office/drawing/2014/main" id="{384A4D69-EA26-0DEF-2E70-5B380D99B7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23764" y="5242626"/>
            <a:ext cx="5181599" cy="82612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Número de Slide 2">
            <a:extLst>
              <a:ext uri="{FF2B5EF4-FFF2-40B4-BE49-F238E27FC236}">
                <a16:creationId xmlns:a16="http://schemas.microsoft.com/office/drawing/2014/main" id="{30F720E7-0F8A-E46F-661D-F111B89A65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2775" y="6286011"/>
            <a:ext cx="2743200" cy="365125"/>
          </a:xfrm>
          <a:prstGeom prst="rect">
            <a:avLst/>
          </a:prstGeom>
        </p:spPr>
        <p:txBody>
          <a:bodyPr/>
          <a:lstStyle/>
          <a:p>
            <a:fld id="{C4FBE756-DC86-42D7-8124-774A618123F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713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tmp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 com confiança baixa">
            <a:extLst>
              <a:ext uri="{FF2B5EF4-FFF2-40B4-BE49-F238E27FC236}">
                <a16:creationId xmlns:a16="http://schemas.microsoft.com/office/drawing/2014/main" id="{A729018A-9E67-BAA0-65F6-17900838C1B9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099" y="6139256"/>
            <a:ext cx="1248902" cy="6901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BA309B-C036-7BCA-0382-BAECA64191B9}"/>
              </a:ext>
            </a:extLst>
          </p:cNvPr>
          <p:cNvSpPr txBox="1">
            <a:spLocks/>
          </p:cNvSpPr>
          <p:nvPr userDrawn="1"/>
        </p:nvSpPr>
        <p:spPr>
          <a:xfrm>
            <a:off x="6655102" y="6299681"/>
            <a:ext cx="24109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t-BR" sz="9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SECRETARIA DE </a:t>
            </a:r>
            <a:br>
              <a:rPr lang="pt-BR" sz="9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900" b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 PRÓPRIO E COMPLEMENTAR</a:t>
            </a:r>
            <a:endParaRPr lang="pt-BR" sz="9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6FE9FE8C-B5A0-B68F-56BC-93EA62AD4C8E}"/>
              </a:ext>
            </a:extLst>
          </p:cNvPr>
          <p:cNvSpPr txBox="1">
            <a:spLocks/>
          </p:cNvSpPr>
          <p:nvPr userDrawn="1"/>
        </p:nvSpPr>
        <p:spPr>
          <a:xfrm>
            <a:off x="9149693" y="6299681"/>
            <a:ext cx="140775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t-BR" sz="90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MINISTÉRIO DA</a:t>
            </a:r>
          </a:p>
          <a:p>
            <a:pPr algn="r">
              <a:lnSpc>
                <a:spcPct val="100000"/>
              </a:lnSpc>
            </a:pPr>
            <a:r>
              <a:rPr lang="pt-BR" sz="900" b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PREVIDÊNCIA SOCIAL</a:t>
            </a:r>
            <a:endParaRPr lang="pt-BR" sz="9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FA339AA-CCAA-9F04-9B44-C4C7B8E6ADB3}"/>
              </a:ext>
            </a:extLst>
          </p:cNvPr>
          <p:cNvSpPr/>
          <p:nvPr userDrawn="1"/>
        </p:nvSpPr>
        <p:spPr>
          <a:xfrm>
            <a:off x="190800" y="154799"/>
            <a:ext cx="11779200" cy="5963531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986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5" r:id="rId3"/>
    <p:sldLayoutId id="214748369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94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2" r:id="rId2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88000" algn="l" defTabSz="914400" rtl="0" eaLnBrk="1" latinLnBrk="0" hangingPunct="1">
        <a:lnSpc>
          <a:spcPct val="120000"/>
        </a:lnSpc>
        <a:spcBef>
          <a:spcPts val="1000"/>
        </a:spcBef>
        <a:spcAft>
          <a:spcPts val="300"/>
        </a:spcAft>
        <a:buSzPct val="75000"/>
        <a:buFont typeface="Courier New" panose="02070309020205020404" pitchFamily="49" charset="0"/>
        <a:buChar char="o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tmp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tmp"/><Relationship Id="rId5" Type="http://schemas.openxmlformats.org/officeDocument/2006/relationships/image" Target="../media/image20.tmp"/><Relationship Id="rId4" Type="http://schemas.openxmlformats.org/officeDocument/2006/relationships/image" Target="../media/image19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tmp"/><Relationship Id="rId5" Type="http://schemas.openxmlformats.org/officeDocument/2006/relationships/image" Target="../media/image25.tmp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94016-0C6E-9C08-B885-5C3217164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Agrupar 109">
            <a:extLst>
              <a:ext uri="{FF2B5EF4-FFF2-40B4-BE49-F238E27FC236}">
                <a16:creationId xmlns:a16="http://schemas.microsoft.com/office/drawing/2014/main" id="{5F2EA756-1157-7C98-7A87-9C393AA1FEB5}"/>
              </a:ext>
            </a:extLst>
          </p:cNvPr>
          <p:cNvGrpSpPr/>
          <p:nvPr/>
        </p:nvGrpSpPr>
        <p:grpSpPr>
          <a:xfrm>
            <a:off x="3483913" y="4772915"/>
            <a:ext cx="5279070" cy="125824"/>
            <a:chOff x="3483913" y="-17357"/>
            <a:chExt cx="5279070" cy="125824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id="{A063FF8B-A347-1E17-7E97-94399CC8CF3C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id="{31B40025-B9E1-E2C8-A5A3-1E3EE73108A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7" name="Retângulo: Cantos Arredondados 106">
              <a:extLst>
                <a:ext uri="{FF2B5EF4-FFF2-40B4-BE49-F238E27FC236}">
                  <a16:creationId xmlns:a16="http://schemas.microsoft.com/office/drawing/2014/main" id="{6DCEC816-D02E-8136-DF35-5EF551D57B37}"/>
                </a:ext>
              </a:extLst>
            </p:cNvPr>
            <p:cNvSpPr/>
            <p:nvPr/>
          </p:nvSpPr>
          <p:spPr>
            <a:xfrm>
              <a:off x="5177743" y="-17357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Título 4">
            <a:extLst>
              <a:ext uri="{FF2B5EF4-FFF2-40B4-BE49-F238E27FC236}">
                <a16:creationId xmlns:a16="http://schemas.microsoft.com/office/drawing/2014/main" id="{554EDB6E-CB5F-AF87-13F2-9DA00E1CFB7D}"/>
              </a:ext>
            </a:extLst>
          </p:cNvPr>
          <p:cNvSpPr txBox="1">
            <a:spLocks/>
          </p:cNvSpPr>
          <p:nvPr/>
        </p:nvSpPr>
        <p:spPr>
          <a:xfrm>
            <a:off x="329184" y="2405446"/>
            <a:ext cx="11704320" cy="15327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800" b="1" dirty="0">
                <a:solidFill>
                  <a:schemeClr val="bg2"/>
                </a:solidFill>
              </a:rPr>
              <a:t>Desafios da Governança </a:t>
            </a:r>
          </a:p>
          <a:p>
            <a:r>
              <a:rPr lang="pt-BR" sz="4800" b="1" dirty="0">
                <a:solidFill>
                  <a:schemeClr val="bg2"/>
                </a:solidFill>
              </a:rPr>
              <a:t>e Sustentabilidade </a:t>
            </a:r>
          </a:p>
          <a:p>
            <a:r>
              <a:rPr lang="pt-BR" sz="4800" dirty="0">
                <a:solidFill>
                  <a:schemeClr val="bg1"/>
                </a:solidFill>
              </a:rPr>
              <a:t>dos RPPS</a:t>
            </a: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734E5499-AF11-F16B-ED59-66F6001FB92A}"/>
              </a:ext>
            </a:extLst>
          </p:cNvPr>
          <p:cNvGrpSpPr/>
          <p:nvPr/>
        </p:nvGrpSpPr>
        <p:grpSpPr>
          <a:xfrm>
            <a:off x="1882244" y="5610225"/>
            <a:ext cx="2493963" cy="1247775"/>
            <a:chOff x="7088188" y="5211763"/>
            <a:chExt cx="2493963" cy="1247775"/>
          </a:xfrm>
        </p:grpSpPr>
        <p:sp>
          <p:nvSpPr>
            <p:cNvPr id="135" name="Rectangle 141">
              <a:extLst>
                <a:ext uri="{FF2B5EF4-FFF2-40B4-BE49-F238E27FC236}">
                  <a16:creationId xmlns:a16="http://schemas.microsoft.com/office/drawing/2014/main" id="{570A040E-F299-37C0-52C0-8D4BD80E0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36" name="Freeform 142">
              <a:extLst>
                <a:ext uri="{FF2B5EF4-FFF2-40B4-BE49-F238E27FC236}">
                  <a16:creationId xmlns:a16="http://schemas.microsoft.com/office/drawing/2014/main" id="{E2EEF9D6-A381-4101-A81D-65DBE70DA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7" name="Oval 143">
              <a:extLst>
                <a:ext uri="{FF2B5EF4-FFF2-40B4-BE49-F238E27FC236}">
                  <a16:creationId xmlns:a16="http://schemas.microsoft.com/office/drawing/2014/main" id="{B9F0D46C-9FE4-C3F3-17F2-40D9A9816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8" name="Freeform 144">
              <a:extLst>
                <a:ext uri="{FF2B5EF4-FFF2-40B4-BE49-F238E27FC236}">
                  <a16:creationId xmlns:a16="http://schemas.microsoft.com/office/drawing/2014/main" id="{6BFA7CA6-7E18-F8AC-D941-22BF9A58B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9" name="Rectangle 145">
              <a:extLst>
                <a:ext uri="{FF2B5EF4-FFF2-40B4-BE49-F238E27FC236}">
                  <a16:creationId xmlns:a16="http://schemas.microsoft.com/office/drawing/2014/main" id="{7A3C930D-C2F6-243C-4CC9-3FE4D0A91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0" name="Freeform 146">
              <a:extLst>
                <a:ext uri="{FF2B5EF4-FFF2-40B4-BE49-F238E27FC236}">
                  <a16:creationId xmlns:a16="http://schemas.microsoft.com/office/drawing/2014/main" id="{75FC642C-91C8-248F-499B-ABF1EA5CB9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1" name="Rectangle 147">
              <a:extLst>
                <a:ext uri="{FF2B5EF4-FFF2-40B4-BE49-F238E27FC236}">
                  <a16:creationId xmlns:a16="http://schemas.microsoft.com/office/drawing/2014/main" id="{0C0F2277-9FE1-0BE3-7B75-DB4BC10E9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2" name="Freeform 148">
              <a:extLst>
                <a:ext uri="{FF2B5EF4-FFF2-40B4-BE49-F238E27FC236}">
                  <a16:creationId xmlns:a16="http://schemas.microsoft.com/office/drawing/2014/main" id="{15E1569F-AED7-FD85-D465-814D91E91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3" name="Rectangle 149">
              <a:extLst>
                <a:ext uri="{FF2B5EF4-FFF2-40B4-BE49-F238E27FC236}">
                  <a16:creationId xmlns:a16="http://schemas.microsoft.com/office/drawing/2014/main" id="{0F3202F4-B4F8-F9B7-A1A8-717E9078D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4" name="Freeform 150">
              <a:extLst>
                <a:ext uri="{FF2B5EF4-FFF2-40B4-BE49-F238E27FC236}">
                  <a16:creationId xmlns:a16="http://schemas.microsoft.com/office/drawing/2014/main" id="{C0361182-A353-ADE8-F916-E09BE95B7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5" name="Freeform 151">
              <a:extLst>
                <a:ext uri="{FF2B5EF4-FFF2-40B4-BE49-F238E27FC236}">
                  <a16:creationId xmlns:a16="http://schemas.microsoft.com/office/drawing/2014/main" id="{B0195F0A-0A8B-4105-463D-66E0C3E8E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6" name="Freeform 152">
              <a:extLst>
                <a:ext uri="{FF2B5EF4-FFF2-40B4-BE49-F238E27FC236}">
                  <a16:creationId xmlns:a16="http://schemas.microsoft.com/office/drawing/2014/main" id="{77DCB968-0CD9-3381-7069-7294CE72C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47" name="Agrupar 146">
            <a:extLst>
              <a:ext uri="{FF2B5EF4-FFF2-40B4-BE49-F238E27FC236}">
                <a16:creationId xmlns:a16="http://schemas.microsoft.com/office/drawing/2014/main" id="{8E892D92-90E1-1D5D-1C28-540D6D97BA50}"/>
              </a:ext>
            </a:extLst>
          </p:cNvPr>
          <p:cNvGrpSpPr/>
          <p:nvPr/>
        </p:nvGrpSpPr>
        <p:grpSpPr>
          <a:xfrm>
            <a:off x="0" y="0"/>
            <a:ext cx="2493963" cy="1247775"/>
            <a:chOff x="7058026" y="1589088"/>
            <a:chExt cx="2493963" cy="1247775"/>
          </a:xfrm>
        </p:grpSpPr>
        <p:sp>
          <p:nvSpPr>
            <p:cNvPr id="148" name="Rectangle 55">
              <a:extLst>
                <a:ext uri="{FF2B5EF4-FFF2-40B4-BE49-F238E27FC236}">
                  <a16:creationId xmlns:a16="http://schemas.microsoft.com/office/drawing/2014/main" id="{02B8BBB8-5CB1-7566-A003-8EB78BDC3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9" name="Freeform 56">
              <a:extLst>
                <a:ext uri="{FF2B5EF4-FFF2-40B4-BE49-F238E27FC236}">
                  <a16:creationId xmlns:a16="http://schemas.microsoft.com/office/drawing/2014/main" id="{4482AE63-4A16-5AAB-5F6A-D03F5E3BA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0" name="Rectangle 57">
              <a:extLst>
                <a:ext uri="{FF2B5EF4-FFF2-40B4-BE49-F238E27FC236}">
                  <a16:creationId xmlns:a16="http://schemas.microsoft.com/office/drawing/2014/main" id="{52D077CF-B1FA-C716-BD1E-23F166944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51" name="Freeform 58">
              <a:extLst>
                <a:ext uri="{FF2B5EF4-FFF2-40B4-BE49-F238E27FC236}">
                  <a16:creationId xmlns:a16="http://schemas.microsoft.com/office/drawing/2014/main" id="{7BE996FD-C056-69A7-233C-CF9C55B2D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2" name="Rectangle 59">
              <a:extLst>
                <a:ext uri="{FF2B5EF4-FFF2-40B4-BE49-F238E27FC236}">
                  <a16:creationId xmlns:a16="http://schemas.microsoft.com/office/drawing/2014/main" id="{BCCA2597-C09D-0DC3-9441-BA45EA9A8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3" name="Freeform 60">
              <a:extLst>
                <a:ext uri="{FF2B5EF4-FFF2-40B4-BE49-F238E27FC236}">
                  <a16:creationId xmlns:a16="http://schemas.microsoft.com/office/drawing/2014/main" id="{139AB145-E99F-6859-5B30-EDC67F92C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4" name="Oval 61">
              <a:extLst>
                <a:ext uri="{FF2B5EF4-FFF2-40B4-BE49-F238E27FC236}">
                  <a16:creationId xmlns:a16="http://schemas.microsoft.com/office/drawing/2014/main" id="{34232103-D220-2B83-694C-61BDBB482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5" name="Freeform 62">
              <a:extLst>
                <a:ext uri="{FF2B5EF4-FFF2-40B4-BE49-F238E27FC236}">
                  <a16:creationId xmlns:a16="http://schemas.microsoft.com/office/drawing/2014/main" id="{0140E449-CDF3-63D5-081E-AD1121B6F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6" name="Freeform 63">
              <a:extLst>
                <a:ext uri="{FF2B5EF4-FFF2-40B4-BE49-F238E27FC236}">
                  <a16:creationId xmlns:a16="http://schemas.microsoft.com/office/drawing/2014/main" id="{BB663CD2-A3F3-C648-45C1-896D886A0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7" name="Freeform 64">
              <a:extLst>
                <a:ext uri="{FF2B5EF4-FFF2-40B4-BE49-F238E27FC236}">
                  <a16:creationId xmlns:a16="http://schemas.microsoft.com/office/drawing/2014/main" id="{0AD7A67C-7E5A-268B-EB5F-740790C25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8" name="Freeform 65">
              <a:extLst>
                <a:ext uri="{FF2B5EF4-FFF2-40B4-BE49-F238E27FC236}">
                  <a16:creationId xmlns:a16="http://schemas.microsoft.com/office/drawing/2014/main" id="{FFC4DB4A-3999-3149-C411-E10E7BB7B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9" name="Freeform 66">
              <a:extLst>
                <a:ext uri="{FF2B5EF4-FFF2-40B4-BE49-F238E27FC236}">
                  <a16:creationId xmlns:a16="http://schemas.microsoft.com/office/drawing/2014/main" id="{D2F28159-EA35-228F-1DAC-1361E527F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0" name="Rectangle 67">
              <a:extLst>
                <a:ext uri="{FF2B5EF4-FFF2-40B4-BE49-F238E27FC236}">
                  <a16:creationId xmlns:a16="http://schemas.microsoft.com/office/drawing/2014/main" id="{7FFD1390-C100-1CA1-1D51-6A4E87D88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1" name="Freeform 68">
              <a:extLst>
                <a:ext uri="{FF2B5EF4-FFF2-40B4-BE49-F238E27FC236}">
                  <a16:creationId xmlns:a16="http://schemas.microsoft.com/office/drawing/2014/main" id="{AD939BC5-D87F-25D7-52C7-DAFE6CA08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62" name="Agrupar 161">
            <a:extLst>
              <a:ext uri="{FF2B5EF4-FFF2-40B4-BE49-F238E27FC236}">
                <a16:creationId xmlns:a16="http://schemas.microsoft.com/office/drawing/2014/main" id="{E2F3F6BF-4D41-79DB-BBAF-CB97D61B0937}"/>
              </a:ext>
            </a:extLst>
          </p:cNvPr>
          <p:cNvGrpSpPr/>
          <p:nvPr/>
        </p:nvGrpSpPr>
        <p:grpSpPr>
          <a:xfrm>
            <a:off x="10944225" y="0"/>
            <a:ext cx="1247775" cy="1871663"/>
            <a:chOff x="5114926" y="2168525"/>
            <a:chExt cx="1247775" cy="1871663"/>
          </a:xfrm>
        </p:grpSpPr>
        <p:sp>
          <p:nvSpPr>
            <p:cNvPr id="163" name="Rectangle 39">
              <a:extLst>
                <a:ext uri="{FF2B5EF4-FFF2-40B4-BE49-F238E27FC236}">
                  <a16:creationId xmlns:a16="http://schemas.microsoft.com/office/drawing/2014/main" id="{905C4E29-E158-760C-8679-FB98D2E5F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2792413"/>
              <a:ext cx="623888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64" name="Freeform 40">
              <a:extLst>
                <a:ext uri="{FF2B5EF4-FFF2-40B4-BE49-F238E27FC236}">
                  <a16:creationId xmlns:a16="http://schemas.microsoft.com/office/drawing/2014/main" id="{349305A8-1D80-469C-B3C2-264DB6DB4F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7738" y="3082925"/>
              <a:ext cx="260350" cy="209550"/>
            </a:xfrm>
            <a:custGeom>
              <a:avLst/>
              <a:gdLst>
                <a:gd name="T0" fmla="*/ 113 w 167"/>
                <a:gd name="T1" fmla="*/ 29 h 134"/>
                <a:gd name="T2" fmla="*/ 84 w 167"/>
                <a:gd name="T3" fmla="*/ 0 h 134"/>
                <a:gd name="T4" fmla="*/ 54 w 167"/>
                <a:gd name="T5" fmla="*/ 29 h 134"/>
                <a:gd name="T6" fmla="*/ 84 w 167"/>
                <a:gd name="T7" fmla="*/ 59 h 134"/>
                <a:gd name="T8" fmla="*/ 113 w 167"/>
                <a:gd name="T9" fmla="*/ 29 h 134"/>
                <a:gd name="T10" fmla="*/ 121 w 167"/>
                <a:gd name="T11" fmla="*/ 134 h 134"/>
                <a:gd name="T12" fmla="*/ 121 w 167"/>
                <a:gd name="T13" fmla="*/ 102 h 134"/>
                <a:gd name="T14" fmla="*/ 154 w 167"/>
                <a:gd name="T15" fmla="*/ 72 h 134"/>
                <a:gd name="T16" fmla="*/ 163 w 167"/>
                <a:gd name="T17" fmla="*/ 60 h 134"/>
                <a:gd name="T18" fmla="*/ 158 w 167"/>
                <a:gd name="T19" fmla="*/ 39 h 134"/>
                <a:gd name="T20" fmla="*/ 138 w 167"/>
                <a:gd name="T21" fmla="*/ 43 h 134"/>
                <a:gd name="T22" fmla="*/ 129 w 167"/>
                <a:gd name="T23" fmla="*/ 56 h 134"/>
                <a:gd name="T24" fmla="*/ 84 w 167"/>
                <a:gd name="T25" fmla="*/ 81 h 134"/>
                <a:gd name="T26" fmla="*/ 67 w 167"/>
                <a:gd name="T27" fmla="*/ 78 h 134"/>
                <a:gd name="T28" fmla="*/ 66 w 167"/>
                <a:gd name="T29" fmla="*/ 78 h 134"/>
                <a:gd name="T30" fmla="*/ 66 w 167"/>
                <a:gd name="T31" fmla="*/ 78 h 134"/>
                <a:gd name="T32" fmla="*/ 38 w 167"/>
                <a:gd name="T33" fmla="*/ 57 h 134"/>
                <a:gd name="T34" fmla="*/ 29 w 167"/>
                <a:gd name="T35" fmla="*/ 43 h 134"/>
                <a:gd name="T36" fmla="*/ 9 w 167"/>
                <a:gd name="T37" fmla="*/ 39 h 134"/>
                <a:gd name="T38" fmla="*/ 5 w 167"/>
                <a:gd name="T39" fmla="*/ 60 h 134"/>
                <a:gd name="T40" fmla="*/ 14 w 167"/>
                <a:gd name="T41" fmla="*/ 73 h 134"/>
                <a:gd name="T42" fmla="*/ 47 w 167"/>
                <a:gd name="T43" fmla="*/ 102 h 134"/>
                <a:gd name="T44" fmla="*/ 47 w 167"/>
                <a:gd name="T45" fmla="*/ 134 h 134"/>
                <a:gd name="T46" fmla="*/ 121 w 167"/>
                <a:gd name="T4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4">
                  <a:moveTo>
                    <a:pt x="113" y="29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29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29"/>
                  </a:cubicBezTo>
                  <a:close/>
                  <a:moveTo>
                    <a:pt x="121" y="134"/>
                  </a:moveTo>
                  <a:cubicBezTo>
                    <a:pt x="121" y="102"/>
                    <a:pt x="121" y="102"/>
                    <a:pt x="121" y="102"/>
                  </a:cubicBezTo>
                  <a:cubicBezTo>
                    <a:pt x="134" y="96"/>
                    <a:pt x="146" y="85"/>
                    <a:pt x="154" y="7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7" y="53"/>
                    <a:pt x="165" y="44"/>
                    <a:pt x="158" y="39"/>
                  </a:cubicBezTo>
                  <a:cubicBezTo>
                    <a:pt x="151" y="35"/>
                    <a:pt x="142" y="37"/>
                    <a:pt x="138" y="43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0"/>
                    <a:pt x="67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55" y="74"/>
                    <a:pt x="45" y="67"/>
                    <a:pt x="38" y="5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5" y="36"/>
                    <a:pt x="16" y="35"/>
                    <a:pt x="9" y="39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22" y="86"/>
                    <a:pt x="34" y="96"/>
                    <a:pt x="47" y="102"/>
                  </a:cubicBezTo>
                  <a:cubicBezTo>
                    <a:pt x="47" y="134"/>
                    <a:pt x="47" y="134"/>
                    <a:pt x="47" y="134"/>
                  </a:cubicBezTo>
                  <a:lnTo>
                    <a:pt x="121" y="134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5" name="Freeform 41">
              <a:extLst>
                <a:ext uri="{FF2B5EF4-FFF2-40B4-BE49-F238E27FC236}">
                  <a16:creationId xmlns:a16="http://schemas.microsoft.com/office/drawing/2014/main" id="{05D4F312-467C-0FF7-0208-2F2BC1D70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9301" y="2913063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29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1 w 179"/>
                <a:gd name="T13" fmla="*/ 63 h 134"/>
                <a:gd name="T14" fmla="*/ 84 w 179"/>
                <a:gd name="T15" fmla="*/ 2 h 134"/>
                <a:gd name="T16" fmla="*/ 15 w 179"/>
                <a:gd name="T17" fmla="*/ 62 h 134"/>
                <a:gd name="T18" fmla="*/ 14 w 179"/>
                <a:gd name="T19" fmla="*/ 74 h 134"/>
                <a:gd name="T20" fmla="*/ 2 w 179"/>
                <a:gd name="T21" fmla="*/ 108 h 134"/>
                <a:gd name="T22" fmla="*/ 63 w 179"/>
                <a:gd name="T23" fmla="*/ 125 h 134"/>
                <a:gd name="T24" fmla="*/ 68 w 179"/>
                <a:gd name="T25" fmla="*/ 73 h 134"/>
                <a:gd name="T26" fmla="*/ 89 w 179"/>
                <a:gd name="T27" fmla="*/ 65 h 134"/>
                <a:gd name="T28" fmla="*/ 96 w 179"/>
                <a:gd name="T29" fmla="*/ 58 h 134"/>
                <a:gd name="T30" fmla="*/ 132 w 179"/>
                <a:gd name="T31" fmla="*/ 73 h 134"/>
                <a:gd name="T32" fmla="*/ 43 w 179"/>
                <a:gd name="T33" fmla="*/ 73 h 134"/>
                <a:gd name="T34" fmla="*/ 68 w 179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6" y="125"/>
                    <a:pt x="71" y="128"/>
                    <a:pt x="74" y="129"/>
                  </a:cubicBezTo>
                  <a:cubicBezTo>
                    <a:pt x="85" y="132"/>
                    <a:pt x="95" y="132"/>
                    <a:pt x="106" y="128"/>
                  </a:cubicBezTo>
                  <a:cubicBezTo>
                    <a:pt x="108" y="127"/>
                    <a:pt x="111" y="125"/>
                    <a:pt x="112" y="125"/>
                  </a:cubicBezTo>
                  <a:cubicBezTo>
                    <a:pt x="129" y="121"/>
                    <a:pt x="163" y="133"/>
                    <a:pt x="172" y="113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7"/>
                    <a:pt x="161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3"/>
                    <a:pt x="21" y="29"/>
                    <a:pt x="15" y="62"/>
                  </a:cubicBezTo>
                  <a:cubicBezTo>
                    <a:pt x="14" y="66"/>
                    <a:pt x="14" y="71"/>
                    <a:pt x="14" y="74"/>
                  </a:cubicBezTo>
                  <a:cubicBezTo>
                    <a:pt x="10" y="86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8" y="73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2"/>
                    <a:pt x="45" y="131"/>
                    <a:pt x="43" y="73"/>
                  </a:cubicBezTo>
                  <a:cubicBezTo>
                    <a:pt x="51" y="73"/>
                    <a:pt x="60" y="74"/>
                    <a:pt x="68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6" name="Freeform 42">
              <a:extLst>
                <a:ext uri="{FF2B5EF4-FFF2-40B4-BE49-F238E27FC236}">
                  <a16:creationId xmlns:a16="http://schemas.microsoft.com/office/drawing/2014/main" id="{EA0F665E-EAA2-E63A-F414-AC7468F02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601" y="3141663"/>
              <a:ext cx="258763" cy="150813"/>
            </a:xfrm>
            <a:custGeom>
              <a:avLst/>
              <a:gdLst>
                <a:gd name="T0" fmla="*/ 166 w 166"/>
                <a:gd name="T1" fmla="*/ 96 h 96"/>
                <a:gd name="T2" fmla="*/ 166 w 166"/>
                <a:gd name="T3" fmla="*/ 73 h 96"/>
                <a:gd name="T4" fmla="*/ 135 w 166"/>
                <a:gd name="T5" fmla="*/ 44 h 96"/>
                <a:gd name="T6" fmla="*/ 126 w 166"/>
                <a:gd name="T7" fmla="*/ 31 h 96"/>
                <a:gd name="T8" fmla="*/ 126 w 166"/>
                <a:gd name="T9" fmla="*/ 31 h 96"/>
                <a:gd name="T10" fmla="*/ 126 w 166"/>
                <a:gd name="T11" fmla="*/ 31 h 96"/>
                <a:gd name="T12" fmla="*/ 122 w 166"/>
                <a:gd name="T13" fmla="*/ 7 h 96"/>
                <a:gd name="T14" fmla="*/ 124 w 166"/>
                <a:gd name="T15" fmla="*/ 2 h 96"/>
                <a:gd name="T16" fmla="*/ 110 w 166"/>
                <a:gd name="T17" fmla="*/ 0 h 96"/>
                <a:gd name="T18" fmla="*/ 82 w 166"/>
                <a:gd name="T19" fmla="*/ 0 h 96"/>
                <a:gd name="T20" fmla="*/ 0 w 166"/>
                <a:gd name="T21" fmla="*/ 83 h 96"/>
                <a:gd name="T22" fmla="*/ 14 w 166"/>
                <a:gd name="T23" fmla="*/ 96 h 96"/>
                <a:gd name="T24" fmla="*/ 166 w 166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96">
                  <a:moveTo>
                    <a:pt x="166" y="96"/>
                  </a:moveTo>
                  <a:cubicBezTo>
                    <a:pt x="166" y="73"/>
                    <a:pt x="166" y="73"/>
                    <a:pt x="166" y="73"/>
                  </a:cubicBezTo>
                  <a:cubicBezTo>
                    <a:pt x="154" y="66"/>
                    <a:pt x="143" y="56"/>
                    <a:pt x="135" y="4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2" y="24"/>
                    <a:pt x="120" y="15"/>
                    <a:pt x="122" y="7"/>
                  </a:cubicBezTo>
                  <a:cubicBezTo>
                    <a:pt x="122" y="5"/>
                    <a:pt x="123" y="3"/>
                    <a:pt x="124" y="2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6" y="96"/>
                    <a:pt x="166" y="96"/>
                    <a:pt x="166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7" name="Rectangle 43">
              <a:extLst>
                <a:ext uri="{FF2B5EF4-FFF2-40B4-BE49-F238E27FC236}">
                  <a16:creationId xmlns:a16="http://schemas.microsoft.com/office/drawing/2014/main" id="{0EE2A79E-704D-56C3-A3A1-8EA5B6C17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813" y="3416300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8" name="Freeform 44">
              <a:extLst>
                <a:ext uri="{FF2B5EF4-FFF2-40B4-BE49-F238E27FC236}">
                  <a16:creationId xmlns:a16="http://schemas.microsoft.com/office/drawing/2014/main" id="{0CC4AEFA-0514-0EC0-B8B0-A4876F630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001" y="3517900"/>
              <a:ext cx="417513" cy="419100"/>
            </a:xfrm>
            <a:custGeom>
              <a:avLst/>
              <a:gdLst>
                <a:gd name="T0" fmla="*/ 67 w 268"/>
                <a:gd name="T1" fmla="*/ 51 h 269"/>
                <a:gd name="T2" fmla="*/ 67 w 268"/>
                <a:gd name="T3" fmla="*/ 42 h 269"/>
                <a:gd name="T4" fmla="*/ 168 w 268"/>
                <a:gd name="T5" fmla="*/ 0 h 269"/>
                <a:gd name="T6" fmla="*/ 268 w 268"/>
                <a:gd name="T7" fmla="*/ 42 h 269"/>
                <a:gd name="T8" fmla="*/ 268 w 268"/>
                <a:gd name="T9" fmla="*/ 51 h 269"/>
                <a:gd name="T10" fmla="*/ 215 w 268"/>
                <a:gd name="T11" fmla="*/ 88 h 269"/>
                <a:gd name="T12" fmla="*/ 211 w 268"/>
                <a:gd name="T13" fmla="*/ 83 h 269"/>
                <a:gd name="T14" fmla="*/ 181 w 268"/>
                <a:gd name="T15" fmla="*/ 65 h 269"/>
                <a:gd name="T16" fmla="*/ 100 w 268"/>
                <a:gd name="T17" fmla="*/ 51 h 269"/>
                <a:gd name="T18" fmla="*/ 67 w 268"/>
                <a:gd name="T19" fmla="*/ 53 h 269"/>
                <a:gd name="T20" fmla="*/ 67 w 268"/>
                <a:gd name="T21" fmla="*/ 51 h 269"/>
                <a:gd name="T22" fmla="*/ 226 w 268"/>
                <a:gd name="T23" fmla="*/ 185 h 269"/>
                <a:gd name="T24" fmla="*/ 226 w 268"/>
                <a:gd name="T25" fmla="*/ 161 h 269"/>
                <a:gd name="T26" fmla="*/ 249 w 268"/>
                <a:gd name="T27" fmla="*/ 154 h 269"/>
                <a:gd name="T28" fmla="*/ 268 w 268"/>
                <a:gd name="T29" fmla="*/ 143 h 269"/>
                <a:gd name="T30" fmla="*/ 268 w 268"/>
                <a:gd name="T31" fmla="*/ 151 h 269"/>
                <a:gd name="T32" fmla="*/ 226 w 268"/>
                <a:gd name="T33" fmla="*/ 185 h 269"/>
                <a:gd name="T34" fmla="*/ 226 w 268"/>
                <a:gd name="T35" fmla="*/ 135 h 269"/>
                <a:gd name="T36" fmla="*/ 226 w 268"/>
                <a:gd name="T37" fmla="*/ 118 h 269"/>
                <a:gd name="T38" fmla="*/ 226 w 268"/>
                <a:gd name="T39" fmla="*/ 111 h 269"/>
                <a:gd name="T40" fmla="*/ 249 w 268"/>
                <a:gd name="T41" fmla="*/ 103 h 269"/>
                <a:gd name="T42" fmla="*/ 268 w 268"/>
                <a:gd name="T43" fmla="*/ 93 h 269"/>
                <a:gd name="T44" fmla="*/ 268 w 268"/>
                <a:gd name="T45" fmla="*/ 101 h 269"/>
                <a:gd name="T46" fmla="*/ 226 w 268"/>
                <a:gd name="T47" fmla="*/ 135 h 269"/>
                <a:gd name="T48" fmla="*/ 0 w 268"/>
                <a:gd name="T49" fmla="*/ 126 h 269"/>
                <a:gd name="T50" fmla="*/ 0 w 268"/>
                <a:gd name="T51" fmla="*/ 118 h 269"/>
                <a:gd name="T52" fmla="*/ 100 w 268"/>
                <a:gd name="T53" fmla="*/ 76 h 269"/>
                <a:gd name="T54" fmla="*/ 201 w 268"/>
                <a:gd name="T55" fmla="*/ 118 h 269"/>
                <a:gd name="T56" fmla="*/ 201 w 268"/>
                <a:gd name="T57" fmla="*/ 126 h 269"/>
                <a:gd name="T58" fmla="*/ 100 w 268"/>
                <a:gd name="T59" fmla="*/ 168 h 269"/>
                <a:gd name="T60" fmla="*/ 0 w 268"/>
                <a:gd name="T61" fmla="*/ 126 h 269"/>
                <a:gd name="T62" fmla="*/ 201 w 268"/>
                <a:gd name="T63" fmla="*/ 177 h 269"/>
                <a:gd name="T64" fmla="*/ 100 w 268"/>
                <a:gd name="T65" fmla="*/ 219 h 269"/>
                <a:gd name="T66" fmla="*/ 0 w 268"/>
                <a:gd name="T67" fmla="*/ 177 h 269"/>
                <a:gd name="T68" fmla="*/ 0 w 268"/>
                <a:gd name="T69" fmla="*/ 168 h 269"/>
                <a:gd name="T70" fmla="*/ 19 w 268"/>
                <a:gd name="T71" fmla="*/ 179 h 269"/>
                <a:gd name="T72" fmla="*/ 100 w 268"/>
                <a:gd name="T73" fmla="*/ 193 h 269"/>
                <a:gd name="T74" fmla="*/ 181 w 268"/>
                <a:gd name="T75" fmla="*/ 179 h 269"/>
                <a:gd name="T76" fmla="*/ 201 w 268"/>
                <a:gd name="T77" fmla="*/ 168 h 269"/>
                <a:gd name="T78" fmla="*/ 201 w 268"/>
                <a:gd name="T79" fmla="*/ 177 h 269"/>
                <a:gd name="T80" fmla="*/ 201 w 268"/>
                <a:gd name="T81" fmla="*/ 219 h 269"/>
                <a:gd name="T82" fmla="*/ 201 w 268"/>
                <a:gd name="T83" fmla="*/ 227 h 269"/>
                <a:gd name="T84" fmla="*/ 100 w 268"/>
                <a:gd name="T85" fmla="*/ 269 h 269"/>
                <a:gd name="T86" fmla="*/ 0 w 268"/>
                <a:gd name="T87" fmla="*/ 227 h 269"/>
                <a:gd name="T88" fmla="*/ 0 w 268"/>
                <a:gd name="T89" fmla="*/ 219 h 269"/>
                <a:gd name="T90" fmla="*/ 19 w 268"/>
                <a:gd name="T91" fmla="*/ 230 h 269"/>
                <a:gd name="T92" fmla="*/ 100 w 268"/>
                <a:gd name="T93" fmla="*/ 244 h 269"/>
                <a:gd name="T94" fmla="*/ 181 w 268"/>
                <a:gd name="T95" fmla="*/ 230 h 269"/>
                <a:gd name="T96" fmla="*/ 201 w 268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69">
                  <a:moveTo>
                    <a:pt x="67" y="5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19"/>
                    <a:pt x="112" y="0"/>
                    <a:pt x="168" y="0"/>
                  </a:cubicBezTo>
                  <a:cubicBezTo>
                    <a:pt x="223" y="0"/>
                    <a:pt x="268" y="19"/>
                    <a:pt x="268" y="42"/>
                  </a:cubicBezTo>
                  <a:cubicBezTo>
                    <a:pt x="268" y="51"/>
                    <a:pt x="268" y="51"/>
                    <a:pt x="268" y="51"/>
                  </a:cubicBezTo>
                  <a:cubicBezTo>
                    <a:pt x="268" y="67"/>
                    <a:pt x="247" y="81"/>
                    <a:pt x="215" y="88"/>
                  </a:cubicBezTo>
                  <a:cubicBezTo>
                    <a:pt x="214" y="86"/>
                    <a:pt x="212" y="85"/>
                    <a:pt x="211" y="83"/>
                  </a:cubicBezTo>
                  <a:cubicBezTo>
                    <a:pt x="203" y="75"/>
                    <a:pt x="192" y="69"/>
                    <a:pt x="181" y="65"/>
                  </a:cubicBezTo>
                  <a:cubicBezTo>
                    <a:pt x="159" y="56"/>
                    <a:pt x="131" y="51"/>
                    <a:pt x="100" y="51"/>
                  </a:cubicBezTo>
                  <a:cubicBezTo>
                    <a:pt x="89" y="51"/>
                    <a:pt x="78" y="51"/>
                    <a:pt x="67" y="53"/>
                  </a:cubicBezTo>
                  <a:cubicBezTo>
                    <a:pt x="67" y="52"/>
                    <a:pt x="67" y="51"/>
                    <a:pt x="67" y="51"/>
                  </a:cubicBezTo>
                  <a:close/>
                  <a:moveTo>
                    <a:pt x="226" y="185"/>
                  </a:moveTo>
                  <a:cubicBezTo>
                    <a:pt x="226" y="161"/>
                    <a:pt x="226" y="161"/>
                    <a:pt x="226" y="161"/>
                  </a:cubicBezTo>
                  <a:cubicBezTo>
                    <a:pt x="234" y="159"/>
                    <a:pt x="242" y="157"/>
                    <a:pt x="249" y="154"/>
                  </a:cubicBezTo>
                  <a:cubicBezTo>
                    <a:pt x="255" y="151"/>
                    <a:pt x="262" y="148"/>
                    <a:pt x="268" y="143"/>
                  </a:cubicBezTo>
                  <a:cubicBezTo>
                    <a:pt x="268" y="151"/>
                    <a:pt x="268" y="151"/>
                    <a:pt x="268" y="151"/>
                  </a:cubicBezTo>
                  <a:cubicBezTo>
                    <a:pt x="268" y="165"/>
                    <a:pt x="252" y="178"/>
                    <a:pt x="226" y="185"/>
                  </a:cubicBezTo>
                  <a:close/>
                  <a:moveTo>
                    <a:pt x="226" y="135"/>
                  </a:moveTo>
                  <a:cubicBezTo>
                    <a:pt x="226" y="118"/>
                    <a:pt x="226" y="118"/>
                    <a:pt x="226" y="118"/>
                  </a:cubicBezTo>
                  <a:cubicBezTo>
                    <a:pt x="226" y="115"/>
                    <a:pt x="226" y="113"/>
                    <a:pt x="226" y="111"/>
                  </a:cubicBezTo>
                  <a:cubicBezTo>
                    <a:pt x="234" y="109"/>
                    <a:pt x="242" y="106"/>
                    <a:pt x="249" y="103"/>
                  </a:cubicBezTo>
                  <a:cubicBezTo>
                    <a:pt x="255" y="101"/>
                    <a:pt x="262" y="97"/>
                    <a:pt x="268" y="93"/>
                  </a:cubicBezTo>
                  <a:cubicBezTo>
                    <a:pt x="268" y="101"/>
                    <a:pt x="268" y="101"/>
                    <a:pt x="268" y="101"/>
                  </a:cubicBezTo>
                  <a:cubicBezTo>
                    <a:pt x="268" y="115"/>
                    <a:pt x="252" y="127"/>
                    <a:pt x="226" y="135"/>
                  </a:cubicBezTo>
                  <a:close/>
                  <a:moveTo>
                    <a:pt x="0" y="126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95"/>
                    <a:pt x="45" y="76"/>
                    <a:pt x="100" y="76"/>
                  </a:cubicBezTo>
                  <a:cubicBezTo>
                    <a:pt x="156" y="76"/>
                    <a:pt x="201" y="95"/>
                    <a:pt x="201" y="118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1" y="149"/>
                    <a:pt x="156" y="168"/>
                    <a:pt x="100" y="168"/>
                  </a:cubicBezTo>
                  <a:cubicBezTo>
                    <a:pt x="45" y="168"/>
                    <a:pt x="0" y="149"/>
                    <a:pt x="0" y="126"/>
                  </a:cubicBezTo>
                  <a:close/>
                  <a:moveTo>
                    <a:pt x="201" y="177"/>
                  </a:moveTo>
                  <a:cubicBezTo>
                    <a:pt x="201" y="200"/>
                    <a:pt x="156" y="219"/>
                    <a:pt x="100" y="219"/>
                  </a:cubicBezTo>
                  <a:cubicBezTo>
                    <a:pt x="45" y="219"/>
                    <a:pt x="0" y="200"/>
                    <a:pt x="0" y="17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3"/>
                    <a:pt x="12" y="176"/>
                    <a:pt x="19" y="179"/>
                  </a:cubicBezTo>
                  <a:cubicBezTo>
                    <a:pt x="41" y="188"/>
                    <a:pt x="70" y="193"/>
                    <a:pt x="100" y="193"/>
                  </a:cubicBezTo>
                  <a:cubicBezTo>
                    <a:pt x="131" y="193"/>
                    <a:pt x="159" y="188"/>
                    <a:pt x="181" y="179"/>
                  </a:cubicBezTo>
                  <a:cubicBezTo>
                    <a:pt x="188" y="176"/>
                    <a:pt x="195" y="173"/>
                    <a:pt x="201" y="168"/>
                  </a:cubicBezTo>
                  <a:lnTo>
                    <a:pt x="201" y="177"/>
                  </a:lnTo>
                  <a:close/>
                  <a:moveTo>
                    <a:pt x="201" y="219"/>
                  </a:moveTo>
                  <a:cubicBezTo>
                    <a:pt x="201" y="227"/>
                    <a:pt x="201" y="227"/>
                    <a:pt x="201" y="227"/>
                  </a:cubicBezTo>
                  <a:cubicBezTo>
                    <a:pt x="201" y="250"/>
                    <a:pt x="156" y="269"/>
                    <a:pt x="100" y="269"/>
                  </a:cubicBezTo>
                  <a:cubicBezTo>
                    <a:pt x="45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6" y="223"/>
                    <a:pt x="12" y="227"/>
                    <a:pt x="19" y="230"/>
                  </a:cubicBezTo>
                  <a:cubicBezTo>
                    <a:pt x="41" y="239"/>
                    <a:pt x="70" y="244"/>
                    <a:pt x="100" y="244"/>
                  </a:cubicBezTo>
                  <a:cubicBezTo>
                    <a:pt x="131" y="244"/>
                    <a:pt x="159" y="239"/>
                    <a:pt x="181" y="230"/>
                  </a:cubicBezTo>
                  <a:cubicBezTo>
                    <a:pt x="188" y="227"/>
                    <a:pt x="195" y="223"/>
                    <a:pt x="201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9" name="Rectangle 45">
              <a:extLst>
                <a:ext uri="{FF2B5EF4-FFF2-40B4-BE49-F238E27FC236}">
                  <a16:creationId xmlns:a16="http://schemas.microsoft.com/office/drawing/2014/main" id="{2A9F7011-F171-71F2-5194-5D1DA2DB4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4926" y="216852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0" name="Freeform 46">
              <a:extLst>
                <a:ext uri="{FF2B5EF4-FFF2-40B4-BE49-F238E27FC236}">
                  <a16:creationId xmlns:a16="http://schemas.microsoft.com/office/drawing/2014/main" id="{4F4F843C-48D4-91FF-6995-C6CA5FBE59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713" y="2279650"/>
              <a:ext cx="468313" cy="363538"/>
            </a:xfrm>
            <a:custGeom>
              <a:avLst/>
              <a:gdLst>
                <a:gd name="T0" fmla="*/ 183 w 300"/>
                <a:gd name="T1" fmla="*/ 121 h 233"/>
                <a:gd name="T2" fmla="*/ 183 w 300"/>
                <a:gd name="T3" fmla="*/ 17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7 h 233"/>
                <a:gd name="T10" fmla="*/ 117 w 300"/>
                <a:gd name="T11" fmla="*/ 121 h 233"/>
                <a:gd name="T12" fmla="*/ 104 w 300"/>
                <a:gd name="T13" fmla="*/ 133 h 233"/>
                <a:gd name="T14" fmla="*/ 92 w 300"/>
                <a:gd name="T15" fmla="*/ 121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7 h 233"/>
                <a:gd name="T22" fmla="*/ 283 w 300"/>
                <a:gd name="T23" fmla="*/ 167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1 h 233"/>
                <a:gd name="T30" fmla="*/ 196 w 300"/>
                <a:gd name="T31" fmla="*/ 133 h 233"/>
                <a:gd name="T32" fmla="*/ 183 w 300"/>
                <a:gd name="T33" fmla="*/ 121 h 233"/>
                <a:gd name="T34" fmla="*/ 21 w 300"/>
                <a:gd name="T35" fmla="*/ 192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2 h 233"/>
                <a:gd name="T46" fmla="*/ 21 w 300"/>
                <a:gd name="T47" fmla="*/ 19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3"/>
                    <a:pt x="104" y="133"/>
                  </a:cubicBezTo>
                  <a:cubicBezTo>
                    <a:pt x="97" y="133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3"/>
                    <a:pt x="17" y="133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3"/>
                    <a:pt x="196" y="133"/>
                  </a:cubicBezTo>
                  <a:cubicBezTo>
                    <a:pt x="189" y="133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171" name="Freeform 56">
            <a:extLst>
              <a:ext uri="{FF2B5EF4-FFF2-40B4-BE49-F238E27FC236}">
                <a16:creationId xmlns:a16="http://schemas.microsoft.com/office/drawing/2014/main" id="{01DF944F-D555-13B4-C01E-0BD254A57BF1}"/>
              </a:ext>
            </a:extLst>
          </p:cNvPr>
          <p:cNvSpPr>
            <a:spLocks/>
          </p:cNvSpPr>
          <p:nvPr/>
        </p:nvSpPr>
        <p:spPr bwMode="auto">
          <a:xfrm>
            <a:off x="1952082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72" name="Freeform 56">
            <a:extLst>
              <a:ext uri="{FF2B5EF4-FFF2-40B4-BE49-F238E27FC236}">
                <a16:creationId xmlns:a16="http://schemas.microsoft.com/office/drawing/2014/main" id="{3100AE94-7E23-1B44-185D-C4C164936183}"/>
              </a:ext>
            </a:extLst>
          </p:cNvPr>
          <p:cNvSpPr>
            <a:spLocks/>
          </p:cNvSpPr>
          <p:nvPr/>
        </p:nvSpPr>
        <p:spPr bwMode="auto">
          <a:xfrm>
            <a:off x="11658795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73" name="Freeform 56">
            <a:extLst>
              <a:ext uri="{FF2B5EF4-FFF2-40B4-BE49-F238E27FC236}">
                <a16:creationId xmlns:a16="http://schemas.microsoft.com/office/drawing/2014/main" id="{C7BDFF65-0E8E-7ABB-8CFF-CE7E5C7A2D24}"/>
              </a:ext>
            </a:extLst>
          </p:cNvPr>
          <p:cNvSpPr>
            <a:spLocks/>
          </p:cNvSpPr>
          <p:nvPr/>
        </p:nvSpPr>
        <p:spPr bwMode="auto">
          <a:xfrm>
            <a:off x="1952083" y="6345174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3034FBD-B3E8-546A-A244-2392193A9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718" y="696603"/>
            <a:ext cx="2046450" cy="122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118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49193-4212-9718-3328-F9C7EC4B1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m 37" descr="Texto&#10;&#10;Descrição gerada automaticamente com confiança média">
            <a:extLst>
              <a:ext uri="{FF2B5EF4-FFF2-40B4-BE49-F238E27FC236}">
                <a16:creationId xmlns:a16="http://schemas.microsoft.com/office/drawing/2014/main" id="{113F89E1-6A94-CCD0-1E0B-39A3AFADB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104" y="154799"/>
            <a:ext cx="4583895" cy="5963531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CFE72DB0-DD9C-0EAF-F97E-3695290EBBDC}"/>
              </a:ext>
            </a:extLst>
          </p:cNvPr>
          <p:cNvGrpSpPr/>
          <p:nvPr/>
        </p:nvGrpSpPr>
        <p:grpSpPr>
          <a:xfrm>
            <a:off x="7198589" y="-110171"/>
            <a:ext cx="186118" cy="6224030"/>
            <a:chOff x="5797898" y="-1"/>
            <a:chExt cx="117127" cy="6848476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80F0D591-0A74-524A-FDF1-9D8E15D038F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EC89E79C-A9D0-5867-6FF3-ADA7978D93B4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61046494-43BE-197B-4192-15B7A083CE1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3EAE891D-2BBE-B121-A43E-2B9AE6FF29C5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F4843AEF-3A70-EFFA-A388-1940DDD92FA9}"/>
              </a:ext>
            </a:extLst>
          </p:cNvPr>
          <p:cNvGrpSpPr/>
          <p:nvPr/>
        </p:nvGrpSpPr>
        <p:grpSpPr>
          <a:xfrm>
            <a:off x="7364377" y="0"/>
            <a:ext cx="1164840" cy="1748001"/>
            <a:chOff x="8559801" y="3382963"/>
            <a:chExt cx="1246188" cy="1870075"/>
          </a:xfrm>
        </p:grpSpPr>
        <p:sp>
          <p:nvSpPr>
            <p:cNvPr id="3" name="Rectangle 47">
              <a:extLst>
                <a:ext uri="{FF2B5EF4-FFF2-40B4-BE49-F238E27FC236}">
                  <a16:creationId xmlns:a16="http://schemas.microsoft.com/office/drawing/2014/main" id="{527EAC28-46E3-F071-E94F-70317679C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9801" y="4005263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" name="Freeform 48">
              <a:extLst>
                <a:ext uri="{FF2B5EF4-FFF2-40B4-BE49-F238E27FC236}">
                  <a16:creationId xmlns:a16="http://schemas.microsoft.com/office/drawing/2014/main" id="{4D6C2286-44F0-D1D9-DDE6-9CF8C048AE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7138" y="4295775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60 h 135"/>
                <a:gd name="T8" fmla="*/ 113 w 167"/>
                <a:gd name="T9" fmla="*/ 30 h 135"/>
                <a:gd name="T10" fmla="*/ 121 w 167"/>
                <a:gd name="T11" fmla="*/ 135 h 135"/>
                <a:gd name="T12" fmla="*/ 121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2 h 135"/>
                <a:gd name="T26" fmla="*/ 67 w 167"/>
                <a:gd name="T27" fmla="*/ 79 h 135"/>
                <a:gd name="T28" fmla="*/ 65 w 167"/>
                <a:gd name="T29" fmla="*/ 79 h 135"/>
                <a:gd name="T30" fmla="*/ 65 w 167"/>
                <a:gd name="T31" fmla="*/ 79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3 h 135"/>
                <a:gd name="T44" fmla="*/ 47 w 167"/>
                <a:gd name="T45" fmla="*/ 135 h 135"/>
                <a:gd name="T46" fmla="*/ 121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4"/>
                    <a:pt x="100" y="0"/>
                    <a:pt x="84" y="0"/>
                  </a:cubicBezTo>
                  <a:cubicBezTo>
                    <a:pt x="67" y="0"/>
                    <a:pt x="54" y="14"/>
                    <a:pt x="54" y="30"/>
                  </a:cubicBezTo>
                  <a:cubicBezTo>
                    <a:pt x="54" y="46"/>
                    <a:pt x="67" y="60"/>
                    <a:pt x="84" y="60"/>
                  </a:cubicBezTo>
                  <a:cubicBezTo>
                    <a:pt x="100" y="60"/>
                    <a:pt x="113" y="46"/>
                    <a:pt x="113" y="30"/>
                  </a:cubicBezTo>
                  <a:close/>
                  <a:moveTo>
                    <a:pt x="121" y="135"/>
                  </a:moveTo>
                  <a:cubicBezTo>
                    <a:pt x="121" y="103"/>
                    <a:pt x="121" y="103"/>
                    <a:pt x="121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2"/>
                    <a:pt x="84" y="82"/>
                  </a:cubicBezTo>
                  <a:cubicBezTo>
                    <a:pt x="78" y="82"/>
                    <a:pt x="72" y="81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5" y="75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4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4" y="96"/>
                    <a:pt x="47" y="103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1" y="135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id="{A8700FCA-CA8D-4D92-353F-9BE5DF4258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0288" y="4127500"/>
              <a:ext cx="277813" cy="207963"/>
            </a:xfrm>
            <a:custGeom>
              <a:avLst/>
              <a:gdLst>
                <a:gd name="T0" fmla="*/ 63 w 179"/>
                <a:gd name="T1" fmla="*/ 124 h 133"/>
                <a:gd name="T2" fmla="*/ 74 w 179"/>
                <a:gd name="T3" fmla="*/ 129 h 133"/>
                <a:gd name="T4" fmla="*/ 106 w 179"/>
                <a:gd name="T5" fmla="*/ 127 h 133"/>
                <a:gd name="T6" fmla="*/ 112 w 179"/>
                <a:gd name="T7" fmla="*/ 124 h 133"/>
                <a:gd name="T8" fmla="*/ 172 w 179"/>
                <a:gd name="T9" fmla="*/ 112 h 133"/>
                <a:gd name="T10" fmla="*/ 162 w 179"/>
                <a:gd name="T11" fmla="*/ 75 h 133"/>
                <a:gd name="T12" fmla="*/ 160 w 179"/>
                <a:gd name="T13" fmla="*/ 62 h 133"/>
                <a:gd name="T14" fmla="*/ 84 w 179"/>
                <a:gd name="T15" fmla="*/ 1 h 133"/>
                <a:gd name="T16" fmla="*/ 15 w 179"/>
                <a:gd name="T17" fmla="*/ 62 h 133"/>
                <a:gd name="T18" fmla="*/ 13 w 179"/>
                <a:gd name="T19" fmla="*/ 74 h 133"/>
                <a:gd name="T20" fmla="*/ 2 w 179"/>
                <a:gd name="T21" fmla="*/ 108 h 133"/>
                <a:gd name="T22" fmla="*/ 63 w 179"/>
                <a:gd name="T23" fmla="*/ 124 h 133"/>
                <a:gd name="T24" fmla="*/ 67 w 179"/>
                <a:gd name="T25" fmla="*/ 73 h 133"/>
                <a:gd name="T26" fmla="*/ 89 w 179"/>
                <a:gd name="T27" fmla="*/ 65 h 133"/>
                <a:gd name="T28" fmla="*/ 96 w 179"/>
                <a:gd name="T29" fmla="*/ 58 h 133"/>
                <a:gd name="T30" fmla="*/ 132 w 179"/>
                <a:gd name="T31" fmla="*/ 73 h 133"/>
                <a:gd name="T32" fmla="*/ 43 w 179"/>
                <a:gd name="T33" fmla="*/ 73 h 133"/>
                <a:gd name="T34" fmla="*/ 67 w 179"/>
                <a:gd name="T35" fmla="*/ 7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3">
                  <a:moveTo>
                    <a:pt x="63" y="124"/>
                  </a:moveTo>
                  <a:cubicBezTo>
                    <a:pt x="65" y="125"/>
                    <a:pt x="71" y="128"/>
                    <a:pt x="74" y="129"/>
                  </a:cubicBezTo>
                  <a:cubicBezTo>
                    <a:pt x="85" y="132"/>
                    <a:pt x="95" y="131"/>
                    <a:pt x="106" y="127"/>
                  </a:cubicBezTo>
                  <a:cubicBezTo>
                    <a:pt x="108" y="127"/>
                    <a:pt x="111" y="124"/>
                    <a:pt x="112" y="124"/>
                  </a:cubicBezTo>
                  <a:cubicBezTo>
                    <a:pt x="129" y="121"/>
                    <a:pt x="163" y="133"/>
                    <a:pt x="172" y="112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6"/>
                    <a:pt x="160" y="62"/>
                  </a:cubicBezTo>
                  <a:cubicBezTo>
                    <a:pt x="154" y="26"/>
                    <a:pt x="121" y="0"/>
                    <a:pt x="84" y="1"/>
                  </a:cubicBezTo>
                  <a:cubicBezTo>
                    <a:pt x="50" y="3"/>
                    <a:pt x="21" y="28"/>
                    <a:pt x="15" y="62"/>
                  </a:cubicBezTo>
                  <a:cubicBezTo>
                    <a:pt x="14" y="66"/>
                    <a:pt x="14" y="71"/>
                    <a:pt x="13" y="74"/>
                  </a:cubicBezTo>
                  <a:cubicBezTo>
                    <a:pt x="10" y="86"/>
                    <a:pt x="0" y="93"/>
                    <a:pt x="2" y="108"/>
                  </a:cubicBezTo>
                  <a:cubicBezTo>
                    <a:pt x="6" y="133"/>
                    <a:pt x="46" y="122"/>
                    <a:pt x="63" y="124"/>
                  </a:cubicBezTo>
                  <a:close/>
                  <a:moveTo>
                    <a:pt x="67" y="73"/>
                  </a:moveTo>
                  <a:cubicBezTo>
                    <a:pt x="75" y="72"/>
                    <a:pt x="83" y="69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1"/>
                    <a:pt x="45" y="131"/>
                    <a:pt x="43" y="73"/>
                  </a:cubicBezTo>
                  <a:cubicBezTo>
                    <a:pt x="51" y="72"/>
                    <a:pt x="60" y="74"/>
                    <a:pt x="67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" name="Freeform 50">
              <a:extLst>
                <a:ext uri="{FF2B5EF4-FFF2-40B4-BE49-F238E27FC236}">
                  <a16:creationId xmlns:a16="http://schemas.microsoft.com/office/drawing/2014/main" id="{B8A8642C-30FF-9FCD-57C8-2172850AF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588" y="4356100"/>
              <a:ext cx="257175" cy="150813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6"/>
                    <a:pt x="143" y="56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Rectangle 51">
              <a:extLst>
                <a:ext uri="{FF2B5EF4-FFF2-40B4-BE49-F238E27FC236}">
                  <a16:creationId xmlns:a16="http://schemas.microsoft.com/office/drawing/2014/main" id="{EE84F7C8-347A-8691-0ECA-3A80C5FA1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9801" y="4629150"/>
              <a:ext cx="622300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" name="Freeform 52">
              <a:extLst>
                <a:ext uri="{FF2B5EF4-FFF2-40B4-BE49-F238E27FC236}">
                  <a16:creationId xmlns:a16="http://schemas.microsoft.com/office/drawing/2014/main" id="{F1E9CD9A-7A04-6184-004A-1F7261BBE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9813" y="4732338"/>
              <a:ext cx="420688" cy="419100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8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1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9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9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8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8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9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1"/>
                    <a:pt x="269" y="101"/>
                    <a:pt x="269" y="101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9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Rectangle 53">
              <a:extLst>
                <a:ext uri="{FF2B5EF4-FFF2-40B4-BE49-F238E27FC236}">
                  <a16:creationId xmlns:a16="http://schemas.microsoft.com/office/drawing/2014/main" id="{29B8AC17-2BA9-7FD0-F1B5-6A675AC6D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2101" y="3382963"/>
              <a:ext cx="623888" cy="6223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54">
              <a:extLst>
                <a:ext uri="{FF2B5EF4-FFF2-40B4-BE49-F238E27FC236}">
                  <a16:creationId xmlns:a16="http://schemas.microsoft.com/office/drawing/2014/main" id="{1E369344-42DB-D0F8-967C-BB867A8FC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476" y="3494088"/>
              <a:ext cx="466725" cy="363538"/>
            </a:xfrm>
            <a:custGeom>
              <a:avLst/>
              <a:gdLst>
                <a:gd name="T0" fmla="*/ 183 w 300"/>
                <a:gd name="T1" fmla="*/ 120 h 233"/>
                <a:gd name="T2" fmla="*/ 183 w 300"/>
                <a:gd name="T3" fmla="*/ 16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6 h 233"/>
                <a:gd name="T10" fmla="*/ 117 w 300"/>
                <a:gd name="T11" fmla="*/ 120 h 233"/>
                <a:gd name="T12" fmla="*/ 104 w 300"/>
                <a:gd name="T13" fmla="*/ 133 h 233"/>
                <a:gd name="T14" fmla="*/ 92 w 300"/>
                <a:gd name="T15" fmla="*/ 120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6 h 233"/>
                <a:gd name="T22" fmla="*/ 283 w 300"/>
                <a:gd name="T23" fmla="*/ 166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0 h 233"/>
                <a:gd name="T30" fmla="*/ 196 w 300"/>
                <a:gd name="T31" fmla="*/ 133 h 233"/>
                <a:gd name="T32" fmla="*/ 183 w 300"/>
                <a:gd name="T33" fmla="*/ 120 h 233"/>
                <a:gd name="T34" fmla="*/ 21 w 300"/>
                <a:gd name="T35" fmla="*/ 191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1 h 233"/>
                <a:gd name="T46" fmla="*/ 21 w 300"/>
                <a:gd name="T47" fmla="*/ 19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0"/>
                  </a:moveTo>
                  <a:cubicBezTo>
                    <a:pt x="183" y="16"/>
                    <a:pt x="183" y="16"/>
                    <a:pt x="183" y="16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6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7"/>
                    <a:pt x="111" y="133"/>
                    <a:pt x="104" y="133"/>
                  </a:cubicBezTo>
                  <a:cubicBezTo>
                    <a:pt x="97" y="133"/>
                    <a:pt x="92" y="127"/>
                    <a:pt x="92" y="12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0"/>
                    <a:pt x="17" y="83"/>
                    <a:pt x="17" y="133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3"/>
                    <a:pt x="253" y="40"/>
                    <a:pt x="208" y="24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8" y="127"/>
                    <a:pt x="203" y="133"/>
                    <a:pt x="196" y="133"/>
                  </a:cubicBezTo>
                  <a:cubicBezTo>
                    <a:pt x="189" y="133"/>
                    <a:pt x="183" y="127"/>
                    <a:pt x="183" y="120"/>
                  </a:cubicBezTo>
                  <a:close/>
                  <a:moveTo>
                    <a:pt x="21" y="191"/>
                  </a:moveTo>
                  <a:cubicBezTo>
                    <a:pt x="9" y="191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1"/>
                    <a:pt x="279" y="191"/>
                  </a:cubicBezTo>
                  <a:lnTo>
                    <a:pt x="21" y="191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34" name="Freeform 56">
            <a:extLst>
              <a:ext uri="{FF2B5EF4-FFF2-40B4-BE49-F238E27FC236}">
                <a16:creationId xmlns:a16="http://schemas.microsoft.com/office/drawing/2014/main" id="{F0E186E3-D664-4359-194C-3D861AB93009}"/>
              </a:ext>
            </a:extLst>
          </p:cNvPr>
          <p:cNvSpPr>
            <a:spLocks/>
          </p:cNvSpPr>
          <p:nvPr/>
        </p:nvSpPr>
        <p:spPr bwMode="auto">
          <a:xfrm>
            <a:off x="7405288" y="41801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6A889613-C188-3AB8-FB57-87532A59D36E}"/>
              </a:ext>
            </a:extLst>
          </p:cNvPr>
          <p:cNvSpPr txBox="1"/>
          <p:nvPr/>
        </p:nvSpPr>
        <p:spPr>
          <a:xfrm flipH="1">
            <a:off x="921390" y="374060"/>
            <a:ext cx="489551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Não existe solução mágica</a:t>
            </a:r>
          </a:p>
        </p:txBody>
      </p:sp>
      <p:pic>
        <p:nvPicPr>
          <p:cNvPr id="40" name="Imagem 39" descr="Código QR&#10;&#10;Descrição gerada automaticamente">
            <a:extLst>
              <a:ext uri="{FF2B5EF4-FFF2-40B4-BE49-F238E27FC236}">
                <a16:creationId xmlns:a16="http://schemas.microsoft.com/office/drawing/2014/main" id="{83E018EB-CB08-C9DE-0F94-15A503303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90" y="1905638"/>
            <a:ext cx="5293893" cy="376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87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9D2CF-534B-DA39-E139-114DF04F3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id="{01211D54-27B8-FD2D-943A-BFF22E8E13EC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7B00627E-4ADE-BE2C-8A6A-94AF2E91582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932A54E7-8F33-EDF2-56CE-3E10DF6FEAC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247755F-ABE8-5FCD-AFEC-AFFB703EBA1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1024F36C-F642-5C29-5C6D-EA8393F496A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7" name="Oval 62">
            <a:extLst>
              <a:ext uri="{FF2B5EF4-FFF2-40B4-BE49-F238E27FC236}">
                <a16:creationId xmlns:a16="http://schemas.microsoft.com/office/drawing/2014/main" id="{065C4D04-1149-130D-AE10-8D933E7DC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7809" y="-1055183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F2DAC23B-731B-6979-AE64-CE5BA8874D38}"/>
              </a:ext>
            </a:extLst>
          </p:cNvPr>
          <p:cNvSpPr txBox="1"/>
          <p:nvPr/>
        </p:nvSpPr>
        <p:spPr>
          <a:xfrm flipH="1">
            <a:off x="625137" y="540957"/>
            <a:ext cx="10235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Alternativa para tratamento dos déficits atuariais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5D9BD01-F900-DBEA-E8E2-4E3B1020CF99}"/>
              </a:ext>
            </a:extLst>
          </p:cNvPr>
          <p:cNvSpPr txBox="1"/>
          <p:nvPr/>
        </p:nvSpPr>
        <p:spPr>
          <a:xfrm>
            <a:off x="921389" y="2392311"/>
            <a:ext cx="50175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4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Autorizada a possibilidade de </a:t>
            </a: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uso da premissa de  reposição dos segurados impactar o resultado atuarial </a:t>
            </a:r>
            <a:r>
              <a:rPr lang="pt-BR" sz="24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(Portaria MPS nº 3.811/2024).</a:t>
            </a:r>
          </a:p>
        </p:txBody>
      </p:sp>
      <p:pic>
        <p:nvPicPr>
          <p:cNvPr id="4" name="Imagem 3" descr="Uma imagem com texto, captura de ecrã, Tipo de letra, número&#10;&#10;Os conteúdos gerados por IA podem estar incorretos.">
            <a:extLst>
              <a:ext uri="{FF2B5EF4-FFF2-40B4-BE49-F238E27FC236}">
                <a16:creationId xmlns:a16="http://schemas.microsoft.com/office/drawing/2014/main" id="{51E28064-177F-BCCE-F091-EC6B18191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068" y="1591844"/>
            <a:ext cx="4505791" cy="41834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Oval 62">
            <a:extLst>
              <a:ext uri="{FF2B5EF4-FFF2-40B4-BE49-F238E27FC236}">
                <a16:creationId xmlns:a16="http://schemas.microsoft.com/office/drawing/2014/main" id="{E3281719-7A22-CC32-FC67-BD3B6E7E2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13809" y="496501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1033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24A89-B895-B0E3-726A-9900C3214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C7CD555B-D907-7A50-FB5A-136503BB6650}"/>
              </a:ext>
            </a:extLst>
          </p:cNvPr>
          <p:cNvSpPr/>
          <p:nvPr/>
        </p:nvSpPr>
        <p:spPr>
          <a:xfrm>
            <a:off x="190800" y="154799"/>
            <a:ext cx="11779200" cy="5963531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spaço Reservado para Número de Slide 10">
            <a:extLst>
              <a:ext uri="{FF2B5EF4-FFF2-40B4-BE49-F238E27FC236}">
                <a16:creationId xmlns:a16="http://schemas.microsoft.com/office/drawing/2014/main" id="{900CBC38-0629-C8D4-3F31-625894D38B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12</a:t>
            </a:fld>
            <a:endParaRPr lang="pt-BR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6E0D370-A425-694D-3625-94523FEACEFB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4" name="Rectangle 55">
              <a:extLst>
                <a:ext uri="{FF2B5EF4-FFF2-40B4-BE49-F238E27FC236}">
                  <a16:creationId xmlns:a16="http://schemas.microsoft.com/office/drawing/2014/main" id="{924D834D-9ED1-219D-566D-3F502929A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Freeform 56">
              <a:extLst>
                <a:ext uri="{FF2B5EF4-FFF2-40B4-BE49-F238E27FC236}">
                  <a16:creationId xmlns:a16="http://schemas.microsoft.com/office/drawing/2014/main" id="{30E585EF-0ABD-42C8-9C04-E8AECDCDD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Rectangle 57">
              <a:extLst>
                <a:ext uri="{FF2B5EF4-FFF2-40B4-BE49-F238E27FC236}">
                  <a16:creationId xmlns:a16="http://schemas.microsoft.com/office/drawing/2014/main" id="{537C20CC-AC99-3E91-A115-1A63A15A8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" name="Freeform 58">
              <a:extLst>
                <a:ext uri="{FF2B5EF4-FFF2-40B4-BE49-F238E27FC236}">
                  <a16:creationId xmlns:a16="http://schemas.microsoft.com/office/drawing/2014/main" id="{AE4FDF9A-6562-3D22-0841-ADD5C40A6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Rectangle 59">
              <a:extLst>
                <a:ext uri="{FF2B5EF4-FFF2-40B4-BE49-F238E27FC236}">
                  <a16:creationId xmlns:a16="http://schemas.microsoft.com/office/drawing/2014/main" id="{3780D0D5-C820-FDB2-8855-88CE4EB93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Freeform 60">
              <a:extLst>
                <a:ext uri="{FF2B5EF4-FFF2-40B4-BE49-F238E27FC236}">
                  <a16:creationId xmlns:a16="http://schemas.microsoft.com/office/drawing/2014/main" id="{C323A01C-374E-827E-BCDC-4D3B17BD1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Oval 61">
              <a:extLst>
                <a:ext uri="{FF2B5EF4-FFF2-40B4-BE49-F238E27FC236}">
                  <a16:creationId xmlns:a16="http://schemas.microsoft.com/office/drawing/2014/main" id="{5315C51F-5C09-B5F9-757E-4CB595411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62">
              <a:extLst>
                <a:ext uri="{FF2B5EF4-FFF2-40B4-BE49-F238E27FC236}">
                  <a16:creationId xmlns:a16="http://schemas.microsoft.com/office/drawing/2014/main" id="{898CB74A-0486-2046-0D2E-C3CAEA50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63">
              <a:extLst>
                <a:ext uri="{FF2B5EF4-FFF2-40B4-BE49-F238E27FC236}">
                  <a16:creationId xmlns:a16="http://schemas.microsoft.com/office/drawing/2014/main" id="{14207CCC-DA21-AA02-DC0B-C5E8D968C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64">
              <a:extLst>
                <a:ext uri="{FF2B5EF4-FFF2-40B4-BE49-F238E27FC236}">
                  <a16:creationId xmlns:a16="http://schemas.microsoft.com/office/drawing/2014/main" id="{2C90A514-0FA4-CBBD-E494-98EE79E47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65">
              <a:extLst>
                <a:ext uri="{FF2B5EF4-FFF2-40B4-BE49-F238E27FC236}">
                  <a16:creationId xmlns:a16="http://schemas.microsoft.com/office/drawing/2014/main" id="{4E0E77BE-47E5-06E7-6CA2-8E4A22F33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Freeform 66">
              <a:extLst>
                <a:ext uri="{FF2B5EF4-FFF2-40B4-BE49-F238E27FC236}">
                  <a16:creationId xmlns:a16="http://schemas.microsoft.com/office/drawing/2014/main" id="{1ED89FB4-6FC6-E1B5-64FB-8104822D6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Rectangle 67">
              <a:extLst>
                <a:ext uri="{FF2B5EF4-FFF2-40B4-BE49-F238E27FC236}">
                  <a16:creationId xmlns:a16="http://schemas.microsoft.com/office/drawing/2014/main" id="{4C8CFCAD-3141-AD82-0C42-4F2C8C1EB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68">
              <a:extLst>
                <a:ext uri="{FF2B5EF4-FFF2-40B4-BE49-F238E27FC236}">
                  <a16:creationId xmlns:a16="http://schemas.microsoft.com/office/drawing/2014/main" id="{86B9D950-D5A3-5448-2547-7D050AF72B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2204F9A2-5FD1-820C-5CE3-FA97F558DD78}"/>
              </a:ext>
            </a:extLst>
          </p:cNvPr>
          <p:cNvGrpSpPr/>
          <p:nvPr/>
        </p:nvGrpSpPr>
        <p:grpSpPr>
          <a:xfrm>
            <a:off x="-9525" y="-1588"/>
            <a:ext cx="623888" cy="6861176"/>
            <a:chOff x="11280776" y="-1588"/>
            <a:chExt cx="623888" cy="6861176"/>
          </a:xfrm>
        </p:grpSpPr>
        <p:sp>
          <p:nvSpPr>
            <p:cNvPr id="24" name="Rectangle 83">
              <a:extLst>
                <a:ext uri="{FF2B5EF4-FFF2-40B4-BE49-F238E27FC236}">
                  <a16:creationId xmlns:a16="http://schemas.microsoft.com/office/drawing/2014/main" id="{B4DB05E7-EBA8-E6DE-D5C7-E90B401C7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4987925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84">
              <a:extLst>
                <a:ext uri="{FF2B5EF4-FFF2-40B4-BE49-F238E27FC236}">
                  <a16:creationId xmlns:a16="http://schemas.microsoft.com/office/drawing/2014/main" id="{0FCF3C7A-F030-2ADD-55C5-10C3AD3B6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2701" y="5037138"/>
              <a:ext cx="296863" cy="527050"/>
            </a:xfrm>
            <a:custGeom>
              <a:avLst/>
              <a:gdLst>
                <a:gd name="T0" fmla="*/ 105 w 190"/>
                <a:gd name="T1" fmla="*/ 66 h 338"/>
                <a:gd name="T2" fmla="*/ 138 w 190"/>
                <a:gd name="T3" fmla="*/ 33 h 338"/>
                <a:gd name="T4" fmla="*/ 105 w 190"/>
                <a:gd name="T5" fmla="*/ 0 h 338"/>
                <a:gd name="T6" fmla="*/ 72 w 190"/>
                <a:gd name="T7" fmla="*/ 33 h 338"/>
                <a:gd name="T8" fmla="*/ 105 w 190"/>
                <a:gd name="T9" fmla="*/ 66 h 338"/>
                <a:gd name="T10" fmla="*/ 152 w 190"/>
                <a:gd name="T11" fmla="*/ 254 h 338"/>
                <a:gd name="T12" fmla="*/ 166 w 190"/>
                <a:gd name="T13" fmla="*/ 245 h 338"/>
                <a:gd name="T14" fmla="*/ 169 w 190"/>
                <a:gd name="T15" fmla="*/ 243 h 338"/>
                <a:gd name="T16" fmla="*/ 190 w 190"/>
                <a:gd name="T17" fmla="*/ 197 h 338"/>
                <a:gd name="T18" fmla="*/ 161 w 190"/>
                <a:gd name="T19" fmla="*/ 146 h 338"/>
                <a:gd name="T20" fmla="*/ 143 w 190"/>
                <a:gd name="T21" fmla="*/ 135 h 338"/>
                <a:gd name="T22" fmla="*/ 143 w 190"/>
                <a:gd name="T23" fmla="*/ 134 h 338"/>
                <a:gd name="T24" fmla="*/ 93 w 190"/>
                <a:gd name="T25" fmla="*/ 85 h 338"/>
                <a:gd name="T26" fmla="*/ 52 w 190"/>
                <a:gd name="T27" fmla="*/ 107 h 338"/>
                <a:gd name="T28" fmla="*/ 5 w 190"/>
                <a:gd name="T29" fmla="*/ 177 h 338"/>
                <a:gd name="T30" fmla="*/ 11 w 190"/>
                <a:gd name="T31" fmla="*/ 203 h 338"/>
                <a:gd name="T32" fmla="*/ 37 w 190"/>
                <a:gd name="T33" fmla="*/ 198 h 338"/>
                <a:gd name="T34" fmla="*/ 54 w 190"/>
                <a:gd name="T35" fmla="*/ 173 h 338"/>
                <a:gd name="T36" fmla="*/ 36 w 190"/>
                <a:gd name="T37" fmla="*/ 239 h 338"/>
                <a:gd name="T38" fmla="*/ 39 w 190"/>
                <a:gd name="T39" fmla="*/ 256 h 338"/>
                <a:gd name="T40" fmla="*/ 54 w 190"/>
                <a:gd name="T41" fmla="*/ 263 h 338"/>
                <a:gd name="T42" fmla="*/ 58 w 190"/>
                <a:gd name="T43" fmla="*/ 263 h 338"/>
                <a:gd name="T44" fmla="*/ 58 w 190"/>
                <a:gd name="T45" fmla="*/ 319 h 338"/>
                <a:gd name="T46" fmla="*/ 77 w 190"/>
                <a:gd name="T47" fmla="*/ 338 h 338"/>
                <a:gd name="T48" fmla="*/ 96 w 190"/>
                <a:gd name="T49" fmla="*/ 319 h 338"/>
                <a:gd name="T50" fmla="*/ 96 w 190"/>
                <a:gd name="T51" fmla="*/ 263 h 338"/>
                <a:gd name="T52" fmla="*/ 115 w 190"/>
                <a:gd name="T53" fmla="*/ 263 h 338"/>
                <a:gd name="T54" fmla="*/ 115 w 190"/>
                <a:gd name="T55" fmla="*/ 319 h 338"/>
                <a:gd name="T56" fmla="*/ 133 w 190"/>
                <a:gd name="T57" fmla="*/ 338 h 338"/>
                <a:gd name="T58" fmla="*/ 152 w 190"/>
                <a:gd name="T59" fmla="*/ 319 h 338"/>
                <a:gd name="T60" fmla="*/ 152 w 190"/>
                <a:gd name="T61" fmla="*/ 25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8">
                  <a:moveTo>
                    <a:pt x="105" y="66"/>
                  </a:moveTo>
                  <a:cubicBezTo>
                    <a:pt x="123" y="66"/>
                    <a:pt x="138" y="51"/>
                    <a:pt x="138" y="33"/>
                  </a:cubicBezTo>
                  <a:cubicBezTo>
                    <a:pt x="138" y="15"/>
                    <a:pt x="123" y="0"/>
                    <a:pt x="105" y="0"/>
                  </a:cubicBezTo>
                  <a:cubicBezTo>
                    <a:pt x="87" y="0"/>
                    <a:pt x="72" y="15"/>
                    <a:pt x="72" y="33"/>
                  </a:cubicBezTo>
                  <a:cubicBezTo>
                    <a:pt x="72" y="51"/>
                    <a:pt x="87" y="66"/>
                    <a:pt x="105" y="66"/>
                  </a:cubicBezTo>
                  <a:close/>
                  <a:moveTo>
                    <a:pt x="152" y="254"/>
                  </a:moveTo>
                  <a:cubicBezTo>
                    <a:pt x="157" y="252"/>
                    <a:pt x="162" y="248"/>
                    <a:pt x="166" y="245"/>
                  </a:cubicBezTo>
                  <a:cubicBezTo>
                    <a:pt x="169" y="243"/>
                    <a:pt x="169" y="243"/>
                    <a:pt x="169" y="243"/>
                  </a:cubicBezTo>
                  <a:cubicBezTo>
                    <a:pt x="182" y="231"/>
                    <a:pt x="190" y="215"/>
                    <a:pt x="190" y="197"/>
                  </a:cubicBezTo>
                  <a:cubicBezTo>
                    <a:pt x="190" y="176"/>
                    <a:pt x="179" y="157"/>
                    <a:pt x="161" y="146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07"/>
                    <a:pt x="121" y="85"/>
                    <a:pt x="93" y="85"/>
                  </a:cubicBezTo>
                  <a:cubicBezTo>
                    <a:pt x="77" y="85"/>
                    <a:pt x="62" y="93"/>
                    <a:pt x="52" y="10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0" y="186"/>
                    <a:pt x="2" y="198"/>
                    <a:pt x="11" y="203"/>
                  </a:cubicBezTo>
                  <a:cubicBezTo>
                    <a:pt x="19" y="209"/>
                    <a:pt x="31" y="207"/>
                    <a:pt x="37" y="198"/>
                  </a:cubicBezTo>
                  <a:cubicBezTo>
                    <a:pt x="54" y="173"/>
                    <a:pt x="54" y="173"/>
                    <a:pt x="54" y="173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4" y="245"/>
                    <a:pt x="35" y="251"/>
                    <a:pt x="39" y="256"/>
                  </a:cubicBezTo>
                  <a:cubicBezTo>
                    <a:pt x="42" y="260"/>
                    <a:pt x="48" y="263"/>
                    <a:pt x="54" y="263"/>
                  </a:cubicBezTo>
                  <a:cubicBezTo>
                    <a:pt x="58" y="263"/>
                    <a:pt x="58" y="263"/>
                    <a:pt x="58" y="263"/>
                  </a:cubicBezTo>
                  <a:cubicBezTo>
                    <a:pt x="58" y="319"/>
                    <a:pt x="58" y="319"/>
                    <a:pt x="58" y="319"/>
                  </a:cubicBezTo>
                  <a:cubicBezTo>
                    <a:pt x="58" y="329"/>
                    <a:pt x="67" y="338"/>
                    <a:pt x="77" y="338"/>
                  </a:cubicBezTo>
                  <a:cubicBezTo>
                    <a:pt x="87" y="338"/>
                    <a:pt x="96" y="329"/>
                    <a:pt x="96" y="319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115" y="329"/>
                    <a:pt x="123" y="338"/>
                    <a:pt x="133" y="338"/>
                  </a:cubicBezTo>
                  <a:cubicBezTo>
                    <a:pt x="144" y="338"/>
                    <a:pt x="152" y="329"/>
                    <a:pt x="152" y="319"/>
                  </a:cubicBezTo>
                  <a:lnTo>
                    <a:pt x="152" y="254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Rectangle 85">
              <a:extLst>
                <a:ext uri="{FF2B5EF4-FFF2-40B4-BE49-F238E27FC236}">
                  <a16:creationId xmlns:a16="http://schemas.microsoft.com/office/drawing/2014/main" id="{BD6AB6DD-763B-B79A-63E6-157730A11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623570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Freeform 86">
              <a:extLst>
                <a:ext uri="{FF2B5EF4-FFF2-40B4-BE49-F238E27FC236}">
                  <a16:creationId xmlns:a16="http://schemas.microsoft.com/office/drawing/2014/main" id="{A2372DF0-2FD1-5E36-8C5B-C96F8FF1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263" y="6313488"/>
              <a:ext cx="441325" cy="469900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5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1" y="141"/>
                    <a:pt x="25" y="248"/>
                    <a:pt x="126" y="297"/>
                  </a:cubicBezTo>
                  <a:cubicBezTo>
                    <a:pt x="136" y="301"/>
                    <a:pt x="148" y="301"/>
                    <a:pt x="157" y="297"/>
                  </a:cubicBezTo>
                  <a:cubicBezTo>
                    <a:pt x="259" y="248"/>
                    <a:pt x="283" y="141"/>
                    <a:pt x="283" y="83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Rectangle 87">
              <a:extLst>
                <a:ext uri="{FF2B5EF4-FFF2-40B4-BE49-F238E27FC236}">
                  <a16:creationId xmlns:a16="http://schemas.microsoft.com/office/drawing/2014/main" id="{21F45B21-2EBA-E245-9158-CCEFF0D43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2493963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88">
              <a:extLst>
                <a:ext uri="{FF2B5EF4-FFF2-40B4-BE49-F238E27FC236}">
                  <a16:creationId xmlns:a16="http://schemas.microsoft.com/office/drawing/2014/main" id="{DFF46AF6-7320-F33F-D182-D1D16538C1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69701" y="2782888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59 h 135"/>
                <a:gd name="T8" fmla="*/ 113 w 167"/>
                <a:gd name="T9" fmla="*/ 30 h 135"/>
                <a:gd name="T10" fmla="*/ 120 w 167"/>
                <a:gd name="T11" fmla="*/ 135 h 135"/>
                <a:gd name="T12" fmla="*/ 120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2 h 135"/>
                <a:gd name="T26" fmla="*/ 67 w 167"/>
                <a:gd name="T27" fmla="*/ 79 h 135"/>
                <a:gd name="T28" fmla="*/ 65 w 167"/>
                <a:gd name="T29" fmla="*/ 79 h 135"/>
                <a:gd name="T30" fmla="*/ 65 w 167"/>
                <a:gd name="T31" fmla="*/ 79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3 h 135"/>
                <a:gd name="T44" fmla="*/ 47 w 167"/>
                <a:gd name="T45" fmla="*/ 135 h 135"/>
                <a:gd name="T46" fmla="*/ 120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4"/>
                    <a:pt x="100" y="0"/>
                    <a:pt x="84" y="0"/>
                  </a:cubicBezTo>
                  <a:cubicBezTo>
                    <a:pt x="67" y="0"/>
                    <a:pt x="54" y="14"/>
                    <a:pt x="54" y="30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30"/>
                  </a:cubicBezTo>
                  <a:close/>
                  <a:moveTo>
                    <a:pt x="120" y="135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2"/>
                    <a:pt x="84" y="82"/>
                  </a:cubicBezTo>
                  <a:cubicBezTo>
                    <a:pt x="78" y="82"/>
                    <a:pt x="72" y="81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5" y="75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3" y="96"/>
                    <a:pt x="47" y="103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0" y="13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89">
              <a:extLst>
                <a:ext uri="{FF2B5EF4-FFF2-40B4-BE49-F238E27FC236}">
                  <a16:creationId xmlns:a16="http://schemas.microsoft.com/office/drawing/2014/main" id="{5A0BD64B-2AFE-DCCD-233C-E675924E8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1263" y="2613025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30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6 h 134"/>
                <a:gd name="T12" fmla="*/ 160 w 179"/>
                <a:gd name="T13" fmla="*/ 63 h 134"/>
                <a:gd name="T14" fmla="*/ 84 w 179"/>
                <a:gd name="T15" fmla="*/ 2 h 134"/>
                <a:gd name="T16" fmla="*/ 15 w 179"/>
                <a:gd name="T17" fmla="*/ 63 h 134"/>
                <a:gd name="T18" fmla="*/ 13 w 179"/>
                <a:gd name="T19" fmla="*/ 75 h 134"/>
                <a:gd name="T20" fmla="*/ 2 w 179"/>
                <a:gd name="T21" fmla="*/ 109 h 134"/>
                <a:gd name="T22" fmla="*/ 63 w 179"/>
                <a:gd name="T23" fmla="*/ 125 h 134"/>
                <a:gd name="T24" fmla="*/ 67 w 179"/>
                <a:gd name="T25" fmla="*/ 74 h 134"/>
                <a:gd name="T26" fmla="*/ 89 w 179"/>
                <a:gd name="T27" fmla="*/ 66 h 134"/>
                <a:gd name="T28" fmla="*/ 96 w 179"/>
                <a:gd name="T29" fmla="*/ 59 h 134"/>
                <a:gd name="T30" fmla="*/ 132 w 179"/>
                <a:gd name="T31" fmla="*/ 74 h 134"/>
                <a:gd name="T32" fmla="*/ 43 w 179"/>
                <a:gd name="T33" fmla="*/ 74 h 134"/>
                <a:gd name="T34" fmla="*/ 67 w 179"/>
                <a:gd name="T35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5" y="126"/>
                    <a:pt x="71" y="129"/>
                    <a:pt x="74" y="130"/>
                  </a:cubicBezTo>
                  <a:cubicBezTo>
                    <a:pt x="85" y="133"/>
                    <a:pt x="95" y="132"/>
                    <a:pt x="106" y="128"/>
                  </a:cubicBezTo>
                  <a:cubicBezTo>
                    <a:pt x="108" y="128"/>
                    <a:pt x="111" y="125"/>
                    <a:pt x="112" y="125"/>
                  </a:cubicBezTo>
                  <a:cubicBezTo>
                    <a:pt x="129" y="122"/>
                    <a:pt x="163" y="133"/>
                    <a:pt x="172" y="113"/>
                  </a:cubicBezTo>
                  <a:cubicBezTo>
                    <a:pt x="179" y="98"/>
                    <a:pt x="166" y="89"/>
                    <a:pt x="162" y="76"/>
                  </a:cubicBezTo>
                  <a:cubicBezTo>
                    <a:pt x="161" y="72"/>
                    <a:pt x="161" y="67"/>
                    <a:pt x="160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4"/>
                    <a:pt x="21" y="29"/>
                    <a:pt x="15" y="63"/>
                  </a:cubicBezTo>
                  <a:cubicBezTo>
                    <a:pt x="14" y="67"/>
                    <a:pt x="14" y="72"/>
                    <a:pt x="13" y="75"/>
                  </a:cubicBezTo>
                  <a:cubicBezTo>
                    <a:pt x="10" y="87"/>
                    <a:pt x="0" y="94"/>
                    <a:pt x="2" y="109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7" y="74"/>
                  </a:moveTo>
                  <a:cubicBezTo>
                    <a:pt x="75" y="73"/>
                    <a:pt x="83" y="70"/>
                    <a:pt x="89" y="66"/>
                  </a:cubicBezTo>
                  <a:cubicBezTo>
                    <a:pt x="90" y="65"/>
                    <a:pt x="96" y="58"/>
                    <a:pt x="96" y="59"/>
                  </a:cubicBezTo>
                  <a:cubicBezTo>
                    <a:pt x="103" y="71"/>
                    <a:pt x="119" y="75"/>
                    <a:pt x="132" y="74"/>
                  </a:cubicBezTo>
                  <a:cubicBezTo>
                    <a:pt x="130" y="132"/>
                    <a:pt x="45" y="132"/>
                    <a:pt x="43" y="74"/>
                  </a:cubicBezTo>
                  <a:cubicBezTo>
                    <a:pt x="51" y="73"/>
                    <a:pt x="60" y="75"/>
                    <a:pt x="67" y="74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90">
              <a:extLst>
                <a:ext uri="{FF2B5EF4-FFF2-40B4-BE49-F238E27FC236}">
                  <a16:creationId xmlns:a16="http://schemas.microsoft.com/office/drawing/2014/main" id="{C0F75FA1-4775-EBE1-2704-F7604DD78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563" y="2844800"/>
              <a:ext cx="257175" cy="149225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5"/>
                    <a:pt x="143" y="55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0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Rectangle 91">
              <a:extLst>
                <a:ext uri="{FF2B5EF4-FFF2-40B4-BE49-F238E27FC236}">
                  <a16:creationId xmlns:a16="http://schemas.microsoft.com/office/drawing/2014/main" id="{D8A4670A-8F18-977F-2E63-8C515B198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12461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92">
              <a:extLst>
                <a:ext uri="{FF2B5EF4-FFF2-40B4-BE49-F238E27FC236}">
                  <a16:creationId xmlns:a16="http://schemas.microsoft.com/office/drawing/2014/main" id="{BB6B93F3-BAFA-115A-AB95-B72E8893C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82376" y="1349375"/>
              <a:ext cx="419100" cy="419100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8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0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8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8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8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7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8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8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8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Rectangle 93">
              <a:extLst>
                <a:ext uri="{FF2B5EF4-FFF2-40B4-BE49-F238E27FC236}">
                  <a16:creationId xmlns:a16="http://schemas.microsoft.com/office/drawing/2014/main" id="{AE81C235-F2AC-AE70-79FD-C39DBD911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-1588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94">
              <a:extLst>
                <a:ext uri="{FF2B5EF4-FFF2-40B4-BE49-F238E27FC236}">
                  <a16:creationId xmlns:a16="http://schemas.microsoft.com/office/drawing/2014/main" id="{79AB5D5C-0E46-7641-232E-DEEB4902B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263" y="358775"/>
              <a:ext cx="203200" cy="188913"/>
            </a:xfrm>
            <a:custGeom>
              <a:avLst/>
              <a:gdLst>
                <a:gd name="T0" fmla="*/ 120 w 130"/>
                <a:gd name="T1" fmla="*/ 35 h 121"/>
                <a:gd name="T2" fmla="*/ 56 w 130"/>
                <a:gd name="T3" fmla="*/ 3 h 121"/>
                <a:gd name="T4" fmla="*/ 56 w 130"/>
                <a:gd name="T5" fmla="*/ 3 h 121"/>
                <a:gd name="T6" fmla="*/ 41 w 130"/>
                <a:gd name="T7" fmla="*/ 2 h 121"/>
                <a:gd name="T8" fmla="*/ 31 w 130"/>
                <a:gd name="T9" fmla="*/ 13 h 121"/>
                <a:gd name="T10" fmla="*/ 3 w 130"/>
                <a:gd name="T11" fmla="*/ 95 h 121"/>
                <a:gd name="T12" fmla="*/ 15 w 130"/>
                <a:gd name="T13" fmla="*/ 118 h 121"/>
                <a:gd name="T14" fmla="*/ 38 w 130"/>
                <a:gd name="T15" fmla="*/ 107 h 121"/>
                <a:gd name="T16" fmla="*/ 58 w 130"/>
                <a:gd name="T17" fmla="*/ 45 h 121"/>
                <a:gd name="T18" fmla="*/ 93 w 130"/>
                <a:gd name="T19" fmla="*/ 62 h 121"/>
                <a:gd name="T20" fmla="*/ 93 w 130"/>
                <a:gd name="T21" fmla="*/ 101 h 121"/>
                <a:gd name="T22" fmla="*/ 111 w 130"/>
                <a:gd name="T23" fmla="*/ 119 h 121"/>
                <a:gd name="T24" fmla="*/ 130 w 130"/>
                <a:gd name="T25" fmla="*/ 101 h 121"/>
                <a:gd name="T26" fmla="*/ 130 w 130"/>
                <a:gd name="T27" fmla="*/ 51 h 121"/>
                <a:gd name="T28" fmla="*/ 120 w 130"/>
                <a:gd name="T2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1">
                  <a:moveTo>
                    <a:pt x="120" y="35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1" y="1"/>
                    <a:pt x="46" y="0"/>
                    <a:pt x="41" y="2"/>
                  </a:cubicBezTo>
                  <a:cubicBezTo>
                    <a:pt x="36" y="4"/>
                    <a:pt x="32" y="8"/>
                    <a:pt x="31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5"/>
                    <a:pt x="5" y="115"/>
                    <a:pt x="15" y="118"/>
                  </a:cubicBezTo>
                  <a:cubicBezTo>
                    <a:pt x="24" y="121"/>
                    <a:pt x="35" y="116"/>
                    <a:pt x="38" y="107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30" y="111"/>
                    <a:pt x="130" y="10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44"/>
                    <a:pt x="126" y="38"/>
                    <a:pt x="120" y="3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Oval 95">
              <a:extLst>
                <a:ext uri="{FF2B5EF4-FFF2-40B4-BE49-F238E27FC236}">
                  <a16:creationId xmlns:a16="http://schemas.microsoft.com/office/drawing/2014/main" id="{4A7B9C85-45C5-4855-721A-D6DB665AD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0176" y="76200"/>
              <a:ext cx="98425" cy="100013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96">
              <a:extLst>
                <a:ext uri="{FF2B5EF4-FFF2-40B4-BE49-F238E27FC236}">
                  <a16:creationId xmlns:a16="http://schemas.microsoft.com/office/drawing/2014/main" id="{796AF5C2-7DB8-81CC-27D5-12CFB89BE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9201" y="190500"/>
              <a:ext cx="434975" cy="298450"/>
            </a:xfrm>
            <a:custGeom>
              <a:avLst/>
              <a:gdLst>
                <a:gd name="T0" fmla="*/ 275 w 279"/>
                <a:gd name="T1" fmla="*/ 169 h 191"/>
                <a:gd name="T2" fmla="*/ 247 w 279"/>
                <a:gd name="T3" fmla="*/ 111 h 191"/>
                <a:gd name="T4" fmla="*/ 227 w 279"/>
                <a:gd name="T5" fmla="*/ 110 h 191"/>
                <a:gd name="T6" fmla="*/ 215 w 279"/>
                <a:gd name="T7" fmla="*/ 130 h 191"/>
                <a:gd name="T8" fmla="*/ 169 w 279"/>
                <a:gd name="T9" fmla="*/ 107 h 191"/>
                <a:gd name="T10" fmla="*/ 151 w 279"/>
                <a:gd name="T11" fmla="*/ 43 h 191"/>
                <a:gd name="T12" fmla="*/ 93 w 279"/>
                <a:gd name="T13" fmla="*/ 0 h 191"/>
                <a:gd name="T14" fmla="*/ 43 w 279"/>
                <a:gd name="T15" fmla="*/ 29 h 191"/>
                <a:gd name="T16" fmla="*/ 36 w 279"/>
                <a:gd name="T17" fmla="*/ 40 h 191"/>
                <a:gd name="T18" fmla="*/ 22 w 279"/>
                <a:gd name="T19" fmla="*/ 33 h 191"/>
                <a:gd name="T20" fmla="*/ 3 w 279"/>
                <a:gd name="T21" fmla="*/ 39 h 191"/>
                <a:gd name="T22" fmla="*/ 3 w 279"/>
                <a:gd name="T23" fmla="*/ 39 h 191"/>
                <a:gd name="T24" fmla="*/ 9 w 279"/>
                <a:gd name="T25" fmla="*/ 58 h 191"/>
                <a:gd name="T26" fmla="*/ 202 w 279"/>
                <a:gd name="T27" fmla="*/ 154 h 191"/>
                <a:gd name="T28" fmla="*/ 191 w 279"/>
                <a:gd name="T29" fmla="*/ 173 h 191"/>
                <a:gd name="T30" fmla="*/ 202 w 279"/>
                <a:gd name="T31" fmla="*/ 190 h 191"/>
                <a:gd name="T32" fmla="*/ 266 w 279"/>
                <a:gd name="T33" fmla="*/ 185 h 191"/>
                <a:gd name="T34" fmla="*/ 275 w 279"/>
                <a:gd name="T35" fmla="*/ 16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1">
                  <a:moveTo>
                    <a:pt x="275" y="169"/>
                  </a:moveTo>
                  <a:cubicBezTo>
                    <a:pt x="247" y="111"/>
                    <a:pt x="247" y="111"/>
                    <a:pt x="247" y="111"/>
                  </a:cubicBezTo>
                  <a:cubicBezTo>
                    <a:pt x="243" y="103"/>
                    <a:pt x="231" y="102"/>
                    <a:pt x="227" y="110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43" y="17"/>
                    <a:pt x="120" y="0"/>
                    <a:pt x="93" y="0"/>
                  </a:cubicBezTo>
                  <a:cubicBezTo>
                    <a:pt x="73" y="0"/>
                    <a:pt x="53" y="11"/>
                    <a:pt x="43" y="2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30"/>
                    <a:pt x="7" y="32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6"/>
                    <a:pt x="3" y="54"/>
                    <a:pt x="9" y="58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191" y="173"/>
                    <a:pt x="191" y="173"/>
                    <a:pt x="191" y="173"/>
                  </a:cubicBezTo>
                  <a:cubicBezTo>
                    <a:pt x="186" y="181"/>
                    <a:pt x="193" y="191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5"/>
                    <a:pt x="279" y="176"/>
                    <a:pt x="275" y="16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Rectangle 97">
              <a:extLst>
                <a:ext uri="{FF2B5EF4-FFF2-40B4-BE49-F238E27FC236}">
                  <a16:creationId xmlns:a16="http://schemas.microsoft.com/office/drawing/2014/main" id="{2BF3B570-FE9C-ADBB-1685-970D0952A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18700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98">
              <a:extLst>
                <a:ext uri="{FF2B5EF4-FFF2-40B4-BE49-F238E27FC236}">
                  <a16:creationId xmlns:a16="http://schemas.microsoft.com/office/drawing/2014/main" id="{2D2A6AE1-2037-26A1-182F-FEB5F70E32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8563" y="1982788"/>
              <a:ext cx="468313" cy="361950"/>
            </a:xfrm>
            <a:custGeom>
              <a:avLst/>
              <a:gdLst>
                <a:gd name="T0" fmla="*/ 183 w 300"/>
                <a:gd name="T1" fmla="*/ 120 h 233"/>
                <a:gd name="T2" fmla="*/ 183 w 300"/>
                <a:gd name="T3" fmla="*/ 16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6 h 233"/>
                <a:gd name="T10" fmla="*/ 117 w 300"/>
                <a:gd name="T11" fmla="*/ 120 h 233"/>
                <a:gd name="T12" fmla="*/ 104 w 300"/>
                <a:gd name="T13" fmla="*/ 133 h 233"/>
                <a:gd name="T14" fmla="*/ 92 w 300"/>
                <a:gd name="T15" fmla="*/ 120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6 h 233"/>
                <a:gd name="T22" fmla="*/ 283 w 300"/>
                <a:gd name="T23" fmla="*/ 166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0 h 233"/>
                <a:gd name="T30" fmla="*/ 196 w 300"/>
                <a:gd name="T31" fmla="*/ 133 h 233"/>
                <a:gd name="T32" fmla="*/ 183 w 300"/>
                <a:gd name="T33" fmla="*/ 120 h 233"/>
                <a:gd name="T34" fmla="*/ 21 w 300"/>
                <a:gd name="T35" fmla="*/ 191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1 h 233"/>
                <a:gd name="T46" fmla="*/ 21 w 300"/>
                <a:gd name="T47" fmla="*/ 19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0"/>
                  </a:moveTo>
                  <a:cubicBezTo>
                    <a:pt x="183" y="16"/>
                    <a:pt x="183" y="16"/>
                    <a:pt x="183" y="16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6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7"/>
                    <a:pt x="111" y="133"/>
                    <a:pt x="104" y="133"/>
                  </a:cubicBezTo>
                  <a:cubicBezTo>
                    <a:pt x="97" y="133"/>
                    <a:pt x="92" y="127"/>
                    <a:pt x="92" y="12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0"/>
                    <a:pt x="17" y="83"/>
                    <a:pt x="17" y="133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3"/>
                    <a:pt x="253" y="40"/>
                    <a:pt x="208" y="24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8" y="127"/>
                    <a:pt x="203" y="133"/>
                    <a:pt x="196" y="133"/>
                  </a:cubicBezTo>
                  <a:cubicBezTo>
                    <a:pt x="189" y="133"/>
                    <a:pt x="183" y="127"/>
                    <a:pt x="183" y="120"/>
                  </a:cubicBezTo>
                  <a:close/>
                  <a:moveTo>
                    <a:pt x="21" y="191"/>
                  </a:moveTo>
                  <a:cubicBezTo>
                    <a:pt x="9" y="191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1"/>
                    <a:pt x="279" y="191"/>
                  </a:cubicBezTo>
                  <a:lnTo>
                    <a:pt x="21" y="191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Rectangle 99">
              <a:extLst>
                <a:ext uri="{FF2B5EF4-FFF2-40B4-BE49-F238E27FC236}">
                  <a16:creationId xmlns:a16="http://schemas.microsoft.com/office/drawing/2014/main" id="{00E81456-D108-8F79-7628-BF626B7E5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3117850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00">
              <a:extLst>
                <a:ext uri="{FF2B5EF4-FFF2-40B4-BE49-F238E27FC236}">
                  <a16:creationId xmlns:a16="http://schemas.microsoft.com/office/drawing/2014/main" id="{60A223D4-B346-7142-5A3F-E273CF67D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93488" y="3195638"/>
              <a:ext cx="403225" cy="466725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8 w 259"/>
                <a:gd name="T5" fmla="*/ 33 h 300"/>
                <a:gd name="T6" fmla="*/ 216 w 259"/>
                <a:gd name="T7" fmla="*/ 66 h 300"/>
                <a:gd name="T8" fmla="*/ 183 w 259"/>
                <a:gd name="T9" fmla="*/ 33 h 300"/>
                <a:gd name="T10" fmla="*/ 120 w 259"/>
                <a:gd name="T11" fmla="*/ 73 h 300"/>
                <a:gd name="T12" fmla="*/ 108 w 259"/>
                <a:gd name="T13" fmla="*/ 74 h 300"/>
                <a:gd name="T14" fmla="*/ 88 w 259"/>
                <a:gd name="T15" fmla="*/ 93 h 300"/>
                <a:gd name="T16" fmla="*/ 62 w 259"/>
                <a:gd name="T17" fmla="*/ 93 h 300"/>
                <a:gd name="T18" fmla="*/ 62 w 259"/>
                <a:gd name="T19" fmla="*/ 67 h 300"/>
                <a:gd name="T20" fmla="*/ 81 w 259"/>
                <a:gd name="T21" fmla="*/ 47 h 300"/>
                <a:gd name="T22" fmla="*/ 144 w 259"/>
                <a:gd name="T23" fmla="*/ 44 h 300"/>
                <a:gd name="T24" fmla="*/ 192 w 259"/>
                <a:gd name="T25" fmla="*/ 82 h 300"/>
                <a:gd name="T26" fmla="*/ 195 w 259"/>
                <a:gd name="T27" fmla="*/ 123 h 300"/>
                <a:gd name="T28" fmla="*/ 170 w 259"/>
                <a:gd name="T29" fmla="*/ 150 h 300"/>
                <a:gd name="T30" fmla="*/ 228 w 259"/>
                <a:gd name="T31" fmla="*/ 150 h 300"/>
                <a:gd name="T32" fmla="*/ 255 w 259"/>
                <a:gd name="T33" fmla="*/ 184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6 w 259"/>
                <a:gd name="T41" fmla="*/ 188 h 300"/>
                <a:gd name="T42" fmla="*/ 186 w 259"/>
                <a:gd name="T43" fmla="*/ 188 h 300"/>
                <a:gd name="T44" fmla="*/ 187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3 h 300"/>
                <a:gd name="T52" fmla="*/ 104 w 259"/>
                <a:gd name="T53" fmla="*/ 113 h 300"/>
                <a:gd name="T54" fmla="*/ 134 w 259"/>
                <a:gd name="T55" fmla="*/ 84 h 300"/>
                <a:gd name="T56" fmla="*/ 120 w 259"/>
                <a:gd name="T57" fmla="*/ 73 h 300"/>
                <a:gd name="T58" fmla="*/ 94 w 259"/>
                <a:gd name="T59" fmla="*/ 263 h 300"/>
                <a:gd name="T60" fmla="*/ 150 w 259"/>
                <a:gd name="T61" fmla="*/ 206 h 300"/>
                <a:gd name="T62" fmla="*/ 94 w 259"/>
                <a:gd name="T63" fmla="*/ 150 h 300"/>
                <a:gd name="T64" fmla="*/ 37 w 259"/>
                <a:gd name="T65" fmla="*/ 206 h 300"/>
                <a:gd name="T66" fmla="*/ 94 w 259"/>
                <a:gd name="T67" fmla="*/ 2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5"/>
                    <a:pt x="197" y="0"/>
                    <a:pt x="216" y="0"/>
                  </a:cubicBezTo>
                  <a:cubicBezTo>
                    <a:pt x="234" y="0"/>
                    <a:pt x="248" y="15"/>
                    <a:pt x="248" y="33"/>
                  </a:cubicBezTo>
                  <a:cubicBezTo>
                    <a:pt x="248" y="51"/>
                    <a:pt x="234" y="66"/>
                    <a:pt x="216" y="66"/>
                  </a:cubicBezTo>
                  <a:cubicBezTo>
                    <a:pt x="197" y="66"/>
                    <a:pt x="183" y="51"/>
                    <a:pt x="183" y="33"/>
                  </a:cubicBezTo>
                  <a:close/>
                  <a:moveTo>
                    <a:pt x="120" y="73"/>
                  </a:moveTo>
                  <a:cubicBezTo>
                    <a:pt x="117" y="70"/>
                    <a:pt x="111" y="70"/>
                    <a:pt x="108" y="7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4" y="86"/>
                    <a:pt x="54" y="74"/>
                    <a:pt x="62" y="6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98" y="30"/>
                    <a:pt x="125" y="29"/>
                    <a:pt x="144" y="44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4" y="93"/>
                    <a:pt x="206" y="111"/>
                    <a:pt x="195" y="123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5" y="150"/>
                    <a:pt x="259" y="166"/>
                    <a:pt x="255" y="184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6" y="279"/>
                    <a:pt x="200" y="269"/>
                    <a:pt x="202" y="259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7" y="194"/>
                    <a:pt x="187" y="200"/>
                    <a:pt x="187" y="206"/>
                  </a:cubicBezTo>
                  <a:cubicBezTo>
                    <a:pt x="187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5"/>
                    <a:pt x="42" y="113"/>
                    <a:pt x="94" y="113"/>
                  </a:cubicBezTo>
                  <a:cubicBezTo>
                    <a:pt x="97" y="113"/>
                    <a:pt x="101" y="113"/>
                    <a:pt x="104" y="113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0" y="73"/>
                    <a:pt x="120" y="73"/>
                    <a:pt x="120" y="73"/>
                  </a:cubicBezTo>
                  <a:close/>
                  <a:moveTo>
                    <a:pt x="94" y="263"/>
                  </a:moveTo>
                  <a:cubicBezTo>
                    <a:pt x="125" y="263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7" y="175"/>
                    <a:pt x="37" y="206"/>
                  </a:cubicBezTo>
                  <a:cubicBezTo>
                    <a:pt x="37" y="237"/>
                    <a:pt x="63" y="263"/>
                    <a:pt x="94" y="26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Rectangle 101">
              <a:extLst>
                <a:ext uri="{FF2B5EF4-FFF2-40B4-BE49-F238E27FC236}">
                  <a16:creationId xmlns:a16="http://schemas.microsoft.com/office/drawing/2014/main" id="{D2A03E37-1F95-D2EF-6CA2-83D9BA7D3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4364038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02">
              <a:extLst>
                <a:ext uri="{FF2B5EF4-FFF2-40B4-BE49-F238E27FC236}">
                  <a16:creationId xmlns:a16="http://schemas.microsoft.com/office/drawing/2014/main" id="{88247B81-22DA-AE79-EBF7-74F5979E88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6976" y="4489450"/>
              <a:ext cx="471488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7 h 240"/>
                <a:gd name="T60" fmla="*/ 241 w 302"/>
                <a:gd name="T61" fmla="*/ 60 h 240"/>
                <a:gd name="T62" fmla="*/ 253 w 302"/>
                <a:gd name="T63" fmla="*/ 67 h 240"/>
                <a:gd name="T64" fmla="*/ 297 w 302"/>
                <a:gd name="T65" fmla="*/ 143 h 240"/>
                <a:gd name="T66" fmla="*/ 300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7 h 240"/>
                <a:gd name="T84" fmla="*/ 60 w 302"/>
                <a:gd name="T85" fmla="*/ 60 h 240"/>
                <a:gd name="T86" fmla="*/ 72 w 302"/>
                <a:gd name="T87" fmla="*/ 67 h 240"/>
                <a:gd name="T88" fmla="*/ 116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2" y="62"/>
                    <a:pt x="237" y="60"/>
                    <a:pt x="241" y="60"/>
                  </a:cubicBezTo>
                  <a:cubicBezTo>
                    <a:pt x="246" y="60"/>
                    <a:pt x="250" y="63"/>
                    <a:pt x="253" y="67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0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1" y="62"/>
                    <a:pt x="56" y="60"/>
                    <a:pt x="60" y="60"/>
                  </a:cubicBezTo>
                  <a:cubicBezTo>
                    <a:pt x="65" y="60"/>
                    <a:pt x="69" y="63"/>
                    <a:pt x="72" y="67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4" name="Rectangle 103">
              <a:extLst>
                <a:ext uri="{FF2B5EF4-FFF2-40B4-BE49-F238E27FC236}">
                  <a16:creationId xmlns:a16="http://schemas.microsoft.com/office/drawing/2014/main" id="{D71B3A1A-A9DF-6C15-F10A-E8694A37E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37401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5" name="Freeform 104">
              <a:extLst>
                <a:ext uri="{FF2B5EF4-FFF2-40B4-BE49-F238E27FC236}">
                  <a16:creationId xmlns:a16="http://schemas.microsoft.com/office/drawing/2014/main" id="{DBD24660-1714-CAB2-93CA-4B2745859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8738" y="3819525"/>
              <a:ext cx="207963" cy="73025"/>
            </a:xfrm>
            <a:custGeom>
              <a:avLst/>
              <a:gdLst>
                <a:gd name="T0" fmla="*/ 134 w 134"/>
                <a:gd name="T1" fmla="*/ 46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6"/>
                  </a:moveTo>
                  <a:cubicBezTo>
                    <a:pt x="124" y="19"/>
                    <a:pt x="97" y="0"/>
                    <a:pt x="67" y="0"/>
                  </a:cubicBezTo>
                  <a:cubicBezTo>
                    <a:pt x="36" y="0"/>
                    <a:pt x="10" y="19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6" name="Oval 105">
              <a:extLst>
                <a:ext uri="{FF2B5EF4-FFF2-40B4-BE49-F238E27FC236}">
                  <a16:creationId xmlns:a16="http://schemas.microsoft.com/office/drawing/2014/main" id="{0F68F756-158F-39CA-DB80-9EAFBB2E3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34788" y="4081463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7" name="Freeform 106">
              <a:extLst>
                <a:ext uri="{FF2B5EF4-FFF2-40B4-BE49-F238E27FC236}">
                  <a16:creationId xmlns:a16="http://schemas.microsoft.com/office/drawing/2014/main" id="{25570F9C-8F68-9A37-1496-B788070B0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6513" y="4081463"/>
              <a:ext cx="84138" cy="85725"/>
            </a:xfrm>
            <a:custGeom>
              <a:avLst/>
              <a:gdLst>
                <a:gd name="T0" fmla="*/ 48 w 54"/>
                <a:gd name="T1" fmla="*/ 46 h 55"/>
                <a:gd name="T2" fmla="*/ 54 w 54"/>
                <a:gd name="T3" fmla="*/ 27 h 55"/>
                <a:gd name="T4" fmla="*/ 28 w 54"/>
                <a:gd name="T5" fmla="*/ 0 h 55"/>
                <a:gd name="T6" fmla="*/ 0 w 54"/>
                <a:gd name="T7" fmla="*/ 27 h 55"/>
                <a:gd name="T8" fmla="*/ 28 w 54"/>
                <a:gd name="T9" fmla="*/ 55 h 55"/>
                <a:gd name="T10" fmla="*/ 48 w 54"/>
                <a:gd name="T11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8" y="46"/>
                  </a:moveTo>
                  <a:cubicBezTo>
                    <a:pt x="52" y="42"/>
                    <a:pt x="54" y="34"/>
                    <a:pt x="54" y="27"/>
                  </a:cubicBezTo>
                  <a:cubicBezTo>
                    <a:pt x="54" y="15"/>
                    <a:pt x="47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36" y="55"/>
                    <a:pt x="43" y="52"/>
                    <a:pt x="48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8" name="Freeform 107">
              <a:extLst>
                <a:ext uri="{FF2B5EF4-FFF2-40B4-BE49-F238E27FC236}">
                  <a16:creationId xmlns:a16="http://schemas.microsoft.com/office/drawing/2014/main" id="{D9A53BA8-0D71-0ED4-45D7-70FEE5AFF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952875"/>
              <a:ext cx="385763" cy="139700"/>
            </a:xfrm>
            <a:custGeom>
              <a:avLst/>
              <a:gdLst>
                <a:gd name="T0" fmla="*/ 245 w 248"/>
                <a:gd name="T1" fmla="*/ 64 h 90"/>
                <a:gd name="T2" fmla="*/ 124 w 248"/>
                <a:gd name="T3" fmla="*/ 0 h 90"/>
                <a:gd name="T4" fmla="*/ 2 w 248"/>
                <a:gd name="T5" fmla="*/ 64 h 90"/>
                <a:gd name="T6" fmla="*/ 0 w 248"/>
                <a:gd name="T7" fmla="*/ 90 h 90"/>
                <a:gd name="T8" fmla="*/ 0 w 248"/>
                <a:gd name="T9" fmla="*/ 90 h 90"/>
                <a:gd name="T10" fmla="*/ 24 w 248"/>
                <a:gd name="T11" fmla="*/ 90 h 90"/>
                <a:gd name="T12" fmla="*/ 71 w 248"/>
                <a:gd name="T13" fmla="*/ 59 h 90"/>
                <a:gd name="T14" fmla="*/ 114 w 248"/>
                <a:gd name="T15" fmla="*/ 85 h 90"/>
                <a:gd name="T16" fmla="*/ 124 w 248"/>
                <a:gd name="T17" fmla="*/ 83 h 90"/>
                <a:gd name="T18" fmla="*/ 135 w 248"/>
                <a:gd name="T19" fmla="*/ 85 h 90"/>
                <a:gd name="T20" fmla="*/ 178 w 248"/>
                <a:gd name="T21" fmla="*/ 59 h 90"/>
                <a:gd name="T22" fmla="*/ 224 w 248"/>
                <a:gd name="T23" fmla="*/ 90 h 90"/>
                <a:gd name="T24" fmla="*/ 248 w 248"/>
                <a:gd name="T25" fmla="*/ 90 h 90"/>
                <a:gd name="T26" fmla="*/ 248 w 248"/>
                <a:gd name="T27" fmla="*/ 90 h 90"/>
                <a:gd name="T28" fmla="*/ 245 w 248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90">
                  <a:moveTo>
                    <a:pt x="245" y="64"/>
                  </a:moveTo>
                  <a:cubicBezTo>
                    <a:pt x="235" y="64"/>
                    <a:pt x="157" y="56"/>
                    <a:pt x="124" y="0"/>
                  </a:cubicBezTo>
                  <a:cubicBezTo>
                    <a:pt x="91" y="56"/>
                    <a:pt x="12" y="64"/>
                    <a:pt x="2" y="64"/>
                  </a:cubicBezTo>
                  <a:cubicBezTo>
                    <a:pt x="1" y="73"/>
                    <a:pt x="0" y="81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32" y="72"/>
                    <a:pt x="50" y="59"/>
                    <a:pt x="71" y="59"/>
                  </a:cubicBezTo>
                  <a:cubicBezTo>
                    <a:pt x="92" y="59"/>
                    <a:pt x="107" y="70"/>
                    <a:pt x="114" y="85"/>
                  </a:cubicBezTo>
                  <a:cubicBezTo>
                    <a:pt x="117" y="83"/>
                    <a:pt x="121" y="83"/>
                    <a:pt x="124" y="83"/>
                  </a:cubicBezTo>
                  <a:cubicBezTo>
                    <a:pt x="128" y="83"/>
                    <a:pt x="132" y="83"/>
                    <a:pt x="135" y="85"/>
                  </a:cubicBezTo>
                  <a:cubicBezTo>
                    <a:pt x="143" y="70"/>
                    <a:pt x="160" y="59"/>
                    <a:pt x="178" y="59"/>
                  </a:cubicBezTo>
                  <a:cubicBezTo>
                    <a:pt x="199" y="59"/>
                    <a:pt x="217" y="72"/>
                    <a:pt x="224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81"/>
                    <a:pt x="247" y="73"/>
                    <a:pt x="245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9" name="Freeform 108">
              <a:extLst>
                <a:ext uri="{FF2B5EF4-FFF2-40B4-BE49-F238E27FC236}">
                  <a16:creationId xmlns:a16="http://schemas.microsoft.com/office/drawing/2014/main" id="{40A8639E-05D7-E96D-B5FD-B1DC28873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9388" y="3900488"/>
              <a:ext cx="160338" cy="112713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7" y="69"/>
                    <a:pt x="102" y="73"/>
                  </a:cubicBezTo>
                  <a:cubicBezTo>
                    <a:pt x="84" y="33"/>
                    <a:pt x="46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Freeform 109">
              <a:extLst>
                <a:ext uri="{FF2B5EF4-FFF2-40B4-BE49-F238E27FC236}">
                  <a16:creationId xmlns:a16="http://schemas.microsoft.com/office/drawing/2014/main" id="{8BA5C81C-216F-6BFE-2D82-97065C91B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5713" y="3900488"/>
              <a:ext cx="158750" cy="112713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7" y="4"/>
                    <a:pt x="18" y="33"/>
                    <a:pt x="0" y="73"/>
                  </a:cubicBezTo>
                  <a:cubicBezTo>
                    <a:pt x="26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1" name="Freeform 110">
              <a:extLst>
                <a:ext uri="{FF2B5EF4-FFF2-40B4-BE49-F238E27FC236}">
                  <a16:creationId xmlns:a16="http://schemas.microsoft.com/office/drawing/2014/main" id="{56A57B94-E4B2-F769-7C89-34CA082C6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3013" y="4116388"/>
              <a:ext cx="379413" cy="169863"/>
            </a:xfrm>
            <a:custGeom>
              <a:avLst/>
              <a:gdLst>
                <a:gd name="T0" fmla="*/ 176 w 244"/>
                <a:gd name="T1" fmla="*/ 54 h 109"/>
                <a:gd name="T2" fmla="*/ 126 w 244"/>
                <a:gd name="T3" fmla="*/ 4 h 109"/>
                <a:gd name="T4" fmla="*/ 126 w 244"/>
                <a:gd name="T5" fmla="*/ 4 h 109"/>
                <a:gd name="T6" fmla="*/ 122 w 244"/>
                <a:gd name="T7" fmla="*/ 0 h 109"/>
                <a:gd name="T8" fmla="*/ 118 w 244"/>
                <a:gd name="T9" fmla="*/ 4 h 109"/>
                <a:gd name="T10" fmla="*/ 118 w 244"/>
                <a:gd name="T11" fmla="*/ 4 h 109"/>
                <a:gd name="T12" fmla="*/ 106 w 244"/>
                <a:gd name="T13" fmla="*/ 38 h 109"/>
                <a:gd name="T14" fmla="*/ 69 w 244"/>
                <a:gd name="T15" fmla="*/ 54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6 w 244"/>
                <a:gd name="T25" fmla="*/ 8 h 109"/>
                <a:gd name="T26" fmla="*/ 176 w 244"/>
                <a:gd name="T2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6" y="54"/>
                  </a:moveTo>
                  <a:cubicBezTo>
                    <a:pt x="149" y="54"/>
                    <a:pt x="126" y="32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2"/>
                    <a:pt x="124" y="0"/>
                    <a:pt x="122" y="0"/>
                  </a:cubicBezTo>
                  <a:cubicBezTo>
                    <a:pt x="120" y="0"/>
                    <a:pt x="118" y="2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6" y="49"/>
                    <a:pt x="84" y="54"/>
                    <a:pt x="69" y="54"/>
                  </a:cubicBezTo>
                  <a:cubicBezTo>
                    <a:pt x="42" y="54"/>
                    <a:pt x="20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5"/>
                    <a:pt x="61" y="109"/>
                    <a:pt x="122" y="109"/>
                  </a:cubicBezTo>
                  <a:cubicBezTo>
                    <a:pt x="183" y="109"/>
                    <a:pt x="233" y="65"/>
                    <a:pt x="244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5" y="34"/>
                    <a:pt x="203" y="54"/>
                    <a:pt x="176" y="5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2" name="Rectangle 111">
              <a:extLst>
                <a:ext uri="{FF2B5EF4-FFF2-40B4-BE49-F238E27FC236}">
                  <a16:creationId xmlns:a16="http://schemas.microsoft.com/office/drawing/2014/main" id="{AC1D79A8-1C4C-09A9-4A4C-0156E7F8A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5611813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3" name="Freeform 112">
              <a:extLst>
                <a:ext uri="{FF2B5EF4-FFF2-40B4-BE49-F238E27FC236}">
                  <a16:creationId xmlns:a16="http://schemas.microsoft.com/office/drawing/2014/main" id="{F527674A-6D92-03FE-6E97-654E8F56B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8563" y="5741988"/>
              <a:ext cx="468313" cy="365125"/>
            </a:xfrm>
            <a:custGeom>
              <a:avLst/>
              <a:gdLst>
                <a:gd name="T0" fmla="*/ 140 w 300"/>
                <a:gd name="T1" fmla="*/ 28 h 234"/>
                <a:gd name="T2" fmla="*/ 79 w 300"/>
                <a:gd name="T3" fmla="*/ 96 h 234"/>
                <a:gd name="T4" fmla="*/ 79 w 300"/>
                <a:gd name="T5" fmla="*/ 105 h 234"/>
                <a:gd name="T6" fmla="*/ 137 w 300"/>
                <a:gd name="T7" fmla="*/ 105 h 234"/>
                <a:gd name="T8" fmla="*/ 154 w 300"/>
                <a:gd name="T9" fmla="*/ 88 h 234"/>
                <a:gd name="T10" fmla="*/ 161 w 300"/>
                <a:gd name="T11" fmla="*/ 85 h 234"/>
                <a:gd name="T12" fmla="*/ 171 w 300"/>
                <a:gd name="T13" fmla="*/ 88 h 234"/>
                <a:gd name="T14" fmla="*/ 263 w 300"/>
                <a:gd name="T15" fmla="*/ 180 h 234"/>
                <a:gd name="T16" fmla="*/ 300 w 300"/>
                <a:gd name="T17" fmla="*/ 150 h 234"/>
                <a:gd name="T18" fmla="*/ 300 w 300"/>
                <a:gd name="T19" fmla="*/ 0 h 234"/>
                <a:gd name="T20" fmla="*/ 242 w 300"/>
                <a:gd name="T21" fmla="*/ 34 h 234"/>
                <a:gd name="T22" fmla="*/ 229 w 300"/>
                <a:gd name="T23" fmla="*/ 26 h 234"/>
                <a:gd name="T24" fmla="*/ 201 w 300"/>
                <a:gd name="T25" fmla="*/ 17 h 234"/>
                <a:gd name="T26" fmla="*/ 165 w 300"/>
                <a:gd name="T27" fmla="*/ 17 h 234"/>
                <a:gd name="T28" fmla="*/ 163 w 300"/>
                <a:gd name="T29" fmla="*/ 17 h 234"/>
                <a:gd name="T30" fmla="*/ 140 w 300"/>
                <a:gd name="T31" fmla="*/ 28 h 234"/>
                <a:gd name="T32" fmla="*/ 61 w 300"/>
                <a:gd name="T33" fmla="*/ 79 h 234"/>
                <a:gd name="T34" fmla="*/ 116 w 300"/>
                <a:gd name="T35" fmla="*/ 17 h 234"/>
                <a:gd name="T36" fmla="*/ 96 w 300"/>
                <a:gd name="T37" fmla="*/ 17 h 234"/>
                <a:gd name="T38" fmla="*/ 60 w 300"/>
                <a:gd name="T39" fmla="*/ 32 h 234"/>
                <a:gd name="T40" fmla="*/ 58 w 300"/>
                <a:gd name="T41" fmla="*/ 34 h 234"/>
                <a:gd name="T42" fmla="*/ 0 w 300"/>
                <a:gd name="T43" fmla="*/ 0 h 234"/>
                <a:gd name="T44" fmla="*/ 0 w 300"/>
                <a:gd name="T45" fmla="*/ 150 h 234"/>
                <a:gd name="T46" fmla="*/ 81 w 300"/>
                <a:gd name="T47" fmla="*/ 218 h 234"/>
                <a:gd name="T48" fmla="*/ 124 w 300"/>
                <a:gd name="T49" fmla="*/ 234 h 234"/>
                <a:gd name="T50" fmla="*/ 132 w 300"/>
                <a:gd name="T51" fmla="*/ 234 h 234"/>
                <a:gd name="T52" fmla="*/ 129 w 300"/>
                <a:gd name="T53" fmla="*/ 230 h 234"/>
                <a:gd name="T54" fmla="*/ 129 w 300"/>
                <a:gd name="T55" fmla="*/ 212 h 234"/>
                <a:gd name="T56" fmla="*/ 146 w 300"/>
                <a:gd name="T57" fmla="*/ 212 h 234"/>
                <a:gd name="T58" fmla="*/ 168 w 300"/>
                <a:gd name="T59" fmla="*/ 234 h 234"/>
                <a:gd name="T60" fmla="*/ 172 w 300"/>
                <a:gd name="T61" fmla="*/ 234 h 234"/>
                <a:gd name="T62" fmla="*/ 201 w 300"/>
                <a:gd name="T63" fmla="*/ 227 h 234"/>
                <a:gd name="T64" fmla="*/ 187 w 300"/>
                <a:gd name="T65" fmla="*/ 213 h 234"/>
                <a:gd name="T66" fmla="*/ 187 w 300"/>
                <a:gd name="T67" fmla="*/ 196 h 234"/>
                <a:gd name="T68" fmla="*/ 205 w 300"/>
                <a:gd name="T69" fmla="*/ 196 h 234"/>
                <a:gd name="T70" fmla="*/ 221 w 300"/>
                <a:gd name="T71" fmla="*/ 212 h 234"/>
                <a:gd name="T72" fmla="*/ 230 w 300"/>
                <a:gd name="T73" fmla="*/ 203 h 234"/>
                <a:gd name="T74" fmla="*/ 234 w 300"/>
                <a:gd name="T75" fmla="*/ 186 h 234"/>
                <a:gd name="T76" fmla="*/ 162 w 300"/>
                <a:gd name="T77" fmla="*/ 115 h 234"/>
                <a:gd name="T78" fmla="*/ 155 w 300"/>
                <a:gd name="T79" fmla="*/ 123 h 234"/>
                <a:gd name="T80" fmla="*/ 62 w 300"/>
                <a:gd name="T81" fmla="*/ 123 h 234"/>
                <a:gd name="T82" fmla="*/ 61 w 300"/>
                <a:gd name="T83" fmla="*/ 7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4">
                  <a:moveTo>
                    <a:pt x="140" y="28"/>
                  </a:moveTo>
                  <a:cubicBezTo>
                    <a:pt x="79" y="96"/>
                    <a:pt x="79" y="96"/>
                    <a:pt x="79" y="96"/>
                  </a:cubicBezTo>
                  <a:cubicBezTo>
                    <a:pt x="77" y="98"/>
                    <a:pt x="77" y="102"/>
                    <a:pt x="79" y="105"/>
                  </a:cubicBezTo>
                  <a:cubicBezTo>
                    <a:pt x="95" y="121"/>
                    <a:pt x="121" y="121"/>
                    <a:pt x="137" y="105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6"/>
                    <a:pt x="159" y="85"/>
                    <a:pt x="161" y="85"/>
                  </a:cubicBezTo>
                  <a:cubicBezTo>
                    <a:pt x="165" y="85"/>
                    <a:pt x="169" y="86"/>
                    <a:pt x="171" y="88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1" y="20"/>
                    <a:pt x="211" y="17"/>
                    <a:pt x="201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7"/>
                    <a:pt x="164" y="17"/>
                    <a:pt x="163" y="17"/>
                  </a:cubicBezTo>
                  <a:cubicBezTo>
                    <a:pt x="154" y="18"/>
                    <a:pt x="146" y="22"/>
                    <a:pt x="140" y="28"/>
                  </a:cubicBezTo>
                  <a:close/>
                  <a:moveTo>
                    <a:pt x="61" y="79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82" y="17"/>
                    <a:pt x="70" y="22"/>
                    <a:pt x="60" y="32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8"/>
                    <a:pt x="81" y="218"/>
                    <a:pt x="81" y="218"/>
                  </a:cubicBezTo>
                  <a:cubicBezTo>
                    <a:pt x="93" y="228"/>
                    <a:pt x="108" y="234"/>
                    <a:pt x="124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4" y="225"/>
                    <a:pt x="124" y="217"/>
                    <a:pt x="129" y="212"/>
                  </a:cubicBezTo>
                  <a:cubicBezTo>
                    <a:pt x="133" y="208"/>
                    <a:pt x="141" y="208"/>
                    <a:pt x="146" y="212"/>
                  </a:cubicBezTo>
                  <a:cubicBezTo>
                    <a:pt x="168" y="234"/>
                    <a:pt x="168" y="234"/>
                    <a:pt x="168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82" y="234"/>
                    <a:pt x="192" y="232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9"/>
                    <a:pt x="182" y="201"/>
                    <a:pt x="187" y="196"/>
                  </a:cubicBezTo>
                  <a:cubicBezTo>
                    <a:pt x="192" y="191"/>
                    <a:pt x="200" y="191"/>
                    <a:pt x="205" y="196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3"/>
                    <a:pt x="230" y="203"/>
                    <a:pt x="230" y="203"/>
                  </a:cubicBezTo>
                  <a:cubicBezTo>
                    <a:pt x="235" y="199"/>
                    <a:pt x="236" y="192"/>
                    <a:pt x="234" y="18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29" y="148"/>
                    <a:pt x="87" y="148"/>
                    <a:pt x="62" y="123"/>
                  </a:cubicBezTo>
                  <a:cubicBezTo>
                    <a:pt x="50" y="111"/>
                    <a:pt x="49" y="91"/>
                    <a:pt x="61" y="7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4" name="Rectangle 113">
              <a:extLst>
                <a:ext uri="{FF2B5EF4-FFF2-40B4-BE49-F238E27FC236}">
                  <a16:creationId xmlns:a16="http://schemas.microsoft.com/office/drawing/2014/main" id="{22EA52A6-7AC4-1827-31EF-4523CE26A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62230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5" name="Freeform 114">
              <a:extLst>
                <a:ext uri="{FF2B5EF4-FFF2-40B4-BE49-F238E27FC236}">
                  <a16:creationId xmlns:a16="http://schemas.microsoft.com/office/drawing/2014/main" id="{CFAF4A64-E0D6-D8DC-DA58-EF4FCA311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2376" y="873125"/>
              <a:ext cx="188913" cy="295275"/>
            </a:xfrm>
            <a:custGeom>
              <a:avLst/>
              <a:gdLst>
                <a:gd name="T0" fmla="*/ 17 w 121"/>
                <a:gd name="T1" fmla="*/ 0 h 189"/>
                <a:gd name="T2" fmla="*/ 34 w 121"/>
                <a:gd name="T3" fmla="*/ 17 h 189"/>
                <a:gd name="T4" fmla="*/ 34 w 121"/>
                <a:gd name="T5" fmla="*/ 85 h 189"/>
                <a:gd name="T6" fmla="*/ 41 w 121"/>
                <a:gd name="T7" fmla="*/ 104 h 189"/>
                <a:gd name="T8" fmla="*/ 63 w 121"/>
                <a:gd name="T9" fmla="*/ 125 h 189"/>
                <a:gd name="T10" fmla="*/ 76 w 121"/>
                <a:gd name="T11" fmla="*/ 127 h 189"/>
                <a:gd name="T12" fmla="*/ 78 w 121"/>
                <a:gd name="T13" fmla="*/ 111 h 189"/>
                <a:gd name="T14" fmla="*/ 58 w 121"/>
                <a:gd name="T15" fmla="*/ 91 h 189"/>
                <a:gd name="T16" fmla="*/ 58 w 121"/>
                <a:gd name="T17" fmla="*/ 72 h 189"/>
                <a:gd name="T18" fmla="*/ 77 w 121"/>
                <a:gd name="T19" fmla="*/ 72 h 189"/>
                <a:gd name="T20" fmla="*/ 97 w 121"/>
                <a:gd name="T21" fmla="*/ 91 h 189"/>
                <a:gd name="T22" fmla="*/ 97 w 121"/>
                <a:gd name="T23" fmla="*/ 91 h 189"/>
                <a:gd name="T24" fmla="*/ 107 w 121"/>
                <a:gd name="T25" fmla="*/ 102 h 189"/>
                <a:gd name="T26" fmla="*/ 121 w 121"/>
                <a:gd name="T27" fmla="*/ 136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2"/>
                    <a:pt x="36" y="99"/>
                    <a:pt x="41" y="10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9"/>
                    <a:pt x="72" y="129"/>
                    <a:pt x="76" y="127"/>
                  </a:cubicBezTo>
                  <a:cubicBezTo>
                    <a:pt x="82" y="123"/>
                    <a:pt x="82" y="115"/>
                    <a:pt x="78" y="111"/>
                  </a:cubicBezTo>
                  <a:cubicBezTo>
                    <a:pt x="75" y="107"/>
                    <a:pt x="68" y="101"/>
                    <a:pt x="58" y="91"/>
                  </a:cubicBezTo>
                  <a:cubicBezTo>
                    <a:pt x="52" y="85"/>
                    <a:pt x="52" y="77"/>
                    <a:pt x="58" y="72"/>
                  </a:cubicBezTo>
                  <a:cubicBezTo>
                    <a:pt x="63" y="66"/>
                    <a:pt x="72" y="66"/>
                    <a:pt x="77" y="72"/>
                  </a:cubicBezTo>
                  <a:cubicBezTo>
                    <a:pt x="87" y="82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16" y="111"/>
                    <a:pt x="121" y="123"/>
                    <a:pt x="121" y="136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6" name="Freeform 115">
              <a:extLst>
                <a:ext uri="{FF2B5EF4-FFF2-40B4-BE49-F238E27FC236}">
                  <a16:creationId xmlns:a16="http://schemas.microsoft.com/office/drawing/2014/main" id="{43B12B44-A73F-CF81-311A-8E55E5802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873125"/>
              <a:ext cx="190500" cy="295275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6 h 189"/>
                <a:gd name="T18" fmla="*/ 14 w 122"/>
                <a:gd name="T19" fmla="*/ 102 h 189"/>
                <a:gd name="T20" fmla="*/ 25 w 122"/>
                <a:gd name="T21" fmla="*/ 91 h 189"/>
                <a:gd name="T22" fmla="*/ 25 w 122"/>
                <a:gd name="T23" fmla="*/ 91 h 189"/>
                <a:gd name="T24" fmla="*/ 45 w 122"/>
                <a:gd name="T25" fmla="*/ 72 h 189"/>
                <a:gd name="T26" fmla="*/ 64 w 122"/>
                <a:gd name="T27" fmla="*/ 72 h 189"/>
                <a:gd name="T28" fmla="*/ 64 w 122"/>
                <a:gd name="T29" fmla="*/ 91 h 189"/>
                <a:gd name="T30" fmla="*/ 44 w 122"/>
                <a:gd name="T31" fmla="*/ 111 h 189"/>
                <a:gd name="T32" fmla="*/ 46 w 122"/>
                <a:gd name="T33" fmla="*/ 127 h 189"/>
                <a:gd name="T34" fmla="*/ 59 w 122"/>
                <a:gd name="T35" fmla="*/ 125 h 189"/>
                <a:gd name="T36" fmla="*/ 80 w 122"/>
                <a:gd name="T37" fmla="*/ 104 h 189"/>
                <a:gd name="T38" fmla="*/ 88 w 122"/>
                <a:gd name="T39" fmla="*/ 85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8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1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8"/>
                    <a:pt x="35" y="82"/>
                    <a:pt x="45" y="72"/>
                  </a:cubicBezTo>
                  <a:cubicBezTo>
                    <a:pt x="50" y="66"/>
                    <a:pt x="59" y="66"/>
                    <a:pt x="64" y="72"/>
                  </a:cubicBezTo>
                  <a:cubicBezTo>
                    <a:pt x="69" y="77"/>
                    <a:pt x="69" y="85"/>
                    <a:pt x="64" y="91"/>
                  </a:cubicBezTo>
                  <a:cubicBezTo>
                    <a:pt x="54" y="101"/>
                    <a:pt x="47" y="107"/>
                    <a:pt x="44" y="111"/>
                  </a:cubicBezTo>
                  <a:cubicBezTo>
                    <a:pt x="39" y="115"/>
                    <a:pt x="40" y="123"/>
                    <a:pt x="46" y="127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5" y="99"/>
                    <a:pt x="88" y="92"/>
                    <a:pt x="88" y="8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8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7" name="Freeform 116">
              <a:extLst>
                <a:ext uri="{FF2B5EF4-FFF2-40B4-BE49-F238E27FC236}">
                  <a16:creationId xmlns:a16="http://schemas.microsoft.com/office/drawing/2014/main" id="{9D7A4E17-6E91-57A9-FD9A-4030709C5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20476" y="690563"/>
              <a:ext cx="344488" cy="309563"/>
            </a:xfrm>
            <a:custGeom>
              <a:avLst/>
              <a:gdLst>
                <a:gd name="T0" fmla="*/ 197 w 221"/>
                <a:gd name="T1" fmla="*/ 24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1 w 221"/>
                <a:gd name="T15" fmla="*/ 34 h 198"/>
                <a:gd name="T16" fmla="*/ 124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1 w 221"/>
                <a:gd name="T81" fmla="*/ 72 h 198"/>
                <a:gd name="T82" fmla="*/ 131 w 221"/>
                <a:gd name="T83" fmla="*/ 92 h 198"/>
                <a:gd name="T84" fmla="*/ 131 w 221"/>
                <a:gd name="T85" fmla="*/ 100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6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0"/>
                    <a:pt x="25" y="24"/>
                  </a:cubicBezTo>
                  <a:cubicBezTo>
                    <a:pt x="0" y="48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9"/>
                    <a:pt x="197" y="24"/>
                  </a:cubicBezTo>
                  <a:close/>
                  <a:moveTo>
                    <a:pt x="111" y="34"/>
                  </a:moveTo>
                  <a:cubicBezTo>
                    <a:pt x="118" y="34"/>
                    <a:pt x="124" y="40"/>
                    <a:pt x="124" y="48"/>
                  </a:cubicBezTo>
                  <a:cubicBezTo>
                    <a:pt x="124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6" y="75"/>
                    <a:pt x="77" y="75"/>
                  </a:cubicBezTo>
                  <a:cubicBezTo>
                    <a:pt x="80" y="75"/>
                    <a:pt x="82" y="75"/>
                    <a:pt x="84" y="76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0"/>
                  </a:moveTo>
                  <a:cubicBezTo>
                    <a:pt x="131" y="106"/>
                    <a:pt x="129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9"/>
                    <a:pt x="120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2" y="143"/>
                    <a:pt x="97" y="139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6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2"/>
                    <a:pt x="111" y="72"/>
                  </a:cubicBezTo>
                  <a:cubicBezTo>
                    <a:pt x="122" y="72"/>
                    <a:pt x="131" y="81"/>
                    <a:pt x="131" y="92"/>
                  </a:cubicBezTo>
                  <a:lnTo>
                    <a:pt x="131" y="100"/>
                  </a:lnTo>
                  <a:close/>
                  <a:moveTo>
                    <a:pt x="145" y="41"/>
                  </a:moveTo>
                  <a:cubicBezTo>
                    <a:pt x="152" y="41"/>
                    <a:pt x="157" y="46"/>
                    <a:pt x="157" y="53"/>
                  </a:cubicBezTo>
                  <a:cubicBezTo>
                    <a:pt x="157" y="59"/>
                    <a:pt x="152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7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6"/>
                  </a:cubicBezTo>
                  <a:cubicBezTo>
                    <a:pt x="140" y="75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85617841-8807-B058-5A28-A54F71296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912" y="969839"/>
            <a:ext cx="3956622" cy="4563919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CB2B1605-4A5B-B838-65F1-F247263C4D2C}"/>
              </a:ext>
            </a:extLst>
          </p:cNvPr>
          <p:cNvSpPr txBox="1"/>
          <p:nvPr/>
        </p:nvSpPr>
        <p:spPr>
          <a:xfrm>
            <a:off x="805892" y="3520163"/>
            <a:ext cx="6415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Legalidade e constitucionalidade do CRP</a:t>
            </a:r>
            <a:r>
              <a:rPr lang="pt-BR" sz="24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como instrumento que atesta a verificação da regularidade dos entes.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0D56627-3EA0-1731-BDB3-0F2E173A8CD1}"/>
              </a:ext>
            </a:extLst>
          </p:cNvPr>
          <p:cNvSpPr txBox="1"/>
          <p:nvPr/>
        </p:nvSpPr>
        <p:spPr>
          <a:xfrm flipH="1">
            <a:off x="669005" y="2550448"/>
            <a:ext cx="7067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Decisão do Tema 968 do STF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964FA359-E0B6-B0A3-0317-D52AACD20130}"/>
              </a:ext>
            </a:extLst>
          </p:cNvPr>
          <p:cNvSpPr txBox="1"/>
          <p:nvPr/>
        </p:nvSpPr>
        <p:spPr>
          <a:xfrm flipH="1">
            <a:off x="805893" y="516043"/>
            <a:ext cx="6671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Certificado de Regularidade Previdenciária - CRP</a:t>
            </a:r>
          </a:p>
        </p:txBody>
      </p:sp>
      <p:pic>
        <p:nvPicPr>
          <p:cNvPr id="15" name="Imagem 14" descr="Logotipo&#10;&#10;Descrição gerada automaticamente com confiança média">
            <a:extLst>
              <a:ext uri="{FF2B5EF4-FFF2-40B4-BE49-F238E27FC236}">
                <a16:creationId xmlns:a16="http://schemas.microsoft.com/office/drawing/2014/main" id="{0A32D78C-E21F-3DE1-1E91-05289D8010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96271" y="342772"/>
            <a:ext cx="2509558" cy="181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08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049D4-CD21-043C-D38B-B3B95648F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1B28916F-826C-CC66-596D-C6A91C483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7349F0A4-FB8A-B73E-FD06-414FC7FEE718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51C80CFF-BA27-27C7-094D-0861E21568A6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281594A4-A3E4-3DB8-E531-CF64354DF35B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1CC68896-DA48-7C73-8FFC-41F6F67052DA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179A539E-1DC4-7B5F-8479-1A6F1CB70D06}"/>
              </a:ext>
            </a:extLst>
          </p:cNvPr>
          <p:cNvGrpSpPr/>
          <p:nvPr/>
        </p:nvGrpSpPr>
        <p:grpSpPr>
          <a:xfrm rot="5400000">
            <a:off x="4587137" y="-4132815"/>
            <a:ext cx="139725" cy="7938829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F737BDD-EB43-0174-CD14-9F28844C41E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D9B87CE3-D417-852A-E37F-E174AB255D30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EFCE1D6D-D857-F74A-1AA6-3CA7056AA9C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08EB11A-53D3-EC20-E7AA-ACC93EF1C78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6C2E3D44-0AA8-9557-D7F4-40462B091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766" y="555765"/>
            <a:ext cx="9598468" cy="952305"/>
          </a:xfrm>
        </p:spPr>
        <p:txBody>
          <a:bodyPr>
            <a:noAutofit/>
          </a:bodyPr>
          <a:lstStyle/>
          <a:p>
            <a:r>
              <a:rPr lang="da-DK" sz="4800" b="1" dirty="0">
                <a:solidFill>
                  <a:srgbClr val="FFF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Fundamentos do Programa</a:t>
            </a:r>
            <a:endParaRPr lang="pt-BR" sz="4800" b="1" dirty="0">
              <a:solidFill>
                <a:srgbClr val="FFFF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6506E0-38A6-FB93-8B00-9851CCC0DC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76678" y="2135559"/>
            <a:ext cx="5119321" cy="400405"/>
          </a:xfrm>
        </p:spPr>
        <p:txBody>
          <a:bodyPr>
            <a:noAutofit/>
          </a:bodyPr>
          <a:lstStyle/>
          <a:p>
            <a:r>
              <a:rPr lang="da-DK" sz="2400" dirty="0">
                <a:solidFill>
                  <a:schemeClr val="bg2"/>
                </a:solidFill>
              </a:rPr>
              <a:t>Emenda Const. nº 136/2025</a:t>
            </a:r>
            <a:endParaRPr lang="pt-BR" sz="2400" dirty="0">
              <a:solidFill>
                <a:schemeClr val="bg2"/>
              </a:solidFill>
            </a:endParaRP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B40122B-D356-81D1-774C-A3B6904C3D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6679" y="2688489"/>
            <a:ext cx="4971638" cy="708930"/>
          </a:xfrm>
        </p:spPr>
        <p:txBody>
          <a:bodyPr>
            <a:noAutofit/>
          </a:bodyPr>
          <a:lstStyle/>
          <a:p>
            <a:r>
              <a:rPr lang="pt-BR" sz="2000" dirty="0"/>
              <a:t>Decorrente da PEC nº 66/2023</a:t>
            </a:r>
            <a:endParaRPr lang="pt-BR" sz="2000" b="1" dirty="0"/>
          </a:p>
        </p:txBody>
      </p:sp>
      <p:sp>
        <p:nvSpPr>
          <p:cNvPr id="23" name="Espaço Reservado para Texto 6">
            <a:extLst>
              <a:ext uri="{FF2B5EF4-FFF2-40B4-BE49-F238E27FC236}">
                <a16:creationId xmlns:a16="http://schemas.microsoft.com/office/drawing/2014/main" id="{4926D24F-87EC-23D3-665D-292A09F2C85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24491" y="2135559"/>
            <a:ext cx="5227809" cy="400405"/>
          </a:xfrm>
        </p:spPr>
        <p:txBody>
          <a:bodyPr>
            <a:noAutofit/>
          </a:bodyPr>
          <a:lstStyle/>
          <a:p>
            <a:r>
              <a:rPr lang="pt-BR" sz="2400" dirty="0">
                <a:solidFill>
                  <a:schemeClr val="bg2"/>
                </a:solidFill>
              </a:rPr>
              <a:t>Portaria MPS nº 2.010/2025</a:t>
            </a:r>
          </a:p>
        </p:txBody>
      </p:sp>
      <p:sp>
        <p:nvSpPr>
          <p:cNvPr id="24" name="Espaço Reservado para Texto 7">
            <a:extLst>
              <a:ext uri="{FF2B5EF4-FFF2-40B4-BE49-F238E27FC236}">
                <a16:creationId xmlns:a16="http://schemas.microsoft.com/office/drawing/2014/main" id="{9407F79B-CE4A-DD81-AA6B-AB5678E33D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24492" y="2688489"/>
            <a:ext cx="5076996" cy="708930"/>
          </a:xfrm>
        </p:spPr>
        <p:txBody>
          <a:bodyPr>
            <a:noAutofit/>
          </a:bodyPr>
          <a:lstStyle/>
          <a:p>
            <a:r>
              <a:rPr lang="pt-BR" sz="2000" dirty="0"/>
              <a:t>Estabelece os parâmetros gerais do Programa</a:t>
            </a:r>
            <a:endParaRPr lang="pt-BR" sz="2000" b="1" dirty="0"/>
          </a:p>
        </p:txBody>
      </p:sp>
      <p:sp>
        <p:nvSpPr>
          <p:cNvPr id="27" name="Espaço Reservado para Texto 8">
            <a:extLst>
              <a:ext uri="{FF2B5EF4-FFF2-40B4-BE49-F238E27FC236}">
                <a16:creationId xmlns:a16="http://schemas.microsoft.com/office/drawing/2014/main" id="{0AF3B72D-C07D-E010-E687-A939C6493D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24491" y="4156903"/>
            <a:ext cx="5227809" cy="400405"/>
          </a:xfrm>
        </p:spPr>
        <p:txBody>
          <a:bodyPr>
            <a:noAutofit/>
          </a:bodyPr>
          <a:lstStyle/>
          <a:p>
            <a:r>
              <a:rPr lang="da-DK" sz="2400" dirty="0">
                <a:solidFill>
                  <a:schemeClr val="bg2"/>
                </a:solidFill>
              </a:rPr>
              <a:t>Portaria SRPC/MPS nº 2024/2025</a:t>
            </a:r>
            <a:endParaRPr lang="pt-BR" sz="2400" dirty="0">
              <a:solidFill>
                <a:schemeClr val="bg2"/>
              </a:solidFill>
            </a:endParaRPr>
          </a:p>
        </p:txBody>
      </p:sp>
      <p:sp>
        <p:nvSpPr>
          <p:cNvPr id="28" name="Espaço Reservado para Texto 18">
            <a:extLst>
              <a:ext uri="{FF2B5EF4-FFF2-40B4-BE49-F238E27FC236}">
                <a16:creationId xmlns:a16="http://schemas.microsoft.com/office/drawing/2014/main" id="{6C03E352-E147-BEE7-0562-BA67884C39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24492" y="5091668"/>
            <a:ext cx="5076996" cy="708930"/>
          </a:xfrm>
        </p:spPr>
        <p:txBody>
          <a:bodyPr>
            <a:normAutofit fontScale="92500" lnSpcReduction="10000"/>
          </a:bodyPr>
          <a:lstStyle/>
          <a:p>
            <a:r>
              <a:rPr lang="pt-BR" sz="2000" dirty="0"/>
              <a:t>Estabelece os procedimentos para adesão e execução do Programa</a:t>
            </a:r>
            <a:endParaRPr lang="pt-BR" sz="2000" b="1" dirty="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5A04FC5A-EA96-4675-9C02-EB3BB6033A31}"/>
              </a:ext>
            </a:extLst>
          </p:cNvPr>
          <p:cNvSpPr/>
          <p:nvPr/>
        </p:nvSpPr>
        <p:spPr>
          <a:xfrm>
            <a:off x="464857" y="2116686"/>
            <a:ext cx="438150" cy="438150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03639CEC-F10F-25E3-48CD-DF7EED0634D9}"/>
              </a:ext>
            </a:extLst>
          </p:cNvPr>
          <p:cNvSpPr/>
          <p:nvPr/>
        </p:nvSpPr>
        <p:spPr>
          <a:xfrm>
            <a:off x="464857" y="3996424"/>
            <a:ext cx="438150" cy="4381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436E3EB9-E70E-7DAE-F704-3965AD382F1E}"/>
              </a:ext>
            </a:extLst>
          </p:cNvPr>
          <p:cNvSpPr/>
          <p:nvPr/>
        </p:nvSpPr>
        <p:spPr>
          <a:xfrm>
            <a:off x="6325522" y="4142728"/>
            <a:ext cx="438150" cy="4381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A0E7CBD1-6173-F5C3-FFE2-EB83CE80E8D0}"/>
              </a:ext>
            </a:extLst>
          </p:cNvPr>
          <p:cNvSpPr/>
          <p:nvPr/>
        </p:nvSpPr>
        <p:spPr>
          <a:xfrm>
            <a:off x="6325522" y="2116686"/>
            <a:ext cx="438150" cy="438150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tx1"/>
            </a:solidFill>
          </a:ln>
          <a:effectLst>
            <a:outerShdw dist="254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" name="Espaço Reservado para Texto 2">
            <a:extLst>
              <a:ext uri="{FF2B5EF4-FFF2-40B4-BE49-F238E27FC236}">
                <a16:creationId xmlns:a16="http://schemas.microsoft.com/office/drawing/2014/main" id="{A68BDB7F-5776-655A-A1E2-E1F14C406E93}"/>
              </a:ext>
            </a:extLst>
          </p:cNvPr>
          <p:cNvSpPr txBox="1">
            <a:spLocks/>
          </p:cNvSpPr>
          <p:nvPr/>
        </p:nvSpPr>
        <p:spPr>
          <a:xfrm>
            <a:off x="963826" y="3996082"/>
            <a:ext cx="5119321" cy="4004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SzPct val="75000"/>
              <a:buFont typeface="Courier New" panose="02070309020205020404" pitchFamily="49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2400" dirty="0">
                <a:solidFill>
                  <a:schemeClr val="bg2"/>
                </a:solidFill>
              </a:rPr>
              <a:t>Decisão Tema 968 do STF</a:t>
            </a:r>
            <a:endParaRPr lang="pt-BR" sz="2400" dirty="0">
              <a:solidFill>
                <a:schemeClr val="bg2"/>
              </a:solidFill>
            </a:endParaRPr>
          </a:p>
        </p:txBody>
      </p:sp>
      <p:sp>
        <p:nvSpPr>
          <p:cNvPr id="36" name="Espaço Reservado para Texto 3">
            <a:extLst>
              <a:ext uri="{FF2B5EF4-FFF2-40B4-BE49-F238E27FC236}">
                <a16:creationId xmlns:a16="http://schemas.microsoft.com/office/drawing/2014/main" id="{92B96392-2190-D1B5-CF80-857690B4F1AE}"/>
              </a:ext>
            </a:extLst>
          </p:cNvPr>
          <p:cNvSpPr txBox="1">
            <a:spLocks/>
          </p:cNvSpPr>
          <p:nvPr/>
        </p:nvSpPr>
        <p:spPr>
          <a:xfrm>
            <a:off x="963827" y="4549012"/>
            <a:ext cx="4971638" cy="708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SzPct val="75000"/>
              <a:buFont typeface="Courier New" panose="02070309020205020404" pitchFamily="49" charset="0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/>
              <a:t>Recomendação de instituição de programa de regularização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2044342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E9415-71DB-DF93-8A34-DA4901173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59A94E47-E53A-A320-5860-DBB85F30DF10}"/>
              </a:ext>
            </a:extLst>
          </p:cNvPr>
          <p:cNvGrpSpPr/>
          <p:nvPr/>
        </p:nvGrpSpPr>
        <p:grpSpPr>
          <a:xfrm>
            <a:off x="6394100" y="13491"/>
            <a:ext cx="5797899" cy="525984"/>
            <a:chOff x="4075113" y="49213"/>
            <a:chExt cx="6859588" cy="622300"/>
          </a:xfrm>
        </p:grpSpPr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31686810-C72E-6F48-E5F3-5C4D57EBB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26" y="49213"/>
              <a:ext cx="623888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A58CB71F-C126-5883-182F-82ED0ECE8D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6551" y="96838"/>
              <a:ext cx="296863" cy="527050"/>
            </a:xfrm>
            <a:custGeom>
              <a:avLst/>
              <a:gdLst>
                <a:gd name="T0" fmla="*/ 105 w 190"/>
                <a:gd name="T1" fmla="*/ 66 h 338"/>
                <a:gd name="T2" fmla="*/ 138 w 190"/>
                <a:gd name="T3" fmla="*/ 33 h 338"/>
                <a:gd name="T4" fmla="*/ 105 w 190"/>
                <a:gd name="T5" fmla="*/ 0 h 338"/>
                <a:gd name="T6" fmla="*/ 72 w 190"/>
                <a:gd name="T7" fmla="*/ 33 h 338"/>
                <a:gd name="T8" fmla="*/ 105 w 190"/>
                <a:gd name="T9" fmla="*/ 66 h 338"/>
                <a:gd name="T10" fmla="*/ 152 w 190"/>
                <a:gd name="T11" fmla="*/ 254 h 338"/>
                <a:gd name="T12" fmla="*/ 166 w 190"/>
                <a:gd name="T13" fmla="*/ 244 h 338"/>
                <a:gd name="T14" fmla="*/ 169 w 190"/>
                <a:gd name="T15" fmla="*/ 242 h 338"/>
                <a:gd name="T16" fmla="*/ 190 w 190"/>
                <a:gd name="T17" fmla="*/ 197 h 338"/>
                <a:gd name="T18" fmla="*/ 160 w 190"/>
                <a:gd name="T19" fmla="*/ 146 h 338"/>
                <a:gd name="T20" fmla="*/ 143 w 190"/>
                <a:gd name="T21" fmla="*/ 135 h 338"/>
                <a:gd name="T22" fmla="*/ 143 w 190"/>
                <a:gd name="T23" fmla="*/ 134 h 338"/>
                <a:gd name="T24" fmla="*/ 93 w 190"/>
                <a:gd name="T25" fmla="*/ 85 h 338"/>
                <a:gd name="T26" fmla="*/ 52 w 190"/>
                <a:gd name="T27" fmla="*/ 107 h 338"/>
                <a:gd name="T28" fmla="*/ 5 w 190"/>
                <a:gd name="T29" fmla="*/ 177 h 338"/>
                <a:gd name="T30" fmla="*/ 10 w 190"/>
                <a:gd name="T31" fmla="*/ 203 h 338"/>
                <a:gd name="T32" fmla="*/ 37 w 190"/>
                <a:gd name="T33" fmla="*/ 198 h 338"/>
                <a:gd name="T34" fmla="*/ 53 w 190"/>
                <a:gd name="T35" fmla="*/ 173 h 338"/>
                <a:gd name="T36" fmla="*/ 36 w 190"/>
                <a:gd name="T37" fmla="*/ 239 h 338"/>
                <a:gd name="T38" fmla="*/ 39 w 190"/>
                <a:gd name="T39" fmla="*/ 255 h 338"/>
                <a:gd name="T40" fmla="*/ 54 w 190"/>
                <a:gd name="T41" fmla="*/ 263 h 338"/>
                <a:gd name="T42" fmla="*/ 58 w 190"/>
                <a:gd name="T43" fmla="*/ 263 h 338"/>
                <a:gd name="T44" fmla="*/ 58 w 190"/>
                <a:gd name="T45" fmla="*/ 319 h 338"/>
                <a:gd name="T46" fmla="*/ 77 w 190"/>
                <a:gd name="T47" fmla="*/ 338 h 338"/>
                <a:gd name="T48" fmla="*/ 96 w 190"/>
                <a:gd name="T49" fmla="*/ 319 h 338"/>
                <a:gd name="T50" fmla="*/ 96 w 190"/>
                <a:gd name="T51" fmla="*/ 263 h 338"/>
                <a:gd name="T52" fmla="*/ 115 w 190"/>
                <a:gd name="T53" fmla="*/ 263 h 338"/>
                <a:gd name="T54" fmla="*/ 115 w 190"/>
                <a:gd name="T55" fmla="*/ 319 h 338"/>
                <a:gd name="T56" fmla="*/ 133 w 190"/>
                <a:gd name="T57" fmla="*/ 338 h 338"/>
                <a:gd name="T58" fmla="*/ 152 w 190"/>
                <a:gd name="T59" fmla="*/ 319 h 338"/>
                <a:gd name="T60" fmla="*/ 152 w 190"/>
                <a:gd name="T61" fmla="*/ 25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8">
                  <a:moveTo>
                    <a:pt x="105" y="66"/>
                  </a:moveTo>
                  <a:cubicBezTo>
                    <a:pt x="123" y="66"/>
                    <a:pt x="138" y="51"/>
                    <a:pt x="138" y="33"/>
                  </a:cubicBezTo>
                  <a:cubicBezTo>
                    <a:pt x="138" y="15"/>
                    <a:pt x="123" y="0"/>
                    <a:pt x="105" y="0"/>
                  </a:cubicBezTo>
                  <a:cubicBezTo>
                    <a:pt x="87" y="0"/>
                    <a:pt x="72" y="15"/>
                    <a:pt x="72" y="33"/>
                  </a:cubicBezTo>
                  <a:cubicBezTo>
                    <a:pt x="72" y="51"/>
                    <a:pt x="87" y="66"/>
                    <a:pt x="105" y="66"/>
                  </a:cubicBezTo>
                  <a:close/>
                  <a:moveTo>
                    <a:pt x="152" y="254"/>
                  </a:moveTo>
                  <a:cubicBezTo>
                    <a:pt x="157" y="251"/>
                    <a:pt x="162" y="248"/>
                    <a:pt x="166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1"/>
                    <a:pt x="190" y="214"/>
                    <a:pt x="190" y="197"/>
                  </a:cubicBezTo>
                  <a:cubicBezTo>
                    <a:pt x="190" y="176"/>
                    <a:pt x="179" y="156"/>
                    <a:pt x="160" y="146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07"/>
                    <a:pt x="121" y="85"/>
                    <a:pt x="93" y="85"/>
                  </a:cubicBezTo>
                  <a:cubicBezTo>
                    <a:pt x="77" y="85"/>
                    <a:pt x="62" y="93"/>
                    <a:pt x="52" y="10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0" y="186"/>
                    <a:pt x="2" y="198"/>
                    <a:pt x="10" y="203"/>
                  </a:cubicBezTo>
                  <a:cubicBezTo>
                    <a:pt x="19" y="209"/>
                    <a:pt x="31" y="207"/>
                    <a:pt x="37" y="198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4" y="245"/>
                    <a:pt x="35" y="251"/>
                    <a:pt x="39" y="255"/>
                  </a:cubicBezTo>
                  <a:cubicBezTo>
                    <a:pt x="42" y="260"/>
                    <a:pt x="48" y="263"/>
                    <a:pt x="54" y="263"/>
                  </a:cubicBezTo>
                  <a:cubicBezTo>
                    <a:pt x="58" y="263"/>
                    <a:pt x="58" y="263"/>
                    <a:pt x="58" y="263"/>
                  </a:cubicBezTo>
                  <a:cubicBezTo>
                    <a:pt x="58" y="319"/>
                    <a:pt x="58" y="319"/>
                    <a:pt x="58" y="319"/>
                  </a:cubicBezTo>
                  <a:cubicBezTo>
                    <a:pt x="58" y="329"/>
                    <a:pt x="67" y="338"/>
                    <a:pt x="77" y="338"/>
                  </a:cubicBezTo>
                  <a:cubicBezTo>
                    <a:pt x="87" y="338"/>
                    <a:pt x="96" y="329"/>
                    <a:pt x="96" y="319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115" y="329"/>
                    <a:pt x="123" y="338"/>
                    <a:pt x="133" y="338"/>
                  </a:cubicBezTo>
                  <a:cubicBezTo>
                    <a:pt x="144" y="338"/>
                    <a:pt x="152" y="329"/>
                    <a:pt x="152" y="319"/>
                  </a:cubicBezTo>
                  <a:lnTo>
                    <a:pt x="152" y="254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12273CB1-85C6-4659-D0C9-5DE73AE4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10813" y="49213"/>
              <a:ext cx="623888" cy="622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688DCE3D-163E-0B62-57E0-007472FD7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1301" y="127000"/>
              <a:ext cx="441325" cy="468313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0 w 283"/>
                <a:gd name="T11" fmla="*/ 82 h 301"/>
                <a:gd name="T12" fmla="*/ 126 w 283"/>
                <a:gd name="T13" fmla="*/ 296 h 301"/>
                <a:gd name="T14" fmla="*/ 157 w 283"/>
                <a:gd name="T15" fmla="*/ 296 h 301"/>
                <a:gd name="T16" fmla="*/ 283 w 283"/>
                <a:gd name="T17" fmla="*/ 82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4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0" y="82"/>
                  </a:cubicBezTo>
                  <a:cubicBezTo>
                    <a:pt x="1" y="141"/>
                    <a:pt x="25" y="248"/>
                    <a:pt x="126" y="296"/>
                  </a:cubicBezTo>
                  <a:cubicBezTo>
                    <a:pt x="136" y="301"/>
                    <a:pt x="148" y="301"/>
                    <a:pt x="157" y="296"/>
                  </a:cubicBezTo>
                  <a:cubicBezTo>
                    <a:pt x="259" y="248"/>
                    <a:pt x="283" y="141"/>
                    <a:pt x="283" y="82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1D418018-420B-2B3D-7CD3-F7A8E3B8E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0663" y="49213"/>
              <a:ext cx="622300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9F6A1D18-6003-F468-D4F5-4D06389656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8001" y="338138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59 h 135"/>
                <a:gd name="T8" fmla="*/ 113 w 167"/>
                <a:gd name="T9" fmla="*/ 30 h 135"/>
                <a:gd name="T10" fmla="*/ 120 w 167"/>
                <a:gd name="T11" fmla="*/ 135 h 135"/>
                <a:gd name="T12" fmla="*/ 120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1 h 135"/>
                <a:gd name="T26" fmla="*/ 67 w 167"/>
                <a:gd name="T27" fmla="*/ 79 h 135"/>
                <a:gd name="T28" fmla="*/ 65 w 167"/>
                <a:gd name="T29" fmla="*/ 78 h 135"/>
                <a:gd name="T30" fmla="*/ 65 w 167"/>
                <a:gd name="T31" fmla="*/ 78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2 h 135"/>
                <a:gd name="T44" fmla="*/ 47 w 167"/>
                <a:gd name="T45" fmla="*/ 135 h 135"/>
                <a:gd name="T46" fmla="*/ 120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30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30"/>
                  </a:cubicBezTo>
                  <a:close/>
                  <a:moveTo>
                    <a:pt x="120" y="135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1"/>
                    <a:pt x="67" y="79"/>
                  </a:cubicBezTo>
                  <a:cubicBezTo>
                    <a:pt x="66" y="79"/>
                    <a:pt x="66" y="78"/>
                    <a:pt x="65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54" y="74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3" y="96"/>
                    <a:pt x="47" y="102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0" y="13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0F9FA694-7724-8C84-AFD2-D035E218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1151" y="168275"/>
              <a:ext cx="277813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30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0 w 179"/>
                <a:gd name="T13" fmla="*/ 63 h 134"/>
                <a:gd name="T14" fmla="*/ 84 w 179"/>
                <a:gd name="T15" fmla="*/ 2 h 134"/>
                <a:gd name="T16" fmla="*/ 15 w 179"/>
                <a:gd name="T17" fmla="*/ 63 h 134"/>
                <a:gd name="T18" fmla="*/ 13 w 179"/>
                <a:gd name="T19" fmla="*/ 75 h 134"/>
                <a:gd name="T20" fmla="*/ 2 w 179"/>
                <a:gd name="T21" fmla="*/ 108 h 134"/>
                <a:gd name="T22" fmla="*/ 63 w 179"/>
                <a:gd name="T23" fmla="*/ 125 h 134"/>
                <a:gd name="T24" fmla="*/ 67 w 179"/>
                <a:gd name="T25" fmla="*/ 74 h 134"/>
                <a:gd name="T26" fmla="*/ 89 w 179"/>
                <a:gd name="T27" fmla="*/ 65 h 134"/>
                <a:gd name="T28" fmla="*/ 96 w 179"/>
                <a:gd name="T29" fmla="*/ 59 h 134"/>
                <a:gd name="T30" fmla="*/ 132 w 179"/>
                <a:gd name="T31" fmla="*/ 74 h 134"/>
                <a:gd name="T32" fmla="*/ 43 w 179"/>
                <a:gd name="T33" fmla="*/ 74 h 134"/>
                <a:gd name="T34" fmla="*/ 67 w 179"/>
                <a:gd name="T35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5" y="125"/>
                    <a:pt x="71" y="129"/>
                    <a:pt x="74" y="130"/>
                  </a:cubicBezTo>
                  <a:cubicBezTo>
                    <a:pt x="85" y="133"/>
                    <a:pt x="95" y="132"/>
                    <a:pt x="106" y="128"/>
                  </a:cubicBezTo>
                  <a:cubicBezTo>
                    <a:pt x="107" y="128"/>
                    <a:pt x="111" y="125"/>
                    <a:pt x="112" y="125"/>
                  </a:cubicBezTo>
                  <a:cubicBezTo>
                    <a:pt x="129" y="122"/>
                    <a:pt x="163" y="133"/>
                    <a:pt x="172" y="113"/>
                  </a:cubicBezTo>
                  <a:cubicBezTo>
                    <a:pt x="179" y="97"/>
                    <a:pt x="166" y="89"/>
                    <a:pt x="162" y="75"/>
                  </a:cubicBezTo>
                  <a:cubicBezTo>
                    <a:pt x="161" y="72"/>
                    <a:pt x="161" y="67"/>
                    <a:pt x="160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4"/>
                    <a:pt x="21" y="29"/>
                    <a:pt x="15" y="63"/>
                  </a:cubicBezTo>
                  <a:cubicBezTo>
                    <a:pt x="14" y="66"/>
                    <a:pt x="14" y="71"/>
                    <a:pt x="13" y="75"/>
                  </a:cubicBezTo>
                  <a:cubicBezTo>
                    <a:pt x="10" y="87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7" y="74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5"/>
                    <a:pt x="96" y="58"/>
                    <a:pt x="96" y="59"/>
                  </a:cubicBezTo>
                  <a:cubicBezTo>
                    <a:pt x="103" y="71"/>
                    <a:pt x="119" y="74"/>
                    <a:pt x="132" y="74"/>
                  </a:cubicBezTo>
                  <a:cubicBezTo>
                    <a:pt x="130" y="132"/>
                    <a:pt x="45" y="132"/>
                    <a:pt x="43" y="74"/>
                  </a:cubicBezTo>
                  <a:cubicBezTo>
                    <a:pt x="51" y="73"/>
                    <a:pt x="60" y="74"/>
                    <a:pt x="67" y="74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DA589566-F4A9-D7E9-8C08-B43503368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400050"/>
              <a:ext cx="257175" cy="149225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5"/>
                    <a:pt x="143" y="55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0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BA1D75C4-C659-97AD-8AE2-0586D2CAA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2888" y="49213"/>
              <a:ext cx="623888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45E90D6-8FA4-F1D1-5183-97458F79A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4488" y="150813"/>
              <a:ext cx="419100" cy="419100"/>
            </a:xfrm>
            <a:custGeom>
              <a:avLst/>
              <a:gdLst>
                <a:gd name="T0" fmla="*/ 68 w 269"/>
                <a:gd name="T1" fmla="*/ 50 h 268"/>
                <a:gd name="T2" fmla="*/ 68 w 269"/>
                <a:gd name="T3" fmla="*/ 42 h 268"/>
                <a:gd name="T4" fmla="*/ 168 w 269"/>
                <a:gd name="T5" fmla="*/ 0 h 268"/>
                <a:gd name="T6" fmla="*/ 269 w 269"/>
                <a:gd name="T7" fmla="*/ 42 h 268"/>
                <a:gd name="T8" fmla="*/ 269 w 269"/>
                <a:gd name="T9" fmla="*/ 50 h 268"/>
                <a:gd name="T10" fmla="*/ 216 w 269"/>
                <a:gd name="T11" fmla="*/ 87 h 268"/>
                <a:gd name="T12" fmla="*/ 212 w 269"/>
                <a:gd name="T13" fmla="*/ 83 h 268"/>
                <a:gd name="T14" fmla="*/ 182 w 269"/>
                <a:gd name="T15" fmla="*/ 64 h 268"/>
                <a:gd name="T16" fmla="*/ 101 w 269"/>
                <a:gd name="T17" fmla="*/ 50 h 268"/>
                <a:gd name="T18" fmla="*/ 68 w 269"/>
                <a:gd name="T19" fmla="*/ 52 h 268"/>
                <a:gd name="T20" fmla="*/ 68 w 269"/>
                <a:gd name="T21" fmla="*/ 50 h 268"/>
                <a:gd name="T22" fmla="*/ 227 w 269"/>
                <a:gd name="T23" fmla="*/ 185 h 268"/>
                <a:gd name="T24" fmla="*/ 227 w 269"/>
                <a:gd name="T25" fmla="*/ 161 h 268"/>
                <a:gd name="T26" fmla="*/ 249 w 269"/>
                <a:gd name="T27" fmla="*/ 153 h 268"/>
                <a:gd name="T28" fmla="*/ 269 w 269"/>
                <a:gd name="T29" fmla="*/ 143 h 268"/>
                <a:gd name="T30" fmla="*/ 269 w 269"/>
                <a:gd name="T31" fmla="*/ 151 h 268"/>
                <a:gd name="T32" fmla="*/ 227 w 269"/>
                <a:gd name="T33" fmla="*/ 185 h 268"/>
                <a:gd name="T34" fmla="*/ 227 w 269"/>
                <a:gd name="T35" fmla="*/ 135 h 268"/>
                <a:gd name="T36" fmla="*/ 227 w 269"/>
                <a:gd name="T37" fmla="*/ 117 h 268"/>
                <a:gd name="T38" fmla="*/ 227 w 269"/>
                <a:gd name="T39" fmla="*/ 110 h 268"/>
                <a:gd name="T40" fmla="*/ 249 w 269"/>
                <a:gd name="T41" fmla="*/ 103 h 268"/>
                <a:gd name="T42" fmla="*/ 269 w 269"/>
                <a:gd name="T43" fmla="*/ 92 h 268"/>
                <a:gd name="T44" fmla="*/ 269 w 269"/>
                <a:gd name="T45" fmla="*/ 100 h 268"/>
                <a:gd name="T46" fmla="*/ 227 w 269"/>
                <a:gd name="T47" fmla="*/ 134 h 268"/>
                <a:gd name="T48" fmla="*/ 227 w 269"/>
                <a:gd name="T49" fmla="*/ 135 h 268"/>
                <a:gd name="T50" fmla="*/ 0 w 269"/>
                <a:gd name="T51" fmla="*/ 126 h 268"/>
                <a:gd name="T52" fmla="*/ 0 w 269"/>
                <a:gd name="T53" fmla="*/ 117 h 268"/>
                <a:gd name="T54" fmla="*/ 101 w 269"/>
                <a:gd name="T55" fmla="*/ 75 h 268"/>
                <a:gd name="T56" fmla="*/ 202 w 269"/>
                <a:gd name="T57" fmla="*/ 117 h 268"/>
                <a:gd name="T58" fmla="*/ 202 w 269"/>
                <a:gd name="T59" fmla="*/ 126 h 268"/>
                <a:gd name="T60" fmla="*/ 101 w 269"/>
                <a:gd name="T61" fmla="*/ 168 h 268"/>
                <a:gd name="T62" fmla="*/ 0 w 269"/>
                <a:gd name="T63" fmla="*/ 126 h 268"/>
                <a:gd name="T64" fmla="*/ 202 w 269"/>
                <a:gd name="T65" fmla="*/ 176 h 268"/>
                <a:gd name="T66" fmla="*/ 101 w 269"/>
                <a:gd name="T67" fmla="*/ 218 h 268"/>
                <a:gd name="T68" fmla="*/ 0 w 269"/>
                <a:gd name="T69" fmla="*/ 176 h 268"/>
                <a:gd name="T70" fmla="*/ 0 w 269"/>
                <a:gd name="T71" fmla="*/ 168 h 268"/>
                <a:gd name="T72" fmla="*/ 20 w 269"/>
                <a:gd name="T73" fmla="*/ 179 h 268"/>
                <a:gd name="T74" fmla="*/ 101 w 269"/>
                <a:gd name="T75" fmla="*/ 193 h 268"/>
                <a:gd name="T76" fmla="*/ 182 w 269"/>
                <a:gd name="T77" fmla="*/ 179 h 268"/>
                <a:gd name="T78" fmla="*/ 202 w 269"/>
                <a:gd name="T79" fmla="*/ 168 h 268"/>
                <a:gd name="T80" fmla="*/ 202 w 269"/>
                <a:gd name="T81" fmla="*/ 176 h 268"/>
                <a:gd name="T82" fmla="*/ 202 w 269"/>
                <a:gd name="T83" fmla="*/ 218 h 268"/>
                <a:gd name="T84" fmla="*/ 202 w 269"/>
                <a:gd name="T85" fmla="*/ 226 h 268"/>
                <a:gd name="T86" fmla="*/ 101 w 269"/>
                <a:gd name="T87" fmla="*/ 268 h 268"/>
                <a:gd name="T88" fmla="*/ 0 w 269"/>
                <a:gd name="T89" fmla="*/ 226 h 268"/>
                <a:gd name="T90" fmla="*/ 0 w 269"/>
                <a:gd name="T91" fmla="*/ 218 h 268"/>
                <a:gd name="T92" fmla="*/ 20 w 269"/>
                <a:gd name="T93" fmla="*/ 229 h 268"/>
                <a:gd name="T94" fmla="*/ 101 w 269"/>
                <a:gd name="T95" fmla="*/ 243 h 268"/>
                <a:gd name="T96" fmla="*/ 182 w 269"/>
                <a:gd name="T97" fmla="*/ 229 h 268"/>
                <a:gd name="T98" fmla="*/ 202 w 269"/>
                <a:gd name="T99" fmla="*/ 21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68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8"/>
                    <a:pt x="113" y="0"/>
                    <a:pt x="168" y="0"/>
                  </a:cubicBezTo>
                  <a:cubicBezTo>
                    <a:pt x="224" y="0"/>
                    <a:pt x="269" y="18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8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3"/>
                  </a:cubicBezTo>
                  <a:cubicBezTo>
                    <a:pt x="256" y="150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7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0"/>
                  </a:cubicBezTo>
                  <a:cubicBezTo>
                    <a:pt x="235" y="108"/>
                    <a:pt x="242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114"/>
                    <a:pt x="253" y="127"/>
                    <a:pt x="227" y="134"/>
                  </a:cubicBezTo>
                  <a:lnTo>
                    <a:pt x="227" y="135"/>
                  </a:ln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8"/>
                  </a:moveTo>
                  <a:cubicBezTo>
                    <a:pt x="202" y="226"/>
                    <a:pt x="202" y="226"/>
                    <a:pt x="202" y="226"/>
                  </a:cubicBezTo>
                  <a:cubicBezTo>
                    <a:pt x="202" y="250"/>
                    <a:pt x="157" y="268"/>
                    <a:pt x="101" y="268"/>
                  </a:cubicBezTo>
                  <a:cubicBezTo>
                    <a:pt x="46" y="268"/>
                    <a:pt x="0" y="250"/>
                    <a:pt x="0" y="22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6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8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87CC1E60-DB65-FE1A-EAA5-430936208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113" y="49213"/>
              <a:ext cx="623888" cy="622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42191499-1DA6-F910-8C0C-32C1FEA7F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1" y="407988"/>
              <a:ext cx="203200" cy="188913"/>
            </a:xfrm>
            <a:custGeom>
              <a:avLst/>
              <a:gdLst>
                <a:gd name="T0" fmla="*/ 120 w 130"/>
                <a:gd name="T1" fmla="*/ 35 h 121"/>
                <a:gd name="T2" fmla="*/ 56 w 130"/>
                <a:gd name="T3" fmla="*/ 3 h 121"/>
                <a:gd name="T4" fmla="*/ 56 w 130"/>
                <a:gd name="T5" fmla="*/ 3 h 121"/>
                <a:gd name="T6" fmla="*/ 41 w 130"/>
                <a:gd name="T7" fmla="*/ 2 h 121"/>
                <a:gd name="T8" fmla="*/ 31 w 130"/>
                <a:gd name="T9" fmla="*/ 13 h 121"/>
                <a:gd name="T10" fmla="*/ 3 w 130"/>
                <a:gd name="T11" fmla="*/ 95 h 121"/>
                <a:gd name="T12" fmla="*/ 15 w 130"/>
                <a:gd name="T13" fmla="*/ 118 h 121"/>
                <a:gd name="T14" fmla="*/ 38 w 130"/>
                <a:gd name="T15" fmla="*/ 107 h 121"/>
                <a:gd name="T16" fmla="*/ 58 w 130"/>
                <a:gd name="T17" fmla="*/ 45 h 121"/>
                <a:gd name="T18" fmla="*/ 93 w 130"/>
                <a:gd name="T19" fmla="*/ 62 h 121"/>
                <a:gd name="T20" fmla="*/ 93 w 130"/>
                <a:gd name="T21" fmla="*/ 101 h 121"/>
                <a:gd name="T22" fmla="*/ 111 w 130"/>
                <a:gd name="T23" fmla="*/ 119 h 121"/>
                <a:gd name="T24" fmla="*/ 130 w 130"/>
                <a:gd name="T25" fmla="*/ 101 h 121"/>
                <a:gd name="T26" fmla="*/ 130 w 130"/>
                <a:gd name="T27" fmla="*/ 51 h 121"/>
                <a:gd name="T28" fmla="*/ 120 w 130"/>
                <a:gd name="T2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1">
                  <a:moveTo>
                    <a:pt x="120" y="35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1" y="0"/>
                    <a:pt x="46" y="0"/>
                    <a:pt x="41" y="2"/>
                  </a:cubicBezTo>
                  <a:cubicBezTo>
                    <a:pt x="36" y="4"/>
                    <a:pt x="32" y="8"/>
                    <a:pt x="31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5"/>
                    <a:pt x="5" y="115"/>
                    <a:pt x="15" y="118"/>
                  </a:cubicBezTo>
                  <a:cubicBezTo>
                    <a:pt x="24" y="121"/>
                    <a:pt x="35" y="116"/>
                    <a:pt x="38" y="107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30" y="111"/>
                    <a:pt x="130" y="10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44"/>
                    <a:pt x="126" y="38"/>
                    <a:pt x="120" y="3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Oval 17">
              <a:extLst>
                <a:ext uri="{FF2B5EF4-FFF2-40B4-BE49-F238E27FC236}">
                  <a16:creationId xmlns:a16="http://schemas.microsoft.com/office/drawing/2014/main" id="{B3C12351-32A3-9FDC-A7EA-9697DF07A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2926" y="127000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4AF42734-BDA0-8A01-F275-E668266DE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239713"/>
              <a:ext cx="434975" cy="296863"/>
            </a:xfrm>
            <a:custGeom>
              <a:avLst/>
              <a:gdLst>
                <a:gd name="T0" fmla="*/ 275 w 279"/>
                <a:gd name="T1" fmla="*/ 169 h 190"/>
                <a:gd name="T2" fmla="*/ 247 w 279"/>
                <a:gd name="T3" fmla="*/ 111 h 190"/>
                <a:gd name="T4" fmla="*/ 227 w 279"/>
                <a:gd name="T5" fmla="*/ 110 h 190"/>
                <a:gd name="T6" fmla="*/ 215 w 279"/>
                <a:gd name="T7" fmla="*/ 130 h 190"/>
                <a:gd name="T8" fmla="*/ 169 w 279"/>
                <a:gd name="T9" fmla="*/ 107 h 190"/>
                <a:gd name="T10" fmla="*/ 150 w 279"/>
                <a:gd name="T11" fmla="*/ 43 h 190"/>
                <a:gd name="T12" fmla="*/ 93 w 279"/>
                <a:gd name="T13" fmla="*/ 0 h 190"/>
                <a:gd name="T14" fmla="*/ 42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3 w 279"/>
                <a:gd name="T21" fmla="*/ 39 h 190"/>
                <a:gd name="T22" fmla="*/ 3 w 279"/>
                <a:gd name="T23" fmla="*/ 39 h 190"/>
                <a:gd name="T24" fmla="*/ 9 w 279"/>
                <a:gd name="T25" fmla="*/ 57 h 190"/>
                <a:gd name="T26" fmla="*/ 202 w 279"/>
                <a:gd name="T27" fmla="*/ 154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5 w 279"/>
                <a:gd name="T35" fmla="*/ 16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5" y="169"/>
                  </a:moveTo>
                  <a:cubicBezTo>
                    <a:pt x="247" y="111"/>
                    <a:pt x="247" y="111"/>
                    <a:pt x="247" y="111"/>
                  </a:cubicBezTo>
                  <a:cubicBezTo>
                    <a:pt x="243" y="103"/>
                    <a:pt x="231" y="102"/>
                    <a:pt x="227" y="110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43" y="17"/>
                    <a:pt x="120" y="0"/>
                    <a:pt x="93" y="0"/>
                  </a:cubicBezTo>
                  <a:cubicBezTo>
                    <a:pt x="73" y="0"/>
                    <a:pt x="53" y="11"/>
                    <a:pt x="42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30"/>
                    <a:pt x="7" y="32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6"/>
                    <a:pt x="3" y="54"/>
                    <a:pt x="9" y="57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6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5"/>
                    <a:pt x="279" y="176"/>
                    <a:pt x="275" y="16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5EE98173-4CD2-000D-3656-CA3062B2F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6776" y="49213"/>
              <a:ext cx="623888" cy="6223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E10299F0-4A71-BA6E-ADF8-3DDC520128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4563" y="158750"/>
              <a:ext cx="466725" cy="365125"/>
            </a:xfrm>
            <a:custGeom>
              <a:avLst/>
              <a:gdLst>
                <a:gd name="T0" fmla="*/ 183 w 300"/>
                <a:gd name="T1" fmla="*/ 121 h 234"/>
                <a:gd name="T2" fmla="*/ 183 w 300"/>
                <a:gd name="T3" fmla="*/ 17 h 234"/>
                <a:gd name="T4" fmla="*/ 167 w 300"/>
                <a:gd name="T5" fmla="*/ 0 h 234"/>
                <a:gd name="T6" fmla="*/ 133 w 300"/>
                <a:gd name="T7" fmla="*/ 0 h 234"/>
                <a:gd name="T8" fmla="*/ 117 w 300"/>
                <a:gd name="T9" fmla="*/ 17 h 234"/>
                <a:gd name="T10" fmla="*/ 117 w 300"/>
                <a:gd name="T11" fmla="*/ 121 h 234"/>
                <a:gd name="T12" fmla="*/ 104 w 300"/>
                <a:gd name="T13" fmla="*/ 134 h 234"/>
                <a:gd name="T14" fmla="*/ 92 w 300"/>
                <a:gd name="T15" fmla="*/ 121 h 234"/>
                <a:gd name="T16" fmla="*/ 92 w 300"/>
                <a:gd name="T17" fmla="*/ 24 h 234"/>
                <a:gd name="T18" fmla="*/ 17 w 300"/>
                <a:gd name="T19" fmla="*/ 134 h 234"/>
                <a:gd name="T20" fmla="*/ 17 w 300"/>
                <a:gd name="T21" fmla="*/ 167 h 234"/>
                <a:gd name="T22" fmla="*/ 283 w 300"/>
                <a:gd name="T23" fmla="*/ 167 h 234"/>
                <a:gd name="T24" fmla="*/ 283 w 300"/>
                <a:gd name="T25" fmla="*/ 134 h 234"/>
                <a:gd name="T26" fmla="*/ 208 w 300"/>
                <a:gd name="T27" fmla="*/ 24 h 234"/>
                <a:gd name="T28" fmla="*/ 208 w 300"/>
                <a:gd name="T29" fmla="*/ 121 h 234"/>
                <a:gd name="T30" fmla="*/ 196 w 300"/>
                <a:gd name="T31" fmla="*/ 134 h 234"/>
                <a:gd name="T32" fmla="*/ 183 w 300"/>
                <a:gd name="T33" fmla="*/ 121 h 234"/>
                <a:gd name="T34" fmla="*/ 21 w 300"/>
                <a:gd name="T35" fmla="*/ 192 h 234"/>
                <a:gd name="T36" fmla="*/ 0 w 300"/>
                <a:gd name="T37" fmla="*/ 213 h 234"/>
                <a:gd name="T38" fmla="*/ 21 w 300"/>
                <a:gd name="T39" fmla="*/ 234 h 234"/>
                <a:gd name="T40" fmla="*/ 279 w 300"/>
                <a:gd name="T41" fmla="*/ 234 h 234"/>
                <a:gd name="T42" fmla="*/ 300 w 300"/>
                <a:gd name="T43" fmla="*/ 213 h 234"/>
                <a:gd name="T44" fmla="*/ 279 w 300"/>
                <a:gd name="T45" fmla="*/ 192 h 234"/>
                <a:gd name="T46" fmla="*/ 21 w 300"/>
                <a:gd name="T47" fmla="*/ 19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4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8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8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4"/>
                    <a:pt x="104" y="134"/>
                  </a:cubicBezTo>
                  <a:cubicBezTo>
                    <a:pt x="97" y="134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4"/>
                    <a:pt x="17" y="134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4"/>
                    <a:pt x="283" y="134"/>
                    <a:pt x="283" y="134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4"/>
                    <a:pt x="196" y="134"/>
                  </a:cubicBezTo>
                  <a:cubicBezTo>
                    <a:pt x="189" y="134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3"/>
                  </a:cubicBezTo>
                  <a:cubicBezTo>
                    <a:pt x="0" y="224"/>
                    <a:pt x="9" y="234"/>
                    <a:pt x="21" y="234"/>
                  </a:cubicBezTo>
                  <a:cubicBezTo>
                    <a:pt x="279" y="234"/>
                    <a:pt x="279" y="234"/>
                    <a:pt x="279" y="234"/>
                  </a:cubicBezTo>
                  <a:cubicBezTo>
                    <a:pt x="291" y="234"/>
                    <a:pt x="300" y="224"/>
                    <a:pt x="300" y="213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167CE609-4D97-8AA3-4D29-B589CE1B3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963" y="49213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E507FDAB-09E4-8C3F-DD89-6CA11E19F7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6" y="127000"/>
              <a:ext cx="403225" cy="466725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8 w 259"/>
                <a:gd name="T5" fmla="*/ 33 h 300"/>
                <a:gd name="T6" fmla="*/ 216 w 259"/>
                <a:gd name="T7" fmla="*/ 66 h 300"/>
                <a:gd name="T8" fmla="*/ 183 w 259"/>
                <a:gd name="T9" fmla="*/ 33 h 300"/>
                <a:gd name="T10" fmla="*/ 120 w 259"/>
                <a:gd name="T11" fmla="*/ 73 h 300"/>
                <a:gd name="T12" fmla="*/ 108 w 259"/>
                <a:gd name="T13" fmla="*/ 73 h 300"/>
                <a:gd name="T14" fmla="*/ 88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1 w 259"/>
                <a:gd name="T21" fmla="*/ 47 h 300"/>
                <a:gd name="T22" fmla="*/ 144 w 259"/>
                <a:gd name="T23" fmla="*/ 44 h 300"/>
                <a:gd name="T24" fmla="*/ 192 w 259"/>
                <a:gd name="T25" fmla="*/ 82 h 300"/>
                <a:gd name="T26" fmla="*/ 195 w 259"/>
                <a:gd name="T27" fmla="*/ 123 h 300"/>
                <a:gd name="T28" fmla="*/ 170 w 259"/>
                <a:gd name="T29" fmla="*/ 150 h 300"/>
                <a:gd name="T30" fmla="*/ 228 w 259"/>
                <a:gd name="T31" fmla="*/ 150 h 300"/>
                <a:gd name="T32" fmla="*/ 255 w 259"/>
                <a:gd name="T33" fmla="*/ 184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6 w 259"/>
                <a:gd name="T41" fmla="*/ 188 h 300"/>
                <a:gd name="T42" fmla="*/ 186 w 259"/>
                <a:gd name="T43" fmla="*/ 188 h 300"/>
                <a:gd name="T44" fmla="*/ 187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3 h 300"/>
                <a:gd name="T52" fmla="*/ 104 w 259"/>
                <a:gd name="T53" fmla="*/ 113 h 300"/>
                <a:gd name="T54" fmla="*/ 134 w 259"/>
                <a:gd name="T55" fmla="*/ 84 h 300"/>
                <a:gd name="T56" fmla="*/ 120 w 259"/>
                <a:gd name="T57" fmla="*/ 73 h 300"/>
                <a:gd name="T58" fmla="*/ 94 w 259"/>
                <a:gd name="T59" fmla="*/ 263 h 300"/>
                <a:gd name="T60" fmla="*/ 150 w 259"/>
                <a:gd name="T61" fmla="*/ 206 h 300"/>
                <a:gd name="T62" fmla="*/ 94 w 259"/>
                <a:gd name="T63" fmla="*/ 150 h 300"/>
                <a:gd name="T64" fmla="*/ 37 w 259"/>
                <a:gd name="T65" fmla="*/ 206 h 300"/>
                <a:gd name="T66" fmla="*/ 94 w 259"/>
                <a:gd name="T67" fmla="*/ 2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5"/>
                    <a:pt x="197" y="0"/>
                    <a:pt x="216" y="0"/>
                  </a:cubicBezTo>
                  <a:cubicBezTo>
                    <a:pt x="234" y="0"/>
                    <a:pt x="248" y="15"/>
                    <a:pt x="248" y="33"/>
                  </a:cubicBezTo>
                  <a:cubicBezTo>
                    <a:pt x="248" y="51"/>
                    <a:pt x="234" y="66"/>
                    <a:pt x="216" y="66"/>
                  </a:cubicBezTo>
                  <a:cubicBezTo>
                    <a:pt x="197" y="66"/>
                    <a:pt x="183" y="51"/>
                    <a:pt x="183" y="33"/>
                  </a:cubicBezTo>
                  <a:close/>
                  <a:moveTo>
                    <a:pt x="120" y="73"/>
                  </a:moveTo>
                  <a:cubicBezTo>
                    <a:pt x="117" y="70"/>
                    <a:pt x="111" y="70"/>
                    <a:pt x="108" y="7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4" y="86"/>
                    <a:pt x="54" y="74"/>
                    <a:pt x="62" y="6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98" y="30"/>
                    <a:pt x="125" y="28"/>
                    <a:pt x="144" y="44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4" y="93"/>
                    <a:pt x="206" y="111"/>
                    <a:pt x="195" y="123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5" y="150"/>
                    <a:pt x="259" y="166"/>
                    <a:pt x="255" y="184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6" y="279"/>
                    <a:pt x="200" y="269"/>
                    <a:pt x="202" y="259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7" y="194"/>
                    <a:pt x="187" y="200"/>
                    <a:pt x="187" y="206"/>
                  </a:cubicBezTo>
                  <a:cubicBezTo>
                    <a:pt x="187" y="258"/>
                    <a:pt x="145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3"/>
                    <a:pt x="94" y="113"/>
                  </a:cubicBezTo>
                  <a:cubicBezTo>
                    <a:pt x="97" y="113"/>
                    <a:pt x="101" y="113"/>
                    <a:pt x="104" y="113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0" y="73"/>
                    <a:pt x="120" y="73"/>
                    <a:pt x="120" y="73"/>
                  </a:cubicBezTo>
                  <a:close/>
                  <a:moveTo>
                    <a:pt x="94" y="263"/>
                  </a:moveTo>
                  <a:cubicBezTo>
                    <a:pt x="125" y="263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7" y="175"/>
                    <a:pt x="37" y="206"/>
                  </a:cubicBezTo>
                  <a:cubicBezTo>
                    <a:pt x="37" y="237"/>
                    <a:pt x="63" y="263"/>
                    <a:pt x="94" y="26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4551E0FA-50B8-2168-9EC4-5CA814284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0738" y="49213"/>
              <a:ext cx="623888" cy="6223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38B6E976-0C7E-65D5-B2EF-8DC50C2A0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6938" y="173038"/>
              <a:ext cx="471488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6 h 240"/>
                <a:gd name="T60" fmla="*/ 241 w 302"/>
                <a:gd name="T61" fmla="*/ 60 h 240"/>
                <a:gd name="T62" fmla="*/ 253 w 302"/>
                <a:gd name="T63" fmla="*/ 66 h 240"/>
                <a:gd name="T64" fmla="*/ 297 w 302"/>
                <a:gd name="T65" fmla="*/ 143 h 240"/>
                <a:gd name="T66" fmla="*/ 300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6 h 240"/>
                <a:gd name="T84" fmla="*/ 60 w 302"/>
                <a:gd name="T85" fmla="*/ 60 h 240"/>
                <a:gd name="T86" fmla="*/ 72 w 302"/>
                <a:gd name="T87" fmla="*/ 66 h 240"/>
                <a:gd name="T88" fmla="*/ 116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2" y="62"/>
                    <a:pt x="237" y="60"/>
                    <a:pt x="241" y="60"/>
                  </a:cubicBezTo>
                  <a:cubicBezTo>
                    <a:pt x="246" y="60"/>
                    <a:pt x="250" y="62"/>
                    <a:pt x="253" y="66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0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1" y="62"/>
                    <a:pt x="56" y="60"/>
                    <a:pt x="60" y="60"/>
                  </a:cubicBezTo>
                  <a:cubicBezTo>
                    <a:pt x="65" y="60"/>
                    <a:pt x="69" y="62"/>
                    <a:pt x="72" y="66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EEC67A35-CDDF-1F50-CC04-52029C98B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6851" y="49213"/>
              <a:ext cx="623888" cy="622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3D436969-D653-E4D3-E9CA-4F03869F0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3226" y="127000"/>
              <a:ext cx="209550" cy="71438"/>
            </a:xfrm>
            <a:custGeom>
              <a:avLst/>
              <a:gdLst>
                <a:gd name="T0" fmla="*/ 135 w 135"/>
                <a:gd name="T1" fmla="*/ 46 h 46"/>
                <a:gd name="T2" fmla="*/ 68 w 135"/>
                <a:gd name="T3" fmla="*/ 0 h 46"/>
                <a:gd name="T4" fmla="*/ 0 w 135"/>
                <a:gd name="T5" fmla="*/ 46 h 46"/>
                <a:gd name="T6" fmla="*/ 68 w 135"/>
                <a:gd name="T7" fmla="*/ 30 h 46"/>
                <a:gd name="T8" fmla="*/ 135 w 13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6">
                  <a:moveTo>
                    <a:pt x="135" y="46"/>
                  </a:moveTo>
                  <a:cubicBezTo>
                    <a:pt x="125" y="19"/>
                    <a:pt x="98" y="0"/>
                    <a:pt x="68" y="0"/>
                  </a:cubicBezTo>
                  <a:cubicBezTo>
                    <a:pt x="37" y="0"/>
                    <a:pt x="11" y="19"/>
                    <a:pt x="0" y="46"/>
                  </a:cubicBezTo>
                  <a:cubicBezTo>
                    <a:pt x="21" y="36"/>
                    <a:pt x="44" y="30"/>
                    <a:pt x="68" y="30"/>
                  </a:cubicBezTo>
                  <a:cubicBezTo>
                    <a:pt x="92" y="30"/>
                    <a:pt x="115" y="36"/>
                    <a:pt x="135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Oval 27">
              <a:extLst>
                <a:ext uri="{FF2B5EF4-FFF2-40B4-BE49-F238E27FC236}">
                  <a16:creationId xmlns:a16="http://schemas.microsoft.com/office/drawing/2014/main" id="{A9B4556D-DE7C-C00A-72DB-8977754AE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0863" y="388938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F247B36C-46BF-63E5-658C-FB86E9F93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2588" y="388938"/>
              <a:ext cx="84138" cy="85725"/>
            </a:xfrm>
            <a:custGeom>
              <a:avLst/>
              <a:gdLst>
                <a:gd name="T0" fmla="*/ 48 w 54"/>
                <a:gd name="T1" fmla="*/ 46 h 55"/>
                <a:gd name="T2" fmla="*/ 54 w 54"/>
                <a:gd name="T3" fmla="*/ 27 h 55"/>
                <a:gd name="T4" fmla="*/ 28 w 54"/>
                <a:gd name="T5" fmla="*/ 0 h 55"/>
                <a:gd name="T6" fmla="*/ 0 w 54"/>
                <a:gd name="T7" fmla="*/ 27 h 55"/>
                <a:gd name="T8" fmla="*/ 28 w 54"/>
                <a:gd name="T9" fmla="*/ 55 h 55"/>
                <a:gd name="T10" fmla="*/ 48 w 54"/>
                <a:gd name="T11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8" y="46"/>
                  </a:moveTo>
                  <a:cubicBezTo>
                    <a:pt x="52" y="41"/>
                    <a:pt x="54" y="34"/>
                    <a:pt x="54" y="27"/>
                  </a:cubicBezTo>
                  <a:cubicBezTo>
                    <a:pt x="54" y="14"/>
                    <a:pt x="47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36" y="55"/>
                    <a:pt x="43" y="52"/>
                    <a:pt x="48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2C344AE7-9912-265D-D9C6-9D8845EA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5913" y="260350"/>
              <a:ext cx="385763" cy="141288"/>
            </a:xfrm>
            <a:custGeom>
              <a:avLst/>
              <a:gdLst>
                <a:gd name="T0" fmla="*/ 245 w 248"/>
                <a:gd name="T1" fmla="*/ 64 h 90"/>
                <a:gd name="T2" fmla="*/ 124 w 248"/>
                <a:gd name="T3" fmla="*/ 0 h 90"/>
                <a:gd name="T4" fmla="*/ 2 w 248"/>
                <a:gd name="T5" fmla="*/ 64 h 90"/>
                <a:gd name="T6" fmla="*/ 0 w 248"/>
                <a:gd name="T7" fmla="*/ 90 h 90"/>
                <a:gd name="T8" fmla="*/ 0 w 248"/>
                <a:gd name="T9" fmla="*/ 90 h 90"/>
                <a:gd name="T10" fmla="*/ 24 w 248"/>
                <a:gd name="T11" fmla="*/ 90 h 90"/>
                <a:gd name="T12" fmla="*/ 71 w 248"/>
                <a:gd name="T13" fmla="*/ 59 h 90"/>
                <a:gd name="T14" fmla="*/ 114 w 248"/>
                <a:gd name="T15" fmla="*/ 85 h 90"/>
                <a:gd name="T16" fmla="*/ 124 w 248"/>
                <a:gd name="T17" fmla="*/ 83 h 90"/>
                <a:gd name="T18" fmla="*/ 135 w 248"/>
                <a:gd name="T19" fmla="*/ 85 h 90"/>
                <a:gd name="T20" fmla="*/ 178 w 248"/>
                <a:gd name="T21" fmla="*/ 59 h 90"/>
                <a:gd name="T22" fmla="*/ 224 w 248"/>
                <a:gd name="T23" fmla="*/ 90 h 90"/>
                <a:gd name="T24" fmla="*/ 248 w 248"/>
                <a:gd name="T25" fmla="*/ 90 h 90"/>
                <a:gd name="T26" fmla="*/ 248 w 248"/>
                <a:gd name="T27" fmla="*/ 90 h 90"/>
                <a:gd name="T28" fmla="*/ 245 w 248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90">
                  <a:moveTo>
                    <a:pt x="245" y="64"/>
                  </a:moveTo>
                  <a:cubicBezTo>
                    <a:pt x="235" y="64"/>
                    <a:pt x="157" y="56"/>
                    <a:pt x="124" y="0"/>
                  </a:cubicBezTo>
                  <a:cubicBezTo>
                    <a:pt x="91" y="56"/>
                    <a:pt x="12" y="64"/>
                    <a:pt x="2" y="64"/>
                  </a:cubicBezTo>
                  <a:cubicBezTo>
                    <a:pt x="1" y="73"/>
                    <a:pt x="0" y="81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32" y="72"/>
                    <a:pt x="50" y="59"/>
                    <a:pt x="71" y="59"/>
                  </a:cubicBezTo>
                  <a:cubicBezTo>
                    <a:pt x="92" y="59"/>
                    <a:pt x="106" y="70"/>
                    <a:pt x="114" y="85"/>
                  </a:cubicBezTo>
                  <a:cubicBezTo>
                    <a:pt x="117" y="83"/>
                    <a:pt x="121" y="83"/>
                    <a:pt x="124" y="83"/>
                  </a:cubicBezTo>
                  <a:cubicBezTo>
                    <a:pt x="128" y="83"/>
                    <a:pt x="132" y="83"/>
                    <a:pt x="135" y="85"/>
                  </a:cubicBezTo>
                  <a:cubicBezTo>
                    <a:pt x="143" y="70"/>
                    <a:pt x="160" y="59"/>
                    <a:pt x="178" y="59"/>
                  </a:cubicBezTo>
                  <a:cubicBezTo>
                    <a:pt x="199" y="59"/>
                    <a:pt x="217" y="72"/>
                    <a:pt x="224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81"/>
                    <a:pt x="247" y="73"/>
                    <a:pt x="245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E226FF4B-E120-6D78-DF67-EFB05152B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3" y="207963"/>
              <a:ext cx="160338" cy="112713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7" y="69"/>
                    <a:pt x="102" y="73"/>
                  </a:cubicBezTo>
                  <a:cubicBezTo>
                    <a:pt x="84" y="33"/>
                    <a:pt x="46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58FB1EA5-9F1A-C9AD-4C77-6C8D88F35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207963"/>
              <a:ext cx="158750" cy="112713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7" y="4"/>
                    <a:pt x="18" y="33"/>
                    <a:pt x="0" y="73"/>
                  </a:cubicBezTo>
                  <a:cubicBezTo>
                    <a:pt x="26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1349959A-4B4F-A242-6B5A-E11221997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088" y="423863"/>
              <a:ext cx="379413" cy="169863"/>
            </a:xfrm>
            <a:custGeom>
              <a:avLst/>
              <a:gdLst>
                <a:gd name="T0" fmla="*/ 176 w 244"/>
                <a:gd name="T1" fmla="*/ 54 h 109"/>
                <a:gd name="T2" fmla="*/ 126 w 244"/>
                <a:gd name="T3" fmla="*/ 4 h 109"/>
                <a:gd name="T4" fmla="*/ 126 w 244"/>
                <a:gd name="T5" fmla="*/ 4 h 109"/>
                <a:gd name="T6" fmla="*/ 122 w 244"/>
                <a:gd name="T7" fmla="*/ 0 h 109"/>
                <a:gd name="T8" fmla="*/ 118 w 244"/>
                <a:gd name="T9" fmla="*/ 4 h 109"/>
                <a:gd name="T10" fmla="*/ 118 w 244"/>
                <a:gd name="T11" fmla="*/ 4 h 109"/>
                <a:gd name="T12" fmla="*/ 106 w 244"/>
                <a:gd name="T13" fmla="*/ 38 h 109"/>
                <a:gd name="T14" fmla="*/ 69 w 244"/>
                <a:gd name="T15" fmla="*/ 54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6 w 244"/>
                <a:gd name="T25" fmla="*/ 8 h 109"/>
                <a:gd name="T26" fmla="*/ 176 w 244"/>
                <a:gd name="T2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6" y="54"/>
                  </a:moveTo>
                  <a:cubicBezTo>
                    <a:pt x="149" y="54"/>
                    <a:pt x="126" y="32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2"/>
                    <a:pt x="124" y="0"/>
                    <a:pt x="122" y="0"/>
                  </a:cubicBezTo>
                  <a:cubicBezTo>
                    <a:pt x="120" y="0"/>
                    <a:pt x="118" y="2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6" y="49"/>
                    <a:pt x="84" y="54"/>
                    <a:pt x="69" y="54"/>
                  </a:cubicBezTo>
                  <a:cubicBezTo>
                    <a:pt x="42" y="54"/>
                    <a:pt x="20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5"/>
                    <a:pt x="61" y="109"/>
                    <a:pt x="122" y="109"/>
                  </a:cubicBezTo>
                  <a:cubicBezTo>
                    <a:pt x="183" y="109"/>
                    <a:pt x="233" y="65"/>
                    <a:pt x="244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4" y="34"/>
                    <a:pt x="203" y="54"/>
                    <a:pt x="176" y="5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Rectangle 33">
              <a:extLst>
                <a:ext uri="{FF2B5EF4-FFF2-40B4-BE49-F238E27FC236}">
                  <a16:creationId xmlns:a16="http://schemas.microsoft.com/office/drawing/2014/main" id="{66A65C72-04BA-E7FD-7422-084BC15F7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8513" y="49213"/>
              <a:ext cx="622300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827F8512-6F50-CA83-CF0C-39551FCCA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6301" y="177800"/>
              <a:ext cx="466725" cy="365125"/>
            </a:xfrm>
            <a:custGeom>
              <a:avLst/>
              <a:gdLst>
                <a:gd name="T0" fmla="*/ 140 w 300"/>
                <a:gd name="T1" fmla="*/ 28 h 234"/>
                <a:gd name="T2" fmla="*/ 79 w 300"/>
                <a:gd name="T3" fmla="*/ 96 h 234"/>
                <a:gd name="T4" fmla="*/ 79 w 300"/>
                <a:gd name="T5" fmla="*/ 105 h 234"/>
                <a:gd name="T6" fmla="*/ 137 w 300"/>
                <a:gd name="T7" fmla="*/ 105 h 234"/>
                <a:gd name="T8" fmla="*/ 154 w 300"/>
                <a:gd name="T9" fmla="*/ 88 h 234"/>
                <a:gd name="T10" fmla="*/ 161 w 300"/>
                <a:gd name="T11" fmla="*/ 85 h 234"/>
                <a:gd name="T12" fmla="*/ 171 w 300"/>
                <a:gd name="T13" fmla="*/ 88 h 234"/>
                <a:gd name="T14" fmla="*/ 263 w 300"/>
                <a:gd name="T15" fmla="*/ 179 h 234"/>
                <a:gd name="T16" fmla="*/ 300 w 300"/>
                <a:gd name="T17" fmla="*/ 150 h 234"/>
                <a:gd name="T18" fmla="*/ 300 w 300"/>
                <a:gd name="T19" fmla="*/ 0 h 234"/>
                <a:gd name="T20" fmla="*/ 242 w 300"/>
                <a:gd name="T21" fmla="*/ 34 h 234"/>
                <a:gd name="T22" fmla="*/ 229 w 300"/>
                <a:gd name="T23" fmla="*/ 25 h 234"/>
                <a:gd name="T24" fmla="*/ 201 w 300"/>
                <a:gd name="T25" fmla="*/ 17 h 234"/>
                <a:gd name="T26" fmla="*/ 165 w 300"/>
                <a:gd name="T27" fmla="*/ 17 h 234"/>
                <a:gd name="T28" fmla="*/ 163 w 300"/>
                <a:gd name="T29" fmla="*/ 17 h 234"/>
                <a:gd name="T30" fmla="*/ 140 w 300"/>
                <a:gd name="T31" fmla="*/ 28 h 234"/>
                <a:gd name="T32" fmla="*/ 61 w 300"/>
                <a:gd name="T33" fmla="*/ 79 h 234"/>
                <a:gd name="T34" fmla="*/ 116 w 300"/>
                <a:gd name="T35" fmla="*/ 17 h 234"/>
                <a:gd name="T36" fmla="*/ 96 w 300"/>
                <a:gd name="T37" fmla="*/ 17 h 234"/>
                <a:gd name="T38" fmla="*/ 60 w 300"/>
                <a:gd name="T39" fmla="*/ 32 h 234"/>
                <a:gd name="T40" fmla="*/ 58 w 300"/>
                <a:gd name="T41" fmla="*/ 34 h 234"/>
                <a:gd name="T42" fmla="*/ 0 w 300"/>
                <a:gd name="T43" fmla="*/ 0 h 234"/>
                <a:gd name="T44" fmla="*/ 0 w 300"/>
                <a:gd name="T45" fmla="*/ 150 h 234"/>
                <a:gd name="T46" fmla="*/ 81 w 300"/>
                <a:gd name="T47" fmla="*/ 218 h 234"/>
                <a:gd name="T48" fmla="*/ 124 w 300"/>
                <a:gd name="T49" fmla="*/ 234 h 234"/>
                <a:gd name="T50" fmla="*/ 132 w 300"/>
                <a:gd name="T51" fmla="*/ 234 h 234"/>
                <a:gd name="T52" fmla="*/ 128 w 300"/>
                <a:gd name="T53" fmla="*/ 230 h 234"/>
                <a:gd name="T54" fmla="*/ 128 w 300"/>
                <a:gd name="T55" fmla="*/ 212 h 234"/>
                <a:gd name="T56" fmla="*/ 146 w 300"/>
                <a:gd name="T57" fmla="*/ 212 h 234"/>
                <a:gd name="T58" fmla="*/ 167 w 300"/>
                <a:gd name="T59" fmla="*/ 234 h 234"/>
                <a:gd name="T60" fmla="*/ 172 w 300"/>
                <a:gd name="T61" fmla="*/ 234 h 234"/>
                <a:gd name="T62" fmla="*/ 201 w 300"/>
                <a:gd name="T63" fmla="*/ 227 h 234"/>
                <a:gd name="T64" fmla="*/ 187 w 300"/>
                <a:gd name="T65" fmla="*/ 213 h 234"/>
                <a:gd name="T66" fmla="*/ 187 w 300"/>
                <a:gd name="T67" fmla="*/ 196 h 234"/>
                <a:gd name="T68" fmla="*/ 204 w 300"/>
                <a:gd name="T69" fmla="*/ 196 h 234"/>
                <a:gd name="T70" fmla="*/ 221 w 300"/>
                <a:gd name="T71" fmla="*/ 212 h 234"/>
                <a:gd name="T72" fmla="*/ 230 w 300"/>
                <a:gd name="T73" fmla="*/ 203 h 234"/>
                <a:gd name="T74" fmla="*/ 234 w 300"/>
                <a:gd name="T75" fmla="*/ 186 h 234"/>
                <a:gd name="T76" fmla="*/ 162 w 300"/>
                <a:gd name="T77" fmla="*/ 115 h 234"/>
                <a:gd name="T78" fmla="*/ 155 w 300"/>
                <a:gd name="T79" fmla="*/ 123 h 234"/>
                <a:gd name="T80" fmla="*/ 62 w 300"/>
                <a:gd name="T81" fmla="*/ 123 h 234"/>
                <a:gd name="T82" fmla="*/ 61 w 300"/>
                <a:gd name="T83" fmla="*/ 7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4">
                  <a:moveTo>
                    <a:pt x="140" y="28"/>
                  </a:moveTo>
                  <a:cubicBezTo>
                    <a:pt x="79" y="96"/>
                    <a:pt x="79" y="96"/>
                    <a:pt x="79" y="96"/>
                  </a:cubicBezTo>
                  <a:cubicBezTo>
                    <a:pt x="77" y="98"/>
                    <a:pt x="77" y="102"/>
                    <a:pt x="79" y="105"/>
                  </a:cubicBezTo>
                  <a:cubicBezTo>
                    <a:pt x="95" y="121"/>
                    <a:pt x="121" y="121"/>
                    <a:pt x="137" y="105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6"/>
                    <a:pt x="158" y="85"/>
                    <a:pt x="161" y="85"/>
                  </a:cubicBezTo>
                  <a:cubicBezTo>
                    <a:pt x="165" y="84"/>
                    <a:pt x="168" y="86"/>
                    <a:pt x="171" y="88"/>
                  </a:cubicBezTo>
                  <a:cubicBezTo>
                    <a:pt x="263" y="179"/>
                    <a:pt x="263" y="179"/>
                    <a:pt x="263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1" y="20"/>
                    <a:pt x="211" y="17"/>
                    <a:pt x="201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7"/>
                    <a:pt x="163" y="17"/>
                    <a:pt x="163" y="17"/>
                  </a:cubicBezTo>
                  <a:cubicBezTo>
                    <a:pt x="154" y="18"/>
                    <a:pt x="146" y="21"/>
                    <a:pt x="140" y="28"/>
                  </a:cubicBezTo>
                  <a:close/>
                  <a:moveTo>
                    <a:pt x="61" y="79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82" y="17"/>
                    <a:pt x="70" y="22"/>
                    <a:pt x="60" y="32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8"/>
                    <a:pt x="81" y="218"/>
                    <a:pt x="81" y="218"/>
                  </a:cubicBezTo>
                  <a:cubicBezTo>
                    <a:pt x="93" y="228"/>
                    <a:pt x="108" y="234"/>
                    <a:pt x="124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4" y="225"/>
                    <a:pt x="124" y="217"/>
                    <a:pt x="128" y="212"/>
                  </a:cubicBezTo>
                  <a:cubicBezTo>
                    <a:pt x="133" y="208"/>
                    <a:pt x="141" y="207"/>
                    <a:pt x="146" y="212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82" y="234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1"/>
                    <a:pt x="187" y="196"/>
                  </a:cubicBezTo>
                  <a:cubicBezTo>
                    <a:pt x="192" y="191"/>
                    <a:pt x="200" y="191"/>
                    <a:pt x="204" y="196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3"/>
                    <a:pt x="230" y="203"/>
                    <a:pt x="230" y="203"/>
                  </a:cubicBezTo>
                  <a:cubicBezTo>
                    <a:pt x="235" y="199"/>
                    <a:pt x="236" y="192"/>
                    <a:pt x="234" y="18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29" y="148"/>
                    <a:pt x="87" y="148"/>
                    <a:pt x="62" y="123"/>
                  </a:cubicBezTo>
                  <a:cubicBezTo>
                    <a:pt x="50" y="111"/>
                    <a:pt x="49" y="91"/>
                    <a:pt x="61" y="7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Rectangle 35">
              <a:extLst>
                <a:ext uri="{FF2B5EF4-FFF2-40B4-BE49-F238E27FC236}">
                  <a16:creationId xmlns:a16="http://schemas.microsoft.com/office/drawing/2014/main" id="{98D1F1A6-3302-9B3B-ECFC-7345725A2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9001" y="49213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8D468E52-7D46-99A5-1DBF-1A3F4D63D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1" y="300038"/>
              <a:ext cx="188913" cy="293688"/>
            </a:xfrm>
            <a:custGeom>
              <a:avLst/>
              <a:gdLst>
                <a:gd name="T0" fmla="*/ 17 w 121"/>
                <a:gd name="T1" fmla="*/ 0 h 189"/>
                <a:gd name="T2" fmla="*/ 33 w 121"/>
                <a:gd name="T3" fmla="*/ 17 h 189"/>
                <a:gd name="T4" fmla="*/ 33 w 121"/>
                <a:gd name="T5" fmla="*/ 84 h 189"/>
                <a:gd name="T6" fmla="*/ 41 w 121"/>
                <a:gd name="T7" fmla="*/ 103 h 189"/>
                <a:gd name="T8" fmla="*/ 63 w 121"/>
                <a:gd name="T9" fmla="*/ 125 h 189"/>
                <a:gd name="T10" fmla="*/ 76 w 121"/>
                <a:gd name="T11" fmla="*/ 126 h 189"/>
                <a:gd name="T12" fmla="*/ 78 w 121"/>
                <a:gd name="T13" fmla="*/ 110 h 189"/>
                <a:gd name="T14" fmla="*/ 58 w 121"/>
                <a:gd name="T15" fmla="*/ 90 h 189"/>
                <a:gd name="T16" fmla="*/ 58 w 121"/>
                <a:gd name="T17" fmla="*/ 71 h 189"/>
                <a:gd name="T18" fmla="*/ 77 w 121"/>
                <a:gd name="T19" fmla="*/ 71 h 189"/>
                <a:gd name="T20" fmla="*/ 97 w 121"/>
                <a:gd name="T21" fmla="*/ 91 h 189"/>
                <a:gd name="T22" fmla="*/ 97 w 121"/>
                <a:gd name="T23" fmla="*/ 91 h 189"/>
                <a:gd name="T24" fmla="*/ 107 w 121"/>
                <a:gd name="T25" fmla="*/ 102 h 189"/>
                <a:gd name="T26" fmla="*/ 121 w 121"/>
                <a:gd name="T27" fmla="*/ 135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3" y="7"/>
                    <a:pt x="33" y="1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92"/>
                    <a:pt x="36" y="98"/>
                    <a:pt x="41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6" y="129"/>
                    <a:pt x="72" y="129"/>
                    <a:pt x="76" y="126"/>
                  </a:cubicBezTo>
                  <a:cubicBezTo>
                    <a:pt x="82" y="123"/>
                    <a:pt x="82" y="115"/>
                    <a:pt x="78" y="110"/>
                  </a:cubicBezTo>
                  <a:cubicBezTo>
                    <a:pt x="75" y="107"/>
                    <a:pt x="68" y="101"/>
                    <a:pt x="58" y="90"/>
                  </a:cubicBezTo>
                  <a:cubicBezTo>
                    <a:pt x="52" y="85"/>
                    <a:pt x="52" y="77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2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16" y="111"/>
                    <a:pt x="121" y="123"/>
                    <a:pt x="121" y="135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3B54EB09-DBE4-B0BC-D4A6-AB8906363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0788" y="300038"/>
              <a:ext cx="190500" cy="293688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5 h 189"/>
                <a:gd name="T18" fmla="*/ 14 w 122"/>
                <a:gd name="T19" fmla="*/ 102 h 189"/>
                <a:gd name="T20" fmla="*/ 25 w 122"/>
                <a:gd name="T21" fmla="*/ 91 h 189"/>
                <a:gd name="T22" fmla="*/ 25 w 122"/>
                <a:gd name="T23" fmla="*/ 91 h 189"/>
                <a:gd name="T24" fmla="*/ 45 w 122"/>
                <a:gd name="T25" fmla="*/ 71 h 189"/>
                <a:gd name="T26" fmla="*/ 64 w 122"/>
                <a:gd name="T27" fmla="*/ 71 h 189"/>
                <a:gd name="T28" fmla="*/ 64 w 122"/>
                <a:gd name="T29" fmla="*/ 90 h 189"/>
                <a:gd name="T30" fmla="*/ 44 w 122"/>
                <a:gd name="T31" fmla="*/ 110 h 189"/>
                <a:gd name="T32" fmla="*/ 46 w 122"/>
                <a:gd name="T33" fmla="*/ 126 h 189"/>
                <a:gd name="T34" fmla="*/ 59 w 122"/>
                <a:gd name="T35" fmla="*/ 125 h 189"/>
                <a:gd name="T36" fmla="*/ 80 w 122"/>
                <a:gd name="T37" fmla="*/ 103 h 189"/>
                <a:gd name="T38" fmla="*/ 88 w 122"/>
                <a:gd name="T39" fmla="*/ 84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7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1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8"/>
                    <a:pt x="35" y="82"/>
                    <a:pt x="45" y="71"/>
                  </a:cubicBezTo>
                  <a:cubicBezTo>
                    <a:pt x="50" y="66"/>
                    <a:pt x="59" y="66"/>
                    <a:pt x="64" y="71"/>
                  </a:cubicBezTo>
                  <a:cubicBezTo>
                    <a:pt x="69" y="77"/>
                    <a:pt x="69" y="85"/>
                    <a:pt x="64" y="90"/>
                  </a:cubicBezTo>
                  <a:cubicBezTo>
                    <a:pt x="54" y="101"/>
                    <a:pt x="47" y="107"/>
                    <a:pt x="44" y="110"/>
                  </a:cubicBezTo>
                  <a:cubicBezTo>
                    <a:pt x="39" y="115"/>
                    <a:pt x="40" y="123"/>
                    <a:pt x="46" y="126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2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F9E09318-7CDA-91BE-18B0-8CFA37E32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8701" y="117475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1 w 221"/>
                <a:gd name="T15" fmla="*/ 34 h 198"/>
                <a:gd name="T16" fmla="*/ 124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1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6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0"/>
                    <a:pt x="25" y="24"/>
                  </a:cubicBezTo>
                  <a:cubicBezTo>
                    <a:pt x="0" y="48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8"/>
                    <a:pt x="197" y="24"/>
                  </a:cubicBezTo>
                  <a:close/>
                  <a:moveTo>
                    <a:pt x="111" y="34"/>
                  </a:moveTo>
                  <a:cubicBezTo>
                    <a:pt x="118" y="34"/>
                    <a:pt x="124" y="40"/>
                    <a:pt x="124" y="48"/>
                  </a:cubicBezTo>
                  <a:cubicBezTo>
                    <a:pt x="124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7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0"/>
                  </a:moveTo>
                  <a:cubicBezTo>
                    <a:pt x="131" y="106"/>
                    <a:pt x="129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20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2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6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1"/>
                    <a:pt x="111" y="71"/>
                  </a:cubicBezTo>
                  <a:cubicBezTo>
                    <a:pt x="122" y="71"/>
                    <a:pt x="131" y="81"/>
                    <a:pt x="131" y="92"/>
                  </a:cubicBezTo>
                  <a:lnTo>
                    <a:pt x="131" y="100"/>
                  </a:lnTo>
                  <a:close/>
                  <a:moveTo>
                    <a:pt x="145" y="41"/>
                  </a:moveTo>
                  <a:cubicBezTo>
                    <a:pt x="151" y="41"/>
                    <a:pt x="157" y="46"/>
                    <a:pt x="157" y="53"/>
                  </a:cubicBezTo>
                  <a:cubicBezTo>
                    <a:pt x="157" y="59"/>
                    <a:pt x="151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6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6"/>
                  </a:cubicBezTo>
                  <a:cubicBezTo>
                    <a:pt x="140" y="75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aphicFrame>
        <p:nvGraphicFramePr>
          <p:cNvPr id="128" name="Diagrama 127">
            <a:extLst>
              <a:ext uri="{FF2B5EF4-FFF2-40B4-BE49-F238E27FC236}">
                <a16:creationId xmlns:a16="http://schemas.microsoft.com/office/drawing/2014/main" id="{26EE6030-669B-EB34-CBE0-74B3E14ACB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7041280"/>
              </p:ext>
            </p:extLst>
          </p:nvPr>
        </p:nvGraphicFramePr>
        <p:xfrm>
          <a:off x="59026" y="584926"/>
          <a:ext cx="11985192" cy="5425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9" name="Retângulo 128">
            <a:extLst>
              <a:ext uri="{FF2B5EF4-FFF2-40B4-BE49-F238E27FC236}">
                <a16:creationId xmlns:a16="http://schemas.microsoft.com/office/drawing/2014/main" id="{79C6F388-EB15-82FF-0B3A-F3BCEB7E99CA}"/>
              </a:ext>
            </a:extLst>
          </p:cNvPr>
          <p:cNvSpPr/>
          <p:nvPr/>
        </p:nvSpPr>
        <p:spPr>
          <a:xfrm>
            <a:off x="1874519" y="5379228"/>
            <a:ext cx="8613649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1400" b="1" dirty="0">
                <a:solidFill>
                  <a:schemeClr val="tx1"/>
                </a:solidFill>
              </a:rPr>
              <a:t>RPPS terá que ser proativo: </a:t>
            </a:r>
          </a:p>
          <a:p>
            <a:pPr algn="ctr"/>
            <a:r>
              <a:rPr lang="pt-BR" sz="1400" b="1" dirty="0">
                <a:solidFill>
                  <a:schemeClr val="tx1"/>
                </a:solidFill>
              </a:rPr>
              <a:t>solicitar a emissão de prazos, por meio de CRP’s emergenciais </a:t>
            </a:r>
          </a:p>
          <a:p>
            <a:pPr algn="ctr"/>
            <a:r>
              <a:rPr lang="pt-BR" sz="1400" b="1" dirty="0">
                <a:solidFill>
                  <a:schemeClr val="tx1"/>
                </a:solidFill>
              </a:rPr>
              <a:t>e comprovando a sua evolução e o atendimento aos requisitos do programa</a:t>
            </a:r>
          </a:p>
        </p:txBody>
      </p:sp>
      <p:sp>
        <p:nvSpPr>
          <p:cNvPr id="130" name="Retângulo 129">
            <a:extLst>
              <a:ext uri="{FF2B5EF4-FFF2-40B4-BE49-F238E27FC236}">
                <a16:creationId xmlns:a16="http://schemas.microsoft.com/office/drawing/2014/main" id="{7BEB0CCE-02AB-3DB7-31BC-FEE1064B09AA}"/>
              </a:ext>
            </a:extLst>
          </p:cNvPr>
          <p:cNvSpPr/>
          <p:nvPr/>
        </p:nvSpPr>
        <p:spPr>
          <a:xfrm>
            <a:off x="9568873" y="2309360"/>
            <a:ext cx="2350951" cy="1119825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1400" dirty="0">
                <a:solidFill>
                  <a:schemeClr val="bg1"/>
                </a:solidFill>
              </a:rPr>
              <a:t>A ser acessada pelos RPPS c/ maior governança e que melhorem sua situação financeira e atuarial</a:t>
            </a:r>
          </a:p>
        </p:txBody>
      </p:sp>
      <p:sp>
        <p:nvSpPr>
          <p:cNvPr id="131" name="Retângulo 130">
            <a:extLst>
              <a:ext uri="{FF2B5EF4-FFF2-40B4-BE49-F238E27FC236}">
                <a16:creationId xmlns:a16="http://schemas.microsoft.com/office/drawing/2014/main" id="{2EA4FA3D-7A4C-E964-BE6F-1DD989684D6B}"/>
              </a:ext>
            </a:extLst>
          </p:cNvPr>
          <p:cNvSpPr/>
          <p:nvPr/>
        </p:nvSpPr>
        <p:spPr>
          <a:xfrm>
            <a:off x="338628" y="4742960"/>
            <a:ext cx="5712994" cy="383499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Acessadas por todos os entes que fizerem adesão</a:t>
            </a:r>
          </a:p>
        </p:txBody>
      </p:sp>
      <p:sp>
        <p:nvSpPr>
          <p:cNvPr id="132" name="Retângulo 131">
            <a:extLst>
              <a:ext uri="{FF2B5EF4-FFF2-40B4-BE49-F238E27FC236}">
                <a16:creationId xmlns:a16="http://schemas.microsoft.com/office/drawing/2014/main" id="{D6EFA6CA-334D-CE02-276D-BB886ED779BF}"/>
              </a:ext>
            </a:extLst>
          </p:cNvPr>
          <p:cNvSpPr/>
          <p:nvPr/>
        </p:nvSpPr>
        <p:spPr>
          <a:xfrm>
            <a:off x="6419980" y="3842033"/>
            <a:ext cx="2789383" cy="861774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Acessada por entes com dificuldades para manter Equilíbrio Atuarial ou algum outro critério mais complexo</a:t>
            </a:r>
          </a:p>
        </p:txBody>
      </p:sp>
      <p:pic>
        <p:nvPicPr>
          <p:cNvPr id="41" name="Imagem 40" descr="Logotipo&#10;&#10;Descrição gerada automaticamente com confiança média">
            <a:extLst>
              <a:ext uri="{FF2B5EF4-FFF2-40B4-BE49-F238E27FC236}">
                <a16:creationId xmlns:a16="http://schemas.microsoft.com/office/drawing/2014/main" id="{08B62DE0-F31F-6C5F-B5C5-1443424D7F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29" y="290822"/>
            <a:ext cx="3927533" cy="181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1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9D2CF-534B-DA39-E139-114DF04F3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id="{01211D54-27B8-FD2D-943A-BFF22E8E13EC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7B00627E-4ADE-BE2C-8A6A-94AF2E91582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932A54E7-8F33-EDF2-56CE-3E10DF6FEAC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247755F-ABE8-5FCD-AFEC-AFFB703EBA1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1024F36C-F642-5C29-5C6D-EA8393F496A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7" name="Oval 62">
            <a:extLst>
              <a:ext uri="{FF2B5EF4-FFF2-40B4-BE49-F238E27FC236}">
                <a16:creationId xmlns:a16="http://schemas.microsoft.com/office/drawing/2014/main" id="{065C4D04-1149-130D-AE10-8D933E7DC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7809" y="-1055183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AB712F1-B499-811A-DD94-4FAC6E883DDA}"/>
              </a:ext>
            </a:extLst>
          </p:cNvPr>
          <p:cNvSpPr txBox="1"/>
          <p:nvPr/>
        </p:nvSpPr>
        <p:spPr>
          <a:xfrm flipH="1">
            <a:off x="488245" y="415639"/>
            <a:ext cx="7860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FFF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Parcelamento com responsabilidade previdenciária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97A5E69-7FA9-68AE-05D8-D3CD9FFB9CBA}"/>
              </a:ext>
            </a:extLst>
          </p:cNvPr>
          <p:cNvSpPr txBox="1"/>
          <p:nvPr/>
        </p:nvSpPr>
        <p:spPr>
          <a:xfrm>
            <a:off x="687585" y="1682468"/>
            <a:ext cx="1071305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</a:rPr>
              <a:t>EC 136/2025 reabr</a:t>
            </a:r>
            <a:r>
              <a:rPr lang="pt-BR" sz="2200" dirty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</a:rPr>
              <a:t>iu</a:t>
            </a:r>
            <a:r>
              <a:rPr lang="pt-BR" sz="22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</a:rPr>
              <a:t> parcelamento especial em até 300 parcelas, a ser celebrado em até 12 meses da promulgação;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200" b="1" dirty="0">
              <a:solidFill>
                <a:schemeClr val="bg1"/>
              </a:solidFill>
              <a:latin typeface="Aptos" panose="020B0004020202020204" pitchFamily="34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b="1" dirty="0">
                <a:solidFill>
                  <a:schemeClr val="bg1"/>
                </a:solidFill>
                <a:latin typeface="Aptos" panose="020B0004020202020204" pitchFamily="34" charset="0"/>
              </a:rPr>
              <a:t>Celebração e vigência do parcelamento condicionada à adesão ao Pró-Regularidade junto ao MPS e ao cumprimento do Programa.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2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bg1"/>
                </a:solidFill>
                <a:latin typeface="Aptos" panose="020B0004020202020204" pitchFamily="34" charset="0"/>
              </a:rPr>
              <a:t>Condições a serem comprovadas em até 15 meses da promulgação:</a:t>
            </a:r>
          </a:p>
          <a:p>
            <a:pPr marL="720725" indent="-360363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t-BR" sz="2200" dirty="0">
                <a:solidFill>
                  <a:schemeClr val="bg1"/>
                </a:solidFill>
                <a:latin typeface="Aptos" panose="020B0004020202020204" pitchFamily="34" charset="0"/>
              </a:rPr>
              <a:t>Adequação das regras do RPPS à EC 103/2019;</a:t>
            </a:r>
          </a:p>
          <a:p>
            <a:pPr marL="720725" indent="-360363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t-BR" sz="2200" dirty="0">
                <a:solidFill>
                  <a:schemeClr val="bg1"/>
                </a:solidFill>
                <a:latin typeface="Aptos" panose="020B0004020202020204" pitchFamily="34" charset="0"/>
              </a:rPr>
              <a:t>Instituição de regime de previdência complementar dos servidores;</a:t>
            </a:r>
          </a:p>
          <a:p>
            <a:pPr marL="720725" indent="-360363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pt-BR" sz="2200" dirty="0">
              <a:solidFill>
                <a:schemeClr val="bg1"/>
              </a:solidFill>
              <a:latin typeface="Aptos" panose="020B0004020202020204" pitchFamily="34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bg1"/>
                </a:solidFill>
                <a:latin typeface="Aptos" panose="020B0004020202020204" pitchFamily="34" charset="0"/>
              </a:rPr>
              <a:t>Se inadimplir por 3 meses consecutivos ou 6 alternados: </a:t>
            </a:r>
            <a:r>
              <a:rPr lang="pt-BR" sz="2200" b="1" dirty="0">
                <a:solidFill>
                  <a:schemeClr val="bg1"/>
                </a:solidFill>
                <a:latin typeface="Aptos" panose="020B0004020202020204" pitchFamily="34" charset="0"/>
              </a:rPr>
              <a:t>suspensão</a:t>
            </a:r>
            <a:r>
              <a:rPr lang="pt-BR" sz="2200" dirty="0">
                <a:solidFill>
                  <a:schemeClr val="bg1"/>
                </a:solidFill>
                <a:latin typeface="Aptos" panose="020B00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1395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9D2CF-534B-DA39-E139-114DF04F3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id="{01211D54-27B8-FD2D-943A-BFF22E8E13EC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7B00627E-4ADE-BE2C-8A6A-94AF2E91582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932A54E7-8F33-EDF2-56CE-3E10DF6FEAC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247755F-ABE8-5FCD-AFEC-AFFB703EBA1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1024F36C-F642-5C29-5C6D-EA8393F496A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B3660EF8-E898-3022-1D14-0CD7F5537766}"/>
              </a:ext>
            </a:extLst>
          </p:cNvPr>
          <p:cNvGrpSpPr/>
          <p:nvPr/>
        </p:nvGrpSpPr>
        <p:grpSpPr>
          <a:xfrm>
            <a:off x="785902" y="416088"/>
            <a:ext cx="5012971" cy="2778748"/>
            <a:chOff x="785902" y="416088"/>
            <a:chExt cx="5012971" cy="2778748"/>
          </a:xfrm>
        </p:grpSpPr>
        <p:grpSp>
          <p:nvGrpSpPr>
            <p:cNvPr id="4" name="Agrupar 3">
              <a:extLst>
                <a:ext uri="{FF2B5EF4-FFF2-40B4-BE49-F238E27FC236}">
                  <a16:creationId xmlns:a16="http://schemas.microsoft.com/office/drawing/2014/main" id="{EB1934B9-CD13-A563-4A2D-A91DDAFA2C51}"/>
                </a:ext>
              </a:extLst>
            </p:cNvPr>
            <p:cNvGrpSpPr/>
            <p:nvPr/>
          </p:nvGrpSpPr>
          <p:grpSpPr>
            <a:xfrm>
              <a:off x="865399" y="416088"/>
              <a:ext cx="4933474" cy="2576582"/>
              <a:chOff x="1020276" y="0"/>
              <a:chExt cx="10311113" cy="6887761"/>
            </a:xfrm>
          </p:grpSpPr>
          <p:pic>
            <p:nvPicPr>
              <p:cNvPr id="2" name="Imagem 1">
                <a:extLst>
                  <a:ext uri="{FF2B5EF4-FFF2-40B4-BE49-F238E27FC236}">
                    <a16:creationId xmlns:a16="http://schemas.microsoft.com/office/drawing/2014/main" id="{B2816DFB-4C9B-88EE-1907-6BB920B032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0276" y="0"/>
                <a:ext cx="10311112" cy="3579819"/>
              </a:xfrm>
              <a:prstGeom prst="rect">
                <a:avLst/>
              </a:prstGeom>
            </p:spPr>
          </p:pic>
          <p:pic>
            <p:nvPicPr>
              <p:cNvPr id="3" name="Imagem 2">
                <a:extLst>
                  <a:ext uri="{FF2B5EF4-FFF2-40B4-BE49-F238E27FC236}">
                    <a16:creationId xmlns:a16="http://schemas.microsoft.com/office/drawing/2014/main" id="{D89150B3-DABB-137A-E37C-013DC450CB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0277" y="3429000"/>
                <a:ext cx="10311112" cy="3458761"/>
              </a:xfrm>
              <a:prstGeom prst="rect">
                <a:avLst/>
              </a:prstGeom>
            </p:spPr>
          </p:pic>
        </p:grpSp>
        <p:sp>
          <p:nvSpPr>
            <p:cNvPr id="27" name="Oval 62">
              <a:extLst>
                <a:ext uri="{FF2B5EF4-FFF2-40B4-BE49-F238E27FC236}">
                  <a16:creationId xmlns:a16="http://schemas.microsoft.com/office/drawing/2014/main" id="{065C4D04-1149-130D-AE10-8D933E7DC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902" y="1855693"/>
              <a:ext cx="1453984" cy="1339143"/>
            </a:xfrm>
            <a:prstGeom prst="ellipse">
              <a:avLst/>
            </a:prstGeom>
            <a:noFill/>
            <a:ln w="1587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F04DC15A-05BC-0E11-56E8-95C3994209FF}"/>
              </a:ext>
            </a:extLst>
          </p:cNvPr>
          <p:cNvGrpSpPr/>
          <p:nvPr/>
        </p:nvGrpSpPr>
        <p:grpSpPr>
          <a:xfrm>
            <a:off x="560823" y="3295298"/>
            <a:ext cx="5238050" cy="2577600"/>
            <a:chOff x="560823" y="3295298"/>
            <a:chExt cx="5238050" cy="2577600"/>
          </a:xfrm>
        </p:grpSpPr>
        <p:pic>
          <p:nvPicPr>
            <p:cNvPr id="7" name="Imagem 6" descr="Texto&#10;&#10;Descrição gerada automaticamente com confiança média">
              <a:extLst>
                <a:ext uri="{FF2B5EF4-FFF2-40B4-BE49-F238E27FC236}">
                  <a16:creationId xmlns:a16="http://schemas.microsoft.com/office/drawing/2014/main" id="{6C3466B1-9CF0-61A8-01FE-1908845722F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873" y="3295298"/>
              <a:ext cx="4932000" cy="2577600"/>
            </a:xfrm>
            <a:prstGeom prst="rect">
              <a:avLst/>
            </a:prstGeom>
          </p:spPr>
        </p:pic>
        <p:sp>
          <p:nvSpPr>
            <p:cNvPr id="9" name="Oval 62">
              <a:extLst>
                <a:ext uri="{FF2B5EF4-FFF2-40B4-BE49-F238E27FC236}">
                  <a16:creationId xmlns:a16="http://schemas.microsoft.com/office/drawing/2014/main" id="{3B5E85D8-A22E-F960-AC57-7BDE44802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23" y="4190738"/>
              <a:ext cx="1998508" cy="1339143"/>
            </a:xfrm>
            <a:prstGeom prst="ellipse">
              <a:avLst/>
            </a:prstGeom>
            <a:noFill/>
            <a:ln w="1587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0058C1E2-B3CC-FD04-F3BC-FF21F3839236}"/>
              </a:ext>
            </a:extLst>
          </p:cNvPr>
          <p:cNvGrpSpPr/>
          <p:nvPr/>
        </p:nvGrpSpPr>
        <p:grpSpPr>
          <a:xfrm>
            <a:off x="6627905" y="717698"/>
            <a:ext cx="4932000" cy="5155200"/>
            <a:chOff x="6627905" y="589122"/>
            <a:chExt cx="4932000" cy="5155200"/>
          </a:xfrm>
        </p:grpSpPr>
        <p:pic>
          <p:nvPicPr>
            <p:cNvPr id="11" name="Imagem 10" descr="Texto&#10;&#10;Descrição gerada automaticamente">
              <a:extLst>
                <a:ext uri="{FF2B5EF4-FFF2-40B4-BE49-F238E27FC236}">
                  <a16:creationId xmlns:a16="http://schemas.microsoft.com/office/drawing/2014/main" id="{823EC48E-E0DA-C9A7-9379-401B426CF255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7905" y="589122"/>
              <a:ext cx="4932000" cy="2577600"/>
            </a:xfrm>
            <a:prstGeom prst="rect">
              <a:avLst/>
            </a:prstGeom>
          </p:spPr>
        </p:pic>
        <p:pic>
          <p:nvPicPr>
            <p:cNvPr id="13" name="Imagem 12" descr="Interface gráfica do usuário, Texto&#10;&#10;Descrição gerada automaticamente com confiança média">
              <a:extLst>
                <a:ext uri="{FF2B5EF4-FFF2-40B4-BE49-F238E27FC236}">
                  <a16:creationId xmlns:a16="http://schemas.microsoft.com/office/drawing/2014/main" id="{DC35BD53-6D95-4325-0411-5407C23B3BA2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7905" y="3166722"/>
              <a:ext cx="4932000" cy="257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3249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24A89-B895-B0E3-726A-9900C3214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C7CD555B-D907-7A50-FB5A-136503BB6650}"/>
              </a:ext>
            </a:extLst>
          </p:cNvPr>
          <p:cNvSpPr/>
          <p:nvPr/>
        </p:nvSpPr>
        <p:spPr>
          <a:xfrm>
            <a:off x="190800" y="154799"/>
            <a:ext cx="11779200" cy="5963531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spaço Reservado para Número de Slide 10">
            <a:extLst>
              <a:ext uri="{FF2B5EF4-FFF2-40B4-BE49-F238E27FC236}">
                <a16:creationId xmlns:a16="http://schemas.microsoft.com/office/drawing/2014/main" id="{900CBC38-0629-C8D4-3F31-625894D38B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17</a:t>
            </a:fld>
            <a:endParaRPr lang="pt-BR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6E0D370-A425-694D-3625-94523FEACEFB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4" name="Rectangle 55">
              <a:extLst>
                <a:ext uri="{FF2B5EF4-FFF2-40B4-BE49-F238E27FC236}">
                  <a16:creationId xmlns:a16="http://schemas.microsoft.com/office/drawing/2014/main" id="{924D834D-9ED1-219D-566D-3F502929A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Freeform 56">
              <a:extLst>
                <a:ext uri="{FF2B5EF4-FFF2-40B4-BE49-F238E27FC236}">
                  <a16:creationId xmlns:a16="http://schemas.microsoft.com/office/drawing/2014/main" id="{30E585EF-0ABD-42C8-9C04-E8AECDCDD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Rectangle 57">
              <a:extLst>
                <a:ext uri="{FF2B5EF4-FFF2-40B4-BE49-F238E27FC236}">
                  <a16:creationId xmlns:a16="http://schemas.microsoft.com/office/drawing/2014/main" id="{537C20CC-AC99-3E91-A115-1A63A15A8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" name="Freeform 58">
              <a:extLst>
                <a:ext uri="{FF2B5EF4-FFF2-40B4-BE49-F238E27FC236}">
                  <a16:creationId xmlns:a16="http://schemas.microsoft.com/office/drawing/2014/main" id="{AE4FDF9A-6562-3D22-0841-ADD5C40A6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Rectangle 59">
              <a:extLst>
                <a:ext uri="{FF2B5EF4-FFF2-40B4-BE49-F238E27FC236}">
                  <a16:creationId xmlns:a16="http://schemas.microsoft.com/office/drawing/2014/main" id="{3780D0D5-C820-FDB2-8855-88CE4EB93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Freeform 60">
              <a:extLst>
                <a:ext uri="{FF2B5EF4-FFF2-40B4-BE49-F238E27FC236}">
                  <a16:creationId xmlns:a16="http://schemas.microsoft.com/office/drawing/2014/main" id="{C323A01C-374E-827E-BCDC-4D3B17BD1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Oval 61">
              <a:extLst>
                <a:ext uri="{FF2B5EF4-FFF2-40B4-BE49-F238E27FC236}">
                  <a16:creationId xmlns:a16="http://schemas.microsoft.com/office/drawing/2014/main" id="{5315C51F-5C09-B5F9-757E-4CB595411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62">
              <a:extLst>
                <a:ext uri="{FF2B5EF4-FFF2-40B4-BE49-F238E27FC236}">
                  <a16:creationId xmlns:a16="http://schemas.microsoft.com/office/drawing/2014/main" id="{898CB74A-0486-2046-0D2E-C3CAEA50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63">
              <a:extLst>
                <a:ext uri="{FF2B5EF4-FFF2-40B4-BE49-F238E27FC236}">
                  <a16:creationId xmlns:a16="http://schemas.microsoft.com/office/drawing/2014/main" id="{14207CCC-DA21-AA02-DC0B-C5E8D968C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64">
              <a:extLst>
                <a:ext uri="{FF2B5EF4-FFF2-40B4-BE49-F238E27FC236}">
                  <a16:creationId xmlns:a16="http://schemas.microsoft.com/office/drawing/2014/main" id="{2C90A514-0FA4-CBBD-E494-98EE79E47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65">
              <a:extLst>
                <a:ext uri="{FF2B5EF4-FFF2-40B4-BE49-F238E27FC236}">
                  <a16:creationId xmlns:a16="http://schemas.microsoft.com/office/drawing/2014/main" id="{4E0E77BE-47E5-06E7-6CA2-8E4A22F33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Freeform 66">
              <a:extLst>
                <a:ext uri="{FF2B5EF4-FFF2-40B4-BE49-F238E27FC236}">
                  <a16:creationId xmlns:a16="http://schemas.microsoft.com/office/drawing/2014/main" id="{1ED89FB4-6FC6-E1B5-64FB-8104822D6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Rectangle 67">
              <a:extLst>
                <a:ext uri="{FF2B5EF4-FFF2-40B4-BE49-F238E27FC236}">
                  <a16:creationId xmlns:a16="http://schemas.microsoft.com/office/drawing/2014/main" id="{4C8CFCAD-3141-AD82-0C42-4F2C8C1EB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68">
              <a:extLst>
                <a:ext uri="{FF2B5EF4-FFF2-40B4-BE49-F238E27FC236}">
                  <a16:creationId xmlns:a16="http://schemas.microsoft.com/office/drawing/2014/main" id="{86B9D950-D5A3-5448-2547-7D050AF72B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2204F9A2-5FD1-820C-5CE3-FA97F558DD78}"/>
              </a:ext>
            </a:extLst>
          </p:cNvPr>
          <p:cNvGrpSpPr/>
          <p:nvPr/>
        </p:nvGrpSpPr>
        <p:grpSpPr>
          <a:xfrm>
            <a:off x="-9525" y="-1588"/>
            <a:ext cx="623888" cy="6861176"/>
            <a:chOff x="11280776" y="-1588"/>
            <a:chExt cx="623888" cy="6861176"/>
          </a:xfrm>
        </p:grpSpPr>
        <p:sp>
          <p:nvSpPr>
            <p:cNvPr id="24" name="Rectangle 83">
              <a:extLst>
                <a:ext uri="{FF2B5EF4-FFF2-40B4-BE49-F238E27FC236}">
                  <a16:creationId xmlns:a16="http://schemas.microsoft.com/office/drawing/2014/main" id="{B4DB05E7-EBA8-E6DE-D5C7-E90B401C7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4987925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84">
              <a:extLst>
                <a:ext uri="{FF2B5EF4-FFF2-40B4-BE49-F238E27FC236}">
                  <a16:creationId xmlns:a16="http://schemas.microsoft.com/office/drawing/2014/main" id="{0FCF3C7A-F030-2ADD-55C5-10C3AD3B6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2701" y="5037138"/>
              <a:ext cx="296863" cy="527050"/>
            </a:xfrm>
            <a:custGeom>
              <a:avLst/>
              <a:gdLst>
                <a:gd name="T0" fmla="*/ 105 w 190"/>
                <a:gd name="T1" fmla="*/ 66 h 338"/>
                <a:gd name="T2" fmla="*/ 138 w 190"/>
                <a:gd name="T3" fmla="*/ 33 h 338"/>
                <a:gd name="T4" fmla="*/ 105 w 190"/>
                <a:gd name="T5" fmla="*/ 0 h 338"/>
                <a:gd name="T6" fmla="*/ 72 w 190"/>
                <a:gd name="T7" fmla="*/ 33 h 338"/>
                <a:gd name="T8" fmla="*/ 105 w 190"/>
                <a:gd name="T9" fmla="*/ 66 h 338"/>
                <a:gd name="T10" fmla="*/ 152 w 190"/>
                <a:gd name="T11" fmla="*/ 254 h 338"/>
                <a:gd name="T12" fmla="*/ 166 w 190"/>
                <a:gd name="T13" fmla="*/ 245 h 338"/>
                <a:gd name="T14" fmla="*/ 169 w 190"/>
                <a:gd name="T15" fmla="*/ 243 h 338"/>
                <a:gd name="T16" fmla="*/ 190 w 190"/>
                <a:gd name="T17" fmla="*/ 197 h 338"/>
                <a:gd name="T18" fmla="*/ 161 w 190"/>
                <a:gd name="T19" fmla="*/ 146 h 338"/>
                <a:gd name="T20" fmla="*/ 143 w 190"/>
                <a:gd name="T21" fmla="*/ 135 h 338"/>
                <a:gd name="T22" fmla="*/ 143 w 190"/>
                <a:gd name="T23" fmla="*/ 134 h 338"/>
                <a:gd name="T24" fmla="*/ 93 w 190"/>
                <a:gd name="T25" fmla="*/ 85 h 338"/>
                <a:gd name="T26" fmla="*/ 52 w 190"/>
                <a:gd name="T27" fmla="*/ 107 h 338"/>
                <a:gd name="T28" fmla="*/ 5 w 190"/>
                <a:gd name="T29" fmla="*/ 177 h 338"/>
                <a:gd name="T30" fmla="*/ 11 w 190"/>
                <a:gd name="T31" fmla="*/ 203 h 338"/>
                <a:gd name="T32" fmla="*/ 37 w 190"/>
                <a:gd name="T33" fmla="*/ 198 h 338"/>
                <a:gd name="T34" fmla="*/ 54 w 190"/>
                <a:gd name="T35" fmla="*/ 173 h 338"/>
                <a:gd name="T36" fmla="*/ 36 w 190"/>
                <a:gd name="T37" fmla="*/ 239 h 338"/>
                <a:gd name="T38" fmla="*/ 39 w 190"/>
                <a:gd name="T39" fmla="*/ 256 h 338"/>
                <a:gd name="T40" fmla="*/ 54 w 190"/>
                <a:gd name="T41" fmla="*/ 263 h 338"/>
                <a:gd name="T42" fmla="*/ 58 w 190"/>
                <a:gd name="T43" fmla="*/ 263 h 338"/>
                <a:gd name="T44" fmla="*/ 58 w 190"/>
                <a:gd name="T45" fmla="*/ 319 h 338"/>
                <a:gd name="T46" fmla="*/ 77 w 190"/>
                <a:gd name="T47" fmla="*/ 338 h 338"/>
                <a:gd name="T48" fmla="*/ 96 w 190"/>
                <a:gd name="T49" fmla="*/ 319 h 338"/>
                <a:gd name="T50" fmla="*/ 96 w 190"/>
                <a:gd name="T51" fmla="*/ 263 h 338"/>
                <a:gd name="T52" fmla="*/ 115 w 190"/>
                <a:gd name="T53" fmla="*/ 263 h 338"/>
                <a:gd name="T54" fmla="*/ 115 w 190"/>
                <a:gd name="T55" fmla="*/ 319 h 338"/>
                <a:gd name="T56" fmla="*/ 133 w 190"/>
                <a:gd name="T57" fmla="*/ 338 h 338"/>
                <a:gd name="T58" fmla="*/ 152 w 190"/>
                <a:gd name="T59" fmla="*/ 319 h 338"/>
                <a:gd name="T60" fmla="*/ 152 w 190"/>
                <a:gd name="T61" fmla="*/ 25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8">
                  <a:moveTo>
                    <a:pt x="105" y="66"/>
                  </a:moveTo>
                  <a:cubicBezTo>
                    <a:pt x="123" y="66"/>
                    <a:pt x="138" y="51"/>
                    <a:pt x="138" y="33"/>
                  </a:cubicBezTo>
                  <a:cubicBezTo>
                    <a:pt x="138" y="15"/>
                    <a:pt x="123" y="0"/>
                    <a:pt x="105" y="0"/>
                  </a:cubicBezTo>
                  <a:cubicBezTo>
                    <a:pt x="87" y="0"/>
                    <a:pt x="72" y="15"/>
                    <a:pt x="72" y="33"/>
                  </a:cubicBezTo>
                  <a:cubicBezTo>
                    <a:pt x="72" y="51"/>
                    <a:pt x="87" y="66"/>
                    <a:pt x="105" y="66"/>
                  </a:cubicBezTo>
                  <a:close/>
                  <a:moveTo>
                    <a:pt x="152" y="254"/>
                  </a:moveTo>
                  <a:cubicBezTo>
                    <a:pt x="157" y="252"/>
                    <a:pt x="162" y="248"/>
                    <a:pt x="166" y="245"/>
                  </a:cubicBezTo>
                  <a:cubicBezTo>
                    <a:pt x="169" y="243"/>
                    <a:pt x="169" y="243"/>
                    <a:pt x="169" y="243"/>
                  </a:cubicBezTo>
                  <a:cubicBezTo>
                    <a:pt x="182" y="231"/>
                    <a:pt x="190" y="215"/>
                    <a:pt x="190" y="197"/>
                  </a:cubicBezTo>
                  <a:cubicBezTo>
                    <a:pt x="190" y="176"/>
                    <a:pt x="179" y="157"/>
                    <a:pt x="161" y="146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07"/>
                    <a:pt x="121" y="85"/>
                    <a:pt x="93" y="85"/>
                  </a:cubicBezTo>
                  <a:cubicBezTo>
                    <a:pt x="77" y="85"/>
                    <a:pt x="62" y="93"/>
                    <a:pt x="52" y="10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0" y="186"/>
                    <a:pt x="2" y="198"/>
                    <a:pt x="11" y="203"/>
                  </a:cubicBezTo>
                  <a:cubicBezTo>
                    <a:pt x="19" y="209"/>
                    <a:pt x="31" y="207"/>
                    <a:pt x="37" y="198"/>
                  </a:cubicBezTo>
                  <a:cubicBezTo>
                    <a:pt x="54" y="173"/>
                    <a:pt x="54" y="173"/>
                    <a:pt x="54" y="173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4" y="245"/>
                    <a:pt x="35" y="251"/>
                    <a:pt x="39" y="256"/>
                  </a:cubicBezTo>
                  <a:cubicBezTo>
                    <a:pt x="42" y="260"/>
                    <a:pt x="48" y="263"/>
                    <a:pt x="54" y="263"/>
                  </a:cubicBezTo>
                  <a:cubicBezTo>
                    <a:pt x="58" y="263"/>
                    <a:pt x="58" y="263"/>
                    <a:pt x="58" y="263"/>
                  </a:cubicBezTo>
                  <a:cubicBezTo>
                    <a:pt x="58" y="319"/>
                    <a:pt x="58" y="319"/>
                    <a:pt x="58" y="319"/>
                  </a:cubicBezTo>
                  <a:cubicBezTo>
                    <a:pt x="58" y="329"/>
                    <a:pt x="67" y="338"/>
                    <a:pt x="77" y="338"/>
                  </a:cubicBezTo>
                  <a:cubicBezTo>
                    <a:pt x="87" y="338"/>
                    <a:pt x="96" y="329"/>
                    <a:pt x="96" y="319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115" y="329"/>
                    <a:pt x="123" y="338"/>
                    <a:pt x="133" y="338"/>
                  </a:cubicBezTo>
                  <a:cubicBezTo>
                    <a:pt x="144" y="338"/>
                    <a:pt x="152" y="329"/>
                    <a:pt x="152" y="319"/>
                  </a:cubicBezTo>
                  <a:lnTo>
                    <a:pt x="152" y="254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Rectangle 85">
              <a:extLst>
                <a:ext uri="{FF2B5EF4-FFF2-40B4-BE49-F238E27FC236}">
                  <a16:creationId xmlns:a16="http://schemas.microsoft.com/office/drawing/2014/main" id="{BD6AB6DD-763B-B79A-63E6-157730A11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623570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Freeform 86">
              <a:extLst>
                <a:ext uri="{FF2B5EF4-FFF2-40B4-BE49-F238E27FC236}">
                  <a16:creationId xmlns:a16="http://schemas.microsoft.com/office/drawing/2014/main" id="{A2372DF0-2FD1-5E36-8C5B-C96F8FF1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263" y="6313488"/>
              <a:ext cx="441325" cy="469900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5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1" y="141"/>
                    <a:pt x="25" y="248"/>
                    <a:pt x="126" y="297"/>
                  </a:cubicBezTo>
                  <a:cubicBezTo>
                    <a:pt x="136" y="301"/>
                    <a:pt x="148" y="301"/>
                    <a:pt x="157" y="297"/>
                  </a:cubicBezTo>
                  <a:cubicBezTo>
                    <a:pt x="259" y="248"/>
                    <a:pt x="283" y="141"/>
                    <a:pt x="283" y="83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Rectangle 87">
              <a:extLst>
                <a:ext uri="{FF2B5EF4-FFF2-40B4-BE49-F238E27FC236}">
                  <a16:creationId xmlns:a16="http://schemas.microsoft.com/office/drawing/2014/main" id="{21F45B21-2EBA-E245-9158-CCEFF0D43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2493963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88">
              <a:extLst>
                <a:ext uri="{FF2B5EF4-FFF2-40B4-BE49-F238E27FC236}">
                  <a16:creationId xmlns:a16="http://schemas.microsoft.com/office/drawing/2014/main" id="{DFF46AF6-7320-F33F-D182-D1D16538C1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69701" y="2782888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59 h 135"/>
                <a:gd name="T8" fmla="*/ 113 w 167"/>
                <a:gd name="T9" fmla="*/ 30 h 135"/>
                <a:gd name="T10" fmla="*/ 120 w 167"/>
                <a:gd name="T11" fmla="*/ 135 h 135"/>
                <a:gd name="T12" fmla="*/ 120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2 h 135"/>
                <a:gd name="T26" fmla="*/ 67 w 167"/>
                <a:gd name="T27" fmla="*/ 79 h 135"/>
                <a:gd name="T28" fmla="*/ 65 w 167"/>
                <a:gd name="T29" fmla="*/ 79 h 135"/>
                <a:gd name="T30" fmla="*/ 65 w 167"/>
                <a:gd name="T31" fmla="*/ 79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3 h 135"/>
                <a:gd name="T44" fmla="*/ 47 w 167"/>
                <a:gd name="T45" fmla="*/ 135 h 135"/>
                <a:gd name="T46" fmla="*/ 120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4"/>
                    <a:pt x="100" y="0"/>
                    <a:pt x="84" y="0"/>
                  </a:cubicBezTo>
                  <a:cubicBezTo>
                    <a:pt x="67" y="0"/>
                    <a:pt x="54" y="14"/>
                    <a:pt x="54" y="30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30"/>
                  </a:cubicBezTo>
                  <a:close/>
                  <a:moveTo>
                    <a:pt x="120" y="135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2"/>
                    <a:pt x="84" y="82"/>
                  </a:cubicBezTo>
                  <a:cubicBezTo>
                    <a:pt x="78" y="82"/>
                    <a:pt x="72" y="81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5" y="75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3" y="96"/>
                    <a:pt x="47" y="103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0" y="13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89">
              <a:extLst>
                <a:ext uri="{FF2B5EF4-FFF2-40B4-BE49-F238E27FC236}">
                  <a16:creationId xmlns:a16="http://schemas.microsoft.com/office/drawing/2014/main" id="{5A0BD64B-2AFE-DCCD-233C-E675924E8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1263" y="2613025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30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6 h 134"/>
                <a:gd name="T12" fmla="*/ 160 w 179"/>
                <a:gd name="T13" fmla="*/ 63 h 134"/>
                <a:gd name="T14" fmla="*/ 84 w 179"/>
                <a:gd name="T15" fmla="*/ 2 h 134"/>
                <a:gd name="T16" fmla="*/ 15 w 179"/>
                <a:gd name="T17" fmla="*/ 63 h 134"/>
                <a:gd name="T18" fmla="*/ 13 w 179"/>
                <a:gd name="T19" fmla="*/ 75 h 134"/>
                <a:gd name="T20" fmla="*/ 2 w 179"/>
                <a:gd name="T21" fmla="*/ 109 h 134"/>
                <a:gd name="T22" fmla="*/ 63 w 179"/>
                <a:gd name="T23" fmla="*/ 125 h 134"/>
                <a:gd name="T24" fmla="*/ 67 w 179"/>
                <a:gd name="T25" fmla="*/ 74 h 134"/>
                <a:gd name="T26" fmla="*/ 89 w 179"/>
                <a:gd name="T27" fmla="*/ 66 h 134"/>
                <a:gd name="T28" fmla="*/ 96 w 179"/>
                <a:gd name="T29" fmla="*/ 59 h 134"/>
                <a:gd name="T30" fmla="*/ 132 w 179"/>
                <a:gd name="T31" fmla="*/ 74 h 134"/>
                <a:gd name="T32" fmla="*/ 43 w 179"/>
                <a:gd name="T33" fmla="*/ 74 h 134"/>
                <a:gd name="T34" fmla="*/ 67 w 179"/>
                <a:gd name="T35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5" y="126"/>
                    <a:pt x="71" y="129"/>
                    <a:pt x="74" y="130"/>
                  </a:cubicBezTo>
                  <a:cubicBezTo>
                    <a:pt x="85" y="133"/>
                    <a:pt x="95" y="132"/>
                    <a:pt x="106" y="128"/>
                  </a:cubicBezTo>
                  <a:cubicBezTo>
                    <a:pt x="108" y="128"/>
                    <a:pt x="111" y="125"/>
                    <a:pt x="112" y="125"/>
                  </a:cubicBezTo>
                  <a:cubicBezTo>
                    <a:pt x="129" y="122"/>
                    <a:pt x="163" y="133"/>
                    <a:pt x="172" y="113"/>
                  </a:cubicBezTo>
                  <a:cubicBezTo>
                    <a:pt x="179" y="98"/>
                    <a:pt x="166" y="89"/>
                    <a:pt x="162" y="76"/>
                  </a:cubicBezTo>
                  <a:cubicBezTo>
                    <a:pt x="161" y="72"/>
                    <a:pt x="161" y="67"/>
                    <a:pt x="160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4"/>
                    <a:pt x="21" y="29"/>
                    <a:pt x="15" y="63"/>
                  </a:cubicBezTo>
                  <a:cubicBezTo>
                    <a:pt x="14" y="67"/>
                    <a:pt x="14" y="72"/>
                    <a:pt x="13" y="75"/>
                  </a:cubicBezTo>
                  <a:cubicBezTo>
                    <a:pt x="10" y="87"/>
                    <a:pt x="0" y="94"/>
                    <a:pt x="2" y="109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7" y="74"/>
                  </a:moveTo>
                  <a:cubicBezTo>
                    <a:pt x="75" y="73"/>
                    <a:pt x="83" y="70"/>
                    <a:pt x="89" y="66"/>
                  </a:cubicBezTo>
                  <a:cubicBezTo>
                    <a:pt x="90" y="65"/>
                    <a:pt x="96" y="58"/>
                    <a:pt x="96" y="59"/>
                  </a:cubicBezTo>
                  <a:cubicBezTo>
                    <a:pt x="103" y="71"/>
                    <a:pt x="119" y="75"/>
                    <a:pt x="132" y="74"/>
                  </a:cubicBezTo>
                  <a:cubicBezTo>
                    <a:pt x="130" y="132"/>
                    <a:pt x="45" y="132"/>
                    <a:pt x="43" y="74"/>
                  </a:cubicBezTo>
                  <a:cubicBezTo>
                    <a:pt x="51" y="73"/>
                    <a:pt x="60" y="75"/>
                    <a:pt x="67" y="74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90">
              <a:extLst>
                <a:ext uri="{FF2B5EF4-FFF2-40B4-BE49-F238E27FC236}">
                  <a16:creationId xmlns:a16="http://schemas.microsoft.com/office/drawing/2014/main" id="{C0F75FA1-4775-EBE1-2704-F7604DD78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563" y="2844800"/>
              <a:ext cx="257175" cy="149225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5"/>
                    <a:pt x="143" y="55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0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Rectangle 91">
              <a:extLst>
                <a:ext uri="{FF2B5EF4-FFF2-40B4-BE49-F238E27FC236}">
                  <a16:creationId xmlns:a16="http://schemas.microsoft.com/office/drawing/2014/main" id="{D8A4670A-8F18-977F-2E63-8C515B198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12461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92">
              <a:extLst>
                <a:ext uri="{FF2B5EF4-FFF2-40B4-BE49-F238E27FC236}">
                  <a16:creationId xmlns:a16="http://schemas.microsoft.com/office/drawing/2014/main" id="{BB6B93F3-BAFA-115A-AB95-B72E8893C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82376" y="1349375"/>
              <a:ext cx="419100" cy="419100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8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0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8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8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8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7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8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8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8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Rectangle 93">
              <a:extLst>
                <a:ext uri="{FF2B5EF4-FFF2-40B4-BE49-F238E27FC236}">
                  <a16:creationId xmlns:a16="http://schemas.microsoft.com/office/drawing/2014/main" id="{AE81C235-F2AC-AE70-79FD-C39DBD911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-1588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94">
              <a:extLst>
                <a:ext uri="{FF2B5EF4-FFF2-40B4-BE49-F238E27FC236}">
                  <a16:creationId xmlns:a16="http://schemas.microsoft.com/office/drawing/2014/main" id="{79AB5D5C-0E46-7641-232E-DEEB4902B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263" y="358775"/>
              <a:ext cx="203200" cy="188913"/>
            </a:xfrm>
            <a:custGeom>
              <a:avLst/>
              <a:gdLst>
                <a:gd name="T0" fmla="*/ 120 w 130"/>
                <a:gd name="T1" fmla="*/ 35 h 121"/>
                <a:gd name="T2" fmla="*/ 56 w 130"/>
                <a:gd name="T3" fmla="*/ 3 h 121"/>
                <a:gd name="T4" fmla="*/ 56 w 130"/>
                <a:gd name="T5" fmla="*/ 3 h 121"/>
                <a:gd name="T6" fmla="*/ 41 w 130"/>
                <a:gd name="T7" fmla="*/ 2 h 121"/>
                <a:gd name="T8" fmla="*/ 31 w 130"/>
                <a:gd name="T9" fmla="*/ 13 h 121"/>
                <a:gd name="T10" fmla="*/ 3 w 130"/>
                <a:gd name="T11" fmla="*/ 95 h 121"/>
                <a:gd name="T12" fmla="*/ 15 w 130"/>
                <a:gd name="T13" fmla="*/ 118 h 121"/>
                <a:gd name="T14" fmla="*/ 38 w 130"/>
                <a:gd name="T15" fmla="*/ 107 h 121"/>
                <a:gd name="T16" fmla="*/ 58 w 130"/>
                <a:gd name="T17" fmla="*/ 45 h 121"/>
                <a:gd name="T18" fmla="*/ 93 w 130"/>
                <a:gd name="T19" fmla="*/ 62 h 121"/>
                <a:gd name="T20" fmla="*/ 93 w 130"/>
                <a:gd name="T21" fmla="*/ 101 h 121"/>
                <a:gd name="T22" fmla="*/ 111 w 130"/>
                <a:gd name="T23" fmla="*/ 119 h 121"/>
                <a:gd name="T24" fmla="*/ 130 w 130"/>
                <a:gd name="T25" fmla="*/ 101 h 121"/>
                <a:gd name="T26" fmla="*/ 130 w 130"/>
                <a:gd name="T27" fmla="*/ 51 h 121"/>
                <a:gd name="T28" fmla="*/ 120 w 130"/>
                <a:gd name="T2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1">
                  <a:moveTo>
                    <a:pt x="120" y="35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1" y="1"/>
                    <a:pt x="46" y="0"/>
                    <a:pt x="41" y="2"/>
                  </a:cubicBezTo>
                  <a:cubicBezTo>
                    <a:pt x="36" y="4"/>
                    <a:pt x="32" y="8"/>
                    <a:pt x="31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5"/>
                    <a:pt x="5" y="115"/>
                    <a:pt x="15" y="118"/>
                  </a:cubicBezTo>
                  <a:cubicBezTo>
                    <a:pt x="24" y="121"/>
                    <a:pt x="35" y="116"/>
                    <a:pt x="38" y="107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30" y="111"/>
                    <a:pt x="130" y="10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44"/>
                    <a:pt x="126" y="38"/>
                    <a:pt x="120" y="3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Oval 95">
              <a:extLst>
                <a:ext uri="{FF2B5EF4-FFF2-40B4-BE49-F238E27FC236}">
                  <a16:creationId xmlns:a16="http://schemas.microsoft.com/office/drawing/2014/main" id="{4A7B9C85-45C5-4855-721A-D6DB665AD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0176" y="76200"/>
              <a:ext cx="98425" cy="100013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96">
              <a:extLst>
                <a:ext uri="{FF2B5EF4-FFF2-40B4-BE49-F238E27FC236}">
                  <a16:creationId xmlns:a16="http://schemas.microsoft.com/office/drawing/2014/main" id="{796AF5C2-7DB8-81CC-27D5-12CFB89BE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9201" y="190500"/>
              <a:ext cx="434975" cy="298450"/>
            </a:xfrm>
            <a:custGeom>
              <a:avLst/>
              <a:gdLst>
                <a:gd name="T0" fmla="*/ 275 w 279"/>
                <a:gd name="T1" fmla="*/ 169 h 191"/>
                <a:gd name="T2" fmla="*/ 247 w 279"/>
                <a:gd name="T3" fmla="*/ 111 h 191"/>
                <a:gd name="T4" fmla="*/ 227 w 279"/>
                <a:gd name="T5" fmla="*/ 110 h 191"/>
                <a:gd name="T6" fmla="*/ 215 w 279"/>
                <a:gd name="T7" fmla="*/ 130 h 191"/>
                <a:gd name="T8" fmla="*/ 169 w 279"/>
                <a:gd name="T9" fmla="*/ 107 h 191"/>
                <a:gd name="T10" fmla="*/ 151 w 279"/>
                <a:gd name="T11" fmla="*/ 43 h 191"/>
                <a:gd name="T12" fmla="*/ 93 w 279"/>
                <a:gd name="T13" fmla="*/ 0 h 191"/>
                <a:gd name="T14" fmla="*/ 43 w 279"/>
                <a:gd name="T15" fmla="*/ 29 h 191"/>
                <a:gd name="T16" fmla="*/ 36 w 279"/>
                <a:gd name="T17" fmla="*/ 40 h 191"/>
                <a:gd name="T18" fmla="*/ 22 w 279"/>
                <a:gd name="T19" fmla="*/ 33 h 191"/>
                <a:gd name="T20" fmla="*/ 3 w 279"/>
                <a:gd name="T21" fmla="*/ 39 h 191"/>
                <a:gd name="T22" fmla="*/ 3 w 279"/>
                <a:gd name="T23" fmla="*/ 39 h 191"/>
                <a:gd name="T24" fmla="*/ 9 w 279"/>
                <a:gd name="T25" fmla="*/ 58 h 191"/>
                <a:gd name="T26" fmla="*/ 202 w 279"/>
                <a:gd name="T27" fmla="*/ 154 h 191"/>
                <a:gd name="T28" fmla="*/ 191 w 279"/>
                <a:gd name="T29" fmla="*/ 173 h 191"/>
                <a:gd name="T30" fmla="*/ 202 w 279"/>
                <a:gd name="T31" fmla="*/ 190 h 191"/>
                <a:gd name="T32" fmla="*/ 266 w 279"/>
                <a:gd name="T33" fmla="*/ 185 h 191"/>
                <a:gd name="T34" fmla="*/ 275 w 279"/>
                <a:gd name="T35" fmla="*/ 16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1">
                  <a:moveTo>
                    <a:pt x="275" y="169"/>
                  </a:moveTo>
                  <a:cubicBezTo>
                    <a:pt x="247" y="111"/>
                    <a:pt x="247" y="111"/>
                    <a:pt x="247" y="111"/>
                  </a:cubicBezTo>
                  <a:cubicBezTo>
                    <a:pt x="243" y="103"/>
                    <a:pt x="231" y="102"/>
                    <a:pt x="227" y="110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43" y="17"/>
                    <a:pt x="120" y="0"/>
                    <a:pt x="93" y="0"/>
                  </a:cubicBezTo>
                  <a:cubicBezTo>
                    <a:pt x="73" y="0"/>
                    <a:pt x="53" y="11"/>
                    <a:pt x="43" y="2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30"/>
                    <a:pt x="7" y="32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6"/>
                    <a:pt x="3" y="54"/>
                    <a:pt x="9" y="58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191" y="173"/>
                    <a:pt x="191" y="173"/>
                    <a:pt x="191" y="173"/>
                  </a:cubicBezTo>
                  <a:cubicBezTo>
                    <a:pt x="186" y="181"/>
                    <a:pt x="193" y="191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5"/>
                    <a:pt x="279" y="176"/>
                    <a:pt x="275" y="16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Rectangle 97">
              <a:extLst>
                <a:ext uri="{FF2B5EF4-FFF2-40B4-BE49-F238E27FC236}">
                  <a16:creationId xmlns:a16="http://schemas.microsoft.com/office/drawing/2014/main" id="{2BF3B570-FE9C-ADBB-1685-970D0952A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18700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98">
              <a:extLst>
                <a:ext uri="{FF2B5EF4-FFF2-40B4-BE49-F238E27FC236}">
                  <a16:creationId xmlns:a16="http://schemas.microsoft.com/office/drawing/2014/main" id="{2D2A6AE1-2037-26A1-182F-FEB5F70E32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8563" y="1982788"/>
              <a:ext cx="468313" cy="361950"/>
            </a:xfrm>
            <a:custGeom>
              <a:avLst/>
              <a:gdLst>
                <a:gd name="T0" fmla="*/ 183 w 300"/>
                <a:gd name="T1" fmla="*/ 120 h 233"/>
                <a:gd name="T2" fmla="*/ 183 w 300"/>
                <a:gd name="T3" fmla="*/ 16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6 h 233"/>
                <a:gd name="T10" fmla="*/ 117 w 300"/>
                <a:gd name="T11" fmla="*/ 120 h 233"/>
                <a:gd name="T12" fmla="*/ 104 w 300"/>
                <a:gd name="T13" fmla="*/ 133 h 233"/>
                <a:gd name="T14" fmla="*/ 92 w 300"/>
                <a:gd name="T15" fmla="*/ 120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6 h 233"/>
                <a:gd name="T22" fmla="*/ 283 w 300"/>
                <a:gd name="T23" fmla="*/ 166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0 h 233"/>
                <a:gd name="T30" fmla="*/ 196 w 300"/>
                <a:gd name="T31" fmla="*/ 133 h 233"/>
                <a:gd name="T32" fmla="*/ 183 w 300"/>
                <a:gd name="T33" fmla="*/ 120 h 233"/>
                <a:gd name="T34" fmla="*/ 21 w 300"/>
                <a:gd name="T35" fmla="*/ 191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1 h 233"/>
                <a:gd name="T46" fmla="*/ 21 w 300"/>
                <a:gd name="T47" fmla="*/ 19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0"/>
                  </a:moveTo>
                  <a:cubicBezTo>
                    <a:pt x="183" y="16"/>
                    <a:pt x="183" y="16"/>
                    <a:pt x="183" y="16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6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7"/>
                    <a:pt x="111" y="133"/>
                    <a:pt x="104" y="133"/>
                  </a:cubicBezTo>
                  <a:cubicBezTo>
                    <a:pt x="97" y="133"/>
                    <a:pt x="92" y="127"/>
                    <a:pt x="92" y="12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0"/>
                    <a:pt x="17" y="83"/>
                    <a:pt x="17" y="133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3"/>
                    <a:pt x="253" y="40"/>
                    <a:pt x="208" y="24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8" y="127"/>
                    <a:pt x="203" y="133"/>
                    <a:pt x="196" y="133"/>
                  </a:cubicBezTo>
                  <a:cubicBezTo>
                    <a:pt x="189" y="133"/>
                    <a:pt x="183" y="127"/>
                    <a:pt x="183" y="120"/>
                  </a:cubicBezTo>
                  <a:close/>
                  <a:moveTo>
                    <a:pt x="21" y="191"/>
                  </a:moveTo>
                  <a:cubicBezTo>
                    <a:pt x="9" y="191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1"/>
                    <a:pt x="279" y="191"/>
                  </a:cubicBezTo>
                  <a:lnTo>
                    <a:pt x="21" y="191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Rectangle 99">
              <a:extLst>
                <a:ext uri="{FF2B5EF4-FFF2-40B4-BE49-F238E27FC236}">
                  <a16:creationId xmlns:a16="http://schemas.microsoft.com/office/drawing/2014/main" id="{00E81456-D108-8F79-7628-BF626B7E5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3117850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00">
              <a:extLst>
                <a:ext uri="{FF2B5EF4-FFF2-40B4-BE49-F238E27FC236}">
                  <a16:creationId xmlns:a16="http://schemas.microsoft.com/office/drawing/2014/main" id="{60A223D4-B346-7142-5A3F-E273CF67D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93488" y="3195638"/>
              <a:ext cx="403225" cy="466725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8 w 259"/>
                <a:gd name="T5" fmla="*/ 33 h 300"/>
                <a:gd name="T6" fmla="*/ 216 w 259"/>
                <a:gd name="T7" fmla="*/ 66 h 300"/>
                <a:gd name="T8" fmla="*/ 183 w 259"/>
                <a:gd name="T9" fmla="*/ 33 h 300"/>
                <a:gd name="T10" fmla="*/ 120 w 259"/>
                <a:gd name="T11" fmla="*/ 73 h 300"/>
                <a:gd name="T12" fmla="*/ 108 w 259"/>
                <a:gd name="T13" fmla="*/ 74 h 300"/>
                <a:gd name="T14" fmla="*/ 88 w 259"/>
                <a:gd name="T15" fmla="*/ 93 h 300"/>
                <a:gd name="T16" fmla="*/ 62 w 259"/>
                <a:gd name="T17" fmla="*/ 93 h 300"/>
                <a:gd name="T18" fmla="*/ 62 w 259"/>
                <a:gd name="T19" fmla="*/ 67 h 300"/>
                <a:gd name="T20" fmla="*/ 81 w 259"/>
                <a:gd name="T21" fmla="*/ 47 h 300"/>
                <a:gd name="T22" fmla="*/ 144 w 259"/>
                <a:gd name="T23" fmla="*/ 44 h 300"/>
                <a:gd name="T24" fmla="*/ 192 w 259"/>
                <a:gd name="T25" fmla="*/ 82 h 300"/>
                <a:gd name="T26" fmla="*/ 195 w 259"/>
                <a:gd name="T27" fmla="*/ 123 h 300"/>
                <a:gd name="T28" fmla="*/ 170 w 259"/>
                <a:gd name="T29" fmla="*/ 150 h 300"/>
                <a:gd name="T30" fmla="*/ 228 w 259"/>
                <a:gd name="T31" fmla="*/ 150 h 300"/>
                <a:gd name="T32" fmla="*/ 255 w 259"/>
                <a:gd name="T33" fmla="*/ 184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6 w 259"/>
                <a:gd name="T41" fmla="*/ 188 h 300"/>
                <a:gd name="T42" fmla="*/ 186 w 259"/>
                <a:gd name="T43" fmla="*/ 188 h 300"/>
                <a:gd name="T44" fmla="*/ 187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3 h 300"/>
                <a:gd name="T52" fmla="*/ 104 w 259"/>
                <a:gd name="T53" fmla="*/ 113 h 300"/>
                <a:gd name="T54" fmla="*/ 134 w 259"/>
                <a:gd name="T55" fmla="*/ 84 h 300"/>
                <a:gd name="T56" fmla="*/ 120 w 259"/>
                <a:gd name="T57" fmla="*/ 73 h 300"/>
                <a:gd name="T58" fmla="*/ 94 w 259"/>
                <a:gd name="T59" fmla="*/ 263 h 300"/>
                <a:gd name="T60" fmla="*/ 150 w 259"/>
                <a:gd name="T61" fmla="*/ 206 h 300"/>
                <a:gd name="T62" fmla="*/ 94 w 259"/>
                <a:gd name="T63" fmla="*/ 150 h 300"/>
                <a:gd name="T64" fmla="*/ 37 w 259"/>
                <a:gd name="T65" fmla="*/ 206 h 300"/>
                <a:gd name="T66" fmla="*/ 94 w 259"/>
                <a:gd name="T67" fmla="*/ 2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5"/>
                    <a:pt x="197" y="0"/>
                    <a:pt x="216" y="0"/>
                  </a:cubicBezTo>
                  <a:cubicBezTo>
                    <a:pt x="234" y="0"/>
                    <a:pt x="248" y="15"/>
                    <a:pt x="248" y="33"/>
                  </a:cubicBezTo>
                  <a:cubicBezTo>
                    <a:pt x="248" y="51"/>
                    <a:pt x="234" y="66"/>
                    <a:pt x="216" y="66"/>
                  </a:cubicBezTo>
                  <a:cubicBezTo>
                    <a:pt x="197" y="66"/>
                    <a:pt x="183" y="51"/>
                    <a:pt x="183" y="33"/>
                  </a:cubicBezTo>
                  <a:close/>
                  <a:moveTo>
                    <a:pt x="120" y="73"/>
                  </a:moveTo>
                  <a:cubicBezTo>
                    <a:pt x="117" y="70"/>
                    <a:pt x="111" y="70"/>
                    <a:pt x="108" y="7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4" y="86"/>
                    <a:pt x="54" y="74"/>
                    <a:pt x="62" y="6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98" y="30"/>
                    <a:pt x="125" y="29"/>
                    <a:pt x="144" y="44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4" y="93"/>
                    <a:pt x="206" y="111"/>
                    <a:pt x="195" y="123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5" y="150"/>
                    <a:pt x="259" y="166"/>
                    <a:pt x="255" y="184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6" y="279"/>
                    <a:pt x="200" y="269"/>
                    <a:pt x="202" y="259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7" y="194"/>
                    <a:pt x="187" y="200"/>
                    <a:pt x="187" y="206"/>
                  </a:cubicBezTo>
                  <a:cubicBezTo>
                    <a:pt x="187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5"/>
                    <a:pt x="42" y="113"/>
                    <a:pt x="94" y="113"/>
                  </a:cubicBezTo>
                  <a:cubicBezTo>
                    <a:pt x="97" y="113"/>
                    <a:pt x="101" y="113"/>
                    <a:pt x="104" y="113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0" y="73"/>
                    <a:pt x="120" y="73"/>
                    <a:pt x="120" y="73"/>
                  </a:cubicBezTo>
                  <a:close/>
                  <a:moveTo>
                    <a:pt x="94" y="263"/>
                  </a:moveTo>
                  <a:cubicBezTo>
                    <a:pt x="125" y="263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7" y="175"/>
                    <a:pt x="37" y="206"/>
                  </a:cubicBezTo>
                  <a:cubicBezTo>
                    <a:pt x="37" y="237"/>
                    <a:pt x="63" y="263"/>
                    <a:pt x="94" y="26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Rectangle 101">
              <a:extLst>
                <a:ext uri="{FF2B5EF4-FFF2-40B4-BE49-F238E27FC236}">
                  <a16:creationId xmlns:a16="http://schemas.microsoft.com/office/drawing/2014/main" id="{D2A03E37-1F95-D2EF-6CA2-83D9BA7D3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4364038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02">
              <a:extLst>
                <a:ext uri="{FF2B5EF4-FFF2-40B4-BE49-F238E27FC236}">
                  <a16:creationId xmlns:a16="http://schemas.microsoft.com/office/drawing/2014/main" id="{88247B81-22DA-AE79-EBF7-74F5979E88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6976" y="4489450"/>
              <a:ext cx="471488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7 h 240"/>
                <a:gd name="T60" fmla="*/ 241 w 302"/>
                <a:gd name="T61" fmla="*/ 60 h 240"/>
                <a:gd name="T62" fmla="*/ 253 w 302"/>
                <a:gd name="T63" fmla="*/ 67 h 240"/>
                <a:gd name="T64" fmla="*/ 297 w 302"/>
                <a:gd name="T65" fmla="*/ 143 h 240"/>
                <a:gd name="T66" fmla="*/ 300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7 h 240"/>
                <a:gd name="T84" fmla="*/ 60 w 302"/>
                <a:gd name="T85" fmla="*/ 60 h 240"/>
                <a:gd name="T86" fmla="*/ 72 w 302"/>
                <a:gd name="T87" fmla="*/ 67 h 240"/>
                <a:gd name="T88" fmla="*/ 116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2" y="62"/>
                    <a:pt x="237" y="60"/>
                    <a:pt x="241" y="60"/>
                  </a:cubicBezTo>
                  <a:cubicBezTo>
                    <a:pt x="246" y="60"/>
                    <a:pt x="250" y="63"/>
                    <a:pt x="253" y="67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0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1" y="62"/>
                    <a:pt x="56" y="60"/>
                    <a:pt x="60" y="60"/>
                  </a:cubicBezTo>
                  <a:cubicBezTo>
                    <a:pt x="65" y="60"/>
                    <a:pt x="69" y="63"/>
                    <a:pt x="72" y="67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4" name="Rectangle 103">
              <a:extLst>
                <a:ext uri="{FF2B5EF4-FFF2-40B4-BE49-F238E27FC236}">
                  <a16:creationId xmlns:a16="http://schemas.microsoft.com/office/drawing/2014/main" id="{D71B3A1A-A9DF-6C15-F10A-E8694A37E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37401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5" name="Freeform 104">
              <a:extLst>
                <a:ext uri="{FF2B5EF4-FFF2-40B4-BE49-F238E27FC236}">
                  <a16:creationId xmlns:a16="http://schemas.microsoft.com/office/drawing/2014/main" id="{DBD24660-1714-CAB2-93CA-4B2745859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8738" y="3819525"/>
              <a:ext cx="207963" cy="73025"/>
            </a:xfrm>
            <a:custGeom>
              <a:avLst/>
              <a:gdLst>
                <a:gd name="T0" fmla="*/ 134 w 134"/>
                <a:gd name="T1" fmla="*/ 46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6"/>
                  </a:moveTo>
                  <a:cubicBezTo>
                    <a:pt x="124" y="19"/>
                    <a:pt x="97" y="0"/>
                    <a:pt x="67" y="0"/>
                  </a:cubicBezTo>
                  <a:cubicBezTo>
                    <a:pt x="36" y="0"/>
                    <a:pt x="10" y="19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6" name="Oval 105">
              <a:extLst>
                <a:ext uri="{FF2B5EF4-FFF2-40B4-BE49-F238E27FC236}">
                  <a16:creationId xmlns:a16="http://schemas.microsoft.com/office/drawing/2014/main" id="{0F68F756-158F-39CA-DB80-9EAFBB2E3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34788" y="4081463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7" name="Freeform 106">
              <a:extLst>
                <a:ext uri="{FF2B5EF4-FFF2-40B4-BE49-F238E27FC236}">
                  <a16:creationId xmlns:a16="http://schemas.microsoft.com/office/drawing/2014/main" id="{25570F9C-8F68-9A37-1496-B788070B0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6513" y="4081463"/>
              <a:ext cx="84138" cy="85725"/>
            </a:xfrm>
            <a:custGeom>
              <a:avLst/>
              <a:gdLst>
                <a:gd name="T0" fmla="*/ 48 w 54"/>
                <a:gd name="T1" fmla="*/ 46 h 55"/>
                <a:gd name="T2" fmla="*/ 54 w 54"/>
                <a:gd name="T3" fmla="*/ 27 h 55"/>
                <a:gd name="T4" fmla="*/ 28 w 54"/>
                <a:gd name="T5" fmla="*/ 0 h 55"/>
                <a:gd name="T6" fmla="*/ 0 w 54"/>
                <a:gd name="T7" fmla="*/ 27 h 55"/>
                <a:gd name="T8" fmla="*/ 28 w 54"/>
                <a:gd name="T9" fmla="*/ 55 h 55"/>
                <a:gd name="T10" fmla="*/ 48 w 54"/>
                <a:gd name="T11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8" y="46"/>
                  </a:moveTo>
                  <a:cubicBezTo>
                    <a:pt x="52" y="42"/>
                    <a:pt x="54" y="34"/>
                    <a:pt x="54" y="27"/>
                  </a:cubicBezTo>
                  <a:cubicBezTo>
                    <a:pt x="54" y="15"/>
                    <a:pt x="47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36" y="55"/>
                    <a:pt x="43" y="52"/>
                    <a:pt x="48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8" name="Freeform 107">
              <a:extLst>
                <a:ext uri="{FF2B5EF4-FFF2-40B4-BE49-F238E27FC236}">
                  <a16:creationId xmlns:a16="http://schemas.microsoft.com/office/drawing/2014/main" id="{D9A53BA8-0D71-0ED4-45D7-70FEE5AFF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952875"/>
              <a:ext cx="385763" cy="139700"/>
            </a:xfrm>
            <a:custGeom>
              <a:avLst/>
              <a:gdLst>
                <a:gd name="T0" fmla="*/ 245 w 248"/>
                <a:gd name="T1" fmla="*/ 64 h 90"/>
                <a:gd name="T2" fmla="*/ 124 w 248"/>
                <a:gd name="T3" fmla="*/ 0 h 90"/>
                <a:gd name="T4" fmla="*/ 2 w 248"/>
                <a:gd name="T5" fmla="*/ 64 h 90"/>
                <a:gd name="T6" fmla="*/ 0 w 248"/>
                <a:gd name="T7" fmla="*/ 90 h 90"/>
                <a:gd name="T8" fmla="*/ 0 w 248"/>
                <a:gd name="T9" fmla="*/ 90 h 90"/>
                <a:gd name="T10" fmla="*/ 24 w 248"/>
                <a:gd name="T11" fmla="*/ 90 h 90"/>
                <a:gd name="T12" fmla="*/ 71 w 248"/>
                <a:gd name="T13" fmla="*/ 59 h 90"/>
                <a:gd name="T14" fmla="*/ 114 w 248"/>
                <a:gd name="T15" fmla="*/ 85 h 90"/>
                <a:gd name="T16" fmla="*/ 124 w 248"/>
                <a:gd name="T17" fmla="*/ 83 h 90"/>
                <a:gd name="T18" fmla="*/ 135 w 248"/>
                <a:gd name="T19" fmla="*/ 85 h 90"/>
                <a:gd name="T20" fmla="*/ 178 w 248"/>
                <a:gd name="T21" fmla="*/ 59 h 90"/>
                <a:gd name="T22" fmla="*/ 224 w 248"/>
                <a:gd name="T23" fmla="*/ 90 h 90"/>
                <a:gd name="T24" fmla="*/ 248 w 248"/>
                <a:gd name="T25" fmla="*/ 90 h 90"/>
                <a:gd name="T26" fmla="*/ 248 w 248"/>
                <a:gd name="T27" fmla="*/ 90 h 90"/>
                <a:gd name="T28" fmla="*/ 245 w 248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90">
                  <a:moveTo>
                    <a:pt x="245" y="64"/>
                  </a:moveTo>
                  <a:cubicBezTo>
                    <a:pt x="235" y="64"/>
                    <a:pt x="157" y="56"/>
                    <a:pt x="124" y="0"/>
                  </a:cubicBezTo>
                  <a:cubicBezTo>
                    <a:pt x="91" y="56"/>
                    <a:pt x="12" y="64"/>
                    <a:pt x="2" y="64"/>
                  </a:cubicBezTo>
                  <a:cubicBezTo>
                    <a:pt x="1" y="73"/>
                    <a:pt x="0" y="81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32" y="72"/>
                    <a:pt x="50" y="59"/>
                    <a:pt x="71" y="59"/>
                  </a:cubicBezTo>
                  <a:cubicBezTo>
                    <a:pt x="92" y="59"/>
                    <a:pt x="107" y="70"/>
                    <a:pt x="114" y="85"/>
                  </a:cubicBezTo>
                  <a:cubicBezTo>
                    <a:pt x="117" y="83"/>
                    <a:pt x="121" y="83"/>
                    <a:pt x="124" y="83"/>
                  </a:cubicBezTo>
                  <a:cubicBezTo>
                    <a:pt x="128" y="83"/>
                    <a:pt x="132" y="83"/>
                    <a:pt x="135" y="85"/>
                  </a:cubicBezTo>
                  <a:cubicBezTo>
                    <a:pt x="143" y="70"/>
                    <a:pt x="160" y="59"/>
                    <a:pt x="178" y="59"/>
                  </a:cubicBezTo>
                  <a:cubicBezTo>
                    <a:pt x="199" y="59"/>
                    <a:pt x="217" y="72"/>
                    <a:pt x="224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81"/>
                    <a:pt x="247" y="73"/>
                    <a:pt x="245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9" name="Freeform 108">
              <a:extLst>
                <a:ext uri="{FF2B5EF4-FFF2-40B4-BE49-F238E27FC236}">
                  <a16:creationId xmlns:a16="http://schemas.microsoft.com/office/drawing/2014/main" id="{40A8639E-05D7-E96D-B5FD-B1DC28873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9388" y="3900488"/>
              <a:ext cx="160338" cy="112713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7" y="69"/>
                    <a:pt x="102" y="73"/>
                  </a:cubicBezTo>
                  <a:cubicBezTo>
                    <a:pt x="84" y="33"/>
                    <a:pt x="46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Freeform 109">
              <a:extLst>
                <a:ext uri="{FF2B5EF4-FFF2-40B4-BE49-F238E27FC236}">
                  <a16:creationId xmlns:a16="http://schemas.microsoft.com/office/drawing/2014/main" id="{8BA5C81C-216F-6BFE-2D82-97065C91B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5713" y="3900488"/>
              <a:ext cx="158750" cy="112713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7" y="4"/>
                    <a:pt x="18" y="33"/>
                    <a:pt x="0" y="73"/>
                  </a:cubicBezTo>
                  <a:cubicBezTo>
                    <a:pt x="26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1" name="Freeform 110">
              <a:extLst>
                <a:ext uri="{FF2B5EF4-FFF2-40B4-BE49-F238E27FC236}">
                  <a16:creationId xmlns:a16="http://schemas.microsoft.com/office/drawing/2014/main" id="{56A57B94-E4B2-F769-7C89-34CA082C6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3013" y="4116388"/>
              <a:ext cx="379413" cy="169863"/>
            </a:xfrm>
            <a:custGeom>
              <a:avLst/>
              <a:gdLst>
                <a:gd name="T0" fmla="*/ 176 w 244"/>
                <a:gd name="T1" fmla="*/ 54 h 109"/>
                <a:gd name="T2" fmla="*/ 126 w 244"/>
                <a:gd name="T3" fmla="*/ 4 h 109"/>
                <a:gd name="T4" fmla="*/ 126 w 244"/>
                <a:gd name="T5" fmla="*/ 4 h 109"/>
                <a:gd name="T6" fmla="*/ 122 w 244"/>
                <a:gd name="T7" fmla="*/ 0 h 109"/>
                <a:gd name="T8" fmla="*/ 118 w 244"/>
                <a:gd name="T9" fmla="*/ 4 h 109"/>
                <a:gd name="T10" fmla="*/ 118 w 244"/>
                <a:gd name="T11" fmla="*/ 4 h 109"/>
                <a:gd name="T12" fmla="*/ 106 w 244"/>
                <a:gd name="T13" fmla="*/ 38 h 109"/>
                <a:gd name="T14" fmla="*/ 69 w 244"/>
                <a:gd name="T15" fmla="*/ 54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6 w 244"/>
                <a:gd name="T25" fmla="*/ 8 h 109"/>
                <a:gd name="T26" fmla="*/ 176 w 244"/>
                <a:gd name="T2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6" y="54"/>
                  </a:moveTo>
                  <a:cubicBezTo>
                    <a:pt x="149" y="54"/>
                    <a:pt x="126" y="32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2"/>
                    <a:pt x="124" y="0"/>
                    <a:pt x="122" y="0"/>
                  </a:cubicBezTo>
                  <a:cubicBezTo>
                    <a:pt x="120" y="0"/>
                    <a:pt x="118" y="2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6" y="49"/>
                    <a:pt x="84" y="54"/>
                    <a:pt x="69" y="54"/>
                  </a:cubicBezTo>
                  <a:cubicBezTo>
                    <a:pt x="42" y="54"/>
                    <a:pt x="20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5"/>
                    <a:pt x="61" y="109"/>
                    <a:pt x="122" y="109"/>
                  </a:cubicBezTo>
                  <a:cubicBezTo>
                    <a:pt x="183" y="109"/>
                    <a:pt x="233" y="65"/>
                    <a:pt x="244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5" y="34"/>
                    <a:pt x="203" y="54"/>
                    <a:pt x="176" y="5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2" name="Rectangle 111">
              <a:extLst>
                <a:ext uri="{FF2B5EF4-FFF2-40B4-BE49-F238E27FC236}">
                  <a16:creationId xmlns:a16="http://schemas.microsoft.com/office/drawing/2014/main" id="{AC1D79A8-1C4C-09A9-4A4C-0156E7F8A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5611813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3" name="Freeform 112">
              <a:extLst>
                <a:ext uri="{FF2B5EF4-FFF2-40B4-BE49-F238E27FC236}">
                  <a16:creationId xmlns:a16="http://schemas.microsoft.com/office/drawing/2014/main" id="{F527674A-6D92-03FE-6E97-654E8F56B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8563" y="5741988"/>
              <a:ext cx="468313" cy="365125"/>
            </a:xfrm>
            <a:custGeom>
              <a:avLst/>
              <a:gdLst>
                <a:gd name="T0" fmla="*/ 140 w 300"/>
                <a:gd name="T1" fmla="*/ 28 h 234"/>
                <a:gd name="T2" fmla="*/ 79 w 300"/>
                <a:gd name="T3" fmla="*/ 96 h 234"/>
                <a:gd name="T4" fmla="*/ 79 w 300"/>
                <a:gd name="T5" fmla="*/ 105 h 234"/>
                <a:gd name="T6" fmla="*/ 137 w 300"/>
                <a:gd name="T7" fmla="*/ 105 h 234"/>
                <a:gd name="T8" fmla="*/ 154 w 300"/>
                <a:gd name="T9" fmla="*/ 88 h 234"/>
                <a:gd name="T10" fmla="*/ 161 w 300"/>
                <a:gd name="T11" fmla="*/ 85 h 234"/>
                <a:gd name="T12" fmla="*/ 171 w 300"/>
                <a:gd name="T13" fmla="*/ 88 h 234"/>
                <a:gd name="T14" fmla="*/ 263 w 300"/>
                <a:gd name="T15" fmla="*/ 180 h 234"/>
                <a:gd name="T16" fmla="*/ 300 w 300"/>
                <a:gd name="T17" fmla="*/ 150 h 234"/>
                <a:gd name="T18" fmla="*/ 300 w 300"/>
                <a:gd name="T19" fmla="*/ 0 h 234"/>
                <a:gd name="T20" fmla="*/ 242 w 300"/>
                <a:gd name="T21" fmla="*/ 34 h 234"/>
                <a:gd name="T22" fmla="*/ 229 w 300"/>
                <a:gd name="T23" fmla="*/ 26 h 234"/>
                <a:gd name="T24" fmla="*/ 201 w 300"/>
                <a:gd name="T25" fmla="*/ 17 h 234"/>
                <a:gd name="T26" fmla="*/ 165 w 300"/>
                <a:gd name="T27" fmla="*/ 17 h 234"/>
                <a:gd name="T28" fmla="*/ 163 w 300"/>
                <a:gd name="T29" fmla="*/ 17 h 234"/>
                <a:gd name="T30" fmla="*/ 140 w 300"/>
                <a:gd name="T31" fmla="*/ 28 h 234"/>
                <a:gd name="T32" fmla="*/ 61 w 300"/>
                <a:gd name="T33" fmla="*/ 79 h 234"/>
                <a:gd name="T34" fmla="*/ 116 w 300"/>
                <a:gd name="T35" fmla="*/ 17 h 234"/>
                <a:gd name="T36" fmla="*/ 96 w 300"/>
                <a:gd name="T37" fmla="*/ 17 h 234"/>
                <a:gd name="T38" fmla="*/ 60 w 300"/>
                <a:gd name="T39" fmla="*/ 32 h 234"/>
                <a:gd name="T40" fmla="*/ 58 w 300"/>
                <a:gd name="T41" fmla="*/ 34 h 234"/>
                <a:gd name="T42" fmla="*/ 0 w 300"/>
                <a:gd name="T43" fmla="*/ 0 h 234"/>
                <a:gd name="T44" fmla="*/ 0 w 300"/>
                <a:gd name="T45" fmla="*/ 150 h 234"/>
                <a:gd name="T46" fmla="*/ 81 w 300"/>
                <a:gd name="T47" fmla="*/ 218 h 234"/>
                <a:gd name="T48" fmla="*/ 124 w 300"/>
                <a:gd name="T49" fmla="*/ 234 h 234"/>
                <a:gd name="T50" fmla="*/ 132 w 300"/>
                <a:gd name="T51" fmla="*/ 234 h 234"/>
                <a:gd name="T52" fmla="*/ 129 w 300"/>
                <a:gd name="T53" fmla="*/ 230 h 234"/>
                <a:gd name="T54" fmla="*/ 129 w 300"/>
                <a:gd name="T55" fmla="*/ 212 h 234"/>
                <a:gd name="T56" fmla="*/ 146 w 300"/>
                <a:gd name="T57" fmla="*/ 212 h 234"/>
                <a:gd name="T58" fmla="*/ 168 w 300"/>
                <a:gd name="T59" fmla="*/ 234 h 234"/>
                <a:gd name="T60" fmla="*/ 172 w 300"/>
                <a:gd name="T61" fmla="*/ 234 h 234"/>
                <a:gd name="T62" fmla="*/ 201 w 300"/>
                <a:gd name="T63" fmla="*/ 227 h 234"/>
                <a:gd name="T64" fmla="*/ 187 w 300"/>
                <a:gd name="T65" fmla="*/ 213 h 234"/>
                <a:gd name="T66" fmla="*/ 187 w 300"/>
                <a:gd name="T67" fmla="*/ 196 h 234"/>
                <a:gd name="T68" fmla="*/ 205 w 300"/>
                <a:gd name="T69" fmla="*/ 196 h 234"/>
                <a:gd name="T70" fmla="*/ 221 w 300"/>
                <a:gd name="T71" fmla="*/ 212 h 234"/>
                <a:gd name="T72" fmla="*/ 230 w 300"/>
                <a:gd name="T73" fmla="*/ 203 h 234"/>
                <a:gd name="T74" fmla="*/ 234 w 300"/>
                <a:gd name="T75" fmla="*/ 186 h 234"/>
                <a:gd name="T76" fmla="*/ 162 w 300"/>
                <a:gd name="T77" fmla="*/ 115 h 234"/>
                <a:gd name="T78" fmla="*/ 155 w 300"/>
                <a:gd name="T79" fmla="*/ 123 h 234"/>
                <a:gd name="T80" fmla="*/ 62 w 300"/>
                <a:gd name="T81" fmla="*/ 123 h 234"/>
                <a:gd name="T82" fmla="*/ 61 w 300"/>
                <a:gd name="T83" fmla="*/ 7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4">
                  <a:moveTo>
                    <a:pt x="140" y="28"/>
                  </a:moveTo>
                  <a:cubicBezTo>
                    <a:pt x="79" y="96"/>
                    <a:pt x="79" y="96"/>
                    <a:pt x="79" y="96"/>
                  </a:cubicBezTo>
                  <a:cubicBezTo>
                    <a:pt x="77" y="98"/>
                    <a:pt x="77" y="102"/>
                    <a:pt x="79" y="105"/>
                  </a:cubicBezTo>
                  <a:cubicBezTo>
                    <a:pt x="95" y="121"/>
                    <a:pt x="121" y="121"/>
                    <a:pt x="137" y="105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6"/>
                    <a:pt x="159" y="85"/>
                    <a:pt x="161" y="85"/>
                  </a:cubicBezTo>
                  <a:cubicBezTo>
                    <a:pt x="165" y="85"/>
                    <a:pt x="169" y="86"/>
                    <a:pt x="171" y="88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1" y="20"/>
                    <a:pt x="211" y="17"/>
                    <a:pt x="201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7"/>
                    <a:pt x="164" y="17"/>
                    <a:pt x="163" y="17"/>
                  </a:cubicBezTo>
                  <a:cubicBezTo>
                    <a:pt x="154" y="18"/>
                    <a:pt x="146" y="22"/>
                    <a:pt x="140" y="28"/>
                  </a:cubicBezTo>
                  <a:close/>
                  <a:moveTo>
                    <a:pt x="61" y="79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82" y="17"/>
                    <a:pt x="70" y="22"/>
                    <a:pt x="60" y="32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8"/>
                    <a:pt x="81" y="218"/>
                    <a:pt x="81" y="218"/>
                  </a:cubicBezTo>
                  <a:cubicBezTo>
                    <a:pt x="93" y="228"/>
                    <a:pt x="108" y="234"/>
                    <a:pt x="124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4" y="225"/>
                    <a:pt x="124" y="217"/>
                    <a:pt x="129" y="212"/>
                  </a:cubicBezTo>
                  <a:cubicBezTo>
                    <a:pt x="133" y="208"/>
                    <a:pt x="141" y="208"/>
                    <a:pt x="146" y="212"/>
                  </a:cubicBezTo>
                  <a:cubicBezTo>
                    <a:pt x="168" y="234"/>
                    <a:pt x="168" y="234"/>
                    <a:pt x="168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82" y="234"/>
                    <a:pt x="192" y="232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9"/>
                    <a:pt x="182" y="201"/>
                    <a:pt x="187" y="196"/>
                  </a:cubicBezTo>
                  <a:cubicBezTo>
                    <a:pt x="192" y="191"/>
                    <a:pt x="200" y="191"/>
                    <a:pt x="205" y="196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3"/>
                    <a:pt x="230" y="203"/>
                    <a:pt x="230" y="203"/>
                  </a:cubicBezTo>
                  <a:cubicBezTo>
                    <a:pt x="235" y="199"/>
                    <a:pt x="236" y="192"/>
                    <a:pt x="234" y="18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29" y="148"/>
                    <a:pt x="87" y="148"/>
                    <a:pt x="62" y="123"/>
                  </a:cubicBezTo>
                  <a:cubicBezTo>
                    <a:pt x="50" y="111"/>
                    <a:pt x="49" y="91"/>
                    <a:pt x="61" y="7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4" name="Rectangle 113">
              <a:extLst>
                <a:ext uri="{FF2B5EF4-FFF2-40B4-BE49-F238E27FC236}">
                  <a16:creationId xmlns:a16="http://schemas.microsoft.com/office/drawing/2014/main" id="{22EA52A6-7AC4-1827-31EF-4523CE26A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62230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5" name="Freeform 114">
              <a:extLst>
                <a:ext uri="{FF2B5EF4-FFF2-40B4-BE49-F238E27FC236}">
                  <a16:creationId xmlns:a16="http://schemas.microsoft.com/office/drawing/2014/main" id="{CFAF4A64-E0D6-D8DC-DA58-EF4FCA311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2376" y="873125"/>
              <a:ext cx="188913" cy="295275"/>
            </a:xfrm>
            <a:custGeom>
              <a:avLst/>
              <a:gdLst>
                <a:gd name="T0" fmla="*/ 17 w 121"/>
                <a:gd name="T1" fmla="*/ 0 h 189"/>
                <a:gd name="T2" fmla="*/ 34 w 121"/>
                <a:gd name="T3" fmla="*/ 17 h 189"/>
                <a:gd name="T4" fmla="*/ 34 w 121"/>
                <a:gd name="T5" fmla="*/ 85 h 189"/>
                <a:gd name="T6" fmla="*/ 41 w 121"/>
                <a:gd name="T7" fmla="*/ 104 h 189"/>
                <a:gd name="T8" fmla="*/ 63 w 121"/>
                <a:gd name="T9" fmla="*/ 125 h 189"/>
                <a:gd name="T10" fmla="*/ 76 w 121"/>
                <a:gd name="T11" fmla="*/ 127 h 189"/>
                <a:gd name="T12" fmla="*/ 78 w 121"/>
                <a:gd name="T13" fmla="*/ 111 h 189"/>
                <a:gd name="T14" fmla="*/ 58 w 121"/>
                <a:gd name="T15" fmla="*/ 91 h 189"/>
                <a:gd name="T16" fmla="*/ 58 w 121"/>
                <a:gd name="T17" fmla="*/ 72 h 189"/>
                <a:gd name="T18" fmla="*/ 77 w 121"/>
                <a:gd name="T19" fmla="*/ 72 h 189"/>
                <a:gd name="T20" fmla="*/ 97 w 121"/>
                <a:gd name="T21" fmla="*/ 91 h 189"/>
                <a:gd name="T22" fmla="*/ 97 w 121"/>
                <a:gd name="T23" fmla="*/ 91 h 189"/>
                <a:gd name="T24" fmla="*/ 107 w 121"/>
                <a:gd name="T25" fmla="*/ 102 h 189"/>
                <a:gd name="T26" fmla="*/ 121 w 121"/>
                <a:gd name="T27" fmla="*/ 136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2"/>
                    <a:pt x="36" y="99"/>
                    <a:pt x="41" y="10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9"/>
                    <a:pt x="72" y="129"/>
                    <a:pt x="76" y="127"/>
                  </a:cubicBezTo>
                  <a:cubicBezTo>
                    <a:pt x="82" y="123"/>
                    <a:pt x="82" y="115"/>
                    <a:pt x="78" y="111"/>
                  </a:cubicBezTo>
                  <a:cubicBezTo>
                    <a:pt x="75" y="107"/>
                    <a:pt x="68" y="101"/>
                    <a:pt x="58" y="91"/>
                  </a:cubicBezTo>
                  <a:cubicBezTo>
                    <a:pt x="52" y="85"/>
                    <a:pt x="52" y="77"/>
                    <a:pt x="58" y="72"/>
                  </a:cubicBezTo>
                  <a:cubicBezTo>
                    <a:pt x="63" y="66"/>
                    <a:pt x="72" y="66"/>
                    <a:pt x="77" y="72"/>
                  </a:cubicBezTo>
                  <a:cubicBezTo>
                    <a:pt x="87" y="82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16" y="111"/>
                    <a:pt x="121" y="123"/>
                    <a:pt x="121" y="136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6" name="Freeform 115">
              <a:extLst>
                <a:ext uri="{FF2B5EF4-FFF2-40B4-BE49-F238E27FC236}">
                  <a16:creationId xmlns:a16="http://schemas.microsoft.com/office/drawing/2014/main" id="{43B12B44-A73F-CF81-311A-8E55E5802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873125"/>
              <a:ext cx="190500" cy="295275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6 h 189"/>
                <a:gd name="T18" fmla="*/ 14 w 122"/>
                <a:gd name="T19" fmla="*/ 102 h 189"/>
                <a:gd name="T20" fmla="*/ 25 w 122"/>
                <a:gd name="T21" fmla="*/ 91 h 189"/>
                <a:gd name="T22" fmla="*/ 25 w 122"/>
                <a:gd name="T23" fmla="*/ 91 h 189"/>
                <a:gd name="T24" fmla="*/ 45 w 122"/>
                <a:gd name="T25" fmla="*/ 72 h 189"/>
                <a:gd name="T26" fmla="*/ 64 w 122"/>
                <a:gd name="T27" fmla="*/ 72 h 189"/>
                <a:gd name="T28" fmla="*/ 64 w 122"/>
                <a:gd name="T29" fmla="*/ 91 h 189"/>
                <a:gd name="T30" fmla="*/ 44 w 122"/>
                <a:gd name="T31" fmla="*/ 111 h 189"/>
                <a:gd name="T32" fmla="*/ 46 w 122"/>
                <a:gd name="T33" fmla="*/ 127 h 189"/>
                <a:gd name="T34" fmla="*/ 59 w 122"/>
                <a:gd name="T35" fmla="*/ 125 h 189"/>
                <a:gd name="T36" fmla="*/ 80 w 122"/>
                <a:gd name="T37" fmla="*/ 104 h 189"/>
                <a:gd name="T38" fmla="*/ 88 w 122"/>
                <a:gd name="T39" fmla="*/ 85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8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1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8"/>
                    <a:pt x="35" y="82"/>
                    <a:pt x="45" y="72"/>
                  </a:cubicBezTo>
                  <a:cubicBezTo>
                    <a:pt x="50" y="66"/>
                    <a:pt x="59" y="66"/>
                    <a:pt x="64" y="72"/>
                  </a:cubicBezTo>
                  <a:cubicBezTo>
                    <a:pt x="69" y="77"/>
                    <a:pt x="69" y="85"/>
                    <a:pt x="64" y="91"/>
                  </a:cubicBezTo>
                  <a:cubicBezTo>
                    <a:pt x="54" y="101"/>
                    <a:pt x="47" y="107"/>
                    <a:pt x="44" y="111"/>
                  </a:cubicBezTo>
                  <a:cubicBezTo>
                    <a:pt x="39" y="115"/>
                    <a:pt x="40" y="123"/>
                    <a:pt x="46" y="127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5" y="99"/>
                    <a:pt x="88" y="92"/>
                    <a:pt x="88" y="8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8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7" name="Freeform 116">
              <a:extLst>
                <a:ext uri="{FF2B5EF4-FFF2-40B4-BE49-F238E27FC236}">
                  <a16:creationId xmlns:a16="http://schemas.microsoft.com/office/drawing/2014/main" id="{9D7A4E17-6E91-57A9-FD9A-4030709C5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20476" y="690563"/>
              <a:ext cx="344488" cy="309563"/>
            </a:xfrm>
            <a:custGeom>
              <a:avLst/>
              <a:gdLst>
                <a:gd name="T0" fmla="*/ 197 w 221"/>
                <a:gd name="T1" fmla="*/ 24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1 w 221"/>
                <a:gd name="T15" fmla="*/ 34 h 198"/>
                <a:gd name="T16" fmla="*/ 124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1 w 221"/>
                <a:gd name="T81" fmla="*/ 72 h 198"/>
                <a:gd name="T82" fmla="*/ 131 w 221"/>
                <a:gd name="T83" fmla="*/ 92 h 198"/>
                <a:gd name="T84" fmla="*/ 131 w 221"/>
                <a:gd name="T85" fmla="*/ 100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6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0"/>
                    <a:pt x="25" y="24"/>
                  </a:cubicBezTo>
                  <a:cubicBezTo>
                    <a:pt x="0" y="48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9"/>
                    <a:pt x="197" y="24"/>
                  </a:cubicBezTo>
                  <a:close/>
                  <a:moveTo>
                    <a:pt x="111" y="34"/>
                  </a:moveTo>
                  <a:cubicBezTo>
                    <a:pt x="118" y="34"/>
                    <a:pt x="124" y="40"/>
                    <a:pt x="124" y="48"/>
                  </a:cubicBezTo>
                  <a:cubicBezTo>
                    <a:pt x="124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6" y="75"/>
                    <a:pt x="77" y="75"/>
                  </a:cubicBezTo>
                  <a:cubicBezTo>
                    <a:pt x="80" y="75"/>
                    <a:pt x="82" y="75"/>
                    <a:pt x="84" y="76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0"/>
                  </a:moveTo>
                  <a:cubicBezTo>
                    <a:pt x="131" y="106"/>
                    <a:pt x="129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9"/>
                    <a:pt x="120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2" y="143"/>
                    <a:pt x="97" y="139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6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2"/>
                    <a:pt x="111" y="72"/>
                  </a:cubicBezTo>
                  <a:cubicBezTo>
                    <a:pt x="122" y="72"/>
                    <a:pt x="131" y="81"/>
                    <a:pt x="131" y="92"/>
                  </a:cubicBezTo>
                  <a:lnTo>
                    <a:pt x="131" y="100"/>
                  </a:lnTo>
                  <a:close/>
                  <a:moveTo>
                    <a:pt x="145" y="41"/>
                  </a:moveTo>
                  <a:cubicBezTo>
                    <a:pt x="152" y="41"/>
                    <a:pt x="157" y="46"/>
                    <a:pt x="157" y="53"/>
                  </a:cubicBezTo>
                  <a:cubicBezTo>
                    <a:pt x="157" y="59"/>
                    <a:pt x="152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7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6"/>
                  </a:cubicBezTo>
                  <a:cubicBezTo>
                    <a:pt x="140" y="75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A3A69D6D-53FE-65AD-83A2-37EFA46D61CC}"/>
              </a:ext>
            </a:extLst>
          </p:cNvPr>
          <p:cNvSpPr txBox="1"/>
          <p:nvPr/>
        </p:nvSpPr>
        <p:spPr>
          <a:xfrm flipH="1">
            <a:off x="822238" y="318906"/>
            <a:ext cx="6440387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RPPS não está sozinho</a:t>
            </a:r>
          </a:p>
          <a:p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Aprimoramento de canais e fontes de informação, conhecimento e orientação aos entes e RPPS</a:t>
            </a:r>
          </a:p>
        </p:txBody>
      </p:sp>
      <p:pic>
        <p:nvPicPr>
          <p:cNvPr id="60" name="Imagem 59">
            <a:extLst>
              <a:ext uri="{FF2B5EF4-FFF2-40B4-BE49-F238E27FC236}">
                <a16:creationId xmlns:a16="http://schemas.microsoft.com/office/drawing/2014/main" id="{55E67170-33E0-DD19-80F3-6995F2773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8" y="1987367"/>
            <a:ext cx="3923969" cy="14534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1" name="Espaço Reservado para Conteúdo 8">
            <a:extLst>
              <a:ext uri="{FF2B5EF4-FFF2-40B4-BE49-F238E27FC236}">
                <a16:creationId xmlns:a16="http://schemas.microsoft.com/office/drawing/2014/main" id="{6C5D2F54-BB08-EEDA-CCFD-DA98B67A4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478" y="3720323"/>
            <a:ext cx="3399701" cy="19123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2" name="Espaço Reservado para Conteúdo 7">
            <a:extLst>
              <a:ext uri="{FF2B5EF4-FFF2-40B4-BE49-F238E27FC236}">
                <a16:creationId xmlns:a16="http://schemas.microsoft.com/office/drawing/2014/main" id="{09A77F96-9655-4F74-9964-26DD2C5BE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9371" y="1392693"/>
            <a:ext cx="4679206" cy="24764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3" name="Imagem 62" descr="Linha do tempo&#10;&#10;O conteúdo gerado por IA pode estar incorreto.">
            <a:extLst>
              <a:ext uri="{FF2B5EF4-FFF2-40B4-BE49-F238E27FC236}">
                <a16:creationId xmlns:a16="http://schemas.microsoft.com/office/drawing/2014/main" id="{164D4564-2E93-349B-43B6-486B3963DA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067" y="3637711"/>
            <a:ext cx="2841447" cy="2272531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64" name="Imagem 63" descr="Uma imagem contendo Desenho técnico&#10;&#10;O conteúdo gerado por IA pode estar incorreto.">
            <a:extLst>
              <a:ext uri="{FF2B5EF4-FFF2-40B4-BE49-F238E27FC236}">
                <a16:creationId xmlns:a16="http://schemas.microsoft.com/office/drawing/2014/main" id="{5677F153-EE87-38C5-468B-3D65948D64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244" y="3637711"/>
            <a:ext cx="1626553" cy="2272533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545231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62323AF8-9078-1716-3B8F-08802E77B2DC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3" name="Rectangle 55">
              <a:extLst>
                <a:ext uri="{FF2B5EF4-FFF2-40B4-BE49-F238E27FC236}">
                  <a16:creationId xmlns:a16="http://schemas.microsoft.com/office/drawing/2014/main" id="{E7C89811-50B6-4838-F403-56531EFC1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" name="Freeform 56">
              <a:extLst>
                <a:ext uri="{FF2B5EF4-FFF2-40B4-BE49-F238E27FC236}">
                  <a16:creationId xmlns:a16="http://schemas.microsoft.com/office/drawing/2014/main" id="{E2FAD91F-245F-292A-ECE6-1352FAF56B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Rectangle 57">
              <a:extLst>
                <a:ext uri="{FF2B5EF4-FFF2-40B4-BE49-F238E27FC236}">
                  <a16:creationId xmlns:a16="http://schemas.microsoft.com/office/drawing/2014/main" id="{5716C8BB-A460-6086-8E59-07AA51FFD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6" name="Freeform 58">
              <a:extLst>
                <a:ext uri="{FF2B5EF4-FFF2-40B4-BE49-F238E27FC236}">
                  <a16:creationId xmlns:a16="http://schemas.microsoft.com/office/drawing/2014/main" id="{04BD5412-7790-40B7-2530-37BFC1D5E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" name="Rectangle 59">
              <a:extLst>
                <a:ext uri="{FF2B5EF4-FFF2-40B4-BE49-F238E27FC236}">
                  <a16:creationId xmlns:a16="http://schemas.microsoft.com/office/drawing/2014/main" id="{EC57CC17-2854-D657-283F-CADC97341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Freeform 60">
              <a:extLst>
                <a:ext uri="{FF2B5EF4-FFF2-40B4-BE49-F238E27FC236}">
                  <a16:creationId xmlns:a16="http://schemas.microsoft.com/office/drawing/2014/main" id="{4FF9F724-DBAE-09B6-E6F9-585EB4E81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Oval 61">
              <a:extLst>
                <a:ext uri="{FF2B5EF4-FFF2-40B4-BE49-F238E27FC236}">
                  <a16:creationId xmlns:a16="http://schemas.microsoft.com/office/drawing/2014/main" id="{986E333C-5209-2E1C-D665-E7577D6AA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62">
              <a:extLst>
                <a:ext uri="{FF2B5EF4-FFF2-40B4-BE49-F238E27FC236}">
                  <a16:creationId xmlns:a16="http://schemas.microsoft.com/office/drawing/2014/main" id="{28E12BCB-8A88-F7C4-D896-D6F2B852A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63">
              <a:extLst>
                <a:ext uri="{FF2B5EF4-FFF2-40B4-BE49-F238E27FC236}">
                  <a16:creationId xmlns:a16="http://schemas.microsoft.com/office/drawing/2014/main" id="{5649E459-D6E8-D4EA-3629-D7F4CFE4C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Freeform 64">
              <a:extLst>
                <a:ext uri="{FF2B5EF4-FFF2-40B4-BE49-F238E27FC236}">
                  <a16:creationId xmlns:a16="http://schemas.microsoft.com/office/drawing/2014/main" id="{43395BEA-1589-394C-5A44-0B747AEDB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65">
              <a:extLst>
                <a:ext uri="{FF2B5EF4-FFF2-40B4-BE49-F238E27FC236}">
                  <a16:creationId xmlns:a16="http://schemas.microsoft.com/office/drawing/2014/main" id="{81E388C7-6D28-F429-2BCF-AF634E790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Freeform 66">
              <a:extLst>
                <a:ext uri="{FF2B5EF4-FFF2-40B4-BE49-F238E27FC236}">
                  <a16:creationId xmlns:a16="http://schemas.microsoft.com/office/drawing/2014/main" id="{8CE9CA09-337F-FA43-51F6-D16A8047E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Rectangle 67">
              <a:extLst>
                <a:ext uri="{FF2B5EF4-FFF2-40B4-BE49-F238E27FC236}">
                  <a16:creationId xmlns:a16="http://schemas.microsoft.com/office/drawing/2014/main" id="{884DB3B7-59A9-BFFE-D669-C47E60366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Freeform 68">
              <a:extLst>
                <a:ext uri="{FF2B5EF4-FFF2-40B4-BE49-F238E27FC236}">
                  <a16:creationId xmlns:a16="http://schemas.microsoft.com/office/drawing/2014/main" id="{1D5B73F4-A501-FFCF-DB06-55EFA606B1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CD1CC3C6-4A58-E84F-FF9C-7063B4A22C27}"/>
              </a:ext>
            </a:extLst>
          </p:cNvPr>
          <p:cNvGrpSpPr/>
          <p:nvPr/>
        </p:nvGrpSpPr>
        <p:grpSpPr>
          <a:xfrm>
            <a:off x="0" y="5610225"/>
            <a:ext cx="2493963" cy="1247775"/>
            <a:chOff x="7088188" y="5211763"/>
            <a:chExt cx="2493963" cy="1247775"/>
          </a:xfrm>
        </p:grpSpPr>
        <p:sp>
          <p:nvSpPr>
            <p:cNvPr id="44" name="Rectangle 141">
              <a:extLst>
                <a:ext uri="{FF2B5EF4-FFF2-40B4-BE49-F238E27FC236}">
                  <a16:creationId xmlns:a16="http://schemas.microsoft.com/office/drawing/2014/main" id="{989AFCBE-942E-CADB-8CC0-CB53C56F1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5" name="Freeform 142">
              <a:extLst>
                <a:ext uri="{FF2B5EF4-FFF2-40B4-BE49-F238E27FC236}">
                  <a16:creationId xmlns:a16="http://schemas.microsoft.com/office/drawing/2014/main" id="{6F283DC1-8046-9C5F-B1C8-A92091EF3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6" name="Oval 143">
              <a:extLst>
                <a:ext uri="{FF2B5EF4-FFF2-40B4-BE49-F238E27FC236}">
                  <a16:creationId xmlns:a16="http://schemas.microsoft.com/office/drawing/2014/main" id="{8DCCBAB8-DFA3-97D6-88CE-4987276CB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7" name="Freeform 144">
              <a:extLst>
                <a:ext uri="{FF2B5EF4-FFF2-40B4-BE49-F238E27FC236}">
                  <a16:creationId xmlns:a16="http://schemas.microsoft.com/office/drawing/2014/main" id="{06936C3E-57A7-F118-0E98-EF0EA3AB4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8" name="Rectangle 145">
              <a:extLst>
                <a:ext uri="{FF2B5EF4-FFF2-40B4-BE49-F238E27FC236}">
                  <a16:creationId xmlns:a16="http://schemas.microsoft.com/office/drawing/2014/main" id="{D9FBA63F-938A-F5F9-17E9-F21561819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9" name="Freeform 146">
              <a:extLst>
                <a:ext uri="{FF2B5EF4-FFF2-40B4-BE49-F238E27FC236}">
                  <a16:creationId xmlns:a16="http://schemas.microsoft.com/office/drawing/2014/main" id="{9BFA591B-B298-AE42-06CB-45C2B3790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Rectangle 147">
              <a:extLst>
                <a:ext uri="{FF2B5EF4-FFF2-40B4-BE49-F238E27FC236}">
                  <a16:creationId xmlns:a16="http://schemas.microsoft.com/office/drawing/2014/main" id="{27CB7EE5-F6C5-3D36-0C33-CF3A792C9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1" name="Freeform 148">
              <a:extLst>
                <a:ext uri="{FF2B5EF4-FFF2-40B4-BE49-F238E27FC236}">
                  <a16:creationId xmlns:a16="http://schemas.microsoft.com/office/drawing/2014/main" id="{225FD82B-77F0-5DCA-CC9A-BE686DD1DA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2" name="Rectangle 149">
              <a:extLst>
                <a:ext uri="{FF2B5EF4-FFF2-40B4-BE49-F238E27FC236}">
                  <a16:creationId xmlns:a16="http://schemas.microsoft.com/office/drawing/2014/main" id="{F39A12A9-C7E8-D4B2-0831-A57559D70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3" name="Freeform 150">
              <a:extLst>
                <a:ext uri="{FF2B5EF4-FFF2-40B4-BE49-F238E27FC236}">
                  <a16:creationId xmlns:a16="http://schemas.microsoft.com/office/drawing/2014/main" id="{BC7C70D0-7172-154A-6267-85AC74A5C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4" name="Freeform 151">
              <a:extLst>
                <a:ext uri="{FF2B5EF4-FFF2-40B4-BE49-F238E27FC236}">
                  <a16:creationId xmlns:a16="http://schemas.microsoft.com/office/drawing/2014/main" id="{4D4B0CEE-2CBE-AE4A-BEC4-5FA593CB9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5" name="Freeform 152">
              <a:extLst>
                <a:ext uri="{FF2B5EF4-FFF2-40B4-BE49-F238E27FC236}">
                  <a16:creationId xmlns:a16="http://schemas.microsoft.com/office/drawing/2014/main" id="{C2CC7D48-4E37-19FE-35D1-57ABC0DF5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76" name="Freeform 56">
            <a:extLst>
              <a:ext uri="{FF2B5EF4-FFF2-40B4-BE49-F238E27FC236}">
                <a16:creationId xmlns:a16="http://schemas.microsoft.com/office/drawing/2014/main" id="{A52BA0D6-EC38-E5A1-F845-7BE4C5E9003C}"/>
              </a:ext>
            </a:extLst>
          </p:cNvPr>
          <p:cNvSpPr>
            <a:spLocks/>
          </p:cNvSpPr>
          <p:nvPr/>
        </p:nvSpPr>
        <p:spPr bwMode="auto">
          <a:xfrm>
            <a:off x="11650119" y="76282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7" name="Freeform 56">
            <a:extLst>
              <a:ext uri="{FF2B5EF4-FFF2-40B4-BE49-F238E27FC236}">
                <a16:creationId xmlns:a16="http://schemas.microsoft.com/office/drawing/2014/main" id="{2DC615BC-7A4D-96B8-0907-8FE7C05CBE6F}"/>
              </a:ext>
            </a:extLst>
          </p:cNvPr>
          <p:cNvSpPr>
            <a:spLocks/>
          </p:cNvSpPr>
          <p:nvPr/>
        </p:nvSpPr>
        <p:spPr bwMode="auto">
          <a:xfrm>
            <a:off x="83481" y="6345967"/>
            <a:ext cx="455337" cy="454152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" name="Espaço Reservado para Texto 60">
            <a:extLst>
              <a:ext uri="{FF2B5EF4-FFF2-40B4-BE49-F238E27FC236}">
                <a16:creationId xmlns:a16="http://schemas.microsoft.com/office/drawing/2014/main" id="{E446C1B9-D985-8235-8A2D-D250FE8B60D5}"/>
              </a:ext>
            </a:extLst>
          </p:cNvPr>
          <p:cNvSpPr txBox="1">
            <a:spLocks/>
          </p:cNvSpPr>
          <p:nvPr/>
        </p:nvSpPr>
        <p:spPr>
          <a:xfrm>
            <a:off x="2493963" y="1576301"/>
            <a:ext cx="6946212" cy="7943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75000"/>
              <a:buFont typeface="Courier New" panose="02070309020205020404" pitchFamily="49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b="1" dirty="0"/>
              <a:t>Paulo Roberto dos Santos Pinto</a:t>
            </a:r>
          </a:p>
          <a:p>
            <a:r>
              <a:rPr lang="pt-BR" sz="1800" dirty="0"/>
              <a:t>Secretário de Regime Próprio e Complementar</a:t>
            </a:r>
          </a:p>
        </p:txBody>
      </p:sp>
      <p:sp>
        <p:nvSpPr>
          <p:cNvPr id="16" name="Espaço Reservado para Texto 61">
            <a:extLst>
              <a:ext uri="{FF2B5EF4-FFF2-40B4-BE49-F238E27FC236}">
                <a16:creationId xmlns:a16="http://schemas.microsoft.com/office/drawing/2014/main" id="{412524A5-DA38-8B06-068D-B30BCE1540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45074" y="3304209"/>
            <a:ext cx="4077081" cy="1711904"/>
          </a:xfrm>
        </p:spPr>
        <p:txBody>
          <a:bodyPr anchor="ctr"/>
          <a:lstStyle/>
          <a:p>
            <a:pPr>
              <a:lnSpc>
                <a:spcPct val="200000"/>
              </a:lnSpc>
            </a:pPr>
            <a:r>
              <a:rPr lang="pt-BR" dirty="0" err="1"/>
              <a:t>paulorspinto_work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/>
              <a:t>In/</a:t>
            </a:r>
            <a:r>
              <a:rPr lang="pt-BR" dirty="0" err="1"/>
              <a:t>paulorspinto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/>
              <a:t>srpc.gab@previdencia.gov.br</a:t>
            </a: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ED0440AA-B24E-06DD-1B3A-A9805F2E9546}"/>
              </a:ext>
            </a:extLst>
          </p:cNvPr>
          <p:cNvSpPr/>
          <p:nvPr/>
        </p:nvSpPr>
        <p:spPr>
          <a:xfrm>
            <a:off x="3208266" y="3217115"/>
            <a:ext cx="5337502" cy="2141284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" name="Picture 2" descr="Instagram Ícone – Icon - PNG Transparent - Image PNG">
            <a:extLst>
              <a:ext uri="{FF2B5EF4-FFF2-40B4-BE49-F238E27FC236}">
                <a16:creationId xmlns:a16="http://schemas.microsoft.com/office/drawing/2014/main" id="{CB143992-0BD4-5AB0-0307-476D92FBE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014" y="3425570"/>
            <a:ext cx="351100" cy="3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inkedin Logo y símbolo, significado, historia, PNG, marca">
            <a:extLst>
              <a:ext uri="{FF2B5EF4-FFF2-40B4-BE49-F238E27FC236}">
                <a16:creationId xmlns:a16="http://schemas.microsoft.com/office/drawing/2014/main" id="{8FFD031A-4F97-06DD-2F6F-2B59A8117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683" y="4104095"/>
            <a:ext cx="623888" cy="3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cono de símbolo de correo electrónico 646201 Vector en Vecteezy">
            <a:extLst>
              <a:ext uri="{FF2B5EF4-FFF2-40B4-BE49-F238E27FC236}">
                <a16:creationId xmlns:a16="http://schemas.microsoft.com/office/drawing/2014/main" id="{F30B4B01-CFAF-13A7-B9D0-7DF5E617F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014" y="4831492"/>
            <a:ext cx="344488" cy="3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933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24A89-B895-B0E3-726A-9900C3214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C7CD555B-D907-7A50-FB5A-136503BB6650}"/>
              </a:ext>
            </a:extLst>
          </p:cNvPr>
          <p:cNvSpPr/>
          <p:nvPr/>
        </p:nvSpPr>
        <p:spPr>
          <a:xfrm>
            <a:off x="190800" y="154799"/>
            <a:ext cx="11779200" cy="5963531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spaço Reservado para Número de Slide 10">
            <a:extLst>
              <a:ext uri="{FF2B5EF4-FFF2-40B4-BE49-F238E27FC236}">
                <a16:creationId xmlns:a16="http://schemas.microsoft.com/office/drawing/2014/main" id="{900CBC38-0629-C8D4-3F31-625894D38B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2</a:t>
            </a:fld>
            <a:endParaRPr lang="pt-BR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6E0D370-A425-694D-3625-94523FEACEFB}"/>
              </a:ext>
            </a:extLst>
          </p:cNvPr>
          <p:cNvGrpSpPr/>
          <p:nvPr/>
        </p:nvGrpSpPr>
        <p:grpSpPr>
          <a:xfrm>
            <a:off x="9698037" y="0"/>
            <a:ext cx="2493963" cy="1247775"/>
            <a:chOff x="7058026" y="1589088"/>
            <a:chExt cx="2493963" cy="1247775"/>
          </a:xfrm>
        </p:grpSpPr>
        <p:sp>
          <p:nvSpPr>
            <p:cNvPr id="4" name="Rectangle 55">
              <a:extLst>
                <a:ext uri="{FF2B5EF4-FFF2-40B4-BE49-F238E27FC236}">
                  <a16:creationId xmlns:a16="http://schemas.microsoft.com/office/drawing/2014/main" id="{924D834D-9ED1-219D-566D-3F502929A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Freeform 56">
              <a:extLst>
                <a:ext uri="{FF2B5EF4-FFF2-40B4-BE49-F238E27FC236}">
                  <a16:creationId xmlns:a16="http://schemas.microsoft.com/office/drawing/2014/main" id="{30E585EF-0ABD-42C8-9C04-E8AECDCDD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Rectangle 57">
              <a:extLst>
                <a:ext uri="{FF2B5EF4-FFF2-40B4-BE49-F238E27FC236}">
                  <a16:creationId xmlns:a16="http://schemas.microsoft.com/office/drawing/2014/main" id="{537C20CC-AC99-3E91-A115-1A63A15A8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7" name="Freeform 58">
              <a:extLst>
                <a:ext uri="{FF2B5EF4-FFF2-40B4-BE49-F238E27FC236}">
                  <a16:creationId xmlns:a16="http://schemas.microsoft.com/office/drawing/2014/main" id="{AE4FDF9A-6562-3D22-0841-ADD5C40A6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Rectangle 59">
              <a:extLst>
                <a:ext uri="{FF2B5EF4-FFF2-40B4-BE49-F238E27FC236}">
                  <a16:creationId xmlns:a16="http://schemas.microsoft.com/office/drawing/2014/main" id="{3780D0D5-C820-FDB2-8855-88CE4EB93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Freeform 60">
              <a:extLst>
                <a:ext uri="{FF2B5EF4-FFF2-40B4-BE49-F238E27FC236}">
                  <a16:creationId xmlns:a16="http://schemas.microsoft.com/office/drawing/2014/main" id="{C323A01C-374E-827E-BCDC-4D3B17BD1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Oval 61">
              <a:extLst>
                <a:ext uri="{FF2B5EF4-FFF2-40B4-BE49-F238E27FC236}">
                  <a16:creationId xmlns:a16="http://schemas.microsoft.com/office/drawing/2014/main" id="{5315C51F-5C09-B5F9-757E-4CB595411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62">
              <a:extLst>
                <a:ext uri="{FF2B5EF4-FFF2-40B4-BE49-F238E27FC236}">
                  <a16:creationId xmlns:a16="http://schemas.microsoft.com/office/drawing/2014/main" id="{898CB74A-0486-2046-0D2E-C3CAEA50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63">
              <a:extLst>
                <a:ext uri="{FF2B5EF4-FFF2-40B4-BE49-F238E27FC236}">
                  <a16:creationId xmlns:a16="http://schemas.microsoft.com/office/drawing/2014/main" id="{14207CCC-DA21-AA02-DC0B-C5E8D968C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64">
              <a:extLst>
                <a:ext uri="{FF2B5EF4-FFF2-40B4-BE49-F238E27FC236}">
                  <a16:creationId xmlns:a16="http://schemas.microsoft.com/office/drawing/2014/main" id="{2C90A514-0FA4-CBBD-E494-98EE79E47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65">
              <a:extLst>
                <a:ext uri="{FF2B5EF4-FFF2-40B4-BE49-F238E27FC236}">
                  <a16:creationId xmlns:a16="http://schemas.microsoft.com/office/drawing/2014/main" id="{4E0E77BE-47E5-06E7-6CA2-8E4A22F33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Freeform 66">
              <a:extLst>
                <a:ext uri="{FF2B5EF4-FFF2-40B4-BE49-F238E27FC236}">
                  <a16:creationId xmlns:a16="http://schemas.microsoft.com/office/drawing/2014/main" id="{1ED89FB4-6FC6-E1B5-64FB-8104822D6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Rectangle 67">
              <a:extLst>
                <a:ext uri="{FF2B5EF4-FFF2-40B4-BE49-F238E27FC236}">
                  <a16:creationId xmlns:a16="http://schemas.microsoft.com/office/drawing/2014/main" id="{4C8CFCAD-3141-AD82-0C42-4F2C8C1EB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68">
              <a:extLst>
                <a:ext uri="{FF2B5EF4-FFF2-40B4-BE49-F238E27FC236}">
                  <a16:creationId xmlns:a16="http://schemas.microsoft.com/office/drawing/2014/main" id="{86B9D950-D5A3-5448-2547-7D050AF72B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2204F9A2-5FD1-820C-5CE3-FA97F558DD78}"/>
              </a:ext>
            </a:extLst>
          </p:cNvPr>
          <p:cNvGrpSpPr/>
          <p:nvPr/>
        </p:nvGrpSpPr>
        <p:grpSpPr>
          <a:xfrm>
            <a:off x="-9525" y="-1588"/>
            <a:ext cx="623888" cy="6861176"/>
            <a:chOff x="11280776" y="-1588"/>
            <a:chExt cx="623888" cy="6861176"/>
          </a:xfrm>
        </p:grpSpPr>
        <p:sp>
          <p:nvSpPr>
            <p:cNvPr id="24" name="Rectangle 83">
              <a:extLst>
                <a:ext uri="{FF2B5EF4-FFF2-40B4-BE49-F238E27FC236}">
                  <a16:creationId xmlns:a16="http://schemas.microsoft.com/office/drawing/2014/main" id="{B4DB05E7-EBA8-E6DE-D5C7-E90B401C7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4987925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84">
              <a:extLst>
                <a:ext uri="{FF2B5EF4-FFF2-40B4-BE49-F238E27FC236}">
                  <a16:creationId xmlns:a16="http://schemas.microsoft.com/office/drawing/2014/main" id="{0FCF3C7A-F030-2ADD-55C5-10C3AD3B6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2701" y="5037138"/>
              <a:ext cx="296863" cy="527050"/>
            </a:xfrm>
            <a:custGeom>
              <a:avLst/>
              <a:gdLst>
                <a:gd name="T0" fmla="*/ 105 w 190"/>
                <a:gd name="T1" fmla="*/ 66 h 338"/>
                <a:gd name="T2" fmla="*/ 138 w 190"/>
                <a:gd name="T3" fmla="*/ 33 h 338"/>
                <a:gd name="T4" fmla="*/ 105 w 190"/>
                <a:gd name="T5" fmla="*/ 0 h 338"/>
                <a:gd name="T6" fmla="*/ 72 w 190"/>
                <a:gd name="T7" fmla="*/ 33 h 338"/>
                <a:gd name="T8" fmla="*/ 105 w 190"/>
                <a:gd name="T9" fmla="*/ 66 h 338"/>
                <a:gd name="T10" fmla="*/ 152 w 190"/>
                <a:gd name="T11" fmla="*/ 254 h 338"/>
                <a:gd name="T12" fmla="*/ 166 w 190"/>
                <a:gd name="T13" fmla="*/ 245 h 338"/>
                <a:gd name="T14" fmla="*/ 169 w 190"/>
                <a:gd name="T15" fmla="*/ 243 h 338"/>
                <a:gd name="T16" fmla="*/ 190 w 190"/>
                <a:gd name="T17" fmla="*/ 197 h 338"/>
                <a:gd name="T18" fmla="*/ 161 w 190"/>
                <a:gd name="T19" fmla="*/ 146 h 338"/>
                <a:gd name="T20" fmla="*/ 143 w 190"/>
                <a:gd name="T21" fmla="*/ 135 h 338"/>
                <a:gd name="T22" fmla="*/ 143 w 190"/>
                <a:gd name="T23" fmla="*/ 134 h 338"/>
                <a:gd name="T24" fmla="*/ 93 w 190"/>
                <a:gd name="T25" fmla="*/ 85 h 338"/>
                <a:gd name="T26" fmla="*/ 52 w 190"/>
                <a:gd name="T27" fmla="*/ 107 h 338"/>
                <a:gd name="T28" fmla="*/ 5 w 190"/>
                <a:gd name="T29" fmla="*/ 177 h 338"/>
                <a:gd name="T30" fmla="*/ 11 w 190"/>
                <a:gd name="T31" fmla="*/ 203 h 338"/>
                <a:gd name="T32" fmla="*/ 37 w 190"/>
                <a:gd name="T33" fmla="*/ 198 h 338"/>
                <a:gd name="T34" fmla="*/ 54 w 190"/>
                <a:gd name="T35" fmla="*/ 173 h 338"/>
                <a:gd name="T36" fmla="*/ 36 w 190"/>
                <a:gd name="T37" fmla="*/ 239 h 338"/>
                <a:gd name="T38" fmla="*/ 39 w 190"/>
                <a:gd name="T39" fmla="*/ 256 h 338"/>
                <a:gd name="T40" fmla="*/ 54 w 190"/>
                <a:gd name="T41" fmla="*/ 263 h 338"/>
                <a:gd name="T42" fmla="*/ 58 w 190"/>
                <a:gd name="T43" fmla="*/ 263 h 338"/>
                <a:gd name="T44" fmla="*/ 58 w 190"/>
                <a:gd name="T45" fmla="*/ 319 h 338"/>
                <a:gd name="T46" fmla="*/ 77 w 190"/>
                <a:gd name="T47" fmla="*/ 338 h 338"/>
                <a:gd name="T48" fmla="*/ 96 w 190"/>
                <a:gd name="T49" fmla="*/ 319 h 338"/>
                <a:gd name="T50" fmla="*/ 96 w 190"/>
                <a:gd name="T51" fmla="*/ 263 h 338"/>
                <a:gd name="T52" fmla="*/ 115 w 190"/>
                <a:gd name="T53" fmla="*/ 263 h 338"/>
                <a:gd name="T54" fmla="*/ 115 w 190"/>
                <a:gd name="T55" fmla="*/ 319 h 338"/>
                <a:gd name="T56" fmla="*/ 133 w 190"/>
                <a:gd name="T57" fmla="*/ 338 h 338"/>
                <a:gd name="T58" fmla="*/ 152 w 190"/>
                <a:gd name="T59" fmla="*/ 319 h 338"/>
                <a:gd name="T60" fmla="*/ 152 w 190"/>
                <a:gd name="T61" fmla="*/ 25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8">
                  <a:moveTo>
                    <a:pt x="105" y="66"/>
                  </a:moveTo>
                  <a:cubicBezTo>
                    <a:pt x="123" y="66"/>
                    <a:pt x="138" y="51"/>
                    <a:pt x="138" y="33"/>
                  </a:cubicBezTo>
                  <a:cubicBezTo>
                    <a:pt x="138" y="15"/>
                    <a:pt x="123" y="0"/>
                    <a:pt x="105" y="0"/>
                  </a:cubicBezTo>
                  <a:cubicBezTo>
                    <a:pt x="87" y="0"/>
                    <a:pt x="72" y="15"/>
                    <a:pt x="72" y="33"/>
                  </a:cubicBezTo>
                  <a:cubicBezTo>
                    <a:pt x="72" y="51"/>
                    <a:pt x="87" y="66"/>
                    <a:pt x="105" y="66"/>
                  </a:cubicBezTo>
                  <a:close/>
                  <a:moveTo>
                    <a:pt x="152" y="254"/>
                  </a:moveTo>
                  <a:cubicBezTo>
                    <a:pt x="157" y="252"/>
                    <a:pt x="162" y="248"/>
                    <a:pt x="166" y="245"/>
                  </a:cubicBezTo>
                  <a:cubicBezTo>
                    <a:pt x="169" y="243"/>
                    <a:pt x="169" y="243"/>
                    <a:pt x="169" y="243"/>
                  </a:cubicBezTo>
                  <a:cubicBezTo>
                    <a:pt x="182" y="231"/>
                    <a:pt x="190" y="215"/>
                    <a:pt x="190" y="197"/>
                  </a:cubicBezTo>
                  <a:cubicBezTo>
                    <a:pt x="190" y="176"/>
                    <a:pt x="179" y="157"/>
                    <a:pt x="161" y="146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07"/>
                    <a:pt x="121" y="85"/>
                    <a:pt x="93" y="85"/>
                  </a:cubicBezTo>
                  <a:cubicBezTo>
                    <a:pt x="77" y="85"/>
                    <a:pt x="62" y="93"/>
                    <a:pt x="52" y="10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0" y="186"/>
                    <a:pt x="2" y="198"/>
                    <a:pt x="11" y="203"/>
                  </a:cubicBezTo>
                  <a:cubicBezTo>
                    <a:pt x="19" y="209"/>
                    <a:pt x="31" y="207"/>
                    <a:pt x="37" y="198"/>
                  </a:cubicBezTo>
                  <a:cubicBezTo>
                    <a:pt x="54" y="173"/>
                    <a:pt x="54" y="173"/>
                    <a:pt x="54" y="173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4" y="245"/>
                    <a:pt x="35" y="251"/>
                    <a:pt x="39" y="256"/>
                  </a:cubicBezTo>
                  <a:cubicBezTo>
                    <a:pt x="42" y="260"/>
                    <a:pt x="48" y="263"/>
                    <a:pt x="54" y="263"/>
                  </a:cubicBezTo>
                  <a:cubicBezTo>
                    <a:pt x="58" y="263"/>
                    <a:pt x="58" y="263"/>
                    <a:pt x="58" y="263"/>
                  </a:cubicBezTo>
                  <a:cubicBezTo>
                    <a:pt x="58" y="319"/>
                    <a:pt x="58" y="319"/>
                    <a:pt x="58" y="319"/>
                  </a:cubicBezTo>
                  <a:cubicBezTo>
                    <a:pt x="58" y="329"/>
                    <a:pt x="67" y="338"/>
                    <a:pt x="77" y="338"/>
                  </a:cubicBezTo>
                  <a:cubicBezTo>
                    <a:pt x="87" y="338"/>
                    <a:pt x="96" y="329"/>
                    <a:pt x="96" y="319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115" y="329"/>
                    <a:pt x="123" y="338"/>
                    <a:pt x="133" y="338"/>
                  </a:cubicBezTo>
                  <a:cubicBezTo>
                    <a:pt x="144" y="338"/>
                    <a:pt x="152" y="329"/>
                    <a:pt x="152" y="319"/>
                  </a:cubicBezTo>
                  <a:lnTo>
                    <a:pt x="152" y="254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Rectangle 85">
              <a:extLst>
                <a:ext uri="{FF2B5EF4-FFF2-40B4-BE49-F238E27FC236}">
                  <a16:creationId xmlns:a16="http://schemas.microsoft.com/office/drawing/2014/main" id="{BD6AB6DD-763B-B79A-63E6-157730A11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623570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Freeform 86">
              <a:extLst>
                <a:ext uri="{FF2B5EF4-FFF2-40B4-BE49-F238E27FC236}">
                  <a16:creationId xmlns:a16="http://schemas.microsoft.com/office/drawing/2014/main" id="{A2372DF0-2FD1-5E36-8C5B-C96F8FF1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263" y="6313488"/>
              <a:ext cx="441325" cy="469900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5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1" y="141"/>
                    <a:pt x="25" y="248"/>
                    <a:pt x="126" y="297"/>
                  </a:cubicBezTo>
                  <a:cubicBezTo>
                    <a:pt x="136" y="301"/>
                    <a:pt x="148" y="301"/>
                    <a:pt x="157" y="297"/>
                  </a:cubicBezTo>
                  <a:cubicBezTo>
                    <a:pt x="259" y="248"/>
                    <a:pt x="283" y="141"/>
                    <a:pt x="283" y="83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Rectangle 87">
              <a:extLst>
                <a:ext uri="{FF2B5EF4-FFF2-40B4-BE49-F238E27FC236}">
                  <a16:creationId xmlns:a16="http://schemas.microsoft.com/office/drawing/2014/main" id="{21F45B21-2EBA-E245-9158-CCEFF0D43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2493963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88">
              <a:extLst>
                <a:ext uri="{FF2B5EF4-FFF2-40B4-BE49-F238E27FC236}">
                  <a16:creationId xmlns:a16="http://schemas.microsoft.com/office/drawing/2014/main" id="{DFF46AF6-7320-F33F-D182-D1D16538C1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69701" y="2782888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59 h 135"/>
                <a:gd name="T8" fmla="*/ 113 w 167"/>
                <a:gd name="T9" fmla="*/ 30 h 135"/>
                <a:gd name="T10" fmla="*/ 120 w 167"/>
                <a:gd name="T11" fmla="*/ 135 h 135"/>
                <a:gd name="T12" fmla="*/ 120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2 h 135"/>
                <a:gd name="T26" fmla="*/ 67 w 167"/>
                <a:gd name="T27" fmla="*/ 79 h 135"/>
                <a:gd name="T28" fmla="*/ 65 w 167"/>
                <a:gd name="T29" fmla="*/ 79 h 135"/>
                <a:gd name="T30" fmla="*/ 65 w 167"/>
                <a:gd name="T31" fmla="*/ 79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3 h 135"/>
                <a:gd name="T44" fmla="*/ 47 w 167"/>
                <a:gd name="T45" fmla="*/ 135 h 135"/>
                <a:gd name="T46" fmla="*/ 120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4"/>
                    <a:pt x="100" y="0"/>
                    <a:pt x="84" y="0"/>
                  </a:cubicBezTo>
                  <a:cubicBezTo>
                    <a:pt x="67" y="0"/>
                    <a:pt x="54" y="14"/>
                    <a:pt x="54" y="30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30"/>
                  </a:cubicBezTo>
                  <a:close/>
                  <a:moveTo>
                    <a:pt x="120" y="135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2"/>
                    <a:pt x="84" y="82"/>
                  </a:cubicBezTo>
                  <a:cubicBezTo>
                    <a:pt x="78" y="82"/>
                    <a:pt x="72" y="81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5" y="75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3" y="96"/>
                    <a:pt x="47" y="103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0" y="13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89">
              <a:extLst>
                <a:ext uri="{FF2B5EF4-FFF2-40B4-BE49-F238E27FC236}">
                  <a16:creationId xmlns:a16="http://schemas.microsoft.com/office/drawing/2014/main" id="{5A0BD64B-2AFE-DCCD-233C-E675924E8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1263" y="2613025"/>
              <a:ext cx="279400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30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6 h 134"/>
                <a:gd name="T12" fmla="*/ 160 w 179"/>
                <a:gd name="T13" fmla="*/ 63 h 134"/>
                <a:gd name="T14" fmla="*/ 84 w 179"/>
                <a:gd name="T15" fmla="*/ 2 h 134"/>
                <a:gd name="T16" fmla="*/ 15 w 179"/>
                <a:gd name="T17" fmla="*/ 63 h 134"/>
                <a:gd name="T18" fmla="*/ 13 w 179"/>
                <a:gd name="T19" fmla="*/ 75 h 134"/>
                <a:gd name="T20" fmla="*/ 2 w 179"/>
                <a:gd name="T21" fmla="*/ 109 h 134"/>
                <a:gd name="T22" fmla="*/ 63 w 179"/>
                <a:gd name="T23" fmla="*/ 125 h 134"/>
                <a:gd name="T24" fmla="*/ 67 w 179"/>
                <a:gd name="T25" fmla="*/ 74 h 134"/>
                <a:gd name="T26" fmla="*/ 89 w 179"/>
                <a:gd name="T27" fmla="*/ 66 h 134"/>
                <a:gd name="T28" fmla="*/ 96 w 179"/>
                <a:gd name="T29" fmla="*/ 59 h 134"/>
                <a:gd name="T30" fmla="*/ 132 w 179"/>
                <a:gd name="T31" fmla="*/ 74 h 134"/>
                <a:gd name="T32" fmla="*/ 43 w 179"/>
                <a:gd name="T33" fmla="*/ 74 h 134"/>
                <a:gd name="T34" fmla="*/ 67 w 179"/>
                <a:gd name="T35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5" y="126"/>
                    <a:pt x="71" y="129"/>
                    <a:pt x="74" y="130"/>
                  </a:cubicBezTo>
                  <a:cubicBezTo>
                    <a:pt x="85" y="133"/>
                    <a:pt x="95" y="132"/>
                    <a:pt x="106" y="128"/>
                  </a:cubicBezTo>
                  <a:cubicBezTo>
                    <a:pt x="108" y="128"/>
                    <a:pt x="111" y="125"/>
                    <a:pt x="112" y="125"/>
                  </a:cubicBezTo>
                  <a:cubicBezTo>
                    <a:pt x="129" y="122"/>
                    <a:pt x="163" y="133"/>
                    <a:pt x="172" y="113"/>
                  </a:cubicBezTo>
                  <a:cubicBezTo>
                    <a:pt x="179" y="98"/>
                    <a:pt x="166" y="89"/>
                    <a:pt x="162" y="76"/>
                  </a:cubicBezTo>
                  <a:cubicBezTo>
                    <a:pt x="161" y="72"/>
                    <a:pt x="161" y="67"/>
                    <a:pt x="160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4"/>
                    <a:pt x="21" y="29"/>
                    <a:pt x="15" y="63"/>
                  </a:cubicBezTo>
                  <a:cubicBezTo>
                    <a:pt x="14" y="67"/>
                    <a:pt x="14" y="72"/>
                    <a:pt x="13" y="75"/>
                  </a:cubicBezTo>
                  <a:cubicBezTo>
                    <a:pt x="10" y="87"/>
                    <a:pt x="0" y="94"/>
                    <a:pt x="2" y="109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7" y="74"/>
                  </a:moveTo>
                  <a:cubicBezTo>
                    <a:pt x="75" y="73"/>
                    <a:pt x="83" y="70"/>
                    <a:pt x="89" y="66"/>
                  </a:cubicBezTo>
                  <a:cubicBezTo>
                    <a:pt x="90" y="65"/>
                    <a:pt x="96" y="58"/>
                    <a:pt x="96" y="59"/>
                  </a:cubicBezTo>
                  <a:cubicBezTo>
                    <a:pt x="103" y="71"/>
                    <a:pt x="119" y="75"/>
                    <a:pt x="132" y="74"/>
                  </a:cubicBezTo>
                  <a:cubicBezTo>
                    <a:pt x="130" y="132"/>
                    <a:pt x="45" y="132"/>
                    <a:pt x="43" y="74"/>
                  </a:cubicBezTo>
                  <a:cubicBezTo>
                    <a:pt x="51" y="73"/>
                    <a:pt x="60" y="75"/>
                    <a:pt x="67" y="74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90">
              <a:extLst>
                <a:ext uri="{FF2B5EF4-FFF2-40B4-BE49-F238E27FC236}">
                  <a16:creationId xmlns:a16="http://schemas.microsoft.com/office/drawing/2014/main" id="{C0F75FA1-4775-EBE1-2704-F7604DD78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563" y="2844800"/>
              <a:ext cx="257175" cy="149225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5"/>
                    <a:pt x="143" y="55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0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Rectangle 91">
              <a:extLst>
                <a:ext uri="{FF2B5EF4-FFF2-40B4-BE49-F238E27FC236}">
                  <a16:creationId xmlns:a16="http://schemas.microsoft.com/office/drawing/2014/main" id="{D8A4670A-8F18-977F-2E63-8C515B198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12461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92">
              <a:extLst>
                <a:ext uri="{FF2B5EF4-FFF2-40B4-BE49-F238E27FC236}">
                  <a16:creationId xmlns:a16="http://schemas.microsoft.com/office/drawing/2014/main" id="{BB6B93F3-BAFA-115A-AB95-B72E8893C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82376" y="1349375"/>
              <a:ext cx="419100" cy="419100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8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0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8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8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8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7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8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8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8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Rectangle 93">
              <a:extLst>
                <a:ext uri="{FF2B5EF4-FFF2-40B4-BE49-F238E27FC236}">
                  <a16:creationId xmlns:a16="http://schemas.microsoft.com/office/drawing/2014/main" id="{AE81C235-F2AC-AE70-79FD-C39DBD911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-1588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94">
              <a:extLst>
                <a:ext uri="{FF2B5EF4-FFF2-40B4-BE49-F238E27FC236}">
                  <a16:creationId xmlns:a16="http://schemas.microsoft.com/office/drawing/2014/main" id="{79AB5D5C-0E46-7641-232E-DEEB4902B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263" y="358775"/>
              <a:ext cx="203200" cy="188913"/>
            </a:xfrm>
            <a:custGeom>
              <a:avLst/>
              <a:gdLst>
                <a:gd name="T0" fmla="*/ 120 w 130"/>
                <a:gd name="T1" fmla="*/ 35 h 121"/>
                <a:gd name="T2" fmla="*/ 56 w 130"/>
                <a:gd name="T3" fmla="*/ 3 h 121"/>
                <a:gd name="T4" fmla="*/ 56 w 130"/>
                <a:gd name="T5" fmla="*/ 3 h 121"/>
                <a:gd name="T6" fmla="*/ 41 w 130"/>
                <a:gd name="T7" fmla="*/ 2 h 121"/>
                <a:gd name="T8" fmla="*/ 31 w 130"/>
                <a:gd name="T9" fmla="*/ 13 h 121"/>
                <a:gd name="T10" fmla="*/ 3 w 130"/>
                <a:gd name="T11" fmla="*/ 95 h 121"/>
                <a:gd name="T12" fmla="*/ 15 w 130"/>
                <a:gd name="T13" fmla="*/ 118 h 121"/>
                <a:gd name="T14" fmla="*/ 38 w 130"/>
                <a:gd name="T15" fmla="*/ 107 h 121"/>
                <a:gd name="T16" fmla="*/ 58 w 130"/>
                <a:gd name="T17" fmla="*/ 45 h 121"/>
                <a:gd name="T18" fmla="*/ 93 w 130"/>
                <a:gd name="T19" fmla="*/ 62 h 121"/>
                <a:gd name="T20" fmla="*/ 93 w 130"/>
                <a:gd name="T21" fmla="*/ 101 h 121"/>
                <a:gd name="T22" fmla="*/ 111 w 130"/>
                <a:gd name="T23" fmla="*/ 119 h 121"/>
                <a:gd name="T24" fmla="*/ 130 w 130"/>
                <a:gd name="T25" fmla="*/ 101 h 121"/>
                <a:gd name="T26" fmla="*/ 130 w 130"/>
                <a:gd name="T27" fmla="*/ 51 h 121"/>
                <a:gd name="T28" fmla="*/ 120 w 130"/>
                <a:gd name="T2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1">
                  <a:moveTo>
                    <a:pt x="120" y="35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1" y="1"/>
                    <a:pt x="46" y="0"/>
                    <a:pt x="41" y="2"/>
                  </a:cubicBezTo>
                  <a:cubicBezTo>
                    <a:pt x="36" y="4"/>
                    <a:pt x="32" y="8"/>
                    <a:pt x="31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5"/>
                    <a:pt x="5" y="115"/>
                    <a:pt x="15" y="118"/>
                  </a:cubicBezTo>
                  <a:cubicBezTo>
                    <a:pt x="24" y="121"/>
                    <a:pt x="35" y="116"/>
                    <a:pt x="38" y="107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30" y="111"/>
                    <a:pt x="130" y="10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44"/>
                    <a:pt x="126" y="38"/>
                    <a:pt x="120" y="3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Oval 95">
              <a:extLst>
                <a:ext uri="{FF2B5EF4-FFF2-40B4-BE49-F238E27FC236}">
                  <a16:creationId xmlns:a16="http://schemas.microsoft.com/office/drawing/2014/main" id="{4A7B9C85-45C5-4855-721A-D6DB665AD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0176" y="76200"/>
              <a:ext cx="98425" cy="100013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96">
              <a:extLst>
                <a:ext uri="{FF2B5EF4-FFF2-40B4-BE49-F238E27FC236}">
                  <a16:creationId xmlns:a16="http://schemas.microsoft.com/office/drawing/2014/main" id="{796AF5C2-7DB8-81CC-27D5-12CFB89BE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9201" y="190500"/>
              <a:ext cx="434975" cy="298450"/>
            </a:xfrm>
            <a:custGeom>
              <a:avLst/>
              <a:gdLst>
                <a:gd name="T0" fmla="*/ 275 w 279"/>
                <a:gd name="T1" fmla="*/ 169 h 191"/>
                <a:gd name="T2" fmla="*/ 247 w 279"/>
                <a:gd name="T3" fmla="*/ 111 h 191"/>
                <a:gd name="T4" fmla="*/ 227 w 279"/>
                <a:gd name="T5" fmla="*/ 110 h 191"/>
                <a:gd name="T6" fmla="*/ 215 w 279"/>
                <a:gd name="T7" fmla="*/ 130 h 191"/>
                <a:gd name="T8" fmla="*/ 169 w 279"/>
                <a:gd name="T9" fmla="*/ 107 h 191"/>
                <a:gd name="T10" fmla="*/ 151 w 279"/>
                <a:gd name="T11" fmla="*/ 43 h 191"/>
                <a:gd name="T12" fmla="*/ 93 w 279"/>
                <a:gd name="T13" fmla="*/ 0 h 191"/>
                <a:gd name="T14" fmla="*/ 43 w 279"/>
                <a:gd name="T15" fmla="*/ 29 h 191"/>
                <a:gd name="T16" fmla="*/ 36 w 279"/>
                <a:gd name="T17" fmla="*/ 40 h 191"/>
                <a:gd name="T18" fmla="*/ 22 w 279"/>
                <a:gd name="T19" fmla="*/ 33 h 191"/>
                <a:gd name="T20" fmla="*/ 3 w 279"/>
                <a:gd name="T21" fmla="*/ 39 h 191"/>
                <a:gd name="T22" fmla="*/ 3 w 279"/>
                <a:gd name="T23" fmla="*/ 39 h 191"/>
                <a:gd name="T24" fmla="*/ 9 w 279"/>
                <a:gd name="T25" fmla="*/ 58 h 191"/>
                <a:gd name="T26" fmla="*/ 202 w 279"/>
                <a:gd name="T27" fmla="*/ 154 h 191"/>
                <a:gd name="T28" fmla="*/ 191 w 279"/>
                <a:gd name="T29" fmla="*/ 173 h 191"/>
                <a:gd name="T30" fmla="*/ 202 w 279"/>
                <a:gd name="T31" fmla="*/ 190 h 191"/>
                <a:gd name="T32" fmla="*/ 266 w 279"/>
                <a:gd name="T33" fmla="*/ 185 h 191"/>
                <a:gd name="T34" fmla="*/ 275 w 279"/>
                <a:gd name="T35" fmla="*/ 16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1">
                  <a:moveTo>
                    <a:pt x="275" y="169"/>
                  </a:moveTo>
                  <a:cubicBezTo>
                    <a:pt x="247" y="111"/>
                    <a:pt x="247" y="111"/>
                    <a:pt x="247" y="111"/>
                  </a:cubicBezTo>
                  <a:cubicBezTo>
                    <a:pt x="243" y="103"/>
                    <a:pt x="231" y="102"/>
                    <a:pt x="227" y="110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43" y="17"/>
                    <a:pt x="120" y="0"/>
                    <a:pt x="93" y="0"/>
                  </a:cubicBezTo>
                  <a:cubicBezTo>
                    <a:pt x="73" y="0"/>
                    <a:pt x="53" y="11"/>
                    <a:pt x="43" y="2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30"/>
                    <a:pt x="7" y="32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6"/>
                    <a:pt x="3" y="54"/>
                    <a:pt x="9" y="58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191" y="173"/>
                    <a:pt x="191" y="173"/>
                    <a:pt x="191" y="173"/>
                  </a:cubicBezTo>
                  <a:cubicBezTo>
                    <a:pt x="186" y="181"/>
                    <a:pt x="193" y="191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5"/>
                    <a:pt x="279" y="176"/>
                    <a:pt x="275" y="16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8" name="Rectangle 97">
              <a:extLst>
                <a:ext uri="{FF2B5EF4-FFF2-40B4-BE49-F238E27FC236}">
                  <a16:creationId xmlns:a16="http://schemas.microsoft.com/office/drawing/2014/main" id="{2BF3B570-FE9C-ADBB-1685-970D0952A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18700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9" name="Freeform 98">
              <a:extLst>
                <a:ext uri="{FF2B5EF4-FFF2-40B4-BE49-F238E27FC236}">
                  <a16:creationId xmlns:a16="http://schemas.microsoft.com/office/drawing/2014/main" id="{2D2A6AE1-2037-26A1-182F-FEB5F70E32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8563" y="1982788"/>
              <a:ext cx="468313" cy="361950"/>
            </a:xfrm>
            <a:custGeom>
              <a:avLst/>
              <a:gdLst>
                <a:gd name="T0" fmla="*/ 183 w 300"/>
                <a:gd name="T1" fmla="*/ 120 h 233"/>
                <a:gd name="T2" fmla="*/ 183 w 300"/>
                <a:gd name="T3" fmla="*/ 16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6 h 233"/>
                <a:gd name="T10" fmla="*/ 117 w 300"/>
                <a:gd name="T11" fmla="*/ 120 h 233"/>
                <a:gd name="T12" fmla="*/ 104 w 300"/>
                <a:gd name="T13" fmla="*/ 133 h 233"/>
                <a:gd name="T14" fmla="*/ 92 w 300"/>
                <a:gd name="T15" fmla="*/ 120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6 h 233"/>
                <a:gd name="T22" fmla="*/ 283 w 300"/>
                <a:gd name="T23" fmla="*/ 166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0 h 233"/>
                <a:gd name="T30" fmla="*/ 196 w 300"/>
                <a:gd name="T31" fmla="*/ 133 h 233"/>
                <a:gd name="T32" fmla="*/ 183 w 300"/>
                <a:gd name="T33" fmla="*/ 120 h 233"/>
                <a:gd name="T34" fmla="*/ 21 w 300"/>
                <a:gd name="T35" fmla="*/ 191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1 h 233"/>
                <a:gd name="T46" fmla="*/ 21 w 300"/>
                <a:gd name="T47" fmla="*/ 19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0"/>
                  </a:moveTo>
                  <a:cubicBezTo>
                    <a:pt x="183" y="16"/>
                    <a:pt x="183" y="16"/>
                    <a:pt x="183" y="16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6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7"/>
                    <a:pt x="111" y="133"/>
                    <a:pt x="104" y="133"/>
                  </a:cubicBezTo>
                  <a:cubicBezTo>
                    <a:pt x="97" y="133"/>
                    <a:pt x="92" y="127"/>
                    <a:pt x="92" y="12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0"/>
                    <a:pt x="17" y="83"/>
                    <a:pt x="17" y="133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3"/>
                    <a:pt x="253" y="40"/>
                    <a:pt x="208" y="24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8" y="127"/>
                    <a:pt x="203" y="133"/>
                    <a:pt x="196" y="133"/>
                  </a:cubicBezTo>
                  <a:cubicBezTo>
                    <a:pt x="189" y="133"/>
                    <a:pt x="183" y="127"/>
                    <a:pt x="183" y="120"/>
                  </a:cubicBezTo>
                  <a:close/>
                  <a:moveTo>
                    <a:pt x="21" y="191"/>
                  </a:moveTo>
                  <a:cubicBezTo>
                    <a:pt x="9" y="191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1"/>
                    <a:pt x="279" y="191"/>
                  </a:cubicBezTo>
                  <a:lnTo>
                    <a:pt x="21" y="191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0" name="Rectangle 99">
              <a:extLst>
                <a:ext uri="{FF2B5EF4-FFF2-40B4-BE49-F238E27FC236}">
                  <a16:creationId xmlns:a16="http://schemas.microsoft.com/office/drawing/2014/main" id="{00E81456-D108-8F79-7628-BF626B7E5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3117850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1" name="Freeform 100">
              <a:extLst>
                <a:ext uri="{FF2B5EF4-FFF2-40B4-BE49-F238E27FC236}">
                  <a16:creationId xmlns:a16="http://schemas.microsoft.com/office/drawing/2014/main" id="{60A223D4-B346-7142-5A3F-E273CF67D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93488" y="3195638"/>
              <a:ext cx="403225" cy="466725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8 w 259"/>
                <a:gd name="T5" fmla="*/ 33 h 300"/>
                <a:gd name="T6" fmla="*/ 216 w 259"/>
                <a:gd name="T7" fmla="*/ 66 h 300"/>
                <a:gd name="T8" fmla="*/ 183 w 259"/>
                <a:gd name="T9" fmla="*/ 33 h 300"/>
                <a:gd name="T10" fmla="*/ 120 w 259"/>
                <a:gd name="T11" fmla="*/ 73 h 300"/>
                <a:gd name="T12" fmla="*/ 108 w 259"/>
                <a:gd name="T13" fmla="*/ 74 h 300"/>
                <a:gd name="T14" fmla="*/ 88 w 259"/>
                <a:gd name="T15" fmla="*/ 93 h 300"/>
                <a:gd name="T16" fmla="*/ 62 w 259"/>
                <a:gd name="T17" fmla="*/ 93 h 300"/>
                <a:gd name="T18" fmla="*/ 62 w 259"/>
                <a:gd name="T19" fmla="*/ 67 h 300"/>
                <a:gd name="T20" fmla="*/ 81 w 259"/>
                <a:gd name="T21" fmla="*/ 47 h 300"/>
                <a:gd name="T22" fmla="*/ 144 w 259"/>
                <a:gd name="T23" fmla="*/ 44 h 300"/>
                <a:gd name="T24" fmla="*/ 192 w 259"/>
                <a:gd name="T25" fmla="*/ 82 h 300"/>
                <a:gd name="T26" fmla="*/ 195 w 259"/>
                <a:gd name="T27" fmla="*/ 123 h 300"/>
                <a:gd name="T28" fmla="*/ 170 w 259"/>
                <a:gd name="T29" fmla="*/ 150 h 300"/>
                <a:gd name="T30" fmla="*/ 228 w 259"/>
                <a:gd name="T31" fmla="*/ 150 h 300"/>
                <a:gd name="T32" fmla="*/ 255 w 259"/>
                <a:gd name="T33" fmla="*/ 184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6 w 259"/>
                <a:gd name="T41" fmla="*/ 188 h 300"/>
                <a:gd name="T42" fmla="*/ 186 w 259"/>
                <a:gd name="T43" fmla="*/ 188 h 300"/>
                <a:gd name="T44" fmla="*/ 187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3 h 300"/>
                <a:gd name="T52" fmla="*/ 104 w 259"/>
                <a:gd name="T53" fmla="*/ 113 h 300"/>
                <a:gd name="T54" fmla="*/ 134 w 259"/>
                <a:gd name="T55" fmla="*/ 84 h 300"/>
                <a:gd name="T56" fmla="*/ 120 w 259"/>
                <a:gd name="T57" fmla="*/ 73 h 300"/>
                <a:gd name="T58" fmla="*/ 94 w 259"/>
                <a:gd name="T59" fmla="*/ 263 h 300"/>
                <a:gd name="T60" fmla="*/ 150 w 259"/>
                <a:gd name="T61" fmla="*/ 206 h 300"/>
                <a:gd name="T62" fmla="*/ 94 w 259"/>
                <a:gd name="T63" fmla="*/ 150 h 300"/>
                <a:gd name="T64" fmla="*/ 37 w 259"/>
                <a:gd name="T65" fmla="*/ 206 h 300"/>
                <a:gd name="T66" fmla="*/ 94 w 259"/>
                <a:gd name="T67" fmla="*/ 2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5"/>
                    <a:pt x="197" y="0"/>
                    <a:pt x="216" y="0"/>
                  </a:cubicBezTo>
                  <a:cubicBezTo>
                    <a:pt x="234" y="0"/>
                    <a:pt x="248" y="15"/>
                    <a:pt x="248" y="33"/>
                  </a:cubicBezTo>
                  <a:cubicBezTo>
                    <a:pt x="248" y="51"/>
                    <a:pt x="234" y="66"/>
                    <a:pt x="216" y="66"/>
                  </a:cubicBezTo>
                  <a:cubicBezTo>
                    <a:pt x="197" y="66"/>
                    <a:pt x="183" y="51"/>
                    <a:pt x="183" y="33"/>
                  </a:cubicBezTo>
                  <a:close/>
                  <a:moveTo>
                    <a:pt x="120" y="73"/>
                  </a:moveTo>
                  <a:cubicBezTo>
                    <a:pt x="117" y="70"/>
                    <a:pt x="111" y="70"/>
                    <a:pt x="108" y="7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4" y="86"/>
                    <a:pt x="54" y="74"/>
                    <a:pt x="62" y="6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98" y="30"/>
                    <a:pt x="125" y="29"/>
                    <a:pt x="144" y="44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4" y="93"/>
                    <a:pt x="206" y="111"/>
                    <a:pt x="195" y="123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5" y="150"/>
                    <a:pt x="259" y="166"/>
                    <a:pt x="255" y="184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6" y="279"/>
                    <a:pt x="200" y="269"/>
                    <a:pt x="202" y="259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7" y="194"/>
                    <a:pt x="187" y="200"/>
                    <a:pt x="187" y="206"/>
                  </a:cubicBezTo>
                  <a:cubicBezTo>
                    <a:pt x="187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5"/>
                    <a:pt x="42" y="113"/>
                    <a:pt x="94" y="113"/>
                  </a:cubicBezTo>
                  <a:cubicBezTo>
                    <a:pt x="97" y="113"/>
                    <a:pt x="101" y="113"/>
                    <a:pt x="104" y="113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0" y="73"/>
                    <a:pt x="120" y="73"/>
                    <a:pt x="120" y="73"/>
                  </a:cubicBezTo>
                  <a:close/>
                  <a:moveTo>
                    <a:pt x="94" y="263"/>
                  </a:moveTo>
                  <a:cubicBezTo>
                    <a:pt x="125" y="263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7" y="175"/>
                    <a:pt x="37" y="206"/>
                  </a:cubicBezTo>
                  <a:cubicBezTo>
                    <a:pt x="37" y="237"/>
                    <a:pt x="63" y="263"/>
                    <a:pt x="94" y="26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2" name="Rectangle 101">
              <a:extLst>
                <a:ext uri="{FF2B5EF4-FFF2-40B4-BE49-F238E27FC236}">
                  <a16:creationId xmlns:a16="http://schemas.microsoft.com/office/drawing/2014/main" id="{D2A03E37-1F95-D2EF-6CA2-83D9BA7D3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4364038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3" name="Freeform 102">
              <a:extLst>
                <a:ext uri="{FF2B5EF4-FFF2-40B4-BE49-F238E27FC236}">
                  <a16:creationId xmlns:a16="http://schemas.microsoft.com/office/drawing/2014/main" id="{88247B81-22DA-AE79-EBF7-74F5979E88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6976" y="4489450"/>
              <a:ext cx="471488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7 h 240"/>
                <a:gd name="T60" fmla="*/ 241 w 302"/>
                <a:gd name="T61" fmla="*/ 60 h 240"/>
                <a:gd name="T62" fmla="*/ 253 w 302"/>
                <a:gd name="T63" fmla="*/ 67 h 240"/>
                <a:gd name="T64" fmla="*/ 297 w 302"/>
                <a:gd name="T65" fmla="*/ 143 h 240"/>
                <a:gd name="T66" fmla="*/ 300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7 h 240"/>
                <a:gd name="T84" fmla="*/ 60 w 302"/>
                <a:gd name="T85" fmla="*/ 60 h 240"/>
                <a:gd name="T86" fmla="*/ 72 w 302"/>
                <a:gd name="T87" fmla="*/ 67 h 240"/>
                <a:gd name="T88" fmla="*/ 116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2" y="62"/>
                    <a:pt x="237" y="60"/>
                    <a:pt x="241" y="60"/>
                  </a:cubicBezTo>
                  <a:cubicBezTo>
                    <a:pt x="246" y="60"/>
                    <a:pt x="250" y="63"/>
                    <a:pt x="253" y="67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0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1" y="62"/>
                    <a:pt x="56" y="60"/>
                    <a:pt x="60" y="60"/>
                  </a:cubicBezTo>
                  <a:cubicBezTo>
                    <a:pt x="65" y="60"/>
                    <a:pt x="69" y="63"/>
                    <a:pt x="72" y="67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4" name="Rectangle 103">
              <a:extLst>
                <a:ext uri="{FF2B5EF4-FFF2-40B4-BE49-F238E27FC236}">
                  <a16:creationId xmlns:a16="http://schemas.microsoft.com/office/drawing/2014/main" id="{D71B3A1A-A9DF-6C15-F10A-E8694A37E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37401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5" name="Freeform 104">
              <a:extLst>
                <a:ext uri="{FF2B5EF4-FFF2-40B4-BE49-F238E27FC236}">
                  <a16:creationId xmlns:a16="http://schemas.microsoft.com/office/drawing/2014/main" id="{DBD24660-1714-CAB2-93CA-4B2745859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8738" y="3819525"/>
              <a:ext cx="207963" cy="73025"/>
            </a:xfrm>
            <a:custGeom>
              <a:avLst/>
              <a:gdLst>
                <a:gd name="T0" fmla="*/ 134 w 134"/>
                <a:gd name="T1" fmla="*/ 46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6"/>
                  </a:moveTo>
                  <a:cubicBezTo>
                    <a:pt x="124" y="19"/>
                    <a:pt x="97" y="0"/>
                    <a:pt x="67" y="0"/>
                  </a:cubicBezTo>
                  <a:cubicBezTo>
                    <a:pt x="36" y="0"/>
                    <a:pt x="10" y="19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6" name="Oval 105">
              <a:extLst>
                <a:ext uri="{FF2B5EF4-FFF2-40B4-BE49-F238E27FC236}">
                  <a16:creationId xmlns:a16="http://schemas.microsoft.com/office/drawing/2014/main" id="{0F68F756-158F-39CA-DB80-9EAFBB2E3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34788" y="4081463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7" name="Freeform 106">
              <a:extLst>
                <a:ext uri="{FF2B5EF4-FFF2-40B4-BE49-F238E27FC236}">
                  <a16:creationId xmlns:a16="http://schemas.microsoft.com/office/drawing/2014/main" id="{25570F9C-8F68-9A37-1496-B788070B0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6513" y="4081463"/>
              <a:ext cx="84138" cy="85725"/>
            </a:xfrm>
            <a:custGeom>
              <a:avLst/>
              <a:gdLst>
                <a:gd name="T0" fmla="*/ 48 w 54"/>
                <a:gd name="T1" fmla="*/ 46 h 55"/>
                <a:gd name="T2" fmla="*/ 54 w 54"/>
                <a:gd name="T3" fmla="*/ 27 h 55"/>
                <a:gd name="T4" fmla="*/ 28 w 54"/>
                <a:gd name="T5" fmla="*/ 0 h 55"/>
                <a:gd name="T6" fmla="*/ 0 w 54"/>
                <a:gd name="T7" fmla="*/ 27 h 55"/>
                <a:gd name="T8" fmla="*/ 28 w 54"/>
                <a:gd name="T9" fmla="*/ 55 h 55"/>
                <a:gd name="T10" fmla="*/ 48 w 54"/>
                <a:gd name="T11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8" y="46"/>
                  </a:moveTo>
                  <a:cubicBezTo>
                    <a:pt x="52" y="42"/>
                    <a:pt x="54" y="34"/>
                    <a:pt x="54" y="27"/>
                  </a:cubicBezTo>
                  <a:cubicBezTo>
                    <a:pt x="54" y="15"/>
                    <a:pt x="47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36" y="55"/>
                    <a:pt x="43" y="52"/>
                    <a:pt x="48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8" name="Freeform 107">
              <a:extLst>
                <a:ext uri="{FF2B5EF4-FFF2-40B4-BE49-F238E27FC236}">
                  <a16:creationId xmlns:a16="http://schemas.microsoft.com/office/drawing/2014/main" id="{D9A53BA8-0D71-0ED4-45D7-70FEE5AFF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9838" y="3952875"/>
              <a:ext cx="385763" cy="139700"/>
            </a:xfrm>
            <a:custGeom>
              <a:avLst/>
              <a:gdLst>
                <a:gd name="T0" fmla="*/ 245 w 248"/>
                <a:gd name="T1" fmla="*/ 64 h 90"/>
                <a:gd name="T2" fmla="*/ 124 w 248"/>
                <a:gd name="T3" fmla="*/ 0 h 90"/>
                <a:gd name="T4" fmla="*/ 2 w 248"/>
                <a:gd name="T5" fmla="*/ 64 h 90"/>
                <a:gd name="T6" fmla="*/ 0 w 248"/>
                <a:gd name="T7" fmla="*/ 90 h 90"/>
                <a:gd name="T8" fmla="*/ 0 w 248"/>
                <a:gd name="T9" fmla="*/ 90 h 90"/>
                <a:gd name="T10" fmla="*/ 24 w 248"/>
                <a:gd name="T11" fmla="*/ 90 h 90"/>
                <a:gd name="T12" fmla="*/ 71 w 248"/>
                <a:gd name="T13" fmla="*/ 59 h 90"/>
                <a:gd name="T14" fmla="*/ 114 w 248"/>
                <a:gd name="T15" fmla="*/ 85 h 90"/>
                <a:gd name="T16" fmla="*/ 124 w 248"/>
                <a:gd name="T17" fmla="*/ 83 h 90"/>
                <a:gd name="T18" fmla="*/ 135 w 248"/>
                <a:gd name="T19" fmla="*/ 85 h 90"/>
                <a:gd name="T20" fmla="*/ 178 w 248"/>
                <a:gd name="T21" fmla="*/ 59 h 90"/>
                <a:gd name="T22" fmla="*/ 224 w 248"/>
                <a:gd name="T23" fmla="*/ 90 h 90"/>
                <a:gd name="T24" fmla="*/ 248 w 248"/>
                <a:gd name="T25" fmla="*/ 90 h 90"/>
                <a:gd name="T26" fmla="*/ 248 w 248"/>
                <a:gd name="T27" fmla="*/ 90 h 90"/>
                <a:gd name="T28" fmla="*/ 245 w 248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90">
                  <a:moveTo>
                    <a:pt x="245" y="64"/>
                  </a:moveTo>
                  <a:cubicBezTo>
                    <a:pt x="235" y="64"/>
                    <a:pt x="157" y="56"/>
                    <a:pt x="124" y="0"/>
                  </a:cubicBezTo>
                  <a:cubicBezTo>
                    <a:pt x="91" y="56"/>
                    <a:pt x="12" y="64"/>
                    <a:pt x="2" y="64"/>
                  </a:cubicBezTo>
                  <a:cubicBezTo>
                    <a:pt x="1" y="73"/>
                    <a:pt x="0" y="81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32" y="72"/>
                    <a:pt x="50" y="59"/>
                    <a:pt x="71" y="59"/>
                  </a:cubicBezTo>
                  <a:cubicBezTo>
                    <a:pt x="92" y="59"/>
                    <a:pt x="107" y="70"/>
                    <a:pt x="114" y="85"/>
                  </a:cubicBezTo>
                  <a:cubicBezTo>
                    <a:pt x="117" y="83"/>
                    <a:pt x="121" y="83"/>
                    <a:pt x="124" y="83"/>
                  </a:cubicBezTo>
                  <a:cubicBezTo>
                    <a:pt x="128" y="83"/>
                    <a:pt x="132" y="83"/>
                    <a:pt x="135" y="85"/>
                  </a:cubicBezTo>
                  <a:cubicBezTo>
                    <a:pt x="143" y="70"/>
                    <a:pt x="160" y="59"/>
                    <a:pt x="178" y="59"/>
                  </a:cubicBezTo>
                  <a:cubicBezTo>
                    <a:pt x="199" y="59"/>
                    <a:pt x="217" y="72"/>
                    <a:pt x="224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81"/>
                    <a:pt x="247" y="73"/>
                    <a:pt x="245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49" name="Freeform 108">
              <a:extLst>
                <a:ext uri="{FF2B5EF4-FFF2-40B4-BE49-F238E27FC236}">
                  <a16:creationId xmlns:a16="http://schemas.microsoft.com/office/drawing/2014/main" id="{40A8639E-05D7-E96D-B5FD-B1DC28873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9388" y="3900488"/>
              <a:ext cx="160338" cy="112713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7" y="69"/>
                    <a:pt x="102" y="73"/>
                  </a:cubicBezTo>
                  <a:cubicBezTo>
                    <a:pt x="84" y="33"/>
                    <a:pt x="46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Freeform 109">
              <a:extLst>
                <a:ext uri="{FF2B5EF4-FFF2-40B4-BE49-F238E27FC236}">
                  <a16:creationId xmlns:a16="http://schemas.microsoft.com/office/drawing/2014/main" id="{8BA5C81C-216F-6BFE-2D82-97065C91B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5713" y="3900488"/>
              <a:ext cx="158750" cy="112713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7" y="4"/>
                    <a:pt x="18" y="33"/>
                    <a:pt x="0" y="73"/>
                  </a:cubicBezTo>
                  <a:cubicBezTo>
                    <a:pt x="26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1" name="Freeform 110">
              <a:extLst>
                <a:ext uri="{FF2B5EF4-FFF2-40B4-BE49-F238E27FC236}">
                  <a16:creationId xmlns:a16="http://schemas.microsoft.com/office/drawing/2014/main" id="{56A57B94-E4B2-F769-7C89-34CA082C6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3013" y="4116388"/>
              <a:ext cx="379413" cy="169863"/>
            </a:xfrm>
            <a:custGeom>
              <a:avLst/>
              <a:gdLst>
                <a:gd name="T0" fmla="*/ 176 w 244"/>
                <a:gd name="T1" fmla="*/ 54 h 109"/>
                <a:gd name="T2" fmla="*/ 126 w 244"/>
                <a:gd name="T3" fmla="*/ 4 h 109"/>
                <a:gd name="T4" fmla="*/ 126 w 244"/>
                <a:gd name="T5" fmla="*/ 4 h 109"/>
                <a:gd name="T6" fmla="*/ 122 w 244"/>
                <a:gd name="T7" fmla="*/ 0 h 109"/>
                <a:gd name="T8" fmla="*/ 118 w 244"/>
                <a:gd name="T9" fmla="*/ 4 h 109"/>
                <a:gd name="T10" fmla="*/ 118 w 244"/>
                <a:gd name="T11" fmla="*/ 4 h 109"/>
                <a:gd name="T12" fmla="*/ 106 w 244"/>
                <a:gd name="T13" fmla="*/ 38 h 109"/>
                <a:gd name="T14" fmla="*/ 69 w 244"/>
                <a:gd name="T15" fmla="*/ 54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6 w 244"/>
                <a:gd name="T25" fmla="*/ 8 h 109"/>
                <a:gd name="T26" fmla="*/ 176 w 244"/>
                <a:gd name="T2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6" y="54"/>
                  </a:moveTo>
                  <a:cubicBezTo>
                    <a:pt x="149" y="54"/>
                    <a:pt x="126" y="32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2"/>
                    <a:pt x="124" y="0"/>
                    <a:pt x="122" y="0"/>
                  </a:cubicBezTo>
                  <a:cubicBezTo>
                    <a:pt x="120" y="0"/>
                    <a:pt x="118" y="2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6" y="49"/>
                    <a:pt x="84" y="54"/>
                    <a:pt x="69" y="54"/>
                  </a:cubicBezTo>
                  <a:cubicBezTo>
                    <a:pt x="42" y="54"/>
                    <a:pt x="20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5"/>
                    <a:pt x="61" y="109"/>
                    <a:pt x="122" y="109"/>
                  </a:cubicBezTo>
                  <a:cubicBezTo>
                    <a:pt x="183" y="109"/>
                    <a:pt x="233" y="65"/>
                    <a:pt x="244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5" y="34"/>
                    <a:pt x="203" y="54"/>
                    <a:pt x="176" y="5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2" name="Rectangle 111">
              <a:extLst>
                <a:ext uri="{FF2B5EF4-FFF2-40B4-BE49-F238E27FC236}">
                  <a16:creationId xmlns:a16="http://schemas.microsoft.com/office/drawing/2014/main" id="{AC1D79A8-1C4C-09A9-4A4C-0156E7F8A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5611813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3" name="Freeform 112">
              <a:extLst>
                <a:ext uri="{FF2B5EF4-FFF2-40B4-BE49-F238E27FC236}">
                  <a16:creationId xmlns:a16="http://schemas.microsoft.com/office/drawing/2014/main" id="{F527674A-6D92-03FE-6E97-654E8F56B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58563" y="5741988"/>
              <a:ext cx="468313" cy="365125"/>
            </a:xfrm>
            <a:custGeom>
              <a:avLst/>
              <a:gdLst>
                <a:gd name="T0" fmla="*/ 140 w 300"/>
                <a:gd name="T1" fmla="*/ 28 h 234"/>
                <a:gd name="T2" fmla="*/ 79 w 300"/>
                <a:gd name="T3" fmla="*/ 96 h 234"/>
                <a:gd name="T4" fmla="*/ 79 w 300"/>
                <a:gd name="T5" fmla="*/ 105 h 234"/>
                <a:gd name="T6" fmla="*/ 137 w 300"/>
                <a:gd name="T7" fmla="*/ 105 h 234"/>
                <a:gd name="T8" fmla="*/ 154 w 300"/>
                <a:gd name="T9" fmla="*/ 88 h 234"/>
                <a:gd name="T10" fmla="*/ 161 w 300"/>
                <a:gd name="T11" fmla="*/ 85 h 234"/>
                <a:gd name="T12" fmla="*/ 171 w 300"/>
                <a:gd name="T13" fmla="*/ 88 h 234"/>
                <a:gd name="T14" fmla="*/ 263 w 300"/>
                <a:gd name="T15" fmla="*/ 180 h 234"/>
                <a:gd name="T16" fmla="*/ 300 w 300"/>
                <a:gd name="T17" fmla="*/ 150 h 234"/>
                <a:gd name="T18" fmla="*/ 300 w 300"/>
                <a:gd name="T19" fmla="*/ 0 h 234"/>
                <a:gd name="T20" fmla="*/ 242 w 300"/>
                <a:gd name="T21" fmla="*/ 34 h 234"/>
                <a:gd name="T22" fmla="*/ 229 w 300"/>
                <a:gd name="T23" fmla="*/ 26 h 234"/>
                <a:gd name="T24" fmla="*/ 201 w 300"/>
                <a:gd name="T25" fmla="*/ 17 h 234"/>
                <a:gd name="T26" fmla="*/ 165 w 300"/>
                <a:gd name="T27" fmla="*/ 17 h 234"/>
                <a:gd name="T28" fmla="*/ 163 w 300"/>
                <a:gd name="T29" fmla="*/ 17 h 234"/>
                <a:gd name="T30" fmla="*/ 140 w 300"/>
                <a:gd name="T31" fmla="*/ 28 h 234"/>
                <a:gd name="T32" fmla="*/ 61 w 300"/>
                <a:gd name="T33" fmla="*/ 79 h 234"/>
                <a:gd name="T34" fmla="*/ 116 w 300"/>
                <a:gd name="T35" fmla="*/ 17 h 234"/>
                <a:gd name="T36" fmla="*/ 96 w 300"/>
                <a:gd name="T37" fmla="*/ 17 h 234"/>
                <a:gd name="T38" fmla="*/ 60 w 300"/>
                <a:gd name="T39" fmla="*/ 32 h 234"/>
                <a:gd name="T40" fmla="*/ 58 w 300"/>
                <a:gd name="T41" fmla="*/ 34 h 234"/>
                <a:gd name="T42" fmla="*/ 0 w 300"/>
                <a:gd name="T43" fmla="*/ 0 h 234"/>
                <a:gd name="T44" fmla="*/ 0 w 300"/>
                <a:gd name="T45" fmla="*/ 150 h 234"/>
                <a:gd name="T46" fmla="*/ 81 w 300"/>
                <a:gd name="T47" fmla="*/ 218 h 234"/>
                <a:gd name="T48" fmla="*/ 124 w 300"/>
                <a:gd name="T49" fmla="*/ 234 h 234"/>
                <a:gd name="T50" fmla="*/ 132 w 300"/>
                <a:gd name="T51" fmla="*/ 234 h 234"/>
                <a:gd name="T52" fmla="*/ 129 w 300"/>
                <a:gd name="T53" fmla="*/ 230 h 234"/>
                <a:gd name="T54" fmla="*/ 129 w 300"/>
                <a:gd name="T55" fmla="*/ 212 h 234"/>
                <a:gd name="T56" fmla="*/ 146 w 300"/>
                <a:gd name="T57" fmla="*/ 212 h 234"/>
                <a:gd name="T58" fmla="*/ 168 w 300"/>
                <a:gd name="T59" fmla="*/ 234 h 234"/>
                <a:gd name="T60" fmla="*/ 172 w 300"/>
                <a:gd name="T61" fmla="*/ 234 h 234"/>
                <a:gd name="T62" fmla="*/ 201 w 300"/>
                <a:gd name="T63" fmla="*/ 227 h 234"/>
                <a:gd name="T64" fmla="*/ 187 w 300"/>
                <a:gd name="T65" fmla="*/ 213 h 234"/>
                <a:gd name="T66" fmla="*/ 187 w 300"/>
                <a:gd name="T67" fmla="*/ 196 h 234"/>
                <a:gd name="T68" fmla="*/ 205 w 300"/>
                <a:gd name="T69" fmla="*/ 196 h 234"/>
                <a:gd name="T70" fmla="*/ 221 w 300"/>
                <a:gd name="T71" fmla="*/ 212 h 234"/>
                <a:gd name="T72" fmla="*/ 230 w 300"/>
                <a:gd name="T73" fmla="*/ 203 h 234"/>
                <a:gd name="T74" fmla="*/ 234 w 300"/>
                <a:gd name="T75" fmla="*/ 186 h 234"/>
                <a:gd name="T76" fmla="*/ 162 w 300"/>
                <a:gd name="T77" fmla="*/ 115 h 234"/>
                <a:gd name="T78" fmla="*/ 155 w 300"/>
                <a:gd name="T79" fmla="*/ 123 h 234"/>
                <a:gd name="T80" fmla="*/ 62 w 300"/>
                <a:gd name="T81" fmla="*/ 123 h 234"/>
                <a:gd name="T82" fmla="*/ 61 w 300"/>
                <a:gd name="T83" fmla="*/ 7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4">
                  <a:moveTo>
                    <a:pt x="140" y="28"/>
                  </a:moveTo>
                  <a:cubicBezTo>
                    <a:pt x="79" y="96"/>
                    <a:pt x="79" y="96"/>
                    <a:pt x="79" y="96"/>
                  </a:cubicBezTo>
                  <a:cubicBezTo>
                    <a:pt x="77" y="98"/>
                    <a:pt x="77" y="102"/>
                    <a:pt x="79" y="105"/>
                  </a:cubicBezTo>
                  <a:cubicBezTo>
                    <a:pt x="95" y="121"/>
                    <a:pt x="121" y="121"/>
                    <a:pt x="137" y="105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6"/>
                    <a:pt x="159" y="85"/>
                    <a:pt x="161" y="85"/>
                  </a:cubicBezTo>
                  <a:cubicBezTo>
                    <a:pt x="165" y="85"/>
                    <a:pt x="169" y="86"/>
                    <a:pt x="171" y="88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1" y="20"/>
                    <a:pt x="211" y="17"/>
                    <a:pt x="201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7"/>
                    <a:pt x="164" y="17"/>
                    <a:pt x="163" y="17"/>
                  </a:cubicBezTo>
                  <a:cubicBezTo>
                    <a:pt x="154" y="18"/>
                    <a:pt x="146" y="22"/>
                    <a:pt x="140" y="28"/>
                  </a:cubicBezTo>
                  <a:close/>
                  <a:moveTo>
                    <a:pt x="61" y="79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82" y="17"/>
                    <a:pt x="70" y="22"/>
                    <a:pt x="60" y="32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8"/>
                    <a:pt x="81" y="218"/>
                    <a:pt x="81" y="218"/>
                  </a:cubicBezTo>
                  <a:cubicBezTo>
                    <a:pt x="93" y="228"/>
                    <a:pt x="108" y="234"/>
                    <a:pt x="124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29" y="230"/>
                    <a:pt x="129" y="230"/>
                    <a:pt x="129" y="230"/>
                  </a:cubicBezTo>
                  <a:cubicBezTo>
                    <a:pt x="124" y="225"/>
                    <a:pt x="124" y="217"/>
                    <a:pt x="129" y="212"/>
                  </a:cubicBezTo>
                  <a:cubicBezTo>
                    <a:pt x="133" y="208"/>
                    <a:pt x="141" y="208"/>
                    <a:pt x="146" y="212"/>
                  </a:cubicBezTo>
                  <a:cubicBezTo>
                    <a:pt x="168" y="234"/>
                    <a:pt x="168" y="234"/>
                    <a:pt x="168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82" y="234"/>
                    <a:pt x="192" y="232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9"/>
                    <a:pt x="182" y="201"/>
                    <a:pt x="187" y="196"/>
                  </a:cubicBezTo>
                  <a:cubicBezTo>
                    <a:pt x="192" y="191"/>
                    <a:pt x="200" y="191"/>
                    <a:pt x="205" y="196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3"/>
                    <a:pt x="230" y="203"/>
                    <a:pt x="230" y="203"/>
                  </a:cubicBezTo>
                  <a:cubicBezTo>
                    <a:pt x="235" y="199"/>
                    <a:pt x="236" y="192"/>
                    <a:pt x="234" y="18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29" y="148"/>
                    <a:pt x="87" y="148"/>
                    <a:pt x="62" y="123"/>
                  </a:cubicBezTo>
                  <a:cubicBezTo>
                    <a:pt x="50" y="111"/>
                    <a:pt x="49" y="91"/>
                    <a:pt x="61" y="7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4" name="Rectangle 113">
              <a:extLst>
                <a:ext uri="{FF2B5EF4-FFF2-40B4-BE49-F238E27FC236}">
                  <a16:creationId xmlns:a16="http://schemas.microsoft.com/office/drawing/2014/main" id="{22EA52A6-7AC4-1827-31EF-4523CE26A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0776" y="62230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5" name="Freeform 114">
              <a:extLst>
                <a:ext uri="{FF2B5EF4-FFF2-40B4-BE49-F238E27FC236}">
                  <a16:creationId xmlns:a16="http://schemas.microsoft.com/office/drawing/2014/main" id="{CFAF4A64-E0D6-D8DC-DA58-EF4FCA311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2376" y="873125"/>
              <a:ext cx="188913" cy="295275"/>
            </a:xfrm>
            <a:custGeom>
              <a:avLst/>
              <a:gdLst>
                <a:gd name="T0" fmla="*/ 17 w 121"/>
                <a:gd name="T1" fmla="*/ 0 h 189"/>
                <a:gd name="T2" fmla="*/ 34 w 121"/>
                <a:gd name="T3" fmla="*/ 17 h 189"/>
                <a:gd name="T4" fmla="*/ 34 w 121"/>
                <a:gd name="T5" fmla="*/ 85 h 189"/>
                <a:gd name="T6" fmla="*/ 41 w 121"/>
                <a:gd name="T7" fmla="*/ 104 h 189"/>
                <a:gd name="T8" fmla="*/ 63 w 121"/>
                <a:gd name="T9" fmla="*/ 125 h 189"/>
                <a:gd name="T10" fmla="*/ 76 w 121"/>
                <a:gd name="T11" fmla="*/ 127 h 189"/>
                <a:gd name="T12" fmla="*/ 78 w 121"/>
                <a:gd name="T13" fmla="*/ 111 h 189"/>
                <a:gd name="T14" fmla="*/ 58 w 121"/>
                <a:gd name="T15" fmla="*/ 91 h 189"/>
                <a:gd name="T16" fmla="*/ 58 w 121"/>
                <a:gd name="T17" fmla="*/ 72 h 189"/>
                <a:gd name="T18" fmla="*/ 77 w 121"/>
                <a:gd name="T19" fmla="*/ 72 h 189"/>
                <a:gd name="T20" fmla="*/ 97 w 121"/>
                <a:gd name="T21" fmla="*/ 91 h 189"/>
                <a:gd name="T22" fmla="*/ 97 w 121"/>
                <a:gd name="T23" fmla="*/ 91 h 189"/>
                <a:gd name="T24" fmla="*/ 107 w 121"/>
                <a:gd name="T25" fmla="*/ 102 h 189"/>
                <a:gd name="T26" fmla="*/ 121 w 121"/>
                <a:gd name="T27" fmla="*/ 136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2"/>
                    <a:pt x="36" y="99"/>
                    <a:pt x="41" y="10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9"/>
                    <a:pt x="72" y="129"/>
                    <a:pt x="76" y="127"/>
                  </a:cubicBezTo>
                  <a:cubicBezTo>
                    <a:pt x="82" y="123"/>
                    <a:pt x="82" y="115"/>
                    <a:pt x="78" y="111"/>
                  </a:cubicBezTo>
                  <a:cubicBezTo>
                    <a:pt x="75" y="107"/>
                    <a:pt x="68" y="101"/>
                    <a:pt x="58" y="91"/>
                  </a:cubicBezTo>
                  <a:cubicBezTo>
                    <a:pt x="52" y="85"/>
                    <a:pt x="52" y="77"/>
                    <a:pt x="58" y="72"/>
                  </a:cubicBezTo>
                  <a:cubicBezTo>
                    <a:pt x="63" y="66"/>
                    <a:pt x="72" y="66"/>
                    <a:pt x="77" y="72"/>
                  </a:cubicBezTo>
                  <a:cubicBezTo>
                    <a:pt x="87" y="82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16" y="111"/>
                    <a:pt x="121" y="123"/>
                    <a:pt x="121" y="136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6" name="Freeform 115">
              <a:extLst>
                <a:ext uri="{FF2B5EF4-FFF2-40B4-BE49-F238E27FC236}">
                  <a16:creationId xmlns:a16="http://schemas.microsoft.com/office/drawing/2014/main" id="{43B12B44-A73F-CF81-311A-8E55E5802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873125"/>
              <a:ext cx="190500" cy="295275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6 h 189"/>
                <a:gd name="T18" fmla="*/ 14 w 122"/>
                <a:gd name="T19" fmla="*/ 102 h 189"/>
                <a:gd name="T20" fmla="*/ 25 w 122"/>
                <a:gd name="T21" fmla="*/ 91 h 189"/>
                <a:gd name="T22" fmla="*/ 25 w 122"/>
                <a:gd name="T23" fmla="*/ 91 h 189"/>
                <a:gd name="T24" fmla="*/ 45 w 122"/>
                <a:gd name="T25" fmla="*/ 72 h 189"/>
                <a:gd name="T26" fmla="*/ 64 w 122"/>
                <a:gd name="T27" fmla="*/ 72 h 189"/>
                <a:gd name="T28" fmla="*/ 64 w 122"/>
                <a:gd name="T29" fmla="*/ 91 h 189"/>
                <a:gd name="T30" fmla="*/ 44 w 122"/>
                <a:gd name="T31" fmla="*/ 111 h 189"/>
                <a:gd name="T32" fmla="*/ 46 w 122"/>
                <a:gd name="T33" fmla="*/ 127 h 189"/>
                <a:gd name="T34" fmla="*/ 59 w 122"/>
                <a:gd name="T35" fmla="*/ 125 h 189"/>
                <a:gd name="T36" fmla="*/ 80 w 122"/>
                <a:gd name="T37" fmla="*/ 104 h 189"/>
                <a:gd name="T38" fmla="*/ 88 w 122"/>
                <a:gd name="T39" fmla="*/ 85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8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1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8"/>
                    <a:pt x="35" y="82"/>
                    <a:pt x="45" y="72"/>
                  </a:cubicBezTo>
                  <a:cubicBezTo>
                    <a:pt x="50" y="66"/>
                    <a:pt x="59" y="66"/>
                    <a:pt x="64" y="72"/>
                  </a:cubicBezTo>
                  <a:cubicBezTo>
                    <a:pt x="69" y="77"/>
                    <a:pt x="69" y="85"/>
                    <a:pt x="64" y="91"/>
                  </a:cubicBezTo>
                  <a:cubicBezTo>
                    <a:pt x="54" y="101"/>
                    <a:pt x="47" y="107"/>
                    <a:pt x="44" y="111"/>
                  </a:cubicBezTo>
                  <a:cubicBezTo>
                    <a:pt x="39" y="115"/>
                    <a:pt x="40" y="123"/>
                    <a:pt x="46" y="127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5" y="99"/>
                    <a:pt x="88" y="92"/>
                    <a:pt x="88" y="8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8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7" name="Freeform 116">
              <a:extLst>
                <a:ext uri="{FF2B5EF4-FFF2-40B4-BE49-F238E27FC236}">
                  <a16:creationId xmlns:a16="http://schemas.microsoft.com/office/drawing/2014/main" id="{9D7A4E17-6E91-57A9-FD9A-4030709C5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20476" y="690563"/>
              <a:ext cx="344488" cy="309563"/>
            </a:xfrm>
            <a:custGeom>
              <a:avLst/>
              <a:gdLst>
                <a:gd name="T0" fmla="*/ 197 w 221"/>
                <a:gd name="T1" fmla="*/ 24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1 w 221"/>
                <a:gd name="T15" fmla="*/ 34 h 198"/>
                <a:gd name="T16" fmla="*/ 124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1 w 221"/>
                <a:gd name="T81" fmla="*/ 72 h 198"/>
                <a:gd name="T82" fmla="*/ 131 w 221"/>
                <a:gd name="T83" fmla="*/ 92 h 198"/>
                <a:gd name="T84" fmla="*/ 131 w 221"/>
                <a:gd name="T85" fmla="*/ 100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6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0"/>
                    <a:pt x="25" y="24"/>
                  </a:cubicBezTo>
                  <a:cubicBezTo>
                    <a:pt x="0" y="48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9"/>
                    <a:pt x="197" y="24"/>
                  </a:cubicBezTo>
                  <a:close/>
                  <a:moveTo>
                    <a:pt x="111" y="34"/>
                  </a:moveTo>
                  <a:cubicBezTo>
                    <a:pt x="118" y="34"/>
                    <a:pt x="124" y="40"/>
                    <a:pt x="124" y="48"/>
                  </a:cubicBezTo>
                  <a:cubicBezTo>
                    <a:pt x="124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6" y="75"/>
                    <a:pt x="77" y="75"/>
                  </a:cubicBezTo>
                  <a:cubicBezTo>
                    <a:pt x="80" y="75"/>
                    <a:pt x="82" y="75"/>
                    <a:pt x="84" y="76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0"/>
                  </a:moveTo>
                  <a:cubicBezTo>
                    <a:pt x="131" y="106"/>
                    <a:pt x="129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9"/>
                    <a:pt x="120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2" y="143"/>
                    <a:pt x="97" y="139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6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2"/>
                    <a:pt x="111" y="72"/>
                  </a:cubicBezTo>
                  <a:cubicBezTo>
                    <a:pt x="122" y="72"/>
                    <a:pt x="131" y="81"/>
                    <a:pt x="131" y="92"/>
                  </a:cubicBezTo>
                  <a:lnTo>
                    <a:pt x="131" y="100"/>
                  </a:lnTo>
                  <a:close/>
                  <a:moveTo>
                    <a:pt x="145" y="41"/>
                  </a:moveTo>
                  <a:cubicBezTo>
                    <a:pt x="152" y="41"/>
                    <a:pt x="157" y="46"/>
                    <a:pt x="157" y="53"/>
                  </a:cubicBezTo>
                  <a:cubicBezTo>
                    <a:pt x="157" y="59"/>
                    <a:pt x="152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7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6"/>
                  </a:cubicBezTo>
                  <a:cubicBezTo>
                    <a:pt x="140" y="75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0D56627-3EA0-1731-BDB3-0F2E173A8CD1}"/>
              </a:ext>
            </a:extLst>
          </p:cNvPr>
          <p:cNvSpPr txBox="1"/>
          <p:nvPr/>
        </p:nvSpPr>
        <p:spPr>
          <a:xfrm flipH="1">
            <a:off x="1292467" y="2550448"/>
            <a:ext cx="100935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Conselho exerce o papel de guardião do propósito, dos valores, da organização e do sistema de governança do RPPS.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964FA359-E0B6-B0A3-0317-D52AACD20130}"/>
              </a:ext>
            </a:extLst>
          </p:cNvPr>
          <p:cNvSpPr txBox="1"/>
          <p:nvPr/>
        </p:nvSpPr>
        <p:spPr>
          <a:xfrm flipH="1">
            <a:off x="805893" y="920490"/>
            <a:ext cx="6671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Conselho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96910452-B4B1-5A76-2B5E-6C81BA9615BC}"/>
              </a:ext>
            </a:extLst>
          </p:cNvPr>
          <p:cNvSpPr txBox="1"/>
          <p:nvPr/>
        </p:nvSpPr>
        <p:spPr>
          <a:xfrm>
            <a:off x="5541548" y="5062843"/>
            <a:ext cx="58444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pt-BR" i="1" dirty="0">
                <a:solidFill>
                  <a:schemeClr val="bg2">
                    <a:lumMod val="20000"/>
                    <a:lumOff val="80000"/>
                  </a:schemeClr>
                </a:solidFill>
                <a:latin typeface="Aptos" panose="020B0004020202020204" pitchFamily="34" charset="0"/>
              </a:rPr>
              <a:t>Código de Melhores Práticas de Governança Corporativa</a:t>
            </a:r>
          </a:p>
          <a:p>
            <a:pPr algn="just">
              <a:spcAft>
                <a:spcPts val="600"/>
              </a:spcAft>
            </a:pPr>
            <a:r>
              <a:rPr lang="pt-BR" i="1" dirty="0">
                <a:solidFill>
                  <a:schemeClr val="bg2">
                    <a:lumMod val="20000"/>
                    <a:lumOff val="80000"/>
                  </a:schemeClr>
                </a:solidFill>
                <a:latin typeface="Aptos" panose="020B0004020202020204" pitchFamily="34" charset="0"/>
              </a:rPr>
              <a:t>Instituto Brasileiro de Governança Corporativa</a:t>
            </a:r>
          </a:p>
        </p:txBody>
      </p:sp>
    </p:spTree>
    <p:extLst>
      <p:ext uri="{BB962C8B-B14F-4D97-AF65-F5344CB8AC3E}">
        <p14:creationId xmlns:p14="http://schemas.microsoft.com/office/powerpoint/2010/main" val="826244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E9415-71DB-DF93-8A34-DA4901173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59A94E47-E53A-A320-5860-DBB85F30DF10}"/>
              </a:ext>
            </a:extLst>
          </p:cNvPr>
          <p:cNvGrpSpPr/>
          <p:nvPr/>
        </p:nvGrpSpPr>
        <p:grpSpPr>
          <a:xfrm>
            <a:off x="6394100" y="13491"/>
            <a:ext cx="5797899" cy="525984"/>
            <a:chOff x="4075113" y="49213"/>
            <a:chExt cx="6859588" cy="622300"/>
          </a:xfrm>
        </p:grpSpPr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31686810-C72E-6F48-E5F3-5C4D57EBB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26" y="49213"/>
              <a:ext cx="623888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A58CB71F-C126-5883-182F-82ED0ECE8D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6551" y="96838"/>
              <a:ext cx="296863" cy="527050"/>
            </a:xfrm>
            <a:custGeom>
              <a:avLst/>
              <a:gdLst>
                <a:gd name="T0" fmla="*/ 105 w 190"/>
                <a:gd name="T1" fmla="*/ 66 h 338"/>
                <a:gd name="T2" fmla="*/ 138 w 190"/>
                <a:gd name="T3" fmla="*/ 33 h 338"/>
                <a:gd name="T4" fmla="*/ 105 w 190"/>
                <a:gd name="T5" fmla="*/ 0 h 338"/>
                <a:gd name="T6" fmla="*/ 72 w 190"/>
                <a:gd name="T7" fmla="*/ 33 h 338"/>
                <a:gd name="T8" fmla="*/ 105 w 190"/>
                <a:gd name="T9" fmla="*/ 66 h 338"/>
                <a:gd name="T10" fmla="*/ 152 w 190"/>
                <a:gd name="T11" fmla="*/ 254 h 338"/>
                <a:gd name="T12" fmla="*/ 166 w 190"/>
                <a:gd name="T13" fmla="*/ 244 h 338"/>
                <a:gd name="T14" fmla="*/ 169 w 190"/>
                <a:gd name="T15" fmla="*/ 242 h 338"/>
                <a:gd name="T16" fmla="*/ 190 w 190"/>
                <a:gd name="T17" fmla="*/ 197 h 338"/>
                <a:gd name="T18" fmla="*/ 160 w 190"/>
                <a:gd name="T19" fmla="*/ 146 h 338"/>
                <a:gd name="T20" fmla="*/ 143 w 190"/>
                <a:gd name="T21" fmla="*/ 135 h 338"/>
                <a:gd name="T22" fmla="*/ 143 w 190"/>
                <a:gd name="T23" fmla="*/ 134 h 338"/>
                <a:gd name="T24" fmla="*/ 93 w 190"/>
                <a:gd name="T25" fmla="*/ 85 h 338"/>
                <a:gd name="T26" fmla="*/ 52 w 190"/>
                <a:gd name="T27" fmla="*/ 107 h 338"/>
                <a:gd name="T28" fmla="*/ 5 w 190"/>
                <a:gd name="T29" fmla="*/ 177 h 338"/>
                <a:gd name="T30" fmla="*/ 10 w 190"/>
                <a:gd name="T31" fmla="*/ 203 h 338"/>
                <a:gd name="T32" fmla="*/ 37 w 190"/>
                <a:gd name="T33" fmla="*/ 198 h 338"/>
                <a:gd name="T34" fmla="*/ 53 w 190"/>
                <a:gd name="T35" fmla="*/ 173 h 338"/>
                <a:gd name="T36" fmla="*/ 36 w 190"/>
                <a:gd name="T37" fmla="*/ 239 h 338"/>
                <a:gd name="T38" fmla="*/ 39 w 190"/>
                <a:gd name="T39" fmla="*/ 255 h 338"/>
                <a:gd name="T40" fmla="*/ 54 w 190"/>
                <a:gd name="T41" fmla="*/ 263 h 338"/>
                <a:gd name="T42" fmla="*/ 58 w 190"/>
                <a:gd name="T43" fmla="*/ 263 h 338"/>
                <a:gd name="T44" fmla="*/ 58 w 190"/>
                <a:gd name="T45" fmla="*/ 319 h 338"/>
                <a:gd name="T46" fmla="*/ 77 w 190"/>
                <a:gd name="T47" fmla="*/ 338 h 338"/>
                <a:gd name="T48" fmla="*/ 96 w 190"/>
                <a:gd name="T49" fmla="*/ 319 h 338"/>
                <a:gd name="T50" fmla="*/ 96 w 190"/>
                <a:gd name="T51" fmla="*/ 263 h 338"/>
                <a:gd name="T52" fmla="*/ 115 w 190"/>
                <a:gd name="T53" fmla="*/ 263 h 338"/>
                <a:gd name="T54" fmla="*/ 115 w 190"/>
                <a:gd name="T55" fmla="*/ 319 h 338"/>
                <a:gd name="T56" fmla="*/ 133 w 190"/>
                <a:gd name="T57" fmla="*/ 338 h 338"/>
                <a:gd name="T58" fmla="*/ 152 w 190"/>
                <a:gd name="T59" fmla="*/ 319 h 338"/>
                <a:gd name="T60" fmla="*/ 152 w 190"/>
                <a:gd name="T61" fmla="*/ 25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8">
                  <a:moveTo>
                    <a:pt x="105" y="66"/>
                  </a:moveTo>
                  <a:cubicBezTo>
                    <a:pt x="123" y="66"/>
                    <a:pt x="138" y="51"/>
                    <a:pt x="138" y="33"/>
                  </a:cubicBezTo>
                  <a:cubicBezTo>
                    <a:pt x="138" y="15"/>
                    <a:pt x="123" y="0"/>
                    <a:pt x="105" y="0"/>
                  </a:cubicBezTo>
                  <a:cubicBezTo>
                    <a:pt x="87" y="0"/>
                    <a:pt x="72" y="15"/>
                    <a:pt x="72" y="33"/>
                  </a:cubicBezTo>
                  <a:cubicBezTo>
                    <a:pt x="72" y="51"/>
                    <a:pt x="87" y="66"/>
                    <a:pt x="105" y="66"/>
                  </a:cubicBezTo>
                  <a:close/>
                  <a:moveTo>
                    <a:pt x="152" y="254"/>
                  </a:moveTo>
                  <a:cubicBezTo>
                    <a:pt x="157" y="251"/>
                    <a:pt x="162" y="248"/>
                    <a:pt x="166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1"/>
                    <a:pt x="190" y="214"/>
                    <a:pt x="190" y="197"/>
                  </a:cubicBezTo>
                  <a:cubicBezTo>
                    <a:pt x="190" y="176"/>
                    <a:pt x="179" y="156"/>
                    <a:pt x="160" y="146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07"/>
                    <a:pt x="121" y="85"/>
                    <a:pt x="93" y="85"/>
                  </a:cubicBezTo>
                  <a:cubicBezTo>
                    <a:pt x="77" y="85"/>
                    <a:pt x="62" y="93"/>
                    <a:pt x="52" y="10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0" y="186"/>
                    <a:pt x="2" y="198"/>
                    <a:pt x="10" y="203"/>
                  </a:cubicBezTo>
                  <a:cubicBezTo>
                    <a:pt x="19" y="209"/>
                    <a:pt x="31" y="207"/>
                    <a:pt x="37" y="198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4" y="245"/>
                    <a:pt x="35" y="251"/>
                    <a:pt x="39" y="255"/>
                  </a:cubicBezTo>
                  <a:cubicBezTo>
                    <a:pt x="42" y="260"/>
                    <a:pt x="48" y="263"/>
                    <a:pt x="54" y="263"/>
                  </a:cubicBezTo>
                  <a:cubicBezTo>
                    <a:pt x="58" y="263"/>
                    <a:pt x="58" y="263"/>
                    <a:pt x="58" y="263"/>
                  </a:cubicBezTo>
                  <a:cubicBezTo>
                    <a:pt x="58" y="319"/>
                    <a:pt x="58" y="319"/>
                    <a:pt x="58" y="319"/>
                  </a:cubicBezTo>
                  <a:cubicBezTo>
                    <a:pt x="58" y="329"/>
                    <a:pt x="67" y="338"/>
                    <a:pt x="77" y="338"/>
                  </a:cubicBezTo>
                  <a:cubicBezTo>
                    <a:pt x="87" y="338"/>
                    <a:pt x="96" y="329"/>
                    <a:pt x="96" y="319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5" y="319"/>
                    <a:pt x="115" y="319"/>
                    <a:pt x="115" y="319"/>
                  </a:cubicBezTo>
                  <a:cubicBezTo>
                    <a:pt x="115" y="329"/>
                    <a:pt x="123" y="338"/>
                    <a:pt x="133" y="338"/>
                  </a:cubicBezTo>
                  <a:cubicBezTo>
                    <a:pt x="144" y="338"/>
                    <a:pt x="152" y="329"/>
                    <a:pt x="152" y="319"/>
                  </a:cubicBezTo>
                  <a:lnTo>
                    <a:pt x="152" y="254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12273CB1-85C6-4659-D0C9-5DE73AE4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10813" y="49213"/>
              <a:ext cx="623888" cy="622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688DCE3D-163E-0B62-57E0-007472FD7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1301" y="127000"/>
              <a:ext cx="441325" cy="468313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0 w 283"/>
                <a:gd name="T11" fmla="*/ 82 h 301"/>
                <a:gd name="T12" fmla="*/ 126 w 283"/>
                <a:gd name="T13" fmla="*/ 296 h 301"/>
                <a:gd name="T14" fmla="*/ 157 w 283"/>
                <a:gd name="T15" fmla="*/ 296 h 301"/>
                <a:gd name="T16" fmla="*/ 283 w 283"/>
                <a:gd name="T17" fmla="*/ 82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4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0" y="82"/>
                  </a:cubicBezTo>
                  <a:cubicBezTo>
                    <a:pt x="1" y="141"/>
                    <a:pt x="25" y="248"/>
                    <a:pt x="126" y="296"/>
                  </a:cubicBezTo>
                  <a:cubicBezTo>
                    <a:pt x="136" y="301"/>
                    <a:pt x="148" y="301"/>
                    <a:pt x="157" y="296"/>
                  </a:cubicBezTo>
                  <a:cubicBezTo>
                    <a:pt x="259" y="248"/>
                    <a:pt x="283" y="141"/>
                    <a:pt x="283" y="82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1D418018-420B-2B3D-7CD3-F7A8E3B8E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0663" y="49213"/>
              <a:ext cx="622300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9F6A1D18-6003-F468-D4F5-4D06389656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8001" y="338138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59 h 135"/>
                <a:gd name="T8" fmla="*/ 113 w 167"/>
                <a:gd name="T9" fmla="*/ 30 h 135"/>
                <a:gd name="T10" fmla="*/ 120 w 167"/>
                <a:gd name="T11" fmla="*/ 135 h 135"/>
                <a:gd name="T12" fmla="*/ 120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1 h 135"/>
                <a:gd name="T26" fmla="*/ 67 w 167"/>
                <a:gd name="T27" fmla="*/ 79 h 135"/>
                <a:gd name="T28" fmla="*/ 65 w 167"/>
                <a:gd name="T29" fmla="*/ 78 h 135"/>
                <a:gd name="T30" fmla="*/ 65 w 167"/>
                <a:gd name="T31" fmla="*/ 78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2 h 135"/>
                <a:gd name="T44" fmla="*/ 47 w 167"/>
                <a:gd name="T45" fmla="*/ 135 h 135"/>
                <a:gd name="T46" fmla="*/ 120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3"/>
                    <a:pt x="100" y="0"/>
                    <a:pt x="84" y="0"/>
                  </a:cubicBezTo>
                  <a:cubicBezTo>
                    <a:pt x="67" y="0"/>
                    <a:pt x="54" y="13"/>
                    <a:pt x="54" y="30"/>
                  </a:cubicBezTo>
                  <a:cubicBezTo>
                    <a:pt x="54" y="46"/>
                    <a:pt x="67" y="59"/>
                    <a:pt x="84" y="59"/>
                  </a:cubicBezTo>
                  <a:cubicBezTo>
                    <a:pt x="100" y="59"/>
                    <a:pt x="113" y="46"/>
                    <a:pt x="113" y="30"/>
                  </a:cubicBezTo>
                  <a:close/>
                  <a:moveTo>
                    <a:pt x="120" y="135"/>
                  </a:moveTo>
                  <a:cubicBezTo>
                    <a:pt x="120" y="103"/>
                    <a:pt x="120" y="103"/>
                    <a:pt x="120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1"/>
                    <a:pt x="84" y="81"/>
                  </a:cubicBezTo>
                  <a:cubicBezTo>
                    <a:pt x="78" y="81"/>
                    <a:pt x="72" y="81"/>
                    <a:pt x="67" y="79"/>
                  </a:cubicBezTo>
                  <a:cubicBezTo>
                    <a:pt x="66" y="79"/>
                    <a:pt x="66" y="78"/>
                    <a:pt x="65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54" y="74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3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3" y="96"/>
                    <a:pt x="47" y="102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0" y="13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0F9FA694-7724-8C84-AFD2-D035E218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1151" y="168275"/>
              <a:ext cx="277813" cy="209550"/>
            </a:xfrm>
            <a:custGeom>
              <a:avLst/>
              <a:gdLst>
                <a:gd name="T0" fmla="*/ 63 w 179"/>
                <a:gd name="T1" fmla="*/ 125 h 134"/>
                <a:gd name="T2" fmla="*/ 74 w 179"/>
                <a:gd name="T3" fmla="*/ 130 h 134"/>
                <a:gd name="T4" fmla="*/ 106 w 179"/>
                <a:gd name="T5" fmla="*/ 128 h 134"/>
                <a:gd name="T6" fmla="*/ 112 w 179"/>
                <a:gd name="T7" fmla="*/ 125 h 134"/>
                <a:gd name="T8" fmla="*/ 172 w 179"/>
                <a:gd name="T9" fmla="*/ 113 h 134"/>
                <a:gd name="T10" fmla="*/ 162 w 179"/>
                <a:gd name="T11" fmla="*/ 75 h 134"/>
                <a:gd name="T12" fmla="*/ 160 w 179"/>
                <a:gd name="T13" fmla="*/ 63 h 134"/>
                <a:gd name="T14" fmla="*/ 84 w 179"/>
                <a:gd name="T15" fmla="*/ 2 h 134"/>
                <a:gd name="T16" fmla="*/ 15 w 179"/>
                <a:gd name="T17" fmla="*/ 63 h 134"/>
                <a:gd name="T18" fmla="*/ 13 w 179"/>
                <a:gd name="T19" fmla="*/ 75 h 134"/>
                <a:gd name="T20" fmla="*/ 2 w 179"/>
                <a:gd name="T21" fmla="*/ 108 h 134"/>
                <a:gd name="T22" fmla="*/ 63 w 179"/>
                <a:gd name="T23" fmla="*/ 125 h 134"/>
                <a:gd name="T24" fmla="*/ 67 w 179"/>
                <a:gd name="T25" fmla="*/ 74 h 134"/>
                <a:gd name="T26" fmla="*/ 89 w 179"/>
                <a:gd name="T27" fmla="*/ 65 h 134"/>
                <a:gd name="T28" fmla="*/ 96 w 179"/>
                <a:gd name="T29" fmla="*/ 59 h 134"/>
                <a:gd name="T30" fmla="*/ 132 w 179"/>
                <a:gd name="T31" fmla="*/ 74 h 134"/>
                <a:gd name="T32" fmla="*/ 43 w 179"/>
                <a:gd name="T33" fmla="*/ 74 h 134"/>
                <a:gd name="T34" fmla="*/ 67 w 179"/>
                <a:gd name="T35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4">
                  <a:moveTo>
                    <a:pt x="63" y="125"/>
                  </a:moveTo>
                  <a:cubicBezTo>
                    <a:pt x="65" y="125"/>
                    <a:pt x="71" y="129"/>
                    <a:pt x="74" y="130"/>
                  </a:cubicBezTo>
                  <a:cubicBezTo>
                    <a:pt x="85" y="133"/>
                    <a:pt x="95" y="132"/>
                    <a:pt x="106" y="128"/>
                  </a:cubicBezTo>
                  <a:cubicBezTo>
                    <a:pt x="107" y="128"/>
                    <a:pt x="111" y="125"/>
                    <a:pt x="112" y="125"/>
                  </a:cubicBezTo>
                  <a:cubicBezTo>
                    <a:pt x="129" y="122"/>
                    <a:pt x="163" y="133"/>
                    <a:pt x="172" y="113"/>
                  </a:cubicBezTo>
                  <a:cubicBezTo>
                    <a:pt x="179" y="97"/>
                    <a:pt x="166" y="89"/>
                    <a:pt x="162" y="75"/>
                  </a:cubicBezTo>
                  <a:cubicBezTo>
                    <a:pt x="161" y="72"/>
                    <a:pt x="161" y="67"/>
                    <a:pt x="160" y="63"/>
                  </a:cubicBezTo>
                  <a:cubicBezTo>
                    <a:pt x="154" y="27"/>
                    <a:pt x="121" y="0"/>
                    <a:pt x="84" y="2"/>
                  </a:cubicBezTo>
                  <a:cubicBezTo>
                    <a:pt x="50" y="4"/>
                    <a:pt x="21" y="29"/>
                    <a:pt x="15" y="63"/>
                  </a:cubicBezTo>
                  <a:cubicBezTo>
                    <a:pt x="14" y="66"/>
                    <a:pt x="14" y="71"/>
                    <a:pt x="13" y="75"/>
                  </a:cubicBezTo>
                  <a:cubicBezTo>
                    <a:pt x="10" y="87"/>
                    <a:pt x="0" y="94"/>
                    <a:pt x="2" y="108"/>
                  </a:cubicBezTo>
                  <a:cubicBezTo>
                    <a:pt x="6" y="134"/>
                    <a:pt x="46" y="122"/>
                    <a:pt x="63" y="125"/>
                  </a:cubicBezTo>
                  <a:close/>
                  <a:moveTo>
                    <a:pt x="67" y="74"/>
                  </a:moveTo>
                  <a:cubicBezTo>
                    <a:pt x="75" y="73"/>
                    <a:pt x="83" y="70"/>
                    <a:pt x="89" y="65"/>
                  </a:cubicBezTo>
                  <a:cubicBezTo>
                    <a:pt x="90" y="65"/>
                    <a:pt x="96" y="58"/>
                    <a:pt x="96" y="59"/>
                  </a:cubicBezTo>
                  <a:cubicBezTo>
                    <a:pt x="103" y="71"/>
                    <a:pt x="119" y="74"/>
                    <a:pt x="132" y="74"/>
                  </a:cubicBezTo>
                  <a:cubicBezTo>
                    <a:pt x="130" y="132"/>
                    <a:pt x="45" y="132"/>
                    <a:pt x="43" y="74"/>
                  </a:cubicBezTo>
                  <a:cubicBezTo>
                    <a:pt x="51" y="73"/>
                    <a:pt x="60" y="74"/>
                    <a:pt x="67" y="74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DA589566-F4A9-D7E9-8C08-B43503368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1" y="400050"/>
              <a:ext cx="257175" cy="149225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5"/>
                    <a:pt x="143" y="55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0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BA1D75C4-C659-97AD-8AE2-0586D2CAA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2888" y="49213"/>
              <a:ext cx="623888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45E90D6-8FA4-F1D1-5183-97458F79A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4488" y="150813"/>
              <a:ext cx="419100" cy="419100"/>
            </a:xfrm>
            <a:custGeom>
              <a:avLst/>
              <a:gdLst>
                <a:gd name="T0" fmla="*/ 68 w 269"/>
                <a:gd name="T1" fmla="*/ 50 h 268"/>
                <a:gd name="T2" fmla="*/ 68 w 269"/>
                <a:gd name="T3" fmla="*/ 42 h 268"/>
                <a:gd name="T4" fmla="*/ 168 w 269"/>
                <a:gd name="T5" fmla="*/ 0 h 268"/>
                <a:gd name="T6" fmla="*/ 269 w 269"/>
                <a:gd name="T7" fmla="*/ 42 h 268"/>
                <a:gd name="T8" fmla="*/ 269 w 269"/>
                <a:gd name="T9" fmla="*/ 50 h 268"/>
                <a:gd name="T10" fmla="*/ 216 w 269"/>
                <a:gd name="T11" fmla="*/ 87 h 268"/>
                <a:gd name="T12" fmla="*/ 212 w 269"/>
                <a:gd name="T13" fmla="*/ 83 h 268"/>
                <a:gd name="T14" fmla="*/ 182 w 269"/>
                <a:gd name="T15" fmla="*/ 64 h 268"/>
                <a:gd name="T16" fmla="*/ 101 w 269"/>
                <a:gd name="T17" fmla="*/ 50 h 268"/>
                <a:gd name="T18" fmla="*/ 68 w 269"/>
                <a:gd name="T19" fmla="*/ 52 h 268"/>
                <a:gd name="T20" fmla="*/ 68 w 269"/>
                <a:gd name="T21" fmla="*/ 50 h 268"/>
                <a:gd name="T22" fmla="*/ 227 w 269"/>
                <a:gd name="T23" fmla="*/ 185 h 268"/>
                <a:gd name="T24" fmla="*/ 227 w 269"/>
                <a:gd name="T25" fmla="*/ 161 h 268"/>
                <a:gd name="T26" fmla="*/ 249 w 269"/>
                <a:gd name="T27" fmla="*/ 153 h 268"/>
                <a:gd name="T28" fmla="*/ 269 w 269"/>
                <a:gd name="T29" fmla="*/ 143 h 268"/>
                <a:gd name="T30" fmla="*/ 269 w 269"/>
                <a:gd name="T31" fmla="*/ 151 h 268"/>
                <a:gd name="T32" fmla="*/ 227 w 269"/>
                <a:gd name="T33" fmla="*/ 185 h 268"/>
                <a:gd name="T34" fmla="*/ 227 w 269"/>
                <a:gd name="T35" fmla="*/ 135 h 268"/>
                <a:gd name="T36" fmla="*/ 227 w 269"/>
                <a:gd name="T37" fmla="*/ 117 h 268"/>
                <a:gd name="T38" fmla="*/ 227 w 269"/>
                <a:gd name="T39" fmla="*/ 110 h 268"/>
                <a:gd name="T40" fmla="*/ 249 w 269"/>
                <a:gd name="T41" fmla="*/ 103 h 268"/>
                <a:gd name="T42" fmla="*/ 269 w 269"/>
                <a:gd name="T43" fmla="*/ 92 h 268"/>
                <a:gd name="T44" fmla="*/ 269 w 269"/>
                <a:gd name="T45" fmla="*/ 100 h 268"/>
                <a:gd name="T46" fmla="*/ 227 w 269"/>
                <a:gd name="T47" fmla="*/ 134 h 268"/>
                <a:gd name="T48" fmla="*/ 227 w 269"/>
                <a:gd name="T49" fmla="*/ 135 h 268"/>
                <a:gd name="T50" fmla="*/ 0 w 269"/>
                <a:gd name="T51" fmla="*/ 126 h 268"/>
                <a:gd name="T52" fmla="*/ 0 w 269"/>
                <a:gd name="T53" fmla="*/ 117 h 268"/>
                <a:gd name="T54" fmla="*/ 101 w 269"/>
                <a:gd name="T55" fmla="*/ 75 h 268"/>
                <a:gd name="T56" fmla="*/ 202 w 269"/>
                <a:gd name="T57" fmla="*/ 117 h 268"/>
                <a:gd name="T58" fmla="*/ 202 w 269"/>
                <a:gd name="T59" fmla="*/ 126 h 268"/>
                <a:gd name="T60" fmla="*/ 101 w 269"/>
                <a:gd name="T61" fmla="*/ 168 h 268"/>
                <a:gd name="T62" fmla="*/ 0 w 269"/>
                <a:gd name="T63" fmla="*/ 126 h 268"/>
                <a:gd name="T64" fmla="*/ 202 w 269"/>
                <a:gd name="T65" fmla="*/ 176 h 268"/>
                <a:gd name="T66" fmla="*/ 101 w 269"/>
                <a:gd name="T67" fmla="*/ 218 h 268"/>
                <a:gd name="T68" fmla="*/ 0 w 269"/>
                <a:gd name="T69" fmla="*/ 176 h 268"/>
                <a:gd name="T70" fmla="*/ 0 w 269"/>
                <a:gd name="T71" fmla="*/ 168 h 268"/>
                <a:gd name="T72" fmla="*/ 20 w 269"/>
                <a:gd name="T73" fmla="*/ 179 h 268"/>
                <a:gd name="T74" fmla="*/ 101 w 269"/>
                <a:gd name="T75" fmla="*/ 193 h 268"/>
                <a:gd name="T76" fmla="*/ 182 w 269"/>
                <a:gd name="T77" fmla="*/ 179 h 268"/>
                <a:gd name="T78" fmla="*/ 202 w 269"/>
                <a:gd name="T79" fmla="*/ 168 h 268"/>
                <a:gd name="T80" fmla="*/ 202 w 269"/>
                <a:gd name="T81" fmla="*/ 176 h 268"/>
                <a:gd name="T82" fmla="*/ 202 w 269"/>
                <a:gd name="T83" fmla="*/ 218 h 268"/>
                <a:gd name="T84" fmla="*/ 202 w 269"/>
                <a:gd name="T85" fmla="*/ 226 h 268"/>
                <a:gd name="T86" fmla="*/ 101 w 269"/>
                <a:gd name="T87" fmla="*/ 268 h 268"/>
                <a:gd name="T88" fmla="*/ 0 w 269"/>
                <a:gd name="T89" fmla="*/ 226 h 268"/>
                <a:gd name="T90" fmla="*/ 0 w 269"/>
                <a:gd name="T91" fmla="*/ 218 h 268"/>
                <a:gd name="T92" fmla="*/ 20 w 269"/>
                <a:gd name="T93" fmla="*/ 229 h 268"/>
                <a:gd name="T94" fmla="*/ 101 w 269"/>
                <a:gd name="T95" fmla="*/ 243 h 268"/>
                <a:gd name="T96" fmla="*/ 182 w 269"/>
                <a:gd name="T97" fmla="*/ 229 h 268"/>
                <a:gd name="T98" fmla="*/ 202 w 269"/>
                <a:gd name="T99" fmla="*/ 21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68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8"/>
                    <a:pt x="113" y="0"/>
                    <a:pt x="168" y="0"/>
                  </a:cubicBezTo>
                  <a:cubicBezTo>
                    <a:pt x="224" y="0"/>
                    <a:pt x="269" y="18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8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3"/>
                  </a:cubicBezTo>
                  <a:cubicBezTo>
                    <a:pt x="256" y="150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7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0"/>
                  </a:cubicBezTo>
                  <a:cubicBezTo>
                    <a:pt x="235" y="108"/>
                    <a:pt x="242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114"/>
                    <a:pt x="253" y="127"/>
                    <a:pt x="227" y="134"/>
                  </a:cubicBezTo>
                  <a:lnTo>
                    <a:pt x="227" y="135"/>
                  </a:ln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8"/>
                  </a:moveTo>
                  <a:cubicBezTo>
                    <a:pt x="202" y="226"/>
                    <a:pt x="202" y="226"/>
                    <a:pt x="202" y="226"/>
                  </a:cubicBezTo>
                  <a:cubicBezTo>
                    <a:pt x="202" y="250"/>
                    <a:pt x="157" y="268"/>
                    <a:pt x="101" y="268"/>
                  </a:cubicBezTo>
                  <a:cubicBezTo>
                    <a:pt x="46" y="268"/>
                    <a:pt x="0" y="250"/>
                    <a:pt x="0" y="22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6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8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87CC1E60-DB65-FE1A-EAA5-430936208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113" y="49213"/>
              <a:ext cx="623888" cy="622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42191499-1DA6-F910-8C0C-32C1FEA7F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1" y="407988"/>
              <a:ext cx="203200" cy="188913"/>
            </a:xfrm>
            <a:custGeom>
              <a:avLst/>
              <a:gdLst>
                <a:gd name="T0" fmla="*/ 120 w 130"/>
                <a:gd name="T1" fmla="*/ 35 h 121"/>
                <a:gd name="T2" fmla="*/ 56 w 130"/>
                <a:gd name="T3" fmla="*/ 3 h 121"/>
                <a:gd name="T4" fmla="*/ 56 w 130"/>
                <a:gd name="T5" fmla="*/ 3 h 121"/>
                <a:gd name="T6" fmla="*/ 41 w 130"/>
                <a:gd name="T7" fmla="*/ 2 h 121"/>
                <a:gd name="T8" fmla="*/ 31 w 130"/>
                <a:gd name="T9" fmla="*/ 13 h 121"/>
                <a:gd name="T10" fmla="*/ 3 w 130"/>
                <a:gd name="T11" fmla="*/ 95 h 121"/>
                <a:gd name="T12" fmla="*/ 15 w 130"/>
                <a:gd name="T13" fmla="*/ 118 h 121"/>
                <a:gd name="T14" fmla="*/ 38 w 130"/>
                <a:gd name="T15" fmla="*/ 107 h 121"/>
                <a:gd name="T16" fmla="*/ 58 w 130"/>
                <a:gd name="T17" fmla="*/ 45 h 121"/>
                <a:gd name="T18" fmla="*/ 93 w 130"/>
                <a:gd name="T19" fmla="*/ 62 h 121"/>
                <a:gd name="T20" fmla="*/ 93 w 130"/>
                <a:gd name="T21" fmla="*/ 101 h 121"/>
                <a:gd name="T22" fmla="*/ 111 w 130"/>
                <a:gd name="T23" fmla="*/ 119 h 121"/>
                <a:gd name="T24" fmla="*/ 130 w 130"/>
                <a:gd name="T25" fmla="*/ 101 h 121"/>
                <a:gd name="T26" fmla="*/ 130 w 130"/>
                <a:gd name="T27" fmla="*/ 51 h 121"/>
                <a:gd name="T28" fmla="*/ 120 w 130"/>
                <a:gd name="T2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1">
                  <a:moveTo>
                    <a:pt x="120" y="35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1" y="0"/>
                    <a:pt x="46" y="0"/>
                    <a:pt x="41" y="2"/>
                  </a:cubicBezTo>
                  <a:cubicBezTo>
                    <a:pt x="36" y="4"/>
                    <a:pt x="32" y="8"/>
                    <a:pt x="31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5"/>
                    <a:pt x="5" y="115"/>
                    <a:pt x="15" y="118"/>
                  </a:cubicBezTo>
                  <a:cubicBezTo>
                    <a:pt x="24" y="121"/>
                    <a:pt x="35" y="116"/>
                    <a:pt x="38" y="107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30" y="111"/>
                    <a:pt x="130" y="10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44"/>
                    <a:pt x="126" y="38"/>
                    <a:pt x="120" y="3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Oval 17">
              <a:extLst>
                <a:ext uri="{FF2B5EF4-FFF2-40B4-BE49-F238E27FC236}">
                  <a16:creationId xmlns:a16="http://schemas.microsoft.com/office/drawing/2014/main" id="{B3C12351-32A3-9FDC-A7EA-9697DF07A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2926" y="127000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4AF42734-BDA0-8A01-F275-E668266DE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239713"/>
              <a:ext cx="434975" cy="296863"/>
            </a:xfrm>
            <a:custGeom>
              <a:avLst/>
              <a:gdLst>
                <a:gd name="T0" fmla="*/ 275 w 279"/>
                <a:gd name="T1" fmla="*/ 169 h 190"/>
                <a:gd name="T2" fmla="*/ 247 w 279"/>
                <a:gd name="T3" fmla="*/ 111 h 190"/>
                <a:gd name="T4" fmla="*/ 227 w 279"/>
                <a:gd name="T5" fmla="*/ 110 h 190"/>
                <a:gd name="T6" fmla="*/ 215 w 279"/>
                <a:gd name="T7" fmla="*/ 130 h 190"/>
                <a:gd name="T8" fmla="*/ 169 w 279"/>
                <a:gd name="T9" fmla="*/ 107 h 190"/>
                <a:gd name="T10" fmla="*/ 150 w 279"/>
                <a:gd name="T11" fmla="*/ 43 h 190"/>
                <a:gd name="T12" fmla="*/ 93 w 279"/>
                <a:gd name="T13" fmla="*/ 0 h 190"/>
                <a:gd name="T14" fmla="*/ 42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3 w 279"/>
                <a:gd name="T21" fmla="*/ 39 h 190"/>
                <a:gd name="T22" fmla="*/ 3 w 279"/>
                <a:gd name="T23" fmla="*/ 39 h 190"/>
                <a:gd name="T24" fmla="*/ 9 w 279"/>
                <a:gd name="T25" fmla="*/ 57 h 190"/>
                <a:gd name="T26" fmla="*/ 202 w 279"/>
                <a:gd name="T27" fmla="*/ 154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5 w 279"/>
                <a:gd name="T35" fmla="*/ 16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5" y="169"/>
                  </a:moveTo>
                  <a:cubicBezTo>
                    <a:pt x="247" y="111"/>
                    <a:pt x="247" y="111"/>
                    <a:pt x="247" y="111"/>
                  </a:cubicBezTo>
                  <a:cubicBezTo>
                    <a:pt x="243" y="103"/>
                    <a:pt x="231" y="102"/>
                    <a:pt x="227" y="110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43" y="17"/>
                    <a:pt x="120" y="0"/>
                    <a:pt x="93" y="0"/>
                  </a:cubicBezTo>
                  <a:cubicBezTo>
                    <a:pt x="73" y="0"/>
                    <a:pt x="53" y="11"/>
                    <a:pt x="42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30"/>
                    <a:pt x="7" y="32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6"/>
                    <a:pt x="3" y="54"/>
                    <a:pt x="9" y="57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6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5"/>
                    <a:pt x="279" y="176"/>
                    <a:pt x="275" y="16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5EE98173-4CD2-000D-3656-CA3062B2F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6776" y="49213"/>
              <a:ext cx="623888" cy="6223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E10299F0-4A71-BA6E-ADF8-3DDC520128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4563" y="158750"/>
              <a:ext cx="466725" cy="365125"/>
            </a:xfrm>
            <a:custGeom>
              <a:avLst/>
              <a:gdLst>
                <a:gd name="T0" fmla="*/ 183 w 300"/>
                <a:gd name="T1" fmla="*/ 121 h 234"/>
                <a:gd name="T2" fmla="*/ 183 w 300"/>
                <a:gd name="T3" fmla="*/ 17 h 234"/>
                <a:gd name="T4" fmla="*/ 167 w 300"/>
                <a:gd name="T5" fmla="*/ 0 h 234"/>
                <a:gd name="T6" fmla="*/ 133 w 300"/>
                <a:gd name="T7" fmla="*/ 0 h 234"/>
                <a:gd name="T8" fmla="*/ 117 w 300"/>
                <a:gd name="T9" fmla="*/ 17 h 234"/>
                <a:gd name="T10" fmla="*/ 117 w 300"/>
                <a:gd name="T11" fmla="*/ 121 h 234"/>
                <a:gd name="T12" fmla="*/ 104 w 300"/>
                <a:gd name="T13" fmla="*/ 134 h 234"/>
                <a:gd name="T14" fmla="*/ 92 w 300"/>
                <a:gd name="T15" fmla="*/ 121 h 234"/>
                <a:gd name="T16" fmla="*/ 92 w 300"/>
                <a:gd name="T17" fmla="*/ 24 h 234"/>
                <a:gd name="T18" fmla="*/ 17 w 300"/>
                <a:gd name="T19" fmla="*/ 134 h 234"/>
                <a:gd name="T20" fmla="*/ 17 w 300"/>
                <a:gd name="T21" fmla="*/ 167 h 234"/>
                <a:gd name="T22" fmla="*/ 283 w 300"/>
                <a:gd name="T23" fmla="*/ 167 h 234"/>
                <a:gd name="T24" fmla="*/ 283 w 300"/>
                <a:gd name="T25" fmla="*/ 134 h 234"/>
                <a:gd name="T26" fmla="*/ 208 w 300"/>
                <a:gd name="T27" fmla="*/ 24 h 234"/>
                <a:gd name="T28" fmla="*/ 208 w 300"/>
                <a:gd name="T29" fmla="*/ 121 h 234"/>
                <a:gd name="T30" fmla="*/ 196 w 300"/>
                <a:gd name="T31" fmla="*/ 134 h 234"/>
                <a:gd name="T32" fmla="*/ 183 w 300"/>
                <a:gd name="T33" fmla="*/ 121 h 234"/>
                <a:gd name="T34" fmla="*/ 21 w 300"/>
                <a:gd name="T35" fmla="*/ 192 h 234"/>
                <a:gd name="T36" fmla="*/ 0 w 300"/>
                <a:gd name="T37" fmla="*/ 213 h 234"/>
                <a:gd name="T38" fmla="*/ 21 w 300"/>
                <a:gd name="T39" fmla="*/ 234 h 234"/>
                <a:gd name="T40" fmla="*/ 279 w 300"/>
                <a:gd name="T41" fmla="*/ 234 h 234"/>
                <a:gd name="T42" fmla="*/ 300 w 300"/>
                <a:gd name="T43" fmla="*/ 213 h 234"/>
                <a:gd name="T44" fmla="*/ 279 w 300"/>
                <a:gd name="T45" fmla="*/ 192 h 234"/>
                <a:gd name="T46" fmla="*/ 21 w 300"/>
                <a:gd name="T47" fmla="*/ 19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4">
                  <a:moveTo>
                    <a:pt x="183" y="121"/>
                  </a:moveTo>
                  <a:cubicBezTo>
                    <a:pt x="183" y="17"/>
                    <a:pt x="183" y="17"/>
                    <a:pt x="183" y="17"/>
                  </a:cubicBezTo>
                  <a:cubicBezTo>
                    <a:pt x="183" y="8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8"/>
                    <a:pt x="117" y="17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17" y="128"/>
                    <a:pt x="111" y="134"/>
                    <a:pt x="104" y="134"/>
                  </a:cubicBezTo>
                  <a:cubicBezTo>
                    <a:pt x="97" y="134"/>
                    <a:pt x="92" y="128"/>
                    <a:pt x="92" y="12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1"/>
                    <a:pt x="17" y="84"/>
                    <a:pt x="17" y="134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34"/>
                    <a:pt x="283" y="134"/>
                    <a:pt x="283" y="134"/>
                  </a:cubicBezTo>
                  <a:cubicBezTo>
                    <a:pt x="283" y="84"/>
                    <a:pt x="253" y="41"/>
                    <a:pt x="208" y="24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8"/>
                    <a:pt x="203" y="134"/>
                    <a:pt x="196" y="134"/>
                  </a:cubicBezTo>
                  <a:cubicBezTo>
                    <a:pt x="189" y="134"/>
                    <a:pt x="183" y="128"/>
                    <a:pt x="183" y="121"/>
                  </a:cubicBezTo>
                  <a:close/>
                  <a:moveTo>
                    <a:pt x="21" y="192"/>
                  </a:moveTo>
                  <a:cubicBezTo>
                    <a:pt x="9" y="192"/>
                    <a:pt x="0" y="201"/>
                    <a:pt x="0" y="213"/>
                  </a:cubicBezTo>
                  <a:cubicBezTo>
                    <a:pt x="0" y="224"/>
                    <a:pt x="9" y="234"/>
                    <a:pt x="21" y="234"/>
                  </a:cubicBezTo>
                  <a:cubicBezTo>
                    <a:pt x="279" y="234"/>
                    <a:pt x="279" y="234"/>
                    <a:pt x="279" y="234"/>
                  </a:cubicBezTo>
                  <a:cubicBezTo>
                    <a:pt x="291" y="234"/>
                    <a:pt x="300" y="224"/>
                    <a:pt x="300" y="213"/>
                  </a:cubicBezTo>
                  <a:cubicBezTo>
                    <a:pt x="300" y="201"/>
                    <a:pt x="291" y="192"/>
                    <a:pt x="279" y="19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167CE609-4D97-8AA3-4D29-B589CE1B3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963" y="49213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E507FDAB-09E4-8C3F-DD89-6CA11E19F7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6" y="127000"/>
              <a:ext cx="403225" cy="466725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8 w 259"/>
                <a:gd name="T5" fmla="*/ 33 h 300"/>
                <a:gd name="T6" fmla="*/ 216 w 259"/>
                <a:gd name="T7" fmla="*/ 66 h 300"/>
                <a:gd name="T8" fmla="*/ 183 w 259"/>
                <a:gd name="T9" fmla="*/ 33 h 300"/>
                <a:gd name="T10" fmla="*/ 120 w 259"/>
                <a:gd name="T11" fmla="*/ 73 h 300"/>
                <a:gd name="T12" fmla="*/ 108 w 259"/>
                <a:gd name="T13" fmla="*/ 73 h 300"/>
                <a:gd name="T14" fmla="*/ 88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1 w 259"/>
                <a:gd name="T21" fmla="*/ 47 h 300"/>
                <a:gd name="T22" fmla="*/ 144 w 259"/>
                <a:gd name="T23" fmla="*/ 44 h 300"/>
                <a:gd name="T24" fmla="*/ 192 w 259"/>
                <a:gd name="T25" fmla="*/ 82 h 300"/>
                <a:gd name="T26" fmla="*/ 195 w 259"/>
                <a:gd name="T27" fmla="*/ 123 h 300"/>
                <a:gd name="T28" fmla="*/ 170 w 259"/>
                <a:gd name="T29" fmla="*/ 150 h 300"/>
                <a:gd name="T30" fmla="*/ 228 w 259"/>
                <a:gd name="T31" fmla="*/ 150 h 300"/>
                <a:gd name="T32" fmla="*/ 255 w 259"/>
                <a:gd name="T33" fmla="*/ 184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6 w 259"/>
                <a:gd name="T41" fmla="*/ 188 h 300"/>
                <a:gd name="T42" fmla="*/ 186 w 259"/>
                <a:gd name="T43" fmla="*/ 188 h 300"/>
                <a:gd name="T44" fmla="*/ 187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3 h 300"/>
                <a:gd name="T52" fmla="*/ 104 w 259"/>
                <a:gd name="T53" fmla="*/ 113 h 300"/>
                <a:gd name="T54" fmla="*/ 134 w 259"/>
                <a:gd name="T55" fmla="*/ 84 h 300"/>
                <a:gd name="T56" fmla="*/ 120 w 259"/>
                <a:gd name="T57" fmla="*/ 73 h 300"/>
                <a:gd name="T58" fmla="*/ 94 w 259"/>
                <a:gd name="T59" fmla="*/ 263 h 300"/>
                <a:gd name="T60" fmla="*/ 150 w 259"/>
                <a:gd name="T61" fmla="*/ 206 h 300"/>
                <a:gd name="T62" fmla="*/ 94 w 259"/>
                <a:gd name="T63" fmla="*/ 150 h 300"/>
                <a:gd name="T64" fmla="*/ 37 w 259"/>
                <a:gd name="T65" fmla="*/ 206 h 300"/>
                <a:gd name="T66" fmla="*/ 94 w 259"/>
                <a:gd name="T67" fmla="*/ 26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5"/>
                    <a:pt x="197" y="0"/>
                    <a:pt x="216" y="0"/>
                  </a:cubicBezTo>
                  <a:cubicBezTo>
                    <a:pt x="234" y="0"/>
                    <a:pt x="248" y="15"/>
                    <a:pt x="248" y="33"/>
                  </a:cubicBezTo>
                  <a:cubicBezTo>
                    <a:pt x="248" y="51"/>
                    <a:pt x="234" y="66"/>
                    <a:pt x="216" y="66"/>
                  </a:cubicBezTo>
                  <a:cubicBezTo>
                    <a:pt x="197" y="66"/>
                    <a:pt x="183" y="51"/>
                    <a:pt x="183" y="33"/>
                  </a:cubicBezTo>
                  <a:close/>
                  <a:moveTo>
                    <a:pt x="120" y="73"/>
                  </a:moveTo>
                  <a:cubicBezTo>
                    <a:pt x="117" y="70"/>
                    <a:pt x="111" y="70"/>
                    <a:pt x="108" y="7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4" y="86"/>
                    <a:pt x="54" y="74"/>
                    <a:pt x="62" y="6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98" y="30"/>
                    <a:pt x="125" y="28"/>
                    <a:pt x="144" y="44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4" y="93"/>
                    <a:pt x="206" y="111"/>
                    <a:pt x="195" y="123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5" y="150"/>
                    <a:pt x="259" y="166"/>
                    <a:pt x="255" y="184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6" y="279"/>
                    <a:pt x="200" y="269"/>
                    <a:pt x="202" y="259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7" y="194"/>
                    <a:pt x="187" y="200"/>
                    <a:pt x="187" y="206"/>
                  </a:cubicBezTo>
                  <a:cubicBezTo>
                    <a:pt x="187" y="258"/>
                    <a:pt x="145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3"/>
                    <a:pt x="94" y="113"/>
                  </a:cubicBezTo>
                  <a:cubicBezTo>
                    <a:pt x="97" y="113"/>
                    <a:pt x="101" y="113"/>
                    <a:pt x="104" y="113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0" y="73"/>
                    <a:pt x="120" y="73"/>
                    <a:pt x="120" y="73"/>
                  </a:cubicBezTo>
                  <a:close/>
                  <a:moveTo>
                    <a:pt x="94" y="263"/>
                  </a:moveTo>
                  <a:cubicBezTo>
                    <a:pt x="125" y="263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7" y="175"/>
                    <a:pt x="37" y="206"/>
                  </a:cubicBezTo>
                  <a:cubicBezTo>
                    <a:pt x="37" y="237"/>
                    <a:pt x="63" y="263"/>
                    <a:pt x="94" y="26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4551E0FA-50B8-2168-9EC4-5CA814284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0738" y="49213"/>
              <a:ext cx="623888" cy="6223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38B6E976-0C7E-65D5-B2EF-8DC50C2A0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6938" y="173038"/>
              <a:ext cx="471488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6 h 240"/>
                <a:gd name="T60" fmla="*/ 241 w 302"/>
                <a:gd name="T61" fmla="*/ 60 h 240"/>
                <a:gd name="T62" fmla="*/ 253 w 302"/>
                <a:gd name="T63" fmla="*/ 66 h 240"/>
                <a:gd name="T64" fmla="*/ 297 w 302"/>
                <a:gd name="T65" fmla="*/ 143 h 240"/>
                <a:gd name="T66" fmla="*/ 300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6 h 240"/>
                <a:gd name="T84" fmla="*/ 60 w 302"/>
                <a:gd name="T85" fmla="*/ 60 h 240"/>
                <a:gd name="T86" fmla="*/ 72 w 302"/>
                <a:gd name="T87" fmla="*/ 66 h 240"/>
                <a:gd name="T88" fmla="*/ 116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5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2" y="62"/>
                    <a:pt x="237" y="60"/>
                    <a:pt x="241" y="60"/>
                  </a:cubicBezTo>
                  <a:cubicBezTo>
                    <a:pt x="246" y="60"/>
                    <a:pt x="250" y="62"/>
                    <a:pt x="253" y="66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0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1" y="62"/>
                    <a:pt x="56" y="60"/>
                    <a:pt x="60" y="60"/>
                  </a:cubicBezTo>
                  <a:cubicBezTo>
                    <a:pt x="65" y="60"/>
                    <a:pt x="69" y="62"/>
                    <a:pt x="72" y="66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EEC67A35-CDDF-1F50-CC04-52029C98B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6851" y="49213"/>
              <a:ext cx="623888" cy="622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3D436969-D653-E4D3-E9CA-4F03869F0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3226" y="127000"/>
              <a:ext cx="209550" cy="71438"/>
            </a:xfrm>
            <a:custGeom>
              <a:avLst/>
              <a:gdLst>
                <a:gd name="T0" fmla="*/ 135 w 135"/>
                <a:gd name="T1" fmla="*/ 46 h 46"/>
                <a:gd name="T2" fmla="*/ 68 w 135"/>
                <a:gd name="T3" fmla="*/ 0 h 46"/>
                <a:gd name="T4" fmla="*/ 0 w 135"/>
                <a:gd name="T5" fmla="*/ 46 h 46"/>
                <a:gd name="T6" fmla="*/ 68 w 135"/>
                <a:gd name="T7" fmla="*/ 30 h 46"/>
                <a:gd name="T8" fmla="*/ 135 w 135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6">
                  <a:moveTo>
                    <a:pt x="135" y="46"/>
                  </a:moveTo>
                  <a:cubicBezTo>
                    <a:pt x="125" y="19"/>
                    <a:pt x="98" y="0"/>
                    <a:pt x="68" y="0"/>
                  </a:cubicBezTo>
                  <a:cubicBezTo>
                    <a:pt x="37" y="0"/>
                    <a:pt x="11" y="19"/>
                    <a:pt x="0" y="46"/>
                  </a:cubicBezTo>
                  <a:cubicBezTo>
                    <a:pt x="21" y="36"/>
                    <a:pt x="44" y="30"/>
                    <a:pt x="68" y="30"/>
                  </a:cubicBezTo>
                  <a:cubicBezTo>
                    <a:pt x="92" y="30"/>
                    <a:pt x="115" y="36"/>
                    <a:pt x="135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Oval 27">
              <a:extLst>
                <a:ext uri="{FF2B5EF4-FFF2-40B4-BE49-F238E27FC236}">
                  <a16:creationId xmlns:a16="http://schemas.microsoft.com/office/drawing/2014/main" id="{A9B4556D-DE7C-C00A-72DB-8977754AE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0863" y="388938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F247B36C-46BF-63E5-658C-FB86E9F93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2588" y="388938"/>
              <a:ext cx="84138" cy="85725"/>
            </a:xfrm>
            <a:custGeom>
              <a:avLst/>
              <a:gdLst>
                <a:gd name="T0" fmla="*/ 48 w 54"/>
                <a:gd name="T1" fmla="*/ 46 h 55"/>
                <a:gd name="T2" fmla="*/ 54 w 54"/>
                <a:gd name="T3" fmla="*/ 27 h 55"/>
                <a:gd name="T4" fmla="*/ 28 w 54"/>
                <a:gd name="T5" fmla="*/ 0 h 55"/>
                <a:gd name="T6" fmla="*/ 0 w 54"/>
                <a:gd name="T7" fmla="*/ 27 h 55"/>
                <a:gd name="T8" fmla="*/ 28 w 54"/>
                <a:gd name="T9" fmla="*/ 55 h 55"/>
                <a:gd name="T10" fmla="*/ 48 w 54"/>
                <a:gd name="T11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8" y="46"/>
                  </a:moveTo>
                  <a:cubicBezTo>
                    <a:pt x="52" y="41"/>
                    <a:pt x="54" y="34"/>
                    <a:pt x="54" y="27"/>
                  </a:cubicBezTo>
                  <a:cubicBezTo>
                    <a:pt x="54" y="14"/>
                    <a:pt x="47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36" y="55"/>
                    <a:pt x="43" y="52"/>
                    <a:pt x="48" y="4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2C344AE7-9912-265D-D9C6-9D8845EA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5913" y="260350"/>
              <a:ext cx="385763" cy="141288"/>
            </a:xfrm>
            <a:custGeom>
              <a:avLst/>
              <a:gdLst>
                <a:gd name="T0" fmla="*/ 245 w 248"/>
                <a:gd name="T1" fmla="*/ 64 h 90"/>
                <a:gd name="T2" fmla="*/ 124 w 248"/>
                <a:gd name="T3" fmla="*/ 0 h 90"/>
                <a:gd name="T4" fmla="*/ 2 w 248"/>
                <a:gd name="T5" fmla="*/ 64 h 90"/>
                <a:gd name="T6" fmla="*/ 0 w 248"/>
                <a:gd name="T7" fmla="*/ 90 h 90"/>
                <a:gd name="T8" fmla="*/ 0 w 248"/>
                <a:gd name="T9" fmla="*/ 90 h 90"/>
                <a:gd name="T10" fmla="*/ 24 w 248"/>
                <a:gd name="T11" fmla="*/ 90 h 90"/>
                <a:gd name="T12" fmla="*/ 71 w 248"/>
                <a:gd name="T13" fmla="*/ 59 h 90"/>
                <a:gd name="T14" fmla="*/ 114 w 248"/>
                <a:gd name="T15" fmla="*/ 85 h 90"/>
                <a:gd name="T16" fmla="*/ 124 w 248"/>
                <a:gd name="T17" fmla="*/ 83 h 90"/>
                <a:gd name="T18" fmla="*/ 135 w 248"/>
                <a:gd name="T19" fmla="*/ 85 h 90"/>
                <a:gd name="T20" fmla="*/ 178 w 248"/>
                <a:gd name="T21" fmla="*/ 59 h 90"/>
                <a:gd name="T22" fmla="*/ 224 w 248"/>
                <a:gd name="T23" fmla="*/ 90 h 90"/>
                <a:gd name="T24" fmla="*/ 248 w 248"/>
                <a:gd name="T25" fmla="*/ 90 h 90"/>
                <a:gd name="T26" fmla="*/ 248 w 248"/>
                <a:gd name="T27" fmla="*/ 90 h 90"/>
                <a:gd name="T28" fmla="*/ 245 w 248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90">
                  <a:moveTo>
                    <a:pt x="245" y="64"/>
                  </a:moveTo>
                  <a:cubicBezTo>
                    <a:pt x="235" y="64"/>
                    <a:pt x="157" y="56"/>
                    <a:pt x="124" y="0"/>
                  </a:cubicBezTo>
                  <a:cubicBezTo>
                    <a:pt x="91" y="56"/>
                    <a:pt x="12" y="64"/>
                    <a:pt x="2" y="64"/>
                  </a:cubicBezTo>
                  <a:cubicBezTo>
                    <a:pt x="1" y="73"/>
                    <a:pt x="0" y="81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32" y="72"/>
                    <a:pt x="50" y="59"/>
                    <a:pt x="71" y="59"/>
                  </a:cubicBezTo>
                  <a:cubicBezTo>
                    <a:pt x="92" y="59"/>
                    <a:pt x="106" y="70"/>
                    <a:pt x="114" y="85"/>
                  </a:cubicBezTo>
                  <a:cubicBezTo>
                    <a:pt x="117" y="83"/>
                    <a:pt x="121" y="83"/>
                    <a:pt x="124" y="83"/>
                  </a:cubicBezTo>
                  <a:cubicBezTo>
                    <a:pt x="128" y="83"/>
                    <a:pt x="132" y="83"/>
                    <a:pt x="135" y="85"/>
                  </a:cubicBezTo>
                  <a:cubicBezTo>
                    <a:pt x="143" y="70"/>
                    <a:pt x="160" y="59"/>
                    <a:pt x="178" y="59"/>
                  </a:cubicBezTo>
                  <a:cubicBezTo>
                    <a:pt x="199" y="59"/>
                    <a:pt x="217" y="72"/>
                    <a:pt x="224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90"/>
                    <a:pt x="248" y="90"/>
                    <a:pt x="248" y="90"/>
                  </a:cubicBezTo>
                  <a:cubicBezTo>
                    <a:pt x="248" y="81"/>
                    <a:pt x="247" y="73"/>
                    <a:pt x="245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E226FF4B-E120-6D78-DF67-EFB05152B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3" y="207963"/>
              <a:ext cx="160338" cy="112713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7" y="69"/>
                    <a:pt x="102" y="73"/>
                  </a:cubicBezTo>
                  <a:cubicBezTo>
                    <a:pt x="84" y="33"/>
                    <a:pt x="46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58FB1EA5-9F1A-C9AD-4C77-6C8D88F35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207963"/>
              <a:ext cx="158750" cy="112713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7" y="4"/>
                    <a:pt x="18" y="33"/>
                    <a:pt x="0" y="73"/>
                  </a:cubicBezTo>
                  <a:cubicBezTo>
                    <a:pt x="26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1349959A-4B4F-A242-6B5A-E11221997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088" y="423863"/>
              <a:ext cx="379413" cy="169863"/>
            </a:xfrm>
            <a:custGeom>
              <a:avLst/>
              <a:gdLst>
                <a:gd name="T0" fmla="*/ 176 w 244"/>
                <a:gd name="T1" fmla="*/ 54 h 109"/>
                <a:gd name="T2" fmla="*/ 126 w 244"/>
                <a:gd name="T3" fmla="*/ 4 h 109"/>
                <a:gd name="T4" fmla="*/ 126 w 244"/>
                <a:gd name="T5" fmla="*/ 4 h 109"/>
                <a:gd name="T6" fmla="*/ 122 w 244"/>
                <a:gd name="T7" fmla="*/ 0 h 109"/>
                <a:gd name="T8" fmla="*/ 118 w 244"/>
                <a:gd name="T9" fmla="*/ 4 h 109"/>
                <a:gd name="T10" fmla="*/ 118 w 244"/>
                <a:gd name="T11" fmla="*/ 4 h 109"/>
                <a:gd name="T12" fmla="*/ 106 w 244"/>
                <a:gd name="T13" fmla="*/ 38 h 109"/>
                <a:gd name="T14" fmla="*/ 69 w 244"/>
                <a:gd name="T15" fmla="*/ 54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6 w 244"/>
                <a:gd name="T25" fmla="*/ 8 h 109"/>
                <a:gd name="T26" fmla="*/ 176 w 244"/>
                <a:gd name="T27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6" y="54"/>
                  </a:moveTo>
                  <a:cubicBezTo>
                    <a:pt x="149" y="54"/>
                    <a:pt x="126" y="32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2"/>
                    <a:pt x="124" y="0"/>
                    <a:pt x="122" y="0"/>
                  </a:cubicBezTo>
                  <a:cubicBezTo>
                    <a:pt x="120" y="0"/>
                    <a:pt x="118" y="2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6" y="49"/>
                    <a:pt x="84" y="54"/>
                    <a:pt x="69" y="54"/>
                  </a:cubicBezTo>
                  <a:cubicBezTo>
                    <a:pt x="42" y="54"/>
                    <a:pt x="20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5"/>
                    <a:pt x="61" y="109"/>
                    <a:pt x="122" y="109"/>
                  </a:cubicBezTo>
                  <a:cubicBezTo>
                    <a:pt x="183" y="109"/>
                    <a:pt x="233" y="65"/>
                    <a:pt x="244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4" y="34"/>
                    <a:pt x="203" y="54"/>
                    <a:pt x="176" y="5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2" name="Rectangle 33">
              <a:extLst>
                <a:ext uri="{FF2B5EF4-FFF2-40B4-BE49-F238E27FC236}">
                  <a16:creationId xmlns:a16="http://schemas.microsoft.com/office/drawing/2014/main" id="{66A65C72-04BA-E7FD-7422-084BC15F7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8513" y="49213"/>
              <a:ext cx="622300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827F8512-6F50-CA83-CF0C-39551FCCA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6301" y="177800"/>
              <a:ext cx="466725" cy="365125"/>
            </a:xfrm>
            <a:custGeom>
              <a:avLst/>
              <a:gdLst>
                <a:gd name="T0" fmla="*/ 140 w 300"/>
                <a:gd name="T1" fmla="*/ 28 h 234"/>
                <a:gd name="T2" fmla="*/ 79 w 300"/>
                <a:gd name="T3" fmla="*/ 96 h 234"/>
                <a:gd name="T4" fmla="*/ 79 w 300"/>
                <a:gd name="T5" fmla="*/ 105 h 234"/>
                <a:gd name="T6" fmla="*/ 137 w 300"/>
                <a:gd name="T7" fmla="*/ 105 h 234"/>
                <a:gd name="T8" fmla="*/ 154 w 300"/>
                <a:gd name="T9" fmla="*/ 88 h 234"/>
                <a:gd name="T10" fmla="*/ 161 w 300"/>
                <a:gd name="T11" fmla="*/ 85 h 234"/>
                <a:gd name="T12" fmla="*/ 171 w 300"/>
                <a:gd name="T13" fmla="*/ 88 h 234"/>
                <a:gd name="T14" fmla="*/ 263 w 300"/>
                <a:gd name="T15" fmla="*/ 179 h 234"/>
                <a:gd name="T16" fmla="*/ 300 w 300"/>
                <a:gd name="T17" fmla="*/ 150 h 234"/>
                <a:gd name="T18" fmla="*/ 300 w 300"/>
                <a:gd name="T19" fmla="*/ 0 h 234"/>
                <a:gd name="T20" fmla="*/ 242 w 300"/>
                <a:gd name="T21" fmla="*/ 34 h 234"/>
                <a:gd name="T22" fmla="*/ 229 w 300"/>
                <a:gd name="T23" fmla="*/ 25 h 234"/>
                <a:gd name="T24" fmla="*/ 201 w 300"/>
                <a:gd name="T25" fmla="*/ 17 h 234"/>
                <a:gd name="T26" fmla="*/ 165 w 300"/>
                <a:gd name="T27" fmla="*/ 17 h 234"/>
                <a:gd name="T28" fmla="*/ 163 w 300"/>
                <a:gd name="T29" fmla="*/ 17 h 234"/>
                <a:gd name="T30" fmla="*/ 140 w 300"/>
                <a:gd name="T31" fmla="*/ 28 h 234"/>
                <a:gd name="T32" fmla="*/ 61 w 300"/>
                <a:gd name="T33" fmla="*/ 79 h 234"/>
                <a:gd name="T34" fmla="*/ 116 w 300"/>
                <a:gd name="T35" fmla="*/ 17 h 234"/>
                <a:gd name="T36" fmla="*/ 96 w 300"/>
                <a:gd name="T37" fmla="*/ 17 h 234"/>
                <a:gd name="T38" fmla="*/ 60 w 300"/>
                <a:gd name="T39" fmla="*/ 32 h 234"/>
                <a:gd name="T40" fmla="*/ 58 w 300"/>
                <a:gd name="T41" fmla="*/ 34 h 234"/>
                <a:gd name="T42" fmla="*/ 0 w 300"/>
                <a:gd name="T43" fmla="*/ 0 h 234"/>
                <a:gd name="T44" fmla="*/ 0 w 300"/>
                <a:gd name="T45" fmla="*/ 150 h 234"/>
                <a:gd name="T46" fmla="*/ 81 w 300"/>
                <a:gd name="T47" fmla="*/ 218 h 234"/>
                <a:gd name="T48" fmla="*/ 124 w 300"/>
                <a:gd name="T49" fmla="*/ 234 h 234"/>
                <a:gd name="T50" fmla="*/ 132 w 300"/>
                <a:gd name="T51" fmla="*/ 234 h 234"/>
                <a:gd name="T52" fmla="*/ 128 w 300"/>
                <a:gd name="T53" fmla="*/ 230 h 234"/>
                <a:gd name="T54" fmla="*/ 128 w 300"/>
                <a:gd name="T55" fmla="*/ 212 h 234"/>
                <a:gd name="T56" fmla="*/ 146 w 300"/>
                <a:gd name="T57" fmla="*/ 212 h 234"/>
                <a:gd name="T58" fmla="*/ 167 w 300"/>
                <a:gd name="T59" fmla="*/ 234 h 234"/>
                <a:gd name="T60" fmla="*/ 172 w 300"/>
                <a:gd name="T61" fmla="*/ 234 h 234"/>
                <a:gd name="T62" fmla="*/ 201 w 300"/>
                <a:gd name="T63" fmla="*/ 227 h 234"/>
                <a:gd name="T64" fmla="*/ 187 w 300"/>
                <a:gd name="T65" fmla="*/ 213 h 234"/>
                <a:gd name="T66" fmla="*/ 187 w 300"/>
                <a:gd name="T67" fmla="*/ 196 h 234"/>
                <a:gd name="T68" fmla="*/ 204 w 300"/>
                <a:gd name="T69" fmla="*/ 196 h 234"/>
                <a:gd name="T70" fmla="*/ 221 w 300"/>
                <a:gd name="T71" fmla="*/ 212 h 234"/>
                <a:gd name="T72" fmla="*/ 230 w 300"/>
                <a:gd name="T73" fmla="*/ 203 h 234"/>
                <a:gd name="T74" fmla="*/ 234 w 300"/>
                <a:gd name="T75" fmla="*/ 186 h 234"/>
                <a:gd name="T76" fmla="*/ 162 w 300"/>
                <a:gd name="T77" fmla="*/ 115 h 234"/>
                <a:gd name="T78" fmla="*/ 155 w 300"/>
                <a:gd name="T79" fmla="*/ 123 h 234"/>
                <a:gd name="T80" fmla="*/ 62 w 300"/>
                <a:gd name="T81" fmla="*/ 123 h 234"/>
                <a:gd name="T82" fmla="*/ 61 w 300"/>
                <a:gd name="T83" fmla="*/ 7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4">
                  <a:moveTo>
                    <a:pt x="140" y="28"/>
                  </a:moveTo>
                  <a:cubicBezTo>
                    <a:pt x="79" y="96"/>
                    <a:pt x="79" y="96"/>
                    <a:pt x="79" y="96"/>
                  </a:cubicBezTo>
                  <a:cubicBezTo>
                    <a:pt x="77" y="98"/>
                    <a:pt x="77" y="102"/>
                    <a:pt x="79" y="105"/>
                  </a:cubicBezTo>
                  <a:cubicBezTo>
                    <a:pt x="95" y="121"/>
                    <a:pt x="121" y="121"/>
                    <a:pt x="137" y="105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6"/>
                    <a:pt x="158" y="85"/>
                    <a:pt x="161" y="85"/>
                  </a:cubicBezTo>
                  <a:cubicBezTo>
                    <a:pt x="165" y="84"/>
                    <a:pt x="168" y="86"/>
                    <a:pt x="171" y="88"/>
                  </a:cubicBezTo>
                  <a:cubicBezTo>
                    <a:pt x="263" y="179"/>
                    <a:pt x="263" y="179"/>
                    <a:pt x="263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1" y="20"/>
                    <a:pt x="211" y="17"/>
                    <a:pt x="201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4" y="17"/>
                    <a:pt x="163" y="17"/>
                    <a:pt x="163" y="17"/>
                  </a:cubicBezTo>
                  <a:cubicBezTo>
                    <a:pt x="154" y="18"/>
                    <a:pt x="146" y="21"/>
                    <a:pt x="140" y="28"/>
                  </a:cubicBezTo>
                  <a:close/>
                  <a:moveTo>
                    <a:pt x="61" y="79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82" y="17"/>
                    <a:pt x="70" y="22"/>
                    <a:pt x="60" y="32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8"/>
                    <a:pt x="81" y="218"/>
                    <a:pt x="81" y="218"/>
                  </a:cubicBezTo>
                  <a:cubicBezTo>
                    <a:pt x="93" y="228"/>
                    <a:pt x="108" y="234"/>
                    <a:pt x="124" y="234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4" y="225"/>
                    <a:pt x="124" y="217"/>
                    <a:pt x="128" y="212"/>
                  </a:cubicBezTo>
                  <a:cubicBezTo>
                    <a:pt x="133" y="208"/>
                    <a:pt x="141" y="207"/>
                    <a:pt x="146" y="212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82" y="234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1"/>
                    <a:pt x="187" y="196"/>
                  </a:cubicBezTo>
                  <a:cubicBezTo>
                    <a:pt x="192" y="191"/>
                    <a:pt x="200" y="191"/>
                    <a:pt x="204" y="196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3"/>
                    <a:pt x="230" y="203"/>
                    <a:pt x="230" y="203"/>
                  </a:cubicBezTo>
                  <a:cubicBezTo>
                    <a:pt x="235" y="199"/>
                    <a:pt x="236" y="192"/>
                    <a:pt x="234" y="18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29" y="148"/>
                    <a:pt x="87" y="148"/>
                    <a:pt x="62" y="123"/>
                  </a:cubicBezTo>
                  <a:cubicBezTo>
                    <a:pt x="50" y="111"/>
                    <a:pt x="49" y="91"/>
                    <a:pt x="61" y="7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4" name="Rectangle 35">
              <a:extLst>
                <a:ext uri="{FF2B5EF4-FFF2-40B4-BE49-F238E27FC236}">
                  <a16:creationId xmlns:a16="http://schemas.microsoft.com/office/drawing/2014/main" id="{98D1F1A6-3302-9B3B-ECFC-7345725A2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9001" y="49213"/>
              <a:ext cx="623888" cy="6223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8D468E52-7D46-99A5-1DBF-1A3F4D63D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1" y="300038"/>
              <a:ext cx="188913" cy="293688"/>
            </a:xfrm>
            <a:custGeom>
              <a:avLst/>
              <a:gdLst>
                <a:gd name="T0" fmla="*/ 17 w 121"/>
                <a:gd name="T1" fmla="*/ 0 h 189"/>
                <a:gd name="T2" fmla="*/ 33 w 121"/>
                <a:gd name="T3" fmla="*/ 17 h 189"/>
                <a:gd name="T4" fmla="*/ 33 w 121"/>
                <a:gd name="T5" fmla="*/ 84 h 189"/>
                <a:gd name="T6" fmla="*/ 41 w 121"/>
                <a:gd name="T7" fmla="*/ 103 h 189"/>
                <a:gd name="T8" fmla="*/ 63 w 121"/>
                <a:gd name="T9" fmla="*/ 125 h 189"/>
                <a:gd name="T10" fmla="*/ 76 w 121"/>
                <a:gd name="T11" fmla="*/ 126 h 189"/>
                <a:gd name="T12" fmla="*/ 78 w 121"/>
                <a:gd name="T13" fmla="*/ 110 h 189"/>
                <a:gd name="T14" fmla="*/ 58 w 121"/>
                <a:gd name="T15" fmla="*/ 90 h 189"/>
                <a:gd name="T16" fmla="*/ 58 w 121"/>
                <a:gd name="T17" fmla="*/ 71 h 189"/>
                <a:gd name="T18" fmla="*/ 77 w 121"/>
                <a:gd name="T19" fmla="*/ 71 h 189"/>
                <a:gd name="T20" fmla="*/ 97 w 121"/>
                <a:gd name="T21" fmla="*/ 91 h 189"/>
                <a:gd name="T22" fmla="*/ 97 w 121"/>
                <a:gd name="T23" fmla="*/ 91 h 189"/>
                <a:gd name="T24" fmla="*/ 107 w 121"/>
                <a:gd name="T25" fmla="*/ 102 h 189"/>
                <a:gd name="T26" fmla="*/ 121 w 121"/>
                <a:gd name="T27" fmla="*/ 135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3" y="7"/>
                    <a:pt x="33" y="1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92"/>
                    <a:pt x="36" y="98"/>
                    <a:pt x="41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6" y="129"/>
                    <a:pt x="72" y="129"/>
                    <a:pt x="76" y="126"/>
                  </a:cubicBezTo>
                  <a:cubicBezTo>
                    <a:pt x="82" y="123"/>
                    <a:pt x="82" y="115"/>
                    <a:pt x="78" y="110"/>
                  </a:cubicBezTo>
                  <a:cubicBezTo>
                    <a:pt x="75" y="107"/>
                    <a:pt x="68" y="101"/>
                    <a:pt x="58" y="90"/>
                  </a:cubicBezTo>
                  <a:cubicBezTo>
                    <a:pt x="52" y="85"/>
                    <a:pt x="52" y="77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2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16" y="111"/>
                    <a:pt x="121" y="123"/>
                    <a:pt x="121" y="135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3B54EB09-DBE4-B0BC-D4A6-AB8906363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0788" y="300038"/>
              <a:ext cx="190500" cy="293688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5 h 189"/>
                <a:gd name="T18" fmla="*/ 14 w 122"/>
                <a:gd name="T19" fmla="*/ 102 h 189"/>
                <a:gd name="T20" fmla="*/ 25 w 122"/>
                <a:gd name="T21" fmla="*/ 91 h 189"/>
                <a:gd name="T22" fmla="*/ 25 w 122"/>
                <a:gd name="T23" fmla="*/ 91 h 189"/>
                <a:gd name="T24" fmla="*/ 45 w 122"/>
                <a:gd name="T25" fmla="*/ 71 h 189"/>
                <a:gd name="T26" fmla="*/ 64 w 122"/>
                <a:gd name="T27" fmla="*/ 71 h 189"/>
                <a:gd name="T28" fmla="*/ 64 w 122"/>
                <a:gd name="T29" fmla="*/ 90 h 189"/>
                <a:gd name="T30" fmla="*/ 44 w 122"/>
                <a:gd name="T31" fmla="*/ 110 h 189"/>
                <a:gd name="T32" fmla="*/ 46 w 122"/>
                <a:gd name="T33" fmla="*/ 126 h 189"/>
                <a:gd name="T34" fmla="*/ 59 w 122"/>
                <a:gd name="T35" fmla="*/ 125 h 189"/>
                <a:gd name="T36" fmla="*/ 80 w 122"/>
                <a:gd name="T37" fmla="*/ 103 h 189"/>
                <a:gd name="T38" fmla="*/ 88 w 122"/>
                <a:gd name="T39" fmla="*/ 84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7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1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8"/>
                    <a:pt x="35" y="82"/>
                    <a:pt x="45" y="71"/>
                  </a:cubicBezTo>
                  <a:cubicBezTo>
                    <a:pt x="50" y="66"/>
                    <a:pt x="59" y="66"/>
                    <a:pt x="64" y="71"/>
                  </a:cubicBezTo>
                  <a:cubicBezTo>
                    <a:pt x="69" y="77"/>
                    <a:pt x="69" y="85"/>
                    <a:pt x="64" y="90"/>
                  </a:cubicBezTo>
                  <a:cubicBezTo>
                    <a:pt x="54" y="101"/>
                    <a:pt x="47" y="107"/>
                    <a:pt x="44" y="110"/>
                  </a:cubicBezTo>
                  <a:cubicBezTo>
                    <a:pt x="39" y="115"/>
                    <a:pt x="40" y="123"/>
                    <a:pt x="46" y="126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2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F9E09318-7CDA-91BE-18B0-8CFA37E32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8701" y="117475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1 w 221"/>
                <a:gd name="T15" fmla="*/ 34 h 198"/>
                <a:gd name="T16" fmla="*/ 124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1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6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0"/>
                    <a:pt x="25" y="24"/>
                  </a:cubicBezTo>
                  <a:cubicBezTo>
                    <a:pt x="0" y="48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8"/>
                    <a:pt x="197" y="24"/>
                  </a:cubicBezTo>
                  <a:close/>
                  <a:moveTo>
                    <a:pt x="111" y="34"/>
                  </a:moveTo>
                  <a:cubicBezTo>
                    <a:pt x="118" y="34"/>
                    <a:pt x="124" y="40"/>
                    <a:pt x="124" y="48"/>
                  </a:cubicBezTo>
                  <a:cubicBezTo>
                    <a:pt x="124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7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0"/>
                  </a:moveTo>
                  <a:cubicBezTo>
                    <a:pt x="131" y="106"/>
                    <a:pt x="129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20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2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6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1"/>
                    <a:pt x="111" y="71"/>
                  </a:cubicBezTo>
                  <a:cubicBezTo>
                    <a:pt x="122" y="71"/>
                    <a:pt x="131" y="81"/>
                    <a:pt x="131" y="92"/>
                  </a:cubicBezTo>
                  <a:lnTo>
                    <a:pt x="131" y="100"/>
                  </a:lnTo>
                  <a:close/>
                  <a:moveTo>
                    <a:pt x="145" y="41"/>
                  </a:moveTo>
                  <a:cubicBezTo>
                    <a:pt x="151" y="41"/>
                    <a:pt x="157" y="46"/>
                    <a:pt x="157" y="53"/>
                  </a:cubicBezTo>
                  <a:cubicBezTo>
                    <a:pt x="157" y="59"/>
                    <a:pt x="151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6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6"/>
                  </a:cubicBezTo>
                  <a:cubicBezTo>
                    <a:pt x="140" y="75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791558B0-FDE9-6260-1CA7-78DDEFF1A953}"/>
              </a:ext>
            </a:extLst>
          </p:cNvPr>
          <p:cNvSpPr txBox="1"/>
          <p:nvPr/>
        </p:nvSpPr>
        <p:spPr>
          <a:xfrm flipH="1">
            <a:off x="1292467" y="2110833"/>
            <a:ext cx="100935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rgbClr val="FFF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 conselheiros possuem deveres fiduciários para com o RPPS;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3200" b="1" dirty="0">
              <a:solidFill>
                <a:srgbClr val="FFFF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rgbClr val="FFF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 conselheiros devem sempre agir em favor do melhor interesse do RPPS, independente de quem o indicou.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C0C9AA33-57B5-8000-0440-927DF294C78D}"/>
              </a:ext>
            </a:extLst>
          </p:cNvPr>
          <p:cNvSpPr txBox="1"/>
          <p:nvPr/>
        </p:nvSpPr>
        <p:spPr>
          <a:xfrm flipH="1">
            <a:off x="805893" y="920490"/>
            <a:ext cx="6671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Conselheiro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0760A376-1058-38FD-6A69-D4B240752725}"/>
              </a:ext>
            </a:extLst>
          </p:cNvPr>
          <p:cNvSpPr txBox="1"/>
          <p:nvPr/>
        </p:nvSpPr>
        <p:spPr>
          <a:xfrm>
            <a:off x="5541548" y="5344198"/>
            <a:ext cx="58444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pt-BR" i="1" dirty="0">
                <a:solidFill>
                  <a:schemeClr val="bg2">
                    <a:lumMod val="20000"/>
                    <a:lumOff val="80000"/>
                  </a:schemeClr>
                </a:solidFill>
                <a:latin typeface="Aptos" panose="020B0004020202020204" pitchFamily="34" charset="0"/>
              </a:rPr>
              <a:t>Código de Melhores Práticas de Governança Corporativa</a:t>
            </a:r>
          </a:p>
          <a:p>
            <a:pPr algn="just">
              <a:spcAft>
                <a:spcPts val="600"/>
              </a:spcAft>
            </a:pPr>
            <a:r>
              <a:rPr lang="pt-BR" i="1" dirty="0">
                <a:solidFill>
                  <a:schemeClr val="bg2">
                    <a:lumMod val="20000"/>
                    <a:lumOff val="80000"/>
                  </a:schemeClr>
                </a:solidFill>
                <a:latin typeface="Aptos" panose="020B0004020202020204" pitchFamily="34" charset="0"/>
              </a:rPr>
              <a:t>Instituto Brasileiro de Governança Corporativa</a:t>
            </a:r>
          </a:p>
        </p:txBody>
      </p:sp>
    </p:spTree>
    <p:extLst>
      <p:ext uri="{BB962C8B-B14F-4D97-AF65-F5344CB8AC3E}">
        <p14:creationId xmlns:p14="http://schemas.microsoft.com/office/powerpoint/2010/main" val="1474049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A6214-246B-99FE-E0D4-37F031DA8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11">
            <a:extLst>
              <a:ext uri="{FF2B5EF4-FFF2-40B4-BE49-F238E27FC236}">
                <a16:creationId xmlns:a16="http://schemas.microsoft.com/office/drawing/2014/main" id="{170A465A-DA2F-E1FE-7D7A-BD73CBC5683D}"/>
              </a:ext>
            </a:extLst>
          </p:cNvPr>
          <p:cNvGrpSpPr/>
          <p:nvPr/>
        </p:nvGrpSpPr>
        <p:grpSpPr>
          <a:xfrm rot="16200000">
            <a:off x="6058651" y="2671482"/>
            <a:ext cx="117290" cy="6858001"/>
            <a:chOff x="5797898" y="-1"/>
            <a:chExt cx="117127" cy="6848476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8FA5A253-A071-3D16-2A8F-15949563CFB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39501FD0-AE58-53BD-F12F-AD89896CB1E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04360DD7-DCFD-B70B-71C9-91FF20614AC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A205CF48-30B5-B286-C6A6-2EBBDFA09F0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6" name="CaixaDeTexto 5">
            <a:extLst>
              <a:ext uri="{FF2B5EF4-FFF2-40B4-BE49-F238E27FC236}">
                <a16:creationId xmlns:a16="http://schemas.microsoft.com/office/drawing/2014/main" id="{91E57943-93EA-F907-DDCB-DC6F70A8BEF2}"/>
              </a:ext>
            </a:extLst>
          </p:cNvPr>
          <p:cNvSpPr txBox="1"/>
          <p:nvPr/>
        </p:nvSpPr>
        <p:spPr>
          <a:xfrm>
            <a:off x="401839" y="1786527"/>
            <a:ext cx="5457540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Recursos somente podem ser usados para pagamento de benefícios e taxa de administração;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pt-BR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Cobertura exclusiva a servidores com cargo efetivo;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pt-BR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 é responsável pelo pagamento dos benefícios se recursos forem insuficientes;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37308F9-1783-A2E7-D628-1D381495F748}"/>
              </a:ext>
            </a:extLst>
          </p:cNvPr>
          <p:cNvSpPr txBox="1"/>
          <p:nvPr/>
        </p:nvSpPr>
        <p:spPr>
          <a:xfrm>
            <a:off x="6257224" y="1925027"/>
            <a:ext cx="560640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Obrigatoriedade de instituir regime de previdência Complementar;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pt-BR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Recursos devem ser aplicados conforme norma federal;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pt-BR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pt-BR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Sujeição às fiscalizações de Tribunais de Contas e do MPS;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ACE994E-F125-D4EE-661D-7CA76503FC78}"/>
              </a:ext>
            </a:extLst>
          </p:cNvPr>
          <p:cNvSpPr txBox="1"/>
          <p:nvPr/>
        </p:nvSpPr>
        <p:spPr>
          <a:xfrm flipH="1">
            <a:off x="625137" y="349568"/>
            <a:ext cx="10235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RPPS</a:t>
            </a:r>
          </a:p>
        </p:txBody>
      </p:sp>
      <p:sp>
        <p:nvSpPr>
          <p:cNvPr id="11" name="Oval 62">
            <a:extLst>
              <a:ext uri="{FF2B5EF4-FFF2-40B4-BE49-F238E27FC236}">
                <a16:creationId xmlns:a16="http://schemas.microsoft.com/office/drawing/2014/main" id="{47D5C7B0-4D41-C729-02DA-3CB777413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6814" y="-1220498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630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049D4-CD21-043C-D38B-B3B95648F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2">
            <a:extLst>
              <a:ext uri="{FF2B5EF4-FFF2-40B4-BE49-F238E27FC236}">
                <a16:creationId xmlns:a16="http://schemas.microsoft.com/office/drawing/2014/main" id="{1B28916F-826C-CC66-596D-C6A91C483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7349F0A4-FB8A-B73E-FD06-414FC7FEE718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51C80CFF-BA27-27C7-094D-0861E21568A6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281594A4-A3E4-3DB8-E531-CF64354DF35B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1CC68896-DA48-7C73-8FFC-41F6F67052DA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B34389C-78CC-090F-736D-43690FC5B93D}"/>
              </a:ext>
            </a:extLst>
          </p:cNvPr>
          <p:cNvGrpSpPr/>
          <p:nvPr/>
        </p:nvGrpSpPr>
        <p:grpSpPr>
          <a:xfrm>
            <a:off x="11568112" y="0"/>
            <a:ext cx="623888" cy="3117851"/>
            <a:chOff x="3459163" y="1511300"/>
            <a:chExt cx="623888" cy="3117851"/>
          </a:xfrm>
        </p:grpSpPr>
        <p:sp>
          <p:nvSpPr>
            <p:cNvPr id="11" name="Rectangle 129">
              <a:extLst>
                <a:ext uri="{FF2B5EF4-FFF2-40B4-BE49-F238E27FC236}">
                  <a16:creationId xmlns:a16="http://schemas.microsoft.com/office/drawing/2014/main" id="{1C977F59-142E-DA03-713F-9A154F96D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2135188"/>
              <a:ext cx="623888" cy="6238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12" name="Freeform 130">
              <a:extLst>
                <a:ext uri="{FF2B5EF4-FFF2-40B4-BE49-F238E27FC236}">
                  <a16:creationId xmlns:a16="http://schemas.microsoft.com/office/drawing/2014/main" id="{AC0B06D8-623C-4DBF-C0BD-595FFCCF4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9651" y="2212975"/>
              <a:ext cx="441325" cy="469900"/>
            </a:xfrm>
            <a:custGeom>
              <a:avLst/>
              <a:gdLst>
                <a:gd name="T0" fmla="*/ 261 w 283"/>
                <a:gd name="T1" fmla="*/ 49 h 301"/>
                <a:gd name="T2" fmla="*/ 150 w 283"/>
                <a:gd name="T3" fmla="*/ 2 h 301"/>
                <a:gd name="T4" fmla="*/ 142 w 283"/>
                <a:gd name="T5" fmla="*/ 0 h 301"/>
                <a:gd name="T6" fmla="*/ 134 w 283"/>
                <a:gd name="T7" fmla="*/ 2 h 301"/>
                <a:gd name="T8" fmla="*/ 23 w 283"/>
                <a:gd name="T9" fmla="*/ 49 h 301"/>
                <a:gd name="T10" fmla="*/ 1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1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1" y="49"/>
                  </a:moveTo>
                  <a:cubicBezTo>
                    <a:pt x="150" y="2"/>
                    <a:pt x="150" y="2"/>
                    <a:pt x="150" y="2"/>
                  </a:cubicBezTo>
                  <a:cubicBezTo>
                    <a:pt x="147" y="1"/>
                    <a:pt x="145" y="0"/>
                    <a:pt x="142" y="0"/>
                  </a:cubicBezTo>
                  <a:cubicBezTo>
                    <a:pt x="139" y="0"/>
                    <a:pt x="136" y="1"/>
                    <a:pt x="134" y="2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0" y="54"/>
                    <a:pt x="0" y="67"/>
                    <a:pt x="1" y="83"/>
                  </a:cubicBezTo>
                  <a:cubicBezTo>
                    <a:pt x="1" y="141"/>
                    <a:pt x="25" y="248"/>
                    <a:pt x="126" y="297"/>
                  </a:cubicBezTo>
                  <a:cubicBezTo>
                    <a:pt x="136" y="301"/>
                    <a:pt x="148" y="301"/>
                    <a:pt x="157" y="297"/>
                  </a:cubicBezTo>
                  <a:cubicBezTo>
                    <a:pt x="259" y="248"/>
                    <a:pt x="283" y="141"/>
                    <a:pt x="283" y="83"/>
                  </a:cubicBezTo>
                  <a:cubicBezTo>
                    <a:pt x="283" y="67"/>
                    <a:pt x="274" y="54"/>
                    <a:pt x="261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3" name="Rectangle 131">
              <a:extLst>
                <a:ext uri="{FF2B5EF4-FFF2-40B4-BE49-F238E27FC236}">
                  <a16:creationId xmlns:a16="http://schemas.microsoft.com/office/drawing/2014/main" id="{2B47EA16-33BE-BE86-D7D0-DA0F0DB02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3382963"/>
              <a:ext cx="623888" cy="62230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4" name="Freeform 132">
              <a:extLst>
                <a:ext uri="{FF2B5EF4-FFF2-40B4-BE49-F238E27FC236}">
                  <a16:creationId xmlns:a16="http://schemas.microsoft.com/office/drawing/2014/main" id="{61F8DC65-4F0C-119D-39CA-5F89DAC07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0763" y="3484563"/>
              <a:ext cx="419100" cy="420688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9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1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9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9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9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5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8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9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1"/>
                    <a:pt x="269" y="101"/>
                    <a:pt x="269" y="101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9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5" name="Rectangle 133">
              <a:extLst>
                <a:ext uri="{FF2B5EF4-FFF2-40B4-BE49-F238E27FC236}">
                  <a16:creationId xmlns:a16="http://schemas.microsoft.com/office/drawing/2014/main" id="{86AA3089-5423-CE37-7167-795EA7171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4005263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6" name="Freeform 134">
              <a:extLst>
                <a:ext uri="{FF2B5EF4-FFF2-40B4-BE49-F238E27FC236}">
                  <a16:creationId xmlns:a16="http://schemas.microsoft.com/office/drawing/2014/main" id="{760B4D35-083A-3109-2F2F-15648690CE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6951" y="4130675"/>
              <a:ext cx="469900" cy="374650"/>
            </a:xfrm>
            <a:custGeom>
              <a:avLst/>
              <a:gdLst>
                <a:gd name="T0" fmla="*/ 181 w 302"/>
                <a:gd name="T1" fmla="*/ 15 h 240"/>
                <a:gd name="T2" fmla="*/ 241 w 302"/>
                <a:gd name="T3" fmla="*/ 15 h 240"/>
                <a:gd name="T4" fmla="*/ 256 w 302"/>
                <a:gd name="T5" fmla="*/ 30 h 240"/>
                <a:gd name="T6" fmla="*/ 241 w 302"/>
                <a:gd name="T7" fmla="*/ 45 h 240"/>
                <a:gd name="T8" fmla="*/ 188 w 302"/>
                <a:gd name="T9" fmla="*/ 45 h 240"/>
                <a:gd name="T10" fmla="*/ 166 w 302"/>
                <a:gd name="T11" fmla="*/ 72 h 240"/>
                <a:gd name="T12" fmla="*/ 166 w 302"/>
                <a:gd name="T13" fmla="*/ 210 h 240"/>
                <a:gd name="T14" fmla="*/ 241 w 302"/>
                <a:gd name="T15" fmla="*/ 210 h 240"/>
                <a:gd name="T16" fmla="*/ 256 w 302"/>
                <a:gd name="T17" fmla="*/ 225 h 240"/>
                <a:gd name="T18" fmla="*/ 241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6 w 302"/>
                <a:gd name="T27" fmla="*/ 210 h 240"/>
                <a:gd name="T28" fmla="*/ 136 w 302"/>
                <a:gd name="T29" fmla="*/ 72 h 240"/>
                <a:gd name="T30" fmla="*/ 114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1 w 302"/>
                <a:gd name="T39" fmla="*/ 15 h 240"/>
                <a:gd name="T40" fmla="*/ 151 w 302"/>
                <a:gd name="T41" fmla="*/ 0 h 240"/>
                <a:gd name="T42" fmla="*/ 181 w 302"/>
                <a:gd name="T43" fmla="*/ 15 h 240"/>
                <a:gd name="T44" fmla="*/ 207 w 302"/>
                <a:gd name="T45" fmla="*/ 150 h 240"/>
                <a:gd name="T46" fmla="*/ 275 w 302"/>
                <a:gd name="T47" fmla="*/ 150 h 240"/>
                <a:gd name="T48" fmla="*/ 241 w 302"/>
                <a:gd name="T49" fmla="*/ 92 h 240"/>
                <a:gd name="T50" fmla="*/ 207 w 302"/>
                <a:gd name="T51" fmla="*/ 150 h 240"/>
                <a:gd name="T52" fmla="*/ 241 w 302"/>
                <a:gd name="T53" fmla="*/ 195 h 240"/>
                <a:gd name="T54" fmla="*/ 182 w 302"/>
                <a:gd name="T55" fmla="*/ 158 h 240"/>
                <a:gd name="T56" fmla="*/ 185 w 302"/>
                <a:gd name="T57" fmla="*/ 143 h 240"/>
                <a:gd name="T58" fmla="*/ 230 w 302"/>
                <a:gd name="T59" fmla="*/ 67 h 240"/>
                <a:gd name="T60" fmla="*/ 241 w 302"/>
                <a:gd name="T61" fmla="*/ 60 h 240"/>
                <a:gd name="T62" fmla="*/ 253 w 302"/>
                <a:gd name="T63" fmla="*/ 67 h 240"/>
                <a:gd name="T64" fmla="*/ 297 w 302"/>
                <a:gd name="T65" fmla="*/ 143 h 240"/>
                <a:gd name="T66" fmla="*/ 301 w 302"/>
                <a:gd name="T67" fmla="*/ 158 h 240"/>
                <a:gd name="T68" fmla="*/ 241 w 302"/>
                <a:gd name="T69" fmla="*/ 195 h 240"/>
                <a:gd name="T70" fmla="*/ 60 w 302"/>
                <a:gd name="T71" fmla="*/ 92 h 240"/>
                <a:gd name="T72" fmla="*/ 26 w 302"/>
                <a:gd name="T73" fmla="*/ 150 h 240"/>
                <a:gd name="T74" fmla="*/ 94 w 302"/>
                <a:gd name="T75" fmla="*/ 150 h 240"/>
                <a:gd name="T76" fmla="*/ 60 w 302"/>
                <a:gd name="T77" fmla="*/ 92 h 240"/>
                <a:gd name="T78" fmla="*/ 1 w 302"/>
                <a:gd name="T79" fmla="*/ 158 h 240"/>
                <a:gd name="T80" fmla="*/ 4 w 302"/>
                <a:gd name="T81" fmla="*/ 143 h 240"/>
                <a:gd name="T82" fmla="*/ 49 w 302"/>
                <a:gd name="T83" fmla="*/ 67 h 240"/>
                <a:gd name="T84" fmla="*/ 60 w 302"/>
                <a:gd name="T85" fmla="*/ 60 h 240"/>
                <a:gd name="T86" fmla="*/ 72 w 302"/>
                <a:gd name="T87" fmla="*/ 67 h 240"/>
                <a:gd name="T88" fmla="*/ 117 w 302"/>
                <a:gd name="T89" fmla="*/ 143 h 240"/>
                <a:gd name="T90" fmla="*/ 120 w 302"/>
                <a:gd name="T91" fmla="*/ 158 h 240"/>
                <a:gd name="T92" fmla="*/ 60 w 302"/>
                <a:gd name="T93" fmla="*/ 195 h 240"/>
                <a:gd name="T94" fmla="*/ 1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50" y="15"/>
                    <a:pt x="256" y="22"/>
                    <a:pt x="256" y="30"/>
                  </a:cubicBezTo>
                  <a:cubicBezTo>
                    <a:pt x="256" y="38"/>
                    <a:pt x="250" y="45"/>
                    <a:pt x="241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7" y="67"/>
                    <a:pt x="166" y="72"/>
                  </a:cubicBezTo>
                  <a:cubicBezTo>
                    <a:pt x="166" y="210"/>
                    <a:pt x="166" y="210"/>
                    <a:pt x="166" y="210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50" y="210"/>
                    <a:pt x="256" y="217"/>
                    <a:pt x="256" y="225"/>
                  </a:cubicBezTo>
                  <a:cubicBezTo>
                    <a:pt x="256" y="234"/>
                    <a:pt x="250" y="240"/>
                    <a:pt x="241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4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25" y="67"/>
                    <a:pt x="117" y="57"/>
                    <a:pt x="114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2"/>
                    <a:pt x="53" y="15"/>
                    <a:pt x="6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8" y="6"/>
                    <a:pt x="139" y="0"/>
                    <a:pt x="151" y="0"/>
                  </a:cubicBezTo>
                  <a:cubicBezTo>
                    <a:pt x="163" y="0"/>
                    <a:pt x="174" y="6"/>
                    <a:pt x="181" y="15"/>
                  </a:cubicBezTo>
                  <a:close/>
                  <a:moveTo>
                    <a:pt x="207" y="150"/>
                  </a:moveTo>
                  <a:cubicBezTo>
                    <a:pt x="275" y="150"/>
                    <a:pt x="275" y="150"/>
                    <a:pt x="275" y="150"/>
                  </a:cubicBezTo>
                  <a:cubicBezTo>
                    <a:pt x="241" y="92"/>
                    <a:pt x="241" y="92"/>
                    <a:pt x="241" y="92"/>
                  </a:cubicBezTo>
                  <a:lnTo>
                    <a:pt x="207" y="150"/>
                  </a:lnTo>
                  <a:close/>
                  <a:moveTo>
                    <a:pt x="241" y="195"/>
                  </a:moveTo>
                  <a:cubicBezTo>
                    <a:pt x="212" y="195"/>
                    <a:pt x="187" y="179"/>
                    <a:pt x="182" y="158"/>
                  </a:cubicBezTo>
                  <a:cubicBezTo>
                    <a:pt x="181" y="153"/>
                    <a:pt x="183" y="148"/>
                    <a:pt x="185" y="143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2" y="63"/>
                    <a:pt x="237" y="60"/>
                    <a:pt x="241" y="60"/>
                  </a:cubicBezTo>
                  <a:cubicBezTo>
                    <a:pt x="246" y="60"/>
                    <a:pt x="250" y="63"/>
                    <a:pt x="253" y="67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300" y="148"/>
                    <a:pt x="302" y="153"/>
                    <a:pt x="301" y="158"/>
                  </a:cubicBezTo>
                  <a:cubicBezTo>
                    <a:pt x="295" y="179"/>
                    <a:pt x="271" y="195"/>
                    <a:pt x="241" y="195"/>
                  </a:cubicBezTo>
                  <a:close/>
                  <a:moveTo>
                    <a:pt x="60" y="92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94" y="150"/>
                    <a:pt x="94" y="150"/>
                    <a:pt x="94" y="150"/>
                  </a:cubicBezTo>
                  <a:lnTo>
                    <a:pt x="60" y="92"/>
                  </a:lnTo>
                  <a:close/>
                  <a:moveTo>
                    <a:pt x="1" y="158"/>
                  </a:moveTo>
                  <a:cubicBezTo>
                    <a:pt x="0" y="153"/>
                    <a:pt x="2" y="148"/>
                    <a:pt x="4" y="143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2" y="63"/>
                    <a:pt x="56" y="60"/>
                    <a:pt x="60" y="60"/>
                  </a:cubicBezTo>
                  <a:cubicBezTo>
                    <a:pt x="65" y="60"/>
                    <a:pt x="69" y="63"/>
                    <a:pt x="72" y="67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19" y="148"/>
                    <a:pt x="121" y="153"/>
                    <a:pt x="120" y="158"/>
                  </a:cubicBezTo>
                  <a:cubicBezTo>
                    <a:pt x="115" y="179"/>
                    <a:pt x="90" y="195"/>
                    <a:pt x="60" y="195"/>
                  </a:cubicBezTo>
                  <a:cubicBezTo>
                    <a:pt x="31" y="195"/>
                    <a:pt x="6" y="179"/>
                    <a:pt x="1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" name="Rectangle 135">
              <a:extLst>
                <a:ext uri="{FF2B5EF4-FFF2-40B4-BE49-F238E27FC236}">
                  <a16:creationId xmlns:a16="http://schemas.microsoft.com/office/drawing/2014/main" id="{A8787B2E-8A82-01D4-CD20-17BE20DE6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2759075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8" name="Freeform 136">
              <a:extLst>
                <a:ext uri="{FF2B5EF4-FFF2-40B4-BE49-F238E27FC236}">
                  <a16:creationId xmlns:a16="http://schemas.microsoft.com/office/drawing/2014/main" id="{6FC30D72-854A-01A8-6B1F-80831D20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538" y="2889250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79 w 300"/>
                <a:gd name="T3" fmla="*/ 95 h 233"/>
                <a:gd name="T4" fmla="*/ 79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1 w 300"/>
                <a:gd name="T11" fmla="*/ 84 h 233"/>
                <a:gd name="T12" fmla="*/ 171 w 300"/>
                <a:gd name="T13" fmla="*/ 88 h 233"/>
                <a:gd name="T14" fmla="*/ 263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29 w 300"/>
                <a:gd name="T23" fmla="*/ 25 h 233"/>
                <a:gd name="T24" fmla="*/ 201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6 w 300"/>
                <a:gd name="T35" fmla="*/ 16 h 233"/>
                <a:gd name="T36" fmla="*/ 96 w 300"/>
                <a:gd name="T37" fmla="*/ 16 h 233"/>
                <a:gd name="T38" fmla="*/ 60 w 300"/>
                <a:gd name="T39" fmla="*/ 31 h 233"/>
                <a:gd name="T40" fmla="*/ 58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1 w 300"/>
                <a:gd name="T47" fmla="*/ 217 h 233"/>
                <a:gd name="T48" fmla="*/ 124 w 300"/>
                <a:gd name="T49" fmla="*/ 233 h 233"/>
                <a:gd name="T50" fmla="*/ 132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6 w 300"/>
                <a:gd name="T57" fmla="*/ 212 h 233"/>
                <a:gd name="T58" fmla="*/ 168 w 300"/>
                <a:gd name="T59" fmla="*/ 233 h 233"/>
                <a:gd name="T60" fmla="*/ 172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1 w 300"/>
                <a:gd name="T71" fmla="*/ 212 h 233"/>
                <a:gd name="T72" fmla="*/ 230 w 300"/>
                <a:gd name="T73" fmla="*/ 202 h 233"/>
                <a:gd name="T74" fmla="*/ 234 w 300"/>
                <a:gd name="T75" fmla="*/ 185 h 233"/>
                <a:gd name="T76" fmla="*/ 162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79" y="95"/>
                    <a:pt x="79" y="95"/>
                    <a:pt x="79" y="95"/>
                  </a:cubicBezTo>
                  <a:cubicBezTo>
                    <a:pt x="77" y="97"/>
                    <a:pt x="77" y="102"/>
                    <a:pt x="79" y="104"/>
                  </a:cubicBezTo>
                  <a:cubicBezTo>
                    <a:pt x="95" y="120"/>
                    <a:pt x="121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1" y="84"/>
                  </a:cubicBezTo>
                  <a:cubicBezTo>
                    <a:pt x="165" y="84"/>
                    <a:pt x="169" y="85"/>
                    <a:pt x="171" y="88"/>
                  </a:cubicBezTo>
                  <a:cubicBezTo>
                    <a:pt x="263" y="179"/>
                    <a:pt x="263" y="179"/>
                    <a:pt x="263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1" y="19"/>
                    <a:pt x="211" y="16"/>
                    <a:pt x="201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4" y="16"/>
                    <a:pt x="164" y="16"/>
                    <a:pt x="163" y="16"/>
                  </a:cubicBezTo>
                  <a:cubicBezTo>
                    <a:pt x="154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2" y="16"/>
                    <a:pt x="70" y="21"/>
                    <a:pt x="60" y="31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1" y="217"/>
                    <a:pt x="81" y="217"/>
                    <a:pt x="81" y="217"/>
                  </a:cubicBezTo>
                  <a:cubicBezTo>
                    <a:pt x="93" y="227"/>
                    <a:pt x="108" y="233"/>
                    <a:pt x="124" y="233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3" y="207"/>
                    <a:pt x="141" y="207"/>
                    <a:pt x="146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2" y="233"/>
                    <a:pt x="172" y="233"/>
                    <a:pt x="172" y="233"/>
                  </a:cubicBezTo>
                  <a:cubicBezTo>
                    <a:pt x="182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30" y="202"/>
                    <a:pt x="230" y="202"/>
                    <a:pt x="230" y="202"/>
                  </a:cubicBezTo>
                  <a:cubicBezTo>
                    <a:pt x="235" y="198"/>
                    <a:pt x="236" y="191"/>
                    <a:pt x="234" y="185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7" y="147"/>
                    <a:pt x="62" y="122"/>
                  </a:cubicBezTo>
                  <a:cubicBezTo>
                    <a:pt x="50" y="110"/>
                    <a:pt x="49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" name="Rectangle 137">
              <a:extLst>
                <a:ext uri="{FF2B5EF4-FFF2-40B4-BE49-F238E27FC236}">
                  <a16:creationId xmlns:a16="http://schemas.microsoft.com/office/drawing/2014/main" id="{E83A81B5-4B1D-6422-0DA8-6795D92EF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163" y="151130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2" name="Freeform 138">
              <a:extLst>
                <a:ext uri="{FF2B5EF4-FFF2-40B4-BE49-F238E27FC236}">
                  <a16:creationId xmlns:a16="http://schemas.microsoft.com/office/drawing/2014/main" id="{AF1FED36-48E7-DAD7-6A13-17980106F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1762125"/>
              <a:ext cx="188913" cy="295275"/>
            </a:xfrm>
            <a:custGeom>
              <a:avLst/>
              <a:gdLst>
                <a:gd name="T0" fmla="*/ 17 w 121"/>
                <a:gd name="T1" fmla="*/ 0 h 189"/>
                <a:gd name="T2" fmla="*/ 34 w 121"/>
                <a:gd name="T3" fmla="*/ 17 h 189"/>
                <a:gd name="T4" fmla="*/ 34 w 121"/>
                <a:gd name="T5" fmla="*/ 85 h 189"/>
                <a:gd name="T6" fmla="*/ 41 w 121"/>
                <a:gd name="T7" fmla="*/ 104 h 189"/>
                <a:gd name="T8" fmla="*/ 63 w 121"/>
                <a:gd name="T9" fmla="*/ 125 h 189"/>
                <a:gd name="T10" fmla="*/ 76 w 121"/>
                <a:gd name="T11" fmla="*/ 127 h 189"/>
                <a:gd name="T12" fmla="*/ 78 w 121"/>
                <a:gd name="T13" fmla="*/ 111 h 189"/>
                <a:gd name="T14" fmla="*/ 58 w 121"/>
                <a:gd name="T15" fmla="*/ 91 h 189"/>
                <a:gd name="T16" fmla="*/ 58 w 121"/>
                <a:gd name="T17" fmla="*/ 72 h 189"/>
                <a:gd name="T18" fmla="*/ 77 w 121"/>
                <a:gd name="T19" fmla="*/ 72 h 189"/>
                <a:gd name="T20" fmla="*/ 97 w 121"/>
                <a:gd name="T21" fmla="*/ 92 h 189"/>
                <a:gd name="T22" fmla="*/ 97 w 121"/>
                <a:gd name="T23" fmla="*/ 92 h 189"/>
                <a:gd name="T24" fmla="*/ 108 w 121"/>
                <a:gd name="T25" fmla="*/ 102 h 189"/>
                <a:gd name="T26" fmla="*/ 121 w 121"/>
                <a:gd name="T27" fmla="*/ 136 h 189"/>
                <a:gd name="T28" fmla="*/ 121 w 121"/>
                <a:gd name="T29" fmla="*/ 169 h 189"/>
                <a:gd name="T30" fmla="*/ 101 w 121"/>
                <a:gd name="T31" fmla="*/ 189 h 189"/>
                <a:gd name="T32" fmla="*/ 73 w 121"/>
                <a:gd name="T33" fmla="*/ 189 h 189"/>
                <a:gd name="T34" fmla="*/ 54 w 121"/>
                <a:gd name="T35" fmla="*/ 181 h 189"/>
                <a:gd name="T36" fmla="*/ 12 w 121"/>
                <a:gd name="T37" fmla="*/ 139 h 189"/>
                <a:gd name="T38" fmla="*/ 0 w 121"/>
                <a:gd name="T39" fmla="*/ 110 h 189"/>
                <a:gd name="T40" fmla="*/ 0 w 121"/>
                <a:gd name="T41" fmla="*/ 17 h 189"/>
                <a:gd name="T42" fmla="*/ 17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92"/>
                    <a:pt x="36" y="99"/>
                    <a:pt x="41" y="10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9"/>
                    <a:pt x="72" y="129"/>
                    <a:pt x="76" y="127"/>
                  </a:cubicBezTo>
                  <a:cubicBezTo>
                    <a:pt x="82" y="123"/>
                    <a:pt x="82" y="115"/>
                    <a:pt x="78" y="111"/>
                  </a:cubicBezTo>
                  <a:cubicBezTo>
                    <a:pt x="75" y="108"/>
                    <a:pt x="68" y="101"/>
                    <a:pt x="58" y="91"/>
                  </a:cubicBezTo>
                  <a:cubicBezTo>
                    <a:pt x="52" y="85"/>
                    <a:pt x="52" y="77"/>
                    <a:pt x="58" y="72"/>
                  </a:cubicBezTo>
                  <a:cubicBezTo>
                    <a:pt x="63" y="66"/>
                    <a:pt x="72" y="66"/>
                    <a:pt x="77" y="72"/>
                  </a:cubicBezTo>
                  <a:cubicBezTo>
                    <a:pt x="87" y="82"/>
                    <a:pt x="94" y="88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6" y="111"/>
                    <a:pt x="121" y="123"/>
                    <a:pt x="121" y="136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80"/>
                    <a:pt x="112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2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5" name="Freeform 139">
              <a:extLst>
                <a:ext uri="{FF2B5EF4-FFF2-40B4-BE49-F238E27FC236}">
                  <a16:creationId xmlns:a16="http://schemas.microsoft.com/office/drawing/2014/main" id="{ACA9FEE5-463C-4A84-4B7E-47F770476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538" y="1762125"/>
              <a:ext cx="188913" cy="295275"/>
            </a:xfrm>
            <a:custGeom>
              <a:avLst/>
              <a:gdLst>
                <a:gd name="T0" fmla="*/ 105 w 122"/>
                <a:gd name="T1" fmla="*/ 0 h 189"/>
                <a:gd name="T2" fmla="*/ 122 w 122"/>
                <a:gd name="T3" fmla="*/ 17 h 189"/>
                <a:gd name="T4" fmla="*/ 122 w 122"/>
                <a:gd name="T5" fmla="*/ 110 h 189"/>
                <a:gd name="T6" fmla="*/ 110 w 122"/>
                <a:gd name="T7" fmla="*/ 139 h 189"/>
                <a:gd name="T8" fmla="*/ 68 w 122"/>
                <a:gd name="T9" fmla="*/ 181 h 189"/>
                <a:gd name="T10" fmla="*/ 49 w 122"/>
                <a:gd name="T11" fmla="*/ 189 h 189"/>
                <a:gd name="T12" fmla="*/ 21 w 122"/>
                <a:gd name="T13" fmla="*/ 189 h 189"/>
                <a:gd name="T14" fmla="*/ 0 w 122"/>
                <a:gd name="T15" fmla="*/ 169 h 189"/>
                <a:gd name="T16" fmla="*/ 0 w 122"/>
                <a:gd name="T17" fmla="*/ 136 h 189"/>
                <a:gd name="T18" fmla="*/ 14 w 122"/>
                <a:gd name="T19" fmla="*/ 102 h 189"/>
                <a:gd name="T20" fmla="*/ 25 w 122"/>
                <a:gd name="T21" fmla="*/ 92 h 189"/>
                <a:gd name="T22" fmla="*/ 25 w 122"/>
                <a:gd name="T23" fmla="*/ 92 h 189"/>
                <a:gd name="T24" fmla="*/ 45 w 122"/>
                <a:gd name="T25" fmla="*/ 72 h 189"/>
                <a:gd name="T26" fmla="*/ 64 w 122"/>
                <a:gd name="T27" fmla="*/ 72 h 189"/>
                <a:gd name="T28" fmla="*/ 64 w 122"/>
                <a:gd name="T29" fmla="*/ 91 h 189"/>
                <a:gd name="T30" fmla="*/ 44 w 122"/>
                <a:gd name="T31" fmla="*/ 111 h 189"/>
                <a:gd name="T32" fmla="*/ 46 w 122"/>
                <a:gd name="T33" fmla="*/ 127 h 189"/>
                <a:gd name="T34" fmla="*/ 59 w 122"/>
                <a:gd name="T35" fmla="*/ 125 h 189"/>
                <a:gd name="T36" fmla="*/ 80 w 122"/>
                <a:gd name="T37" fmla="*/ 104 h 189"/>
                <a:gd name="T38" fmla="*/ 88 w 122"/>
                <a:gd name="T39" fmla="*/ 85 h 189"/>
                <a:gd name="T40" fmla="*/ 88 w 122"/>
                <a:gd name="T41" fmla="*/ 17 h 189"/>
                <a:gd name="T42" fmla="*/ 105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05" y="0"/>
                  </a:moveTo>
                  <a:cubicBezTo>
                    <a:pt x="114" y="0"/>
                    <a:pt x="122" y="8"/>
                    <a:pt x="122" y="17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21"/>
                    <a:pt x="118" y="132"/>
                    <a:pt x="110" y="139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3" y="186"/>
                    <a:pt x="56" y="189"/>
                    <a:pt x="49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10" y="189"/>
                    <a:pt x="0" y="180"/>
                    <a:pt x="0" y="16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8" y="88"/>
                    <a:pt x="35" y="82"/>
                    <a:pt x="45" y="72"/>
                  </a:cubicBezTo>
                  <a:cubicBezTo>
                    <a:pt x="50" y="66"/>
                    <a:pt x="59" y="66"/>
                    <a:pt x="64" y="72"/>
                  </a:cubicBezTo>
                  <a:cubicBezTo>
                    <a:pt x="69" y="77"/>
                    <a:pt x="69" y="85"/>
                    <a:pt x="64" y="91"/>
                  </a:cubicBezTo>
                  <a:cubicBezTo>
                    <a:pt x="54" y="101"/>
                    <a:pt x="47" y="108"/>
                    <a:pt x="44" y="111"/>
                  </a:cubicBezTo>
                  <a:cubicBezTo>
                    <a:pt x="39" y="115"/>
                    <a:pt x="40" y="123"/>
                    <a:pt x="46" y="127"/>
                  </a:cubicBezTo>
                  <a:cubicBezTo>
                    <a:pt x="50" y="129"/>
                    <a:pt x="55" y="129"/>
                    <a:pt x="59" y="125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5" y="99"/>
                    <a:pt x="88" y="92"/>
                    <a:pt x="88" y="8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8"/>
                    <a:pt x="96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6" name="Freeform 140">
              <a:extLst>
                <a:ext uri="{FF2B5EF4-FFF2-40B4-BE49-F238E27FC236}">
                  <a16:creationId xmlns:a16="http://schemas.microsoft.com/office/drawing/2014/main" id="{D882D077-E3C6-B320-51B3-8BA87AC88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863" y="1579563"/>
              <a:ext cx="344488" cy="309563"/>
            </a:xfrm>
            <a:custGeom>
              <a:avLst/>
              <a:gdLst>
                <a:gd name="T0" fmla="*/ 197 w 221"/>
                <a:gd name="T1" fmla="*/ 25 h 198"/>
                <a:gd name="T2" fmla="*/ 111 w 221"/>
                <a:gd name="T3" fmla="*/ 23 h 198"/>
                <a:gd name="T4" fmla="*/ 25 w 221"/>
                <a:gd name="T5" fmla="*/ 24 h 198"/>
                <a:gd name="T6" fmla="*/ 25 w 221"/>
                <a:gd name="T7" fmla="*/ 112 h 198"/>
                <a:gd name="T8" fmla="*/ 111 w 221"/>
                <a:gd name="T9" fmla="*/ 198 h 198"/>
                <a:gd name="T10" fmla="*/ 197 w 221"/>
                <a:gd name="T11" fmla="*/ 112 h 198"/>
                <a:gd name="T12" fmla="*/ 197 w 221"/>
                <a:gd name="T13" fmla="*/ 25 h 198"/>
                <a:gd name="T14" fmla="*/ 111 w 221"/>
                <a:gd name="T15" fmla="*/ 34 h 198"/>
                <a:gd name="T16" fmla="*/ 125 w 221"/>
                <a:gd name="T17" fmla="*/ 48 h 198"/>
                <a:gd name="T18" fmla="*/ 111 w 221"/>
                <a:gd name="T19" fmla="*/ 61 h 198"/>
                <a:gd name="T20" fmla="*/ 97 w 221"/>
                <a:gd name="T21" fmla="*/ 48 h 198"/>
                <a:gd name="T22" fmla="*/ 111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7 w 221"/>
                <a:gd name="T37" fmla="*/ 75 h 198"/>
                <a:gd name="T38" fmla="*/ 84 w 221"/>
                <a:gd name="T39" fmla="*/ 77 h 198"/>
                <a:gd name="T40" fmla="*/ 80 w 221"/>
                <a:gd name="T41" fmla="*/ 92 h 198"/>
                <a:gd name="T42" fmla="*/ 80 w 221"/>
                <a:gd name="T43" fmla="*/ 99 h 198"/>
                <a:gd name="T44" fmla="*/ 87 w 221"/>
                <a:gd name="T45" fmla="*/ 117 h 198"/>
                <a:gd name="T46" fmla="*/ 87 w 221"/>
                <a:gd name="T47" fmla="*/ 133 h 198"/>
                <a:gd name="T48" fmla="*/ 87 w 221"/>
                <a:gd name="T49" fmla="*/ 134 h 198"/>
                <a:gd name="T50" fmla="*/ 80 w 221"/>
                <a:gd name="T51" fmla="*/ 136 h 198"/>
                <a:gd name="T52" fmla="*/ 77 w 221"/>
                <a:gd name="T53" fmla="*/ 65 h 198"/>
                <a:gd name="T54" fmla="*/ 65 w 221"/>
                <a:gd name="T55" fmla="*/ 53 h 198"/>
                <a:gd name="T56" fmla="*/ 77 w 221"/>
                <a:gd name="T57" fmla="*/ 41 h 198"/>
                <a:gd name="T58" fmla="*/ 89 w 221"/>
                <a:gd name="T59" fmla="*/ 53 h 198"/>
                <a:gd name="T60" fmla="*/ 77 w 221"/>
                <a:gd name="T61" fmla="*/ 65 h 198"/>
                <a:gd name="T62" fmla="*/ 131 w 221"/>
                <a:gd name="T63" fmla="*/ 101 h 198"/>
                <a:gd name="T64" fmla="*/ 125 w 221"/>
                <a:gd name="T65" fmla="*/ 113 h 198"/>
                <a:gd name="T66" fmla="*/ 125 w 221"/>
                <a:gd name="T67" fmla="*/ 133 h 198"/>
                <a:gd name="T68" fmla="*/ 114 w 221"/>
                <a:gd name="T69" fmla="*/ 143 h 198"/>
                <a:gd name="T70" fmla="*/ 108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1 h 198"/>
                <a:gd name="T78" fmla="*/ 90 w 221"/>
                <a:gd name="T79" fmla="*/ 92 h 198"/>
                <a:gd name="T80" fmla="*/ 111 w 221"/>
                <a:gd name="T81" fmla="*/ 72 h 198"/>
                <a:gd name="T82" fmla="*/ 131 w 221"/>
                <a:gd name="T83" fmla="*/ 92 h 198"/>
                <a:gd name="T84" fmla="*/ 131 w 221"/>
                <a:gd name="T85" fmla="*/ 101 h 198"/>
                <a:gd name="T86" fmla="*/ 145 w 221"/>
                <a:gd name="T87" fmla="*/ 41 h 198"/>
                <a:gd name="T88" fmla="*/ 157 w 221"/>
                <a:gd name="T89" fmla="*/ 53 h 198"/>
                <a:gd name="T90" fmla="*/ 145 w 221"/>
                <a:gd name="T91" fmla="*/ 65 h 198"/>
                <a:gd name="T92" fmla="*/ 133 w 221"/>
                <a:gd name="T93" fmla="*/ 53 h 198"/>
                <a:gd name="T94" fmla="*/ 145 w 221"/>
                <a:gd name="T95" fmla="*/ 41 h 198"/>
                <a:gd name="T96" fmla="*/ 165 w 221"/>
                <a:gd name="T97" fmla="*/ 102 h 198"/>
                <a:gd name="T98" fmla="*/ 159 w 221"/>
                <a:gd name="T99" fmla="*/ 114 h 198"/>
                <a:gd name="T100" fmla="*/ 159 w 221"/>
                <a:gd name="T101" fmla="*/ 126 h 198"/>
                <a:gd name="T102" fmla="*/ 148 w 221"/>
                <a:gd name="T103" fmla="*/ 136 h 198"/>
                <a:gd name="T104" fmla="*/ 142 w 221"/>
                <a:gd name="T105" fmla="*/ 136 h 198"/>
                <a:gd name="T106" fmla="*/ 135 w 221"/>
                <a:gd name="T107" fmla="*/ 134 h 198"/>
                <a:gd name="T108" fmla="*/ 135 w 221"/>
                <a:gd name="T109" fmla="*/ 133 h 198"/>
                <a:gd name="T110" fmla="*/ 135 w 221"/>
                <a:gd name="T111" fmla="*/ 117 h 198"/>
                <a:gd name="T112" fmla="*/ 142 w 221"/>
                <a:gd name="T113" fmla="*/ 99 h 198"/>
                <a:gd name="T114" fmla="*/ 142 w 221"/>
                <a:gd name="T115" fmla="*/ 92 h 198"/>
                <a:gd name="T116" fmla="*/ 137 w 221"/>
                <a:gd name="T117" fmla="*/ 77 h 198"/>
                <a:gd name="T118" fmla="*/ 145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5"/>
                  </a:moveTo>
                  <a:cubicBezTo>
                    <a:pt x="173" y="1"/>
                    <a:pt x="135" y="0"/>
                    <a:pt x="111" y="23"/>
                  </a:cubicBezTo>
                  <a:cubicBezTo>
                    <a:pt x="87" y="0"/>
                    <a:pt x="48" y="1"/>
                    <a:pt x="25" y="24"/>
                  </a:cubicBezTo>
                  <a:cubicBezTo>
                    <a:pt x="0" y="49"/>
                    <a:pt x="0" y="88"/>
                    <a:pt x="25" y="112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8"/>
                    <a:pt x="221" y="49"/>
                    <a:pt x="197" y="25"/>
                  </a:cubicBezTo>
                  <a:close/>
                  <a:moveTo>
                    <a:pt x="111" y="34"/>
                  </a:moveTo>
                  <a:cubicBezTo>
                    <a:pt x="118" y="34"/>
                    <a:pt x="125" y="40"/>
                    <a:pt x="125" y="48"/>
                  </a:cubicBezTo>
                  <a:cubicBezTo>
                    <a:pt x="125" y="55"/>
                    <a:pt x="118" y="61"/>
                    <a:pt x="111" y="61"/>
                  </a:cubicBezTo>
                  <a:cubicBezTo>
                    <a:pt x="103" y="61"/>
                    <a:pt x="97" y="55"/>
                    <a:pt x="97" y="48"/>
                  </a:cubicBezTo>
                  <a:cubicBezTo>
                    <a:pt x="97" y="40"/>
                    <a:pt x="103" y="34"/>
                    <a:pt x="111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8" y="136"/>
                    <a:pt x="63" y="132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2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6" y="75"/>
                    <a:pt x="77" y="75"/>
                  </a:cubicBezTo>
                  <a:cubicBezTo>
                    <a:pt x="80" y="75"/>
                    <a:pt x="82" y="76"/>
                    <a:pt x="84" y="77"/>
                  </a:cubicBezTo>
                  <a:cubicBezTo>
                    <a:pt x="82" y="81"/>
                    <a:pt x="80" y="86"/>
                    <a:pt x="80" y="9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6"/>
                    <a:pt x="83" y="112"/>
                    <a:pt x="87" y="117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5" y="135"/>
                    <a:pt x="83" y="136"/>
                    <a:pt x="80" y="136"/>
                  </a:cubicBezTo>
                  <a:close/>
                  <a:moveTo>
                    <a:pt x="77" y="65"/>
                  </a:moveTo>
                  <a:cubicBezTo>
                    <a:pt x="70" y="65"/>
                    <a:pt x="65" y="59"/>
                    <a:pt x="65" y="53"/>
                  </a:cubicBezTo>
                  <a:cubicBezTo>
                    <a:pt x="65" y="46"/>
                    <a:pt x="70" y="41"/>
                    <a:pt x="77" y="41"/>
                  </a:cubicBezTo>
                  <a:cubicBezTo>
                    <a:pt x="83" y="41"/>
                    <a:pt x="89" y="46"/>
                    <a:pt x="89" y="53"/>
                  </a:cubicBezTo>
                  <a:cubicBezTo>
                    <a:pt x="89" y="59"/>
                    <a:pt x="83" y="65"/>
                    <a:pt x="77" y="65"/>
                  </a:cubicBezTo>
                  <a:close/>
                  <a:moveTo>
                    <a:pt x="131" y="101"/>
                  </a:moveTo>
                  <a:cubicBezTo>
                    <a:pt x="131" y="106"/>
                    <a:pt x="129" y="111"/>
                    <a:pt x="125" y="113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5" y="139"/>
                    <a:pt x="120" y="143"/>
                    <a:pt x="114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2" y="143"/>
                    <a:pt x="97" y="139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1"/>
                    <a:pt x="90" y="106"/>
                    <a:pt x="90" y="10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1"/>
                    <a:pt x="100" y="72"/>
                    <a:pt x="111" y="72"/>
                  </a:cubicBezTo>
                  <a:cubicBezTo>
                    <a:pt x="122" y="72"/>
                    <a:pt x="131" y="81"/>
                    <a:pt x="131" y="92"/>
                  </a:cubicBezTo>
                  <a:lnTo>
                    <a:pt x="131" y="101"/>
                  </a:lnTo>
                  <a:close/>
                  <a:moveTo>
                    <a:pt x="145" y="41"/>
                  </a:moveTo>
                  <a:cubicBezTo>
                    <a:pt x="152" y="41"/>
                    <a:pt x="157" y="46"/>
                    <a:pt x="157" y="53"/>
                  </a:cubicBezTo>
                  <a:cubicBezTo>
                    <a:pt x="157" y="59"/>
                    <a:pt x="152" y="65"/>
                    <a:pt x="145" y="65"/>
                  </a:cubicBezTo>
                  <a:cubicBezTo>
                    <a:pt x="138" y="65"/>
                    <a:pt x="133" y="59"/>
                    <a:pt x="133" y="53"/>
                  </a:cubicBezTo>
                  <a:cubicBezTo>
                    <a:pt x="133" y="46"/>
                    <a:pt x="138" y="41"/>
                    <a:pt x="145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3" y="112"/>
                    <a:pt x="159" y="11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9" y="132"/>
                    <a:pt x="154" y="136"/>
                    <a:pt x="148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39" y="136"/>
                    <a:pt x="137" y="135"/>
                    <a:pt x="135" y="134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2"/>
                    <a:pt x="142" y="106"/>
                    <a:pt x="142" y="99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86"/>
                    <a:pt x="140" y="81"/>
                    <a:pt x="137" y="77"/>
                  </a:cubicBezTo>
                  <a:cubicBezTo>
                    <a:pt x="140" y="76"/>
                    <a:pt x="142" y="75"/>
                    <a:pt x="145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43" name="Espaço Reservado para Texto 53">
            <a:extLst>
              <a:ext uri="{FF2B5EF4-FFF2-40B4-BE49-F238E27FC236}">
                <a16:creationId xmlns:a16="http://schemas.microsoft.com/office/drawing/2014/main" id="{DCEC19CF-D35E-5495-827A-A2048C30B864}"/>
              </a:ext>
            </a:extLst>
          </p:cNvPr>
          <p:cNvSpPr txBox="1">
            <a:spLocks/>
          </p:cNvSpPr>
          <p:nvPr/>
        </p:nvSpPr>
        <p:spPr>
          <a:xfrm>
            <a:off x="1131004" y="1340369"/>
            <a:ext cx="9817239" cy="364755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880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300"/>
              </a:spcAft>
              <a:buSzPct val="75000"/>
              <a:buFont typeface="Courier New" panose="02070309020205020404" pitchFamily="49" charset="0"/>
              <a:buChar char="o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4800" b="1" dirty="0">
                <a:solidFill>
                  <a:schemeClr val="bg2"/>
                </a:solidFill>
              </a:rPr>
              <a:t>Previdência</a:t>
            </a:r>
          </a:p>
          <a:p>
            <a:pPr marL="0" indent="0">
              <a:buNone/>
            </a:pPr>
            <a:r>
              <a:rPr lang="pt-BR" sz="4800" b="1" dirty="0">
                <a:solidFill>
                  <a:schemeClr val="bg2"/>
                </a:solidFill>
              </a:rPr>
              <a:t>tratada</a:t>
            </a:r>
          </a:p>
          <a:p>
            <a:pPr marL="0" indent="0">
              <a:buNone/>
            </a:pPr>
            <a:r>
              <a:rPr lang="pt-BR" sz="4800" b="1" dirty="0">
                <a:solidFill>
                  <a:schemeClr val="bg2"/>
                </a:solidFill>
              </a:rPr>
              <a:t>como prioridade</a:t>
            </a:r>
          </a:p>
        </p:txBody>
      </p:sp>
      <p:sp>
        <p:nvSpPr>
          <p:cNvPr id="44" name="Seta: para Baixo 18">
            <a:extLst>
              <a:ext uri="{FF2B5EF4-FFF2-40B4-BE49-F238E27FC236}">
                <a16:creationId xmlns:a16="http://schemas.microsoft.com/office/drawing/2014/main" id="{4F0264CC-058A-9C22-86DF-9D2C563A7973}"/>
              </a:ext>
            </a:extLst>
          </p:cNvPr>
          <p:cNvSpPr>
            <a:spLocks noChangeAspect="1"/>
          </p:cNvSpPr>
          <p:nvPr/>
        </p:nvSpPr>
        <p:spPr>
          <a:xfrm>
            <a:off x="8982139" y="2790479"/>
            <a:ext cx="798154" cy="520402"/>
          </a:xfrm>
          <a:prstGeom prst="downArrow">
            <a:avLst/>
          </a:prstGeom>
          <a:solidFill>
            <a:srgbClr val="689ED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Retângulo 44">
            <a:extLst>
              <a:ext uri="{FF2B5EF4-FFF2-40B4-BE49-F238E27FC236}">
                <a16:creationId xmlns:a16="http://schemas.microsoft.com/office/drawing/2014/main" id="{5D47A046-EC3A-92E7-A568-03A9FA985AE9}"/>
              </a:ext>
            </a:extLst>
          </p:cNvPr>
          <p:cNvSpPr>
            <a:spLocks noChangeAspect="1"/>
          </p:cNvSpPr>
          <p:nvPr/>
        </p:nvSpPr>
        <p:spPr>
          <a:xfrm>
            <a:off x="7574146" y="3517976"/>
            <a:ext cx="3614140" cy="1170533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1872B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C2301E9D-7736-0976-96C9-1F736FEF8C3C}"/>
              </a:ext>
            </a:extLst>
          </p:cNvPr>
          <p:cNvSpPr>
            <a:spLocks noChangeAspect="1"/>
          </p:cNvSpPr>
          <p:nvPr/>
        </p:nvSpPr>
        <p:spPr>
          <a:xfrm>
            <a:off x="7574147" y="1412809"/>
            <a:ext cx="3614139" cy="103897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179A539E-1DC4-7B5F-8479-1A6F1CB70D06}"/>
              </a:ext>
            </a:extLst>
          </p:cNvPr>
          <p:cNvGrpSpPr/>
          <p:nvPr/>
        </p:nvGrpSpPr>
        <p:grpSpPr>
          <a:xfrm rot="5400000">
            <a:off x="4587137" y="-4132815"/>
            <a:ext cx="139725" cy="7938829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F737BDD-EB43-0174-CD14-9F28844C41E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D9B87CE3-D417-852A-E37F-E174AB255D30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EFCE1D6D-D857-F74A-1AA6-3CA7056AA9C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08EB11A-53D3-EC20-E7AA-ACC93EF1C78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855228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9D2CF-534B-DA39-E139-114DF04F3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Agrupar 21">
            <a:extLst>
              <a:ext uri="{FF2B5EF4-FFF2-40B4-BE49-F238E27FC236}">
                <a16:creationId xmlns:a16="http://schemas.microsoft.com/office/drawing/2014/main" id="{01211D54-27B8-FD2D-943A-BFF22E8E13EC}"/>
              </a:ext>
            </a:extLst>
          </p:cNvPr>
          <p:cNvGrpSpPr/>
          <p:nvPr/>
        </p:nvGrpSpPr>
        <p:grpSpPr>
          <a:xfrm rot="5400000">
            <a:off x="4587137" y="-3899552"/>
            <a:ext cx="139725" cy="7938829"/>
            <a:chOff x="5797898" y="-1"/>
            <a:chExt cx="117127" cy="6848476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7B00627E-4ADE-BE2C-8A6A-94AF2E91582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932A54E7-8F33-EDF2-56CE-3E10DF6FEAC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247755F-ABE8-5FCD-AFEC-AFFB703EBA1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1024F36C-F642-5C29-5C6D-EA8393F496A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27" name="Oval 62">
            <a:extLst>
              <a:ext uri="{FF2B5EF4-FFF2-40B4-BE49-F238E27FC236}">
                <a16:creationId xmlns:a16="http://schemas.microsoft.com/office/drawing/2014/main" id="{065C4D04-1149-130D-AE10-8D933E7DC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454" y="6083103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F2DAC23B-731B-6979-AE64-CE5BA8874D38}"/>
              </a:ext>
            </a:extLst>
          </p:cNvPr>
          <p:cNvSpPr txBox="1"/>
          <p:nvPr/>
        </p:nvSpPr>
        <p:spPr>
          <a:xfrm flipH="1">
            <a:off x="413201" y="349568"/>
            <a:ext cx="10447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Governança</a:t>
            </a:r>
          </a:p>
        </p:txBody>
      </p:sp>
      <p:pic>
        <p:nvPicPr>
          <p:cNvPr id="3" name="Imagem 2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1F93DE26-A435-48C4-678B-3D88012CD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392" y="1196912"/>
            <a:ext cx="4180745" cy="2282400"/>
          </a:xfrm>
          <a:prstGeom prst="rect">
            <a:avLst/>
          </a:prstGeom>
        </p:spPr>
      </p:pic>
      <p:pic>
        <p:nvPicPr>
          <p:cNvPr id="5" name="Imagem 4" descr="Texto, Carta&#10;&#10;Descrição gerada automaticamente">
            <a:extLst>
              <a:ext uri="{FF2B5EF4-FFF2-40B4-BE49-F238E27FC236}">
                <a16:creationId xmlns:a16="http://schemas.microsoft.com/office/drawing/2014/main" id="{A5FAE3E4-12E7-3B33-C585-0754359DCB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392" y="3549524"/>
            <a:ext cx="4180745" cy="22824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B7B5592-2E4F-287B-A4A6-A2A3728E502F}"/>
              </a:ext>
            </a:extLst>
          </p:cNvPr>
          <p:cNvSpPr txBox="1"/>
          <p:nvPr/>
        </p:nvSpPr>
        <p:spPr>
          <a:xfrm>
            <a:off x="413201" y="1124521"/>
            <a:ext cx="698661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§ 1º  Na aplicação dos recursos de que trata esta Resolução, os responsáveis pela gestão do regime próprio de previdência social devem: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  <a:p>
            <a:pPr indent="177800" algn="just"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 - observar os princípios de segurança, rentabilidade, solvência, liquidez, motivação, adequação à natureza de suas obrigações e transparência;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  <a:p>
            <a:pPr indent="177800" algn="just"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II - exercer suas atividades com boa fé, lealdade e diligência;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  <a:p>
            <a:pPr indent="177800" algn="just"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III - zelar por elevados padrões éticos;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  <a:p>
            <a:pPr indent="177800" algn="just"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IV - adotar regras, procedimentos e controles internos que visem garantir o cumprimento de suas obrigações, respeitando a política de investimentos estabelecida, observados os segmentos, limites e demais requisitos previstos nesta Resolução e os parâmetros estabelecidos nas normas gerais de organização e funcionamento desses regimes, em regulamentação da Secretaria de Previdência;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  <a:p>
            <a:pPr indent="177800" algn="just"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V - realizar com diligência a seleção, o acompanhamento e a avaliação de prestadores de serviços contratados;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  <a:p>
            <a:pPr indent="177800" algn="just">
              <a:spcAft>
                <a:spcPts val="600"/>
              </a:spcAft>
            </a:pPr>
            <a:r>
              <a:rPr lang="pt-BR" sz="16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VI - realizar o prévio credenciamento, o acompanhamento e a avaliação do gestor e do administrador dos fundos de investimento e das demais instituições escolhidas para receber as aplicações, observados os parâmetros estabelecidos de acordo com o inciso IV.</a:t>
            </a:r>
            <a:endParaRPr lang="pt-BR" sz="1600" b="0" i="0" dirty="0">
              <a:solidFill>
                <a:schemeClr val="bg1"/>
              </a:solidFill>
              <a:effectLst/>
              <a:latin typeface="Ubuntu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15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F4512-E7DF-BCF6-D581-608EB5BA9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08C98F4F-A598-722D-43BF-88424D36B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6289456"/>
              </p:ext>
            </p:extLst>
          </p:nvPr>
        </p:nvGraphicFramePr>
        <p:xfrm>
          <a:off x="1354941" y="227578"/>
          <a:ext cx="5830340" cy="5492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3" name="Imagem 22" descr="Um chapéu preto sobre um PiggyBank">
            <a:extLst>
              <a:ext uri="{FF2B5EF4-FFF2-40B4-BE49-F238E27FC236}">
                <a16:creationId xmlns:a16="http://schemas.microsoft.com/office/drawing/2014/main" id="{1BE17C44-50CD-53AF-B659-C77620847481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49" y="132447"/>
            <a:ext cx="4689750" cy="6002752"/>
          </a:xfrm>
          <a:prstGeom prst="rect">
            <a:avLst/>
          </a:prstGeom>
        </p:spPr>
      </p:pic>
      <p:grpSp>
        <p:nvGrpSpPr>
          <p:cNvPr id="102" name="Agrupar 101">
            <a:extLst>
              <a:ext uri="{FF2B5EF4-FFF2-40B4-BE49-F238E27FC236}">
                <a16:creationId xmlns:a16="http://schemas.microsoft.com/office/drawing/2014/main" id="{E0FB712A-6187-340B-4378-D2C738BCD1D8}"/>
              </a:ext>
            </a:extLst>
          </p:cNvPr>
          <p:cNvGrpSpPr/>
          <p:nvPr/>
        </p:nvGrpSpPr>
        <p:grpSpPr>
          <a:xfrm>
            <a:off x="115908" y="0"/>
            <a:ext cx="1164840" cy="1748001"/>
            <a:chOff x="8559801" y="3382963"/>
            <a:chExt cx="1246188" cy="1870075"/>
          </a:xfrm>
        </p:grpSpPr>
        <p:sp>
          <p:nvSpPr>
            <p:cNvPr id="103" name="Rectangle 47">
              <a:extLst>
                <a:ext uri="{FF2B5EF4-FFF2-40B4-BE49-F238E27FC236}">
                  <a16:creationId xmlns:a16="http://schemas.microsoft.com/office/drawing/2014/main" id="{3BC13A8E-ADCE-1BDC-DF18-7441BE29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9801" y="4005263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4" name="Freeform 48">
              <a:extLst>
                <a:ext uri="{FF2B5EF4-FFF2-40B4-BE49-F238E27FC236}">
                  <a16:creationId xmlns:a16="http://schemas.microsoft.com/office/drawing/2014/main" id="{2840C149-D95B-61AC-0220-EE400175D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7138" y="4295775"/>
              <a:ext cx="260350" cy="211138"/>
            </a:xfrm>
            <a:custGeom>
              <a:avLst/>
              <a:gdLst>
                <a:gd name="T0" fmla="*/ 113 w 167"/>
                <a:gd name="T1" fmla="*/ 30 h 135"/>
                <a:gd name="T2" fmla="*/ 84 w 167"/>
                <a:gd name="T3" fmla="*/ 0 h 135"/>
                <a:gd name="T4" fmla="*/ 54 w 167"/>
                <a:gd name="T5" fmla="*/ 30 h 135"/>
                <a:gd name="T6" fmla="*/ 84 w 167"/>
                <a:gd name="T7" fmla="*/ 60 h 135"/>
                <a:gd name="T8" fmla="*/ 113 w 167"/>
                <a:gd name="T9" fmla="*/ 30 h 135"/>
                <a:gd name="T10" fmla="*/ 121 w 167"/>
                <a:gd name="T11" fmla="*/ 135 h 135"/>
                <a:gd name="T12" fmla="*/ 121 w 167"/>
                <a:gd name="T13" fmla="*/ 103 h 135"/>
                <a:gd name="T14" fmla="*/ 154 w 167"/>
                <a:gd name="T15" fmla="*/ 73 h 135"/>
                <a:gd name="T16" fmla="*/ 162 w 167"/>
                <a:gd name="T17" fmla="*/ 60 h 135"/>
                <a:gd name="T18" fmla="*/ 158 w 167"/>
                <a:gd name="T19" fmla="*/ 40 h 135"/>
                <a:gd name="T20" fmla="*/ 138 w 167"/>
                <a:gd name="T21" fmla="*/ 44 h 135"/>
                <a:gd name="T22" fmla="*/ 129 w 167"/>
                <a:gd name="T23" fmla="*/ 57 h 135"/>
                <a:gd name="T24" fmla="*/ 84 w 167"/>
                <a:gd name="T25" fmla="*/ 82 h 135"/>
                <a:gd name="T26" fmla="*/ 67 w 167"/>
                <a:gd name="T27" fmla="*/ 79 h 135"/>
                <a:gd name="T28" fmla="*/ 65 w 167"/>
                <a:gd name="T29" fmla="*/ 79 h 135"/>
                <a:gd name="T30" fmla="*/ 65 w 167"/>
                <a:gd name="T31" fmla="*/ 79 h 135"/>
                <a:gd name="T32" fmla="*/ 38 w 167"/>
                <a:gd name="T33" fmla="*/ 57 h 135"/>
                <a:gd name="T34" fmla="*/ 29 w 167"/>
                <a:gd name="T35" fmla="*/ 44 h 135"/>
                <a:gd name="T36" fmla="*/ 9 w 167"/>
                <a:gd name="T37" fmla="*/ 40 h 135"/>
                <a:gd name="T38" fmla="*/ 5 w 167"/>
                <a:gd name="T39" fmla="*/ 60 h 135"/>
                <a:gd name="T40" fmla="*/ 14 w 167"/>
                <a:gd name="T41" fmla="*/ 74 h 135"/>
                <a:gd name="T42" fmla="*/ 47 w 167"/>
                <a:gd name="T43" fmla="*/ 103 h 135"/>
                <a:gd name="T44" fmla="*/ 47 w 167"/>
                <a:gd name="T45" fmla="*/ 135 h 135"/>
                <a:gd name="T46" fmla="*/ 121 w 167"/>
                <a:gd name="T4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35">
                  <a:moveTo>
                    <a:pt x="113" y="30"/>
                  </a:moveTo>
                  <a:cubicBezTo>
                    <a:pt x="113" y="14"/>
                    <a:pt x="100" y="0"/>
                    <a:pt x="84" y="0"/>
                  </a:cubicBezTo>
                  <a:cubicBezTo>
                    <a:pt x="67" y="0"/>
                    <a:pt x="54" y="14"/>
                    <a:pt x="54" y="30"/>
                  </a:cubicBezTo>
                  <a:cubicBezTo>
                    <a:pt x="54" y="46"/>
                    <a:pt x="67" y="60"/>
                    <a:pt x="84" y="60"/>
                  </a:cubicBezTo>
                  <a:cubicBezTo>
                    <a:pt x="100" y="60"/>
                    <a:pt x="113" y="46"/>
                    <a:pt x="113" y="30"/>
                  </a:cubicBezTo>
                  <a:close/>
                  <a:moveTo>
                    <a:pt x="121" y="135"/>
                  </a:moveTo>
                  <a:cubicBezTo>
                    <a:pt x="121" y="103"/>
                    <a:pt x="121" y="103"/>
                    <a:pt x="121" y="103"/>
                  </a:cubicBezTo>
                  <a:cubicBezTo>
                    <a:pt x="134" y="96"/>
                    <a:pt x="146" y="86"/>
                    <a:pt x="154" y="73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7" y="53"/>
                    <a:pt x="165" y="44"/>
                    <a:pt x="158" y="40"/>
                  </a:cubicBezTo>
                  <a:cubicBezTo>
                    <a:pt x="151" y="35"/>
                    <a:pt x="142" y="37"/>
                    <a:pt x="138" y="44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19" y="72"/>
                    <a:pt x="102" y="82"/>
                    <a:pt x="84" y="82"/>
                  </a:cubicBezTo>
                  <a:cubicBezTo>
                    <a:pt x="78" y="82"/>
                    <a:pt x="72" y="81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5" y="75"/>
                    <a:pt x="45" y="67"/>
                    <a:pt x="38" y="5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5" y="37"/>
                    <a:pt x="16" y="35"/>
                    <a:pt x="9" y="40"/>
                  </a:cubicBezTo>
                  <a:cubicBezTo>
                    <a:pt x="2" y="44"/>
                    <a:pt x="0" y="54"/>
                    <a:pt x="5" y="6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2" y="86"/>
                    <a:pt x="34" y="96"/>
                    <a:pt x="47" y="103"/>
                  </a:cubicBezTo>
                  <a:cubicBezTo>
                    <a:pt x="47" y="135"/>
                    <a:pt x="47" y="135"/>
                    <a:pt x="47" y="135"/>
                  </a:cubicBezTo>
                  <a:lnTo>
                    <a:pt x="121" y="135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5" name="Freeform 49">
              <a:extLst>
                <a:ext uri="{FF2B5EF4-FFF2-40B4-BE49-F238E27FC236}">
                  <a16:creationId xmlns:a16="http://schemas.microsoft.com/office/drawing/2014/main" id="{57855532-E3C7-1583-95AA-6AAB1D059F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0288" y="4127500"/>
              <a:ext cx="277813" cy="207963"/>
            </a:xfrm>
            <a:custGeom>
              <a:avLst/>
              <a:gdLst>
                <a:gd name="T0" fmla="*/ 63 w 179"/>
                <a:gd name="T1" fmla="*/ 124 h 133"/>
                <a:gd name="T2" fmla="*/ 74 w 179"/>
                <a:gd name="T3" fmla="*/ 129 h 133"/>
                <a:gd name="T4" fmla="*/ 106 w 179"/>
                <a:gd name="T5" fmla="*/ 127 h 133"/>
                <a:gd name="T6" fmla="*/ 112 w 179"/>
                <a:gd name="T7" fmla="*/ 124 h 133"/>
                <a:gd name="T8" fmla="*/ 172 w 179"/>
                <a:gd name="T9" fmla="*/ 112 h 133"/>
                <a:gd name="T10" fmla="*/ 162 w 179"/>
                <a:gd name="T11" fmla="*/ 75 h 133"/>
                <a:gd name="T12" fmla="*/ 160 w 179"/>
                <a:gd name="T13" fmla="*/ 62 h 133"/>
                <a:gd name="T14" fmla="*/ 84 w 179"/>
                <a:gd name="T15" fmla="*/ 1 h 133"/>
                <a:gd name="T16" fmla="*/ 15 w 179"/>
                <a:gd name="T17" fmla="*/ 62 h 133"/>
                <a:gd name="T18" fmla="*/ 13 w 179"/>
                <a:gd name="T19" fmla="*/ 74 h 133"/>
                <a:gd name="T20" fmla="*/ 2 w 179"/>
                <a:gd name="T21" fmla="*/ 108 h 133"/>
                <a:gd name="T22" fmla="*/ 63 w 179"/>
                <a:gd name="T23" fmla="*/ 124 h 133"/>
                <a:gd name="T24" fmla="*/ 67 w 179"/>
                <a:gd name="T25" fmla="*/ 73 h 133"/>
                <a:gd name="T26" fmla="*/ 89 w 179"/>
                <a:gd name="T27" fmla="*/ 65 h 133"/>
                <a:gd name="T28" fmla="*/ 96 w 179"/>
                <a:gd name="T29" fmla="*/ 58 h 133"/>
                <a:gd name="T30" fmla="*/ 132 w 179"/>
                <a:gd name="T31" fmla="*/ 73 h 133"/>
                <a:gd name="T32" fmla="*/ 43 w 179"/>
                <a:gd name="T33" fmla="*/ 73 h 133"/>
                <a:gd name="T34" fmla="*/ 67 w 179"/>
                <a:gd name="T35" fmla="*/ 7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33">
                  <a:moveTo>
                    <a:pt x="63" y="124"/>
                  </a:moveTo>
                  <a:cubicBezTo>
                    <a:pt x="65" y="125"/>
                    <a:pt x="71" y="128"/>
                    <a:pt x="74" y="129"/>
                  </a:cubicBezTo>
                  <a:cubicBezTo>
                    <a:pt x="85" y="132"/>
                    <a:pt x="95" y="131"/>
                    <a:pt x="106" y="127"/>
                  </a:cubicBezTo>
                  <a:cubicBezTo>
                    <a:pt x="108" y="127"/>
                    <a:pt x="111" y="124"/>
                    <a:pt x="112" y="124"/>
                  </a:cubicBezTo>
                  <a:cubicBezTo>
                    <a:pt x="129" y="121"/>
                    <a:pt x="163" y="133"/>
                    <a:pt x="172" y="112"/>
                  </a:cubicBezTo>
                  <a:cubicBezTo>
                    <a:pt x="179" y="97"/>
                    <a:pt x="166" y="88"/>
                    <a:pt x="162" y="75"/>
                  </a:cubicBezTo>
                  <a:cubicBezTo>
                    <a:pt x="161" y="71"/>
                    <a:pt x="161" y="66"/>
                    <a:pt x="160" y="62"/>
                  </a:cubicBezTo>
                  <a:cubicBezTo>
                    <a:pt x="154" y="26"/>
                    <a:pt x="121" y="0"/>
                    <a:pt x="84" y="1"/>
                  </a:cubicBezTo>
                  <a:cubicBezTo>
                    <a:pt x="50" y="3"/>
                    <a:pt x="21" y="28"/>
                    <a:pt x="15" y="62"/>
                  </a:cubicBezTo>
                  <a:cubicBezTo>
                    <a:pt x="14" y="66"/>
                    <a:pt x="14" y="71"/>
                    <a:pt x="13" y="74"/>
                  </a:cubicBezTo>
                  <a:cubicBezTo>
                    <a:pt x="10" y="86"/>
                    <a:pt x="0" y="93"/>
                    <a:pt x="2" y="108"/>
                  </a:cubicBezTo>
                  <a:cubicBezTo>
                    <a:pt x="6" y="133"/>
                    <a:pt x="46" y="122"/>
                    <a:pt x="63" y="124"/>
                  </a:cubicBezTo>
                  <a:close/>
                  <a:moveTo>
                    <a:pt x="67" y="73"/>
                  </a:moveTo>
                  <a:cubicBezTo>
                    <a:pt x="75" y="72"/>
                    <a:pt x="83" y="69"/>
                    <a:pt x="89" y="65"/>
                  </a:cubicBezTo>
                  <a:cubicBezTo>
                    <a:pt x="90" y="64"/>
                    <a:pt x="96" y="58"/>
                    <a:pt x="96" y="58"/>
                  </a:cubicBezTo>
                  <a:cubicBezTo>
                    <a:pt x="103" y="70"/>
                    <a:pt x="119" y="74"/>
                    <a:pt x="132" y="73"/>
                  </a:cubicBezTo>
                  <a:cubicBezTo>
                    <a:pt x="130" y="131"/>
                    <a:pt x="45" y="131"/>
                    <a:pt x="43" y="73"/>
                  </a:cubicBezTo>
                  <a:cubicBezTo>
                    <a:pt x="51" y="72"/>
                    <a:pt x="60" y="74"/>
                    <a:pt x="67" y="73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6" name="Freeform 50">
              <a:extLst>
                <a:ext uri="{FF2B5EF4-FFF2-40B4-BE49-F238E27FC236}">
                  <a16:creationId xmlns:a16="http://schemas.microsoft.com/office/drawing/2014/main" id="{B20E62CF-BCD8-F783-95CA-E21B84F31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588" y="4356100"/>
              <a:ext cx="257175" cy="150813"/>
            </a:xfrm>
            <a:custGeom>
              <a:avLst/>
              <a:gdLst>
                <a:gd name="T0" fmla="*/ 165 w 165"/>
                <a:gd name="T1" fmla="*/ 96 h 96"/>
                <a:gd name="T2" fmla="*/ 165 w 165"/>
                <a:gd name="T3" fmla="*/ 73 h 96"/>
                <a:gd name="T4" fmla="*/ 135 w 165"/>
                <a:gd name="T5" fmla="*/ 44 h 96"/>
                <a:gd name="T6" fmla="*/ 126 w 165"/>
                <a:gd name="T7" fmla="*/ 30 h 96"/>
                <a:gd name="T8" fmla="*/ 126 w 165"/>
                <a:gd name="T9" fmla="*/ 30 h 96"/>
                <a:gd name="T10" fmla="*/ 126 w 165"/>
                <a:gd name="T11" fmla="*/ 30 h 96"/>
                <a:gd name="T12" fmla="*/ 122 w 165"/>
                <a:gd name="T13" fmla="*/ 7 h 96"/>
                <a:gd name="T14" fmla="*/ 123 w 165"/>
                <a:gd name="T15" fmla="*/ 1 h 96"/>
                <a:gd name="T16" fmla="*/ 110 w 165"/>
                <a:gd name="T17" fmla="*/ 0 h 96"/>
                <a:gd name="T18" fmla="*/ 82 w 165"/>
                <a:gd name="T19" fmla="*/ 0 h 96"/>
                <a:gd name="T20" fmla="*/ 0 w 165"/>
                <a:gd name="T21" fmla="*/ 82 h 96"/>
                <a:gd name="T22" fmla="*/ 14 w 165"/>
                <a:gd name="T23" fmla="*/ 96 h 96"/>
                <a:gd name="T24" fmla="*/ 165 w 165"/>
                <a:gd name="T2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96">
                  <a:moveTo>
                    <a:pt x="165" y="96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53" y="66"/>
                    <a:pt x="143" y="56"/>
                    <a:pt x="135" y="4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2" y="23"/>
                    <a:pt x="120" y="15"/>
                    <a:pt x="122" y="7"/>
                  </a:cubicBezTo>
                  <a:cubicBezTo>
                    <a:pt x="122" y="5"/>
                    <a:pt x="123" y="3"/>
                    <a:pt x="123" y="1"/>
                  </a:cubicBezTo>
                  <a:cubicBezTo>
                    <a:pt x="119" y="1"/>
                    <a:pt x="114" y="0"/>
                    <a:pt x="1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90"/>
                    <a:pt x="6" y="96"/>
                    <a:pt x="14" y="96"/>
                  </a:cubicBezTo>
                  <a:cubicBezTo>
                    <a:pt x="165" y="96"/>
                    <a:pt x="165" y="96"/>
                    <a:pt x="165" y="96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7" name="Rectangle 51">
              <a:extLst>
                <a:ext uri="{FF2B5EF4-FFF2-40B4-BE49-F238E27FC236}">
                  <a16:creationId xmlns:a16="http://schemas.microsoft.com/office/drawing/2014/main" id="{C49FA52D-A02B-9403-FB2D-52531109AF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9801" y="4629150"/>
              <a:ext cx="622300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8" name="Freeform 52">
              <a:extLst>
                <a:ext uri="{FF2B5EF4-FFF2-40B4-BE49-F238E27FC236}">
                  <a16:creationId xmlns:a16="http://schemas.microsoft.com/office/drawing/2014/main" id="{CCB937C8-872D-B08A-D116-C0F07CFAB9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9813" y="4732338"/>
              <a:ext cx="420688" cy="419100"/>
            </a:xfrm>
            <a:custGeom>
              <a:avLst/>
              <a:gdLst>
                <a:gd name="T0" fmla="*/ 68 w 269"/>
                <a:gd name="T1" fmla="*/ 50 h 269"/>
                <a:gd name="T2" fmla="*/ 68 w 269"/>
                <a:gd name="T3" fmla="*/ 42 h 269"/>
                <a:gd name="T4" fmla="*/ 168 w 269"/>
                <a:gd name="T5" fmla="*/ 0 h 269"/>
                <a:gd name="T6" fmla="*/ 269 w 269"/>
                <a:gd name="T7" fmla="*/ 42 h 269"/>
                <a:gd name="T8" fmla="*/ 269 w 269"/>
                <a:gd name="T9" fmla="*/ 50 h 269"/>
                <a:gd name="T10" fmla="*/ 216 w 269"/>
                <a:gd name="T11" fmla="*/ 87 h 269"/>
                <a:gd name="T12" fmla="*/ 212 w 269"/>
                <a:gd name="T13" fmla="*/ 83 h 269"/>
                <a:gd name="T14" fmla="*/ 182 w 269"/>
                <a:gd name="T15" fmla="*/ 64 h 269"/>
                <a:gd name="T16" fmla="*/ 101 w 269"/>
                <a:gd name="T17" fmla="*/ 50 h 269"/>
                <a:gd name="T18" fmla="*/ 68 w 269"/>
                <a:gd name="T19" fmla="*/ 52 h 269"/>
                <a:gd name="T20" fmla="*/ 68 w 269"/>
                <a:gd name="T21" fmla="*/ 50 h 269"/>
                <a:gd name="T22" fmla="*/ 227 w 269"/>
                <a:gd name="T23" fmla="*/ 185 h 269"/>
                <a:gd name="T24" fmla="*/ 227 w 269"/>
                <a:gd name="T25" fmla="*/ 161 h 269"/>
                <a:gd name="T26" fmla="*/ 249 w 269"/>
                <a:gd name="T27" fmla="*/ 154 h 269"/>
                <a:gd name="T28" fmla="*/ 269 w 269"/>
                <a:gd name="T29" fmla="*/ 143 h 269"/>
                <a:gd name="T30" fmla="*/ 269 w 269"/>
                <a:gd name="T31" fmla="*/ 151 h 269"/>
                <a:gd name="T32" fmla="*/ 227 w 269"/>
                <a:gd name="T33" fmla="*/ 185 h 269"/>
                <a:gd name="T34" fmla="*/ 227 w 269"/>
                <a:gd name="T35" fmla="*/ 135 h 269"/>
                <a:gd name="T36" fmla="*/ 227 w 269"/>
                <a:gd name="T37" fmla="*/ 117 h 269"/>
                <a:gd name="T38" fmla="*/ 227 w 269"/>
                <a:gd name="T39" fmla="*/ 111 h 269"/>
                <a:gd name="T40" fmla="*/ 249 w 269"/>
                <a:gd name="T41" fmla="*/ 103 h 269"/>
                <a:gd name="T42" fmla="*/ 269 w 269"/>
                <a:gd name="T43" fmla="*/ 92 h 269"/>
                <a:gd name="T44" fmla="*/ 269 w 269"/>
                <a:gd name="T45" fmla="*/ 101 h 269"/>
                <a:gd name="T46" fmla="*/ 227 w 269"/>
                <a:gd name="T47" fmla="*/ 135 h 269"/>
                <a:gd name="T48" fmla="*/ 0 w 269"/>
                <a:gd name="T49" fmla="*/ 126 h 269"/>
                <a:gd name="T50" fmla="*/ 0 w 269"/>
                <a:gd name="T51" fmla="*/ 117 h 269"/>
                <a:gd name="T52" fmla="*/ 101 w 269"/>
                <a:gd name="T53" fmla="*/ 75 h 269"/>
                <a:gd name="T54" fmla="*/ 202 w 269"/>
                <a:gd name="T55" fmla="*/ 117 h 269"/>
                <a:gd name="T56" fmla="*/ 202 w 269"/>
                <a:gd name="T57" fmla="*/ 126 h 269"/>
                <a:gd name="T58" fmla="*/ 101 w 269"/>
                <a:gd name="T59" fmla="*/ 168 h 269"/>
                <a:gd name="T60" fmla="*/ 0 w 269"/>
                <a:gd name="T61" fmla="*/ 126 h 269"/>
                <a:gd name="T62" fmla="*/ 202 w 269"/>
                <a:gd name="T63" fmla="*/ 176 h 269"/>
                <a:gd name="T64" fmla="*/ 101 w 269"/>
                <a:gd name="T65" fmla="*/ 218 h 269"/>
                <a:gd name="T66" fmla="*/ 0 w 269"/>
                <a:gd name="T67" fmla="*/ 176 h 269"/>
                <a:gd name="T68" fmla="*/ 0 w 269"/>
                <a:gd name="T69" fmla="*/ 168 h 269"/>
                <a:gd name="T70" fmla="*/ 20 w 269"/>
                <a:gd name="T71" fmla="*/ 179 h 269"/>
                <a:gd name="T72" fmla="*/ 101 w 269"/>
                <a:gd name="T73" fmla="*/ 193 h 269"/>
                <a:gd name="T74" fmla="*/ 182 w 269"/>
                <a:gd name="T75" fmla="*/ 179 h 269"/>
                <a:gd name="T76" fmla="*/ 202 w 269"/>
                <a:gd name="T77" fmla="*/ 168 h 269"/>
                <a:gd name="T78" fmla="*/ 202 w 269"/>
                <a:gd name="T79" fmla="*/ 176 h 269"/>
                <a:gd name="T80" fmla="*/ 202 w 269"/>
                <a:gd name="T81" fmla="*/ 219 h 269"/>
                <a:gd name="T82" fmla="*/ 202 w 269"/>
                <a:gd name="T83" fmla="*/ 227 h 269"/>
                <a:gd name="T84" fmla="*/ 101 w 269"/>
                <a:gd name="T85" fmla="*/ 269 h 269"/>
                <a:gd name="T86" fmla="*/ 0 w 269"/>
                <a:gd name="T87" fmla="*/ 227 h 269"/>
                <a:gd name="T88" fmla="*/ 0 w 269"/>
                <a:gd name="T89" fmla="*/ 219 h 269"/>
                <a:gd name="T90" fmla="*/ 20 w 269"/>
                <a:gd name="T91" fmla="*/ 229 h 269"/>
                <a:gd name="T92" fmla="*/ 101 w 269"/>
                <a:gd name="T93" fmla="*/ 243 h 269"/>
                <a:gd name="T94" fmla="*/ 182 w 269"/>
                <a:gd name="T95" fmla="*/ 229 h 269"/>
                <a:gd name="T96" fmla="*/ 202 w 269"/>
                <a:gd name="T97" fmla="*/ 21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9" h="269">
                  <a:moveTo>
                    <a:pt x="68" y="50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8" y="19"/>
                    <a:pt x="113" y="0"/>
                    <a:pt x="168" y="0"/>
                  </a:cubicBezTo>
                  <a:cubicBezTo>
                    <a:pt x="224" y="0"/>
                    <a:pt x="269" y="19"/>
                    <a:pt x="269" y="42"/>
                  </a:cubicBezTo>
                  <a:cubicBezTo>
                    <a:pt x="269" y="50"/>
                    <a:pt x="269" y="50"/>
                    <a:pt x="269" y="50"/>
                  </a:cubicBezTo>
                  <a:cubicBezTo>
                    <a:pt x="269" y="66"/>
                    <a:pt x="248" y="80"/>
                    <a:pt x="216" y="87"/>
                  </a:cubicBezTo>
                  <a:cubicBezTo>
                    <a:pt x="214" y="86"/>
                    <a:pt x="213" y="84"/>
                    <a:pt x="212" y="83"/>
                  </a:cubicBezTo>
                  <a:cubicBezTo>
                    <a:pt x="204" y="75"/>
                    <a:pt x="193" y="69"/>
                    <a:pt x="182" y="64"/>
                  </a:cubicBezTo>
                  <a:cubicBezTo>
                    <a:pt x="160" y="55"/>
                    <a:pt x="132" y="50"/>
                    <a:pt x="101" y="50"/>
                  </a:cubicBezTo>
                  <a:cubicBezTo>
                    <a:pt x="90" y="50"/>
                    <a:pt x="79" y="51"/>
                    <a:pt x="68" y="52"/>
                  </a:cubicBezTo>
                  <a:cubicBezTo>
                    <a:pt x="68" y="52"/>
                    <a:pt x="68" y="51"/>
                    <a:pt x="68" y="50"/>
                  </a:cubicBezTo>
                  <a:close/>
                  <a:moveTo>
                    <a:pt x="227" y="185"/>
                  </a:moveTo>
                  <a:cubicBezTo>
                    <a:pt x="227" y="161"/>
                    <a:pt x="227" y="161"/>
                    <a:pt x="227" y="161"/>
                  </a:cubicBezTo>
                  <a:cubicBezTo>
                    <a:pt x="235" y="159"/>
                    <a:pt x="243" y="156"/>
                    <a:pt x="249" y="154"/>
                  </a:cubicBezTo>
                  <a:cubicBezTo>
                    <a:pt x="256" y="151"/>
                    <a:pt x="263" y="147"/>
                    <a:pt x="269" y="143"/>
                  </a:cubicBezTo>
                  <a:cubicBezTo>
                    <a:pt x="269" y="151"/>
                    <a:pt x="269" y="151"/>
                    <a:pt x="269" y="151"/>
                  </a:cubicBezTo>
                  <a:cubicBezTo>
                    <a:pt x="269" y="165"/>
                    <a:pt x="253" y="178"/>
                    <a:pt x="227" y="185"/>
                  </a:cubicBezTo>
                  <a:close/>
                  <a:moveTo>
                    <a:pt x="227" y="135"/>
                  </a:moveTo>
                  <a:cubicBezTo>
                    <a:pt x="227" y="117"/>
                    <a:pt x="227" y="117"/>
                    <a:pt x="227" y="117"/>
                  </a:cubicBezTo>
                  <a:cubicBezTo>
                    <a:pt x="227" y="115"/>
                    <a:pt x="227" y="113"/>
                    <a:pt x="227" y="111"/>
                  </a:cubicBezTo>
                  <a:cubicBezTo>
                    <a:pt x="235" y="109"/>
                    <a:pt x="243" y="106"/>
                    <a:pt x="249" y="103"/>
                  </a:cubicBezTo>
                  <a:cubicBezTo>
                    <a:pt x="256" y="100"/>
                    <a:pt x="263" y="97"/>
                    <a:pt x="269" y="92"/>
                  </a:cubicBezTo>
                  <a:cubicBezTo>
                    <a:pt x="269" y="101"/>
                    <a:pt x="269" y="101"/>
                    <a:pt x="269" y="101"/>
                  </a:cubicBezTo>
                  <a:cubicBezTo>
                    <a:pt x="269" y="115"/>
                    <a:pt x="253" y="127"/>
                    <a:pt x="227" y="135"/>
                  </a:cubicBezTo>
                  <a:close/>
                  <a:moveTo>
                    <a:pt x="0" y="12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94"/>
                    <a:pt x="46" y="75"/>
                    <a:pt x="101" y="75"/>
                  </a:cubicBezTo>
                  <a:cubicBezTo>
                    <a:pt x="157" y="75"/>
                    <a:pt x="202" y="94"/>
                    <a:pt x="202" y="117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2" y="149"/>
                    <a:pt x="157" y="168"/>
                    <a:pt x="101" y="168"/>
                  </a:cubicBezTo>
                  <a:cubicBezTo>
                    <a:pt x="46" y="168"/>
                    <a:pt x="0" y="149"/>
                    <a:pt x="0" y="126"/>
                  </a:cubicBezTo>
                  <a:close/>
                  <a:moveTo>
                    <a:pt x="202" y="176"/>
                  </a:moveTo>
                  <a:cubicBezTo>
                    <a:pt x="202" y="199"/>
                    <a:pt x="157" y="218"/>
                    <a:pt x="101" y="218"/>
                  </a:cubicBezTo>
                  <a:cubicBezTo>
                    <a:pt x="46" y="218"/>
                    <a:pt x="0" y="199"/>
                    <a:pt x="0" y="176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72"/>
                    <a:pt x="13" y="176"/>
                    <a:pt x="20" y="179"/>
                  </a:cubicBezTo>
                  <a:cubicBezTo>
                    <a:pt x="42" y="188"/>
                    <a:pt x="71" y="193"/>
                    <a:pt x="101" y="193"/>
                  </a:cubicBezTo>
                  <a:cubicBezTo>
                    <a:pt x="132" y="193"/>
                    <a:pt x="160" y="188"/>
                    <a:pt x="182" y="179"/>
                  </a:cubicBezTo>
                  <a:cubicBezTo>
                    <a:pt x="189" y="176"/>
                    <a:pt x="196" y="172"/>
                    <a:pt x="202" y="168"/>
                  </a:cubicBezTo>
                  <a:lnTo>
                    <a:pt x="202" y="176"/>
                  </a:lnTo>
                  <a:close/>
                  <a:moveTo>
                    <a:pt x="202" y="219"/>
                  </a:moveTo>
                  <a:cubicBezTo>
                    <a:pt x="202" y="227"/>
                    <a:pt x="202" y="227"/>
                    <a:pt x="202" y="227"/>
                  </a:cubicBezTo>
                  <a:cubicBezTo>
                    <a:pt x="202" y="250"/>
                    <a:pt x="157" y="269"/>
                    <a:pt x="101" y="269"/>
                  </a:cubicBezTo>
                  <a:cubicBezTo>
                    <a:pt x="46" y="269"/>
                    <a:pt x="0" y="250"/>
                    <a:pt x="0" y="22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7" y="223"/>
                    <a:pt x="13" y="226"/>
                    <a:pt x="20" y="229"/>
                  </a:cubicBezTo>
                  <a:cubicBezTo>
                    <a:pt x="42" y="238"/>
                    <a:pt x="71" y="243"/>
                    <a:pt x="101" y="243"/>
                  </a:cubicBezTo>
                  <a:cubicBezTo>
                    <a:pt x="132" y="243"/>
                    <a:pt x="160" y="238"/>
                    <a:pt x="182" y="229"/>
                  </a:cubicBezTo>
                  <a:cubicBezTo>
                    <a:pt x="189" y="226"/>
                    <a:pt x="196" y="223"/>
                    <a:pt x="202" y="219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09" name="Rectangle 53">
              <a:extLst>
                <a:ext uri="{FF2B5EF4-FFF2-40B4-BE49-F238E27FC236}">
                  <a16:creationId xmlns:a16="http://schemas.microsoft.com/office/drawing/2014/main" id="{96ABFD86-068E-7AFF-B501-E82960DC8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2101" y="3382963"/>
              <a:ext cx="623888" cy="6223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10" name="Freeform 54">
              <a:extLst>
                <a:ext uri="{FF2B5EF4-FFF2-40B4-BE49-F238E27FC236}">
                  <a16:creationId xmlns:a16="http://schemas.microsoft.com/office/drawing/2014/main" id="{A8F80C0D-2025-A897-6D83-BD9E56FF94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476" y="3494088"/>
              <a:ext cx="466725" cy="363538"/>
            </a:xfrm>
            <a:custGeom>
              <a:avLst/>
              <a:gdLst>
                <a:gd name="T0" fmla="*/ 183 w 300"/>
                <a:gd name="T1" fmla="*/ 120 h 233"/>
                <a:gd name="T2" fmla="*/ 183 w 300"/>
                <a:gd name="T3" fmla="*/ 16 h 233"/>
                <a:gd name="T4" fmla="*/ 167 w 300"/>
                <a:gd name="T5" fmla="*/ 0 h 233"/>
                <a:gd name="T6" fmla="*/ 133 w 300"/>
                <a:gd name="T7" fmla="*/ 0 h 233"/>
                <a:gd name="T8" fmla="*/ 117 w 300"/>
                <a:gd name="T9" fmla="*/ 16 h 233"/>
                <a:gd name="T10" fmla="*/ 117 w 300"/>
                <a:gd name="T11" fmla="*/ 120 h 233"/>
                <a:gd name="T12" fmla="*/ 104 w 300"/>
                <a:gd name="T13" fmla="*/ 133 h 233"/>
                <a:gd name="T14" fmla="*/ 92 w 300"/>
                <a:gd name="T15" fmla="*/ 120 h 233"/>
                <a:gd name="T16" fmla="*/ 92 w 300"/>
                <a:gd name="T17" fmla="*/ 24 h 233"/>
                <a:gd name="T18" fmla="*/ 17 w 300"/>
                <a:gd name="T19" fmla="*/ 133 h 233"/>
                <a:gd name="T20" fmla="*/ 17 w 300"/>
                <a:gd name="T21" fmla="*/ 166 h 233"/>
                <a:gd name="T22" fmla="*/ 283 w 300"/>
                <a:gd name="T23" fmla="*/ 166 h 233"/>
                <a:gd name="T24" fmla="*/ 283 w 300"/>
                <a:gd name="T25" fmla="*/ 133 h 233"/>
                <a:gd name="T26" fmla="*/ 208 w 300"/>
                <a:gd name="T27" fmla="*/ 24 h 233"/>
                <a:gd name="T28" fmla="*/ 208 w 300"/>
                <a:gd name="T29" fmla="*/ 120 h 233"/>
                <a:gd name="T30" fmla="*/ 196 w 300"/>
                <a:gd name="T31" fmla="*/ 133 h 233"/>
                <a:gd name="T32" fmla="*/ 183 w 300"/>
                <a:gd name="T33" fmla="*/ 120 h 233"/>
                <a:gd name="T34" fmla="*/ 21 w 300"/>
                <a:gd name="T35" fmla="*/ 191 h 233"/>
                <a:gd name="T36" fmla="*/ 0 w 300"/>
                <a:gd name="T37" fmla="*/ 212 h 233"/>
                <a:gd name="T38" fmla="*/ 21 w 300"/>
                <a:gd name="T39" fmla="*/ 233 h 233"/>
                <a:gd name="T40" fmla="*/ 279 w 300"/>
                <a:gd name="T41" fmla="*/ 233 h 233"/>
                <a:gd name="T42" fmla="*/ 300 w 300"/>
                <a:gd name="T43" fmla="*/ 212 h 233"/>
                <a:gd name="T44" fmla="*/ 279 w 300"/>
                <a:gd name="T45" fmla="*/ 191 h 233"/>
                <a:gd name="T46" fmla="*/ 21 w 300"/>
                <a:gd name="T47" fmla="*/ 19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233">
                  <a:moveTo>
                    <a:pt x="183" y="120"/>
                  </a:moveTo>
                  <a:cubicBezTo>
                    <a:pt x="183" y="16"/>
                    <a:pt x="183" y="16"/>
                    <a:pt x="183" y="16"/>
                  </a:cubicBezTo>
                  <a:cubicBezTo>
                    <a:pt x="183" y="7"/>
                    <a:pt x="176" y="0"/>
                    <a:pt x="16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4" y="0"/>
                    <a:pt x="117" y="7"/>
                    <a:pt x="117" y="16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7"/>
                    <a:pt x="111" y="133"/>
                    <a:pt x="104" y="133"/>
                  </a:cubicBezTo>
                  <a:cubicBezTo>
                    <a:pt x="97" y="133"/>
                    <a:pt x="92" y="127"/>
                    <a:pt x="92" y="12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7" y="40"/>
                    <a:pt x="17" y="83"/>
                    <a:pt x="17" y="133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33"/>
                    <a:pt x="283" y="133"/>
                    <a:pt x="283" y="133"/>
                  </a:cubicBezTo>
                  <a:cubicBezTo>
                    <a:pt x="283" y="83"/>
                    <a:pt x="253" y="40"/>
                    <a:pt x="208" y="24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8" y="127"/>
                    <a:pt x="203" y="133"/>
                    <a:pt x="196" y="133"/>
                  </a:cubicBezTo>
                  <a:cubicBezTo>
                    <a:pt x="189" y="133"/>
                    <a:pt x="183" y="127"/>
                    <a:pt x="183" y="120"/>
                  </a:cubicBezTo>
                  <a:close/>
                  <a:moveTo>
                    <a:pt x="21" y="191"/>
                  </a:moveTo>
                  <a:cubicBezTo>
                    <a:pt x="9" y="191"/>
                    <a:pt x="0" y="201"/>
                    <a:pt x="0" y="212"/>
                  </a:cubicBezTo>
                  <a:cubicBezTo>
                    <a:pt x="0" y="224"/>
                    <a:pt x="9" y="233"/>
                    <a:pt x="21" y="233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291" y="233"/>
                    <a:pt x="300" y="224"/>
                    <a:pt x="300" y="212"/>
                  </a:cubicBezTo>
                  <a:cubicBezTo>
                    <a:pt x="300" y="201"/>
                    <a:pt x="291" y="191"/>
                    <a:pt x="279" y="191"/>
                  </a:cubicBezTo>
                  <a:lnTo>
                    <a:pt x="21" y="191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4B1A609-51E5-A7D2-5F94-F7DA3D183861}"/>
              </a:ext>
            </a:extLst>
          </p:cNvPr>
          <p:cNvGrpSpPr/>
          <p:nvPr/>
        </p:nvGrpSpPr>
        <p:grpSpPr>
          <a:xfrm>
            <a:off x="0" y="-1"/>
            <a:ext cx="117127" cy="6848476"/>
            <a:chOff x="5797898" y="-1"/>
            <a:chExt cx="117127" cy="6848476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A7862349-F8EE-8FBF-C853-6C932D7D1B6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9FC1E4C2-28C7-1FBC-7292-22AE17FD566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096BA479-8C70-D8D7-52BD-21F1F3BB69E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95DFF77C-FEEA-BD3A-35E5-FBDD38214CD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11" name="CaixaDeTexto 110">
            <a:extLst>
              <a:ext uri="{FF2B5EF4-FFF2-40B4-BE49-F238E27FC236}">
                <a16:creationId xmlns:a16="http://schemas.microsoft.com/office/drawing/2014/main" id="{C9E8E11A-7FCF-FFBF-6EB2-CB9856A26D66}"/>
              </a:ext>
            </a:extLst>
          </p:cNvPr>
          <p:cNvSpPr txBox="1"/>
          <p:nvPr/>
        </p:nvSpPr>
        <p:spPr>
          <a:xfrm flipH="1">
            <a:off x="199206" y="3571790"/>
            <a:ext cx="33814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Cenário </a:t>
            </a:r>
          </a:p>
          <a:p>
            <a:r>
              <a:rPr lang="pt-BR" sz="44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desafiador</a:t>
            </a:r>
            <a:endParaRPr lang="pt-BR" sz="3600" b="1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Elipse 8">
            <a:extLst>
              <a:ext uri="{FF2B5EF4-FFF2-40B4-BE49-F238E27FC236}">
                <a16:creationId xmlns:a16="http://schemas.microsoft.com/office/drawing/2014/main" id="{6340EE36-704B-BCAD-1C7C-A1A096850FEC}"/>
              </a:ext>
            </a:extLst>
          </p:cNvPr>
          <p:cNvSpPr/>
          <p:nvPr/>
        </p:nvSpPr>
        <p:spPr>
          <a:xfrm>
            <a:off x="6838611" y="227697"/>
            <a:ext cx="925316" cy="9386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b="1" dirty="0">
                <a:solidFill>
                  <a:srgbClr val="0066FF"/>
                </a:solidFill>
                <a:latin typeface="Aptos" panose="020B0004020202020204" pitchFamily="34" charset="0"/>
              </a:rPr>
              <a:t>15,00</a:t>
            </a:r>
          </a:p>
        </p:txBody>
      </p:sp>
    </p:spTree>
    <p:extLst>
      <p:ext uri="{BB962C8B-B14F-4D97-AF65-F5344CB8AC3E}">
        <p14:creationId xmlns:p14="http://schemas.microsoft.com/office/powerpoint/2010/main" val="1714722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42468-5F3E-F544-CA55-B1A650A95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62">
            <a:extLst>
              <a:ext uri="{FF2B5EF4-FFF2-40B4-BE49-F238E27FC236}">
                <a16:creationId xmlns:a16="http://schemas.microsoft.com/office/drawing/2014/main" id="{60A8E2F5-118F-F0A1-C70E-D0E82A16C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9422" y="-763297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Oval 62">
            <a:extLst>
              <a:ext uri="{FF2B5EF4-FFF2-40B4-BE49-F238E27FC236}">
                <a16:creationId xmlns:a16="http://schemas.microsoft.com/office/drawing/2014/main" id="{5308557A-53EB-4C7A-7B45-271F0E78B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72078" y="5856606"/>
            <a:ext cx="2002788" cy="2002788"/>
          </a:xfrm>
          <a:prstGeom prst="ellipse">
            <a:avLst/>
          </a:prstGeom>
          <a:noFill/>
          <a:ln w="1587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622C3848-D713-1CAF-399C-356F29747A2C}"/>
              </a:ext>
            </a:extLst>
          </p:cNvPr>
          <p:cNvGrpSpPr/>
          <p:nvPr/>
        </p:nvGrpSpPr>
        <p:grpSpPr>
          <a:xfrm rot="10800000">
            <a:off x="3456465" y="6738626"/>
            <a:ext cx="5279070" cy="125824"/>
            <a:chOff x="3483913" y="-2"/>
            <a:chExt cx="5279070" cy="125824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B9D0D845-BF1D-B3C4-E1A6-69EE2AA65EFF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8" name="Retângulo: Cantos Arredondados 67">
              <a:extLst>
                <a:ext uri="{FF2B5EF4-FFF2-40B4-BE49-F238E27FC236}">
                  <a16:creationId xmlns:a16="http://schemas.microsoft.com/office/drawing/2014/main" id="{CF2BE696-5197-E428-8984-7198D328714E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Retângulo: Cantos Arredondados 68">
              <a:extLst>
                <a:ext uri="{FF2B5EF4-FFF2-40B4-BE49-F238E27FC236}">
                  <a16:creationId xmlns:a16="http://schemas.microsoft.com/office/drawing/2014/main" id="{129F5CFC-6863-F2E2-6046-95A680E94D48}"/>
                </a:ext>
              </a:extLst>
            </p:cNvPr>
            <p:cNvSpPr/>
            <p:nvPr/>
          </p:nvSpPr>
          <p:spPr>
            <a:xfrm>
              <a:off x="5177743" y="-2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1" name="Rectangle 129">
            <a:extLst>
              <a:ext uri="{FF2B5EF4-FFF2-40B4-BE49-F238E27FC236}">
                <a16:creationId xmlns:a16="http://schemas.microsoft.com/office/drawing/2014/main" id="{926B3031-BF8A-3C16-AA59-8EAB1C3CE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8112" y="623888"/>
            <a:ext cx="623888" cy="62388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2" name="Freeform 130">
            <a:extLst>
              <a:ext uri="{FF2B5EF4-FFF2-40B4-BE49-F238E27FC236}">
                <a16:creationId xmlns:a16="http://schemas.microsoft.com/office/drawing/2014/main" id="{BE20DF88-1CFA-0E77-6DA2-D6A84DC958CA}"/>
              </a:ext>
            </a:extLst>
          </p:cNvPr>
          <p:cNvSpPr>
            <a:spLocks/>
          </p:cNvSpPr>
          <p:nvPr/>
        </p:nvSpPr>
        <p:spPr bwMode="auto">
          <a:xfrm>
            <a:off x="11658600" y="701675"/>
            <a:ext cx="441325" cy="469900"/>
          </a:xfrm>
          <a:custGeom>
            <a:avLst/>
            <a:gdLst>
              <a:gd name="T0" fmla="*/ 261 w 283"/>
              <a:gd name="T1" fmla="*/ 49 h 301"/>
              <a:gd name="T2" fmla="*/ 150 w 283"/>
              <a:gd name="T3" fmla="*/ 2 h 301"/>
              <a:gd name="T4" fmla="*/ 142 w 283"/>
              <a:gd name="T5" fmla="*/ 0 h 301"/>
              <a:gd name="T6" fmla="*/ 134 w 283"/>
              <a:gd name="T7" fmla="*/ 2 h 301"/>
              <a:gd name="T8" fmla="*/ 23 w 283"/>
              <a:gd name="T9" fmla="*/ 49 h 301"/>
              <a:gd name="T10" fmla="*/ 1 w 283"/>
              <a:gd name="T11" fmla="*/ 83 h 301"/>
              <a:gd name="T12" fmla="*/ 126 w 283"/>
              <a:gd name="T13" fmla="*/ 297 h 301"/>
              <a:gd name="T14" fmla="*/ 157 w 283"/>
              <a:gd name="T15" fmla="*/ 297 h 301"/>
              <a:gd name="T16" fmla="*/ 283 w 283"/>
              <a:gd name="T17" fmla="*/ 83 h 301"/>
              <a:gd name="T18" fmla="*/ 261 w 283"/>
              <a:gd name="T19" fmla="*/ 4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1">
                <a:moveTo>
                  <a:pt x="261" y="49"/>
                </a:moveTo>
                <a:cubicBezTo>
                  <a:pt x="150" y="2"/>
                  <a:pt x="150" y="2"/>
                  <a:pt x="150" y="2"/>
                </a:cubicBezTo>
                <a:cubicBezTo>
                  <a:pt x="147" y="1"/>
                  <a:pt x="145" y="0"/>
                  <a:pt x="142" y="0"/>
                </a:cubicBezTo>
                <a:cubicBezTo>
                  <a:pt x="139" y="0"/>
                  <a:pt x="136" y="1"/>
                  <a:pt x="134" y="2"/>
                </a:cubicBezTo>
                <a:cubicBezTo>
                  <a:pt x="23" y="49"/>
                  <a:pt x="23" y="49"/>
                  <a:pt x="23" y="49"/>
                </a:cubicBezTo>
                <a:cubicBezTo>
                  <a:pt x="10" y="54"/>
                  <a:pt x="0" y="67"/>
                  <a:pt x="1" y="83"/>
                </a:cubicBezTo>
                <a:cubicBezTo>
                  <a:pt x="1" y="141"/>
                  <a:pt x="25" y="248"/>
                  <a:pt x="126" y="297"/>
                </a:cubicBezTo>
                <a:cubicBezTo>
                  <a:pt x="136" y="301"/>
                  <a:pt x="148" y="301"/>
                  <a:pt x="157" y="297"/>
                </a:cubicBezTo>
                <a:cubicBezTo>
                  <a:pt x="259" y="248"/>
                  <a:pt x="283" y="141"/>
                  <a:pt x="283" y="83"/>
                </a:cubicBezTo>
                <a:cubicBezTo>
                  <a:pt x="283" y="67"/>
                  <a:pt x="274" y="54"/>
                  <a:pt x="261" y="49"/>
                </a:cubicBezTo>
                <a:close/>
              </a:path>
            </a:pathLst>
          </a:custGeom>
          <a:solidFill>
            <a:srgbClr val="FFD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7" name="Rectangle 135">
            <a:extLst>
              <a:ext uri="{FF2B5EF4-FFF2-40B4-BE49-F238E27FC236}">
                <a16:creationId xmlns:a16="http://schemas.microsoft.com/office/drawing/2014/main" id="{DC27F4B6-6BAD-3EB5-77B8-859B40DF5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8112" y="1247775"/>
            <a:ext cx="623888" cy="623888"/>
          </a:xfrm>
          <a:prstGeom prst="rect">
            <a:avLst/>
          </a:prstGeom>
          <a:solidFill>
            <a:srgbClr val="FFD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8" name="Freeform 136">
            <a:extLst>
              <a:ext uri="{FF2B5EF4-FFF2-40B4-BE49-F238E27FC236}">
                <a16:creationId xmlns:a16="http://schemas.microsoft.com/office/drawing/2014/main" id="{68251C99-69FB-2817-3704-D032589BEA7C}"/>
              </a:ext>
            </a:extLst>
          </p:cNvPr>
          <p:cNvSpPr>
            <a:spLocks noEditPoints="1"/>
          </p:cNvSpPr>
          <p:nvPr/>
        </p:nvSpPr>
        <p:spPr bwMode="auto">
          <a:xfrm>
            <a:off x="11647487" y="1377950"/>
            <a:ext cx="466725" cy="363538"/>
          </a:xfrm>
          <a:custGeom>
            <a:avLst/>
            <a:gdLst>
              <a:gd name="T0" fmla="*/ 140 w 300"/>
              <a:gd name="T1" fmla="*/ 27 h 233"/>
              <a:gd name="T2" fmla="*/ 79 w 300"/>
              <a:gd name="T3" fmla="*/ 95 h 233"/>
              <a:gd name="T4" fmla="*/ 79 w 300"/>
              <a:gd name="T5" fmla="*/ 104 h 233"/>
              <a:gd name="T6" fmla="*/ 137 w 300"/>
              <a:gd name="T7" fmla="*/ 104 h 233"/>
              <a:gd name="T8" fmla="*/ 154 w 300"/>
              <a:gd name="T9" fmla="*/ 88 h 233"/>
              <a:gd name="T10" fmla="*/ 161 w 300"/>
              <a:gd name="T11" fmla="*/ 84 h 233"/>
              <a:gd name="T12" fmla="*/ 171 w 300"/>
              <a:gd name="T13" fmla="*/ 88 h 233"/>
              <a:gd name="T14" fmla="*/ 263 w 300"/>
              <a:gd name="T15" fmla="*/ 179 h 233"/>
              <a:gd name="T16" fmla="*/ 300 w 300"/>
              <a:gd name="T17" fmla="*/ 150 h 233"/>
              <a:gd name="T18" fmla="*/ 300 w 300"/>
              <a:gd name="T19" fmla="*/ 0 h 233"/>
              <a:gd name="T20" fmla="*/ 242 w 300"/>
              <a:gd name="T21" fmla="*/ 33 h 233"/>
              <a:gd name="T22" fmla="*/ 229 w 300"/>
              <a:gd name="T23" fmla="*/ 25 h 233"/>
              <a:gd name="T24" fmla="*/ 201 w 300"/>
              <a:gd name="T25" fmla="*/ 16 h 233"/>
              <a:gd name="T26" fmla="*/ 165 w 300"/>
              <a:gd name="T27" fmla="*/ 16 h 233"/>
              <a:gd name="T28" fmla="*/ 163 w 300"/>
              <a:gd name="T29" fmla="*/ 16 h 233"/>
              <a:gd name="T30" fmla="*/ 140 w 300"/>
              <a:gd name="T31" fmla="*/ 27 h 233"/>
              <a:gd name="T32" fmla="*/ 61 w 300"/>
              <a:gd name="T33" fmla="*/ 78 h 233"/>
              <a:gd name="T34" fmla="*/ 116 w 300"/>
              <a:gd name="T35" fmla="*/ 16 h 233"/>
              <a:gd name="T36" fmla="*/ 96 w 300"/>
              <a:gd name="T37" fmla="*/ 16 h 233"/>
              <a:gd name="T38" fmla="*/ 60 w 300"/>
              <a:gd name="T39" fmla="*/ 31 h 233"/>
              <a:gd name="T40" fmla="*/ 58 w 300"/>
              <a:gd name="T41" fmla="*/ 33 h 233"/>
              <a:gd name="T42" fmla="*/ 0 w 300"/>
              <a:gd name="T43" fmla="*/ 0 h 233"/>
              <a:gd name="T44" fmla="*/ 0 w 300"/>
              <a:gd name="T45" fmla="*/ 150 h 233"/>
              <a:gd name="T46" fmla="*/ 81 w 300"/>
              <a:gd name="T47" fmla="*/ 217 h 233"/>
              <a:gd name="T48" fmla="*/ 124 w 300"/>
              <a:gd name="T49" fmla="*/ 233 h 233"/>
              <a:gd name="T50" fmla="*/ 132 w 300"/>
              <a:gd name="T51" fmla="*/ 233 h 233"/>
              <a:gd name="T52" fmla="*/ 129 w 300"/>
              <a:gd name="T53" fmla="*/ 229 h 233"/>
              <a:gd name="T54" fmla="*/ 129 w 300"/>
              <a:gd name="T55" fmla="*/ 212 h 233"/>
              <a:gd name="T56" fmla="*/ 146 w 300"/>
              <a:gd name="T57" fmla="*/ 212 h 233"/>
              <a:gd name="T58" fmla="*/ 168 w 300"/>
              <a:gd name="T59" fmla="*/ 233 h 233"/>
              <a:gd name="T60" fmla="*/ 172 w 300"/>
              <a:gd name="T61" fmla="*/ 233 h 233"/>
              <a:gd name="T62" fmla="*/ 201 w 300"/>
              <a:gd name="T63" fmla="*/ 227 h 233"/>
              <a:gd name="T64" fmla="*/ 187 w 300"/>
              <a:gd name="T65" fmla="*/ 213 h 233"/>
              <a:gd name="T66" fmla="*/ 187 w 300"/>
              <a:gd name="T67" fmla="*/ 195 h 233"/>
              <a:gd name="T68" fmla="*/ 205 w 300"/>
              <a:gd name="T69" fmla="*/ 195 h 233"/>
              <a:gd name="T70" fmla="*/ 221 w 300"/>
              <a:gd name="T71" fmla="*/ 212 h 233"/>
              <a:gd name="T72" fmla="*/ 230 w 300"/>
              <a:gd name="T73" fmla="*/ 202 h 233"/>
              <a:gd name="T74" fmla="*/ 234 w 300"/>
              <a:gd name="T75" fmla="*/ 185 h 233"/>
              <a:gd name="T76" fmla="*/ 162 w 300"/>
              <a:gd name="T77" fmla="*/ 114 h 233"/>
              <a:gd name="T78" fmla="*/ 155 w 300"/>
              <a:gd name="T79" fmla="*/ 122 h 233"/>
              <a:gd name="T80" fmla="*/ 62 w 300"/>
              <a:gd name="T81" fmla="*/ 122 h 233"/>
              <a:gd name="T82" fmla="*/ 61 w 300"/>
              <a:gd name="T83" fmla="*/ 78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0" h="233">
                <a:moveTo>
                  <a:pt x="140" y="27"/>
                </a:moveTo>
                <a:cubicBezTo>
                  <a:pt x="79" y="95"/>
                  <a:pt x="79" y="95"/>
                  <a:pt x="79" y="95"/>
                </a:cubicBezTo>
                <a:cubicBezTo>
                  <a:pt x="77" y="97"/>
                  <a:pt x="77" y="102"/>
                  <a:pt x="79" y="104"/>
                </a:cubicBezTo>
                <a:cubicBezTo>
                  <a:pt x="95" y="120"/>
                  <a:pt x="121" y="120"/>
                  <a:pt x="137" y="104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56" y="85"/>
                  <a:pt x="159" y="84"/>
                  <a:pt x="161" y="84"/>
                </a:cubicBezTo>
                <a:cubicBezTo>
                  <a:pt x="165" y="84"/>
                  <a:pt x="169" y="85"/>
                  <a:pt x="171" y="88"/>
                </a:cubicBezTo>
                <a:cubicBezTo>
                  <a:pt x="263" y="179"/>
                  <a:pt x="263" y="179"/>
                  <a:pt x="263" y="179"/>
                </a:cubicBezTo>
                <a:cubicBezTo>
                  <a:pt x="300" y="150"/>
                  <a:pt x="300" y="150"/>
                  <a:pt x="300" y="150"/>
                </a:cubicBezTo>
                <a:cubicBezTo>
                  <a:pt x="300" y="0"/>
                  <a:pt x="300" y="0"/>
                  <a:pt x="300" y="0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29" y="25"/>
                  <a:pt x="229" y="25"/>
                  <a:pt x="229" y="25"/>
                </a:cubicBezTo>
                <a:cubicBezTo>
                  <a:pt x="221" y="19"/>
                  <a:pt x="211" y="16"/>
                  <a:pt x="201" y="16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4" y="16"/>
                  <a:pt x="164" y="16"/>
                  <a:pt x="163" y="16"/>
                </a:cubicBezTo>
                <a:cubicBezTo>
                  <a:pt x="154" y="17"/>
                  <a:pt x="146" y="21"/>
                  <a:pt x="140" y="27"/>
                </a:cubicBezTo>
                <a:close/>
                <a:moveTo>
                  <a:pt x="61" y="78"/>
                </a:moveTo>
                <a:cubicBezTo>
                  <a:pt x="116" y="16"/>
                  <a:pt x="116" y="16"/>
                  <a:pt x="11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82" y="16"/>
                  <a:pt x="70" y="21"/>
                  <a:pt x="60" y="31"/>
                </a:cubicBezTo>
                <a:cubicBezTo>
                  <a:pt x="58" y="33"/>
                  <a:pt x="58" y="33"/>
                  <a:pt x="58" y="33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81" y="217"/>
                  <a:pt x="81" y="217"/>
                  <a:pt x="81" y="217"/>
                </a:cubicBezTo>
                <a:cubicBezTo>
                  <a:pt x="93" y="227"/>
                  <a:pt x="108" y="233"/>
                  <a:pt x="124" y="233"/>
                </a:cubicBezTo>
                <a:cubicBezTo>
                  <a:pt x="132" y="233"/>
                  <a:pt x="132" y="233"/>
                  <a:pt x="132" y="233"/>
                </a:cubicBezTo>
                <a:cubicBezTo>
                  <a:pt x="129" y="229"/>
                  <a:pt x="129" y="229"/>
                  <a:pt x="129" y="229"/>
                </a:cubicBezTo>
                <a:cubicBezTo>
                  <a:pt x="124" y="224"/>
                  <a:pt x="124" y="216"/>
                  <a:pt x="129" y="212"/>
                </a:cubicBezTo>
                <a:cubicBezTo>
                  <a:pt x="133" y="207"/>
                  <a:pt x="141" y="207"/>
                  <a:pt x="146" y="212"/>
                </a:cubicBezTo>
                <a:cubicBezTo>
                  <a:pt x="168" y="233"/>
                  <a:pt x="168" y="233"/>
                  <a:pt x="168" y="233"/>
                </a:cubicBezTo>
                <a:cubicBezTo>
                  <a:pt x="172" y="233"/>
                  <a:pt x="172" y="233"/>
                  <a:pt x="172" y="233"/>
                </a:cubicBezTo>
                <a:cubicBezTo>
                  <a:pt x="182" y="233"/>
                  <a:pt x="192" y="231"/>
                  <a:pt x="201" y="227"/>
                </a:cubicBezTo>
                <a:cubicBezTo>
                  <a:pt x="187" y="213"/>
                  <a:pt x="187" y="213"/>
                  <a:pt x="187" y="213"/>
                </a:cubicBezTo>
                <a:cubicBezTo>
                  <a:pt x="182" y="208"/>
                  <a:pt x="182" y="200"/>
                  <a:pt x="187" y="195"/>
                </a:cubicBezTo>
                <a:cubicBezTo>
                  <a:pt x="192" y="190"/>
                  <a:pt x="200" y="190"/>
                  <a:pt x="205" y="195"/>
                </a:cubicBezTo>
                <a:cubicBezTo>
                  <a:pt x="221" y="212"/>
                  <a:pt x="221" y="212"/>
                  <a:pt x="221" y="212"/>
                </a:cubicBezTo>
                <a:cubicBezTo>
                  <a:pt x="230" y="202"/>
                  <a:pt x="230" y="202"/>
                  <a:pt x="230" y="202"/>
                </a:cubicBezTo>
                <a:cubicBezTo>
                  <a:pt x="235" y="198"/>
                  <a:pt x="236" y="191"/>
                  <a:pt x="234" y="185"/>
                </a:cubicBezTo>
                <a:cubicBezTo>
                  <a:pt x="162" y="114"/>
                  <a:pt x="162" y="114"/>
                  <a:pt x="162" y="114"/>
                </a:cubicBezTo>
                <a:cubicBezTo>
                  <a:pt x="155" y="122"/>
                  <a:pt x="155" y="122"/>
                  <a:pt x="155" y="122"/>
                </a:cubicBezTo>
                <a:cubicBezTo>
                  <a:pt x="129" y="147"/>
                  <a:pt x="87" y="147"/>
                  <a:pt x="62" y="122"/>
                </a:cubicBezTo>
                <a:cubicBezTo>
                  <a:pt x="50" y="110"/>
                  <a:pt x="49" y="91"/>
                  <a:pt x="61" y="7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1" name="Rectangle 137">
            <a:extLst>
              <a:ext uri="{FF2B5EF4-FFF2-40B4-BE49-F238E27FC236}">
                <a16:creationId xmlns:a16="http://schemas.microsoft.com/office/drawing/2014/main" id="{6B3DF436-B3F1-B42C-7309-D695E3367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8112" y="0"/>
            <a:ext cx="623888" cy="623888"/>
          </a:xfrm>
          <a:prstGeom prst="rect">
            <a:avLst/>
          </a:prstGeom>
          <a:solidFill>
            <a:srgbClr val="FFD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2" name="Freeform 138">
            <a:extLst>
              <a:ext uri="{FF2B5EF4-FFF2-40B4-BE49-F238E27FC236}">
                <a16:creationId xmlns:a16="http://schemas.microsoft.com/office/drawing/2014/main" id="{A58F2ECB-46A4-5A8A-C867-B7AD94E7765C}"/>
              </a:ext>
            </a:extLst>
          </p:cNvPr>
          <p:cNvSpPr>
            <a:spLocks/>
          </p:cNvSpPr>
          <p:nvPr/>
        </p:nvSpPr>
        <p:spPr bwMode="auto">
          <a:xfrm>
            <a:off x="11669712" y="250825"/>
            <a:ext cx="188913" cy="295275"/>
          </a:xfrm>
          <a:custGeom>
            <a:avLst/>
            <a:gdLst>
              <a:gd name="T0" fmla="*/ 17 w 121"/>
              <a:gd name="T1" fmla="*/ 0 h 189"/>
              <a:gd name="T2" fmla="*/ 34 w 121"/>
              <a:gd name="T3" fmla="*/ 17 h 189"/>
              <a:gd name="T4" fmla="*/ 34 w 121"/>
              <a:gd name="T5" fmla="*/ 85 h 189"/>
              <a:gd name="T6" fmla="*/ 41 w 121"/>
              <a:gd name="T7" fmla="*/ 104 h 189"/>
              <a:gd name="T8" fmla="*/ 63 w 121"/>
              <a:gd name="T9" fmla="*/ 125 h 189"/>
              <a:gd name="T10" fmla="*/ 76 w 121"/>
              <a:gd name="T11" fmla="*/ 127 h 189"/>
              <a:gd name="T12" fmla="*/ 78 w 121"/>
              <a:gd name="T13" fmla="*/ 111 h 189"/>
              <a:gd name="T14" fmla="*/ 58 w 121"/>
              <a:gd name="T15" fmla="*/ 91 h 189"/>
              <a:gd name="T16" fmla="*/ 58 w 121"/>
              <a:gd name="T17" fmla="*/ 72 h 189"/>
              <a:gd name="T18" fmla="*/ 77 w 121"/>
              <a:gd name="T19" fmla="*/ 72 h 189"/>
              <a:gd name="T20" fmla="*/ 97 w 121"/>
              <a:gd name="T21" fmla="*/ 92 h 189"/>
              <a:gd name="T22" fmla="*/ 97 w 121"/>
              <a:gd name="T23" fmla="*/ 92 h 189"/>
              <a:gd name="T24" fmla="*/ 108 w 121"/>
              <a:gd name="T25" fmla="*/ 102 h 189"/>
              <a:gd name="T26" fmla="*/ 121 w 121"/>
              <a:gd name="T27" fmla="*/ 136 h 189"/>
              <a:gd name="T28" fmla="*/ 121 w 121"/>
              <a:gd name="T29" fmla="*/ 169 h 189"/>
              <a:gd name="T30" fmla="*/ 101 w 121"/>
              <a:gd name="T31" fmla="*/ 189 h 189"/>
              <a:gd name="T32" fmla="*/ 73 w 121"/>
              <a:gd name="T33" fmla="*/ 189 h 189"/>
              <a:gd name="T34" fmla="*/ 54 w 121"/>
              <a:gd name="T35" fmla="*/ 181 h 189"/>
              <a:gd name="T36" fmla="*/ 12 w 121"/>
              <a:gd name="T37" fmla="*/ 139 h 189"/>
              <a:gd name="T38" fmla="*/ 0 w 121"/>
              <a:gd name="T39" fmla="*/ 110 h 189"/>
              <a:gd name="T40" fmla="*/ 0 w 121"/>
              <a:gd name="T41" fmla="*/ 17 h 189"/>
              <a:gd name="T42" fmla="*/ 17 w 121"/>
              <a:gd name="T4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189">
                <a:moveTo>
                  <a:pt x="17" y="0"/>
                </a:moveTo>
                <a:cubicBezTo>
                  <a:pt x="26" y="0"/>
                  <a:pt x="34" y="8"/>
                  <a:pt x="34" y="17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92"/>
                  <a:pt x="36" y="99"/>
                  <a:pt x="41" y="104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67" y="129"/>
                  <a:pt x="72" y="129"/>
                  <a:pt x="76" y="127"/>
                </a:cubicBezTo>
                <a:cubicBezTo>
                  <a:pt x="82" y="123"/>
                  <a:pt x="82" y="115"/>
                  <a:pt x="78" y="111"/>
                </a:cubicBezTo>
                <a:cubicBezTo>
                  <a:pt x="75" y="108"/>
                  <a:pt x="68" y="101"/>
                  <a:pt x="58" y="91"/>
                </a:cubicBezTo>
                <a:cubicBezTo>
                  <a:pt x="52" y="85"/>
                  <a:pt x="52" y="77"/>
                  <a:pt x="58" y="72"/>
                </a:cubicBezTo>
                <a:cubicBezTo>
                  <a:pt x="63" y="66"/>
                  <a:pt x="72" y="66"/>
                  <a:pt x="77" y="72"/>
                </a:cubicBezTo>
                <a:cubicBezTo>
                  <a:pt x="87" y="82"/>
                  <a:pt x="94" y="88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16" y="111"/>
                  <a:pt x="121" y="123"/>
                  <a:pt x="121" y="136"/>
                </a:cubicBezTo>
                <a:cubicBezTo>
                  <a:pt x="121" y="169"/>
                  <a:pt x="121" y="169"/>
                  <a:pt x="121" y="169"/>
                </a:cubicBezTo>
                <a:cubicBezTo>
                  <a:pt x="121" y="180"/>
                  <a:pt x="112" y="189"/>
                  <a:pt x="101" y="189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66" y="189"/>
                  <a:pt x="59" y="186"/>
                  <a:pt x="54" y="181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4" y="132"/>
                  <a:pt x="0" y="121"/>
                  <a:pt x="0" y="11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lose/>
              </a:path>
            </a:pathLst>
          </a:custGeom>
          <a:solidFill>
            <a:srgbClr val="183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5" name="Freeform 139">
            <a:extLst>
              <a:ext uri="{FF2B5EF4-FFF2-40B4-BE49-F238E27FC236}">
                <a16:creationId xmlns:a16="http://schemas.microsoft.com/office/drawing/2014/main" id="{FCD28E1A-184C-F8D9-6885-D3C74882C827}"/>
              </a:ext>
            </a:extLst>
          </p:cNvPr>
          <p:cNvSpPr>
            <a:spLocks/>
          </p:cNvSpPr>
          <p:nvPr/>
        </p:nvSpPr>
        <p:spPr bwMode="auto">
          <a:xfrm>
            <a:off x="11901487" y="250825"/>
            <a:ext cx="188913" cy="295275"/>
          </a:xfrm>
          <a:custGeom>
            <a:avLst/>
            <a:gdLst>
              <a:gd name="T0" fmla="*/ 105 w 122"/>
              <a:gd name="T1" fmla="*/ 0 h 189"/>
              <a:gd name="T2" fmla="*/ 122 w 122"/>
              <a:gd name="T3" fmla="*/ 17 h 189"/>
              <a:gd name="T4" fmla="*/ 122 w 122"/>
              <a:gd name="T5" fmla="*/ 110 h 189"/>
              <a:gd name="T6" fmla="*/ 110 w 122"/>
              <a:gd name="T7" fmla="*/ 139 h 189"/>
              <a:gd name="T8" fmla="*/ 68 w 122"/>
              <a:gd name="T9" fmla="*/ 181 h 189"/>
              <a:gd name="T10" fmla="*/ 49 w 122"/>
              <a:gd name="T11" fmla="*/ 189 h 189"/>
              <a:gd name="T12" fmla="*/ 21 w 122"/>
              <a:gd name="T13" fmla="*/ 189 h 189"/>
              <a:gd name="T14" fmla="*/ 0 w 122"/>
              <a:gd name="T15" fmla="*/ 169 h 189"/>
              <a:gd name="T16" fmla="*/ 0 w 122"/>
              <a:gd name="T17" fmla="*/ 136 h 189"/>
              <a:gd name="T18" fmla="*/ 14 w 122"/>
              <a:gd name="T19" fmla="*/ 102 h 189"/>
              <a:gd name="T20" fmla="*/ 25 w 122"/>
              <a:gd name="T21" fmla="*/ 92 h 189"/>
              <a:gd name="T22" fmla="*/ 25 w 122"/>
              <a:gd name="T23" fmla="*/ 92 h 189"/>
              <a:gd name="T24" fmla="*/ 45 w 122"/>
              <a:gd name="T25" fmla="*/ 72 h 189"/>
              <a:gd name="T26" fmla="*/ 64 w 122"/>
              <a:gd name="T27" fmla="*/ 72 h 189"/>
              <a:gd name="T28" fmla="*/ 64 w 122"/>
              <a:gd name="T29" fmla="*/ 91 h 189"/>
              <a:gd name="T30" fmla="*/ 44 w 122"/>
              <a:gd name="T31" fmla="*/ 111 h 189"/>
              <a:gd name="T32" fmla="*/ 46 w 122"/>
              <a:gd name="T33" fmla="*/ 127 h 189"/>
              <a:gd name="T34" fmla="*/ 59 w 122"/>
              <a:gd name="T35" fmla="*/ 125 h 189"/>
              <a:gd name="T36" fmla="*/ 80 w 122"/>
              <a:gd name="T37" fmla="*/ 104 h 189"/>
              <a:gd name="T38" fmla="*/ 88 w 122"/>
              <a:gd name="T39" fmla="*/ 85 h 189"/>
              <a:gd name="T40" fmla="*/ 88 w 122"/>
              <a:gd name="T41" fmla="*/ 17 h 189"/>
              <a:gd name="T42" fmla="*/ 105 w 122"/>
              <a:gd name="T4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2" h="189">
                <a:moveTo>
                  <a:pt x="105" y="0"/>
                </a:moveTo>
                <a:cubicBezTo>
                  <a:pt x="114" y="0"/>
                  <a:pt x="122" y="8"/>
                  <a:pt x="122" y="17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21"/>
                  <a:pt x="118" y="132"/>
                  <a:pt x="110" y="139"/>
                </a:cubicBezTo>
                <a:cubicBezTo>
                  <a:pt x="68" y="181"/>
                  <a:pt x="68" y="181"/>
                  <a:pt x="68" y="181"/>
                </a:cubicBezTo>
                <a:cubicBezTo>
                  <a:pt x="63" y="186"/>
                  <a:pt x="56" y="189"/>
                  <a:pt x="49" y="189"/>
                </a:cubicBezTo>
                <a:cubicBezTo>
                  <a:pt x="21" y="189"/>
                  <a:pt x="21" y="189"/>
                  <a:pt x="21" y="189"/>
                </a:cubicBezTo>
                <a:cubicBezTo>
                  <a:pt x="10" y="189"/>
                  <a:pt x="0" y="180"/>
                  <a:pt x="0" y="169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23"/>
                  <a:pt x="5" y="111"/>
                  <a:pt x="14" y="10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8" y="88"/>
                  <a:pt x="35" y="82"/>
                  <a:pt x="45" y="72"/>
                </a:cubicBezTo>
                <a:cubicBezTo>
                  <a:pt x="50" y="66"/>
                  <a:pt x="59" y="66"/>
                  <a:pt x="64" y="72"/>
                </a:cubicBezTo>
                <a:cubicBezTo>
                  <a:pt x="69" y="77"/>
                  <a:pt x="69" y="85"/>
                  <a:pt x="64" y="91"/>
                </a:cubicBezTo>
                <a:cubicBezTo>
                  <a:pt x="54" y="101"/>
                  <a:pt x="47" y="108"/>
                  <a:pt x="44" y="111"/>
                </a:cubicBezTo>
                <a:cubicBezTo>
                  <a:pt x="39" y="115"/>
                  <a:pt x="40" y="123"/>
                  <a:pt x="46" y="127"/>
                </a:cubicBezTo>
                <a:cubicBezTo>
                  <a:pt x="50" y="129"/>
                  <a:pt x="55" y="129"/>
                  <a:pt x="59" y="125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5" y="99"/>
                  <a:pt x="88" y="92"/>
                  <a:pt x="88" y="85"/>
                </a:cubicBezTo>
                <a:cubicBezTo>
                  <a:pt x="88" y="17"/>
                  <a:pt x="88" y="17"/>
                  <a:pt x="88" y="17"/>
                </a:cubicBezTo>
                <a:cubicBezTo>
                  <a:pt x="88" y="8"/>
                  <a:pt x="96" y="0"/>
                  <a:pt x="105" y="0"/>
                </a:cubicBezTo>
                <a:close/>
              </a:path>
            </a:pathLst>
          </a:custGeom>
          <a:solidFill>
            <a:srgbClr val="183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6" name="Freeform 140">
            <a:extLst>
              <a:ext uri="{FF2B5EF4-FFF2-40B4-BE49-F238E27FC236}">
                <a16:creationId xmlns:a16="http://schemas.microsoft.com/office/drawing/2014/main" id="{BC392E30-8C96-8A49-5AE8-65FA25BB41DB}"/>
              </a:ext>
            </a:extLst>
          </p:cNvPr>
          <p:cNvSpPr>
            <a:spLocks noEditPoints="1"/>
          </p:cNvSpPr>
          <p:nvPr/>
        </p:nvSpPr>
        <p:spPr bwMode="auto">
          <a:xfrm>
            <a:off x="11707812" y="68263"/>
            <a:ext cx="344488" cy="309563"/>
          </a:xfrm>
          <a:custGeom>
            <a:avLst/>
            <a:gdLst>
              <a:gd name="T0" fmla="*/ 197 w 221"/>
              <a:gd name="T1" fmla="*/ 25 h 198"/>
              <a:gd name="T2" fmla="*/ 111 w 221"/>
              <a:gd name="T3" fmla="*/ 23 h 198"/>
              <a:gd name="T4" fmla="*/ 25 w 221"/>
              <a:gd name="T5" fmla="*/ 24 h 198"/>
              <a:gd name="T6" fmla="*/ 25 w 221"/>
              <a:gd name="T7" fmla="*/ 112 h 198"/>
              <a:gd name="T8" fmla="*/ 111 w 221"/>
              <a:gd name="T9" fmla="*/ 198 h 198"/>
              <a:gd name="T10" fmla="*/ 197 w 221"/>
              <a:gd name="T11" fmla="*/ 112 h 198"/>
              <a:gd name="T12" fmla="*/ 197 w 221"/>
              <a:gd name="T13" fmla="*/ 25 h 198"/>
              <a:gd name="T14" fmla="*/ 111 w 221"/>
              <a:gd name="T15" fmla="*/ 34 h 198"/>
              <a:gd name="T16" fmla="*/ 125 w 221"/>
              <a:gd name="T17" fmla="*/ 48 h 198"/>
              <a:gd name="T18" fmla="*/ 111 w 221"/>
              <a:gd name="T19" fmla="*/ 61 h 198"/>
              <a:gd name="T20" fmla="*/ 97 w 221"/>
              <a:gd name="T21" fmla="*/ 48 h 198"/>
              <a:gd name="T22" fmla="*/ 111 w 221"/>
              <a:gd name="T23" fmla="*/ 34 h 198"/>
              <a:gd name="T24" fmla="*/ 80 w 221"/>
              <a:gd name="T25" fmla="*/ 136 h 198"/>
              <a:gd name="T26" fmla="*/ 73 w 221"/>
              <a:gd name="T27" fmla="*/ 136 h 198"/>
              <a:gd name="T28" fmla="*/ 63 w 221"/>
              <a:gd name="T29" fmla="*/ 126 h 198"/>
              <a:gd name="T30" fmla="*/ 63 w 221"/>
              <a:gd name="T31" fmla="*/ 114 h 198"/>
              <a:gd name="T32" fmla="*/ 56 w 221"/>
              <a:gd name="T33" fmla="*/ 102 h 198"/>
              <a:gd name="T34" fmla="*/ 56 w 221"/>
              <a:gd name="T35" fmla="*/ 95 h 198"/>
              <a:gd name="T36" fmla="*/ 77 w 221"/>
              <a:gd name="T37" fmla="*/ 75 h 198"/>
              <a:gd name="T38" fmla="*/ 84 w 221"/>
              <a:gd name="T39" fmla="*/ 77 h 198"/>
              <a:gd name="T40" fmla="*/ 80 w 221"/>
              <a:gd name="T41" fmla="*/ 92 h 198"/>
              <a:gd name="T42" fmla="*/ 80 w 221"/>
              <a:gd name="T43" fmla="*/ 99 h 198"/>
              <a:gd name="T44" fmla="*/ 87 w 221"/>
              <a:gd name="T45" fmla="*/ 117 h 198"/>
              <a:gd name="T46" fmla="*/ 87 w 221"/>
              <a:gd name="T47" fmla="*/ 133 h 198"/>
              <a:gd name="T48" fmla="*/ 87 w 221"/>
              <a:gd name="T49" fmla="*/ 134 h 198"/>
              <a:gd name="T50" fmla="*/ 80 w 221"/>
              <a:gd name="T51" fmla="*/ 136 h 198"/>
              <a:gd name="T52" fmla="*/ 77 w 221"/>
              <a:gd name="T53" fmla="*/ 65 h 198"/>
              <a:gd name="T54" fmla="*/ 65 w 221"/>
              <a:gd name="T55" fmla="*/ 53 h 198"/>
              <a:gd name="T56" fmla="*/ 77 w 221"/>
              <a:gd name="T57" fmla="*/ 41 h 198"/>
              <a:gd name="T58" fmla="*/ 89 w 221"/>
              <a:gd name="T59" fmla="*/ 53 h 198"/>
              <a:gd name="T60" fmla="*/ 77 w 221"/>
              <a:gd name="T61" fmla="*/ 65 h 198"/>
              <a:gd name="T62" fmla="*/ 131 w 221"/>
              <a:gd name="T63" fmla="*/ 101 h 198"/>
              <a:gd name="T64" fmla="*/ 125 w 221"/>
              <a:gd name="T65" fmla="*/ 113 h 198"/>
              <a:gd name="T66" fmla="*/ 125 w 221"/>
              <a:gd name="T67" fmla="*/ 133 h 198"/>
              <a:gd name="T68" fmla="*/ 114 w 221"/>
              <a:gd name="T69" fmla="*/ 143 h 198"/>
              <a:gd name="T70" fmla="*/ 108 w 221"/>
              <a:gd name="T71" fmla="*/ 143 h 198"/>
              <a:gd name="T72" fmla="*/ 97 w 221"/>
              <a:gd name="T73" fmla="*/ 133 h 198"/>
              <a:gd name="T74" fmla="*/ 97 w 221"/>
              <a:gd name="T75" fmla="*/ 113 h 198"/>
              <a:gd name="T76" fmla="*/ 90 w 221"/>
              <a:gd name="T77" fmla="*/ 101 h 198"/>
              <a:gd name="T78" fmla="*/ 90 w 221"/>
              <a:gd name="T79" fmla="*/ 92 h 198"/>
              <a:gd name="T80" fmla="*/ 111 w 221"/>
              <a:gd name="T81" fmla="*/ 72 h 198"/>
              <a:gd name="T82" fmla="*/ 131 w 221"/>
              <a:gd name="T83" fmla="*/ 92 h 198"/>
              <a:gd name="T84" fmla="*/ 131 w 221"/>
              <a:gd name="T85" fmla="*/ 101 h 198"/>
              <a:gd name="T86" fmla="*/ 145 w 221"/>
              <a:gd name="T87" fmla="*/ 41 h 198"/>
              <a:gd name="T88" fmla="*/ 157 w 221"/>
              <a:gd name="T89" fmla="*/ 53 h 198"/>
              <a:gd name="T90" fmla="*/ 145 w 221"/>
              <a:gd name="T91" fmla="*/ 65 h 198"/>
              <a:gd name="T92" fmla="*/ 133 w 221"/>
              <a:gd name="T93" fmla="*/ 53 h 198"/>
              <a:gd name="T94" fmla="*/ 145 w 221"/>
              <a:gd name="T95" fmla="*/ 41 h 198"/>
              <a:gd name="T96" fmla="*/ 165 w 221"/>
              <a:gd name="T97" fmla="*/ 102 h 198"/>
              <a:gd name="T98" fmla="*/ 159 w 221"/>
              <a:gd name="T99" fmla="*/ 114 h 198"/>
              <a:gd name="T100" fmla="*/ 159 w 221"/>
              <a:gd name="T101" fmla="*/ 126 h 198"/>
              <a:gd name="T102" fmla="*/ 148 w 221"/>
              <a:gd name="T103" fmla="*/ 136 h 198"/>
              <a:gd name="T104" fmla="*/ 142 w 221"/>
              <a:gd name="T105" fmla="*/ 136 h 198"/>
              <a:gd name="T106" fmla="*/ 135 w 221"/>
              <a:gd name="T107" fmla="*/ 134 h 198"/>
              <a:gd name="T108" fmla="*/ 135 w 221"/>
              <a:gd name="T109" fmla="*/ 133 h 198"/>
              <a:gd name="T110" fmla="*/ 135 w 221"/>
              <a:gd name="T111" fmla="*/ 117 h 198"/>
              <a:gd name="T112" fmla="*/ 142 w 221"/>
              <a:gd name="T113" fmla="*/ 99 h 198"/>
              <a:gd name="T114" fmla="*/ 142 w 221"/>
              <a:gd name="T115" fmla="*/ 92 h 198"/>
              <a:gd name="T116" fmla="*/ 137 w 221"/>
              <a:gd name="T117" fmla="*/ 77 h 198"/>
              <a:gd name="T118" fmla="*/ 145 w 221"/>
              <a:gd name="T119" fmla="*/ 75 h 198"/>
              <a:gd name="T120" fmla="*/ 165 w 221"/>
              <a:gd name="T121" fmla="*/ 95 h 198"/>
              <a:gd name="T122" fmla="*/ 165 w 221"/>
              <a:gd name="T123" fmla="*/ 10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1" h="198">
                <a:moveTo>
                  <a:pt x="197" y="25"/>
                </a:moveTo>
                <a:cubicBezTo>
                  <a:pt x="173" y="1"/>
                  <a:pt x="135" y="0"/>
                  <a:pt x="111" y="23"/>
                </a:cubicBezTo>
                <a:cubicBezTo>
                  <a:pt x="87" y="0"/>
                  <a:pt x="48" y="1"/>
                  <a:pt x="25" y="24"/>
                </a:cubicBezTo>
                <a:cubicBezTo>
                  <a:pt x="0" y="49"/>
                  <a:pt x="0" y="88"/>
                  <a:pt x="25" y="112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97" y="112"/>
                  <a:pt x="197" y="112"/>
                  <a:pt x="197" y="112"/>
                </a:cubicBezTo>
                <a:cubicBezTo>
                  <a:pt x="221" y="88"/>
                  <a:pt x="221" y="49"/>
                  <a:pt x="197" y="25"/>
                </a:cubicBezTo>
                <a:close/>
                <a:moveTo>
                  <a:pt x="111" y="34"/>
                </a:moveTo>
                <a:cubicBezTo>
                  <a:pt x="118" y="34"/>
                  <a:pt x="125" y="40"/>
                  <a:pt x="125" y="48"/>
                </a:cubicBezTo>
                <a:cubicBezTo>
                  <a:pt x="125" y="55"/>
                  <a:pt x="118" y="61"/>
                  <a:pt x="111" y="61"/>
                </a:cubicBezTo>
                <a:cubicBezTo>
                  <a:pt x="103" y="61"/>
                  <a:pt x="97" y="55"/>
                  <a:pt x="97" y="48"/>
                </a:cubicBezTo>
                <a:cubicBezTo>
                  <a:pt x="97" y="40"/>
                  <a:pt x="103" y="34"/>
                  <a:pt x="111" y="34"/>
                </a:cubicBezTo>
                <a:close/>
                <a:moveTo>
                  <a:pt x="80" y="136"/>
                </a:moveTo>
                <a:cubicBezTo>
                  <a:pt x="73" y="136"/>
                  <a:pt x="73" y="136"/>
                  <a:pt x="73" y="136"/>
                </a:cubicBezTo>
                <a:cubicBezTo>
                  <a:pt x="68" y="136"/>
                  <a:pt x="63" y="132"/>
                  <a:pt x="63" y="126"/>
                </a:cubicBezTo>
                <a:cubicBezTo>
                  <a:pt x="63" y="114"/>
                  <a:pt x="63" y="114"/>
                  <a:pt x="63" y="114"/>
                </a:cubicBezTo>
                <a:cubicBezTo>
                  <a:pt x="59" y="112"/>
                  <a:pt x="56" y="107"/>
                  <a:pt x="56" y="102"/>
                </a:cubicBezTo>
                <a:cubicBezTo>
                  <a:pt x="56" y="95"/>
                  <a:pt x="56" y="95"/>
                  <a:pt x="56" y="95"/>
                </a:cubicBezTo>
                <a:cubicBezTo>
                  <a:pt x="56" y="84"/>
                  <a:pt x="66" y="75"/>
                  <a:pt x="77" y="75"/>
                </a:cubicBezTo>
                <a:cubicBezTo>
                  <a:pt x="80" y="75"/>
                  <a:pt x="82" y="76"/>
                  <a:pt x="84" y="77"/>
                </a:cubicBezTo>
                <a:cubicBezTo>
                  <a:pt x="82" y="81"/>
                  <a:pt x="80" y="86"/>
                  <a:pt x="80" y="92"/>
                </a:cubicBezTo>
                <a:cubicBezTo>
                  <a:pt x="80" y="99"/>
                  <a:pt x="80" y="99"/>
                  <a:pt x="80" y="99"/>
                </a:cubicBezTo>
                <a:cubicBezTo>
                  <a:pt x="80" y="106"/>
                  <a:pt x="83" y="112"/>
                  <a:pt x="87" y="117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133"/>
                  <a:pt x="87" y="133"/>
                  <a:pt x="87" y="134"/>
                </a:cubicBezTo>
                <a:cubicBezTo>
                  <a:pt x="85" y="135"/>
                  <a:pt x="83" y="136"/>
                  <a:pt x="80" y="136"/>
                </a:cubicBezTo>
                <a:close/>
                <a:moveTo>
                  <a:pt x="77" y="65"/>
                </a:moveTo>
                <a:cubicBezTo>
                  <a:pt x="70" y="65"/>
                  <a:pt x="65" y="59"/>
                  <a:pt x="65" y="53"/>
                </a:cubicBezTo>
                <a:cubicBezTo>
                  <a:pt x="65" y="46"/>
                  <a:pt x="70" y="41"/>
                  <a:pt x="77" y="41"/>
                </a:cubicBezTo>
                <a:cubicBezTo>
                  <a:pt x="83" y="41"/>
                  <a:pt x="89" y="46"/>
                  <a:pt x="89" y="53"/>
                </a:cubicBezTo>
                <a:cubicBezTo>
                  <a:pt x="89" y="59"/>
                  <a:pt x="83" y="65"/>
                  <a:pt x="77" y="65"/>
                </a:cubicBezTo>
                <a:close/>
                <a:moveTo>
                  <a:pt x="131" y="101"/>
                </a:moveTo>
                <a:cubicBezTo>
                  <a:pt x="131" y="106"/>
                  <a:pt x="129" y="111"/>
                  <a:pt x="125" y="113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5" y="139"/>
                  <a:pt x="120" y="143"/>
                  <a:pt x="114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2" y="143"/>
                  <a:pt x="97" y="139"/>
                  <a:pt x="97" y="13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3" y="111"/>
                  <a:pt x="90" y="106"/>
                  <a:pt x="90" y="101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81"/>
                  <a:pt x="100" y="72"/>
                  <a:pt x="111" y="72"/>
                </a:cubicBezTo>
                <a:cubicBezTo>
                  <a:pt x="122" y="72"/>
                  <a:pt x="131" y="81"/>
                  <a:pt x="131" y="92"/>
                </a:cubicBezTo>
                <a:lnTo>
                  <a:pt x="131" y="101"/>
                </a:lnTo>
                <a:close/>
                <a:moveTo>
                  <a:pt x="145" y="41"/>
                </a:moveTo>
                <a:cubicBezTo>
                  <a:pt x="152" y="41"/>
                  <a:pt x="157" y="46"/>
                  <a:pt x="157" y="53"/>
                </a:cubicBezTo>
                <a:cubicBezTo>
                  <a:pt x="157" y="59"/>
                  <a:pt x="152" y="65"/>
                  <a:pt x="145" y="65"/>
                </a:cubicBezTo>
                <a:cubicBezTo>
                  <a:pt x="138" y="65"/>
                  <a:pt x="133" y="59"/>
                  <a:pt x="133" y="53"/>
                </a:cubicBezTo>
                <a:cubicBezTo>
                  <a:pt x="133" y="46"/>
                  <a:pt x="138" y="41"/>
                  <a:pt x="145" y="41"/>
                </a:cubicBezTo>
                <a:close/>
                <a:moveTo>
                  <a:pt x="165" y="102"/>
                </a:moveTo>
                <a:cubicBezTo>
                  <a:pt x="165" y="107"/>
                  <a:pt x="163" y="112"/>
                  <a:pt x="159" y="114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59" y="132"/>
                  <a:pt x="154" y="136"/>
                  <a:pt x="148" y="136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39" y="136"/>
                  <a:pt x="137" y="135"/>
                  <a:pt x="135" y="134"/>
                </a:cubicBezTo>
                <a:cubicBezTo>
                  <a:pt x="135" y="133"/>
                  <a:pt x="135" y="133"/>
                  <a:pt x="135" y="133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39" y="112"/>
                  <a:pt x="142" y="106"/>
                  <a:pt x="142" y="99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2" y="86"/>
                  <a:pt x="140" y="81"/>
                  <a:pt x="137" y="77"/>
                </a:cubicBezTo>
                <a:cubicBezTo>
                  <a:pt x="140" y="76"/>
                  <a:pt x="142" y="75"/>
                  <a:pt x="145" y="75"/>
                </a:cubicBezTo>
                <a:cubicBezTo>
                  <a:pt x="156" y="75"/>
                  <a:pt x="165" y="84"/>
                  <a:pt x="165" y="95"/>
                </a:cubicBezTo>
                <a:lnTo>
                  <a:pt x="165" y="102"/>
                </a:lnTo>
                <a:close/>
              </a:path>
            </a:pathLst>
          </a:custGeom>
          <a:solidFill>
            <a:srgbClr val="183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A92566FA-0718-54D3-85DF-580DD8370E59}"/>
              </a:ext>
            </a:extLst>
          </p:cNvPr>
          <p:cNvSpPr txBox="1"/>
          <p:nvPr/>
        </p:nvSpPr>
        <p:spPr>
          <a:xfrm flipH="1">
            <a:off x="633103" y="558726"/>
            <a:ext cx="76703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Controle da Exigência de </a:t>
            </a:r>
            <a:r>
              <a:rPr lang="pt-B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certificação, formação e experiência </a:t>
            </a:r>
          </a:p>
          <a:p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 dirigentes </a:t>
            </a:r>
          </a:p>
          <a:p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conselheiros </a:t>
            </a:r>
          </a:p>
          <a:p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 RPPS</a:t>
            </a:r>
          </a:p>
        </p:txBody>
      </p:sp>
      <p:pic>
        <p:nvPicPr>
          <p:cNvPr id="41" name="Imagem 40">
            <a:extLst>
              <a:ext uri="{FF2B5EF4-FFF2-40B4-BE49-F238E27FC236}">
                <a16:creationId xmlns:a16="http://schemas.microsoft.com/office/drawing/2014/main" id="{3EA0E221-F381-9E9E-C012-5298CCE99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422" y="2971738"/>
            <a:ext cx="6540836" cy="23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26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A6214-246B-99FE-E0D4-37F031DA8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3AFBCC95-7643-6B81-5AF0-637E891FC067}"/>
              </a:ext>
            </a:extLst>
          </p:cNvPr>
          <p:cNvSpPr/>
          <p:nvPr/>
        </p:nvSpPr>
        <p:spPr>
          <a:xfrm>
            <a:off x="190800" y="154799"/>
            <a:ext cx="3609849" cy="59635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B2ACDFAE-2A33-2CAF-4F41-2D6D1FB24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926" y="305982"/>
            <a:ext cx="7056873" cy="1560713"/>
          </a:xfrm>
        </p:spPr>
        <p:txBody>
          <a:bodyPr/>
          <a:lstStyle/>
          <a:p>
            <a:r>
              <a:rPr lang="pt-BR" sz="48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Pró-Gestão </a:t>
            </a:r>
            <a:br>
              <a:rPr lang="pt-BR" sz="48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4800" b="1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 Visão Inclusiva</a:t>
            </a:r>
            <a:endParaRPr lang="pt-BR" sz="48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202F7A4-B224-AE8F-36E3-B1DE23E75D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BE756-DC86-42D7-8124-774A618123FD}" type="slidenum">
              <a:rPr lang="pt-BR" smtClean="0"/>
              <a:pPr/>
              <a:t>9</a:t>
            </a:fld>
            <a:endParaRPr lang="pt-BR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170A465A-DA2F-E1FE-7D7A-BD73CBC5683D}"/>
              </a:ext>
            </a:extLst>
          </p:cNvPr>
          <p:cNvGrpSpPr/>
          <p:nvPr/>
        </p:nvGrpSpPr>
        <p:grpSpPr>
          <a:xfrm>
            <a:off x="3800649" y="-2"/>
            <a:ext cx="117290" cy="6858001"/>
            <a:chOff x="5797898" y="-1"/>
            <a:chExt cx="117127" cy="6848476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8FA5A253-A071-3D16-2A8F-15949563CFB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39501FD0-AE58-53BD-F12F-AD89896CB1E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04360DD7-DCFD-B70B-71C9-91FF20614AC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A205CF48-30B5-B286-C6A6-2EBBDFA09F0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6" name="Picture 2">
            <a:extLst>
              <a:ext uri="{FF2B5EF4-FFF2-40B4-BE49-F238E27FC236}">
                <a16:creationId xmlns:a16="http://schemas.microsoft.com/office/drawing/2014/main" id="{72C9E32A-A65E-EDED-D6A1-0EC079205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32" y="1327195"/>
            <a:ext cx="3279585" cy="3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5345FD3C-EFCB-DFCA-62FC-33977FC1F12D}"/>
              </a:ext>
            </a:extLst>
          </p:cNvPr>
          <p:cNvSpPr txBox="1"/>
          <p:nvPr/>
        </p:nvSpPr>
        <p:spPr>
          <a:xfrm>
            <a:off x="4359271" y="4080788"/>
            <a:ext cx="70568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Instituído um </a:t>
            </a:r>
            <a:r>
              <a:rPr lang="pt-BR" sz="28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Nível de Acesso, mais simplificado, </a:t>
            </a:r>
            <a:r>
              <a:rPr lang="pt-BR" sz="2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Programa Pró-Gestão.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07054A5-AB9B-E54B-C97F-AF6D2B86118B}"/>
              </a:ext>
            </a:extLst>
          </p:cNvPr>
          <p:cNvSpPr txBox="1"/>
          <p:nvPr/>
        </p:nvSpPr>
        <p:spPr>
          <a:xfrm>
            <a:off x="4359266" y="2313260"/>
            <a:ext cx="705687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8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Modernização da Gestão:</a:t>
            </a:r>
            <a:r>
              <a:rPr lang="pt-BR" sz="2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28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655</a:t>
            </a:r>
            <a:r>
              <a:rPr lang="pt-BR" sz="2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RPPS aderiram ao Pró-Gestão e </a:t>
            </a:r>
            <a:r>
              <a:rPr lang="pt-BR" sz="28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284</a:t>
            </a:r>
            <a:r>
              <a:rPr lang="pt-BR" sz="28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com selo de qualidade</a:t>
            </a:r>
            <a:r>
              <a:rPr lang="pt-BR" sz="28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034283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PS - Tema escuro">
  <a:themeElements>
    <a:clrScheme name="Padrão MPS">
      <a:dk1>
        <a:srgbClr val="3C3C3C"/>
      </a:dk1>
      <a:lt1>
        <a:sysClr val="window" lastClr="FFFFFF"/>
      </a:lt1>
      <a:dk2>
        <a:srgbClr val="00008C"/>
      </a:dk2>
      <a:lt2>
        <a:srgbClr val="FFFF00"/>
      </a:lt2>
      <a:accent1>
        <a:srgbClr val="183EFF"/>
      </a:accent1>
      <a:accent2>
        <a:srgbClr val="FF0000"/>
      </a:accent2>
      <a:accent3>
        <a:srgbClr val="00D000"/>
      </a:accent3>
      <a:accent4>
        <a:srgbClr val="FF7D00"/>
      </a:accent4>
      <a:accent5>
        <a:srgbClr val="FFD000"/>
      </a:accent5>
      <a:accent6>
        <a:srgbClr val="00F537"/>
      </a:accent6>
      <a:hlink>
        <a:srgbClr val="183EFF"/>
      </a:hlink>
      <a:folHlink>
        <a:srgbClr val="00F537"/>
      </a:folHlink>
    </a:clrScheme>
    <a:fontScheme name="Padrão MP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C3BF08FCBC1404284A7C49D9FC811C1" ma:contentTypeVersion="3" ma:contentTypeDescription="Criar um novo documento." ma:contentTypeScope="" ma:versionID="a5ce85c06f507532709a9d8c8acf9aec">
  <xsd:schema xmlns:xsd="http://www.w3.org/2001/XMLSchema" xmlns:xs="http://www.w3.org/2001/XMLSchema" xmlns:p="http://schemas.microsoft.com/office/2006/metadata/properties" xmlns:ns2="9d3a3c94-435f-4b61-af3f-e6a3a684f9a3" targetNamespace="http://schemas.microsoft.com/office/2006/metadata/properties" ma:root="true" ma:fieldsID="8f2ffb21a083a542232f9261ca752782" ns2:_="">
    <xsd:import namespace="9d3a3c94-435f-4b61-af3f-e6a3a684f9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3a3c94-435f-4b61-af3f-e6a3a684f9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263C7D-FE8C-4A35-A711-5B5742786C7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417F322-82C1-4569-A8FE-8C679EF5A2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CC99E9-0D29-49BC-BD20-08EB8A59E8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3a3c94-435f-4b61-af3f-e6a3a684f9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2758</TotalTime>
  <Words>768</Words>
  <Application>Microsoft Office PowerPoint</Application>
  <PresentationFormat>Widescreen</PresentationFormat>
  <Paragraphs>99</Paragraphs>
  <Slides>18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9" baseType="lpstr">
      <vt:lpstr>Wingdings</vt:lpstr>
      <vt:lpstr>calibri</vt:lpstr>
      <vt:lpstr>calibri</vt:lpstr>
      <vt:lpstr>Aptos</vt:lpstr>
      <vt:lpstr>Courier New</vt:lpstr>
      <vt:lpstr>Arial</vt:lpstr>
      <vt:lpstr>Verdana</vt:lpstr>
      <vt:lpstr>Ubuntu</vt:lpstr>
      <vt:lpstr>Open Sans</vt:lpstr>
      <vt:lpstr>Segoe UI</vt:lpstr>
      <vt:lpstr>MPS - Tema escuro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Pró-Gestão  com Visão Inclusiva</vt:lpstr>
      <vt:lpstr>Apresentação do PowerPoint</vt:lpstr>
      <vt:lpstr>Apresentação do PowerPoint</vt:lpstr>
      <vt:lpstr>Apresentação do PowerPoint</vt:lpstr>
      <vt:lpstr>Fundamentos do Programa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Cavalcante</dc:creator>
  <cp:lastModifiedBy>Chris Andrade</cp:lastModifiedBy>
  <cp:revision>64</cp:revision>
  <dcterms:created xsi:type="dcterms:W3CDTF">2025-08-08T14:06:20Z</dcterms:created>
  <dcterms:modified xsi:type="dcterms:W3CDTF">2025-12-10T23:50:58Z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0x0101000C3BF08FCBC1404284A7C49D9FC811C1</vt:lpwstr>
  </property>
</Properties>
</file>