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2" r:id="rId6"/>
    <p:sldId id="264" r:id="rId7"/>
    <p:sldId id="267" r:id="rId8"/>
    <p:sldId id="271" r:id="rId9"/>
    <p:sldId id="269" r:id="rId10"/>
    <p:sldId id="266" r:id="rId11"/>
    <p:sldId id="258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a Cristina da Eira Correa Benayon" initials="DCdECB" lastIdx="1" clrIdx="0">
    <p:extLst>
      <p:ext uri="{19B8F6BF-5375-455C-9EA6-DF929625EA0E}">
        <p15:presenceInfo xmlns:p15="http://schemas.microsoft.com/office/powerpoint/2012/main" userId="S-1-5-21-1347903389-3315066135-2252482879-27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798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22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9640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49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62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4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97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29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827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371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304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78BB8-C6BA-4D00-AB66-919596DDD1DF}" type="datetimeFigureOut">
              <a:rPr lang="pt-BR" smtClean="0"/>
              <a:t>09/12/2025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28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C517D86F-BF7C-CAD3-6864-3C2B2F484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32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D350DD73-E0CC-61C2-9CDD-946D342C0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4" y="17398"/>
            <a:ext cx="12192000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146855" y="250696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CCF858E-A59B-4AC3-89FA-F3200B588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122363"/>
            <a:ext cx="8686800" cy="813117"/>
          </a:xfrm>
        </p:spPr>
        <p:txBody>
          <a:bodyPr>
            <a:normAutofit fontScale="90000"/>
          </a:bodyPr>
          <a:lstStyle/>
          <a:p>
            <a:r>
              <a:rPr lang="pt-BR" dirty="0"/>
              <a:t>Para os Segurados </a:t>
            </a:r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27CBFC61-36D1-4E78-B1BB-F7462281A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15840" y="2598420"/>
            <a:ext cx="6629400" cy="2659380"/>
          </a:xfrm>
        </p:spPr>
        <p:txBody>
          <a:bodyPr/>
          <a:lstStyle/>
          <a:p>
            <a:pPr algn="l"/>
            <a:r>
              <a:rPr lang="en-US" sz="2400" dirty="0">
                <a:latin typeface="Inter" pitchFamily="34" charset="0"/>
                <a:ea typeface="Inter" pitchFamily="34" charset="-122"/>
                <a:cs typeface="Inter" pitchFamily="34" charset="-120"/>
              </a:rPr>
              <a:t>   Maior segurança jurídica nos benefícios</a:t>
            </a:r>
            <a:endParaRPr lang="en-US" sz="2400" dirty="0"/>
          </a:p>
          <a:p>
            <a:pPr algn="l"/>
            <a:r>
              <a:rPr lang="en-US" sz="2400" dirty="0">
                <a:latin typeface="Inter" pitchFamily="34" charset="0"/>
                <a:ea typeface="Inter" pitchFamily="34" charset="-122"/>
                <a:cs typeface="Inter" pitchFamily="34" charset="-120"/>
              </a:rPr>
              <a:t>   Transparência na gestão dos recursos</a:t>
            </a:r>
            <a:endParaRPr lang="en-US" sz="2400" dirty="0"/>
          </a:p>
          <a:p>
            <a:pPr algn="l"/>
            <a:r>
              <a:rPr lang="en-US" sz="2400" dirty="0">
                <a:latin typeface="Inter" pitchFamily="34" charset="0"/>
                <a:ea typeface="Inter" pitchFamily="34" charset="-122"/>
                <a:cs typeface="Inter" pitchFamily="34" charset="-120"/>
              </a:rPr>
              <a:t>   Sustentabilidade do regime previdenciário</a:t>
            </a:r>
            <a:endParaRPr lang="en-US" sz="2400" dirty="0"/>
          </a:p>
          <a:p>
            <a:pPr algn="l"/>
            <a:r>
              <a:rPr lang="en-US" sz="2400" dirty="0">
                <a:latin typeface="Inter" pitchFamily="34" charset="0"/>
                <a:ea typeface="Inter" pitchFamily="34" charset="-122"/>
                <a:cs typeface="Inter" pitchFamily="34" charset="-120"/>
              </a:rPr>
              <a:t>   Atendimento mais qualificado</a:t>
            </a:r>
            <a:endParaRPr lang="en-US" sz="2400" dirty="0"/>
          </a:p>
          <a:p>
            <a:endParaRPr lang="pt-BR" dirty="0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661D72B3-69CD-4865-9900-2B60885C7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53469"/>
            <a:ext cx="3411639" cy="355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30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D350DD73-E0CC-61C2-9CDD-946D342C0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146855" y="3837789"/>
            <a:ext cx="5449612" cy="1000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latin typeface="Montserrat" panose="00000500000000000000" pitchFamily="2" charset="0"/>
              </a:rPr>
              <a:t>Obrigada!</a:t>
            </a:r>
          </a:p>
        </p:txBody>
      </p:sp>
      <p:sp>
        <p:nvSpPr>
          <p:cNvPr id="7" name="Text 18">
            <a:extLst>
              <a:ext uri="{FF2B5EF4-FFF2-40B4-BE49-F238E27FC236}">
                <a16:creationId xmlns:a16="http://schemas.microsoft.com/office/drawing/2014/main" id="{AD537BED-33B8-4EF9-9382-7566D1FA6C49}"/>
              </a:ext>
            </a:extLst>
          </p:cNvPr>
          <p:cNvSpPr/>
          <p:nvPr/>
        </p:nvSpPr>
        <p:spPr>
          <a:xfrm>
            <a:off x="1242060" y="2385060"/>
            <a:ext cx="8557260" cy="1000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150"/>
              </a:lnSpc>
              <a:buNone/>
            </a:pPr>
            <a:r>
              <a:rPr lang="en-US" sz="1350" b="1" dirty="0">
                <a:latin typeface="Inter" pitchFamily="34" charset="0"/>
                <a:ea typeface="Inter" pitchFamily="34" charset="-122"/>
                <a:cs typeface="Inter" pitchFamily="34" charset="-120"/>
              </a:rPr>
              <a:t>Lembre-se:</a:t>
            </a:r>
            <a:r>
              <a:rPr lang="en-US" sz="1350" dirty="0">
                <a:latin typeface="Inter" pitchFamily="34" charset="0"/>
                <a:ea typeface="Inter" pitchFamily="34" charset="-122"/>
                <a:cs typeface="Inter" pitchFamily="34" charset="-120"/>
              </a:rPr>
              <a:t> A certificação profissional não é apenas um requisito formal, mas um investimento estratégico na sustentabilidade e excelência da gestão previdenciária. Profissionais qualificados fazem a diferença para milhares de segurados.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485484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646388" y="488693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234634" y="1958782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latin typeface="Montserrat" panose="00000500000000000000" pitchFamily="2" charset="0"/>
              </a:rPr>
              <a:t>Certificação Profissional: A melhoria na gestão dos RPPS – novas modalidades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FCF382D-0C00-4D80-8B30-F6E511A4AB81}"/>
              </a:ext>
            </a:extLst>
          </p:cNvPr>
          <p:cNvSpPr txBox="1"/>
          <p:nvPr/>
        </p:nvSpPr>
        <p:spPr>
          <a:xfrm>
            <a:off x="1234634" y="4031382"/>
            <a:ext cx="92765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Novas modalidades para fortalecer a governança e a excelência técnica nos Regimes Próprios de Previdência Social da MANAUS Previdência.</a:t>
            </a:r>
          </a:p>
        </p:txBody>
      </p:sp>
    </p:spTree>
    <p:extLst>
      <p:ext uri="{BB962C8B-B14F-4D97-AF65-F5344CB8AC3E}">
        <p14:creationId xmlns:p14="http://schemas.microsoft.com/office/powerpoint/2010/main" val="787608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26"/>
            <a:ext cx="12318420" cy="7076247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0" y="707613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346129" y="1004944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latin typeface="Montserrat" panose="00000500000000000000" pitchFamily="2" charset="0"/>
              </a:rPr>
              <a:t>Certificação Profissional: A melhoria na gestão dos RPPS – novas modalidades</a:t>
            </a:r>
          </a:p>
        </p:txBody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CF6241FB-8CA4-4493-B708-6E9BFCEEF3E7}"/>
              </a:ext>
            </a:extLst>
          </p:cNvPr>
          <p:cNvSpPr/>
          <p:nvPr/>
        </p:nvSpPr>
        <p:spPr>
          <a:xfrm>
            <a:off x="5344756" y="2717241"/>
            <a:ext cx="6345936" cy="3787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latin typeface="Inter" pitchFamily="34" charset="0"/>
                <a:ea typeface="Inter" pitchFamily="34" charset="-122"/>
                <a:cs typeface="Inter" pitchFamily="34" charset="-120"/>
              </a:rPr>
              <a:t>Cenário Atual</a:t>
            </a:r>
          </a:p>
          <a:p>
            <a:pPr marL="0" indent="0" algn="ctr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latin typeface="Inter" pitchFamily="34" charset="0"/>
                <a:ea typeface="Inter" pitchFamily="34" charset="-122"/>
                <a:cs typeface="Inter" pitchFamily="34" charset="-120"/>
              </a:rPr>
              <a:t>A gestão do Regime Próprio MANAUS PREVIDÊNCIA demanda profissionais cada vez mais capacitados e atualizados. Com ativos de  R$ 2.054.560.943,72, tem papel estratégico na proteção previdenciária dos servidores públicos do município de Manaus, no equilíbrio fiscal e na economia nacional.</a:t>
            </a:r>
            <a:endParaRPr lang="en-US" sz="1750" dirty="0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6EAB701B-DF33-4BCA-AAAF-AF2BE35FA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08" y="2540601"/>
            <a:ext cx="4572001" cy="414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42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350"/>
            <a:ext cx="12303494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54422" y="38350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0" y="707613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346129" y="1004944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latin typeface="Montserrat" panose="00000500000000000000" pitchFamily="2" charset="0"/>
              </a:rPr>
              <a:t>Certificação Profissional: A melhoria na gestão dos RPPS – novas modalidades</a:t>
            </a: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9979BDC8-AA82-4BC7-A062-66306DE7FB39}"/>
              </a:ext>
            </a:extLst>
          </p:cNvPr>
          <p:cNvSpPr/>
          <p:nvPr/>
        </p:nvSpPr>
        <p:spPr>
          <a:xfrm>
            <a:off x="4856322" y="2327509"/>
            <a:ext cx="6628543" cy="30698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 sz="1750" dirty="0">
                <a:latin typeface="Inter" pitchFamily="34" charset="0"/>
                <a:ea typeface="Inter" pitchFamily="34" charset="-122"/>
                <a:cs typeface="Inter" pitchFamily="34" charset="-120"/>
              </a:rPr>
              <a:t>Para que Certificar?</a:t>
            </a:r>
          </a:p>
          <a:p>
            <a:pPr marL="0" indent="0" algn="ctr">
              <a:lnSpc>
                <a:spcPts val="2850"/>
              </a:lnSpc>
              <a:buNone/>
            </a:pPr>
            <a:endParaRPr lang="en-US" sz="1750" dirty="0">
              <a:solidFill>
                <a:srgbClr val="C7CDD6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 algn="just">
              <a:lnSpc>
                <a:spcPts val="2850"/>
              </a:lnSpc>
              <a:buNone/>
            </a:pPr>
            <a:r>
              <a:rPr lang="en-US" sz="1750" dirty="0">
                <a:latin typeface="Inter" pitchFamily="34" charset="0"/>
                <a:ea typeface="Inter" pitchFamily="34" charset="-122"/>
                <a:cs typeface="Inter" pitchFamily="34" charset="-120"/>
              </a:rPr>
              <a:t>A certificação profissional estabelece padrões de competência técnica, assegura conformidade regulatória e fortalece a confiança dos segurados. É um instrumento essencial para qualificar a gestão e mitigar riscos previdenciários</a:t>
            </a:r>
            <a:r>
              <a:rPr lang="en-US" sz="1750" dirty="0">
                <a:solidFill>
                  <a:srgbClr val="C7CDD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5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0B7298F-45DD-411D-B045-EC2829F44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87" y="2157984"/>
            <a:ext cx="4572001" cy="42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4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494" y="0"/>
            <a:ext cx="12303494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56244" y="434717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346129" y="1004944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4000" dirty="0">
              <a:latin typeface="Montserrat" panose="00000500000000000000" pitchFamily="2" charset="0"/>
            </a:endParaRPr>
          </a:p>
        </p:txBody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CF6241FB-8CA4-4493-B708-6E9BFCEEF3E7}"/>
              </a:ext>
            </a:extLst>
          </p:cNvPr>
          <p:cNvSpPr/>
          <p:nvPr/>
        </p:nvSpPr>
        <p:spPr>
          <a:xfrm>
            <a:off x="5705856" y="2717241"/>
            <a:ext cx="6345936" cy="3787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D64FF93-72F7-4603-A813-EA9F3923F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23" y="2363882"/>
            <a:ext cx="3896162" cy="3368969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21751C57-6F00-490B-AD8D-DD2BF083754F}"/>
              </a:ext>
            </a:extLst>
          </p:cNvPr>
          <p:cNvSpPr txBox="1"/>
          <p:nvPr/>
        </p:nvSpPr>
        <p:spPr>
          <a:xfrm>
            <a:off x="1181101" y="627402"/>
            <a:ext cx="1027048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dirty="0"/>
              <a:t>Benefícios da Certificação Profissional para o Conselheiro da Manaus Previdência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6173CFD-7FAA-4AEC-A2F8-00E1FD0E9310}"/>
              </a:ext>
            </a:extLst>
          </p:cNvPr>
          <p:cNvSpPr txBox="1"/>
          <p:nvPr/>
        </p:nvSpPr>
        <p:spPr>
          <a:xfrm>
            <a:off x="4533900" y="2191798"/>
            <a:ext cx="6309360" cy="382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800" dirty="0">
                <a:latin typeface="Inter" pitchFamily="34" charset="0"/>
                <a:ea typeface="Inter" pitchFamily="34" charset="-122"/>
                <a:cs typeface="Inter" pitchFamily="34" charset="-120"/>
              </a:rPr>
              <a:t>Reconhecimento técnico e valorização profissional</a:t>
            </a:r>
            <a:endParaRPr lang="en-US" sz="1800" dirty="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C9973693-0C63-455F-BD88-35907E862C42}"/>
              </a:ext>
            </a:extLst>
          </p:cNvPr>
          <p:cNvSpPr txBox="1"/>
          <p:nvPr/>
        </p:nvSpPr>
        <p:spPr>
          <a:xfrm>
            <a:off x="4533900" y="2717241"/>
            <a:ext cx="6309360" cy="382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800" dirty="0">
                <a:latin typeface="Inter" pitchFamily="34" charset="0"/>
                <a:ea typeface="Inter" pitchFamily="34" charset="-122"/>
                <a:cs typeface="Inter" pitchFamily="34" charset="-120"/>
              </a:rPr>
              <a:t>Atualização contínua de conhecimentos</a:t>
            </a:r>
            <a:endParaRPr lang="en-US" sz="1800" dirty="0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B3E71B0-C4B4-4E8D-B9BF-B9A972749312}"/>
              </a:ext>
            </a:extLst>
          </p:cNvPr>
          <p:cNvSpPr txBox="1"/>
          <p:nvPr/>
        </p:nvSpPr>
        <p:spPr>
          <a:xfrm>
            <a:off x="4533900" y="3254254"/>
            <a:ext cx="7717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Networking com outros especialistas</a:t>
            </a:r>
          </a:p>
        </p:txBody>
      </p:sp>
      <p:sp>
        <p:nvSpPr>
          <p:cNvPr id="24" name="Subtítulo 3">
            <a:extLst>
              <a:ext uri="{FF2B5EF4-FFF2-40B4-BE49-F238E27FC236}">
                <a16:creationId xmlns:a16="http://schemas.microsoft.com/office/drawing/2014/main" id="{9F19F710-DBFA-47C1-96E1-6D426FECD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8625" y="3742814"/>
            <a:ext cx="6089375" cy="417785"/>
          </a:xfrm>
        </p:spPr>
        <p:txBody>
          <a:bodyPr>
            <a:normAutofit fontScale="925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t-BR" sz="1800" dirty="0"/>
              <a:t>Capacitação para execução de suas funções como conselheiro</a:t>
            </a:r>
          </a:p>
        </p:txBody>
      </p:sp>
    </p:spTree>
    <p:extLst>
      <p:ext uri="{BB962C8B-B14F-4D97-AF65-F5344CB8AC3E}">
        <p14:creationId xmlns:p14="http://schemas.microsoft.com/office/powerpoint/2010/main" val="214030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D350DD73-E0CC-61C2-9CDD-946D342C0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0" y="11871"/>
            <a:ext cx="12192000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 flipV="1">
            <a:off x="4564379" y="2080259"/>
            <a:ext cx="4032087" cy="17979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CCF858E-A59B-4AC3-89FA-F3200B588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6220" y="861061"/>
            <a:ext cx="6621780" cy="424934"/>
          </a:xfrm>
        </p:spPr>
        <p:txBody>
          <a:bodyPr>
            <a:normAutofit fontScale="90000"/>
          </a:bodyPr>
          <a:lstStyle/>
          <a:p>
            <a:br>
              <a:rPr lang="pt-BR" dirty="0"/>
            </a:br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63CCDCB-FB20-4A6F-B0F2-6D1DA3671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72" y="2061854"/>
            <a:ext cx="4450079" cy="438121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209EE6E-C73F-4CC4-A08B-6D4D17DED254}"/>
              </a:ext>
            </a:extLst>
          </p:cNvPr>
          <p:cNvSpPr txBox="1"/>
          <p:nvPr/>
        </p:nvSpPr>
        <p:spPr>
          <a:xfrm>
            <a:off x="2484120" y="916662"/>
            <a:ext cx="89458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/>
              <a:t>Benefícios da Certificação Profissional Para a Manaus Previdência</a:t>
            </a:r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BCA2E6CF-EF0A-40C5-9D23-38F9843266F7}"/>
              </a:ext>
            </a:extLst>
          </p:cNvPr>
          <p:cNvSpPr/>
          <p:nvPr/>
        </p:nvSpPr>
        <p:spPr>
          <a:xfrm>
            <a:off x="5968998" y="1738116"/>
            <a:ext cx="3793569" cy="478276"/>
          </a:xfrm>
          <a:prstGeom prst="roundRect">
            <a:avLst>
              <a:gd name="adj" fmla="val 880"/>
            </a:avLst>
          </a:prstGeom>
          <a:solidFill>
            <a:schemeClr val="bg1"/>
          </a:solidFill>
          <a:ln w="22860">
            <a:solidFill>
              <a:schemeClr val="bg1"/>
            </a:solidFill>
            <a:prstDash val="solid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Inter" pitchFamily="34" charset="0"/>
                <a:ea typeface="Inter" pitchFamily="34" charset="-122"/>
                <a:cs typeface="Inter" pitchFamily="34" charset="-120"/>
              </a:rPr>
              <a:t>Qualificação da equipe gestora</a:t>
            </a:r>
            <a:endParaRPr lang="en-US" dirty="0"/>
          </a:p>
          <a:p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01C6BCD-E35B-4D34-89D3-B8947AE92717}"/>
              </a:ext>
            </a:extLst>
          </p:cNvPr>
          <p:cNvSpPr txBox="1"/>
          <p:nvPr/>
        </p:nvSpPr>
        <p:spPr>
          <a:xfrm>
            <a:off x="5996940" y="2362034"/>
            <a:ext cx="6156960" cy="382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800" dirty="0">
                <a:latin typeface="Inter" pitchFamily="34" charset="0"/>
                <a:ea typeface="Inter" pitchFamily="34" charset="-122"/>
                <a:cs typeface="Inter" pitchFamily="34" charset="-120"/>
              </a:rPr>
              <a:t>Redução de riscos operacionais</a:t>
            </a:r>
            <a:endParaRPr lang="en-US" sz="1800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D20EFCC8-13E9-4E14-843D-AB46C1A8F22C}"/>
              </a:ext>
            </a:extLst>
          </p:cNvPr>
          <p:cNvSpPr/>
          <p:nvPr/>
        </p:nvSpPr>
        <p:spPr>
          <a:xfrm>
            <a:off x="6096000" y="2949953"/>
            <a:ext cx="4032087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600" dirty="0">
                <a:latin typeface="Inter" pitchFamily="34" charset="0"/>
                <a:ea typeface="Inter" pitchFamily="34" charset="-122"/>
                <a:cs typeface="Inter" pitchFamily="34" charset="-120"/>
              </a:rPr>
              <a:t>Melhoria na conformidade regulatória</a:t>
            </a:r>
            <a:endParaRPr lang="en-US" sz="160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BEE2D96D-6656-4B47-8BE2-2396701EB7FB}"/>
              </a:ext>
            </a:extLst>
          </p:cNvPr>
          <p:cNvSpPr/>
          <p:nvPr/>
        </p:nvSpPr>
        <p:spPr>
          <a:xfrm>
            <a:off x="6141170" y="3503304"/>
            <a:ext cx="4450079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500" dirty="0">
                <a:latin typeface="Inter" pitchFamily="34" charset="0"/>
                <a:ea typeface="Inter" pitchFamily="34" charset="-122"/>
                <a:cs typeface="Inter" pitchFamily="34" charset="-120"/>
              </a:rPr>
              <a:t>Fortalecimento da governança institucional</a:t>
            </a:r>
            <a:endParaRPr lang="en-US" sz="1500" dirty="0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0C551DF-AC1E-47FB-8D54-ABDF1FA8E8F2}"/>
              </a:ext>
            </a:extLst>
          </p:cNvPr>
          <p:cNvSpPr txBox="1"/>
          <p:nvPr/>
        </p:nvSpPr>
        <p:spPr>
          <a:xfrm>
            <a:off x="6096000" y="4254255"/>
            <a:ext cx="663321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/>
              <a:t>Manaus Previdência consolidou-se como um dos RPPS mais premiados e reconhecidos do país.</a:t>
            </a:r>
            <a:endParaRPr lang="pt-BR" dirty="0"/>
          </a:p>
          <a:p>
            <a:r>
              <a:rPr lang="pt-BR" dirty="0"/>
              <a:t>✔ Gestão de excelência</a:t>
            </a:r>
            <a:br>
              <a:rPr lang="pt-BR" dirty="0"/>
            </a:br>
            <a:r>
              <a:rPr lang="pt-BR" dirty="0"/>
              <a:t>✔ Governança sólida</a:t>
            </a:r>
            <a:br>
              <a:rPr lang="pt-BR" dirty="0"/>
            </a:br>
            <a:r>
              <a:rPr lang="pt-BR" dirty="0"/>
              <a:t>✔ Sustentabilidade financeira</a:t>
            </a:r>
            <a:br>
              <a:rPr lang="pt-BR" dirty="0"/>
            </a:br>
            <a:r>
              <a:rPr lang="pt-BR" dirty="0"/>
              <a:t>✔ Melhoria contínua dos processos</a:t>
            </a:r>
            <a:br>
              <a:rPr lang="pt-BR" dirty="0"/>
            </a:br>
            <a:r>
              <a:rPr lang="pt-BR" dirty="0"/>
              <a:t>✔ Atendimento humanizado e inovador</a:t>
            </a:r>
          </a:p>
        </p:txBody>
      </p:sp>
    </p:spTree>
    <p:extLst>
      <p:ext uri="{BB962C8B-B14F-4D97-AF65-F5344CB8AC3E}">
        <p14:creationId xmlns:p14="http://schemas.microsoft.com/office/powerpoint/2010/main" val="126252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62" y="-6119"/>
            <a:ext cx="1219200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646388" y="488693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234634" y="1958782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4000" dirty="0">
              <a:latin typeface="Montserrat" panose="00000500000000000000" pitchFamily="2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06B1AA5-EB7F-41A7-9BA7-12F2E5D7F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654" y="1927524"/>
            <a:ext cx="6008966" cy="391306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54942AF-975C-4EE4-B712-2A0980506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701" y="1645189"/>
            <a:ext cx="3991770" cy="4420578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94AA6CDE-2151-45AF-A693-550B47CE3467}"/>
              </a:ext>
            </a:extLst>
          </p:cNvPr>
          <p:cNvSpPr txBox="1"/>
          <p:nvPr/>
        </p:nvSpPr>
        <p:spPr>
          <a:xfrm>
            <a:off x="914400" y="1335823"/>
            <a:ext cx="5651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CONSELHO MUNICIPAL DE PREVIDÊNCIA – CMP</a:t>
            </a:r>
          </a:p>
        </p:txBody>
      </p:sp>
    </p:spTree>
    <p:extLst>
      <p:ext uri="{BB962C8B-B14F-4D97-AF65-F5344CB8AC3E}">
        <p14:creationId xmlns:p14="http://schemas.microsoft.com/office/powerpoint/2010/main" val="1718973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52" y="-1905"/>
            <a:ext cx="12303494" cy="6859905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56244" y="434717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346129" y="1004944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4000" dirty="0">
              <a:latin typeface="Montserrat" panose="00000500000000000000" pitchFamily="2" charset="0"/>
            </a:endParaRPr>
          </a:p>
        </p:txBody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CF6241FB-8CA4-4493-B708-6E9BFCEEF3E7}"/>
              </a:ext>
            </a:extLst>
          </p:cNvPr>
          <p:cNvSpPr/>
          <p:nvPr/>
        </p:nvSpPr>
        <p:spPr>
          <a:xfrm>
            <a:off x="5705856" y="2717241"/>
            <a:ext cx="6345936" cy="3787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20E1EA2-AFD8-446F-BB81-4AEBE7470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38" y="1952965"/>
            <a:ext cx="4116002" cy="3596952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74AE48B-B157-4D9C-8CE7-C85BE03F8404}"/>
              </a:ext>
            </a:extLst>
          </p:cNvPr>
          <p:cNvSpPr txBox="1"/>
          <p:nvPr/>
        </p:nvSpPr>
        <p:spPr>
          <a:xfrm>
            <a:off x="1744127" y="1543762"/>
            <a:ext cx="627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b="0" i="0" cap="all" dirty="0">
                <a:solidFill>
                  <a:srgbClr val="333333"/>
                </a:solidFill>
                <a:effectLst/>
                <a:latin typeface="Gotham-Medium"/>
              </a:rPr>
              <a:t>COFIS – Conselho Fiscal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6C88AF9-19EB-4CA5-ABCC-C0206DC1E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407" y="1809773"/>
            <a:ext cx="7303641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64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AC911754-F615-9263-09DB-B7E9B0E6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722" y="0"/>
            <a:ext cx="12303494" cy="6864827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56244" y="434717"/>
            <a:ext cx="5449612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1346129" y="1004944"/>
            <a:ext cx="9722731" cy="9813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4000" dirty="0">
              <a:latin typeface="Montserrat" panose="00000500000000000000" pitchFamily="2" charset="0"/>
            </a:endParaRPr>
          </a:p>
        </p:txBody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CF6241FB-8CA4-4493-B708-6E9BFCEEF3E7}"/>
              </a:ext>
            </a:extLst>
          </p:cNvPr>
          <p:cNvSpPr/>
          <p:nvPr/>
        </p:nvSpPr>
        <p:spPr>
          <a:xfrm>
            <a:off x="5705856" y="2717241"/>
            <a:ext cx="6345936" cy="3787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endParaRPr lang="en-US" sz="1750" dirty="0"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3018605-52B2-4C76-B597-34401FBF5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712" y="432068"/>
            <a:ext cx="10760373" cy="1499746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52AE670-C7A4-4B96-8922-F2351A2B0F50}"/>
              </a:ext>
            </a:extLst>
          </p:cNvPr>
          <p:cNvSpPr txBox="1"/>
          <p:nvPr/>
        </p:nvSpPr>
        <p:spPr>
          <a:xfrm>
            <a:off x="5506260" y="2009339"/>
            <a:ext cx="58140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Repetidas premiações nacionais por:</a:t>
            </a:r>
          </a:p>
          <a:p>
            <a:endParaRPr lang="pt-BR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t-BR" dirty="0"/>
              <a:t>Estrutura e atuação do Comitê de Investimentos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pt-BR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t-BR" dirty="0"/>
              <a:t>Políticas e resultados financeiros</a:t>
            </a:r>
          </a:p>
          <a:p>
            <a:endParaRPr lang="pt-BR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t-BR" dirty="0"/>
              <a:t>Confirmação de gestão sólida e segura dos recursos previdenciários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8B77D91-2541-426B-B826-04F9433E0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933" y="2060268"/>
            <a:ext cx="4438339" cy="385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34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335</Words>
  <Application>Microsoft Office PowerPoint</Application>
  <PresentationFormat>Widescreen</PresentationFormat>
  <Paragraphs>48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Gotham-Medium</vt:lpstr>
      <vt:lpstr>Inter</vt:lpstr>
      <vt:lpstr>Montserrat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</vt:lpstr>
      <vt:lpstr>Apresentação do PowerPoint</vt:lpstr>
      <vt:lpstr>Apresentação do PowerPoint</vt:lpstr>
      <vt:lpstr>Apresentação do PowerPoint</vt:lpstr>
      <vt:lpstr>Para os Segurados 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Pró Empresa</dc:creator>
  <cp:lastModifiedBy>Suani Braga</cp:lastModifiedBy>
  <cp:revision>30</cp:revision>
  <dcterms:created xsi:type="dcterms:W3CDTF">2022-02-18T18:51:31Z</dcterms:created>
  <dcterms:modified xsi:type="dcterms:W3CDTF">2025-12-10T02:46:54Z</dcterms:modified>
</cp:coreProperties>
</file>