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56" r:id="rId5"/>
    <p:sldId id="257" r:id="rId6"/>
    <p:sldId id="258" r:id="rId7"/>
    <p:sldId id="261" r:id="rId8"/>
    <p:sldId id="310" r:id="rId9"/>
    <p:sldId id="309" r:id="rId10"/>
    <p:sldId id="311" r:id="rId11"/>
    <p:sldId id="312" r:id="rId12"/>
    <p:sldId id="315" r:id="rId13"/>
    <p:sldId id="313" r:id="rId14"/>
    <p:sldId id="307" r:id="rId15"/>
    <p:sldId id="259" r:id="rId16"/>
    <p:sldId id="306" r:id="rId17"/>
    <p:sldId id="317" r:id="rId18"/>
    <p:sldId id="305" r:id="rId19"/>
    <p:sldId id="304" r:id="rId20"/>
    <p:sldId id="303" r:id="rId21"/>
    <p:sldId id="301" r:id="rId22"/>
    <p:sldId id="262" r:id="rId23"/>
    <p:sldId id="299" r:id="rId24"/>
    <p:sldId id="298" r:id="rId25"/>
    <p:sldId id="297" r:id="rId26"/>
    <p:sldId id="271" r:id="rId27"/>
    <p:sldId id="273" r:id="rId28"/>
    <p:sldId id="295" r:id="rId29"/>
    <p:sldId id="291" r:id="rId30"/>
    <p:sldId id="316" r:id="rId31"/>
  </p:sldIdLst>
  <p:sldSz cx="12192000" cy="6858000"/>
  <p:notesSz cx="6858000" cy="9144000"/>
  <p:embeddedFontLst>
    <p:embeddedFont>
      <p:font typeface="Verdana" pitchFamily="34" charset="0"/>
      <p:regular r:id="rId34"/>
      <p:bold r:id="rId35"/>
      <p:italic r:id="rId36"/>
      <p:boldItalic r:id="rId37"/>
    </p:embeddedFont>
    <p:embeddedFont>
      <p:font typeface="Calibri" pitchFamily="34" charset="0"/>
      <p:regular r:id="rId38"/>
      <p:bold r:id="rId39"/>
      <p:italic r:id="rId40"/>
      <p:boldItalic r:id="rId41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Apresentação" id="{5EC48E1A-0A57-4009-A661-E711450E359B}">
          <p14:sldIdLst>
            <p14:sldId id="256"/>
            <p14:sldId id="257"/>
            <p14:sldId id="258"/>
            <p14:sldId id="261"/>
            <p14:sldId id="310"/>
            <p14:sldId id="309"/>
            <p14:sldId id="311"/>
            <p14:sldId id="312"/>
            <p14:sldId id="315"/>
            <p14:sldId id="313"/>
            <p14:sldId id="307"/>
            <p14:sldId id="259"/>
            <p14:sldId id="306"/>
            <p14:sldId id="305"/>
            <p14:sldId id="304"/>
            <p14:sldId id="303"/>
            <p14:sldId id="302"/>
            <p14:sldId id="301"/>
            <p14:sldId id="262"/>
            <p14:sldId id="299"/>
            <p14:sldId id="298"/>
            <p14:sldId id="297"/>
            <p14:sldId id="271"/>
            <p14:sldId id="273"/>
            <p14:sldId id="295"/>
            <p14:sldId id="291"/>
            <p14:sldId id="316"/>
          </p14:sldIdLst>
        </p14:section>
        <p14:section name="Biblioteca de elementos" id="{D9DB1808-583B-42A8-BDBD-E01662140B20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77" autoAdjust="0"/>
    <p:restoredTop sz="96247" autoAdjust="0"/>
  </p:normalViewPr>
  <p:slideViewPr>
    <p:cSldViewPr snapToGrid="0">
      <p:cViewPr varScale="1">
        <p:scale>
          <a:sx n="73" d="100"/>
          <a:sy n="73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xmlns="" id="{E50C87B4-0168-01F6-F0B6-2942A1C074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225BE4B9-382F-3FF8-0A2B-81BA638E9E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22D03-5DC2-4288-BB99-2EEA808FADD2}" type="datetimeFigureOut">
              <a:rPr lang="pt-BR" smtClean="0"/>
              <a:pPr/>
              <a:t>11/12/2025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C77D626A-B5C1-7E65-2E05-3232E6B6D5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6F657CDC-B684-482E-697B-0F774B04746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65559-0433-4625-9C99-43B76603DEAA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11982391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 xmlns="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44A4D-EB15-4239-B5F0-40F7B2173D66}" type="datetimeFigureOut">
              <a:rPr lang="pt-BR" smtClean="0"/>
              <a:pPr/>
              <a:t>11/12/2025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0A1D9-0D8A-4547-B577-09E6BE126E5E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1984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pPr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809756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pPr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76990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pPr/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575649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pPr/>
              <a:t>11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796250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pPr/>
              <a:t>24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62739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pPr/>
              <a:t>25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903116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119832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 + Tópicos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xmlns="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1" y="1"/>
            <a:ext cx="5797899" cy="6857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1" y="594934"/>
            <a:ext cx="5181598" cy="110532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xmlns="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301" y="2052299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xmlns="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301" y="3087279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xmlns="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301" y="4122608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xmlns="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6301" y="5157937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4" name="Espaço Reservado para Número de Slide 2">
            <a:extLst>
              <a:ext uri="{FF2B5EF4-FFF2-40B4-BE49-F238E27FC236}">
                <a16:creationId xmlns:a16="http://schemas.microsoft.com/office/drawing/2014/main" xmlns="" id="{C465D8B8-F9D4-6F62-8DCA-644290F42E8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00811232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exto sobr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xmlns="" id="{F8248B6C-D00C-BD3D-4D0B-29CFEBD73C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331B51F-1C9F-ED2C-3623-E77810B3C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7284" y="977979"/>
            <a:ext cx="4399472" cy="1443351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xmlns="" id="{DB9333CD-3935-A2B2-2011-AA8333C0A1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xmlns="" id="{4E6FD5BD-5435-DB5E-78A3-B3EE63FA72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7284" y="2639464"/>
            <a:ext cx="4399472" cy="28813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xmlns="" val="3089340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Víde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BA1DC1E-BF7E-8033-F7A5-BE4BA84DA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950" y="723007"/>
            <a:ext cx="5034352" cy="1721488"/>
          </a:xfrm>
        </p:spPr>
        <p:txBody>
          <a:bodyPr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1" name="Espaço Reservado para Mídia 10">
            <a:extLst>
              <a:ext uri="{FF2B5EF4-FFF2-40B4-BE49-F238E27FC236}">
                <a16:creationId xmlns:a16="http://schemas.microsoft.com/office/drawing/2014/main" xmlns="" id="{4F036FEE-DA73-597A-6A56-453704BCB9DE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6002215" y="723007"/>
            <a:ext cx="5623728" cy="3163346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xmlns="" id="{9BF0215F-7AE7-3081-F1F1-976FC3E2FE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950" y="2725949"/>
            <a:ext cx="5034352" cy="292435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4" name="Espaço Reservado para Texto 12">
            <a:extLst>
              <a:ext uri="{FF2B5EF4-FFF2-40B4-BE49-F238E27FC236}">
                <a16:creationId xmlns:a16="http://schemas.microsoft.com/office/drawing/2014/main" xmlns="" id="{7526A218-5E47-C9FC-01A8-510E0E9AE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02215" y="4290712"/>
            <a:ext cx="5623728" cy="1359591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Espaço Reservado para Número de Slide 2">
            <a:extLst>
              <a:ext uri="{FF2B5EF4-FFF2-40B4-BE49-F238E27FC236}">
                <a16:creationId xmlns:a16="http://schemas.microsoft.com/office/drawing/2014/main" xmlns="" id="{B43F8118-8491-89C1-35DD-2B20D02BCF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82837681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Víde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Mídia 10">
            <a:extLst>
              <a:ext uri="{FF2B5EF4-FFF2-40B4-BE49-F238E27FC236}">
                <a16:creationId xmlns:a16="http://schemas.microsoft.com/office/drawing/2014/main" xmlns="" id="{63FE1ABF-F0C1-64EB-C6DF-E2E6FD996B41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 rot="5400000">
            <a:off x="-1500189" y="1500188"/>
            <a:ext cx="6858002" cy="38576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59B86539-C5FD-EC2D-942A-A31F9CD99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926" y="987489"/>
            <a:ext cx="7056873" cy="1560713"/>
          </a:xfrm>
        </p:spPr>
        <p:txBody>
          <a:bodyPr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12">
            <a:extLst>
              <a:ext uri="{FF2B5EF4-FFF2-40B4-BE49-F238E27FC236}">
                <a16:creationId xmlns:a16="http://schemas.microsoft.com/office/drawing/2014/main" xmlns="" id="{E93B4F5B-81AB-6F18-7B5A-D0527678CA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6926" y="2887165"/>
            <a:ext cx="7056872" cy="282806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xmlns="" id="{288462B4-774F-9CBC-E374-9A03996100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78963088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It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1" y="697281"/>
            <a:ext cx="5181598" cy="110532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xmlns="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301" y="2154646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xmlns="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301" y="3189626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xmlns="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301" y="4224955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xmlns="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6301" y="5260284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5" name="Espaço Reservado para Gráfico 14">
            <a:extLst>
              <a:ext uri="{FF2B5EF4-FFF2-40B4-BE49-F238E27FC236}">
                <a16:creationId xmlns:a16="http://schemas.microsoft.com/office/drawing/2014/main" xmlns="" id="{A31566BC-C18E-9BB9-190E-CA2645A30AE1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6633713" y="697281"/>
            <a:ext cx="4941986" cy="52204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xmlns="" id="{5446D55D-D321-600F-2890-74F396D6E3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12094283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03" y="662807"/>
            <a:ext cx="5111260" cy="174841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xmlns="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4103" y="2633890"/>
            <a:ext cx="5133975" cy="3265959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6" name="Espaço Reservado para Gráfico 45">
            <a:extLst>
              <a:ext uri="{FF2B5EF4-FFF2-40B4-BE49-F238E27FC236}">
                <a16:creationId xmlns:a16="http://schemas.microsoft.com/office/drawing/2014/main" xmlns="" id="{72DCA055-EE0A-C3F2-F308-A84B12CE1743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95638" y="662807"/>
            <a:ext cx="5203224" cy="5561222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xmlns="" id="{12702888-5B32-022F-018B-181EE9B18C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76539555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Tex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Gráfico 4">
            <a:extLst>
              <a:ext uri="{FF2B5EF4-FFF2-40B4-BE49-F238E27FC236}">
                <a16:creationId xmlns:a16="http://schemas.microsoft.com/office/drawing/2014/main" xmlns="" id="{AFEA3C3D-D4D8-23F4-6F14-4BE14B3F3E1E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66243" y="526211"/>
            <a:ext cx="11059513" cy="3009871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7C0DD13-C9FF-BA6A-DC1A-AC9694A24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243" y="3818763"/>
            <a:ext cx="5345233" cy="1138685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xmlns="" id="{B1605F00-F418-7C5E-7EBE-076A100718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0030" y="3818686"/>
            <a:ext cx="5345233" cy="2659752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Número de Slide 2">
            <a:extLst>
              <a:ext uri="{FF2B5EF4-FFF2-40B4-BE49-F238E27FC236}">
                <a16:creationId xmlns:a16="http://schemas.microsoft.com/office/drawing/2014/main" xmlns="" id="{B6C37AC2-BA52-10A2-CEFF-84DC0D78E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18470896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xmlns="" id="{7257E174-1DB8-F93F-42D9-866B2D7FF1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884" y="1165609"/>
            <a:ext cx="9817239" cy="364755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3200"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xmlns="" id="{97ACAC08-6AA0-F9B4-318D-6C2E18416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14274" y="4924460"/>
            <a:ext cx="9817239" cy="90328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xmlns="" id="{8CF20EBB-C39B-1A12-6CEB-B5717780B4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68224616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 + Foto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xmlns="" id="{46845762-D44E-47CB-73A4-0BB35220B4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xmlns="" id="{D902E26A-E887-4BFF-31D8-0FF986FB6A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23281" y="1117860"/>
            <a:ext cx="5191472" cy="33660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xmlns="" id="{B3DA9BC3-27CD-4C5A-F037-1D88AD8EF0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3281" y="4695736"/>
            <a:ext cx="5191472" cy="10937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6" name="Espaço Reservado para Número de Slide 2">
            <a:extLst>
              <a:ext uri="{FF2B5EF4-FFF2-40B4-BE49-F238E27FC236}">
                <a16:creationId xmlns:a16="http://schemas.microsoft.com/office/drawing/2014/main" xmlns="" id="{42A10A5C-8B58-6F8C-BDB8-7091257E24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21177349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 + Foto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xmlns="" id="{46845762-D44E-47CB-73A4-0BB35220B4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2" y="1"/>
            <a:ext cx="5797899" cy="6857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xmlns="" id="{D902E26A-E887-4BFF-31D8-0FF986FB6A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6428" y="1109234"/>
            <a:ext cx="5191472" cy="33660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xmlns="" id="{B3DA9BC3-27CD-4C5A-F037-1D88AD8EF0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6428" y="4687110"/>
            <a:ext cx="5191472" cy="10937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xmlns="" id="{440CEFCD-9FE9-8809-157E-4799F6823F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22121777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A11CC7A-5589-A005-013F-A0B73DAA42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98534"/>
            <a:ext cx="9144000" cy="2387600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775475E9-6656-2D17-8B77-B56F3BD3A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6306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xmlns="" id="{14DF9060-BD67-57BA-5DF4-29CF79B744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05524067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Encerr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ítulo 48">
            <a:extLst>
              <a:ext uri="{FF2B5EF4-FFF2-40B4-BE49-F238E27FC236}">
                <a16:creationId xmlns:a16="http://schemas.microsoft.com/office/drawing/2014/main" xmlns="" id="{B3DBDB2F-771C-C6AD-1B4E-D53DEA8A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86269"/>
            <a:ext cx="10515600" cy="974588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Obrigado!</a:t>
            </a:r>
          </a:p>
        </p:txBody>
      </p:sp>
      <p:sp>
        <p:nvSpPr>
          <p:cNvPr id="51" name="Espaço Reservado para Texto 50">
            <a:extLst>
              <a:ext uri="{FF2B5EF4-FFF2-40B4-BE49-F238E27FC236}">
                <a16:creationId xmlns:a16="http://schemas.microsoft.com/office/drawing/2014/main" xmlns="" id="{F9F927D0-03EC-546E-CFB3-DD6A677B91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87428" y="2341123"/>
            <a:ext cx="5851525" cy="911225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spcBef>
                <a:spcPts val="0"/>
              </a:spcBef>
              <a:buNone/>
              <a:defRPr sz="1800"/>
            </a:lvl2pPr>
            <a:lvl3pPr marL="914400" indent="0" algn="ctr">
              <a:spcBef>
                <a:spcPts val="0"/>
              </a:spcBef>
              <a:buNone/>
              <a:defRPr sz="1800"/>
            </a:lvl3pPr>
            <a:lvl4pPr marL="1371600" indent="0" algn="ctr">
              <a:spcBef>
                <a:spcPts val="0"/>
              </a:spcBef>
              <a:buNone/>
              <a:defRPr sz="1800"/>
            </a:lvl4pPr>
            <a:lvl5pPr marL="1828800" indent="0" algn="ctr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52" name="Espaço Reservado para Texto 50">
            <a:extLst>
              <a:ext uri="{FF2B5EF4-FFF2-40B4-BE49-F238E27FC236}">
                <a16:creationId xmlns:a16="http://schemas.microsoft.com/office/drawing/2014/main" xmlns="" id="{81B8BB47-1543-98AA-9386-A324AC0D32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4432" y="3722481"/>
            <a:ext cx="2887935" cy="9112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600"/>
              </a:spcAft>
              <a:buNone/>
              <a:defRPr sz="2000"/>
            </a:lvl1pPr>
            <a:lvl2pPr marL="457200" indent="0" algn="ctr">
              <a:spcBef>
                <a:spcPts val="0"/>
              </a:spcBef>
              <a:buNone/>
              <a:defRPr sz="1800"/>
            </a:lvl2pPr>
            <a:lvl3pPr marL="914400" indent="0" algn="ctr">
              <a:spcBef>
                <a:spcPts val="0"/>
              </a:spcBef>
              <a:buNone/>
              <a:defRPr sz="1800"/>
            </a:lvl3pPr>
            <a:lvl4pPr marL="1371600" indent="0" algn="ctr">
              <a:spcBef>
                <a:spcPts val="0"/>
              </a:spcBef>
              <a:buNone/>
              <a:defRPr sz="1800"/>
            </a:lvl4pPr>
            <a:lvl5pPr marL="1828800" indent="0" algn="ctr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xmlns="" id="{23110372-6962-168D-4601-38844A0A0AAD}"/>
              </a:ext>
            </a:extLst>
          </p:cNvPr>
          <p:cNvGrpSpPr/>
          <p:nvPr userDrawn="1"/>
        </p:nvGrpSpPr>
        <p:grpSpPr>
          <a:xfrm>
            <a:off x="7343882" y="5465344"/>
            <a:ext cx="4114585" cy="843698"/>
            <a:chOff x="0" y="4813301"/>
            <a:chExt cx="3143251" cy="644525"/>
          </a:xfrm>
        </p:grpSpPr>
        <p:sp>
          <p:nvSpPr>
            <p:cNvPr id="3" name="Freeform 173">
              <a:extLst>
                <a:ext uri="{FF2B5EF4-FFF2-40B4-BE49-F238E27FC236}">
                  <a16:creationId xmlns:a16="http://schemas.microsoft.com/office/drawing/2014/main" xmlns="" id="{AA5FAA49-0C0C-5314-9D0A-1DB6BCBE0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" name="Rectangle 174">
              <a:extLst>
                <a:ext uri="{FF2B5EF4-FFF2-40B4-BE49-F238E27FC236}">
                  <a16:creationId xmlns:a16="http://schemas.microsoft.com/office/drawing/2014/main" xmlns="" id="{07F81729-BD2B-5B8D-8B9E-12BC2277A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" name="Freeform 175">
              <a:extLst>
                <a:ext uri="{FF2B5EF4-FFF2-40B4-BE49-F238E27FC236}">
                  <a16:creationId xmlns:a16="http://schemas.microsoft.com/office/drawing/2014/main" xmlns="" id="{DF0FE038-1D7A-D829-9FDE-2F89F8830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" name="Rectangle 176">
              <a:extLst>
                <a:ext uri="{FF2B5EF4-FFF2-40B4-BE49-F238E27FC236}">
                  <a16:creationId xmlns:a16="http://schemas.microsoft.com/office/drawing/2014/main" xmlns="" id="{AF7A78B7-C30C-80F4-8C2B-27225DEF4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" name="Freeform 177">
              <a:extLst>
                <a:ext uri="{FF2B5EF4-FFF2-40B4-BE49-F238E27FC236}">
                  <a16:creationId xmlns:a16="http://schemas.microsoft.com/office/drawing/2014/main" xmlns="" id="{01FDE975-0D39-4E82-85AD-102E0367D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" name="Freeform 178">
              <a:extLst>
                <a:ext uri="{FF2B5EF4-FFF2-40B4-BE49-F238E27FC236}">
                  <a16:creationId xmlns:a16="http://schemas.microsoft.com/office/drawing/2014/main" xmlns="" id="{4A4E9C8B-6890-67FD-A10D-86A3776DD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" name="Freeform 179">
              <a:extLst>
                <a:ext uri="{FF2B5EF4-FFF2-40B4-BE49-F238E27FC236}">
                  <a16:creationId xmlns:a16="http://schemas.microsoft.com/office/drawing/2014/main" xmlns="" id="{B15F653C-B155-9428-CBCB-A069E699C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" name="Freeform 180">
              <a:extLst>
                <a:ext uri="{FF2B5EF4-FFF2-40B4-BE49-F238E27FC236}">
                  <a16:creationId xmlns:a16="http://schemas.microsoft.com/office/drawing/2014/main" xmlns="" id="{C0FF97EA-0E49-92C1-DF26-8A1338D33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" name="Rectangle 181">
              <a:extLst>
                <a:ext uri="{FF2B5EF4-FFF2-40B4-BE49-F238E27FC236}">
                  <a16:creationId xmlns:a16="http://schemas.microsoft.com/office/drawing/2014/main" xmlns="" id="{A44FE4EB-00B8-7E83-845A-59CFCFAED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" name="Freeform 182">
              <a:extLst>
                <a:ext uri="{FF2B5EF4-FFF2-40B4-BE49-F238E27FC236}">
                  <a16:creationId xmlns:a16="http://schemas.microsoft.com/office/drawing/2014/main" xmlns="" id="{6C68839C-1EAD-E746-E4D7-D8B13D741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" name="Freeform 183">
              <a:extLst>
                <a:ext uri="{FF2B5EF4-FFF2-40B4-BE49-F238E27FC236}">
                  <a16:creationId xmlns:a16="http://schemas.microsoft.com/office/drawing/2014/main" xmlns="" id="{2DE094D5-A929-CF67-8E7C-5832C033C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" name="Freeform 184">
              <a:extLst>
                <a:ext uri="{FF2B5EF4-FFF2-40B4-BE49-F238E27FC236}">
                  <a16:creationId xmlns:a16="http://schemas.microsoft.com/office/drawing/2014/main" xmlns="" id="{B17912AE-C598-3713-696F-D7CB84D728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" name="Freeform 185">
              <a:extLst>
                <a:ext uri="{FF2B5EF4-FFF2-40B4-BE49-F238E27FC236}">
                  <a16:creationId xmlns:a16="http://schemas.microsoft.com/office/drawing/2014/main" xmlns="" id="{E8B6AFB3-B359-7894-C885-C00BD6A32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7" name="Freeform 186">
              <a:extLst>
                <a:ext uri="{FF2B5EF4-FFF2-40B4-BE49-F238E27FC236}">
                  <a16:creationId xmlns:a16="http://schemas.microsoft.com/office/drawing/2014/main" xmlns="" id="{98D94720-BAF0-6FBE-502C-97E4EC263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Freeform 187">
              <a:extLst>
                <a:ext uri="{FF2B5EF4-FFF2-40B4-BE49-F238E27FC236}">
                  <a16:creationId xmlns:a16="http://schemas.microsoft.com/office/drawing/2014/main" xmlns="" id="{C24C138A-FE35-2D08-43C9-A80AAF46C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Freeform 188">
              <a:extLst>
                <a:ext uri="{FF2B5EF4-FFF2-40B4-BE49-F238E27FC236}">
                  <a16:creationId xmlns:a16="http://schemas.microsoft.com/office/drawing/2014/main" xmlns="" id="{2655A4B9-A528-E363-5C32-F0733D2FF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Rectangle 189">
              <a:extLst>
                <a:ext uri="{FF2B5EF4-FFF2-40B4-BE49-F238E27FC236}">
                  <a16:creationId xmlns:a16="http://schemas.microsoft.com/office/drawing/2014/main" xmlns="" id="{CEB82368-0982-AAF2-8765-78600F6BD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90">
              <a:extLst>
                <a:ext uri="{FF2B5EF4-FFF2-40B4-BE49-F238E27FC236}">
                  <a16:creationId xmlns:a16="http://schemas.microsoft.com/office/drawing/2014/main" xmlns="" id="{47DF88D4-72D0-C0D2-F41F-DE1753B7F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91">
              <a:extLst>
                <a:ext uri="{FF2B5EF4-FFF2-40B4-BE49-F238E27FC236}">
                  <a16:creationId xmlns:a16="http://schemas.microsoft.com/office/drawing/2014/main" xmlns="" id="{C20AC934-E74D-19E0-F206-FA0CDCFF3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Freeform 192">
              <a:extLst>
                <a:ext uri="{FF2B5EF4-FFF2-40B4-BE49-F238E27FC236}">
                  <a16:creationId xmlns:a16="http://schemas.microsoft.com/office/drawing/2014/main" xmlns="" id="{821FADB8-CF8C-49E4-5D9A-ACAD119CF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Freeform 193">
              <a:extLst>
                <a:ext uri="{FF2B5EF4-FFF2-40B4-BE49-F238E27FC236}">
                  <a16:creationId xmlns:a16="http://schemas.microsoft.com/office/drawing/2014/main" xmlns="" id="{6FB2D5B8-A1FE-E05C-9E20-B370B8A87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Rectangle 194">
              <a:extLst>
                <a:ext uri="{FF2B5EF4-FFF2-40B4-BE49-F238E27FC236}">
                  <a16:creationId xmlns:a16="http://schemas.microsoft.com/office/drawing/2014/main" xmlns="" id="{61874AF9-703B-379E-A6DC-0345AC45E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95">
              <a:extLst>
                <a:ext uri="{FF2B5EF4-FFF2-40B4-BE49-F238E27FC236}">
                  <a16:creationId xmlns:a16="http://schemas.microsoft.com/office/drawing/2014/main" xmlns="" id="{953645D2-6855-A8B4-EAC9-6EF5DEE329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96">
              <a:extLst>
                <a:ext uri="{FF2B5EF4-FFF2-40B4-BE49-F238E27FC236}">
                  <a16:creationId xmlns:a16="http://schemas.microsoft.com/office/drawing/2014/main" xmlns="" id="{0675025F-95D7-98AB-E92D-017C167EE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97">
              <a:extLst>
                <a:ext uri="{FF2B5EF4-FFF2-40B4-BE49-F238E27FC236}">
                  <a16:creationId xmlns:a16="http://schemas.microsoft.com/office/drawing/2014/main" xmlns="" id="{6B90D4D2-B0AB-B48A-E398-68FEFA0D3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98">
              <a:extLst>
                <a:ext uri="{FF2B5EF4-FFF2-40B4-BE49-F238E27FC236}">
                  <a16:creationId xmlns:a16="http://schemas.microsoft.com/office/drawing/2014/main" xmlns="" id="{EF899180-BB05-08F0-1C1E-7A7B3AD71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Rectangle 199">
              <a:extLst>
                <a:ext uri="{FF2B5EF4-FFF2-40B4-BE49-F238E27FC236}">
                  <a16:creationId xmlns:a16="http://schemas.microsoft.com/office/drawing/2014/main" xmlns="" id="{E5C71A3B-5AC9-C0E0-C3F3-2C65B53FC0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200">
              <a:extLst>
                <a:ext uri="{FF2B5EF4-FFF2-40B4-BE49-F238E27FC236}">
                  <a16:creationId xmlns:a16="http://schemas.microsoft.com/office/drawing/2014/main" xmlns="" id="{B148FABD-770D-27CF-FD01-BFCAA2DF0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201">
              <a:extLst>
                <a:ext uri="{FF2B5EF4-FFF2-40B4-BE49-F238E27FC236}">
                  <a16:creationId xmlns:a16="http://schemas.microsoft.com/office/drawing/2014/main" xmlns="" id="{FE9F18FF-82E9-5D15-52C0-C6F835015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202">
              <a:extLst>
                <a:ext uri="{FF2B5EF4-FFF2-40B4-BE49-F238E27FC236}">
                  <a16:creationId xmlns:a16="http://schemas.microsoft.com/office/drawing/2014/main" xmlns="" id="{CDC1A89B-B005-2BDF-699D-342C11C66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203">
              <a:extLst>
                <a:ext uri="{FF2B5EF4-FFF2-40B4-BE49-F238E27FC236}">
                  <a16:creationId xmlns:a16="http://schemas.microsoft.com/office/drawing/2014/main" xmlns="" id="{0E05A7DA-93EA-FCBC-57F5-E8AC64009D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204">
              <a:extLst>
                <a:ext uri="{FF2B5EF4-FFF2-40B4-BE49-F238E27FC236}">
                  <a16:creationId xmlns:a16="http://schemas.microsoft.com/office/drawing/2014/main" xmlns="" id="{EA4E373F-9428-1A79-488C-A975521C3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206">
              <a:extLst>
                <a:ext uri="{FF2B5EF4-FFF2-40B4-BE49-F238E27FC236}">
                  <a16:creationId xmlns:a16="http://schemas.microsoft.com/office/drawing/2014/main" xmlns="" id="{184AA9C4-A95E-01FD-180A-D111B81ACB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207">
              <a:extLst>
                <a:ext uri="{FF2B5EF4-FFF2-40B4-BE49-F238E27FC236}">
                  <a16:creationId xmlns:a16="http://schemas.microsoft.com/office/drawing/2014/main" xmlns="" id="{AEFA4688-A3E6-EED1-0F64-3AB6CAC9D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208">
              <a:extLst>
                <a:ext uri="{FF2B5EF4-FFF2-40B4-BE49-F238E27FC236}">
                  <a16:creationId xmlns:a16="http://schemas.microsoft.com/office/drawing/2014/main" xmlns="" id="{77BE973E-848E-E633-CFED-9E3563151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209">
              <a:extLst>
                <a:ext uri="{FF2B5EF4-FFF2-40B4-BE49-F238E27FC236}">
                  <a16:creationId xmlns:a16="http://schemas.microsoft.com/office/drawing/2014/main" xmlns="" id="{872788A0-6640-7F37-882F-116CB1E91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210">
              <a:extLst>
                <a:ext uri="{FF2B5EF4-FFF2-40B4-BE49-F238E27FC236}">
                  <a16:creationId xmlns:a16="http://schemas.microsoft.com/office/drawing/2014/main" xmlns="" id="{CDCC0484-AB91-4C3E-9AD2-CEA1B7607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211">
              <a:extLst>
                <a:ext uri="{FF2B5EF4-FFF2-40B4-BE49-F238E27FC236}">
                  <a16:creationId xmlns:a16="http://schemas.microsoft.com/office/drawing/2014/main" xmlns="" id="{50792D7B-76EC-5C9B-AA37-D914B13C9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212">
              <a:extLst>
                <a:ext uri="{FF2B5EF4-FFF2-40B4-BE49-F238E27FC236}">
                  <a16:creationId xmlns:a16="http://schemas.microsoft.com/office/drawing/2014/main" xmlns="" id="{C9F0CC85-3998-0B90-4E41-6F778F913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213">
              <a:extLst>
                <a:ext uri="{FF2B5EF4-FFF2-40B4-BE49-F238E27FC236}">
                  <a16:creationId xmlns:a16="http://schemas.microsoft.com/office/drawing/2014/main" xmlns="" id="{4E22897A-9756-3BF3-1AED-6FFAB8930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214">
              <a:extLst>
                <a:ext uri="{FF2B5EF4-FFF2-40B4-BE49-F238E27FC236}">
                  <a16:creationId xmlns:a16="http://schemas.microsoft.com/office/drawing/2014/main" xmlns="" id="{E1AA83EA-164D-DC67-E5F1-94CA0A8C3C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215">
              <a:extLst>
                <a:ext uri="{FF2B5EF4-FFF2-40B4-BE49-F238E27FC236}">
                  <a16:creationId xmlns:a16="http://schemas.microsoft.com/office/drawing/2014/main" xmlns="" id="{AB1E9B58-70E8-0C51-D704-26AF98CD3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16">
              <a:extLst>
                <a:ext uri="{FF2B5EF4-FFF2-40B4-BE49-F238E27FC236}">
                  <a16:creationId xmlns:a16="http://schemas.microsoft.com/office/drawing/2014/main" xmlns="" id="{CEABD278-7EF3-B951-BDA7-7D67311E75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217">
              <a:extLst>
                <a:ext uri="{FF2B5EF4-FFF2-40B4-BE49-F238E27FC236}">
                  <a16:creationId xmlns:a16="http://schemas.microsoft.com/office/drawing/2014/main" xmlns="" id="{709C2B63-0399-BB98-B815-740DA64CD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18">
              <a:extLst>
                <a:ext uri="{FF2B5EF4-FFF2-40B4-BE49-F238E27FC236}">
                  <a16:creationId xmlns:a16="http://schemas.microsoft.com/office/drawing/2014/main" xmlns="" id="{35D94D87-01B1-E4DE-8000-D54CB1A10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Rectangle 219">
              <a:extLst>
                <a:ext uri="{FF2B5EF4-FFF2-40B4-BE49-F238E27FC236}">
                  <a16:creationId xmlns:a16="http://schemas.microsoft.com/office/drawing/2014/main" xmlns="" id="{D022251D-5A6E-46EB-2D9B-6294DB59B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20">
              <a:extLst>
                <a:ext uri="{FF2B5EF4-FFF2-40B4-BE49-F238E27FC236}">
                  <a16:creationId xmlns:a16="http://schemas.microsoft.com/office/drawing/2014/main" xmlns="" id="{D95B820F-4409-40D1-DFF1-0E7C7E2A1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21">
              <a:extLst>
                <a:ext uri="{FF2B5EF4-FFF2-40B4-BE49-F238E27FC236}">
                  <a16:creationId xmlns:a16="http://schemas.microsoft.com/office/drawing/2014/main" xmlns="" id="{2DBE51EB-2555-9538-99A1-3B56431D6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Rectangle 222">
              <a:extLst>
                <a:ext uri="{FF2B5EF4-FFF2-40B4-BE49-F238E27FC236}">
                  <a16:creationId xmlns:a16="http://schemas.microsoft.com/office/drawing/2014/main" xmlns="" id="{EA8CE363-093E-BE47-E203-3E6DC7CE4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23">
              <a:extLst>
                <a:ext uri="{FF2B5EF4-FFF2-40B4-BE49-F238E27FC236}">
                  <a16:creationId xmlns:a16="http://schemas.microsoft.com/office/drawing/2014/main" xmlns="" id="{39737392-64BA-17E4-9082-C2EB29A603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24">
              <a:extLst>
                <a:ext uri="{FF2B5EF4-FFF2-40B4-BE49-F238E27FC236}">
                  <a16:creationId xmlns:a16="http://schemas.microsoft.com/office/drawing/2014/main" xmlns="" id="{A4D1B049-323D-E6EF-97D8-8CBB62B24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25">
              <a:extLst>
                <a:ext uri="{FF2B5EF4-FFF2-40B4-BE49-F238E27FC236}">
                  <a16:creationId xmlns:a16="http://schemas.microsoft.com/office/drawing/2014/main" xmlns="" id="{12264F2F-87C1-E761-ACFA-C435B98FB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26">
              <a:extLst>
                <a:ext uri="{FF2B5EF4-FFF2-40B4-BE49-F238E27FC236}">
                  <a16:creationId xmlns:a16="http://schemas.microsoft.com/office/drawing/2014/main" xmlns="" id="{C8B96800-C999-C3BA-BB48-C387AAA4C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27">
              <a:extLst>
                <a:ext uri="{FF2B5EF4-FFF2-40B4-BE49-F238E27FC236}">
                  <a16:creationId xmlns:a16="http://schemas.microsoft.com/office/drawing/2014/main" xmlns="" id="{D065292D-6277-FF64-37B8-3E8649D8E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28">
              <a:extLst>
                <a:ext uri="{FF2B5EF4-FFF2-40B4-BE49-F238E27FC236}">
                  <a16:creationId xmlns:a16="http://schemas.microsoft.com/office/drawing/2014/main" xmlns="" id="{E9FA3C46-112F-6745-FAAA-D410FCE1F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Rectangle 229">
              <a:extLst>
                <a:ext uri="{FF2B5EF4-FFF2-40B4-BE49-F238E27FC236}">
                  <a16:creationId xmlns:a16="http://schemas.microsoft.com/office/drawing/2014/main" xmlns="" id="{454AE48C-DFC8-5BC1-2FC8-47EDD2EEE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Rectangle 230">
              <a:extLst>
                <a:ext uri="{FF2B5EF4-FFF2-40B4-BE49-F238E27FC236}">
                  <a16:creationId xmlns:a16="http://schemas.microsoft.com/office/drawing/2014/main" xmlns="" id="{C467EF11-6A14-024E-A009-90B89448A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Rectangle 231">
              <a:extLst>
                <a:ext uri="{FF2B5EF4-FFF2-40B4-BE49-F238E27FC236}">
                  <a16:creationId xmlns:a16="http://schemas.microsoft.com/office/drawing/2014/main" xmlns="" id="{5C35DC9F-0A91-80F1-7A87-EFA8912C4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Rectangle 232">
              <a:extLst>
                <a:ext uri="{FF2B5EF4-FFF2-40B4-BE49-F238E27FC236}">
                  <a16:creationId xmlns:a16="http://schemas.microsoft.com/office/drawing/2014/main" xmlns="" id="{8183EFAC-1D1D-3057-E559-485ED4083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33">
              <a:extLst>
                <a:ext uri="{FF2B5EF4-FFF2-40B4-BE49-F238E27FC236}">
                  <a16:creationId xmlns:a16="http://schemas.microsoft.com/office/drawing/2014/main" xmlns="" id="{C1D5FCE4-1287-E611-CB24-A3ABE0F1A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34">
              <a:extLst>
                <a:ext uri="{FF2B5EF4-FFF2-40B4-BE49-F238E27FC236}">
                  <a16:creationId xmlns:a16="http://schemas.microsoft.com/office/drawing/2014/main" xmlns="" id="{5B55418C-2943-1237-BF26-AA1FB47DC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Rectangle 235">
              <a:extLst>
                <a:ext uri="{FF2B5EF4-FFF2-40B4-BE49-F238E27FC236}">
                  <a16:creationId xmlns:a16="http://schemas.microsoft.com/office/drawing/2014/main" xmlns="" id="{0BE73600-B2EF-E4D7-1BBE-D4386EF5A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Rectangle 236">
              <a:extLst>
                <a:ext uri="{FF2B5EF4-FFF2-40B4-BE49-F238E27FC236}">
                  <a16:creationId xmlns:a16="http://schemas.microsoft.com/office/drawing/2014/main" xmlns="" id="{25302C6C-3469-50D2-F7DC-C8459C6EF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37">
              <a:extLst>
                <a:ext uri="{FF2B5EF4-FFF2-40B4-BE49-F238E27FC236}">
                  <a16:creationId xmlns:a16="http://schemas.microsoft.com/office/drawing/2014/main" xmlns="" id="{13BDE54A-35A0-142D-F579-2E072AE49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Rectangle 238">
              <a:extLst>
                <a:ext uri="{FF2B5EF4-FFF2-40B4-BE49-F238E27FC236}">
                  <a16:creationId xmlns:a16="http://schemas.microsoft.com/office/drawing/2014/main" xmlns="" id="{F922A014-6B3D-F715-A7BA-28C21C6ED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39">
              <a:extLst>
                <a:ext uri="{FF2B5EF4-FFF2-40B4-BE49-F238E27FC236}">
                  <a16:creationId xmlns:a16="http://schemas.microsoft.com/office/drawing/2014/main" xmlns="" id="{DB939C54-6AE9-E403-77D4-FE3F957F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40">
              <a:extLst>
                <a:ext uri="{FF2B5EF4-FFF2-40B4-BE49-F238E27FC236}">
                  <a16:creationId xmlns:a16="http://schemas.microsoft.com/office/drawing/2014/main" xmlns="" id="{14194427-C1AF-4B07-D2E0-DAEE0503E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Rectangle 241">
              <a:extLst>
                <a:ext uri="{FF2B5EF4-FFF2-40B4-BE49-F238E27FC236}">
                  <a16:creationId xmlns:a16="http://schemas.microsoft.com/office/drawing/2014/main" xmlns="" id="{1047BD8A-A2C4-4D8C-69AA-537B2C806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42">
              <a:extLst>
                <a:ext uri="{FF2B5EF4-FFF2-40B4-BE49-F238E27FC236}">
                  <a16:creationId xmlns:a16="http://schemas.microsoft.com/office/drawing/2014/main" xmlns="" id="{C029332B-1B2F-CAFF-95D6-DCBA9B121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43">
              <a:extLst>
                <a:ext uri="{FF2B5EF4-FFF2-40B4-BE49-F238E27FC236}">
                  <a16:creationId xmlns:a16="http://schemas.microsoft.com/office/drawing/2014/main" xmlns="" id="{6B7BD2C3-4BB2-0D97-A7FA-BB8D5D9EE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44">
              <a:extLst>
                <a:ext uri="{FF2B5EF4-FFF2-40B4-BE49-F238E27FC236}">
                  <a16:creationId xmlns:a16="http://schemas.microsoft.com/office/drawing/2014/main" xmlns="" id="{5D095994-CE69-C851-D174-43B7E8C64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45">
              <a:extLst>
                <a:ext uri="{FF2B5EF4-FFF2-40B4-BE49-F238E27FC236}">
                  <a16:creationId xmlns:a16="http://schemas.microsoft.com/office/drawing/2014/main" xmlns="" id="{8AB04E81-A8EC-BFC2-4826-4C07A511E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Freeform 246">
              <a:extLst>
                <a:ext uri="{FF2B5EF4-FFF2-40B4-BE49-F238E27FC236}">
                  <a16:creationId xmlns:a16="http://schemas.microsoft.com/office/drawing/2014/main" xmlns="" id="{9F557DF0-649B-0A4C-67F1-2F1023DE6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47">
              <a:extLst>
                <a:ext uri="{FF2B5EF4-FFF2-40B4-BE49-F238E27FC236}">
                  <a16:creationId xmlns:a16="http://schemas.microsoft.com/office/drawing/2014/main" xmlns="" id="{9B386616-BB86-AA6F-3F65-C556A6D73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48">
              <a:extLst>
                <a:ext uri="{FF2B5EF4-FFF2-40B4-BE49-F238E27FC236}">
                  <a16:creationId xmlns:a16="http://schemas.microsoft.com/office/drawing/2014/main" xmlns="" id="{7C6A499C-EF32-945C-7D14-DC2CAFD31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49">
              <a:extLst>
                <a:ext uri="{FF2B5EF4-FFF2-40B4-BE49-F238E27FC236}">
                  <a16:creationId xmlns:a16="http://schemas.microsoft.com/office/drawing/2014/main" xmlns="" id="{4907864B-98A7-8F5B-B6B5-586B3F375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50">
              <a:extLst>
                <a:ext uri="{FF2B5EF4-FFF2-40B4-BE49-F238E27FC236}">
                  <a16:creationId xmlns:a16="http://schemas.microsoft.com/office/drawing/2014/main" xmlns="" id="{CC10663C-FCCC-422F-8FC3-8DF607A9A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51">
              <a:extLst>
                <a:ext uri="{FF2B5EF4-FFF2-40B4-BE49-F238E27FC236}">
                  <a16:creationId xmlns:a16="http://schemas.microsoft.com/office/drawing/2014/main" xmlns="" id="{BEC4A937-16EE-C22E-A060-7A4A14825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52">
              <a:extLst>
                <a:ext uri="{FF2B5EF4-FFF2-40B4-BE49-F238E27FC236}">
                  <a16:creationId xmlns:a16="http://schemas.microsoft.com/office/drawing/2014/main" xmlns="" id="{F0BBEC84-E361-656E-17D7-F875252D5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53">
              <a:extLst>
                <a:ext uri="{FF2B5EF4-FFF2-40B4-BE49-F238E27FC236}">
                  <a16:creationId xmlns:a16="http://schemas.microsoft.com/office/drawing/2014/main" xmlns="" id="{C71E97EE-C0DD-2D4F-338D-A992F4288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54">
              <a:extLst>
                <a:ext uri="{FF2B5EF4-FFF2-40B4-BE49-F238E27FC236}">
                  <a16:creationId xmlns:a16="http://schemas.microsoft.com/office/drawing/2014/main" xmlns="" id="{4674635C-95A5-E878-BF43-7BDCB0183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55">
              <a:extLst>
                <a:ext uri="{FF2B5EF4-FFF2-40B4-BE49-F238E27FC236}">
                  <a16:creationId xmlns:a16="http://schemas.microsoft.com/office/drawing/2014/main" xmlns="" id="{C85B8C1C-1EE2-0ED1-AAA4-16719EB4B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56">
              <a:extLst>
                <a:ext uri="{FF2B5EF4-FFF2-40B4-BE49-F238E27FC236}">
                  <a16:creationId xmlns:a16="http://schemas.microsoft.com/office/drawing/2014/main" xmlns="" id="{FDC483A2-3DEA-CF6A-2D42-203B10E65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57">
              <a:extLst>
                <a:ext uri="{FF2B5EF4-FFF2-40B4-BE49-F238E27FC236}">
                  <a16:creationId xmlns:a16="http://schemas.microsoft.com/office/drawing/2014/main" xmlns="" id="{0B79D684-974A-FED7-071F-1547CBF88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58">
              <a:extLst>
                <a:ext uri="{FF2B5EF4-FFF2-40B4-BE49-F238E27FC236}">
                  <a16:creationId xmlns:a16="http://schemas.microsoft.com/office/drawing/2014/main" xmlns="" id="{20123AFD-BDE2-15DD-DAAA-708D61F65E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59">
              <a:extLst>
                <a:ext uri="{FF2B5EF4-FFF2-40B4-BE49-F238E27FC236}">
                  <a16:creationId xmlns:a16="http://schemas.microsoft.com/office/drawing/2014/main" xmlns="" id="{D14F6576-011D-DCF8-DD2D-61A411951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60">
              <a:extLst>
                <a:ext uri="{FF2B5EF4-FFF2-40B4-BE49-F238E27FC236}">
                  <a16:creationId xmlns:a16="http://schemas.microsoft.com/office/drawing/2014/main" xmlns="" id="{CB588CCF-CFCA-0812-9D34-236143C52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03240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6266534-DD86-F6A9-DADB-604E3D776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0920"/>
            <a:ext cx="10515600" cy="851274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43" name="Espaço Reservado para Texto 42">
            <a:extLst>
              <a:ext uri="{FF2B5EF4-FFF2-40B4-BE49-F238E27FC236}">
                <a16:creationId xmlns:a16="http://schemas.microsoft.com/office/drawing/2014/main" xmlns="" id="{FBD3EECE-5453-8406-CA18-B2F08BB67D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2012211"/>
            <a:ext cx="5062538" cy="3912939"/>
          </a:xfr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4" name="Espaço Reservado para Texto 42">
            <a:extLst>
              <a:ext uri="{FF2B5EF4-FFF2-40B4-BE49-F238E27FC236}">
                <a16:creationId xmlns:a16="http://schemas.microsoft.com/office/drawing/2014/main" xmlns="" id="{8E36433C-CBF7-110A-A662-ED0B729A83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06626" y="2012211"/>
            <a:ext cx="5062538" cy="3912939"/>
          </a:xfr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5" name="Espaço Reservado para Número de Slide 2">
            <a:extLst>
              <a:ext uri="{FF2B5EF4-FFF2-40B4-BE49-F238E27FC236}">
                <a16:creationId xmlns:a16="http://schemas.microsoft.com/office/drawing/2014/main" xmlns="" id="{C4E8CE27-5F84-460E-1099-5249CA268D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91758928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exto +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9A4AE132-70EB-8A29-DBE2-F7DC0598E7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36431" y="2117905"/>
            <a:ext cx="4371034" cy="35947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ECE7F0EE-8CFA-BC3C-1918-C0FDC4081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431" y="1075827"/>
            <a:ext cx="4371034" cy="854876"/>
          </a:xfr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xmlns="" id="{9FB120EF-3778-7E57-6775-72861BFC7F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4537" y="1075827"/>
            <a:ext cx="4371034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xmlns="" id="{35F8C364-8993-8B2C-6768-60FE95711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84537" y="1628757"/>
            <a:ext cx="4371034" cy="708930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7" name="Espaço Reservado para Texto 4">
            <a:extLst>
              <a:ext uri="{FF2B5EF4-FFF2-40B4-BE49-F238E27FC236}">
                <a16:creationId xmlns:a16="http://schemas.microsoft.com/office/drawing/2014/main" xmlns="" id="{9E8027D5-12C3-AC39-7B07-45B6BC4413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4537" y="2653419"/>
            <a:ext cx="4371034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8" name="Espaço Reservado para Texto 4">
            <a:extLst>
              <a:ext uri="{FF2B5EF4-FFF2-40B4-BE49-F238E27FC236}">
                <a16:creationId xmlns:a16="http://schemas.microsoft.com/office/drawing/2014/main" xmlns="" id="{87A99C6C-48D0-F85A-0A5E-B2FFCB0CA3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4537" y="3206349"/>
            <a:ext cx="4371034" cy="708930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9" name="Espaço Reservado para Texto 4">
            <a:extLst>
              <a:ext uri="{FF2B5EF4-FFF2-40B4-BE49-F238E27FC236}">
                <a16:creationId xmlns:a16="http://schemas.microsoft.com/office/drawing/2014/main" xmlns="" id="{67268707-0D00-F9E5-4D0A-B5065F1BD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84537" y="4292414"/>
            <a:ext cx="4371034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0" name="Espaço Reservado para Texto 4">
            <a:extLst>
              <a:ext uri="{FF2B5EF4-FFF2-40B4-BE49-F238E27FC236}">
                <a16:creationId xmlns:a16="http://schemas.microsoft.com/office/drawing/2014/main" xmlns="" id="{1B231C6F-0E16-1F7A-93A9-4DDA11E8BD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4537" y="4845344"/>
            <a:ext cx="4371034" cy="708930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1" name="Espaço Reservado para Número de Slide 2">
            <a:extLst>
              <a:ext uri="{FF2B5EF4-FFF2-40B4-BE49-F238E27FC236}">
                <a16:creationId xmlns:a16="http://schemas.microsoft.com/office/drawing/2014/main" xmlns="" id="{FC978364-C38A-124B-6077-9F59375310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00712296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It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4DCF038-29D8-F30B-B300-DD0DD6D2D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972" y="948957"/>
            <a:ext cx="9108056" cy="952305"/>
          </a:xfr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xmlns="" id="{AB170EF9-9ABE-B29C-1E15-717909EEBE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52167" y="2419023"/>
            <a:ext cx="4441166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AC4D9B13-E1D5-0493-7D74-85F65DC516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52167" y="2971953"/>
            <a:ext cx="4441166" cy="708930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xmlns="" id="{C81C6CC2-FFBA-316C-E36D-ABA11F08D2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52167" y="4156903"/>
            <a:ext cx="4441166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xmlns="" id="{AF216EEA-9BA0-CBE0-331E-C1D633754B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52167" y="4709833"/>
            <a:ext cx="4441166" cy="708930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xmlns="" id="{BAAE2057-E8ED-415F-489E-6EE66753E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8005" y="2419023"/>
            <a:ext cx="4371034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xmlns="" id="{E0ADE26D-50DF-0AF0-7CFF-0FF6D99ACE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48005" y="2971953"/>
            <a:ext cx="4371034" cy="708930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10" name="Espaço Reservado para Texto 4">
            <a:extLst>
              <a:ext uri="{FF2B5EF4-FFF2-40B4-BE49-F238E27FC236}">
                <a16:creationId xmlns:a16="http://schemas.microsoft.com/office/drawing/2014/main" xmlns="" id="{8B44C3C6-EA2F-662E-520B-E67A7924E1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48005" y="4156903"/>
            <a:ext cx="4371034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xmlns="" id="{CC8D8744-5FEB-5D7F-714C-F6260C1DB8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48005" y="4709833"/>
            <a:ext cx="4371034" cy="708930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xmlns="" id="{9F1DBBA3-A68B-0323-6514-88D3464DFC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37827131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exto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xmlns="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03" y="790405"/>
            <a:ext cx="5111260" cy="174841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xmlns="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4103" y="2761488"/>
            <a:ext cx="5133975" cy="3265959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xmlns="" id="{3C091DB8-590C-67D2-63C5-1D1FE48678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06625947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3 Fotos +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xmlns="" id="{9FB120EF-3778-7E57-6775-72861BFC7F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7586" y="4445895"/>
            <a:ext cx="2435175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xmlns="" id="{35F8C364-8993-8B2C-6768-60FE95711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7586" y="4998825"/>
            <a:ext cx="2435175" cy="1287186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7" name="Espaço Reservado para Texto 4">
            <a:extLst>
              <a:ext uri="{FF2B5EF4-FFF2-40B4-BE49-F238E27FC236}">
                <a16:creationId xmlns:a16="http://schemas.microsoft.com/office/drawing/2014/main" xmlns="" id="{9E8027D5-12C3-AC39-7B07-45B6BC4413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39413" y="4445895"/>
            <a:ext cx="2435175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8" name="Espaço Reservado para Texto 4">
            <a:extLst>
              <a:ext uri="{FF2B5EF4-FFF2-40B4-BE49-F238E27FC236}">
                <a16:creationId xmlns:a16="http://schemas.microsoft.com/office/drawing/2014/main" xmlns="" id="{87A99C6C-48D0-F85A-0A5E-B2FFCB0CA3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9413" y="4998825"/>
            <a:ext cx="2435175" cy="1287186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9" name="Espaço Reservado para Texto 4">
            <a:extLst>
              <a:ext uri="{FF2B5EF4-FFF2-40B4-BE49-F238E27FC236}">
                <a16:creationId xmlns:a16="http://schemas.microsoft.com/office/drawing/2014/main" xmlns="" id="{67268707-0D00-F9E5-4D0A-B5065F1BD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1240" y="4445895"/>
            <a:ext cx="2435175" cy="400405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0" name="Espaço Reservado para Texto 4">
            <a:extLst>
              <a:ext uri="{FF2B5EF4-FFF2-40B4-BE49-F238E27FC236}">
                <a16:creationId xmlns:a16="http://schemas.microsoft.com/office/drawing/2014/main" xmlns="" id="{1B231C6F-0E16-1F7A-93A9-4DDA11E8BD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1240" y="4998825"/>
            <a:ext cx="2435175" cy="1287186"/>
          </a:xfr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xmlns="" id="{76D0CAA5-090B-15C2-21FA-F4D351C77E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7586" y="0"/>
            <a:ext cx="2435175" cy="4132053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Imagem 2">
            <a:extLst>
              <a:ext uri="{FF2B5EF4-FFF2-40B4-BE49-F238E27FC236}">
                <a16:creationId xmlns:a16="http://schemas.microsoft.com/office/drawing/2014/main" xmlns="" id="{4E859467-8F79-3BEA-7D24-A9BC4CA0EA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39412" y="0"/>
            <a:ext cx="2435175" cy="4132053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9" name="Espaço Reservado para Imagem 2">
            <a:extLst>
              <a:ext uri="{FF2B5EF4-FFF2-40B4-BE49-F238E27FC236}">
                <a16:creationId xmlns:a16="http://schemas.microsoft.com/office/drawing/2014/main" xmlns="" id="{DD4340DC-5736-AB33-1C65-FE4ED6888B7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191238" y="0"/>
            <a:ext cx="2435175" cy="4132053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DC906F76-2233-810F-1143-B7E9BC592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3063" y="1395636"/>
            <a:ext cx="2788862" cy="1874672"/>
          </a:xfr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xmlns="" id="{0232A565-F8AC-05DB-7D8D-D22B1707C0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22519216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exto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xmlns="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1" y="1"/>
            <a:ext cx="5797899" cy="6857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51" y="780372"/>
            <a:ext cx="5265636" cy="174841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xmlns="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0950" y="2785542"/>
            <a:ext cx="5289037" cy="3265959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3" name="Espaço Reservado para Número de Slide 2">
            <a:extLst>
              <a:ext uri="{FF2B5EF4-FFF2-40B4-BE49-F238E27FC236}">
                <a16:creationId xmlns:a16="http://schemas.microsoft.com/office/drawing/2014/main" xmlns="" id="{13D5B70E-BB90-274E-D013-58681909D92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98129228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ópicos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xmlns="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764" y="679623"/>
            <a:ext cx="5181598" cy="110532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xmlns="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23764" y="2136988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xmlns="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3764" y="3171968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xmlns="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3764" y="4207297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xmlns="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23764" y="5242626"/>
            <a:ext cx="5181599" cy="82612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xmlns="" id="{30F720E7-0F8A-E46F-661D-F111B89A65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48831460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xmlns="" id="{DE1A5CC5-EA27-EE70-36E6-B0C3E8134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0068"/>
            <a:ext cx="10515600" cy="11386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B32E72F0-315D-4C27-7A9C-F68091FBE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424023"/>
            <a:ext cx="10515600" cy="3752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7" name="Espaço Reservado para Número de Slide 2">
            <a:extLst>
              <a:ext uri="{FF2B5EF4-FFF2-40B4-BE49-F238E27FC236}">
                <a16:creationId xmlns:a16="http://schemas.microsoft.com/office/drawing/2014/main" xmlns="" id="{0FC08DA1-F662-F862-E180-42706F401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600" b="1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5293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71" r:id="rId3"/>
    <p:sldLayoutId id="2147483665" r:id="rId4"/>
    <p:sldLayoutId id="2147483667" r:id="rId5"/>
    <p:sldLayoutId id="2147483658" r:id="rId6"/>
    <p:sldLayoutId id="2147483666" r:id="rId7"/>
    <p:sldLayoutId id="2147483660" r:id="rId8"/>
    <p:sldLayoutId id="2147483659" r:id="rId9"/>
    <p:sldLayoutId id="2147483661" r:id="rId10"/>
    <p:sldLayoutId id="2147483693" r:id="rId11"/>
    <p:sldLayoutId id="2147483662" r:id="rId12"/>
    <p:sldLayoutId id="2147483664" r:id="rId13"/>
    <p:sldLayoutId id="2147483668" r:id="rId14"/>
    <p:sldLayoutId id="2147483669" r:id="rId15"/>
    <p:sldLayoutId id="2147483670" r:id="rId16"/>
    <p:sldLayoutId id="2147483656" r:id="rId17"/>
    <p:sldLayoutId id="2147483657" r:id="rId18"/>
    <p:sldLayoutId id="2147483663" r:id="rId19"/>
    <p:sldLayoutId id="2147483691" r:id="rId2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88000" algn="l" defTabSz="914400" rtl="0" eaLnBrk="1" latinLnBrk="0" hangingPunct="1">
        <a:lnSpc>
          <a:spcPct val="120000"/>
        </a:lnSpc>
        <a:spcBef>
          <a:spcPts val="1000"/>
        </a:spcBef>
        <a:spcAft>
          <a:spcPts val="300"/>
        </a:spcAft>
        <a:buSzPct val="75000"/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cadprev.previdencia.gov.br/Cadprev/pages/index.xhtml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xmlns="" id="{C517D86F-BF7C-CAD3-6864-3C2B2F484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7832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25D19FB-B4AC-79B6-D384-299B8A12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648" y="4087592"/>
            <a:ext cx="10515600" cy="851274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As informações da Secretaria de Regime Próprio</a:t>
            </a:r>
            <a:br>
              <a:rPr lang="pt-BR" b="1" dirty="0"/>
            </a:br>
            <a:r>
              <a:rPr lang="pt-BR" b="1" dirty="0"/>
              <a:t> e Complementar como ferramenta </a:t>
            </a:r>
            <a:br>
              <a:rPr lang="pt-BR" b="1" dirty="0"/>
            </a:br>
            <a:r>
              <a:rPr lang="pt-BR" b="1" dirty="0"/>
              <a:t>para os conselheiros</a:t>
            </a:r>
            <a:br>
              <a:rPr lang="pt-BR" b="1" dirty="0"/>
            </a:br>
            <a:endParaRPr lang="pt-BR" b="1" dirty="0"/>
          </a:p>
        </p:txBody>
      </p:sp>
      <p:sp>
        <p:nvSpPr>
          <p:cNvPr id="14" name="Freeform 56">
            <a:extLst>
              <a:ext uri="{FF2B5EF4-FFF2-40B4-BE49-F238E27FC236}">
                <a16:creationId xmlns:a16="http://schemas.microsoft.com/office/drawing/2014/main" xmlns="" id="{2B6F039A-CD10-693F-977A-72E0C981F26B}"/>
              </a:ext>
            </a:extLst>
          </p:cNvPr>
          <p:cNvSpPr>
            <a:spLocks/>
          </p:cNvSpPr>
          <p:nvPr/>
        </p:nvSpPr>
        <p:spPr bwMode="auto">
          <a:xfrm>
            <a:off x="57345" y="6315157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xmlns="" id="{4CFC8E87-8482-C72D-4F9D-F1D156C78A5D}"/>
              </a:ext>
            </a:extLst>
          </p:cNvPr>
          <p:cNvGrpSpPr/>
          <p:nvPr/>
        </p:nvGrpSpPr>
        <p:grpSpPr>
          <a:xfrm>
            <a:off x="3483913" y="0"/>
            <a:ext cx="5279070" cy="125824"/>
            <a:chOff x="3483913" y="-2"/>
            <a:chExt cx="5279070" cy="125824"/>
          </a:xfrm>
        </p:grpSpPr>
        <p:sp>
          <p:nvSpPr>
            <p:cNvPr id="30" name="Retângulo: Cantos Arredondados 29">
              <a:extLst>
                <a:ext uri="{FF2B5EF4-FFF2-40B4-BE49-F238E27FC236}">
                  <a16:creationId xmlns:a16="http://schemas.microsoft.com/office/drawing/2014/main" xmlns="" id="{BE47D49D-A912-27BF-F6A6-7F838480CDCB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1" name="Retângulo: Cantos Arredondados 30">
              <a:extLst>
                <a:ext uri="{FF2B5EF4-FFF2-40B4-BE49-F238E27FC236}">
                  <a16:creationId xmlns:a16="http://schemas.microsoft.com/office/drawing/2014/main" xmlns="" id="{E4381A26-2417-7A2A-28F2-43DC283F8003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2" name="Retângulo: Cantos Arredondados 31">
              <a:extLst>
                <a:ext uri="{FF2B5EF4-FFF2-40B4-BE49-F238E27FC236}">
                  <a16:creationId xmlns:a16="http://schemas.microsoft.com/office/drawing/2014/main" xmlns="" id="{00073B2C-C0EA-9423-0BFC-C97AF90D6529}"/>
                </a:ext>
              </a:extLst>
            </p:cNvPr>
            <p:cNvSpPr/>
            <p:nvPr/>
          </p:nvSpPr>
          <p:spPr>
            <a:xfrm>
              <a:off x="5195165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xmlns="" id="{3D2B2598-8317-92A0-F208-FECB42835DF0}"/>
              </a:ext>
            </a:extLst>
          </p:cNvPr>
          <p:cNvGrpSpPr/>
          <p:nvPr/>
        </p:nvGrpSpPr>
        <p:grpSpPr>
          <a:xfrm>
            <a:off x="0" y="5610225"/>
            <a:ext cx="2493963" cy="1247775"/>
            <a:chOff x="7088188" y="5211763"/>
            <a:chExt cx="2493963" cy="1247775"/>
          </a:xfrm>
        </p:grpSpPr>
        <p:sp>
          <p:nvSpPr>
            <p:cNvPr id="6" name="Rectangle 141">
              <a:extLst>
                <a:ext uri="{FF2B5EF4-FFF2-40B4-BE49-F238E27FC236}">
                  <a16:creationId xmlns:a16="http://schemas.microsoft.com/office/drawing/2014/main" xmlns="" id="{C091B7A6-EF52-CDD2-B54D-2A1962AD4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" name="Freeform 142">
              <a:extLst>
                <a:ext uri="{FF2B5EF4-FFF2-40B4-BE49-F238E27FC236}">
                  <a16:creationId xmlns:a16="http://schemas.microsoft.com/office/drawing/2014/main" xmlns="" id="{8E140CD3-837C-F277-980C-770DF5FB7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Oval 143">
              <a:extLst>
                <a:ext uri="{FF2B5EF4-FFF2-40B4-BE49-F238E27FC236}">
                  <a16:creationId xmlns:a16="http://schemas.microsoft.com/office/drawing/2014/main" xmlns="" id="{9FBB1D16-237D-8B71-42AA-72BA191D5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44">
              <a:extLst>
                <a:ext uri="{FF2B5EF4-FFF2-40B4-BE49-F238E27FC236}">
                  <a16:creationId xmlns:a16="http://schemas.microsoft.com/office/drawing/2014/main" xmlns="" id="{0E5C94F8-15FC-55E6-E28D-27CF4C33C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Rectangle 145">
              <a:extLst>
                <a:ext uri="{FF2B5EF4-FFF2-40B4-BE49-F238E27FC236}">
                  <a16:creationId xmlns:a16="http://schemas.microsoft.com/office/drawing/2014/main" xmlns="" id="{519460FD-1E22-DB18-2AB5-C1D4836C2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46">
              <a:extLst>
                <a:ext uri="{FF2B5EF4-FFF2-40B4-BE49-F238E27FC236}">
                  <a16:creationId xmlns:a16="http://schemas.microsoft.com/office/drawing/2014/main" xmlns="" id="{F382526D-F641-6C76-6D53-BCE418798A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Rectangle 147">
              <a:extLst>
                <a:ext uri="{FF2B5EF4-FFF2-40B4-BE49-F238E27FC236}">
                  <a16:creationId xmlns:a16="http://schemas.microsoft.com/office/drawing/2014/main" xmlns="" id="{E9482F05-2CFE-6123-7579-0BB667E13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48">
              <a:extLst>
                <a:ext uri="{FF2B5EF4-FFF2-40B4-BE49-F238E27FC236}">
                  <a16:creationId xmlns:a16="http://schemas.microsoft.com/office/drawing/2014/main" xmlns="" id="{50FE1171-A114-F9CC-5C82-0956D24330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Rectangle 149">
              <a:extLst>
                <a:ext uri="{FF2B5EF4-FFF2-40B4-BE49-F238E27FC236}">
                  <a16:creationId xmlns:a16="http://schemas.microsoft.com/office/drawing/2014/main" xmlns="" id="{A61A8F95-E1EF-CF5B-A81A-8B4A9C2D8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50">
              <a:extLst>
                <a:ext uri="{FF2B5EF4-FFF2-40B4-BE49-F238E27FC236}">
                  <a16:creationId xmlns:a16="http://schemas.microsoft.com/office/drawing/2014/main" xmlns="" id="{60281EE0-A2FD-EAD0-5369-DA414DA8D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51">
              <a:extLst>
                <a:ext uri="{FF2B5EF4-FFF2-40B4-BE49-F238E27FC236}">
                  <a16:creationId xmlns:a16="http://schemas.microsoft.com/office/drawing/2014/main" xmlns="" id="{F3260024-F72A-1503-67F2-5E06B4399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52">
              <a:extLst>
                <a:ext uri="{FF2B5EF4-FFF2-40B4-BE49-F238E27FC236}">
                  <a16:creationId xmlns:a16="http://schemas.microsoft.com/office/drawing/2014/main" xmlns="" id="{0F7B8FB9-A65A-82CF-75AE-EC0EA3CBB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22" name="Título 1">
            <a:extLst>
              <a:ext uri="{FF2B5EF4-FFF2-40B4-BE49-F238E27FC236}">
                <a16:creationId xmlns:a16="http://schemas.microsoft.com/office/drawing/2014/main" xmlns="" id="{144B9951-E676-C92F-002A-EE7822A16C56}"/>
              </a:ext>
            </a:extLst>
          </p:cNvPr>
          <p:cNvSpPr txBox="1">
            <a:spLocks/>
          </p:cNvSpPr>
          <p:nvPr/>
        </p:nvSpPr>
        <p:spPr>
          <a:xfrm>
            <a:off x="862149" y="1096645"/>
            <a:ext cx="10424160" cy="8627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  </a:t>
            </a:r>
            <a:br>
              <a:rPr kumimoji="0" lang="pt-B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Acompanhar</a:t>
            </a:r>
            <a:r>
              <a:rPr kumimoji="0" lang="pt-BR" sz="3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as informações e a regularidade previdenciária do ente federativo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pt-BR" sz="3000" b="1" baseline="0" dirty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Monitoramento permanente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2304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25D19FB-B4AC-79B6-D384-299B8A12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181" y="199478"/>
            <a:ext cx="10515600" cy="851274"/>
          </a:xfrm>
        </p:spPr>
        <p:txBody>
          <a:bodyPr>
            <a:normAutofit/>
          </a:bodyPr>
          <a:lstStyle/>
          <a:p>
            <a:r>
              <a:rPr lang="pt-BR" b="1" dirty="0"/>
              <a:t>Ferramenta do que e para que?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xmlns="" id="{A914E7CA-2B97-EB18-FC02-7D04D3720B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447" y="1313236"/>
            <a:ext cx="11443062" cy="4502377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pt-BR" sz="2400" dirty="0"/>
              <a:t>Busca de orientação;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Fonte de informação e conhecimento; acesso as normas;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 Acesso a dados e informações, acompanhamento da gestão do RPPS e das informações que o RPPS encaminha à SRPC;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 Verificação se o RPPS e o ente estão cumprindo com os critérios para emissão do CRP.</a:t>
            </a: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xmlns="" id="{4CFC8E87-8482-C72D-4F9D-F1D156C78A5D}"/>
              </a:ext>
            </a:extLst>
          </p:cNvPr>
          <p:cNvGrpSpPr/>
          <p:nvPr/>
        </p:nvGrpSpPr>
        <p:grpSpPr>
          <a:xfrm>
            <a:off x="3483913" y="0"/>
            <a:ext cx="5279070" cy="125824"/>
            <a:chOff x="3483913" y="-2"/>
            <a:chExt cx="5279070" cy="125824"/>
          </a:xfrm>
        </p:grpSpPr>
        <p:sp>
          <p:nvSpPr>
            <p:cNvPr id="30" name="Retângulo: Cantos Arredondados 29">
              <a:extLst>
                <a:ext uri="{FF2B5EF4-FFF2-40B4-BE49-F238E27FC236}">
                  <a16:creationId xmlns:a16="http://schemas.microsoft.com/office/drawing/2014/main" xmlns="" id="{BE47D49D-A912-27BF-F6A6-7F838480CDCB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1" name="Retângulo: Cantos Arredondados 30">
              <a:extLst>
                <a:ext uri="{FF2B5EF4-FFF2-40B4-BE49-F238E27FC236}">
                  <a16:creationId xmlns:a16="http://schemas.microsoft.com/office/drawing/2014/main" xmlns="" id="{E4381A26-2417-7A2A-28F2-43DC283F8003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2" name="Retângulo: Cantos Arredondados 31">
              <a:extLst>
                <a:ext uri="{FF2B5EF4-FFF2-40B4-BE49-F238E27FC236}">
                  <a16:creationId xmlns:a16="http://schemas.microsoft.com/office/drawing/2014/main" xmlns="" id="{00073B2C-C0EA-9423-0BFC-C97AF90D6529}"/>
                </a:ext>
              </a:extLst>
            </p:cNvPr>
            <p:cNvSpPr/>
            <p:nvPr/>
          </p:nvSpPr>
          <p:spPr>
            <a:xfrm>
              <a:off x="5195165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55426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44B9951-E676-C92F-002A-EE7822A16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365118"/>
            <a:ext cx="9966447" cy="854876"/>
          </a:xfrm>
        </p:spPr>
        <p:txBody>
          <a:bodyPr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   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sz="2800" b="1" dirty="0">
                <a:solidFill>
                  <a:schemeClr val="tx1"/>
                </a:solidFill>
              </a:rPr>
              <a:t>DRPPS/SRPC cada dia mais próxima dos RPPS,</a:t>
            </a:r>
            <a:br>
              <a:rPr lang="pt-BR" sz="2800" b="1" dirty="0">
                <a:solidFill>
                  <a:schemeClr val="tx1"/>
                </a:solidFill>
              </a:rPr>
            </a:br>
            <a:r>
              <a:rPr lang="pt-BR" sz="2800" b="1" dirty="0">
                <a:solidFill>
                  <a:schemeClr val="tx1"/>
                </a:solidFill>
              </a:rPr>
              <a:t>dos servidores e da sociedade</a:t>
            </a:r>
            <a:r>
              <a:rPr lang="pt-BR" b="1" dirty="0">
                <a:solidFill>
                  <a:schemeClr val="tx1"/>
                </a:solidFill>
              </a:rPr>
              <a:t/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previdencia.gov.br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xmlns="" id="{5EF607FB-812B-BA93-8A56-8962FB8A1ACC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6" name="Rectangle 39">
              <a:extLst>
                <a:ext uri="{FF2B5EF4-FFF2-40B4-BE49-F238E27FC236}">
                  <a16:creationId xmlns:a16="http://schemas.microsoft.com/office/drawing/2014/main" xmlns="" id="{B33A48A0-CAB2-A8C4-D8DB-E04EEDD03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" name="Freeform 40">
              <a:extLst>
                <a:ext uri="{FF2B5EF4-FFF2-40B4-BE49-F238E27FC236}">
                  <a16:creationId xmlns:a16="http://schemas.microsoft.com/office/drawing/2014/main" xmlns="" id="{E1BF1085-6052-6F03-6CCE-DB7A52EEA8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="" id="{0A0F9EC3-8593-0098-3682-389F5BDCEC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" name="Freeform 42">
              <a:extLst>
                <a:ext uri="{FF2B5EF4-FFF2-40B4-BE49-F238E27FC236}">
                  <a16:creationId xmlns:a16="http://schemas.microsoft.com/office/drawing/2014/main" xmlns="" id="{068E203A-FCE2-F65B-C49F-F88E4BA9F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" name="Rectangle 43">
              <a:extLst>
                <a:ext uri="{FF2B5EF4-FFF2-40B4-BE49-F238E27FC236}">
                  <a16:creationId xmlns:a16="http://schemas.microsoft.com/office/drawing/2014/main" xmlns="" id="{6CC1DC8A-9B40-3176-5E83-8110DF85E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" name="Freeform 44">
              <a:extLst>
                <a:ext uri="{FF2B5EF4-FFF2-40B4-BE49-F238E27FC236}">
                  <a16:creationId xmlns:a16="http://schemas.microsoft.com/office/drawing/2014/main" xmlns="" id="{F8352BF2-24FC-7E34-1C60-0A5736C1A7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" name="Rectangle 45">
              <a:extLst>
                <a:ext uri="{FF2B5EF4-FFF2-40B4-BE49-F238E27FC236}">
                  <a16:creationId xmlns:a16="http://schemas.microsoft.com/office/drawing/2014/main" xmlns="" id="{941B5284-F1B9-5EE7-5B3B-2AFB2F5D9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46">
              <a:extLst>
                <a:ext uri="{FF2B5EF4-FFF2-40B4-BE49-F238E27FC236}">
                  <a16:creationId xmlns:a16="http://schemas.microsoft.com/office/drawing/2014/main" xmlns="" id="{0BCF1020-71FF-EFA9-9260-BB5BC776F0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37" name="Freeform 56">
            <a:extLst>
              <a:ext uri="{FF2B5EF4-FFF2-40B4-BE49-F238E27FC236}">
                <a16:creationId xmlns:a16="http://schemas.microsoft.com/office/drawing/2014/main" xmlns="" id="{F1142450-FA55-13D3-4A60-0F7E6C581814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xmlns="" id="{401049DE-FBEA-7B47-43DB-67C55D816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263" y="1657759"/>
            <a:ext cx="7688322" cy="499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6725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44B9951-E676-C92F-002A-EE7822A16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090" y="365118"/>
            <a:ext cx="8988669" cy="854876"/>
          </a:xfrm>
        </p:spPr>
        <p:txBody>
          <a:bodyPr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   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DRPPS/SRPC cada dia mais próxima dos RPPS,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dos servidores e da sociedade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previdencia.gov.br</a:t>
            </a:r>
          </a:p>
        </p:txBody>
      </p:sp>
      <p:grpSp>
        <p:nvGrpSpPr>
          <p:cNvPr id="22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254343" y="253083"/>
            <a:ext cx="1651774" cy="413123"/>
            <a:chOff x="0" y="4813301"/>
            <a:chExt cx="3143251" cy="644525"/>
          </a:xfrm>
        </p:grpSpPr>
        <p:sp>
          <p:nvSpPr>
            <p:cNvPr id="23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9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0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1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3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8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121" name="CaixaDeTexto 120"/>
          <p:cNvSpPr txBox="1"/>
          <p:nvPr/>
        </p:nvSpPr>
        <p:spPr>
          <a:xfrm>
            <a:off x="1254034" y="2037806"/>
            <a:ext cx="9222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/>
              <a:t>Acesse o Portal RPPS</a:t>
            </a:r>
          </a:p>
          <a:p>
            <a:endParaRPr lang="pt-BR" sz="3200" dirty="0" smtClean="0"/>
          </a:p>
          <a:p>
            <a:r>
              <a:rPr lang="pt-BR" sz="3200" dirty="0" smtClean="0"/>
              <a:t>Google: digite  RPPS</a:t>
            </a:r>
            <a:endParaRPr lang="pt-BR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5731" y="3875995"/>
            <a:ext cx="10084713" cy="21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6550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44B9951-E676-C92F-002A-EE7822A16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090" y="221425"/>
            <a:ext cx="8988669" cy="854876"/>
          </a:xfrm>
        </p:spPr>
        <p:txBody>
          <a:bodyPr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   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DRPPS/SRPC cada dia mais próxima dos RPPS,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dos servidores e da sociedade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previdencia.gov.br</a:t>
            </a:r>
          </a:p>
        </p:txBody>
      </p:sp>
      <p:grpSp>
        <p:nvGrpSpPr>
          <p:cNvPr id="3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254343" y="253083"/>
            <a:ext cx="1651774" cy="413123"/>
            <a:chOff x="0" y="4813301"/>
            <a:chExt cx="3143251" cy="644525"/>
          </a:xfrm>
        </p:grpSpPr>
        <p:sp>
          <p:nvSpPr>
            <p:cNvPr id="23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9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0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1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3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8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3F8A421E-2C60-13C0-C6F6-D767F2E6E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33" y="1580280"/>
            <a:ext cx="5581116" cy="186831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361F6FD9-5644-E3D3-401E-868806681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961" y="1302589"/>
            <a:ext cx="4262400" cy="245346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A252DDCB-D144-FCCF-7E67-5A7EA8094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668" y="3944983"/>
            <a:ext cx="4664398" cy="26517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AAC4DB9A-D55F-67D9-A51A-A863A074EB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418" y="3631474"/>
            <a:ext cx="4342949" cy="305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6550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984D54-4A94-531E-379A-D719EC588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xmlns="" id="{6F2F2ADB-E743-0693-7A05-8D2062A7F49E}"/>
              </a:ext>
            </a:extLst>
          </p:cNvPr>
          <p:cNvGrpSpPr/>
          <p:nvPr/>
        </p:nvGrpSpPr>
        <p:grpSpPr>
          <a:xfrm>
            <a:off x="3244947" y="3565"/>
            <a:ext cx="5702105" cy="127596"/>
            <a:chOff x="3483913" y="-2"/>
            <a:chExt cx="5279070" cy="125824"/>
          </a:xfrm>
        </p:grpSpPr>
        <p:sp>
          <p:nvSpPr>
            <p:cNvPr id="14" name="Retângulo: Cantos Arredondados 13">
              <a:extLst>
                <a:ext uri="{FF2B5EF4-FFF2-40B4-BE49-F238E27FC236}">
                  <a16:creationId xmlns:a16="http://schemas.microsoft.com/office/drawing/2014/main" xmlns="" id="{870CDDBA-4979-E44D-AB57-41797ECF584B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5" name="Retângulo: Cantos Arredondados 14">
              <a:extLst>
                <a:ext uri="{FF2B5EF4-FFF2-40B4-BE49-F238E27FC236}">
                  <a16:creationId xmlns:a16="http://schemas.microsoft.com/office/drawing/2014/main" xmlns="" id="{0FAAB4C9-A318-C288-2AF9-E27F0E5D02A9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xmlns="" id="{D0EFF41F-2993-98F8-BC20-173E58ADF388}"/>
                </a:ext>
              </a:extLst>
            </p:cNvPr>
            <p:cNvSpPr/>
            <p:nvPr/>
          </p:nvSpPr>
          <p:spPr>
            <a:xfrm>
              <a:off x="5195165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4" name="Título 23">
            <a:extLst>
              <a:ext uri="{FF2B5EF4-FFF2-40B4-BE49-F238E27FC236}">
                <a16:creationId xmlns:a16="http://schemas.microsoft.com/office/drawing/2014/main" xmlns="" id="{9FFC234A-3873-7A33-4D26-AFE0F76C9A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0891" y="266903"/>
            <a:ext cx="10698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tx1"/>
                </a:solidFill>
              </a:rPr>
              <a:t>VOCÊ CONHECE OU JÁ OUVIU FALAR NO CADPREV?</a:t>
            </a:r>
            <a:r>
              <a:rPr lang="pt-BR" sz="2000" b="1" dirty="0">
                <a:solidFill>
                  <a:schemeClr val="tx1"/>
                </a:solidFill>
              </a:rPr>
              <a:t/>
            </a:r>
            <a:br>
              <a:rPr lang="pt-BR" sz="2000" b="1" dirty="0">
                <a:solidFill>
                  <a:schemeClr val="tx1"/>
                </a:solidFill>
              </a:rPr>
            </a:br>
            <a:r>
              <a:rPr lang="pt-BR" sz="2000" b="1" dirty="0">
                <a:solidFill>
                  <a:schemeClr val="tx1"/>
                </a:solidFill>
              </a:rPr>
              <a:t>CADPREV.PREVIDENCIA.GOV.BR</a:t>
            </a:r>
          </a:p>
        </p:txBody>
      </p:sp>
      <p:grpSp>
        <p:nvGrpSpPr>
          <p:cNvPr id="10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348192" y="3414295"/>
            <a:ext cx="1492610" cy="412742"/>
            <a:chOff x="0" y="4813301"/>
            <a:chExt cx="3143251" cy="644525"/>
          </a:xfrm>
        </p:grpSpPr>
        <p:sp>
          <p:nvSpPr>
            <p:cNvPr id="11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7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FB7CEDC5-A547-47D2-8787-422304092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32" y="1221883"/>
            <a:ext cx="7479821" cy="3525521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58D27692-EB07-870A-C02C-8D77506C1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068" y="5208453"/>
            <a:ext cx="9978072" cy="126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0461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984D54-4A94-531E-379A-D719EC588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Espaço Reservado para Texto 59">
            <a:extLst>
              <a:ext uri="{FF2B5EF4-FFF2-40B4-BE49-F238E27FC236}">
                <a16:creationId xmlns:a16="http://schemas.microsoft.com/office/drawing/2014/main" xmlns="" id="{F8F3A037-7CB6-684B-B9ED-E03F4280F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9" y="2478519"/>
            <a:ext cx="5623728" cy="2602303"/>
          </a:xfrm>
        </p:spPr>
        <p:txBody>
          <a:bodyPr/>
          <a:lstStyle/>
          <a:p>
            <a:pPr marL="0" indent="0">
              <a:buNone/>
            </a:pPr>
            <a:r>
              <a:rPr lang="pt-BR" b="1" dirty="0">
                <a:solidFill>
                  <a:schemeClr val="accent4"/>
                </a:solidFill>
              </a:rPr>
              <a:t>A PARTIR DAS CONSULTAS PÚBLICAS O CONSELHEIRO E O CIDADÃO PODE ACOMPANHAR A GESTÃO DO RPPS, O ENVIO DE INFORMAÇÕES EXIGIDAS PELA SRPC, O EXTRATO DO CRP</a:t>
            </a:r>
            <a:r>
              <a:rPr lang="pt-BR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pt-BR" dirty="0">
              <a:solidFill>
                <a:schemeClr val="accent1"/>
              </a:solidFill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xmlns="" id="{6F2F2ADB-E743-0693-7A05-8D2062A7F49E}"/>
              </a:ext>
            </a:extLst>
          </p:cNvPr>
          <p:cNvGrpSpPr/>
          <p:nvPr/>
        </p:nvGrpSpPr>
        <p:grpSpPr>
          <a:xfrm>
            <a:off x="3244947" y="3565"/>
            <a:ext cx="5702105" cy="127596"/>
            <a:chOff x="3483913" y="-2"/>
            <a:chExt cx="5279070" cy="125824"/>
          </a:xfrm>
        </p:grpSpPr>
        <p:sp>
          <p:nvSpPr>
            <p:cNvPr id="14" name="Retângulo: Cantos Arredondados 13">
              <a:extLst>
                <a:ext uri="{FF2B5EF4-FFF2-40B4-BE49-F238E27FC236}">
                  <a16:creationId xmlns:a16="http://schemas.microsoft.com/office/drawing/2014/main" xmlns="" id="{870CDDBA-4979-E44D-AB57-41797ECF584B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5" name="Retângulo: Cantos Arredondados 14">
              <a:extLst>
                <a:ext uri="{FF2B5EF4-FFF2-40B4-BE49-F238E27FC236}">
                  <a16:creationId xmlns:a16="http://schemas.microsoft.com/office/drawing/2014/main" xmlns="" id="{0FAAB4C9-A318-C288-2AF9-E27F0E5D02A9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xmlns="" id="{D0EFF41F-2993-98F8-BC20-173E58ADF388}"/>
                </a:ext>
              </a:extLst>
            </p:cNvPr>
            <p:cNvSpPr/>
            <p:nvPr/>
          </p:nvSpPr>
          <p:spPr>
            <a:xfrm>
              <a:off x="5195165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4" name="Título 23">
            <a:extLst>
              <a:ext uri="{FF2B5EF4-FFF2-40B4-BE49-F238E27FC236}">
                <a16:creationId xmlns:a16="http://schemas.microsoft.com/office/drawing/2014/main" xmlns="" id="{9FFC234A-3873-7A33-4D26-AFE0F76C9A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8870" y="408645"/>
            <a:ext cx="104053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dirty="0">
                <a:hlinkClick r:id="rId2"/>
              </a:rPr>
              <a:t>CADPREV - Sistema de Informações dos Regimes Públicos de Previdência Social (previdencia.gov.br)</a:t>
            </a:r>
            <a:endParaRPr lang="pt-BR" sz="2000" dirty="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xmlns="" id="{6D94F043-5340-022D-F3D7-E912E2F90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95" y="2322197"/>
            <a:ext cx="2542252" cy="3590855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xmlns="" id="{EACABB7A-1232-20FC-890F-9610A8C9C6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8756" y="908206"/>
            <a:ext cx="2310584" cy="5742930"/>
          </a:xfrm>
          <a:prstGeom prst="rect">
            <a:avLst/>
          </a:prstGeom>
        </p:spPr>
      </p:pic>
      <p:grpSp>
        <p:nvGrpSpPr>
          <p:cNvPr id="11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361111" y="6079683"/>
            <a:ext cx="1166230" cy="340971"/>
            <a:chOff x="0" y="4813301"/>
            <a:chExt cx="3143251" cy="644525"/>
          </a:xfrm>
        </p:grpSpPr>
        <p:sp>
          <p:nvSpPr>
            <p:cNvPr id="12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7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565192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Agrupar 65">
            <a:extLst>
              <a:ext uri="{FF2B5EF4-FFF2-40B4-BE49-F238E27FC236}">
                <a16:creationId xmlns:a16="http://schemas.microsoft.com/office/drawing/2014/main" xmlns="" id="{1ED3A751-A27C-C610-FDEC-728D3FB10EEC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xmlns="" id="{7C8B0A73-49A7-D966-0ABB-0BD77BF1B767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xmlns="" id="{6B482A50-9066-1D0C-FC4A-92230C02C3DE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xmlns="" id="{7239BFE9-0EF0-A97E-EDFE-8755D0BCD3EC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pic>
        <p:nvPicPr>
          <p:cNvPr id="46" name="Imagem 45">
            <a:extLst>
              <a:ext uri="{FF2B5EF4-FFF2-40B4-BE49-F238E27FC236}">
                <a16:creationId xmlns:a16="http://schemas.microsoft.com/office/drawing/2014/main" xmlns="" id="{E9FAA0F1-5CAD-9D54-F7AE-3BBEE3530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9488190" y="3364986"/>
            <a:ext cx="5279594" cy="128027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xmlns="" id="{34474DA4-080E-A6EB-0A1F-F6F0BF3BD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14" y="914182"/>
            <a:ext cx="11290771" cy="5029636"/>
          </a:xfrm>
          <a:prstGeom prst="rect">
            <a:avLst/>
          </a:prstGeom>
        </p:spPr>
      </p:pic>
      <p:grpSp>
        <p:nvGrpSpPr>
          <p:cNvPr id="9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875520" y="253083"/>
            <a:ext cx="2030597" cy="452312"/>
            <a:chOff x="0" y="4813301"/>
            <a:chExt cx="3143251" cy="644525"/>
          </a:xfrm>
        </p:grpSpPr>
        <p:sp>
          <p:nvSpPr>
            <p:cNvPr id="10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7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56047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Agrupar 65">
            <a:extLst>
              <a:ext uri="{FF2B5EF4-FFF2-40B4-BE49-F238E27FC236}">
                <a16:creationId xmlns:a16="http://schemas.microsoft.com/office/drawing/2014/main" xmlns="" id="{1ED3A751-A27C-C610-FDEC-728D3FB10EEC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xmlns="" id="{7C8B0A73-49A7-D966-0ABB-0BD77BF1B767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xmlns="" id="{6B482A50-9066-1D0C-FC4A-92230C02C3DE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xmlns="" id="{7239BFE9-0EF0-A97E-EDFE-8755D0BCD3EC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pic>
        <p:nvPicPr>
          <p:cNvPr id="44" name="Imagem 43">
            <a:extLst>
              <a:ext uri="{FF2B5EF4-FFF2-40B4-BE49-F238E27FC236}">
                <a16:creationId xmlns:a16="http://schemas.microsoft.com/office/drawing/2014/main" xmlns="" id="{846FDA61-A277-BF6E-804A-1F576F3E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61677"/>
            <a:ext cx="10058399" cy="5747340"/>
          </a:xfrm>
          <a:prstGeom prst="rect">
            <a:avLst/>
          </a:prstGeom>
        </p:spPr>
      </p:pic>
      <p:grpSp>
        <p:nvGrpSpPr>
          <p:cNvPr id="10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875520" y="253083"/>
            <a:ext cx="2030597" cy="452312"/>
            <a:chOff x="0" y="4813301"/>
            <a:chExt cx="3143251" cy="644525"/>
          </a:xfrm>
        </p:grpSpPr>
        <p:sp>
          <p:nvSpPr>
            <p:cNvPr id="11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7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20309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0D983CD-3191-1BC8-22CB-B1C7DA4E4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xmlns="" id="{972279DB-F5C5-2CAE-D0A7-AB8B653D42A1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xmlns="" id="{CAC000EC-E4EE-F6F4-A184-01099157EE2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xmlns="" id="{9FEB7D34-B3BF-90D9-5098-916AECBCE3D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xmlns="" id="{EDB92E62-243B-D5C2-6F17-498C9249254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xmlns="" id="{3DE2EEB6-D981-ACC8-2911-31C1AF837F1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2" name="Título 11">
            <a:extLst>
              <a:ext uri="{FF2B5EF4-FFF2-40B4-BE49-F238E27FC236}">
                <a16:creationId xmlns:a16="http://schemas.microsoft.com/office/drawing/2014/main" xmlns="" id="{4AD8DAD1-6A25-AA8B-7DAD-E5BBD9DF9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633" y="1058788"/>
            <a:ext cx="10410033" cy="590105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pt-BR" sz="2000" dirty="0"/>
              <a:t> Análise da Legislação do Ente Federativo </a:t>
            </a:r>
          </a:p>
        </p:txBody>
      </p:sp>
      <p:sp>
        <p:nvSpPr>
          <p:cNvPr id="47" name="Título 11">
            <a:extLst>
              <a:ext uri="{FF2B5EF4-FFF2-40B4-BE49-F238E27FC236}">
                <a16:creationId xmlns:a16="http://schemas.microsoft.com/office/drawing/2014/main" xmlns="" id="{7F38005E-C7E1-EB41-4E35-490C7AD76FC3}"/>
              </a:ext>
            </a:extLst>
          </p:cNvPr>
          <p:cNvSpPr txBox="1">
            <a:spLocks/>
          </p:cNvSpPr>
          <p:nvPr/>
        </p:nvSpPr>
        <p:spPr>
          <a:xfrm>
            <a:off x="532050" y="299219"/>
            <a:ext cx="10410033" cy="600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EXTRATO PREVIDENCIÁRIO - 22 CRITÉRIOS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xmlns="" id="{90D62012-6394-D1E5-1107-DD19BD28F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2" y="2064512"/>
            <a:ext cx="11705335" cy="3176291"/>
          </a:xfrm>
          <a:prstGeom prst="rect">
            <a:avLst/>
          </a:prstGeom>
        </p:spPr>
      </p:pic>
      <p:cxnSp>
        <p:nvCxnSpPr>
          <p:cNvPr id="59" name="Conector reto 58">
            <a:extLst>
              <a:ext uri="{FF2B5EF4-FFF2-40B4-BE49-F238E27FC236}">
                <a16:creationId xmlns:a16="http://schemas.microsoft.com/office/drawing/2014/main" xmlns="" id="{F7AA8AA8-138E-8810-9891-7C88C8771280}"/>
              </a:ext>
            </a:extLst>
          </p:cNvPr>
          <p:cNvCxnSpPr/>
          <p:nvPr/>
        </p:nvCxnSpPr>
        <p:spPr>
          <a:xfrm>
            <a:off x="600075" y="899294"/>
            <a:ext cx="6886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875520" y="253083"/>
            <a:ext cx="2030597" cy="452312"/>
            <a:chOff x="0" y="4813301"/>
            <a:chExt cx="3143251" cy="644525"/>
          </a:xfrm>
        </p:grpSpPr>
        <p:sp>
          <p:nvSpPr>
            <p:cNvPr id="14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7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132423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Agrupar 181">
            <a:extLst>
              <a:ext uri="{FF2B5EF4-FFF2-40B4-BE49-F238E27FC236}">
                <a16:creationId xmlns:a16="http://schemas.microsoft.com/office/drawing/2014/main" xmlns="" id="{E8B7A7E5-FAF3-0014-F767-1766E425658B}"/>
              </a:ext>
            </a:extLst>
          </p:cNvPr>
          <p:cNvGrpSpPr/>
          <p:nvPr/>
        </p:nvGrpSpPr>
        <p:grpSpPr>
          <a:xfrm>
            <a:off x="2504544" y="6234112"/>
            <a:ext cx="1871663" cy="623888"/>
            <a:chOff x="7710488" y="5835650"/>
            <a:chExt cx="1871663" cy="623888"/>
          </a:xfrm>
        </p:grpSpPr>
        <p:sp>
          <p:nvSpPr>
            <p:cNvPr id="183" name="Rectangle 141">
              <a:extLst>
                <a:ext uri="{FF2B5EF4-FFF2-40B4-BE49-F238E27FC236}">
                  <a16:creationId xmlns:a16="http://schemas.microsoft.com/office/drawing/2014/main" xmlns="" id="{27906BE0-ED18-5FBC-0927-2135D6232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4" name="Freeform 142">
              <a:extLst>
                <a:ext uri="{FF2B5EF4-FFF2-40B4-BE49-F238E27FC236}">
                  <a16:creationId xmlns:a16="http://schemas.microsoft.com/office/drawing/2014/main" xmlns="" id="{A95539A9-CFCE-7CCB-DBE5-061D6CAAE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5" name="Oval 143">
              <a:extLst>
                <a:ext uri="{FF2B5EF4-FFF2-40B4-BE49-F238E27FC236}">
                  <a16:creationId xmlns:a16="http://schemas.microsoft.com/office/drawing/2014/main" xmlns="" id="{E892F3E4-C39A-6773-F1B9-94D37639F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6" name="Freeform 144">
              <a:extLst>
                <a:ext uri="{FF2B5EF4-FFF2-40B4-BE49-F238E27FC236}">
                  <a16:creationId xmlns:a16="http://schemas.microsoft.com/office/drawing/2014/main" xmlns="" id="{71B6AF35-0DCD-60FA-D9B5-8BBAE38BE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9" name="Rectangle 147">
              <a:extLst>
                <a:ext uri="{FF2B5EF4-FFF2-40B4-BE49-F238E27FC236}">
                  <a16:creationId xmlns:a16="http://schemas.microsoft.com/office/drawing/2014/main" xmlns="" id="{BB0B099A-D439-B237-45CC-DB40497F7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0" name="Freeform 148">
              <a:extLst>
                <a:ext uri="{FF2B5EF4-FFF2-40B4-BE49-F238E27FC236}">
                  <a16:creationId xmlns:a16="http://schemas.microsoft.com/office/drawing/2014/main" xmlns="" id="{3D4D9A05-C2B6-8631-8110-513B652A86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1" name="Rectangle 149">
              <a:extLst>
                <a:ext uri="{FF2B5EF4-FFF2-40B4-BE49-F238E27FC236}">
                  <a16:creationId xmlns:a16="http://schemas.microsoft.com/office/drawing/2014/main" xmlns="" id="{7E20DFDA-AD91-CC3C-B5C9-C6F26304E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2" name="Freeform 150">
              <a:extLst>
                <a:ext uri="{FF2B5EF4-FFF2-40B4-BE49-F238E27FC236}">
                  <a16:creationId xmlns:a16="http://schemas.microsoft.com/office/drawing/2014/main" xmlns="" id="{3BA5F31D-671A-7E67-AD31-2425CB4E1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3" name="Freeform 151">
              <a:extLst>
                <a:ext uri="{FF2B5EF4-FFF2-40B4-BE49-F238E27FC236}">
                  <a16:creationId xmlns:a16="http://schemas.microsoft.com/office/drawing/2014/main" xmlns="" id="{D85A7AC7-996D-E26A-AEC5-9D084386E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4" name="Freeform 152">
              <a:extLst>
                <a:ext uri="{FF2B5EF4-FFF2-40B4-BE49-F238E27FC236}">
                  <a16:creationId xmlns:a16="http://schemas.microsoft.com/office/drawing/2014/main" xmlns="" id="{D8282A4C-269B-C624-9BDC-9C2E645E4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C58D103B-983A-59E4-E419-B4B4FDA7F2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9684" y="2408960"/>
            <a:ext cx="10212631" cy="1532770"/>
          </a:xfrm>
        </p:spPr>
        <p:txBody>
          <a:bodyPr>
            <a:normAutofit fontScale="90000"/>
          </a:bodyPr>
          <a:lstStyle/>
          <a:p>
            <a:pPr>
              <a:spcAft>
                <a:spcPts val="1200"/>
              </a:spcAft>
            </a:pPr>
            <a:r>
              <a:rPr lang="pt-BR" sz="4400" dirty="0"/>
              <a:t>O papel dos conselheiros no acompanhamento da regularidade do RPPS</a:t>
            </a:r>
            <a:br>
              <a:rPr lang="pt-BR" sz="4400" dirty="0"/>
            </a:br>
            <a:r>
              <a:rPr lang="pt-BR" dirty="0"/>
              <a:t/>
            </a:r>
            <a:br>
              <a:rPr lang="pt-BR" dirty="0"/>
            </a:br>
            <a:r>
              <a:rPr lang="pt-BR" sz="2400" dirty="0">
                <a:solidFill>
                  <a:schemeClr val="tx1"/>
                </a:solidFill>
                <a:latin typeface="+mn-lt"/>
              </a:rPr>
              <a:t>MINISTÉRIO DA PREVIDÊNCIA SOCIAL</a:t>
            </a:r>
            <a:endParaRPr lang="pt-BR" sz="28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110" name="Agrupar 109">
            <a:extLst>
              <a:ext uri="{FF2B5EF4-FFF2-40B4-BE49-F238E27FC236}">
                <a16:creationId xmlns:a16="http://schemas.microsoft.com/office/drawing/2014/main" xmlns="" id="{0C3DA836-D5C2-CC43-D27C-ADD4928302EA}"/>
              </a:ext>
            </a:extLst>
          </p:cNvPr>
          <p:cNvGrpSpPr/>
          <p:nvPr/>
        </p:nvGrpSpPr>
        <p:grpSpPr>
          <a:xfrm>
            <a:off x="3483913" y="5011942"/>
            <a:ext cx="5279070" cy="125824"/>
            <a:chOff x="3483913" y="-20640"/>
            <a:chExt cx="5279070" cy="125824"/>
          </a:xfrm>
        </p:grpSpPr>
        <p:sp>
          <p:nvSpPr>
            <p:cNvPr id="108" name="Retângulo: Cantos Arredondados 107">
              <a:extLst>
                <a:ext uri="{FF2B5EF4-FFF2-40B4-BE49-F238E27FC236}">
                  <a16:creationId xmlns:a16="http://schemas.microsoft.com/office/drawing/2014/main" xmlns="" id="{70705327-E282-231A-B186-0D03F88D65C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09" name="Retângulo: Cantos Arredondados 108">
              <a:extLst>
                <a:ext uri="{FF2B5EF4-FFF2-40B4-BE49-F238E27FC236}">
                  <a16:creationId xmlns:a16="http://schemas.microsoft.com/office/drawing/2014/main" xmlns="" id="{05B8EDEA-3ED3-6CC5-0CBB-0245FB7E2281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07" name="Retângulo: Cantos Arredondados 106">
              <a:extLst>
                <a:ext uri="{FF2B5EF4-FFF2-40B4-BE49-F238E27FC236}">
                  <a16:creationId xmlns:a16="http://schemas.microsoft.com/office/drawing/2014/main" xmlns="" id="{E13AECFF-1F5C-E031-A4D7-9BE53678287A}"/>
                </a:ext>
              </a:extLst>
            </p:cNvPr>
            <p:cNvSpPr/>
            <p:nvPr/>
          </p:nvSpPr>
          <p:spPr>
            <a:xfrm>
              <a:off x="5177743" y="-20640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4635813" y="409836"/>
            <a:ext cx="2920374" cy="598824"/>
            <a:chOff x="0" y="4813301"/>
            <a:chExt cx="3143251" cy="644525"/>
          </a:xfrm>
        </p:grpSpPr>
        <p:sp>
          <p:nvSpPr>
            <p:cNvPr id="27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1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2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3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4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5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6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7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8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9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0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1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2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3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4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5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6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7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8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9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0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1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2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3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4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5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6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7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8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9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0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1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2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grpSp>
        <p:nvGrpSpPr>
          <p:cNvPr id="118" name="Agrupar 117">
            <a:extLst>
              <a:ext uri="{FF2B5EF4-FFF2-40B4-BE49-F238E27FC236}">
                <a16:creationId xmlns:a16="http://schemas.microsoft.com/office/drawing/2014/main" xmlns="" id="{D2C2C2FD-D5CC-9C24-A1B3-E257F39C10FB}"/>
              </a:ext>
            </a:extLst>
          </p:cNvPr>
          <p:cNvGrpSpPr/>
          <p:nvPr/>
        </p:nvGrpSpPr>
        <p:grpSpPr>
          <a:xfrm>
            <a:off x="0" y="0"/>
            <a:ext cx="1870075" cy="623888"/>
            <a:chOff x="7058026" y="1589088"/>
            <a:chExt cx="1870075" cy="623888"/>
          </a:xfrm>
        </p:grpSpPr>
        <p:sp>
          <p:nvSpPr>
            <p:cNvPr id="153" name="Rectangle 55">
              <a:extLst>
                <a:ext uri="{FF2B5EF4-FFF2-40B4-BE49-F238E27FC236}">
                  <a16:creationId xmlns:a16="http://schemas.microsoft.com/office/drawing/2014/main" xmlns="" id="{FC8CC1D3-D9E1-760D-B7C0-613E89C26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4" name="Freeform 56">
              <a:extLst>
                <a:ext uri="{FF2B5EF4-FFF2-40B4-BE49-F238E27FC236}">
                  <a16:creationId xmlns:a16="http://schemas.microsoft.com/office/drawing/2014/main" xmlns="" id="{EDFDF1BF-4241-C3D4-078A-8542B4DBF2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5" name="Rectangle 57">
              <a:extLst>
                <a:ext uri="{FF2B5EF4-FFF2-40B4-BE49-F238E27FC236}">
                  <a16:creationId xmlns:a16="http://schemas.microsoft.com/office/drawing/2014/main" xmlns="" id="{2F9D6705-5F3A-AAD2-5514-9FD692E99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6" name="Freeform 58">
              <a:extLst>
                <a:ext uri="{FF2B5EF4-FFF2-40B4-BE49-F238E27FC236}">
                  <a16:creationId xmlns:a16="http://schemas.microsoft.com/office/drawing/2014/main" xmlns="" id="{1775DA0B-5A02-606F-DC27-679B45B5A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5" name="Rectangle 67">
              <a:extLst>
                <a:ext uri="{FF2B5EF4-FFF2-40B4-BE49-F238E27FC236}">
                  <a16:creationId xmlns:a16="http://schemas.microsoft.com/office/drawing/2014/main" xmlns="" id="{D4B0DED0-7139-E943-C8B3-7EA25FA56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6" name="Freeform 68">
              <a:extLst>
                <a:ext uri="{FF2B5EF4-FFF2-40B4-BE49-F238E27FC236}">
                  <a16:creationId xmlns:a16="http://schemas.microsoft.com/office/drawing/2014/main" xmlns="" id="{9BBF18FC-97D6-F216-BC74-00A3D1906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grpSp>
        <p:nvGrpSpPr>
          <p:cNvPr id="195" name="Agrupar 194">
            <a:extLst>
              <a:ext uri="{FF2B5EF4-FFF2-40B4-BE49-F238E27FC236}">
                <a16:creationId xmlns:a16="http://schemas.microsoft.com/office/drawing/2014/main" xmlns="" id="{0A7D0005-0C55-115B-BD9E-9B73AC9B8718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196" name="Rectangle 39">
              <a:extLst>
                <a:ext uri="{FF2B5EF4-FFF2-40B4-BE49-F238E27FC236}">
                  <a16:creationId xmlns:a16="http://schemas.microsoft.com/office/drawing/2014/main" xmlns="" id="{BAEEA610-8E83-1169-1249-3833B092E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7" name="Freeform 40">
              <a:extLst>
                <a:ext uri="{FF2B5EF4-FFF2-40B4-BE49-F238E27FC236}">
                  <a16:creationId xmlns:a16="http://schemas.microsoft.com/office/drawing/2014/main" xmlns="" id="{D2DCC302-1149-E36D-DF70-2DF87B4BBE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8" name="Freeform 41">
              <a:extLst>
                <a:ext uri="{FF2B5EF4-FFF2-40B4-BE49-F238E27FC236}">
                  <a16:creationId xmlns:a16="http://schemas.microsoft.com/office/drawing/2014/main" xmlns="" id="{237E87DE-23EC-6E93-2859-F7D8D0091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9" name="Freeform 42">
              <a:extLst>
                <a:ext uri="{FF2B5EF4-FFF2-40B4-BE49-F238E27FC236}">
                  <a16:creationId xmlns:a16="http://schemas.microsoft.com/office/drawing/2014/main" xmlns="" id="{46388085-0370-6C74-70C6-716D42B34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0" name="Rectangle 43">
              <a:extLst>
                <a:ext uri="{FF2B5EF4-FFF2-40B4-BE49-F238E27FC236}">
                  <a16:creationId xmlns:a16="http://schemas.microsoft.com/office/drawing/2014/main" xmlns="" id="{7E8D0899-1864-4CD5-5994-85E803F86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1" name="Freeform 44">
              <a:extLst>
                <a:ext uri="{FF2B5EF4-FFF2-40B4-BE49-F238E27FC236}">
                  <a16:creationId xmlns:a16="http://schemas.microsoft.com/office/drawing/2014/main" xmlns="" id="{0F685C4A-7065-3737-9C2E-547D3B1CD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2" name="Rectangle 45">
              <a:extLst>
                <a:ext uri="{FF2B5EF4-FFF2-40B4-BE49-F238E27FC236}">
                  <a16:creationId xmlns:a16="http://schemas.microsoft.com/office/drawing/2014/main" xmlns="" id="{307330D3-B81E-0A2B-2878-262716E0D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3" name="Freeform 46">
              <a:extLst>
                <a:ext uri="{FF2B5EF4-FFF2-40B4-BE49-F238E27FC236}">
                  <a16:creationId xmlns:a16="http://schemas.microsoft.com/office/drawing/2014/main" xmlns="" id="{D3381552-70DC-8FD5-CB60-57B2E8FA49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204" name="Freeform 56">
            <a:extLst>
              <a:ext uri="{FF2B5EF4-FFF2-40B4-BE49-F238E27FC236}">
                <a16:creationId xmlns:a16="http://schemas.microsoft.com/office/drawing/2014/main" xmlns="" id="{51575AF7-45AF-9BCF-40A1-0583AB48A0AA}"/>
              </a:ext>
            </a:extLst>
          </p:cNvPr>
          <p:cNvSpPr>
            <a:spLocks/>
          </p:cNvSpPr>
          <p:nvPr/>
        </p:nvSpPr>
        <p:spPr bwMode="auto">
          <a:xfrm>
            <a:off x="1952082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05" name="Freeform 56">
            <a:extLst>
              <a:ext uri="{FF2B5EF4-FFF2-40B4-BE49-F238E27FC236}">
                <a16:creationId xmlns:a16="http://schemas.microsoft.com/office/drawing/2014/main" xmlns="" id="{76975032-0CC2-D41A-AF69-50F8C8F0F777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06" name="Freeform 56">
            <a:extLst>
              <a:ext uri="{FF2B5EF4-FFF2-40B4-BE49-F238E27FC236}">
                <a16:creationId xmlns:a16="http://schemas.microsoft.com/office/drawing/2014/main" xmlns="" id="{6EB2DCA9-04E5-5246-3F91-127ECBA4EC4B}"/>
              </a:ext>
            </a:extLst>
          </p:cNvPr>
          <p:cNvSpPr>
            <a:spLocks/>
          </p:cNvSpPr>
          <p:nvPr/>
        </p:nvSpPr>
        <p:spPr bwMode="auto">
          <a:xfrm>
            <a:off x="1952083" y="6345174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4355160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0D983CD-3191-1BC8-22CB-B1C7DA4E4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xmlns="" id="{972279DB-F5C5-2CAE-D0A7-AB8B653D42A1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xmlns="" id="{CAC000EC-E4EE-F6F4-A184-01099157EE2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xmlns="" id="{9FEB7D34-B3BF-90D9-5098-916AECBCE3D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xmlns="" id="{EDB92E62-243B-D5C2-6F17-498C9249254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xmlns="" id="{3DE2EEB6-D981-ACC8-2911-31C1AF837F1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2" name="Título 11">
            <a:extLst>
              <a:ext uri="{FF2B5EF4-FFF2-40B4-BE49-F238E27FC236}">
                <a16:creationId xmlns:a16="http://schemas.microsoft.com/office/drawing/2014/main" xmlns="" id="{4AD8DAD1-6A25-AA8B-7DAD-E5BBD9DF9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633" y="3603572"/>
            <a:ext cx="10410033" cy="590105"/>
          </a:xfrm>
        </p:spPr>
        <p:txBody>
          <a:bodyPr/>
          <a:lstStyle/>
          <a:p>
            <a:r>
              <a:rPr lang="pt-BR" dirty="0"/>
              <a:t>EQUILÍBRIO FINANCEIRO E ATUARIAL</a:t>
            </a:r>
          </a:p>
        </p:txBody>
      </p:sp>
      <p:sp>
        <p:nvSpPr>
          <p:cNvPr id="47" name="Título 11">
            <a:extLst>
              <a:ext uri="{FF2B5EF4-FFF2-40B4-BE49-F238E27FC236}">
                <a16:creationId xmlns:a16="http://schemas.microsoft.com/office/drawing/2014/main" xmlns="" id="{7F38005E-C7E1-EB41-4E35-490C7AD76FC3}"/>
              </a:ext>
            </a:extLst>
          </p:cNvPr>
          <p:cNvSpPr txBox="1">
            <a:spLocks/>
          </p:cNvSpPr>
          <p:nvPr/>
        </p:nvSpPr>
        <p:spPr>
          <a:xfrm>
            <a:off x="551100" y="146708"/>
            <a:ext cx="10410033" cy="600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FISCALIZAÇÃO DO RPPS</a:t>
            </a:r>
          </a:p>
        </p:txBody>
      </p:sp>
      <p:pic>
        <p:nvPicPr>
          <p:cNvPr id="54" name="Imagem 53">
            <a:extLst>
              <a:ext uri="{FF2B5EF4-FFF2-40B4-BE49-F238E27FC236}">
                <a16:creationId xmlns:a16="http://schemas.microsoft.com/office/drawing/2014/main" xmlns="" id="{26BCAE70-68CB-2A91-D907-9A1781B84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27" y="707049"/>
            <a:ext cx="11351736" cy="2944623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xmlns="" id="{239EBCAD-6550-B1D0-F59D-0C548B086F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27" y="4154863"/>
            <a:ext cx="11296867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0583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0D983CD-3191-1BC8-22CB-B1C7DA4E4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xmlns="" id="{972279DB-F5C5-2CAE-D0A7-AB8B653D42A1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xmlns="" id="{CAC000EC-E4EE-F6F4-A184-01099157EE2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xmlns="" id="{9FEB7D34-B3BF-90D9-5098-916AECBCE3D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xmlns="" id="{EDB92E62-243B-D5C2-6F17-498C9249254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xmlns="" id="{3DE2EEB6-D981-ACC8-2911-31C1AF837F1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2" name="Título 11">
            <a:extLst>
              <a:ext uri="{FF2B5EF4-FFF2-40B4-BE49-F238E27FC236}">
                <a16:creationId xmlns:a16="http://schemas.microsoft.com/office/drawing/2014/main" xmlns="" id="{4AD8DAD1-6A25-AA8B-7DAD-E5BBD9DF9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00" y="2965397"/>
            <a:ext cx="10410033" cy="590105"/>
          </a:xfrm>
        </p:spPr>
        <p:txBody>
          <a:bodyPr/>
          <a:lstStyle/>
          <a:p>
            <a:r>
              <a:rPr lang="pt-BR" dirty="0"/>
              <a:t>INFORMAÇÕES PREVIDENCIÁRIAS E REPASSES </a:t>
            </a:r>
          </a:p>
        </p:txBody>
      </p:sp>
      <p:sp>
        <p:nvSpPr>
          <p:cNvPr id="47" name="Título 11">
            <a:extLst>
              <a:ext uri="{FF2B5EF4-FFF2-40B4-BE49-F238E27FC236}">
                <a16:creationId xmlns:a16="http://schemas.microsoft.com/office/drawing/2014/main" xmlns="" id="{7F38005E-C7E1-EB41-4E35-490C7AD76FC3}"/>
              </a:ext>
            </a:extLst>
          </p:cNvPr>
          <p:cNvSpPr txBox="1">
            <a:spLocks/>
          </p:cNvSpPr>
          <p:nvPr/>
        </p:nvSpPr>
        <p:spPr>
          <a:xfrm>
            <a:off x="551100" y="299108"/>
            <a:ext cx="10410033" cy="600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INFORMAÇÕES CONTÁBEIS</a:t>
            </a:r>
          </a:p>
        </p:txBody>
      </p:sp>
      <p:pic>
        <p:nvPicPr>
          <p:cNvPr id="52" name="Imagem 51">
            <a:extLst>
              <a:ext uri="{FF2B5EF4-FFF2-40B4-BE49-F238E27FC236}">
                <a16:creationId xmlns:a16="http://schemas.microsoft.com/office/drawing/2014/main" xmlns="" id="{D348A7FE-A4C5-1DFC-1610-D05AC9366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866" y="944476"/>
            <a:ext cx="11219803" cy="1993722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xmlns="" id="{4F7E19D3-93BD-C2BC-8E5B-1FFE4E9B8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66" y="3582702"/>
            <a:ext cx="11296867" cy="2267909"/>
          </a:xfrm>
          <a:prstGeom prst="rect">
            <a:avLst/>
          </a:prstGeom>
        </p:spPr>
      </p:pic>
      <p:grpSp>
        <p:nvGrpSpPr>
          <p:cNvPr id="13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875520" y="253083"/>
            <a:ext cx="2030597" cy="452312"/>
            <a:chOff x="0" y="4813301"/>
            <a:chExt cx="3143251" cy="644525"/>
          </a:xfrm>
        </p:grpSpPr>
        <p:sp>
          <p:nvSpPr>
            <p:cNvPr id="14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7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2446712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0D983CD-3191-1BC8-22CB-B1C7DA4E4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xmlns="" id="{972279DB-F5C5-2CAE-D0A7-AB8B653D42A1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xmlns="" id="{CAC000EC-E4EE-F6F4-A184-01099157EE2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xmlns="" id="{9FEB7D34-B3BF-90D9-5098-916AECBCE3D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xmlns="" id="{EDB92E62-243B-D5C2-6F17-498C9249254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xmlns="" id="{3DE2EEB6-D981-ACC8-2911-31C1AF837F1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2" name="Título 11">
            <a:extLst>
              <a:ext uri="{FF2B5EF4-FFF2-40B4-BE49-F238E27FC236}">
                <a16:creationId xmlns:a16="http://schemas.microsoft.com/office/drawing/2014/main" xmlns="" id="{4AD8DAD1-6A25-AA8B-7DAD-E5BBD9DF9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00" y="2557198"/>
            <a:ext cx="10410033" cy="590105"/>
          </a:xfrm>
        </p:spPr>
        <p:txBody>
          <a:bodyPr/>
          <a:lstStyle/>
          <a:p>
            <a:r>
              <a:rPr lang="pt-BR" dirty="0"/>
              <a:t>PREVIDÊNCIA COMPLEMENTAR</a:t>
            </a:r>
          </a:p>
        </p:txBody>
      </p:sp>
      <p:pic>
        <p:nvPicPr>
          <p:cNvPr id="45" name="Imagem 44">
            <a:extLst>
              <a:ext uri="{FF2B5EF4-FFF2-40B4-BE49-F238E27FC236}">
                <a16:creationId xmlns:a16="http://schemas.microsoft.com/office/drawing/2014/main" xmlns="" id="{CDAC486E-DCA4-F98E-8CA2-B130E2EB5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31" y="683734"/>
            <a:ext cx="11047969" cy="1809683"/>
          </a:xfrm>
          <a:prstGeom prst="rect">
            <a:avLst/>
          </a:prstGeom>
        </p:spPr>
      </p:pic>
      <p:sp>
        <p:nvSpPr>
          <p:cNvPr id="47" name="Título 11">
            <a:extLst>
              <a:ext uri="{FF2B5EF4-FFF2-40B4-BE49-F238E27FC236}">
                <a16:creationId xmlns:a16="http://schemas.microsoft.com/office/drawing/2014/main" xmlns="" id="{7F38005E-C7E1-EB41-4E35-490C7AD76FC3}"/>
              </a:ext>
            </a:extLst>
          </p:cNvPr>
          <p:cNvSpPr txBox="1">
            <a:spLocks/>
          </p:cNvSpPr>
          <p:nvPr/>
        </p:nvSpPr>
        <p:spPr>
          <a:xfrm>
            <a:off x="551100" y="127658"/>
            <a:ext cx="10410033" cy="600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INVESTIMENTOS DOS RECURSOS PREVIDENCIÁRIOS </a:t>
            </a:r>
          </a:p>
        </p:txBody>
      </p:sp>
      <p:pic>
        <p:nvPicPr>
          <p:cNvPr id="48" name="Imagem 47">
            <a:extLst>
              <a:ext uri="{FF2B5EF4-FFF2-40B4-BE49-F238E27FC236}">
                <a16:creationId xmlns:a16="http://schemas.microsoft.com/office/drawing/2014/main" xmlns="" id="{66323433-EB1D-9AE2-CEBD-902388114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117" y="3167567"/>
            <a:ext cx="11207233" cy="922529"/>
          </a:xfrm>
          <a:prstGeom prst="rect">
            <a:avLst/>
          </a:prstGeom>
        </p:spPr>
      </p:pic>
      <p:sp>
        <p:nvSpPr>
          <p:cNvPr id="50" name="Título 11">
            <a:extLst>
              <a:ext uri="{FF2B5EF4-FFF2-40B4-BE49-F238E27FC236}">
                <a16:creationId xmlns:a16="http://schemas.microsoft.com/office/drawing/2014/main" xmlns="" id="{A12FB5CC-F243-2BC8-53AB-A58E2CED245E}"/>
              </a:ext>
            </a:extLst>
          </p:cNvPr>
          <p:cNvSpPr txBox="1">
            <a:spLocks/>
          </p:cNvSpPr>
          <p:nvPr/>
        </p:nvSpPr>
        <p:spPr>
          <a:xfrm>
            <a:off x="551099" y="4186029"/>
            <a:ext cx="10410033" cy="5901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COMPENSAÇAÕ PREVIDENCIÁRIA</a:t>
            </a:r>
          </a:p>
        </p:txBody>
      </p:sp>
      <p:pic>
        <p:nvPicPr>
          <p:cNvPr id="51" name="Imagem 50">
            <a:extLst>
              <a:ext uri="{FF2B5EF4-FFF2-40B4-BE49-F238E27FC236}">
                <a16:creationId xmlns:a16="http://schemas.microsoft.com/office/drawing/2014/main" xmlns="" id="{759D7940-FA35-49FB-710A-8A87D415B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186" y="4666705"/>
            <a:ext cx="11329164" cy="183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2675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Espaço Reservado para Texto 53">
            <a:extLst>
              <a:ext uri="{FF2B5EF4-FFF2-40B4-BE49-F238E27FC236}">
                <a16:creationId xmlns:a16="http://schemas.microsoft.com/office/drawing/2014/main" xmlns="" id="{69222391-DD86-2496-E846-32C1B42B0C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9086" y="1482619"/>
            <a:ext cx="10167129" cy="364755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pt-BR" sz="5400" b="0" dirty="0"/>
              <a:t>O papel dos</a:t>
            </a:r>
            <a:r>
              <a:rPr lang="pt-BR" sz="5400" dirty="0"/>
              <a:t> conselheiros no acompanhamento da regularidade do </a:t>
            </a:r>
            <a:r>
              <a:rPr lang="pt-BR" sz="5400" dirty="0" smtClean="0"/>
              <a:t>RPPS </a:t>
            </a:r>
            <a:r>
              <a:rPr lang="pt-BR" sz="5400" b="0" dirty="0"/>
              <a:t>é fundamental para garantir </a:t>
            </a:r>
            <a:r>
              <a:rPr lang="pt-BR" sz="5400" dirty="0"/>
              <a:t>transparência, controle social, legalidade e sustentabilidade </a:t>
            </a:r>
            <a:r>
              <a:rPr lang="pt-BR" sz="5400" b="0" dirty="0" smtClean="0"/>
              <a:t>do </a:t>
            </a:r>
            <a:r>
              <a:rPr lang="pt-BR" sz="5400" b="0" dirty="0"/>
              <a:t>regime. </a:t>
            </a:r>
            <a:endParaRPr lang="pt-BR" sz="5400" b="0" dirty="0" smtClean="0"/>
          </a:p>
          <a:p>
            <a:pPr algn="just"/>
            <a:r>
              <a:rPr lang="pt-BR" sz="5400" b="0" dirty="0" smtClean="0"/>
              <a:t>Os Conselheiros atuam </a:t>
            </a:r>
            <a:r>
              <a:rPr lang="pt-BR" sz="5400" b="0" dirty="0"/>
              <a:t>como </a:t>
            </a:r>
            <a:r>
              <a:rPr lang="pt-BR" sz="5400" dirty="0"/>
              <a:t>representantes da </a:t>
            </a:r>
            <a:r>
              <a:rPr lang="pt-BR" sz="5400" dirty="0" smtClean="0"/>
              <a:t>sociedade, </a:t>
            </a:r>
            <a:r>
              <a:rPr lang="pt-BR" sz="5400" dirty="0"/>
              <a:t>dos segurados</a:t>
            </a:r>
            <a:r>
              <a:rPr lang="pt-BR" sz="5400" b="0" dirty="0"/>
              <a:t>, com atribuições de natureza </a:t>
            </a:r>
            <a:r>
              <a:rPr lang="pt-BR" sz="5400" dirty="0"/>
              <a:t>deliberativa, fiscalizadora e consultiva</a:t>
            </a:r>
            <a:r>
              <a:rPr lang="pt-BR" sz="5400" b="0" dirty="0"/>
              <a:t>, conforme as normas da </a:t>
            </a:r>
            <a:r>
              <a:rPr lang="pt-BR" sz="5400" dirty="0"/>
              <a:t>Portaria MTP nº 1.467/2022</a:t>
            </a:r>
            <a:r>
              <a:rPr lang="pt-BR" sz="5400" b="0" dirty="0"/>
              <a:t>, da </a:t>
            </a:r>
            <a:r>
              <a:rPr lang="pt-BR" sz="5400" dirty="0"/>
              <a:t>Constituição Federal</a:t>
            </a:r>
            <a:r>
              <a:rPr lang="pt-BR" sz="5400" b="0" dirty="0"/>
              <a:t>, e da </a:t>
            </a:r>
            <a:r>
              <a:rPr lang="pt-BR" sz="5400" dirty="0"/>
              <a:t>Lei nº 9.717/1998.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xmlns="" id="{2524A58D-5DF9-9FC3-44CE-440FBD46DB75}"/>
              </a:ext>
            </a:extLst>
          </p:cNvPr>
          <p:cNvGrpSpPr/>
          <p:nvPr/>
        </p:nvGrpSpPr>
        <p:grpSpPr>
          <a:xfrm>
            <a:off x="4849018" y="6234112"/>
            <a:ext cx="2493963" cy="623888"/>
            <a:chOff x="287338" y="4251325"/>
            <a:chExt cx="2493963" cy="623888"/>
          </a:xfrm>
        </p:grpSpPr>
        <p:sp>
          <p:nvSpPr>
            <p:cNvPr id="23" name="Rectangle 153">
              <a:extLst>
                <a:ext uri="{FF2B5EF4-FFF2-40B4-BE49-F238E27FC236}">
                  <a16:creationId xmlns:a16="http://schemas.microsoft.com/office/drawing/2014/main" xmlns="" id="{B53E01A0-63BE-41BC-C742-53CB75A04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4251325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54">
              <a:extLst>
                <a:ext uri="{FF2B5EF4-FFF2-40B4-BE49-F238E27FC236}">
                  <a16:creationId xmlns:a16="http://schemas.microsoft.com/office/drawing/2014/main" xmlns="" id="{5E5F759C-F8BE-15D2-3A55-FDA834628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601" y="4613275"/>
              <a:ext cx="201613" cy="187325"/>
            </a:xfrm>
            <a:custGeom>
              <a:avLst/>
              <a:gdLst>
                <a:gd name="T0" fmla="*/ 120 w 130"/>
                <a:gd name="T1" fmla="*/ 34 h 121"/>
                <a:gd name="T2" fmla="*/ 56 w 130"/>
                <a:gd name="T3" fmla="*/ 2 h 121"/>
                <a:gd name="T4" fmla="*/ 56 w 130"/>
                <a:gd name="T5" fmla="*/ 2 h 121"/>
                <a:gd name="T6" fmla="*/ 41 w 130"/>
                <a:gd name="T7" fmla="*/ 2 h 121"/>
                <a:gd name="T8" fmla="*/ 31 w 130"/>
                <a:gd name="T9" fmla="*/ 13 h 121"/>
                <a:gd name="T10" fmla="*/ 4 w 130"/>
                <a:gd name="T11" fmla="*/ 94 h 121"/>
                <a:gd name="T12" fmla="*/ 15 w 130"/>
                <a:gd name="T13" fmla="*/ 117 h 121"/>
                <a:gd name="T14" fmla="*/ 38 w 130"/>
                <a:gd name="T15" fmla="*/ 106 h 121"/>
                <a:gd name="T16" fmla="*/ 59 w 130"/>
                <a:gd name="T17" fmla="*/ 44 h 121"/>
                <a:gd name="T18" fmla="*/ 94 w 130"/>
                <a:gd name="T19" fmla="*/ 61 h 121"/>
                <a:gd name="T20" fmla="*/ 94 w 130"/>
                <a:gd name="T21" fmla="*/ 100 h 121"/>
                <a:gd name="T22" fmla="*/ 112 w 130"/>
                <a:gd name="T23" fmla="*/ 118 h 121"/>
                <a:gd name="T24" fmla="*/ 130 w 130"/>
                <a:gd name="T25" fmla="*/ 100 h 121"/>
                <a:gd name="T26" fmla="*/ 130 w 130"/>
                <a:gd name="T27" fmla="*/ 50 h 121"/>
                <a:gd name="T28" fmla="*/ 120 w 130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1">
                  <a:moveTo>
                    <a:pt x="120" y="34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2" y="0"/>
                    <a:pt x="46" y="0"/>
                    <a:pt x="41" y="2"/>
                  </a:cubicBezTo>
                  <a:cubicBezTo>
                    <a:pt x="36" y="4"/>
                    <a:pt x="33" y="8"/>
                    <a:pt x="31" y="1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0" y="104"/>
                    <a:pt x="6" y="114"/>
                    <a:pt x="15" y="117"/>
                  </a:cubicBezTo>
                  <a:cubicBezTo>
                    <a:pt x="25" y="121"/>
                    <a:pt x="35" y="115"/>
                    <a:pt x="38" y="106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4" y="110"/>
                    <a:pt x="102" y="118"/>
                    <a:pt x="112" y="118"/>
                  </a:cubicBezTo>
                  <a:cubicBezTo>
                    <a:pt x="122" y="118"/>
                    <a:pt x="130" y="110"/>
                    <a:pt x="130" y="100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30" y="43"/>
                    <a:pt x="126" y="37"/>
                    <a:pt x="120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Oval 155">
              <a:extLst>
                <a:ext uri="{FF2B5EF4-FFF2-40B4-BE49-F238E27FC236}">
                  <a16:creationId xmlns:a16="http://schemas.microsoft.com/office/drawing/2014/main" xmlns="" id="{18EC42BB-6621-9AED-8EEA-BADF2BC58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2926" y="4329113"/>
              <a:ext cx="98425" cy="100013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156">
              <a:extLst>
                <a:ext uri="{FF2B5EF4-FFF2-40B4-BE49-F238E27FC236}">
                  <a16:creationId xmlns:a16="http://schemas.microsoft.com/office/drawing/2014/main" xmlns="" id="{A1546241-BB66-1F86-7D62-7148EC8AC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3538" y="4443413"/>
              <a:ext cx="434975" cy="296863"/>
            </a:xfrm>
            <a:custGeom>
              <a:avLst/>
              <a:gdLst>
                <a:gd name="T0" fmla="*/ 276 w 279"/>
                <a:gd name="T1" fmla="*/ 169 h 191"/>
                <a:gd name="T2" fmla="*/ 248 w 279"/>
                <a:gd name="T3" fmla="*/ 111 h 191"/>
                <a:gd name="T4" fmla="*/ 227 w 279"/>
                <a:gd name="T5" fmla="*/ 111 h 191"/>
                <a:gd name="T6" fmla="*/ 216 w 279"/>
                <a:gd name="T7" fmla="*/ 130 h 191"/>
                <a:gd name="T8" fmla="*/ 169 w 279"/>
                <a:gd name="T9" fmla="*/ 107 h 191"/>
                <a:gd name="T10" fmla="*/ 151 w 279"/>
                <a:gd name="T11" fmla="*/ 43 h 191"/>
                <a:gd name="T12" fmla="*/ 94 w 279"/>
                <a:gd name="T13" fmla="*/ 0 h 191"/>
                <a:gd name="T14" fmla="*/ 43 w 279"/>
                <a:gd name="T15" fmla="*/ 29 h 191"/>
                <a:gd name="T16" fmla="*/ 36 w 279"/>
                <a:gd name="T17" fmla="*/ 40 h 191"/>
                <a:gd name="T18" fmla="*/ 22 w 279"/>
                <a:gd name="T19" fmla="*/ 33 h 191"/>
                <a:gd name="T20" fmla="*/ 4 w 279"/>
                <a:gd name="T21" fmla="*/ 39 h 191"/>
                <a:gd name="T22" fmla="*/ 4 w 279"/>
                <a:gd name="T23" fmla="*/ 39 h 191"/>
                <a:gd name="T24" fmla="*/ 10 w 279"/>
                <a:gd name="T25" fmla="*/ 58 h 191"/>
                <a:gd name="T26" fmla="*/ 202 w 279"/>
                <a:gd name="T27" fmla="*/ 154 h 191"/>
                <a:gd name="T28" fmla="*/ 191 w 279"/>
                <a:gd name="T29" fmla="*/ 173 h 191"/>
                <a:gd name="T30" fmla="*/ 202 w 279"/>
                <a:gd name="T31" fmla="*/ 190 h 191"/>
                <a:gd name="T32" fmla="*/ 266 w 279"/>
                <a:gd name="T33" fmla="*/ 185 h 191"/>
                <a:gd name="T34" fmla="*/ 276 w 279"/>
                <a:gd name="T35" fmla="*/ 16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1">
                  <a:moveTo>
                    <a:pt x="276" y="169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3"/>
                    <a:pt x="232" y="103"/>
                    <a:pt x="227" y="111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1"/>
                    <a:pt x="43" y="2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30"/>
                    <a:pt x="7" y="33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8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191" y="173"/>
                    <a:pt x="191" y="173"/>
                    <a:pt x="191" y="173"/>
                  </a:cubicBezTo>
                  <a:cubicBezTo>
                    <a:pt x="187" y="181"/>
                    <a:pt x="193" y="191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5"/>
                    <a:pt x="279" y="176"/>
                    <a:pt x="276" y="16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Rectangle 157">
              <a:extLst>
                <a:ext uri="{FF2B5EF4-FFF2-40B4-BE49-F238E27FC236}">
                  <a16:creationId xmlns:a16="http://schemas.microsoft.com/office/drawing/2014/main" xmlns="" id="{94054498-11E3-B2E5-8202-428FFB4C3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7413" y="4251325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158">
              <a:extLst>
                <a:ext uri="{FF2B5EF4-FFF2-40B4-BE49-F238E27FC236}">
                  <a16:creationId xmlns:a16="http://schemas.microsoft.com/office/drawing/2014/main" xmlns="" id="{2307664C-81F3-2684-F9DB-E53BF78A8C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6" y="4329113"/>
              <a:ext cx="404813" cy="466725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6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4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7 h 300"/>
                <a:gd name="T20" fmla="*/ 82 w 259"/>
                <a:gd name="T21" fmla="*/ 47 h 300"/>
                <a:gd name="T22" fmla="*/ 144 w 259"/>
                <a:gd name="T23" fmla="*/ 44 h 300"/>
                <a:gd name="T24" fmla="*/ 192 w 259"/>
                <a:gd name="T25" fmla="*/ 83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4 h 300"/>
                <a:gd name="T34" fmla="*/ 239 w 259"/>
                <a:gd name="T35" fmla="*/ 267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8 h 300"/>
                <a:gd name="T42" fmla="*/ 186 w 259"/>
                <a:gd name="T43" fmla="*/ 188 h 300"/>
                <a:gd name="T44" fmla="*/ 188 w 259"/>
                <a:gd name="T45" fmla="*/ 207 h 300"/>
                <a:gd name="T46" fmla="*/ 94 w 259"/>
                <a:gd name="T47" fmla="*/ 300 h 300"/>
                <a:gd name="T48" fmla="*/ 0 w 259"/>
                <a:gd name="T49" fmla="*/ 207 h 300"/>
                <a:gd name="T50" fmla="*/ 94 w 259"/>
                <a:gd name="T51" fmla="*/ 113 h 300"/>
                <a:gd name="T52" fmla="*/ 104 w 259"/>
                <a:gd name="T53" fmla="*/ 113 h 300"/>
                <a:gd name="T54" fmla="*/ 134 w 259"/>
                <a:gd name="T55" fmla="*/ 84 h 300"/>
                <a:gd name="T56" fmla="*/ 121 w 259"/>
                <a:gd name="T57" fmla="*/ 73 h 300"/>
                <a:gd name="T58" fmla="*/ 94 w 259"/>
                <a:gd name="T59" fmla="*/ 263 h 300"/>
                <a:gd name="T60" fmla="*/ 150 w 259"/>
                <a:gd name="T61" fmla="*/ 207 h 300"/>
                <a:gd name="T62" fmla="*/ 94 w 259"/>
                <a:gd name="T63" fmla="*/ 150 h 300"/>
                <a:gd name="T64" fmla="*/ 38 w 259"/>
                <a:gd name="T65" fmla="*/ 207 h 300"/>
                <a:gd name="T66" fmla="*/ 94 w 259"/>
                <a:gd name="T67" fmla="*/ 2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5"/>
                    <a:pt x="198" y="0"/>
                    <a:pt x="216" y="0"/>
                  </a:cubicBezTo>
                  <a:cubicBezTo>
                    <a:pt x="234" y="0"/>
                    <a:pt x="249" y="15"/>
                    <a:pt x="249" y="33"/>
                  </a:cubicBezTo>
                  <a:cubicBezTo>
                    <a:pt x="249" y="51"/>
                    <a:pt x="234" y="66"/>
                    <a:pt x="216" y="66"/>
                  </a:cubicBezTo>
                  <a:cubicBezTo>
                    <a:pt x="198" y="66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70"/>
                    <a:pt x="112" y="70"/>
                    <a:pt x="108" y="74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1"/>
                    <a:pt x="69" y="101"/>
                    <a:pt x="62" y="93"/>
                  </a:cubicBezTo>
                  <a:cubicBezTo>
                    <a:pt x="55" y="86"/>
                    <a:pt x="55" y="74"/>
                    <a:pt x="62" y="67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9"/>
                    <a:pt x="144" y="44"/>
                  </a:cubicBezTo>
                  <a:cubicBezTo>
                    <a:pt x="192" y="83"/>
                    <a:pt x="192" y="83"/>
                    <a:pt x="192" y="83"/>
                  </a:cubicBezTo>
                  <a:cubicBezTo>
                    <a:pt x="205" y="93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7"/>
                    <a:pt x="256" y="184"/>
                  </a:cubicBezTo>
                  <a:cubicBezTo>
                    <a:pt x="239" y="267"/>
                    <a:pt x="239" y="267"/>
                    <a:pt x="239" y="267"/>
                  </a:cubicBezTo>
                  <a:cubicBezTo>
                    <a:pt x="237" y="277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8"/>
                    <a:pt x="217" y="188"/>
                    <a:pt x="217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7" y="194"/>
                    <a:pt x="188" y="200"/>
                    <a:pt x="188" y="207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7"/>
                  </a:cubicBezTo>
                  <a:cubicBezTo>
                    <a:pt x="0" y="155"/>
                    <a:pt x="42" y="113"/>
                    <a:pt x="94" y="113"/>
                  </a:cubicBezTo>
                  <a:cubicBezTo>
                    <a:pt x="98" y="113"/>
                    <a:pt x="101" y="113"/>
                    <a:pt x="104" y="113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3"/>
                  </a:moveTo>
                  <a:cubicBezTo>
                    <a:pt x="125" y="263"/>
                    <a:pt x="150" y="238"/>
                    <a:pt x="150" y="207"/>
                  </a:cubicBezTo>
                  <a:cubicBezTo>
                    <a:pt x="150" y="176"/>
                    <a:pt x="125" y="150"/>
                    <a:pt x="94" y="150"/>
                  </a:cubicBezTo>
                  <a:cubicBezTo>
                    <a:pt x="63" y="150"/>
                    <a:pt x="38" y="176"/>
                    <a:pt x="38" y="207"/>
                  </a:cubicBezTo>
                  <a:cubicBezTo>
                    <a:pt x="38" y="238"/>
                    <a:pt x="63" y="263"/>
                    <a:pt x="94" y="26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Rectangle 159">
              <a:extLst>
                <a:ext uri="{FF2B5EF4-FFF2-40B4-BE49-F238E27FC236}">
                  <a16:creationId xmlns:a16="http://schemas.microsoft.com/office/drawing/2014/main" xmlns="" id="{987FCAA2-F27F-6271-0787-2B186839B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38" y="42513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160">
              <a:extLst>
                <a:ext uri="{FF2B5EF4-FFF2-40B4-BE49-F238E27FC236}">
                  <a16:creationId xmlns:a16="http://schemas.microsoft.com/office/drawing/2014/main" xmlns="" id="{2498C8B1-5765-0928-F17E-CA83195D93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538" y="4375150"/>
              <a:ext cx="471488" cy="376238"/>
            </a:xfrm>
            <a:custGeom>
              <a:avLst/>
              <a:gdLst>
                <a:gd name="T0" fmla="*/ 182 w 302"/>
                <a:gd name="T1" fmla="*/ 15 h 241"/>
                <a:gd name="T2" fmla="*/ 242 w 302"/>
                <a:gd name="T3" fmla="*/ 15 h 241"/>
                <a:gd name="T4" fmla="*/ 257 w 302"/>
                <a:gd name="T5" fmla="*/ 30 h 241"/>
                <a:gd name="T6" fmla="*/ 242 w 302"/>
                <a:gd name="T7" fmla="*/ 45 h 241"/>
                <a:gd name="T8" fmla="*/ 188 w 302"/>
                <a:gd name="T9" fmla="*/ 45 h 241"/>
                <a:gd name="T10" fmla="*/ 166 w 302"/>
                <a:gd name="T11" fmla="*/ 72 h 241"/>
                <a:gd name="T12" fmla="*/ 166 w 302"/>
                <a:gd name="T13" fmla="*/ 211 h 241"/>
                <a:gd name="T14" fmla="*/ 242 w 302"/>
                <a:gd name="T15" fmla="*/ 211 h 241"/>
                <a:gd name="T16" fmla="*/ 257 w 302"/>
                <a:gd name="T17" fmla="*/ 226 h 241"/>
                <a:gd name="T18" fmla="*/ 242 w 302"/>
                <a:gd name="T19" fmla="*/ 241 h 241"/>
                <a:gd name="T20" fmla="*/ 61 w 302"/>
                <a:gd name="T21" fmla="*/ 241 h 241"/>
                <a:gd name="T22" fmla="*/ 46 w 302"/>
                <a:gd name="T23" fmla="*/ 226 h 241"/>
                <a:gd name="T24" fmla="*/ 61 w 302"/>
                <a:gd name="T25" fmla="*/ 211 h 241"/>
                <a:gd name="T26" fmla="*/ 136 w 302"/>
                <a:gd name="T27" fmla="*/ 211 h 241"/>
                <a:gd name="T28" fmla="*/ 136 w 302"/>
                <a:gd name="T29" fmla="*/ 72 h 241"/>
                <a:gd name="T30" fmla="*/ 115 w 302"/>
                <a:gd name="T31" fmla="*/ 45 h 241"/>
                <a:gd name="T32" fmla="*/ 61 w 302"/>
                <a:gd name="T33" fmla="*/ 45 h 241"/>
                <a:gd name="T34" fmla="*/ 46 w 302"/>
                <a:gd name="T35" fmla="*/ 30 h 241"/>
                <a:gd name="T36" fmla="*/ 61 w 302"/>
                <a:gd name="T37" fmla="*/ 15 h 241"/>
                <a:gd name="T38" fmla="*/ 121 w 302"/>
                <a:gd name="T39" fmla="*/ 15 h 241"/>
                <a:gd name="T40" fmla="*/ 151 w 302"/>
                <a:gd name="T41" fmla="*/ 0 h 241"/>
                <a:gd name="T42" fmla="*/ 182 w 302"/>
                <a:gd name="T43" fmla="*/ 15 h 241"/>
                <a:gd name="T44" fmla="*/ 208 w 302"/>
                <a:gd name="T45" fmla="*/ 150 h 241"/>
                <a:gd name="T46" fmla="*/ 276 w 302"/>
                <a:gd name="T47" fmla="*/ 150 h 241"/>
                <a:gd name="T48" fmla="*/ 242 w 302"/>
                <a:gd name="T49" fmla="*/ 92 h 241"/>
                <a:gd name="T50" fmla="*/ 208 w 302"/>
                <a:gd name="T51" fmla="*/ 150 h 241"/>
                <a:gd name="T52" fmla="*/ 242 w 302"/>
                <a:gd name="T53" fmla="*/ 195 h 241"/>
                <a:gd name="T54" fmla="*/ 182 w 302"/>
                <a:gd name="T55" fmla="*/ 158 h 241"/>
                <a:gd name="T56" fmla="*/ 186 w 302"/>
                <a:gd name="T57" fmla="*/ 143 h 241"/>
                <a:gd name="T58" fmla="*/ 230 w 302"/>
                <a:gd name="T59" fmla="*/ 67 h 241"/>
                <a:gd name="T60" fmla="*/ 242 w 302"/>
                <a:gd name="T61" fmla="*/ 60 h 241"/>
                <a:gd name="T62" fmla="*/ 253 w 302"/>
                <a:gd name="T63" fmla="*/ 67 h 241"/>
                <a:gd name="T64" fmla="*/ 298 w 302"/>
                <a:gd name="T65" fmla="*/ 143 h 241"/>
                <a:gd name="T66" fmla="*/ 301 w 302"/>
                <a:gd name="T67" fmla="*/ 158 h 241"/>
                <a:gd name="T68" fmla="*/ 242 w 302"/>
                <a:gd name="T69" fmla="*/ 195 h 241"/>
                <a:gd name="T70" fmla="*/ 61 w 302"/>
                <a:gd name="T71" fmla="*/ 92 h 241"/>
                <a:gd name="T72" fmla="*/ 27 w 302"/>
                <a:gd name="T73" fmla="*/ 150 h 241"/>
                <a:gd name="T74" fmla="*/ 95 w 302"/>
                <a:gd name="T75" fmla="*/ 150 h 241"/>
                <a:gd name="T76" fmla="*/ 61 w 302"/>
                <a:gd name="T77" fmla="*/ 92 h 241"/>
                <a:gd name="T78" fmla="*/ 2 w 302"/>
                <a:gd name="T79" fmla="*/ 158 h 241"/>
                <a:gd name="T80" fmla="*/ 5 w 302"/>
                <a:gd name="T81" fmla="*/ 143 h 241"/>
                <a:gd name="T82" fmla="*/ 49 w 302"/>
                <a:gd name="T83" fmla="*/ 67 h 241"/>
                <a:gd name="T84" fmla="*/ 61 w 302"/>
                <a:gd name="T85" fmla="*/ 60 h 241"/>
                <a:gd name="T86" fmla="*/ 72 w 302"/>
                <a:gd name="T87" fmla="*/ 67 h 241"/>
                <a:gd name="T88" fmla="*/ 117 w 302"/>
                <a:gd name="T89" fmla="*/ 143 h 241"/>
                <a:gd name="T90" fmla="*/ 120 w 302"/>
                <a:gd name="T91" fmla="*/ 158 h 241"/>
                <a:gd name="T92" fmla="*/ 61 w 302"/>
                <a:gd name="T93" fmla="*/ 195 h 241"/>
                <a:gd name="T94" fmla="*/ 2 w 302"/>
                <a:gd name="T95" fmla="*/ 15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1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2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6" y="72"/>
                  </a:cubicBezTo>
                  <a:cubicBezTo>
                    <a:pt x="166" y="211"/>
                    <a:pt x="166" y="211"/>
                    <a:pt x="166" y="211"/>
                  </a:cubicBezTo>
                  <a:cubicBezTo>
                    <a:pt x="242" y="211"/>
                    <a:pt x="242" y="211"/>
                    <a:pt x="242" y="211"/>
                  </a:cubicBezTo>
                  <a:cubicBezTo>
                    <a:pt x="250" y="211"/>
                    <a:pt x="257" y="217"/>
                    <a:pt x="257" y="226"/>
                  </a:cubicBezTo>
                  <a:cubicBezTo>
                    <a:pt x="257" y="234"/>
                    <a:pt x="250" y="241"/>
                    <a:pt x="242" y="241"/>
                  </a:cubicBezTo>
                  <a:cubicBezTo>
                    <a:pt x="61" y="241"/>
                    <a:pt x="61" y="241"/>
                    <a:pt x="61" y="241"/>
                  </a:cubicBezTo>
                  <a:cubicBezTo>
                    <a:pt x="53" y="241"/>
                    <a:pt x="46" y="234"/>
                    <a:pt x="46" y="226"/>
                  </a:cubicBezTo>
                  <a:cubicBezTo>
                    <a:pt x="46" y="217"/>
                    <a:pt x="53" y="211"/>
                    <a:pt x="61" y="211"/>
                  </a:cubicBezTo>
                  <a:cubicBezTo>
                    <a:pt x="136" y="211"/>
                    <a:pt x="136" y="211"/>
                    <a:pt x="136" y="211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4" y="0"/>
                    <a:pt x="175" y="6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80"/>
                    <a:pt x="182" y="158"/>
                  </a:cubicBezTo>
                  <a:cubicBezTo>
                    <a:pt x="181" y="153"/>
                    <a:pt x="183" y="148"/>
                    <a:pt x="186" y="143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3" y="63"/>
                    <a:pt x="237" y="60"/>
                    <a:pt x="242" y="60"/>
                  </a:cubicBezTo>
                  <a:cubicBezTo>
                    <a:pt x="246" y="60"/>
                    <a:pt x="251" y="63"/>
                    <a:pt x="253" y="67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8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8"/>
                    <a:pt x="5" y="143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2" y="63"/>
                    <a:pt x="56" y="60"/>
                    <a:pt x="61" y="60"/>
                  </a:cubicBezTo>
                  <a:cubicBezTo>
                    <a:pt x="65" y="60"/>
                    <a:pt x="70" y="63"/>
                    <a:pt x="72" y="67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80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Rectangle 161">
              <a:extLst>
                <a:ext uri="{FF2B5EF4-FFF2-40B4-BE49-F238E27FC236}">
                  <a16:creationId xmlns:a16="http://schemas.microsoft.com/office/drawing/2014/main" xmlns="" id="{C5DB3ACD-43BC-AEA6-9917-982169AD2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251325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162">
              <a:extLst>
                <a:ext uri="{FF2B5EF4-FFF2-40B4-BE49-F238E27FC236}">
                  <a16:creationId xmlns:a16="http://schemas.microsoft.com/office/drawing/2014/main" xmlns="" id="{0BDD8963-00BF-D644-DD92-DE7882661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826" y="4502150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5 h 189"/>
                <a:gd name="T6" fmla="*/ 42 w 122"/>
                <a:gd name="T7" fmla="*/ 104 h 189"/>
                <a:gd name="T8" fmla="*/ 63 w 122"/>
                <a:gd name="T9" fmla="*/ 125 h 189"/>
                <a:gd name="T10" fmla="*/ 76 w 122"/>
                <a:gd name="T11" fmla="*/ 127 h 189"/>
                <a:gd name="T12" fmla="*/ 78 w 122"/>
                <a:gd name="T13" fmla="*/ 111 h 189"/>
                <a:gd name="T14" fmla="*/ 58 w 122"/>
                <a:gd name="T15" fmla="*/ 91 h 189"/>
                <a:gd name="T16" fmla="*/ 58 w 122"/>
                <a:gd name="T17" fmla="*/ 72 h 189"/>
                <a:gd name="T18" fmla="*/ 77 w 122"/>
                <a:gd name="T19" fmla="*/ 72 h 189"/>
                <a:gd name="T20" fmla="*/ 97 w 122"/>
                <a:gd name="T21" fmla="*/ 92 h 189"/>
                <a:gd name="T22" fmla="*/ 97 w 122"/>
                <a:gd name="T23" fmla="*/ 92 h 189"/>
                <a:gd name="T24" fmla="*/ 108 w 122"/>
                <a:gd name="T25" fmla="*/ 102 h 189"/>
                <a:gd name="T26" fmla="*/ 122 w 122"/>
                <a:gd name="T27" fmla="*/ 136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1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92"/>
                    <a:pt x="37" y="99"/>
                    <a:pt x="42" y="104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9"/>
                    <a:pt x="72" y="129"/>
                    <a:pt x="76" y="127"/>
                  </a:cubicBezTo>
                  <a:cubicBezTo>
                    <a:pt x="82" y="123"/>
                    <a:pt x="83" y="115"/>
                    <a:pt x="78" y="111"/>
                  </a:cubicBezTo>
                  <a:cubicBezTo>
                    <a:pt x="75" y="108"/>
                    <a:pt x="68" y="101"/>
                    <a:pt x="58" y="91"/>
                  </a:cubicBezTo>
                  <a:cubicBezTo>
                    <a:pt x="53" y="86"/>
                    <a:pt x="53" y="77"/>
                    <a:pt x="58" y="72"/>
                  </a:cubicBezTo>
                  <a:cubicBezTo>
                    <a:pt x="63" y="66"/>
                    <a:pt x="72" y="66"/>
                    <a:pt x="77" y="72"/>
                  </a:cubicBezTo>
                  <a:cubicBezTo>
                    <a:pt x="87" y="82"/>
                    <a:pt x="94" y="89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6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7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163">
              <a:extLst>
                <a:ext uri="{FF2B5EF4-FFF2-40B4-BE49-F238E27FC236}">
                  <a16:creationId xmlns:a16="http://schemas.microsoft.com/office/drawing/2014/main" xmlns="" id="{6A973913-ADF8-05D4-C62D-7FC038E9D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4601" y="4502150"/>
              <a:ext cx="188913" cy="293688"/>
            </a:xfrm>
            <a:custGeom>
              <a:avLst/>
              <a:gdLst>
                <a:gd name="T0" fmla="*/ 104 w 121"/>
                <a:gd name="T1" fmla="*/ 0 h 189"/>
                <a:gd name="T2" fmla="*/ 121 w 121"/>
                <a:gd name="T3" fmla="*/ 17 h 189"/>
                <a:gd name="T4" fmla="*/ 121 w 121"/>
                <a:gd name="T5" fmla="*/ 111 h 189"/>
                <a:gd name="T6" fmla="*/ 109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6 h 189"/>
                <a:gd name="T18" fmla="*/ 14 w 121"/>
                <a:gd name="T19" fmla="*/ 102 h 189"/>
                <a:gd name="T20" fmla="*/ 24 w 121"/>
                <a:gd name="T21" fmla="*/ 92 h 189"/>
                <a:gd name="T22" fmla="*/ 24 w 121"/>
                <a:gd name="T23" fmla="*/ 92 h 189"/>
                <a:gd name="T24" fmla="*/ 44 w 121"/>
                <a:gd name="T25" fmla="*/ 72 h 189"/>
                <a:gd name="T26" fmla="*/ 63 w 121"/>
                <a:gd name="T27" fmla="*/ 72 h 189"/>
                <a:gd name="T28" fmla="*/ 63 w 121"/>
                <a:gd name="T29" fmla="*/ 91 h 189"/>
                <a:gd name="T30" fmla="*/ 43 w 121"/>
                <a:gd name="T31" fmla="*/ 111 h 189"/>
                <a:gd name="T32" fmla="*/ 45 w 121"/>
                <a:gd name="T33" fmla="*/ 127 h 189"/>
                <a:gd name="T34" fmla="*/ 58 w 121"/>
                <a:gd name="T35" fmla="*/ 125 h 189"/>
                <a:gd name="T36" fmla="*/ 80 w 121"/>
                <a:gd name="T37" fmla="*/ 104 h 189"/>
                <a:gd name="T38" fmla="*/ 87 w 121"/>
                <a:gd name="T39" fmla="*/ 85 h 189"/>
                <a:gd name="T40" fmla="*/ 88 w 121"/>
                <a:gd name="T41" fmla="*/ 17 h 189"/>
                <a:gd name="T42" fmla="*/ 104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4" y="0"/>
                  </a:moveTo>
                  <a:cubicBezTo>
                    <a:pt x="114" y="0"/>
                    <a:pt x="121" y="8"/>
                    <a:pt x="121" y="17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21"/>
                    <a:pt x="117" y="132"/>
                    <a:pt x="109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7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7" y="89"/>
                    <a:pt x="34" y="82"/>
                    <a:pt x="44" y="72"/>
                  </a:cubicBezTo>
                  <a:cubicBezTo>
                    <a:pt x="49" y="66"/>
                    <a:pt x="58" y="66"/>
                    <a:pt x="63" y="72"/>
                  </a:cubicBezTo>
                  <a:cubicBezTo>
                    <a:pt x="69" y="77"/>
                    <a:pt x="69" y="86"/>
                    <a:pt x="63" y="91"/>
                  </a:cubicBezTo>
                  <a:cubicBezTo>
                    <a:pt x="53" y="101"/>
                    <a:pt x="46" y="108"/>
                    <a:pt x="43" y="111"/>
                  </a:cubicBezTo>
                  <a:cubicBezTo>
                    <a:pt x="39" y="115"/>
                    <a:pt x="39" y="123"/>
                    <a:pt x="45" y="127"/>
                  </a:cubicBezTo>
                  <a:cubicBezTo>
                    <a:pt x="49" y="129"/>
                    <a:pt x="55" y="129"/>
                    <a:pt x="58" y="125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5" y="99"/>
                    <a:pt x="87" y="92"/>
                    <a:pt x="87" y="8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8"/>
                    <a:pt x="95" y="0"/>
                    <a:pt x="104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164">
              <a:extLst>
                <a:ext uri="{FF2B5EF4-FFF2-40B4-BE49-F238E27FC236}">
                  <a16:creationId xmlns:a16="http://schemas.microsoft.com/office/drawing/2014/main" xmlns="" id="{D0D4B69F-B149-682C-C9D5-12E9AF1264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0926" y="4319588"/>
              <a:ext cx="344488" cy="307975"/>
            </a:xfrm>
            <a:custGeom>
              <a:avLst/>
              <a:gdLst>
                <a:gd name="T0" fmla="*/ 197 w 221"/>
                <a:gd name="T1" fmla="*/ 25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2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5 h 198"/>
                <a:gd name="T14" fmla="*/ 110 w 221"/>
                <a:gd name="T15" fmla="*/ 34 h 198"/>
                <a:gd name="T16" fmla="*/ 124 w 221"/>
                <a:gd name="T17" fmla="*/ 48 h 198"/>
                <a:gd name="T18" fmla="*/ 110 w 221"/>
                <a:gd name="T19" fmla="*/ 62 h 198"/>
                <a:gd name="T20" fmla="*/ 97 w 221"/>
                <a:gd name="T21" fmla="*/ 48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2 w 221"/>
                <a:gd name="T29" fmla="*/ 126 h 198"/>
                <a:gd name="T30" fmla="*/ 62 w 221"/>
                <a:gd name="T31" fmla="*/ 114 h 198"/>
                <a:gd name="T32" fmla="*/ 56 w 221"/>
                <a:gd name="T33" fmla="*/ 102 h 198"/>
                <a:gd name="T34" fmla="*/ 56 w 221"/>
                <a:gd name="T35" fmla="*/ 96 h 198"/>
                <a:gd name="T36" fmla="*/ 76 w 221"/>
                <a:gd name="T37" fmla="*/ 75 h 198"/>
                <a:gd name="T38" fmla="*/ 84 w 221"/>
                <a:gd name="T39" fmla="*/ 77 h 198"/>
                <a:gd name="T40" fmla="*/ 80 w 221"/>
                <a:gd name="T41" fmla="*/ 92 h 198"/>
                <a:gd name="T42" fmla="*/ 80 w 221"/>
                <a:gd name="T43" fmla="*/ 99 h 198"/>
                <a:gd name="T44" fmla="*/ 86 w 221"/>
                <a:gd name="T45" fmla="*/ 117 h 198"/>
                <a:gd name="T46" fmla="*/ 86 w 221"/>
                <a:gd name="T47" fmla="*/ 133 h 198"/>
                <a:gd name="T48" fmla="*/ 86 w 221"/>
                <a:gd name="T49" fmla="*/ 134 h 198"/>
                <a:gd name="T50" fmla="*/ 80 w 221"/>
                <a:gd name="T51" fmla="*/ 136 h 198"/>
                <a:gd name="T52" fmla="*/ 76 w 221"/>
                <a:gd name="T53" fmla="*/ 65 h 198"/>
                <a:gd name="T54" fmla="*/ 64 w 221"/>
                <a:gd name="T55" fmla="*/ 53 h 198"/>
                <a:gd name="T56" fmla="*/ 76 w 221"/>
                <a:gd name="T57" fmla="*/ 41 h 198"/>
                <a:gd name="T58" fmla="*/ 88 w 221"/>
                <a:gd name="T59" fmla="*/ 53 h 198"/>
                <a:gd name="T60" fmla="*/ 76 w 221"/>
                <a:gd name="T61" fmla="*/ 65 h 198"/>
                <a:gd name="T62" fmla="*/ 131 w 221"/>
                <a:gd name="T63" fmla="*/ 101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1 h 198"/>
                <a:gd name="T78" fmla="*/ 90 w 221"/>
                <a:gd name="T79" fmla="*/ 92 h 198"/>
                <a:gd name="T80" fmla="*/ 110 w 221"/>
                <a:gd name="T81" fmla="*/ 72 h 198"/>
                <a:gd name="T82" fmla="*/ 131 w 221"/>
                <a:gd name="T83" fmla="*/ 92 h 198"/>
                <a:gd name="T84" fmla="*/ 131 w 221"/>
                <a:gd name="T85" fmla="*/ 101 h 198"/>
                <a:gd name="T86" fmla="*/ 144 w 221"/>
                <a:gd name="T87" fmla="*/ 41 h 198"/>
                <a:gd name="T88" fmla="*/ 156 w 221"/>
                <a:gd name="T89" fmla="*/ 53 h 198"/>
                <a:gd name="T90" fmla="*/ 144 w 221"/>
                <a:gd name="T91" fmla="*/ 65 h 198"/>
                <a:gd name="T92" fmla="*/ 132 w 221"/>
                <a:gd name="T93" fmla="*/ 53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4 h 198"/>
                <a:gd name="T108" fmla="*/ 134 w 221"/>
                <a:gd name="T109" fmla="*/ 133 h 198"/>
                <a:gd name="T110" fmla="*/ 134 w 221"/>
                <a:gd name="T111" fmla="*/ 117 h 198"/>
                <a:gd name="T112" fmla="*/ 141 w 221"/>
                <a:gd name="T113" fmla="*/ 99 h 198"/>
                <a:gd name="T114" fmla="*/ 141 w 221"/>
                <a:gd name="T115" fmla="*/ 92 h 198"/>
                <a:gd name="T116" fmla="*/ 137 w 221"/>
                <a:gd name="T117" fmla="*/ 77 h 198"/>
                <a:gd name="T118" fmla="*/ 144 w 221"/>
                <a:gd name="T119" fmla="*/ 75 h 198"/>
                <a:gd name="T120" fmla="*/ 165 w 221"/>
                <a:gd name="T121" fmla="*/ 96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5"/>
                  </a:moveTo>
                  <a:cubicBezTo>
                    <a:pt x="173" y="1"/>
                    <a:pt x="135" y="0"/>
                    <a:pt x="110" y="23"/>
                  </a:cubicBezTo>
                  <a:cubicBezTo>
                    <a:pt x="86" y="0"/>
                    <a:pt x="48" y="1"/>
                    <a:pt x="24" y="24"/>
                  </a:cubicBezTo>
                  <a:cubicBezTo>
                    <a:pt x="0" y="49"/>
                    <a:pt x="0" y="88"/>
                    <a:pt x="24" y="112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9"/>
                    <a:pt x="197" y="25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8"/>
                  </a:cubicBezTo>
                  <a:cubicBezTo>
                    <a:pt x="124" y="55"/>
                    <a:pt x="118" y="62"/>
                    <a:pt x="110" y="62"/>
                  </a:cubicBezTo>
                  <a:cubicBezTo>
                    <a:pt x="103" y="62"/>
                    <a:pt x="97" y="55"/>
                    <a:pt x="97" y="48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2" y="132"/>
                    <a:pt x="62" y="126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58" y="112"/>
                    <a:pt x="56" y="107"/>
                    <a:pt x="56" y="102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1" y="76"/>
                    <a:pt x="84" y="77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2" y="112"/>
                    <a:pt x="86" y="117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4"/>
                    <a:pt x="86" y="134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5"/>
                  </a:moveTo>
                  <a:cubicBezTo>
                    <a:pt x="70" y="65"/>
                    <a:pt x="64" y="60"/>
                    <a:pt x="64" y="53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3"/>
                  </a:cubicBezTo>
                  <a:cubicBezTo>
                    <a:pt x="88" y="60"/>
                    <a:pt x="83" y="65"/>
                    <a:pt x="76" y="65"/>
                  </a:cubicBezTo>
                  <a:close/>
                  <a:moveTo>
                    <a:pt x="131" y="101"/>
                  </a:moveTo>
                  <a:cubicBezTo>
                    <a:pt x="131" y="106"/>
                    <a:pt x="128" y="111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9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9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2" y="111"/>
                    <a:pt x="90" y="106"/>
                    <a:pt x="90" y="101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99" y="72"/>
                    <a:pt x="110" y="72"/>
                  </a:cubicBezTo>
                  <a:cubicBezTo>
                    <a:pt x="121" y="72"/>
                    <a:pt x="131" y="81"/>
                    <a:pt x="131" y="92"/>
                  </a:cubicBezTo>
                  <a:lnTo>
                    <a:pt x="131" y="101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3"/>
                  </a:cubicBezTo>
                  <a:cubicBezTo>
                    <a:pt x="156" y="60"/>
                    <a:pt x="151" y="65"/>
                    <a:pt x="144" y="65"/>
                  </a:cubicBezTo>
                  <a:cubicBezTo>
                    <a:pt x="138" y="65"/>
                    <a:pt x="132" y="60"/>
                    <a:pt x="132" y="53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2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2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4"/>
                  </a:cubicBezTo>
                  <a:cubicBezTo>
                    <a:pt x="134" y="134"/>
                    <a:pt x="134" y="133"/>
                    <a:pt x="134" y="133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8" y="112"/>
                    <a:pt x="141" y="106"/>
                    <a:pt x="141" y="99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7"/>
                  </a:cubicBezTo>
                  <a:cubicBezTo>
                    <a:pt x="139" y="76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6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95" name="Freeform 56">
            <a:extLst>
              <a:ext uri="{FF2B5EF4-FFF2-40B4-BE49-F238E27FC236}">
                <a16:creationId xmlns:a16="http://schemas.microsoft.com/office/drawing/2014/main" xmlns="" id="{799AA9EA-8FF6-6FB1-CFB7-F1E7964052E4}"/>
              </a:ext>
            </a:extLst>
          </p:cNvPr>
          <p:cNvSpPr>
            <a:spLocks/>
          </p:cNvSpPr>
          <p:nvPr/>
        </p:nvSpPr>
        <p:spPr bwMode="auto">
          <a:xfrm>
            <a:off x="1952082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grpSp>
        <p:nvGrpSpPr>
          <p:cNvPr id="97" name="Agrupar 96">
            <a:extLst>
              <a:ext uri="{FF2B5EF4-FFF2-40B4-BE49-F238E27FC236}">
                <a16:creationId xmlns:a16="http://schemas.microsoft.com/office/drawing/2014/main" xmlns="" id="{74DC20A3-5B33-E494-E15E-C8E4164F86A8}"/>
              </a:ext>
            </a:extLst>
          </p:cNvPr>
          <p:cNvGrpSpPr/>
          <p:nvPr/>
        </p:nvGrpSpPr>
        <p:grpSpPr>
          <a:xfrm>
            <a:off x="4219" y="1587"/>
            <a:ext cx="1870075" cy="1246188"/>
            <a:chOff x="406401" y="398463"/>
            <a:chExt cx="1870075" cy="1246188"/>
          </a:xfrm>
        </p:grpSpPr>
        <p:sp>
          <p:nvSpPr>
            <p:cNvPr id="98" name="Rectangle 69">
              <a:extLst>
                <a:ext uri="{FF2B5EF4-FFF2-40B4-BE49-F238E27FC236}">
                  <a16:creationId xmlns:a16="http://schemas.microsoft.com/office/drawing/2014/main" xmlns="" id="{8D3B16D0-B69A-C5B6-444C-B8EC45332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1" y="398463"/>
              <a:ext cx="622300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xmlns="" id="{F274A29B-F76A-36E5-D76A-D910D8B6D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326" y="446088"/>
              <a:ext cx="295275" cy="525463"/>
            </a:xfrm>
            <a:custGeom>
              <a:avLst/>
              <a:gdLst>
                <a:gd name="T0" fmla="*/ 106 w 190"/>
                <a:gd name="T1" fmla="*/ 65 h 337"/>
                <a:gd name="T2" fmla="*/ 139 w 190"/>
                <a:gd name="T3" fmla="*/ 33 h 337"/>
                <a:gd name="T4" fmla="*/ 106 w 190"/>
                <a:gd name="T5" fmla="*/ 0 h 337"/>
                <a:gd name="T6" fmla="*/ 73 w 190"/>
                <a:gd name="T7" fmla="*/ 33 h 337"/>
                <a:gd name="T8" fmla="*/ 106 w 190"/>
                <a:gd name="T9" fmla="*/ 65 h 337"/>
                <a:gd name="T10" fmla="*/ 153 w 190"/>
                <a:gd name="T11" fmla="*/ 254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5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8 h 337"/>
                <a:gd name="T34" fmla="*/ 54 w 190"/>
                <a:gd name="T35" fmla="*/ 172 h 337"/>
                <a:gd name="T36" fmla="*/ 36 w 190"/>
                <a:gd name="T37" fmla="*/ 239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9" y="51"/>
                    <a:pt x="139" y="33"/>
                  </a:cubicBezTo>
                  <a:cubicBezTo>
                    <a:pt x="139" y="15"/>
                    <a:pt x="124" y="0"/>
                    <a:pt x="106" y="0"/>
                  </a:cubicBezTo>
                  <a:cubicBezTo>
                    <a:pt x="88" y="0"/>
                    <a:pt x="73" y="15"/>
                    <a:pt x="73" y="33"/>
                  </a:cubicBezTo>
                  <a:cubicBezTo>
                    <a:pt x="73" y="51"/>
                    <a:pt x="88" y="65"/>
                    <a:pt x="106" y="65"/>
                  </a:cubicBezTo>
                  <a:close/>
                  <a:moveTo>
                    <a:pt x="153" y="254"/>
                  </a:moveTo>
                  <a:cubicBezTo>
                    <a:pt x="158" y="251"/>
                    <a:pt x="162" y="248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1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8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9"/>
                    <a:pt x="31" y="206"/>
                    <a:pt x="37" y="198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60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4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Rectangle 71">
              <a:extLst>
                <a:ext uri="{FF2B5EF4-FFF2-40B4-BE49-F238E27FC236}">
                  <a16:creationId xmlns:a16="http://schemas.microsoft.com/office/drawing/2014/main" xmlns="" id="{573F28E9-FD61-2CE9-394C-5D6793FB6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2588" y="398463"/>
              <a:ext cx="623888" cy="622300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72">
              <a:extLst>
                <a:ext uri="{FF2B5EF4-FFF2-40B4-BE49-F238E27FC236}">
                  <a16:creationId xmlns:a16="http://schemas.microsoft.com/office/drawing/2014/main" xmlns="" id="{5EFD2A29-6B06-F187-38E3-BFD3651A8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476250"/>
              <a:ext cx="441325" cy="468313"/>
            </a:xfrm>
            <a:custGeom>
              <a:avLst/>
              <a:gdLst>
                <a:gd name="T0" fmla="*/ 260 w 283"/>
                <a:gd name="T1" fmla="*/ 48 h 301"/>
                <a:gd name="T2" fmla="*/ 149 w 283"/>
                <a:gd name="T3" fmla="*/ 1 h 301"/>
                <a:gd name="T4" fmla="*/ 141 w 283"/>
                <a:gd name="T5" fmla="*/ 0 h 301"/>
                <a:gd name="T6" fmla="*/ 133 w 283"/>
                <a:gd name="T7" fmla="*/ 1 h 301"/>
                <a:gd name="T8" fmla="*/ 23 w 283"/>
                <a:gd name="T9" fmla="*/ 48 h 301"/>
                <a:gd name="T10" fmla="*/ 0 w 283"/>
                <a:gd name="T11" fmla="*/ 82 h 301"/>
                <a:gd name="T12" fmla="*/ 126 w 283"/>
                <a:gd name="T13" fmla="*/ 296 h 301"/>
                <a:gd name="T14" fmla="*/ 157 w 283"/>
                <a:gd name="T15" fmla="*/ 296 h 301"/>
                <a:gd name="T16" fmla="*/ 283 w 283"/>
                <a:gd name="T17" fmla="*/ 82 h 301"/>
                <a:gd name="T18" fmla="*/ 260 w 283"/>
                <a:gd name="T19" fmla="*/ 4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8"/>
                  </a:moveTo>
                  <a:cubicBezTo>
                    <a:pt x="149" y="1"/>
                    <a:pt x="149" y="1"/>
                    <a:pt x="149" y="1"/>
                  </a:cubicBezTo>
                  <a:cubicBezTo>
                    <a:pt x="147" y="0"/>
                    <a:pt x="144" y="0"/>
                    <a:pt x="141" y="0"/>
                  </a:cubicBezTo>
                  <a:cubicBezTo>
                    <a:pt x="139" y="0"/>
                    <a:pt x="136" y="0"/>
                    <a:pt x="133" y="1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0" y="54"/>
                    <a:pt x="0" y="67"/>
                    <a:pt x="0" y="82"/>
                  </a:cubicBezTo>
                  <a:cubicBezTo>
                    <a:pt x="0" y="140"/>
                    <a:pt x="24" y="247"/>
                    <a:pt x="126" y="296"/>
                  </a:cubicBezTo>
                  <a:cubicBezTo>
                    <a:pt x="136" y="301"/>
                    <a:pt x="147" y="301"/>
                    <a:pt x="157" y="296"/>
                  </a:cubicBezTo>
                  <a:cubicBezTo>
                    <a:pt x="258" y="247"/>
                    <a:pt x="282" y="140"/>
                    <a:pt x="283" y="82"/>
                  </a:cubicBezTo>
                  <a:cubicBezTo>
                    <a:pt x="283" y="67"/>
                    <a:pt x="273" y="54"/>
                    <a:pt x="260" y="4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Rectangle 73">
              <a:extLst>
                <a:ext uri="{FF2B5EF4-FFF2-40B4-BE49-F238E27FC236}">
                  <a16:creationId xmlns:a16="http://schemas.microsoft.com/office/drawing/2014/main" xmlns="" id="{DFC82116-849F-E4A8-51CF-A4C4142D1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1" y="1020763"/>
              <a:ext cx="622300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74">
              <a:extLst>
                <a:ext uri="{FF2B5EF4-FFF2-40B4-BE49-F238E27FC236}">
                  <a16:creationId xmlns:a16="http://schemas.microsoft.com/office/drawing/2014/main" xmlns="" id="{B9A3EEB6-D533-9CCF-2791-DC7514AE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76" y="1100138"/>
              <a:ext cx="211138" cy="71438"/>
            </a:xfrm>
            <a:custGeom>
              <a:avLst/>
              <a:gdLst>
                <a:gd name="T0" fmla="*/ 135 w 135"/>
                <a:gd name="T1" fmla="*/ 46 h 46"/>
                <a:gd name="T2" fmla="*/ 67 w 135"/>
                <a:gd name="T3" fmla="*/ 0 h 46"/>
                <a:gd name="T4" fmla="*/ 0 w 135"/>
                <a:gd name="T5" fmla="*/ 46 h 46"/>
                <a:gd name="T6" fmla="*/ 67 w 135"/>
                <a:gd name="T7" fmla="*/ 29 h 46"/>
                <a:gd name="T8" fmla="*/ 135 w 13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6">
                  <a:moveTo>
                    <a:pt x="135" y="46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7" y="0"/>
                    <a:pt x="10" y="19"/>
                    <a:pt x="0" y="46"/>
                  </a:cubicBezTo>
                  <a:cubicBezTo>
                    <a:pt x="20" y="35"/>
                    <a:pt x="43" y="29"/>
                    <a:pt x="67" y="29"/>
                  </a:cubicBezTo>
                  <a:cubicBezTo>
                    <a:pt x="92" y="29"/>
                    <a:pt x="114" y="35"/>
                    <a:pt x="135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Oval 75">
              <a:extLst>
                <a:ext uri="{FF2B5EF4-FFF2-40B4-BE49-F238E27FC236}">
                  <a16:creationId xmlns:a16="http://schemas.microsoft.com/office/drawing/2014/main" xmlns="" id="{DD8B51D7-863D-4BFC-78E8-4277F2FA7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413" y="1360488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76">
              <a:extLst>
                <a:ext uri="{FF2B5EF4-FFF2-40B4-BE49-F238E27FC236}">
                  <a16:creationId xmlns:a16="http://schemas.microsoft.com/office/drawing/2014/main" xmlns="" id="{0A3471FD-ED8F-EF43-BDA7-A7FC9C661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26" y="1360488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8 h 55"/>
                <a:gd name="T4" fmla="*/ 27 w 54"/>
                <a:gd name="T5" fmla="*/ 0 h 55"/>
                <a:gd name="T6" fmla="*/ 0 w 54"/>
                <a:gd name="T7" fmla="*/ 28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8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6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77">
              <a:extLst>
                <a:ext uri="{FF2B5EF4-FFF2-40B4-BE49-F238E27FC236}">
                  <a16:creationId xmlns:a16="http://schemas.microsoft.com/office/drawing/2014/main" xmlns="" id="{09DD4F39-4796-7EB8-B0E0-52055F80C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601" y="1181100"/>
              <a:ext cx="158750" cy="112713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3"/>
                    <a:pt x="76" y="69"/>
                    <a:pt x="102" y="73"/>
                  </a:cubicBezTo>
                  <a:cubicBezTo>
                    <a:pt x="84" y="33"/>
                    <a:pt x="46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78">
              <a:extLst>
                <a:ext uri="{FF2B5EF4-FFF2-40B4-BE49-F238E27FC236}">
                  <a16:creationId xmlns:a16="http://schemas.microsoft.com/office/drawing/2014/main" xmlns="" id="{1DA010A7-5C4F-81BB-8911-C25000215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8" y="1181100"/>
              <a:ext cx="158750" cy="112713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4"/>
                    <a:pt x="18" y="33"/>
                    <a:pt x="0" y="73"/>
                  </a:cubicBezTo>
                  <a:cubicBezTo>
                    <a:pt x="25" y="69"/>
                    <a:pt x="89" y="53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79">
              <a:extLst>
                <a:ext uri="{FF2B5EF4-FFF2-40B4-BE49-F238E27FC236}">
                  <a16:creationId xmlns:a16="http://schemas.microsoft.com/office/drawing/2014/main" xmlns="" id="{88007946-CC15-6F88-45EB-1BB5E6BAF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1" y="1397000"/>
              <a:ext cx="381000" cy="169863"/>
            </a:xfrm>
            <a:custGeom>
              <a:avLst/>
              <a:gdLst>
                <a:gd name="T0" fmla="*/ 177 w 244"/>
                <a:gd name="T1" fmla="*/ 54 h 109"/>
                <a:gd name="T2" fmla="*/ 127 w 244"/>
                <a:gd name="T3" fmla="*/ 4 h 109"/>
                <a:gd name="T4" fmla="*/ 127 w 244"/>
                <a:gd name="T5" fmla="*/ 4 h 109"/>
                <a:gd name="T6" fmla="*/ 123 w 244"/>
                <a:gd name="T7" fmla="*/ 0 h 109"/>
                <a:gd name="T8" fmla="*/ 119 w 244"/>
                <a:gd name="T9" fmla="*/ 4 h 109"/>
                <a:gd name="T10" fmla="*/ 118 w 244"/>
                <a:gd name="T11" fmla="*/ 4 h 109"/>
                <a:gd name="T12" fmla="*/ 106 w 244"/>
                <a:gd name="T13" fmla="*/ 38 h 109"/>
                <a:gd name="T14" fmla="*/ 69 w 244"/>
                <a:gd name="T15" fmla="*/ 54 h 109"/>
                <a:gd name="T16" fmla="*/ 19 w 244"/>
                <a:gd name="T17" fmla="*/ 7 h 109"/>
                <a:gd name="T18" fmla="*/ 0 w 244"/>
                <a:gd name="T19" fmla="*/ 7 h 109"/>
                <a:gd name="T20" fmla="*/ 122 w 244"/>
                <a:gd name="T21" fmla="*/ 109 h 109"/>
                <a:gd name="T22" fmla="*/ 244 w 244"/>
                <a:gd name="T23" fmla="*/ 7 h 109"/>
                <a:gd name="T24" fmla="*/ 227 w 244"/>
                <a:gd name="T25" fmla="*/ 7 h 109"/>
                <a:gd name="T26" fmla="*/ 177 w 244"/>
                <a:gd name="T2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4"/>
                  </a:moveTo>
                  <a:cubicBezTo>
                    <a:pt x="149" y="54"/>
                    <a:pt x="127" y="31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9" y="2"/>
                    <a:pt x="119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8"/>
                    <a:pt x="84" y="54"/>
                    <a:pt x="69" y="54"/>
                  </a:cubicBezTo>
                  <a:cubicBezTo>
                    <a:pt x="43" y="54"/>
                    <a:pt x="21" y="33"/>
                    <a:pt x="19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65"/>
                    <a:pt x="62" y="109"/>
                    <a:pt x="122" y="109"/>
                  </a:cubicBezTo>
                  <a:cubicBezTo>
                    <a:pt x="183" y="109"/>
                    <a:pt x="234" y="65"/>
                    <a:pt x="244" y="7"/>
                  </a:cubicBezTo>
                  <a:cubicBezTo>
                    <a:pt x="227" y="7"/>
                    <a:pt x="227" y="7"/>
                    <a:pt x="227" y="7"/>
                  </a:cubicBezTo>
                  <a:cubicBezTo>
                    <a:pt x="225" y="33"/>
                    <a:pt x="203" y="54"/>
                    <a:pt x="177" y="5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xmlns="" id="{CFE2DA03-B34B-5E49-7CEC-CF795AB51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76" y="1233488"/>
              <a:ext cx="388938" cy="138113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9 h 89"/>
                <a:gd name="T14" fmla="*/ 115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9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8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1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3" y="71"/>
                    <a:pt x="50" y="59"/>
                    <a:pt x="71" y="59"/>
                  </a:cubicBezTo>
                  <a:cubicBezTo>
                    <a:pt x="92" y="59"/>
                    <a:pt x="107" y="70"/>
                    <a:pt x="115" y="84"/>
                  </a:cubicBezTo>
                  <a:cubicBezTo>
                    <a:pt x="118" y="83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9"/>
                    <a:pt x="179" y="59"/>
                  </a:cubicBezTo>
                  <a:cubicBezTo>
                    <a:pt x="200" y="59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1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0" name="Rectangle 81">
              <a:extLst>
                <a:ext uri="{FF2B5EF4-FFF2-40B4-BE49-F238E27FC236}">
                  <a16:creationId xmlns:a16="http://schemas.microsoft.com/office/drawing/2014/main" xmlns="" id="{17E459C9-E694-6F43-8683-5228ABECB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01" y="398463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1" name="Freeform 82">
              <a:extLst>
                <a:ext uri="{FF2B5EF4-FFF2-40B4-BE49-F238E27FC236}">
                  <a16:creationId xmlns:a16="http://schemas.microsoft.com/office/drawing/2014/main" xmlns="" id="{575E0117-C46D-E9BA-524C-7EC4BACA3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8076" y="527050"/>
              <a:ext cx="466725" cy="363538"/>
            </a:xfrm>
            <a:custGeom>
              <a:avLst/>
              <a:gdLst>
                <a:gd name="T0" fmla="*/ 140 w 300"/>
                <a:gd name="T1" fmla="*/ 28 h 233"/>
                <a:gd name="T2" fmla="*/ 80 w 300"/>
                <a:gd name="T3" fmla="*/ 95 h 233"/>
                <a:gd name="T4" fmla="*/ 80 w 300"/>
                <a:gd name="T5" fmla="*/ 104 h 233"/>
                <a:gd name="T6" fmla="*/ 138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7 h 233"/>
                <a:gd name="T26" fmla="*/ 165 w 300"/>
                <a:gd name="T27" fmla="*/ 17 h 233"/>
                <a:gd name="T28" fmla="*/ 163 w 300"/>
                <a:gd name="T29" fmla="*/ 17 h 233"/>
                <a:gd name="T30" fmla="*/ 140 w 300"/>
                <a:gd name="T31" fmla="*/ 28 h 233"/>
                <a:gd name="T32" fmla="*/ 61 w 300"/>
                <a:gd name="T33" fmla="*/ 78 h 233"/>
                <a:gd name="T34" fmla="*/ 117 w 300"/>
                <a:gd name="T35" fmla="*/ 17 h 233"/>
                <a:gd name="T36" fmla="*/ 96 w 300"/>
                <a:gd name="T37" fmla="*/ 17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8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30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3 h 233"/>
                <a:gd name="T74" fmla="*/ 235 w 300"/>
                <a:gd name="T75" fmla="*/ 186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8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8"/>
                    <a:pt x="77" y="102"/>
                    <a:pt x="80" y="104"/>
                  </a:cubicBezTo>
                  <a:cubicBezTo>
                    <a:pt x="96" y="120"/>
                    <a:pt x="122" y="120"/>
                    <a:pt x="138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6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7"/>
                    <a:pt x="202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7"/>
                    <a:pt x="164" y="17"/>
                    <a:pt x="163" y="17"/>
                  </a:cubicBezTo>
                  <a:cubicBezTo>
                    <a:pt x="155" y="17"/>
                    <a:pt x="146" y="21"/>
                    <a:pt x="140" y="28"/>
                  </a:cubicBezTo>
                  <a:close/>
                  <a:moveTo>
                    <a:pt x="61" y="78"/>
                  </a:moveTo>
                  <a:cubicBezTo>
                    <a:pt x="117" y="17"/>
                    <a:pt x="117" y="17"/>
                    <a:pt x="11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83" y="17"/>
                    <a:pt x="70" y="22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8"/>
                    <a:pt x="82" y="218"/>
                    <a:pt x="82" y="218"/>
                  </a:cubicBezTo>
                  <a:cubicBezTo>
                    <a:pt x="94" y="228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24" y="225"/>
                    <a:pt x="124" y="217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3"/>
                    <a:pt x="231" y="203"/>
                    <a:pt x="231" y="203"/>
                  </a:cubicBezTo>
                  <a:cubicBezTo>
                    <a:pt x="235" y="198"/>
                    <a:pt x="237" y="191"/>
                    <a:pt x="235" y="186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8"/>
                    <a:pt x="88" y="148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grpSp>
        <p:nvGrpSpPr>
          <p:cNvPr id="43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875520" y="253083"/>
            <a:ext cx="2030597" cy="452312"/>
            <a:chOff x="0" y="4813301"/>
            <a:chExt cx="3143251" cy="644525"/>
          </a:xfrm>
        </p:grpSpPr>
        <p:sp>
          <p:nvSpPr>
            <p:cNvPr id="44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3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8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1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2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3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4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5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6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7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8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9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0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1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2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3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4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5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6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7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8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9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0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1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2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3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4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5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6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7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8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9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0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1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2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3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4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5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6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7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8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9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0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1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2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3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4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5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6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7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146334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>
            <a:extLst>
              <a:ext uri="{FF2B5EF4-FFF2-40B4-BE49-F238E27FC236}">
                <a16:creationId xmlns:a16="http://schemas.microsoft.com/office/drawing/2014/main" xmlns="" id="{9ADDB246-318A-BA78-E45C-1CC6DE5CC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87" y="1084217"/>
            <a:ext cx="5797798" cy="5551714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xmlns="" id="{CB019873-68D1-E372-2D73-20549415AE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9813" y="2090057"/>
            <a:ext cx="5797900" cy="4232366"/>
          </a:xfrm>
          <a:prstGeom prst="rect">
            <a:avLst/>
          </a:prstGeom>
        </p:spPr>
      </p:pic>
      <p:grpSp>
        <p:nvGrpSpPr>
          <p:cNvPr id="41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875520" y="253083"/>
            <a:ext cx="2030597" cy="452312"/>
            <a:chOff x="0" y="4813301"/>
            <a:chExt cx="3143251" cy="644525"/>
          </a:xfrm>
        </p:grpSpPr>
        <p:sp>
          <p:nvSpPr>
            <p:cNvPr id="42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9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0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1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3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8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1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2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3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4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5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6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7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8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9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0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1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2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3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4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5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6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7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8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9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0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1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2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3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4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5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6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7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8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9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0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1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2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3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4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5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6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7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8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9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0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1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2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163" name="CaixaDeTexto 162"/>
          <p:cNvSpPr txBox="1"/>
          <p:nvPr/>
        </p:nvSpPr>
        <p:spPr>
          <a:xfrm>
            <a:off x="1724297" y="195941"/>
            <a:ext cx="7210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latin typeface="Calibri" pitchFamily="34" charset="0"/>
                <a:cs typeface="Calibri" pitchFamily="34" charset="0"/>
              </a:rPr>
              <a:t>Programa de Regularidade Previdenciária</a:t>
            </a:r>
            <a:endParaRPr lang="pt-BR" sz="28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442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ço Reservado para Texto 54">
            <a:extLst>
              <a:ext uri="{FF2B5EF4-FFF2-40B4-BE49-F238E27FC236}">
                <a16:creationId xmlns:a16="http://schemas.microsoft.com/office/drawing/2014/main" xmlns="" id="{E2BC1E25-B922-5F95-E57C-A688A141E0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252" y="673227"/>
            <a:ext cx="11252197" cy="1669924"/>
          </a:xfrm>
        </p:spPr>
        <p:txBody>
          <a:bodyPr>
            <a:normAutofit/>
          </a:bodyPr>
          <a:lstStyle/>
          <a:p>
            <a:pPr algn="ctr"/>
            <a:r>
              <a:rPr lang="pt-BR" sz="2400" dirty="0"/>
              <a:t>Como você, Conselheiro, vê os dirigentes do RPPS? Como você vê o Município/Estado? E como você, dirigente, Município/Estado vê o </a:t>
            </a:r>
            <a:r>
              <a:rPr lang="pt-BR" sz="2400" dirty="0" smtClean="0"/>
              <a:t>Conselheiro</a:t>
            </a:r>
            <a:r>
              <a:rPr lang="pt-BR" sz="2400" dirty="0"/>
              <a:t>?</a:t>
            </a:r>
          </a:p>
          <a:p>
            <a:endParaRPr lang="pt-BR" sz="24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B5CAE38A-4FF0-5158-3E10-78964A01F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20" y="1939755"/>
            <a:ext cx="2456901" cy="156071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F3B96AFC-7B91-25DF-0E62-1BC110124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689" y="2011267"/>
            <a:ext cx="2615411" cy="131685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7BC92137-FC22-760E-3507-F9ECFBC03F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1426" y="2000451"/>
            <a:ext cx="1396105" cy="1700931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C097721D-02A5-B102-A94E-0D213D6D11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6395" y="1939755"/>
            <a:ext cx="2487384" cy="170093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87A7CC0B-74BF-759C-F0CB-F7E6F2D969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8429" y="3700099"/>
            <a:ext cx="1963082" cy="2133785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F93E52F6-9F28-4609-A22B-C77720DEF8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1086" y="3986635"/>
            <a:ext cx="1963082" cy="156071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xmlns="" id="{4580E41D-C5E2-3505-12CB-A41AC2E1B2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3967" y="3946635"/>
            <a:ext cx="2304488" cy="184115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xmlns="" id="{5F4348CD-082B-3E8B-51C0-79A44C07D1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72426" y="3881361"/>
            <a:ext cx="2438611" cy="19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8488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Espaço Reservado para Texto 60">
            <a:extLst>
              <a:ext uri="{FF2B5EF4-FFF2-40B4-BE49-F238E27FC236}">
                <a16:creationId xmlns:a16="http://schemas.microsoft.com/office/drawing/2014/main" xmlns="" id="{F35E4AC0-F7F6-6DB8-A95B-07592B003C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1511" y="4513013"/>
            <a:ext cx="10848975" cy="794396"/>
          </a:xfrm>
        </p:spPr>
        <p:txBody>
          <a:bodyPr/>
          <a:lstStyle/>
          <a:p>
            <a:r>
              <a:rPr lang="pt-BR" sz="1800" b="1" dirty="0"/>
              <a:t>Departamento dos Regimes Próprios de Previdência Social</a:t>
            </a:r>
          </a:p>
          <a:p>
            <a:r>
              <a:rPr lang="pt-BR" sz="1800" b="1" dirty="0"/>
              <a:t>Secretaria de Regime Próprio e Complementar</a:t>
            </a: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xmlns="" id="{CBA6A974-13D3-C60B-16BC-017BB0E59EF8}"/>
              </a:ext>
            </a:extLst>
          </p:cNvPr>
          <p:cNvGrpSpPr/>
          <p:nvPr/>
        </p:nvGrpSpPr>
        <p:grpSpPr>
          <a:xfrm>
            <a:off x="0" y="5610225"/>
            <a:ext cx="2493963" cy="1247775"/>
            <a:chOff x="7088188" y="5211763"/>
            <a:chExt cx="2493963" cy="1247775"/>
          </a:xfrm>
        </p:grpSpPr>
        <p:sp>
          <p:nvSpPr>
            <p:cNvPr id="27" name="Rectangle 141">
              <a:extLst>
                <a:ext uri="{FF2B5EF4-FFF2-40B4-BE49-F238E27FC236}">
                  <a16:creationId xmlns:a16="http://schemas.microsoft.com/office/drawing/2014/main" xmlns="" id="{5420C9EA-C4A7-85D3-D557-7E57072D9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42">
              <a:extLst>
                <a:ext uri="{FF2B5EF4-FFF2-40B4-BE49-F238E27FC236}">
                  <a16:creationId xmlns:a16="http://schemas.microsoft.com/office/drawing/2014/main" xmlns="" id="{699CA81F-5D3D-44BF-B6DE-78A7711A7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Oval 143">
              <a:extLst>
                <a:ext uri="{FF2B5EF4-FFF2-40B4-BE49-F238E27FC236}">
                  <a16:creationId xmlns:a16="http://schemas.microsoft.com/office/drawing/2014/main" xmlns="" id="{71A65740-89DD-C60B-2570-9336DCFE1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44">
              <a:extLst>
                <a:ext uri="{FF2B5EF4-FFF2-40B4-BE49-F238E27FC236}">
                  <a16:creationId xmlns:a16="http://schemas.microsoft.com/office/drawing/2014/main" xmlns="" id="{D3DC5647-C0BD-D53C-29D0-8B487F333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Rectangle 145">
              <a:extLst>
                <a:ext uri="{FF2B5EF4-FFF2-40B4-BE49-F238E27FC236}">
                  <a16:creationId xmlns:a16="http://schemas.microsoft.com/office/drawing/2014/main" xmlns="" id="{FA5BA76C-BD66-1F4D-D4C8-03AC55766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46">
              <a:extLst>
                <a:ext uri="{FF2B5EF4-FFF2-40B4-BE49-F238E27FC236}">
                  <a16:creationId xmlns:a16="http://schemas.microsoft.com/office/drawing/2014/main" xmlns="" id="{012E7E6D-4E9D-CAD5-88CF-E76B947B07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Rectangle 147">
              <a:extLst>
                <a:ext uri="{FF2B5EF4-FFF2-40B4-BE49-F238E27FC236}">
                  <a16:creationId xmlns:a16="http://schemas.microsoft.com/office/drawing/2014/main" xmlns="" id="{24CC2487-A95F-FC94-042B-0C2AAD3D7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48">
              <a:extLst>
                <a:ext uri="{FF2B5EF4-FFF2-40B4-BE49-F238E27FC236}">
                  <a16:creationId xmlns:a16="http://schemas.microsoft.com/office/drawing/2014/main" xmlns="" id="{B73CA325-7404-8285-4A0A-795B7A5429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Rectangle 149">
              <a:extLst>
                <a:ext uri="{FF2B5EF4-FFF2-40B4-BE49-F238E27FC236}">
                  <a16:creationId xmlns:a16="http://schemas.microsoft.com/office/drawing/2014/main" xmlns="" id="{F1A51EC2-23CD-CA7E-0D84-C0DE6BC0A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50">
              <a:extLst>
                <a:ext uri="{FF2B5EF4-FFF2-40B4-BE49-F238E27FC236}">
                  <a16:creationId xmlns:a16="http://schemas.microsoft.com/office/drawing/2014/main" xmlns="" id="{6FC2BF1F-C35B-80EB-F49B-A18832988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51">
              <a:extLst>
                <a:ext uri="{FF2B5EF4-FFF2-40B4-BE49-F238E27FC236}">
                  <a16:creationId xmlns:a16="http://schemas.microsoft.com/office/drawing/2014/main" xmlns="" id="{193140A3-8A95-B263-8654-F4F1DCA20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52">
              <a:extLst>
                <a:ext uri="{FF2B5EF4-FFF2-40B4-BE49-F238E27FC236}">
                  <a16:creationId xmlns:a16="http://schemas.microsoft.com/office/drawing/2014/main" xmlns="" id="{CF0A44FB-1FDF-6C0B-E7CD-2D2D1B77E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40" name="Freeform 56">
            <a:extLst>
              <a:ext uri="{FF2B5EF4-FFF2-40B4-BE49-F238E27FC236}">
                <a16:creationId xmlns:a16="http://schemas.microsoft.com/office/drawing/2014/main" xmlns="" id="{62C9BDD2-F61B-8A52-7F91-359016892884}"/>
              </a:ext>
            </a:extLst>
          </p:cNvPr>
          <p:cNvSpPr>
            <a:spLocks/>
          </p:cNvSpPr>
          <p:nvPr/>
        </p:nvSpPr>
        <p:spPr bwMode="auto">
          <a:xfrm>
            <a:off x="83481" y="6345967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pic>
        <p:nvPicPr>
          <p:cNvPr id="13" name="Imagem 12" descr="Código QR&#10;&#10;Descrição gerada automaticamente">
            <a:extLst>
              <a:ext uri="{FF2B5EF4-FFF2-40B4-BE49-F238E27FC236}">
                <a16:creationId xmlns:a16="http://schemas.microsoft.com/office/drawing/2014/main" xmlns="" id="{9182676A-8AF3-6CBF-44F5-6ECCF12D09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85" b="29732"/>
          <a:stretch/>
        </p:blipFill>
        <p:spPr>
          <a:xfrm>
            <a:off x="1702323" y="377199"/>
            <a:ext cx="8787352" cy="379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68516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7DC14F5-E601-A9D3-A102-AD3166B36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81">
            <a:extLst>
              <a:ext uri="{FF2B5EF4-FFF2-40B4-BE49-F238E27FC236}">
                <a16:creationId xmlns:a16="http://schemas.microsoft.com/office/drawing/2014/main" xmlns="" id="{04BE5D3E-4DE5-993D-0D66-FECD5369F803}"/>
              </a:ext>
            </a:extLst>
          </p:cNvPr>
          <p:cNvGrpSpPr/>
          <p:nvPr/>
        </p:nvGrpSpPr>
        <p:grpSpPr>
          <a:xfrm>
            <a:off x="1882245" y="5610226"/>
            <a:ext cx="2493963" cy="1247775"/>
            <a:chOff x="7088188" y="5211763"/>
            <a:chExt cx="2493963" cy="1247775"/>
          </a:xfrm>
        </p:grpSpPr>
        <p:sp>
          <p:nvSpPr>
            <p:cNvPr id="183" name="Rectangle 141">
              <a:extLst>
                <a:ext uri="{FF2B5EF4-FFF2-40B4-BE49-F238E27FC236}">
                  <a16:creationId xmlns:a16="http://schemas.microsoft.com/office/drawing/2014/main" xmlns="" id="{D1BE571B-94B4-746A-582E-71B6A0DB7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4" name="Freeform 142">
              <a:extLst>
                <a:ext uri="{FF2B5EF4-FFF2-40B4-BE49-F238E27FC236}">
                  <a16:creationId xmlns:a16="http://schemas.microsoft.com/office/drawing/2014/main" xmlns="" id="{072F19F4-9C83-95E7-F639-26D843258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5" name="Oval 143">
              <a:extLst>
                <a:ext uri="{FF2B5EF4-FFF2-40B4-BE49-F238E27FC236}">
                  <a16:creationId xmlns:a16="http://schemas.microsoft.com/office/drawing/2014/main" xmlns="" id="{2A82722C-AC65-D05E-265B-21A11E7DF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6" name="Freeform 144">
              <a:extLst>
                <a:ext uri="{FF2B5EF4-FFF2-40B4-BE49-F238E27FC236}">
                  <a16:creationId xmlns:a16="http://schemas.microsoft.com/office/drawing/2014/main" xmlns="" id="{25B35D6D-4042-F156-E7F9-205C294B9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7" name="Rectangle 145">
              <a:extLst>
                <a:ext uri="{FF2B5EF4-FFF2-40B4-BE49-F238E27FC236}">
                  <a16:creationId xmlns:a16="http://schemas.microsoft.com/office/drawing/2014/main" xmlns="" id="{33AE3904-4156-E683-F6E9-534C34067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8" name="Freeform 146">
              <a:extLst>
                <a:ext uri="{FF2B5EF4-FFF2-40B4-BE49-F238E27FC236}">
                  <a16:creationId xmlns:a16="http://schemas.microsoft.com/office/drawing/2014/main" xmlns="" id="{6693565A-BE39-3089-F9C9-78186B68C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9" name="Rectangle 147">
              <a:extLst>
                <a:ext uri="{FF2B5EF4-FFF2-40B4-BE49-F238E27FC236}">
                  <a16:creationId xmlns:a16="http://schemas.microsoft.com/office/drawing/2014/main" xmlns="" id="{5E2FF853-ADF3-1DF4-B59E-B45B5D2A4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0" name="Freeform 148">
              <a:extLst>
                <a:ext uri="{FF2B5EF4-FFF2-40B4-BE49-F238E27FC236}">
                  <a16:creationId xmlns:a16="http://schemas.microsoft.com/office/drawing/2014/main" xmlns="" id="{551A8BF8-3596-D499-DC84-78B1E3FAE8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1" name="Rectangle 149">
              <a:extLst>
                <a:ext uri="{FF2B5EF4-FFF2-40B4-BE49-F238E27FC236}">
                  <a16:creationId xmlns:a16="http://schemas.microsoft.com/office/drawing/2014/main" xmlns="" id="{249F0F1B-B8A3-7845-C110-1B118A549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2" name="Freeform 150">
              <a:extLst>
                <a:ext uri="{FF2B5EF4-FFF2-40B4-BE49-F238E27FC236}">
                  <a16:creationId xmlns:a16="http://schemas.microsoft.com/office/drawing/2014/main" xmlns="" id="{E2E32E45-A98F-AB3E-FA05-F639B8204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3" name="Freeform 151">
              <a:extLst>
                <a:ext uri="{FF2B5EF4-FFF2-40B4-BE49-F238E27FC236}">
                  <a16:creationId xmlns:a16="http://schemas.microsoft.com/office/drawing/2014/main" xmlns="" id="{482320BE-EC49-4CB4-129D-5B6940F78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4" name="Freeform 152">
              <a:extLst>
                <a:ext uri="{FF2B5EF4-FFF2-40B4-BE49-F238E27FC236}">
                  <a16:creationId xmlns:a16="http://schemas.microsoft.com/office/drawing/2014/main" xmlns="" id="{A502AC44-F080-B80D-66B2-EA6775AB6E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50E9971B-E33D-789B-C511-64F018CBB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829" y="4478758"/>
            <a:ext cx="9517811" cy="1063708"/>
          </a:xfrm>
        </p:spPr>
        <p:txBody>
          <a:bodyPr>
            <a:noAutofit/>
          </a:bodyPr>
          <a:lstStyle/>
          <a:p>
            <a:pPr algn="r"/>
            <a:r>
              <a:rPr lang="pt-BR" sz="2800" dirty="0">
                <a:solidFill>
                  <a:srgbClr val="3C3C3B"/>
                </a:solidFill>
                <a:latin typeface="Calibri" pitchFamily="34" charset="0"/>
                <a:cs typeface="Calibri" pitchFamily="34" charset="0"/>
              </a:rPr>
              <a:t>Departamento dos Regimes Próprios de Previdência Social</a:t>
            </a:r>
            <a:br>
              <a:rPr lang="pt-BR" sz="2800" dirty="0">
                <a:solidFill>
                  <a:srgbClr val="3C3C3B"/>
                </a:solidFill>
                <a:latin typeface="Calibri" pitchFamily="34" charset="0"/>
                <a:cs typeface="Calibri" pitchFamily="34" charset="0"/>
              </a:rPr>
            </a:br>
            <a:r>
              <a:rPr lang="pt-BR" sz="2800" dirty="0">
                <a:solidFill>
                  <a:srgbClr val="3C3C3B"/>
                </a:solidFill>
                <a:latin typeface="Calibri" pitchFamily="34" charset="0"/>
                <a:cs typeface="Calibri" pitchFamily="34" charset="0"/>
              </a:rPr>
              <a:t>Secretaria de Regime Próprio e Complementar</a:t>
            </a:r>
            <a:endParaRPr lang="pt-BR" sz="2800" dirty="0">
              <a:latin typeface="+mn-lt"/>
            </a:endParaRPr>
          </a:p>
        </p:txBody>
      </p:sp>
      <p:grpSp>
        <p:nvGrpSpPr>
          <p:cNvPr id="4" name="Agrupar 25">
            <a:extLst>
              <a:ext uri="{FF2B5EF4-FFF2-40B4-BE49-F238E27FC236}">
                <a16:creationId xmlns:a16="http://schemas.microsoft.com/office/drawing/2014/main" xmlns="" id="{D87F6039-3FE6-2503-2478-1FF16DDA38CD}"/>
              </a:ext>
            </a:extLst>
          </p:cNvPr>
          <p:cNvGrpSpPr/>
          <p:nvPr/>
        </p:nvGrpSpPr>
        <p:grpSpPr>
          <a:xfrm>
            <a:off x="873711" y="253082"/>
            <a:ext cx="2920374" cy="598824"/>
            <a:chOff x="0" y="4813301"/>
            <a:chExt cx="3143251" cy="644525"/>
          </a:xfrm>
        </p:grpSpPr>
        <p:sp>
          <p:nvSpPr>
            <p:cNvPr id="27" name="Freeform 173">
              <a:extLst>
                <a:ext uri="{FF2B5EF4-FFF2-40B4-BE49-F238E27FC236}">
                  <a16:creationId xmlns:a16="http://schemas.microsoft.com/office/drawing/2014/main" xmlns="" id="{F94C235D-CC52-E078-AFE0-EAD9AF09F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xmlns="" id="{5A9E7DE2-B2B0-D833-D55A-ED4835BA6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75">
              <a:extLst>
                <a:ext uri="{FF2B5EF4-FFF2-40B4-BE49-F238E27FC236}">
                  <a16:creationId xmlns:a16="http://schemas.microsoft.com/office/drawing/2014/main" xmlns="" id="{CD4C7349-894C-3FB1-FAF5-6E31D5895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xmlns="" id="{14C56208-8744-70BD-CC71-EFE2A5216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77">
              <a:extLst>
                <a:ext uri="{FF2B5EF4-FFF2-40B4-BE49-F238E27FC236}">
                  <a16:creationId xmlns:a16="http://schemas.microsoft.com/office/drawing/2014/main" xmlns="" id="{4F654B47-281F-946E-79D0-E6D1482C6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78">
              <a:extLst>
                <a:ext uri="{FF2B5EF4-FFF2-40B4-BE49-F238E27FC236}">
                  <a16:creationId xmlns:a16="http://schemas.microsoft.com/office/drawing/2014/main" xmlns="" id="{BFC30903-2B5D-D30C-2452-158DA1816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79">
              <a:extLst>
                <a:ext uri="{FF2B5EF4-FFF2-40B4-BE49-F238E27FC236}">
                  <a16:creationId xmlns:a16="http://schemas.microsoft.com/office/drawing/2014/main" xmlns="" id="{739BD1FF-E3DC-A7CD-F145-96F84E49D2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0">
              <a:extLst>
                <a:ext uri="{FF2B5EF4-FFF2-40B4-BE49-F238E27FC236}">
                  <a16:creationId xmlns:a16="http://schemas.microsoft.com/office/drawing/2014/main" xmlns="" id="{CD1ADB1C-48FE-2649-BC2D-F5B7AC735A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xmlns="" id="{DEF904E1-6FE4-490B-E198-25B9C82457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82">
              <a:extLst>
                <a:ext uri="{FF2B5EF4-FFF2-40B4-BE49-F238E27FC236}">
                  <a16:creationId xmlns:a16="http://schemas.microsoft.com/office/drawing/2014/main" xmlns="" id="{CC6858DD-F21C-F698-76F9-04B280FA3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83">
              <a:extLst>
                <a:ext uri="{FF2B5EF4-FFF2-40B4-BE49-F238E27FC236}">
                  <a16:creationId xmlns:a16="http://schemas.microsoft.com/office/drawing/2014/main" xmlns="" id="{E8A658F2-76D5-A6DA-67EC-16648D4758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84">
              <a:extLst>
                <a:ext uri="{FF2B5EF4-FFF2-40B4-BE49-F238E27FC236}">
                  <a16:creationId xmlns:a16="http://schemas.microsoft.com/office/drawing/2014/main" xmlns="" id="{26EF83FD-DA64-E4B8-2B6E-0CA094963D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85">
              <a:extLst>
                <a:ext uri="{FF2B5EF4-FFF2-40B4-BE49-F238E27FC236}">
                  <a16:creationId xmlns:a16="http://schemas.microsoft.com/office/drawing/2014/main" xmlns="" id="{43926582-3359-25BA-6400-4638E5A861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86">
              <a:extLst>
                <a:ext uri="{FF2B5EF4-FFF2-40B4-BE49-F238E27FC236}">
                  <a16:creationId xmlns:a16="http://schemas.microsoft.com/office/drawing/2014/main" xmlns="" id="{4EC09975-BA17-EDD8-7109-54F3B0E3A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87">
              <a:extLst>
                <a:ext uri="{FF2B5EF4-FFF2-40B4-BE49-F238E27FC236}">
                  <a16:creationId xmlns:a16="http://schemas.microsoft.com/office/drawing/2014/main" xmlns="" id="{F6A69068-B73B-DC95-E1AA-1A967A23B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xmlns="" id="{288114E0-0B94-2CE9-5549-BB692816A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xmlns="" id="{E1B59BF6-E958-E13D-B636-3AACE9DC0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xmlns="" id="{6CB8408C-166F-F7D3-E3F8-702F9FF88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xmlns="" id="{5811FC0D-6669-EC10-DB99-A4504F9F0D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192">
              <a:extLst>
                <a:ext uri="{FF2B5EF4-FFF2-40B4-BE49-F238E27FC236}">
                  <a16:creationId xmlns:a16="http://schemas.microsoft.com/office/drawing/2014/main" xmlns="" id="{94C53094-D104-EEAB-1410-62F401731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193">
              <a:extLst>
                <a:ext uri="{FF2B5EF4-FFF2-40B4-BE49-F238E27FC236}">
                  <a16:creationId xmlns:a16="http://schemas.microsoft.com/office/drawing/2014/main" xmlns="" id="{03BE29C5-1D75-9544-88C2-E21BD9E98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xmlns="" id="{FAC590D4-7014-184B-0EC5-5CD45060C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195">
              <a:extLst>
                <a:ext uri="{FF2B5EF4-FFF2-40B4-BE49-F238E27FC236}">
                  <a16:creationId xmlns:a16="http://schemas.microsoft.com/office/drawing/2014/main" xmlns="" id="{6A7EB355-328B-D660-40BE-5DEF19A705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96">
              <a:extLst>
                <a:ext uri="{FF2B5EF4-FFF2-40B4-BE49-F238E27FC236}">
                  <a16:creationId xmlns:a16="http://schemas.microsoft.com/office/drawing/2014/main" xmlns="" id="{F74F13F9-D2B1-B514-9EA1-C64C85958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97">
              <a:extLst>
                <a:ext uri="{FF2B5EF4-FFF2-40B4-BE49-F238E27FC236}">
                  <a16:creationId xmlns:a16="http://schemas.microsoft.com/office/drawing/2014/main" xmlns="" id="{CA2B0956-BF99-B94E-369D-992B40C85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198">
              <a:extLst>
                <a:ext uri="{FF2B5EF4-FFF2-40B4-BE49-F238E27FC236}">
                  <a16:creationId xmlns:a16="http://schemas.microsoft.com/office/drawing/2014/main" xmlns="" id="{55297915-FBD4-BF40-53F0-0972125FC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xmlns="" id="{C4B010FA-CE86-0831-53D5-DADA1F9C1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00">
              <a:extLst>
                <a:ext uri="{FF2B5EF4-FFF2-40B4-BE49-F238E27FC236}">
                  <a16:creationId xmlns:a16="http://schemas.microsoft.com/office/drawing/2014/main" xmlns="" id="{3D761FD9-5EF5-3584-DFA8-5F092F4A9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01">
              <a:extLst>
                <a:ext uri="{FF2B5EF4-FFF2-40B4-BE49-F238E27FC236}">
                  <a16:creationId xmlns:a16="http://schemas.microsoft.com/office/drawing/2014/main" xmlns="" id="{556225BC-5D8E-E749-A95E-5E6CAF879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02">
              <a:extLst>
                <a:ext uri="{FF2B5EF4-FFF2-40B4-BE49-F238E27FC236}">
                  <a16:creationId xmlns:a16="http://schemas.microsoft.com/office/drawing/2014/main" xmlns="" id="{458F96EC-9B6E-7F45-2658-B91BECA10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03">
              <a:extLst>
                <a:ext uri="{FF2B5EF4-FFF2-40B4-BE49-F238E27FC236}">
                  <a16:creationId xmlns:a16="http://schemas.microsoft.com/office/drawing/2014/main" xmlns="" id="{E5FBA109-F5CE-5207-683A-A40F317F6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04">
              <a:extLst>
                <a:ext uri="{FF2B5EF4-FFF2-40B4-BE49-F238E27FC236}">
                  <a16:creationId xmlns:a16="http://schemas.microsoft.com/office/drawing/2014/main" xmlns="" id="{4F2997F1-95DD-56FF-735F-1DAD7F5CE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06">
              <a:extLst>
                <a:ext uri="{FF2B5EF4-FFF2-40B4-BE49-F238E27FC236}">
                  <a16:creationId xmlns:a16="http://schemas.microsoft.com/office/drawing/2014/main" xmlns="" id="{DB59CDBE-CFE1-20DA-7241-24B8B1D8B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07">
              <a:extLst>
                <a:ext uri="{FF2B5EF4-FFF2-40B4-BE49-F238E27FC236}">
                  <a16:creationId xmlns:a16="http://schemas.microsoft.com/office/drawing/2014/main" xmlns="" id="{C9EFC41A-037E-B046-9E70-1C10D4E3FE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08">
              <a:extLst>
                <a:ext uri="{FF2B5EF4-FFF2-40B4-BE49-F238E27FC236}">
                  <a16:creationId xmlns:a16="http://schemas.microsoft.com/office/drawing/2014/main" xmlns="" id="{F3A1E59C-051A-34EE-AC21-8BE334A321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09">
              <a:extLst>
                <a:ext uri="{FF2B5EF4-FFF2-40B4-BE49-F238E27FC236}">
                  <a16:creationId xmlns:a16="http://schemas.microsoft.com/office/drawing/2014/main" xmlns="" id="{863C5AE1-629E-69CF-24B8-D9EF877B1A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10">
              <a:extLst>
                <a:ext uri="{FF2B5EF4-FFF2-40B4-BE49-F238E27FC236}">
                  <a16:creationId xmlns:a16="http://schemas.microsoft.com/office/drawing/2014/main" xmlns="" id="{8AB1ED2F-1312-A31C-B578-47969ED527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11">
              <a:extLst>
                <a:ext uri="{FF2B5EF4-FFF2-40B4-BE49-F238E27FC236}">
                  <a16:creationId xmlns:a16="http://schemas.microsoft.com/office/drawing/2014/main" xmlns="" id="{6C55465E-A5C5-33EC-3BDC-430680578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12">
              <a:extLst>
                <a:ext uri="{FF2B5EF4-FFF2-40B4-BE49-F238E27FC236}">
                  <a16:creationId xmlns:a16="http://schemas.microsoft.com/office/drawing/2014/main" xmlns="" id="{47F04EEA-3693-D92E-A68A-B2DC00833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13">
              <a:extLst>
                <a:ext uri="{FF2B5EF4-FFF2-40B4-BE49-F238E27FC236}">
                  <a16:creationId xmlns:a16="http://schemas.microsoft.com/office/drawing/2014/main" xmlns="" id="{F47C2C5D-DD0C-72C8-4A2D-47896CFE1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14">
              <a:extLst>
                <a:ext uri="{FF2B5EF4-FFF2-40B4-BE49-F238E27FC236}">
                  <a16:creationId xmlns:a16="http://schemas.microsoft.com/office/drawing/2014/main" xmlns="" id="{C6DFC2F6-4C1B-6A4D-FC31-F67CE4C76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15">
              <a:extLst>
                <a:ext uri="{FF2B5EF4-FFF2-40B4-BE49-F238E27FC236}">
                  <a16:creationId xmlns:a16="http://schemas.microsoft.com/office/drawing/2014/main" xmlns="" id="{CF43FB41-1601-E8A9-3FED-1DF5211AEC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16">
              <a:extLst>
                <a:ext uri="{FF2B5EF4-FFF2-40B4-BE49-F238E27FC236}">
                  <a16:creationId xmlns:a16="http://schemas.microsoft.com/office/drawing/2014/main" xmlns="" id="{03E52BD8-17AF-A45F-EA04-333D77625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17">
              <a:extLst>
                <a:ext uri="{FF2B5EF4-FFF2-40B4-BE49-F238E27FC236}">
                  <a16:creationId xmlns:a16="http://schemas.microsoft.com/office/drawing/2014/main" xmlns="" id="{2DF0A615-B4A0-A4D1-5BB8-BB4C4F134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18">
              <a:extLst>
                <a:ext uri="{FF2B5EF4-FFF2-40B4-BE49-F238E27FC236}">
                  <a16:creationId xmlns:a16="http://schemas.microsoft.com/office/drawing/2014/main" xmlns="" id="{797CEABF-60F8-707D-7734-4D30D2061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Rectangle 219">
              <a:extLst>
                <a:ext uri="{FF2B5EF4-FFF2-40B4-BE49-F238E27FC236}">
                  <a16:creationId xmlns:a16="http://schemas.microsoft.com/office/drawing/2014/main" xmlns="" id="{CD9ACA21-3612-FF41-5F20-0A6F56A4E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20">
              <a:extLst>
                <a:ext uri="{FF2B5EF4-FFF2-40B4-BE49-F238E27FC236}">
                  <a16:creationId xmlns:a16="http://schemas.microsoft.com/office/drawing/2014/main" xmlns="" id="{06D01A9C-8F76-9375-FBA2-25FE5790A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21">
              <a:extLst>
                <a:ext uri="{FF2B5EF4-FFF2-40B4-BE49-F238E27FC236}">
                  <a16:creationId xmlns:a16="http://schemas.microsoft.com/office/drawing/2014/main" xmlns="" id="{85E0554F-738D-314A-EFFC-4A84B35A5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Rectangle 222">
              <a:extLst>
                <a:ext uri="{FF2B5EF4-FFF2-40B4-BE49-F238E27FC236}">
                  <a16:creationId xmlns:a16="http://schemas.microsoft.com/office/drawing/2014/main" xmlns="" id="{409C6058-2457-9373-7D2E-6BE7AD1D1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23">
              <a:extLst>
                <a:ext uri="{FF2B5EF4-FFF2-40B4-BE49-F238E27FC236}">
                  <a16:creationId xmlns:a16="http://schemas.microsoft.com/office/drawing/2014/main" xmlns="" id="{48F68978-6BCA-8427-83F6-E45DBB569C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24">
              <a:extLst>
                <a:ext uri="{FF2B5EF4-FFF2-40B4-BE49-F238E27FC236}">
                  <a16:creationId xmlns:a16="http://schemas.microsoft.com/office/drawing/2014/main" xmlns="" id="{6AF6BFF6-868A-4607-FD16-7B752DDFBA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25">
              <a:extLst>
                <a:ext uri="{FF2B5EF4-FFF2-40B4-BE49-F238E27FC236}">
                  <a16:creationId xmlns:a16="http://schemas.microsoft.com/office/drawing/2014/main" xmlns="" id="{8C9B67B8-39F8-3666-B2F4-963A60358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26">
              <a:extLst>
                <a:ext uri="{FF2B5EF4-FFF2-40B4-BE49-F238E27FC236}">
                  <a16:creationId xmlns:a16="http://schemas.microsoft.com/office/drawing/2014/main" xmlns="" id="{C3F142D9-4DA9-1A56-1652-23AA865E4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27">
              <a:extLst>
                <a:ext uri="{FF2B5EF4-FFF2-40B4-BE49-F238E27FC236}">
                  <a16:creationId xmlns:a16="http://schemas.microsoft.com/office/drawing/2014/main" xmlns="" id="{7F976CC8-0EBA-A7F1-A83E-D20A14B87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28">
              <a:extLst>
                <a:ext uri="{FF2B5EF4-FFF2-40B4-BE49-F238E27FC236}">
                  <a16:creationId xmlns:a16="http://schemas.microsoft.com/office/drawing/2014/main" xmlns="" id="{99DA8F6D-D5F1-5C5C-6DAE-FF5493E04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1" name="Rectangle 229">
              <a:extLst>
                <a:ext uri="{FF2B5EF4-FFF2-40B4-BE49-F238E27FC236}">
                  <a16:creationId xmlns:a16="http://schemas.microsoft.com/office/drawing/2014/main" xmlns="" id="{F3173434-597D-4530-3BAE-F27E8E916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2" name="Rectangle 230">
              <a:extLst>
                <a:ext uri="{FF2B5EF4-FFF2-40B4-BE49-F238E27FC236}">
                  <a16:creationId xmlns:a16="http://schemas.microsoft.com/office/drawing/2014/main" xmlns="" id="{3962DDA6-0773-8FC4-D382-D5D7C3F4F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3" name="Rectangle 231">
              <a:extLst>
                <a:ext uri="{FF2B5EF4-FFF2-40B4-BE49-F238E27FC236}">
                  <a16:creationId xmlns:a16="http://schemas.microsoft.com/office/drawing/2014/main" xmlns="" id="{76F2671C-94A1-4C10-08E9-25FA47FA8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4" name="Rectangle 232">
              <a:extLst>
                <a:ext uri="{FF2B5EF4-FFF2-40B4-BE49-F238E27FC236}">
                  <a16:creationId xmlns:a16="http://schemas.microsoft.com/office/drawing/2014/main" xmlns="" id="{E1C22825-A39C-E07D-0957-26EA20E6E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5" name="Freeform 233">
              <a:extLst>
                <a:ext uri="{FF2B5EF4-FFF2-40B4-BE49-F238E27FC236}">
                  <a16:creationId xmlns:a16="http://schemas.microsoft.com/office/drawing/2014/main" xmlns="" id="{06E6006B-24BA-28B5-49F5-ED43A8760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6" name="Freeform 234">
              <a:extLst>
                <a:ext uri="{FF2B5EF4-FFF2-40B4-BE49-F238E27FC236}">
                  <a16:creationId xmlns:a16="http://schemas.microsoft.com/office/drawing/2014/main" xmlns="" id="{9DAB1E69-AA19-F582-188D-F79A3E788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7" name="Rectangle 235">
              <a:extLst>
                <a:ext uri="{FF2B5EF4-FFF2-40B4-BE49-F238E27FC236}">
                  <a16:creationId xmlns:a16="http://schemas.microsoft.com/office/drawing/2014/main" xmlns="" id="{F2681C31-EB1F-AC27-5E80-084786380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8" name="Rectangle 236">
              <a:extLst>
                <a:ext uri="{FF2B5EF4-FFF2-40B4-BE49-F238E27FC236}">
                  <a16:creationId xmlns:a16="http://schemas.microsoft.com/office/drawing/2014/main" xmlns="" id="{14AA6B04-0BA2-2760-608D-49A2195C9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9" name="Freeform 237">
              <a:extLst>
                <a:ext uri="{FF2B5EF4-FFF2-40B4-BE49-F238E27FC236}">
                  <a16:creationId xmlns:a16="http://schemas.microsoft.com/office/drawing/2014/main" xmlns="" id="{519FE2F4-193F-3D75-1573-F3FD8CD18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0" name="Rectangle 238">
              <a:extLst>
                <a:ext uri="{FF2B5EF4-FFF2-40B4-BE49-F238E27FC236}">
                  <a16:creationId xmlns:a16="http://schemas.microsoft.com/office/drawing/2014/main" xmlns="" id="{CF53E4F7-9370-5F43-C0F1-986CFB551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1" name="Freeform 239">
              <a:extLst>
                <a:ext uri="{FF2B5EF4-FFF2-40B4-BE49-F238E27FC236}">
                  <a16:creationId xmlns:a16="http://schemas.microsoft.com/office/drawing/2014/main" xmlns="" id="{5053A7EA-5D9E-0289-1FE5-BFDBCC5B4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2" name="Freeform 240">
              <a:extLst>
                <a:ext uri="{FF2B5EF4-FFF2-40B4-BE49-F238E27FC236}">
                  <a16:creationId xmlns:a16="http://schemas.microsoft.com/office/drawing/2014/main" xmlns="" id="{171338DC-E377-CAA1-9D12-C8067433C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3" name="Rectangle 241">
              <a:extLst>
                <a:ext uri="{FF2B5EF4-FFF2-40B4-BE49-F238E27FC236}">
                  <a16:creationId xmlns:a16="http://schemas.microsoft.com/office/drawing/2014/main" xmlns="" id="{DAA29881-2CC2-5788-5593-5B59078B3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4" name="Freeform 242">
              <a:extLst>
                <a:ext uri="{FF2B5EF4-FFF2-40B4-BE49-F238E27FC236}">
                  <a16:creationId xmlns:a16="http://schemas.microsoft.com/office/drawing/2014/main" xmlns="" id="{1F997953-6A64-90BE-C147-B03B019B1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5" name="Freeform 243">
              <a:extLst>
                <a:ext uri="{FF2B5EF4-FFF2-40B4-BE49-F238E27FC236}">
                  <a16:creationId xmlns:a16="http://schemas.microsoft.com/office/drawing/2014/main" xmlns="" id="{D3B352DE-B361-EBAC-939E-2703DCC65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6" name="Freeform 244">
              <a:extLst>
                <a:ext uri="{FF2B5EF4-FFF2-40B4-BE49-F238E27FC236}">
                  <a16:creationId xmlns:a16="http://schemas.microsoft.com/office/drawing/2014/main" xmlns="" id="{9DD3E44B-CC73-F936-4584-87DE785E4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7" name="Freeform 245">
              <a:extLst>
                <a:ext uri="{FF2B5EF4-FFF2-40B4-BE49-F238E27FC236}">
                  <a16:creationId xmlns:a16="http://schemas.microsoft.com/office/drawing/2014/main" xmlns="" id="{CAB021CC-C31E-A969-036E-54A5928DB0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8" name="Freeform 246">
              <a:extLst>
                <a:ext uri="{FF2B5EF4-FFF2-40B4-BE49-F238E27FC236}">
                  <a16:creationId xmlns:a16="http://schemas.microsoft.com/office/drawing/2014/main" xmlns="" id="{A2E91D2C-B14C-9648-9F19-604A6C990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9" name="Freeform 247">
              <a:extLst>
                <a:ext uri="{FF2B5EF4-FFF2-40B4-BE49-F238E27FC236}">
                  <a16:creationId xmlns:a16="http://schemas.microsoft.com/office/drawing/2014/main" xmlns="" id="{A9D20A88-1345-0939-BC15-4DF5E5A7E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0" name="Freeform 248">
              <a:extLst>
                <a:ext uri="{FF2B5EF4-FFF2-40B4-BE49-F238E27FC236}">
                  <a16:creationId xmlns:a16="http://schemas.microsoft.com/office/drawing/2014/main" xmlns="" id="{B947D552-BD92-FE4D-F329-88E159FBB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1" name="Freeform 249">
              <a:extLst>
                <a:ext uri="{FF2B5EF4-FFF2-40B4-BE49-F238E27FC236}">
                  <a16:creationId xmlns:a16="http://schemas.microsoft.com/office/drawing/2014/main" xmlns="" id="{F76A2AA2-B14D-5FD2-A47C-500985C3F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2" name="Freeform 250">
              <a:extLst>
                <a:ext uri="{FF2B5EF4-FFF2-40B4-BE49-F238E27FC236}">
                  <a16:creationId xmlns:a16="http://schemas.microsoft.com/office/drawing/2014/main" xmlns="" id="{9BE44863-2C30-6B5B-2F57-6EFD1D228F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3" name="Freeform 251">
              <a:extLst>
                <a:ext uri="{FF2B5EF4-FFF2-40B4-BE49-F238E27FC236}">
                  <a16:creationId xmlns:a16="http://schemas.microsoft.com/office/drawing/2014/main" xmlns="" id="{539481FF-CB87-D616-E363-00B516AD40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4" name="Freeform 252">
              <a:extLst>
                <a:ext uri="{FF2B5EF4-FFF2-40B4-BE49-F238E27FC236}">
                  <a16:creationId xmlns:a16="http://schemas.microsoft.com/office/drawing/2014/main" xmlns="" id="{BE50826B-8E19-FA3D-C98F-4C3C0513C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5" name="Freeform 253">
              <a:extLst>
                <a:ext uri="{FF2B5EF4-FFF2-40B4-BE49-F238E27FC236}">
                  <a16:creationId xmlns:a16="http://schemas.microsoft.com/office/drawing/2014/main" xmlns="" id="{BB995556-22B9-F01A-2872-2B548C3E3A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6" name="Freeform 254">
              <a:extLst>
                <a:ext uri="{FF2B5EF4-FFF2-40B4-BE49-F238E27FC236}">
                  <a16:creationId xmlns:a16="http://schemas.microsoft.com/office/drawing/2014/main" xmlns="" id="{B6C3A0B2-72C9-AD11-6228-3D202C399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7" name="Freeform 255">
              <a:extLst>
                <a:ext uri="{FF2B5EF4-FFF2-40B4-BE49-F238E27FC236}">
                  <a16:creationId xmlns:a16="http://schemas.microsoft.com/office/drawing/2014/main" xmlns="" id="{03247EAB-D200-88D6-5280-D738F185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8" name="Freeform 256">
              <a:extLst>
                <a:ext uri="{FF2B5EF4-FFF2-40B4-BE49-F238E27FC236}">
                  <a16:creationId xmlns:a16="http://schemas.microsoft.com/office/drawing/2014/main" xmlns="" id="{CFE431AE-EB32-2D09-164C-7A785ECC35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49" name="Freeform 257">
              <a:extLst>
                <a:ext uri="{FF2B5EF4-FFF2-40B4-BE49-F238E27FC236}">
                  <a16:creationId xmlns:a16="http://schemas.microsoft.com/office/drawing/2014/main" xmlns="" id="{849BE0C7-B2C9-59A0-AE4C-404054BEF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0" name="Freeform 258">
              <a:extLst>
                <a:ext uri="{FF2B5EF4-FFF2-40B4-BE49-F238E27FC236}">
                  <a16:creationId xmlns:a16="http://schemas.microsoft.com/office/drawing/2014/main" xmlns="" id="{BBEBCBE7-F473-B6E7-CD61-6839A4DF1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1" name="Freeform 259">
              <a:extLst>
                <a:ext uri="{FF2B5EF4-FFF2-40B4-BE49-F238E27FC236}">
                  <a16:creationId xmlns:a16="http://schemas.microsoft.com/office/drawing/2014/main" xmlns="" id="{0FF2AE41-BBD2-4DF1-D1F2-23AE6C8F0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2" name="Freeform 260">
              <a:extLst>
                <a:ext uri="{FF2B5EF4-FFF2-40B4-BE49-F238E27FC236}">
                  <a16:creationId xmlns:a16="http://schemas.microsoft.com/office/drawing/2014/main" xmlns="" id="{4CEF28EE-CBE4-B8B9-D153-19AB5DC0D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206" name="Freeform 56">
            <a:extLst>
              <a:ext uri="{FF2B5EF4-FFF2-40B4-BE49-F238E27FC236}">
                <a16:creationId xmlns:a16="http://schemas.microsoft.com/office/drawing/2014/main" xmlns="" id="{DC75C0BD-58F8-3CBB-5E9C-123BF1D0F158}"/>
              </a:ext>
            </a:extLst>
          </p:cNvPr>
          <p:cNvSpPr>
            <a:spLocks/>
          </p:cNvSpPr>
          <p:nvPr/>
        </p:nvSpPr>
        <p:spPr bwMode="auto">
          <a:xfrm>
            <a:off x="1952084" y="6345174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pic>
        <p:nvPicPr>
          <p:cNvPr id="167" name="Imagem 166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xmlns="" id="{C517D86F-BF7C-CAD3-6864-3C2B2F484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6720" y="182064"/>
            <a:ext cx="4145280" cy="2331720"/>
          </a:xfrm>
          <a:prstGeom prst="rect">
            <a:avLst/>
          </a:prstGeom>
        </p:spPr>
      </p:pic>
      <p:sp>
        <p:nvSpPr>
          <p:cNvPr id="168" name="CaixaDeTexto 167"/>
          <p:cNvSpPr txBox="1"/>
          <p:nvPr/>
        </p:nvSpPr>
        <p:spPr>
          <a:xfrm>
            <a:off x="875212" y="1593671"/>
            <a:ext cx="89872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/>
              <a:t>Obrigada!</a:t>
            </a:r>
          </a:p>
          <a:p>
            <a:endParaRPr lang="pt-BR" sz="4000" dirty="0" smtClean="0"/>
          </a:p>
          <a:p>
            <a:pPr algn="ctr"/>
            <a:r>
              <a:rPr lang="pt-BR" sz="4000" dirty="0" smtClean="0"/>
              <a:t>Parabéns a todos pela presença!</a:t>
            </a:r>
          </a:p>
          <a:p>
            <a:endParaRPr lang="pt-BR" sz="4000" dirty="0" smtClean="0"/>
          </a:p>
        </p:txBody>
      </p:sp>
    </p:spTree>
    <p:extLst>
      <p:ext uri="{BB962C8B-B14F-4D97-AF65-F5344CB8AC3E}">
        <p14:creationId xmlns:p14="http://schemas.microsoft.com/office/powerpoint/2010/main" xmlns="" val="4109128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25D19FB-B4AC-79B6-D384-299B8A12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181" y="200025"/>
            <a:ext cx="10515600" cy="851274"/>
          </a:xfrm>
        </p:spPr>
        <p:txBody>
          <a:bodyPr>
            <a:normAutofit/>
          </a:bodyPr>
          <a:lstStyle/>
          <a:p>
            <a:r>
              <a:rPr lang="pt-BR" sz="3600" dirty="0"/>
              <a:t>Você sabe?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xmlns="" id="{A914E7CA-2B97-EB18-FC02-7D04D3720B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1887" y="1313236"/>
            <a:ext cx="11390810" cy="4502377"/>
          </a:xfrm>
        </p:spPr>
        <p:txBody>
          <a:bodyPr>
            <a:noAutofit/>
          </a:bodyPr>
          <a:lstStyle/>
          <a:p>
            <a:pPr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t-BR" sz="2200" dirty="0"/>
              <a:t>Quantas pessoas recebem benefícios previdenciários do seu RPPS?</a:t>
            </a:r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t-BR" sz="2200" dirty="0"/>
              <a:t>Quantos servidores em atividade contribuem para o RPPS?</a:t>
            </a:r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t-BR" sz="2200" dirty="0"/>
              <a:t>Qual o patrimônio acumulado do RPPS?</a:t>
            </a:r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t-BR" sz="2200" dirty="0"/>
              <a:t>Qual é a receita e despesa </a:t>
            </a:r>
            <a:r>
              <a:rPr lang="pt-BR" sz="2200" dirty="0" smtClean="0"/>
              <a:t>mensal do RPPS?</a:t>
            </a:r>
            <a:endParaRPr lang="pt-BR" sz="2200" dirty="0"/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t-BR" sz="2100" dirty="0"/>
              <a:t>O ente federativo possui o Certificado de Regularidade Previdenciária vigente?</a:t>
            </a: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xmlns="" id="{4CFC8E87-8482-C72D-4F9D-F1D156C78A5D}"/>
              </a:ext>
            </a:extLst>
          </p:cNvPr>
          <p:cNvGrpSpPr/>
          <p:nvPr/>
        </p:nvGrpSpPr>
        <p:grpSpPr>
          <a:xfrm>
            <a:off x="3483913" y="0"/>
            <a:ext cx="5279070" cy="125824"/>
            <a:chOff x="3483913" y="-2"/>
            <a:chExt cx="5279070" cy="125824"/>
          </a:xfrm>
        </p:grpSpPr>
        <p:sp>
          <p:nvSpPr>
            <p:cNvPr id="30" name="Retângulo: Cantos Arredondados 29">
              <a:extLst>
                <a:ext uri="{FF2B5EF4-FFF2-40B4-BE49-F238E27FC236}">
                  <a16:creationId xmlns:a16="http://schemas.microsoft.com/office/drawing/2014/main" xmlns="" id="{BE47D49D-A912-27BF-F6A6-7F838480CDCB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1" name="Retângulo: Cantos Arredondados 30">
              <a:extLst>
                <a:ext uri="{FF2B5EF4-FFF2-40B4-BE49-F238E27FC236}">
                  <a16:creationId xmlns:a16="http://schemas.microsoft.com/office/drawing/2014/main" xmlns="" id="{E4381A26-2417-7A2A-28F2-43DC283F8003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2" name="Retângulo: Cantos Arredondados 31">
              <a:extLst>
                <a:ext uri="{FF2B5EF4-FFF2-40B4-BE49-F238E27FC236}">
                  <a16:creationId xmlns:a16="http://schemas.microsoft.com/office/drawing/2014/main" xmlns="" id="{00073B2C-C0EA-9423-0BFC-C97AF90D6529}"/>
                </a:ext>
              </a:extLst>
            </p:cNvPr>
            <p:cNvSpPr/>
            <p:nvPr/>
          </p:nvSpPr>
          <p:spPr>
            <a:xfrm>
              <a:off x="5195165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23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248900" y="253082"/>
            <a:ext cx="1657217" cy="451767"/>
            <a:chOff x="0" y="4813301"/>
            <a:chExt cx="3143251" cy="644525"/>
          </a:xfrm>
        </p:grpSpPr>
        <p:sp>
          <p:nvSpPr>
            <p:cNvPr id="24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9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0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1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3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8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1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2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3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4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91147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C9CDCDD-3B7B-87D3-B9BF-5D3CF30AE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xmlns="" id="{AAB4A1D1-C286-E69C-B7BE-8D4ED5B4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632" y="327274"/>
            <a:ext cx="11241508" cy="1748414"/>
          </a:xfrm>
        </p:spPr>
        <p:txBody>
          <a:bodyPr>
            <a:noAutofit/>
          </a:bodyPr>
          <a:lstStyle/>
          <a:p>
            <a:pPr algn="ctr"/>
            <a:r>
              <a:rPr lang="pt-BR" sz="3200" b="1" dirty="0">
                <a:solidFill>
                  <a:schemeClr val="tx1"/>
                </a:solidFill>
              </a:rPr>
              <a:t>Competências da Secretaria de Regime Próprio e Complementar</a:t>
            </a:r>
          </a:p>
        </p:txBody>
      </p:sp>
      <p:sp>
        <p:nvSpPr>
          <p:cNvPr id="16" name="Espaço Reservado para Texto 15">
            <a:extLst>
              <a:ext uri="{FF2B5EF4-FFF2-40B4-BE49-F238E27FC236}">
                <a16:creationId xmlns:a16="http://schemas.microsoft.com/office/drawing/2014/main" xmlns="" id="{D4B50488-8664-8C85-D081-1BEF3B251D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4861" y="2231512"/>
            <a:ext cx="10842278" cy="3901869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pt-BR" sz="3500" dirty="0"/>
              <a:t>A Secretaria de Regime Próprios e Complementar,  do Ministério da Previdência Social (MPS), desempenha as competências constantes do art. 9°, da Lei nº 9.717, de 1998 </a:t>
            </a:r>
            <a:r>
              <a:rPr lang="pt-BR" sz="3500" dirty="0" smtClean="0"/>
              <a:t>que</a:t>
            </a:r>
            <a:r>
              <a:rPr lang="pt-BR" sz="3500" dirty="0"/>
              <a:t> consiste em </a:t>
            </a:r>
            <a:r>
              <a:rPr lang="pt-BR" sz="3500" b="1" dirty="0">
                <a:solidFill>
                  <a:schemeClr val="accent3">
                    <a:lumMod val="75000"/>
                  </a:schemeClr>
                </a:solidFill>
              </a:rPr>
              <a:t>orientar, supervisionar, fiscalizar e acompanhar os Regimes Próprios de Previdência Social </a:t>
            </a:r>
            <a:r>
              <a:rPr lang="pt-BR" sz="3500" dirty="0"/>
              <a:t>da União, dos Estados, do Distrito Federal e dos Municípios e </a:t>
            </a:r>
            <a:r>
              <a:rPr lang="pt-BR" sz="3500" b="1" dirty="0">
                <a:solidFill>
                  <a:srgbClr val="00B050"/>
                </a:solidFill>
              </a:rPr>
              <a:t>estabelecer os parâmetros para fiel aplicação da referida Lei.</a:t>
            </a:r>
          </a:p>
          <a:p>
            <a:pPr algn="just"/>
            <a:endParaRPr lang="pt-BR" b="1" dirty="0"/>
          </a:p>
          <a:p>
            <a:pPr algn="r"/>
            <a:r>
              <a:rPr lang="pt-BR" sz="2000" dirty="0"/>
              <a:t>Lei 9.717 dispõe sobre regras gerais para a organização e o funcionamento dos RPPS e dá outras providências.</a:t>
            </a:r>
            <a:r>
              <a:rPr lang="pt-BR" sz="2000" b="1" dirty="0"/>
              <a:t> 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xmlns="" id="{3CD86ED7-881A-6A45-7429-AB55DFFFE200}"/>
              </a:ext>
            </a:extLst>
          </p:cNvPr>
          <p:cNvGrpSpPr/>
          <p:nvPr/>
        </p:nvGrpSpPr>
        <p:grpSpPr>
          <a:xfrm>
            <a:off x="0" y="0"/>
            <a:ext cx="121000" cy="6858001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xmlns="" id="{AEA294A5-551B-86EE-2B3A-4C1DE56E85C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xmlns="" id="{0141B32A-2E36-01F6-8621-F00E7836E154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xmlns="" id="{C92D3256-386B-6A6D-A0FF-5E6CB8D8A74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xmlns="" id="{6143D9B5-51FE-B3B3-D777-F0D2E3FF00C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17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096500" y="111126"/>
            <a:ext cx="1809617" cy="365125"/>
            <a:chOff x="0" y="4813301"/>
            <a:chExt cx="3143251" cy="644525"/>
          </a:xfrm>
        </p:grpSpPr>
        <p:sp>
          <p:nvSpPr>
            <p:cNvPr id="18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45252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C9CDCDD-3B7B-87D3-B9BF-5D3CF30AE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xmlns="" id="{AAB4A1D1-C286-E69C-B7BE-8D4ED5B4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246" y="12949"/>
            <a:ext cx="11241508" cy="1748414"/>
          </a:xfrm>
        </p:spPr>
        <p:txBody>
          <a:bodyPr>
            <a:noAutofit/>
          </a:bodyPr>
          <a:lstStyle/>
          <a:p>
            <a:pPr algn="ctr"/>
            <a:r>
              <a:rPr lang="pt-BR" sz="3200" b="1" dirty="0">
                <a:solidFill>
                  <a:schemeClr val="tx1"/>
                </a:solidFill>
              </a:rPr>
              <a:t>Quais as exigências legais para </a:t>
            </a:r>
            <a:br>
              <a:rPr lang="pt-BR" sz="3200" b="1" dirty="0">
                <a:solidFill>
                  <a:schemeClr val="tx1"/>
                </a:solidFill>
              </a:rPr>
            </a:br>
            <a:r>
              <a:rPr lang="pt-BR" sz="3200" b="1" dirty="0">
                <a:solidFill>
                  <a:schemeClr val="tx1"/>
                </a:solidFill>
              </a:rPr>
              <a:t>ser Conselheiro do RPPS</a:t>
            </a:r>
          </a:p>
        </p:txBody>
      </p:sp>
      <p:sp>
        <p:nvSpPr>
          <p:cNvPr id="16" name="Espaço Reservado para Texto 15">
            <a:extLst>
              <a:ext uri="{FF2B5EF4-FFF2-40B4-BE49-F238E27FC236}">
                <a16:creationId xmlns:a16="http://schemas.microsoft.com/office/drawing/2014/main" xmlns="" id="{D4B50488-8664-8C85-D081-1BEF3B251D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4860" y="1714121"/>
            <a:ext cx="11041893" cy="4414377"/>
          </a:xfrm>
        </p:spPr>
        <p:txBody>
          <a:bodyPr>
            <a:noAutofit/>
          </a:bodyPr>
          <a:lstStyle/>
          <a:p>
            <a:r>
              <a:rPr lang="pt-BR" sz="1800" b="1" dirty="0"/>
              <a:t>Lei Federal nº 9.717, 27 de novembro de 1998</a:t>
            </a:r>
          </a:p>
          <a:p>
            <a:r>
              <a:rPr lang="pt-BR" sz="1400" dirty="0"/>
              <a:t>Art. 8º-B Os dirigentes da unidade gestora do regime próprio de previdência social deverão atender aos seguintes requisitos mínimos:</a:t>
            </a:r>
          </a:p>
          <a:p>
            <a:pPr algn="just"/>
            <a:r>
              <a:rPr lang="pt-BR" sz="1600" b="1" dirty="0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pt-BR" sz="1600" dirty="0"/>
              <a:t> </a:t>
            </a:r>
            <a:r>
              <a:rPr lang="pt-BR" sz="1600" b="1" dirty="0">
                <a:solidFill>
                  <a:schemeClr val="accent3">
                    <a:lumMod val="75000"/>
                  </a:schemeClr>
                </a:solidFill>
              </a:rPr>
              <a:t>- não ter sofrido condenação criminal ou incidido em alguma das demais situações de inelegibilidade </a:t>
            </a:r>
            <a:r>
              <a:rPr lang="pt-BR" sz="1600" b="1" dirty="0" smtClean="0">
                <a:solidFill>
                  <a:schemeClr val="accent3">
                    <a:lumMod val="75000"/>
                  </a:schemeClr>
                </a:solidFill>
              </a:rPr>
              <a:t>...;</a:t>
            </a:r>
            <a:endParaRPr lang="pt-BR" sz="1600" b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pt-BR" sz="1600" b="1" dirty="0">
                <a:solidFill>
                  <a:schemeClr val="accent3">
                    <a:lumMod val="75000"/>
                  </a:schemeClr>
                </a:solidFill>
              </a:rPr>
              <a:t>II - possuir certificação e habilitação comprovadas, nos termos definidos em parâmetros gerais</a:t>
            </a:r>
            <a:r>
              <a:rPr lang="pt-BR" sz="1400" b="1" dirty="0">
                <a:solidFill>
                  <a:schemeClr val="accent3">
                    <a:lumMod val="75000"/>
                  </a:schemeClr>
                </a:solidFill>
              </a:rPr>
              <a:t>; </a:t>
            </a:r>
          </a:p>
          <a:p>
            <a:r>
              <a:rPr lang="pt-BR" sz="1400" dirty="0"/>
              <a:t>III - possuir comprovada experiência no exercício de atividade nas áreas financeira, administrativa, contábil, jurídica, de fiscalização, atuarial ou de auditoria; </a:t>
            </a:r>
          </a:p>
          <a:p>
            <a:r>
              <a:rPr lang="pt-BR" sz="1400" dirty="0"/>
              <a:t>IV - ter formação superior. </a:t>
            </a:r>
          </a:p>
          <a:p>
            <a:pPr algn="just"/>
            <a:r>
              <a:rPr lang="pt-BR" sz="1800" b="1" dirty="0">
                <a:solidFill>
                  <a:schemeClr val="accent3">
                    <a:lumMod val="75000"/>
                  </a:schemeClr>
                </a:solidFill>
              </a:rPr>
              <a:t>Parágrafo único. Os requisitos a que se referem os incisos I e II do caput deste artigo aplicam-se aos membros dos conselhos deliberativo e fiscal e do comitê de investimentos da unidade gestora do regime próprio de previdência social</a:t>
            </a:r>
            <a:r>
              <a:rPr lang="pt-BR" sz="1400" b="1" dirty="0">
                <a:solidFill>
                  <a:schemeClr val="accent3">
                    <a:lumMod val="75000"/>
                  </a:schemeClr>
                </a:solidFill>
              </a:rPr>
              <a:t>. 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xmlns="" id="{3CD86ED7-881A-6A45-7429-AB55DFFFE200}"/>
              </a:ext>
            </a:extLst>
          </p:cNvPr>
          <p:cNvGrpSpPr/>
          <p:nvPr/>
        </p:nvGrpSpPr>
        <p:grpSpPr>
          <a:xfrm>
            <a:off x="0" y="0"/>
            <a:ext cx="121000" cy="6858001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xmlns="" id="{AEA294A5-551B-86EE-2B3A-4C1DE56E85C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xmlns="" id="{0141B32A-2E36-01F6-8621-F00E7836E154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xmlns="" id="{C92D3256-386B-6A6D-A0FF-5E6CB8D8A74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xmlns="" id="{6143D9B5-51FE-B3B3-D777-F0D2E3FF00C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14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653624" y="206864"/>
            <a:ext cx="1252912" cy="255875"/>
            <a:chOff x="0" y="4813301"/>
            <a:chExt cx="3143251" cy="644525"/>
          </a:xfrm>
        </p:grpSpPr>
        <p:sp>
          <p:nvSpPr>
            <p:cNvPr id="17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154412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C9CDCDD-3B7B-87D3-B9BF-5D3CF30AE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xmlns="" id="{AAB4A1D1-C286-E69C-B7BE-8D4ED5B4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632" y="223762"/>
            <a:ext cx="11241508" cy="1748414"/>
          </a:xfrm>
        </p:spPr>
        <p:txBody>
          <a:bodyPr>
            <a:noAutofit/>
          </a:bodyPr>
          <a:lstStyle/>
          <a:p>
            <a:pPr algn="ctr"/>
            <a:r>
              <a:rPr lang="pt-BR" sz="3200" b="1" dirty="0">
                <a:solidFill>
                  <a:schemeClr val="tx1"/>
                </a:solidFill>
              </a:rPr>
              <a:t>E as responsabilidades legais?</a:t>
            </a:r>
          </a:p>
        </p:txBody>
      </p:sp>
      <p:sp>
        <p:nvSpPr>
          <p:cNvPr id="16" name="Espaço Reservado para Texto 15">
            <a:extLst>
              <a:ext uri="{FF2B5EF4-FFF2-40B4-BE49-F238E27FC236}">
                <a16:creationId xmlns:a16="http://schemas.microsoft.com/office/drawing/2014/main" xmlns="" id="{D4B50488-8664-8C85-D081-1BEF3B251D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4861" y="1966824"/>
            <a:ext cx="10842278" cy="3530648"/>
          </a:xfrm>
        </p:spPr>
        <p:txBody>
          <a:bodyPr>
            <a:normAutofit fontScale="77500" lnSpcReduction="20000"/>
          </a:bodyPr>
          <a:lstStyle/>
          <a:p>
            <a:r>
              <a:rPr lang="pt-BR" sz="2900" b="1" dirty="0"/>
              <a:t>Lei Federal nº 9.717, 27 de novembro de 1998</a:t>
            </a:r>
          </a:p>
          <a:p>
            <a:endParaRPr lang="pt-BR" sz="1400" dirty="0"/>
          </a:p>
          <a:p>
            <a:pPr algn="just"/>
            <a:r>
              <a:rPr lang="pt-BR" dirty="0"/>
              <a:t>Art. 8º Os responsáveis pelos poderes, órgãos ou entidades do ente estatal, os dirigentes da unidade gestora do respectivo regime próprio de previdência social </a:t>
            </a:r>
            <a:r>
              <a:rPr lang="pt-BR" sz="3100" b="1" u="sng" dirty="0">
                <a:solidFill>
                  <a:srgbClr val="00B050"/>
                </a:solidFill>
              </a:rPr>
              <a:t>e os membros dos seus conselhos e comitês respondem diretamente por infração ao disposto nesta Lei</a:t>
            </a:r>
            <a:r>
              <a:rPr lang="pt-BR" dirty="0"/>
              <a:t>, sujeitando-se, no que couber, ao regime disciplinar estabelecido na Lei Complementar nº 109, de 29 de maio de 2001, e seu regulamento, e conforme diretrizes gerais. </a:t>
            </a:r>
            <a:endParaRPr lang="pt-BR" dirty="0">
              <a:solidFill>
                <a:srgbClr val="0070C0"/>
              </a:solidFill>
            </a:endParaRP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xmlns="" id="{3CD86ED7-881A-6A45-7429-AB55DFFFE200}"/>
              </a:ext>
            </a:extLst>
          </p:cNvPr>
          <p:cNvGrpSpPr/>
          <p:nvPr/>
        </p:nvGrpSpPr>
        <p:grpSpPr>
          <a:xfrm>
            <a:off x="0" y="0"/>
            <a:ext cx="121000" cy="6858001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xmlns="" id="{AEA294A5-551B-86EE-2B3A-4C1DE56E85C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xmlns="" id="{0141B32A-2E36-01F6-8621-F00E7836E154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xmlns="" id="{C92D3256-386B-6A6D-A0FF-5E6CB8D8A74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xmlns="" id="{6143D9B5-51FE-B3B3-D777-F0D2E3FF00C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AC2B32E7-4083-70D5-4BF9-6024A00D0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2212" y="0"/>
            <a:ext cx="1249788" cy="187163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9F5E4FE9-5C79-AB5E-0FF9-E2F6D3989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419" y="107803"/>
            <a:ext cx="457240" cy="451143"/>
          </a:xfrm>
          <a:prstGeom prst="rect">
            <a:avLst/>
          </a:prstGeom>
        </p:spPr>
      </p:pic>
      <p:grpSp>
        <p:nvGrpSpPr>
          <p:cNvPr id="14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062775" y="174342"/>
            <a:ext cx="1522351" cy="305863"/>
            <a:chOff x="0" y="4813301"/>
            <a:chExt cx="3143251" cy="644525"/>
          </a:xfrm>
        </p:grpSpPr>
        <p:sp>
          <p:nvSpPr>
            <p:cNvPr id="17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8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9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0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2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3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4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5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7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1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6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479758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44B9951-E676-C92F-002A-EE7822A16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1967" y="-14440"/>
            <a:ext cx="9558368" cy="854876"/>
          </a:xfrm>
        </p:spPr>
        <p:txBody>
          <a:bodyPr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   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Artigos da Portaria MTP nº 1.467, de 2022 que prevêem cientificação/manifestação dos conselhos</a:t>
            </a:r>
          </a:p>
        </p:txBody>
      </p:sp>
      <p:graphicFrame>
        <p:nvGraphicFramePr>
          <p:cNvPr id="14" name="Tabela 13">
            <a:extLst>
              <a:ext uri="{FF2B5EF4-FFF2-40B4-BE49-F238E27FC236}">
                <a16:creationId xmlns:a16="http://schemas.microsoft.com/office/drawing/2014/main" xmlns="" id="{BB9E0A3F-70F0-0A51-1520-B1D549D472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982840"/>
              </p:ext>
            </p:extLst>
          </p:nvPr>
        </p:nvGraphicFramePr>
        <p:xfrm>
          <a:off x="250166" y="1130128"/>
          <a:ext cx="11662912" cy="5675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5064">
                  <a:extLst>
                    <a:ext uri="{9D8B030D-6E8A-4147-A177-3AD203B41FA5}">
                      <a16:colId xmlns:a16="http://schemas.microsoft.com/office/drawing/2014/main" xmlns="" val="2371547055"/>
                    </a:ext>
                  </a:extLst>
                </a:gridCol>
                <a:gridCol w="3062378">
                  <a:extLst>
                    <a:ext uri="{9D8B030D-6E8A-4147-A177-3AD203B41FA5}">
                      <a16:colId xmlns:a16="http://schemas.microsoft.com/office/drawing/2014/main" xmlns="" val="3007392309"/>
                    </a:ext>
                  </a:extLst>
                </a:gridCol>
                <a:gridCol w="2605177">
                  <a:extLst>
                    <a:ext uri="{9D8B030D-6E8A-4147-A177-3AD203B41FA5}">
                      <a16:colId xmlns:a16="http://schemas.microsoft.com/office/drawing/2014/main" xmlns="" val="3799240652"/>
                    </a:ext>
                  </a:extLst>
                </a:gridCol>
                <a:gridCol w="4080293">
                  <a:extLst>
                    <a:ext uri="{9D8B030D-6E8A-4147-A177-3AD203B41FA5}">
                      <a16:colId xmlns:a16="http://schemas.microsoft.com/office/drawing/2014/main" xmlns="" val="3372939106"/>
                    </a:ext>
                  </a:extLst>
                </a:gridCol>
              </a:tblGrid>
              <a:tr h="742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Artigo</a:t>
                      </a: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Tema</a:t>
                      </a: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Atribuição</a:t>
                      </a: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Trecho normativo</a:t>
                      </a:r>
                    </a:p>
                  </a:txBody>
                  <a:tcPr marL="46719" marR="46719" marT="0" marB="0"/>
                </a:tc>
                <a:extLst>
                  <a:ext uri="{0D108BD9-81ED-4DB2-BD59-A6C34878D82A}">
                    <a16:rowId xmlns:a16="http://schemas.microsoft.com/office/drawing/2014/main" xmlns="" val="3511966267"/>
                  </a:ext>
                </a:extLst>
              </a:tr>
              <a:tr h="7026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Alteração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do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método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financiamento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atuarial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(NTA)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Cientificar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o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“A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unidade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gestora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do RPPS ...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deverá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cientificar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o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...”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extLst>
                  <a:ext uri="{0D108BD9-81ED-4DB2-BD59-A6C34878D82A}">
                    <a16:rowId xmlns:a16="http://schemas.microsoft.com/office/drawing/2014/main" xmlns="" val="4053341801"/>
                  </a:ext>
                </a:extLst>
              </a:tr>
              <a:tr h="660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33, § 2º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Acompanhamento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alteração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das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hipóteses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atuariais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Cientificar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o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“...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acompanhará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as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hipóteses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... 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cientificará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o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...”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extLst>
                  <a:ext uri="{0D108BD9-81ED-4DB2-BD59-A6C34878D82A}">
                    <a16:rowId xmlns:a16="http://schemas.microsoft.com/office/drawing/2014/main" xmlns="" val="245265032"/>
                  </a:ext>
                </a:extLst>
              </a:tr>
              <a:tr h="881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53, § 1º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Proposta de alteração do plano de custeio</a:t>
                      </a:r>
                      <a:endParaRPr lang="pt-B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Apreciada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“A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proposta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alteração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do plano de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custeio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deverá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ser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apreciada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...”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extLst>
                  <a:ext uri="{0D108BD9-81ED-4DB2-BD59-A6C34878D82A}">
                    <a16:rowId xmlns:a16="http://schemas.microsoft.com/office/drawing/2014/main" xmlns="" val="469811885"/>
                  </a:ext>
                </a:extLst>
              </a:tr>
              <a:tr h="929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54, § 2º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Verificação dos repasses / regularidade das contribuições e aportes</a:t>
                      </a:r>
                      <a:endParaRPr lang="pt-B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Verificar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mensalmente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 fiscal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“Cabe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fiscal ...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verificar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mensalmente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regularidade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dos repasses...”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extLst>
                  <a:ext uri="{0D108BD9-81ED-4DB2-BD59-A6C34878D82A}">
                    <a16:rowId xmlns:a16="http://schemas.microsoft.com/office/drawing/2014/main" xmlns="" val="1908445026"/>
                  </a:ext>
                </a:extLst>
              </a:tr>
              <a:tr h="810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55, § 5º, § 7º, I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Proposta de equacionamento do déficit atuarial</a:t>
                      </a:r>
                      <a:endParaRPr lang="pt-B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</a:t>
                      </a:r>
                      <a:r>
                        <a:rPr lang="en-US" sz="17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proposta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do plano de </a:t>
                      </a:r>
                      <a:r>
                        <a:rPr lang="en-US" sz="17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equacionamento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7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será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7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apreciada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7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7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7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7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...”</a:t>
                      </a:r>
                      <a:endParaRPr lang="pt-BR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extLst>
                  <a:ext uri="{0D108BD9-81ED-4DB2-BD59-A6C34878D82A}">
                    <a16:rowId xmlns:a16="http://schemas.microsoft.com/office/drawing/2014/main" xmlns="" val="1654132751"/>
                  </a:ext>
                </a:extLst>
              </a:tr>
              <a:tr h="810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Art. 37, X</a:t>
                      </a: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Premissa reposição segurados na avaliação atuarial</a:t>
                      </a: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Apreciar pelo conselho deliberação </a:t>
                      </a:r>
                    </a:p>
                  </a:txBody>
                  <a:tcPr marL="46719" marR="467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</a:t>
                      </a:r>
                      <a:r>
                        <a:rPr lang="pt-BR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apreciação pelo conselho deliberativo do RPPS”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6719" marR="46719" marT="0" marB="0"/>
                </a:tc>
                <a:extLst>
                  <a:ext uri="{0D108BD9-81ED-4DB2-BD59-A6C34878D82A}">
                    <a16:rowId xmlns:a16="http://schemas.microsoft.com/office/drawing/2014/main" xmlns="" val="943125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5625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10446589" y="253083"/>
            <a:ext cx="1459528" cy="324887"/>
            <a:chOff x="0" y="4813301"/>
            <a:chExt cx="3143251" cy="644525"/>
          </a:xfrm>
        </p:grpSpPr>
        <p:sp>
          <p:nvSpPr>
            <p:cNvPr id="24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9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0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1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3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8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0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xmlns="" id="{5ADF63C1-3D8E-7F67-866C-DE1260170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6837336"/>
              </p:ext>
            </p:extLst>
          </p:nvPr>
        </p:nvGraphicFramePr>
        <p:xfrm>
          <a:off x="138023" y="1138691"/>
          <a:ext cx="11895826" cy="5222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3415">
                  <a:extLst>
                    <a:ext uri="{9D8B030D-6E8A-4147-A177-3AD203B41FA5}">
                      <a16:colId xmlns:a16="http://schemas.microsoft.com/office/drawing/2014/main" xmlns="" val="1637652715"/>
                    </a:ext>
                  </a:extLst>
                </a:gridCol>
                <a:gridCol w="3472583">
                  <a:extLst>
                    <a:ext uri="{9D8B030D-6E8A-4147-A177-3AD203B41FA5}">
                      <a16:colId xmlns:a16="http://schemas.microsoft.com/office/drawing/2014/main" xmlns="" val="2683000783"/>
                    </a:ext>
                  </a:extLst>
                </a:gridCol>
                <a:gridCol w="2598326">
                  <a:extLst>
                    <a:ext uri="{9D8B030D-6E8A-4147-A177-3AD203B41FA5}">
                      <a16:colId xmlns:a16="http://schemas.microsoft.com/office/drawing/2014/main" xmlns="" val="4082531038"/>
                    </a:ext>
                  </a:extLst>
                </a:gridCol>
                <a:gridCol w="3821502">
                  <a:extLst>
                    <a:ext uri="{9D8B030D-6E8A-4147-A177-3AD203B41FA5}">
                      <a16:colId xmlns:a16="http://schemas.microsoft.com/office/drawing/2014/main" xmlns="" val="784411779"/>
                    </a:ext>
                  </a:extLst>
                </a:gridCol>
              </a:tblGrid>
              <a:tr h="363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Artigo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Tema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Atribuição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Trecho Normativo</a:t>
                      </a:r>
                      <a:endParaRPr lang="pt-B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extLst>
                  <a:ext uri="{0D108BD9-81ED-4DB2-BD59-A6C34878D82A}">
                    <a16:rowId xmlns:a16="http://schemas.microsoft.com/office/drawing/2014/main" xmlns="" val="1301098433"/>
                  </a:ext>
                </a:extLst>
              </a:tr>
              <a:tr h="744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59, VII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Implementação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ou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revisão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da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segregação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massas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Apreciar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</a:t>
                      </a:r>
                      <a:r>
                        <a:rPr lang="pt-BR" sz="18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apreciação pelo conselho deliberativo do RPPS”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extLst>
                  <a:ext uri="{0D108BD9-81ED-4DB2-BD59-A6C34878D82A}">
                    <a16:rowId xmlns:a16="http://schemas.microsoft.com/office/drawing/2014/main" xmlns="" val="3129781229"/>
                  </a:ext>
                </a:extLst>
              </a:tr>
              <a:tr h="719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63, § 1º, III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Aportes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bens,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direitos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ativos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RPPS para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equacionamento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Aprovar pelo conselho deliberativo</a:t>
                      </a:r>
                      <a:endParaRPr lang="pt-B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dependerão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aprovação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...”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extLst>
                  <a:ext uri="{0D108BD9-81ED-4DB2-BD59-A6C34878D82A}">
                    <a16:rowId xmlns:a16="http://schemas.microsoft.com/office/drawing/2014/main" xmlns="" val="3678269657"/>
                  </a:ext>
                </a:extLst>
              </a:tr>
              <a:tr h="719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65, IV</a:t>
                      </a: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Redução do plano de custeio</a:t>
                      </a: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Apreciação pelo conselho deliberativo</a:t>
                      </a: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</a:t>
                      </a:r>
                      <a:r>
                        <a:rPr lang="pt-BR" sz="18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apreciação pelo conselho deliberativo do RPPS”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extLst>
                  <a:ext uri="{0D108BD9-81ED-4DB2-BD59-A6C34878D82A}">
                    <a16:rowId xmlns:a16="http://schemas.microsoft.com/office/drawing/2014/main" xmlns="" val="1863724260"/>
                  </a:ext>
                </a:extLst>
              </a:tr>
              <a:tr h="1597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84, III, b</a:t>
                      </a: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Sobras custeio administrativo</a:t>
                      </a: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Aprovação reversão para conta de benefícios</a:t>
                      </a: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pt-BR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“mantém-se a vinculação das sobras mensais de custeio administrativo..., exceto se aprovada, pelo conselho deliberativo, na totalidade ou em parte, a sua reversão para pagamento dos benefícios do RPPS”</a:t>
                      </a:r>
                      <a:endParaRPr lang="pt-B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extLst>
                  <a:ext uri="{0D108BD9-81ED-4DB2-BD59-A6C34878D82A}">
                    <a16:rowId xmlns:a16="http://schemas.microsoft.com/office/drawing/2014/main" xmlns="" val="3657486475"/>
                  </a:ext>
                </a:extLst>
              </a:tr>
              <a:tr h="1078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101, § § 1º e 2º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Aprovação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da Política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Anual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Investimentos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Aprovar pelo conselho deliberativo</a:t>
                      </a:r>
                      <a:endParaRPr lang="pt-B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“A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política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anual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investimentos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deverá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ser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aprovada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pelo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conselho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deliberativo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...”</a:t>
                      </a:r>
                      <a:endParaRPr lang="pt-B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6833" marR="56833" marT="0" marB="0"/>
                </a:tc>
                <a:extLst>
                  <a:ext uri="{0D108BD9-81ED-4DB2-BD59-A6C34878D82A}">
                    <a16:rowId xmlns:a16="http://schemas.microsoft.com/office/drawing/2014/main" xmlns="" val="2534677053"/>
                  </a:ext>
                </a:extLst>
              </a:tr>
            </a:tbl>
          </a:graphicData>
        </a:graphic>
      </p:graphicFrame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2251408C-F00D-931F-7C36-18AF2E393F19}"/>
              </a:ext>
            </a:extLst>
          </p:cNvPr>
          <p:cNvSpPr txBox="1">
            <a:spLocks/>
          </p:cNvSpPr>
          <p:nvPr/>
        </p:nvSpPr>
        <p:spPr>
          <a:xfrm>
            <a:off x="1031967" y="-14440"/>
            <a:ext cx="9414622" cy="7304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b="1" dirty="0">
                <a:solidFill>
                  <a:schemeClr val="tx1"/>
                </a:solidFill>
              </a:rPr>
              <a:t>   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b="1" dirty="0">
                <a:solidFill>
                  <a:schemeClr val="tx1"/>
                </a:solidFill>
              </a:rPr>
              <a:t>Artigos da Portaria MTP nº 1.467, de 2022 que </a:t>
            </a:r>
            <a:r>
              <a:rPr lang="pt-BR" b="1" dirty="0" err="1">
                <a:solidFill>
                  <a:schemeClr val="tx1"/>
                </a:solidFill>
              </a:rPr>
              <a:t>prevêem</a:t>
            </a:r>
            <a:r>
              <a:rPr lang="pt-BR" b="1" dirty="0">
                <a:solidFill>
                  <a:schemeClr val="tx1"/>
                </a:solidFill>
              </a:rPr>
              <a:t> cientificação/manifestação dos conselhos</a:t>
            </a:r>
          </a:p>
        </p:txBody>
      </p:sp>
    </p:spTree>
    <p:extLst>
      <p:ext uri="{BB962C8B-B14F-4D97-AF65-F5344CB8AC3E}">
        <p14:creationId xmlns:p14="http://schemas.microsoft.com/office/powerpoint/2010/main" xmlns="" val="672999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44B9951-E676-C92F-002A-EE7822A16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1665" y="365118"/>
            <a:ext cx="8988669" cy="854876"/>
          </a:xfrm>
        </p:spPr>
        <p:txBody>
          <a:bodyPr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   </a:t>
            </a:r>
            <a:br>
              <a:rPr lang="pt-BR" b="1" dirty="0">
                <a:solidFill>
                  <a:schemeClr val="tx1"/>
                </a:solidFill>
              </a:rPr>
            </a:br>
            <a:r>
              <a:rPr lang="pt-BR" sz="2800" b="1" dirty="0">
                <a:solidFill>
                  <a:schemeClr val="tx1"/>
                </a:solidFill>
              </a:rPr>
              <a:t>Demais competências e responsabilidades</a:t>
            </a:r>
          </a:p>
        </p:txBody>
      </p:sp>
      <p:grpSp>
        <p:nvGrpSpPr>
          <p:cNvPr id="5" name="Agrupar 64">
            <a:extLst>
              <a:ext uri="{FF2B5EF4-FFF2-40B4-BE49-F238E27FC236}">
                <a16:creationId xmlns:a16="http://schemas.microsoft.com/office/drawing/2014/main" xmlns="" id="{CBACB537-EFD4-E928-F12C-327325B58675}"/>
              </a:ext>
            </a:extLst>
          </p:cNvPr>
          <p:cNvGrpSpPr/>
          <p:nvPr/>
        </p:nvGrpSpPr>
        <p:grpSpPr>
          <a:xfrm>
            <a:off x="0" y="6237074"/>
            <a:ext cx="1870075" cy="623888"/>
            <a:chOff x="-1637565" y="1089912"/>
            <a:chExt cx="1870075" cy="623888"/>
          </a:xfrm>
        </p:grpSpPr>
        <p:sp>
          <p:nvSpPr>
            <p:cNvPr id="41" name="Rectangle 55">
              <a:extLst>
                <a:ext uri="{FF2B5EF4-FFF2-40B4-BE49-F238E27FC236}">
                  <a16:creationId xmlns:a16="http://schemas.microsoft.com/office/drawing/2014/main" xmlns="" id="{82604AE7-5C59-7EBF-8E7A-3832644D3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637565" y="1089912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7" name="Freeform 56">
              <a:extLst>
                <a:ext uri="{FF2B5EF4-FFF2-40B4-BE49-F238E27FC236}">
                  <a16:creationId xmlns:a16="http://schemas.microsoft.com/office/drawing/2014/main" xmlns="" id="{183A8D72-ECA1-4746-5CEA-87BBF7051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475640" y="1139124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8" name="Rectangle 57">
              <a:extLst>
                <a:ext uri="{FF2B5EF4-FFF2-40B4-BE49-F238E27FC236}">
                  <a16:creationId xmlns:a16="http://schemas.microsoft.com/office/drawing/2014/main" xmlns="" id="{8FDBCD2E-B3A5-276D-0086-BB2E5976C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9790" y="1089912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9" name="Freeform 58">
              <a:extLst>
                <a:ext uri="{FF2B5EF4-FFF2-40B4-BE49-F238E27FC236}">
                  <a16:creationId xmlns:a16="http://schemas.microsoft.com/office/drawing/2014/main" xmlns="" id="{A222BF15-5200-2339-C0B4-681C0BC2C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7715" y="1167699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3" name="Rectangle 67">
              <a:extLst>
                <a:ext uri="{FF2B5EF4-FFF2-40B4-BE49-F238E27FC236}">
                  <a16:creationId xmlns:a16="http://schemas.microsoft.com/office/drawing/2014/main" xmlns="" id="{F947ECB5-FDE3-8ABB-16D8-17C74DDAFA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13678" y="1089912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4" name="Freeform 68">
              <a:extLst>
                <a:ext uri="{FF2B5EF4-FFF2-40B4-BE49-F238E27FC236}">
                  <a16:creationId xmlns:a16="http://schemas.microsoft.com/office/drawing/2014/main" xmlns="" id="{79B3CF3E-1B63-4DA2-39D9-95390176A5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35890" y="1220087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  <p:sp>
        <p:nvSpPr>
          <p:cNvPr id="22" name="CaixaDeTexto 21"/>
          <p:cNvSpPr txBox="1"/>
          <p:nvPr/>
        </p:nvSpPr>
        <p:spPr>
          <a:xfrm>
            <a:off x="1018904" y="2090057"/>
            <a:ext cx="95971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/>
              <a:t>Entender a missão do Conselho dentro da governança do RPPS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Atuar como instância de controle social, com transparência e integridade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Conhecer as normas que regulamentam o RPPS </a:t>
            </a:r>
          </a:p>
        </p:txBody>
      </p:sp>
      <p:grpSp>
        <p:nvGrpSpPr>
          <p:cNvPr id="23" name="Agrupar 25">
            <a:extLst>
              <a:ext uri="{FF2B5EF4-FFF2-40B4-BE49-F238E27FC236}">
                <a16:creationId xmlns:a16="http://schemas.microsoft.com/office/drawing/2014/main" xmlns="" id="{0A47D375-11B7-6466-5B33-688D4D68D242}"/>
              </a:ext>
            </a:extLst>
          </p:cNvPr>
          <p:cNvGrpSpPr/>
          <p:nvPr/>
        </p:nvGrpSpPr>
        <p:grpSpPr>
          <a:xfrm>
            <a:off x="9483630" y="253083"/>
            <a:ext cx="2030597" cy="452312"/>
            <a:chOff x="0" y="4813301"/>
            <a:chExt cx="3143251" cy="644525"/>
          </a:xfrm>
        </p:grpSpPr>
        <p:sp>
          <p:nvSpPr>
            <p:cNvPr id="24" name="Freeform 173">
              <a:extLst>
                <a:ext uri="{FF2B5EF4-FFF2-40B4-BE49-F238E27FC236}">
                  <a16:creationId xmlns:a16="http://schemas.microsoft.com/office/drawing/2014/main" xmlns="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5" name="Rectangle 174">
              <a:extLst>
                <a:ext uri="{FF2B5EF4-FFF2-40B4-BE49-F238E27FC236}">
                  <a16:creationId xmlns:a16="http://schemas.microsoft.com/office/drawing/2014/main" xmlns="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6" name="Freeform 175">
              <a:extLst>
                <a:ext uri="{FF2B5EF4-FFF2-40B4-BE49-F238E27FC236}">
                  <a16:creationId xmlns:a16="http://schemas.microsoft.com/office/drawing/2014/main" xmlns="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7" name="Rectangle 176">
              <a:extLst>
                <a:ext uri="{FF2B5EF4-FFF2-40B4-BE49-F238E27FC236}">
                  <a16:creationId xmlns:a16="http://schemas.microsoft.com/office/drawing/2014/main" xmlns="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8" name="Freeform 177">
              <a:extLst>
                <a:ext uri="{FF2B5EF4-FFF2-40B4-BE49-F238E27FC236}">
                  <a16:creationId xmlns:a16="http://schemas.microsoft.com/office/drawing/2014/main" xmlns="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9" name="Freeform 178">
              <a:extLst>
                <a:ext uri="{FF2B5EF4-FFF2-40B4-BE49-F238E27FC236}">
                  <a16:creationId xmlns:a16="http://schemas.microsoft.com/office/drawing/2014/main" xmlns="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0" name="Freeform 179">
              <a:extLst>
                <a:ext uri="{FF2B5EF4-FFF2-40B4-BE49-F238E27FC236}">
                  <a16:creationId xmlns:a16="http://schemas.microsoft.com/office/drawing/2014/main" xmlns="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1" name="Freeform 180">
              <a:extLst>
                <a:ext uri="{FF2B5EF4-FFF2-40B4-BE49-F238E27FC236}">
                  <a16:creationId xmlns:a16="http://schemas.microsoft.com/office/drawing/2014/main" xmlns="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2" name="Rectangle 181">
              <a:extLst>
                <a:ext uri="{FF2B5EF4-FFF2-40B4-BE49-F238E27FC236}">
                  <a16:creationId xmlns:a16="http://schemas.microsoft.com/office/drawing/2014/main" xmlns="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3" name="Freeform 182">
              <a:extLst>
                <a:ext uri="{FF2B5EF4-FFF2-40B4-BE49-F238E27FC236}">
                  <a16:creationId xmlns:a16="http://schemas.microsoft.com/office/drawing/2014/main" xmlns="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4" name="Freeform 183">
              <a:extLst>
                <a:ext uri="{FF2B5EF4-FFF2-40B4-BE49-F238E27FC236}">
                  <a16:creationId xmlns:a16="http://schemas.microsoft.com/office/drawing/2014/main" xmlns="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6" name="Freeform 184">
              <a:extLst>
                <a:ext uri="{FF2B5EF4-FFF2-40B4-BE49-F238E27FC236}">
                  <a16:creationId xmlns:a16="http://schemas.microsoft.com/office/drawing/2014/main" xmlns="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8" name="Freeform 185">
              <a:extLst>
                <a:ext uri="{FF2B5EF4-FFF2-40B4-BE49-F238E27FC236}">
                  <a16:creationId xmlns:a16="http://schemas.microsoft.com/office/drawing/2014/main" xmlns="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39" name="Freeform 186">
              <a:extLst>
                <a:ext uri="{FF2B5EF4-FFF2-40B4-BE49-F238E27FC236}">
                  <a16:creationId xmlns:a16="http://schemas.microsoft.com/office/drawing/2014/main" xmlns="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0" name="Freeform 187">
              <a:extLst>
                <a:ext uri="{FF2B5EF4-FFF2-40B4-BE49-F238E27FC236}">
                  <a16:creationId xmlns:a16="http://schemas.microsoft.com/office/drawing/2014/main" xmlns="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xmlns="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xmlns="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xmlns="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xmlns="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0" name="Freeform 192">
              <a:extLst>
                <a:ext uri="{FF2B5EF4-FFF2-40B4-BE49-F238E27FC236}">
                  <a16:creationId xmlns:a16="http://schemas.microsoft.com/office/drawing/2014/main" xmlns="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1" name="Freeform 193">
              <a:extLst>
                <a:ext uri="{FF2B5EF4-FFF2-40B4-BE49-F238E27FC236}">
                  <a16:creationId xmlns:a16="http://schemas.microsoft.com/office/drawing/2014/main" xmlns="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2" name="Rectangle 194">
              <a:extLst>
                <a:ext uri="{FF2B5EF4-FFF2-40B4-BE49-F238E27FC236}">
                  <a16:creationId xmlns:a16="http://schemas.microsoft.com/office/drawing/2014/main" xmlns="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3" name="Freeform 195">
              <a:extLst>
                <a:ext uri="{FF2B5EF4-FFF2-40B4-BE49-F238E27FC236}">
                  <a16:creationId xmlns:a16="http://schemas.microsoft.com/office/drawing/2014/main" xmlns="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4" name="Freeform 196">
              <a:extLst>
                <a:ext uri="{FF2B5EF4-FFF2-40B4-BE49-F238E27FC236}">
                  <a16:creationId xmlns:a16="http://schemas.microsoft.com/office/drawing/2014/main" xmlns="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5" name="Freeform 197">
              <a:extLst>
                <a:ext uri="{FF2B5EF4-FFF2-40B4-BE49-F238E27FC236}">
                  <a16:creationId xmlns:a16="http://schemas.microsoft.com/office/drawing/2014/main" xmlns="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6" name="Freeform 198">
              <a:extLst>
                <a:ext uri="{FF2B5EF4-FFF2-40B4-BE49-F238E27FC236}">
                  <a16:creationId xmlns:a16="http://schemas.microsoft.com/office/drawing/2014/main" xmlns="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7" name="Rectangle 199">
              <a:extLst>
                <a:ext uri="{FF2B5EF4-FFF2-40B4-BE49-F238E27FC236}">
                  <a16:creationId xmlns:a16="http://schemas.microsoft.com/office/drawing/2014/main" xmlns="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8" name="Freeform 200">
              <a:extLst>
                <a:ext uri="{FF2B5EF4-FFF2-40B4-BE49-F238E27FC236}">
                  <a16:creationId xmlns:a16="http://schemas.microsoft.com/office/drawing/2014/main" xmlns="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59" name="Freeform 201">
              <a:extLst>
                <a:ext uri="{FF2B5EF4-FFF2-40B4-BE49-F238E27FC236}">
                  <a16:creationId xmlns:a16="http://schemas.microsoft.com/office/drawing/2014/main" xmlns="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0" name="Freeform 202">
              <a:extLst>
                <a:ext uri="{FF2B5EF4-FFF2-40B4-BE49-F238E27FC236}">
                  <a16:creationId xmlns:a16="http://schemas.microsoft.com/office/drawing/2014/main" xmlns="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1" name="Freeform 203">
              <a:extLst>
                <a:ext uri="{FF2B5EF4-FFF2-40B4-BE49-F238E27FC236}">
                  <a16:creationId xmlns:a16="http://schemas.microsoft.com/office/drawing/2014/main" xmlns="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2" name="Freeform 204">
              <a:extLst>
                <a:ext uri="{FF2B5EF4-FFF2-40B4-BE49-F238E27FC236}">
                  <a16:creationId xmlns:a16="http://schemas.microsoft.com/office/drawing/2014/main" xmlns="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5" name="Freeform 206">
              <a:extLst>
                <a:ext uri="{FF2B5EF4-FFF2-40B4-BE49-F238E27FC236}">
                  <a16:creationId xmlns:a16="http://schemas.microsoft.com/office/drawing/2014/main" xmlns="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6" name="Freeform 207">
              <a:extLst>
                <a:ext uri="{FF2B5EF4-FFF2-40B4-BE49-F238E27FC236}">
                  <a16:creationId xmlns:a16="http://schemas.microsoft.com/office/drawing/2014/main" xmlns="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7" name="Freeform 208">
              <a:extLst>
                <a:ext uri="{FF2B5EF4-FFF2-40B4-BE49-F238E27FC236}">
                  <a16:creationId xmlns:a16="http://schemas.microsoft.com/office/drawing/2014/main" xmlns="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8" name="Freeform 209">
              <a:extLst>
                <a:ext uri="{FF2B5EF4-FFF2-40B4-BE49-F238E27FC236}">
                  <a16:creationId xmlns:a16="http://schemas.microsoft.com/office/drawing/2014/main" xmlns="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9" name="Freeform 210">
              <a:extLst>
                <a:ext uri="{FF2B5EF4-FFF2-40B4-BE49-F238E27FC236}">
                  <a16:creationId xmlns:a16="http://schemas.microsoft.com/office/drawing/2014/main" xmlns="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0" name="Freeform 211">
              <a:extLst>
                <a:ext uri="{FF2B5EF4-FFF2-40B4-BE49-F238E27FC236}">
                  <a16:creationId xmlns:a16="http://schemas.microsoft.com/office/drawing/2014/main" xmlns="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1" name="Freeform 212">
              <a:extLst>
                <a:ext uri="{FF2B5EF4-FFF2-40B4-BE49-F238E27FC236}">
                  <a16:creationId xmlns:a16="http://schemas.microsoft.com/office/drawing/2014/main" xmlns="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2" name="Freeform 213">
              <a:extLst>
                <a:ext uri="{FF2B5EF4-FFF2-40B4-BE49-F238E27FC236}">
                  <a16:creationId xmlns:a16="http://schemas.microsoft.com/office/drawing/2014/main" xmlns="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3" name="Freeform 214">
              <a:extLst>
                <a:ext uri="{FF2B5EF4-FFF2-40B4-BE49-F238E27FC236}">
                  <a16:creationId xmlns:a16="http://schemas.microsoft.com/office/drawing/2014/main" xmlns="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4" name="Freeform 215">
              <a:extLst>
                <a:ext uri="{FF2B5EF4-FFF2-40B4-BE49-F238E27FC236}">
                  <a16:creationId xmlns:a16="http://schemas.microsoft.com/office/drawing/2014/main" xmlns="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5" name="Freeform 216">
              <a:extLst>
                <a:ext uri="{FF2B5EF4-FFF2-40B4-BE49-F238E27FC236}">
                  <a16:creationId xmlns:a16="http://schemas.microsoft.com/office/drawing/2014/main" xmlns="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6" name="Freeform 217">
              <a:extLst>
                <a:ext uri="{FF2B5EF4-FFF2-40B4-BE49-F238E27FC236}">
                  <a16:creationId xmlns:a16="http://schemas.microsoft.com/office/drawing/2014/main" xmlns="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7" name="Freeform 218">
              <a:extLst>
                <a:ext uri="{FF2B5EF4-FFF2-40B4-BE49-F238E27FC236}">
                  <a16:creationId xmlns:a16="http://schemas.microsoft.com/office/drawing/2014/main" xmlns="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8" name="Rectangle 219">
              <a:extLst>
                <a:ext uri="{FF2B5EF4-FFF2-40B4-BE49-F238E27FC236}">
                  <a16:creationId xmlns:a16="http://schemas.microsoft.com/office/drawing/2014/main" xmlns="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9" name="Freeform 220">
              <a:extLst>
                <a:ext uri="{FF2B5EF4-FFF2-40B4-BE49-F238E27FC236}">
                  <a16:creationId xmlns:a16="http://schemas.microsoft.com/office/drawing/2014/main" xmlns="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0" name="Freeform 221">
              <a:extLst>
                <a:ext uri="{FF2B5EF4-FFF2-40B4-BE49-F238E27FC236}">
                  <a16:creationId xmlns:a16="http://schemas.microsoft.com/office/drawing/2014/main" xmlns="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1" name="Rectangle 222">
              <a:extLst>
                <a:ext uri="{FF2B5EF4-FFF2-40B4-BE49-F238E27FC236}">
                  <a16:creationId xmlns:a16="http://schemas.microsoft.com/office/drawing/2014/main" xmlns="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2" name="Freeform 223">
              <a:extLst>
                <a:ext uri="{FF2B5EF4-FFF2-40B4-BE49-F238E27FC236}">
                  <a16:creationId xmlns:a16="http://schemas.microsoft.com/office/drawing/2014/main" xmlns="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3" name="Freeform 224">
              <a:extLst>
                <a:ext uri="{FF2B5EF4-FFF2-40B4-BE49-F238E27FC236}">
                  <a16:creationId xmlns:a16="http://schemas.microsoft.com/office/drawing/2014/main" xmlns="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4" name="Freeform 225">
              <a:extLst>
                <a:ext uri="{FF2B5EF4-FFF2-40B4-BE49-F238E27FC236}">
                  <a16:creationId xmlns:a16="http://schemas.microsoft.com/office/drawing/2014/main" xmlns="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5" name="Freeform 226">
              <a:extLst>
                <a:ext uri="{FF2B5EF4-FFF2-40B4-BE49-F238E27FC236}">
                  <a16:creationId xmlns:a16="http://schemas.microsoft.com/office/drawing/2014/main" xmlns="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6" name="Freeform 227">
              <a:extLst>
                <a:ext uri="{FF2B5EF4-FFF2-40B4-BE49-F238E27FC236}">
                  <a16:creationId xmlns:a16="http://schemas.microsoft.com/office/drawing/2014/main" xmlns="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7" name="Freeform 228">
              <a:extLst>
                <a:ext uri="{FF2B5EF4-FFF2-40B4-BE49-F238E27FC236}">
                  <a16:creationId xmlns:a16="http://schemas.microsoft.com/office/drawing/2014/main" xmlns="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8" name="Rectangle 229">
              <a:extLst>
                <a:ext uri="{FF2B5EF4-FFF2-40B4-BE49-F238E27FC236}">
                  <a16:creationId xmlns:a16="http://schemas.microsoft.com/office/drawing/2014/main" xmlns="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89" name="Rectangle 230">
              <a:extLst>
                <a:ext uri="{FF2B5EF4-FFF2-40B4-BE49-F238E27FC236}">
                  <a16:creationId xmlns:a16="http://schemas.microsoft.com/office/drawing/2014/main" xmlns="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0" name="Rectangle 231">
              <a:extLst>
                <a:ext uri="{FF2B5EF4-FFF2-40B4-BE49-F238E27FC236}">
                  <a16:creationId xmlns:a16="http://schemas.microsoft.com/office/drawing/2014/main" xmlns="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1" name="Rectangle 232">
              <a:extLst>
                <a:ext uri="{FF2B5EF4-FFF2-40B4-BE49-F238E27FC236}">
                  <a16:creationId xmlns:a16="http://schemas.microsoft.com/office/drawing/2014/main" xmlns="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2" name="Freeform 233">
              <a:extLst>
                <a:ext uri="{FF2B5EF4-FFF2-40B4-BE49-F238E27FC236}">
                  <a16:creationId xmlns:a16="http://schemas.microsoft.com/office/drawing/2014/main" xmlns="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3" name="Freeform 234">
              <a:extLst>
                <a:ext uri="{FF2B5EF4-FFF2-40B4-BE49-F238E27FC236}">
                  <a16:creationId xmlns:a16="http://schemas.microsoft.com/office/drawing/2014/main" xmlns="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4" name="Rectangle 235">
              <a:extLst>
                <a:ext uri="{FF2B5EF4-FFF2-40B4-BE49-F238E27FC236}">
                  <a16:creationId xmlns:a16="http://schemas.microsoft.com/office/drawing/2014/main" xmlns="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5" name="Rectangle 236">
              <a:extLst>
                <a:ext uri="{FF2B5EF4-FFF2-40B4-BE49-F238E27FC236}">
                  <a16:creationId xmlns:a16="http://schemas.microsoft.com/office/drawing/2014/main" xmlns="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6" name="Freeform 237">
              <a:extLst>
                <a:ext uri="{FF2B5EF4-FFF2-40B4-BE49-F238E27FC236}">
                  <a16:creationId xmlns:a16="http://schemas.microsoft.com/office/drawing/2014/main" xmlns="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7" name="Rectangle 238">
              <a:extLst>
                <a:ext uri="{FF2B5EF4-FFF2-40B4-BE49-F238E27FC236}">
                  <a16:creationId xmlns:a16="http://schemas.microsoft.com/office/drawing/2014/main" xmlns="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8" name="Freeform 239">
              <a:extLst>
                <a:ext uri="{FF2B5EF4-FFF2-40B4-BE49-F238E27FC236}">
                  <a16:creationId xmlns:a16="http://schemas.microsoft.com/office/drawing/2014/main" xmlns="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99" name="Freeform 240">
              <a:extLst>
                <a:ext uri="{FF2B5EF4-FFF2-40B4-BE49-F238E27FC236}">
                  <a16:creationId xmlns:a16="http://schemas.microsoft.com/office/drawing/2014/main" xmlns="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0" name="Rectangle 241">
              <a:extLst>
                <a:ext uri="{FF2B5EF4-FFF2-40B4-BE49-F238E27FC236}">
                  <a16:creationId xmlns:a16="http://schemas.microsoft.com/office/drawing/2014/main" xmlns="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1" name="Freeform 242">
              <a:extLst>
                <a:ext uri="{FF2B5EF4-FFF2-40B4-BE49-F238E27FC236}">
                  <a16:creationId xmlns:a16="http://schemas.microsoft.com/office/drawing/2014/main" xmlns="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2" name="Freeform 243">
              <a:extLst>
                <a:ext uri="{FF2B5EF4-FFF2-40B4-BE49-F238E27FC236}">
                  <a16:creationId xmlns:a16="http://schemas.microsoft.com/office/drawing/2014/main" xmlns="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3" name="Freeform 244">
              <a:extLst>
                <a:ext uri="{FF2B5EF4-FFF2-40B4-BE49-F238E27FC236}">
                  <a16:creationId xmlns:a16="http://schemas.microsoft.com/office/drawing/2014/main" xmlns="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4" name="Freeform 245">
              <a:extLst>
                <a:ext uri="{FF2B5EF4-FFF2-40B4-BE49-F238E27FC236}">
                  <a16:creationId xmlns:a16="http://schemas.microsoft.com/office/drawing/2014/main" xmlns="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5" name="Freeform 246">
              <a:extLst>
                <a:ext uri="{FF2B5EF4-FFF2-40B4-BE49-F238E27FC236}">
                  <a16:creationId xmlns:a16="http://schemas.microsoft.com/office/drawing/2014/main" xmlns="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6" name="Freeform 247">
              <a:extLst>
                <a:ext uri="{FF2B5EF4-FFF2-40B4-BE49-F238E27FC236}">
                  <a16:creationId xmlns:a16="http://schemas.microsoft.com/office/drawing/2014/main" xmlns="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7" name="Freeform 248">
              <a:extLst>
                <a:ext uri="{FF2B5EF4-FFF2-40B4-BE49-F238E27FC236}">
                  <a16:creationId xmlns:a16="http://schemas.microsoft.com/office/drawing/2014/main" xmlns="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8" name="Freeform 249">
              <a:extLst>
                <a:ext uri="{FF2B5EF4-FFF2-40B4-BE49-F238E27FC236}">
                  <a16:creationId xmlns:a16="http://schemas.microsoft.com/office/drawing/2014/main" xmlns="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09" name="Freeform 250">
              <a:extLst>
                <a:ext uri="{FF2B5EF4-FFF2-40B4-BE49-F238E27FC236}">
                  <a16:creationId xmlns:a16="http://schemas.microsoft.com/office/drawing/2014/main" xmlns="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0" name="Freeform 251">
              <a:extLst>
                <a:ext uri="{FF2B5EF4-FFF2-40B4-BE49-F238E27FC236}">
                  <a16:creationId xmlns:a16="http://schemas.microsoft.com/office/drawing/2014/main" xmlns="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1" name="Freeform 252">
              <a:extLst>
                <a:ext uri="{FF2B5EF4-FFF2-40B4-BE49-F238E27FC236}">
                  <a16:creationId xmlns:a16="http://schemas.microsoft.com/office/drawing/2014/main" xmlns="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2" name="Freeform 253">
              <a:extLst>
                <a:ext uri="{FF2B5EF4-FFF2-40B4-BE49-F238E27FC236}">
                  <a16:creationId xmlns:a16="http://schemas.microsoft.com/office/drawing/2014/main" xmlns="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3" name="Freeform 254">
              <a:extLst>
                <a:ext uri="{FF2B5EF4-FFF2-40B4-BE49-F238E27FC236}">
                  <a16:creationId xmlns:a16="http://schemas.microsoft.com/office/drawing/2014/main" xmlns="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4" name="Freeform 255">
              <a:extLst>
                <a:ext uri="{FF2B5EF4-FFF2-40B4-BE49-F238E27FC236}">
                  <a16:creationId xmlns:a16="http://schemas.microsoft.com/office/drawing/2014/main" xmlns="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5" name="Freeform 256">
              <a:extLst>
                <a:ext uri="{FF2B5EF4-FFF2-40B4-BE49-F238E27FC236}">
                  <a16:creationId xmlns:a16="http://schemas.microsoft.com/office/drawing/2014/main" xmlns="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6" name="Freeform 257">
              <a:extLst>
                <a:ext uri="{FF2B5EF4-FFF2-40B4-BE49-F238E27FC236}">
                  <a16:creationId xmlns:a16="http://schemas.microsoft.com/office/drawing/2014/main" xmlns="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7" name="Freeform 258">
              <a:extLst>
                <a:ext uri="{FF2B5EF4-FFF2-40B4-BE49-F238E27FC236}">
                  <a16:creationId xmlns:a16="http://schemas.microsoft.com/office/drawing/2014/main" xmlns="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8" name="Freeform 259">
              <a:extLst>
                <a:ext uri="{FF2B5EF4-FFF2-40B4-BE49-F238E27FC236}">
                  <a16:creationId xmlns:a16="http://schemas.microsoft.com/office/drawing/2014/main" xmlns="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19" name="Freeform 260">
              <a:extLst>
                <a:ext uri="{FF2B5EF4-FFF2-40B4-BE49-F238E27FC236}">
                  <a16:creationId xmlns:a16="http://schemas.microsoft.com/office/drawing/2014/main" xmlns="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672999527"/>
      </p:ext>
    </p:extLst>
  </p:cSld>
  <p:clrMapOvr>
    <a:masterClrMapping/>
  </p:clrMapOvr>
</p:sld>
</file>

<file path=ppt/theme/theme1.xml><?xml version="1.0" encoding="utf-8"?>
<a:theme xmlns:a="http://schemas.openxmlformats.org/drawingml/2006/main" name="MPS - Tema claro">
  <a:themeElements>
    <a:clrScheme name="Padrão MPS">
      <a:dk1>
        <a:srgbClr val="3C3C3C"/>
      </a:dk1>
      <a:lt1>
        <a:sysClr val="window" lastClr="FFFFFF"/>
      </a:lt1>
      <a:dk2>
        <a:srgbClr val="00008C"/>
      </a:dk2>
      <a:lt2>
        <a:srgbClr val="FFFF00"/>
      </a:lt2>
      <a:accent1>
        <a:srgbClr val="183EFF"/>
      </a:accent1>
      <a:accent2>
        <a:srgbClr val="FF0000"/>
      </a:accent2>
      <a:accent3>
        <a:srgbClr val="00D000"/>
      </a:accent3>
      <a:accent4>
        <a:srgbClr val="FF7D00"/>
      </a:accent4>
      <a:accent5>
        <a:srgbClr val="FFD000"/>
      </a:accent5>
      <a:accent6>
        <a:srgbClr val="00F537"/>
      </a:accent6>
      <a:hlink>
        <a:srgbClr val="183EFF"/>
      </a:hlink>
      <a:folHlink>
        <a:srgbClr val="00F537"/>
      </a:folHlink>
    </a:clrScheme>
    <a:fontScheme name="Padrão MP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C3BF08FCBC1404284A7C49D9FC811C1" ma:contentTypeVersion="3" ma:contentTypeDescription="Criar um novo documento." ma:contentTypeScope="" ma:versionID="a5ce85c06f507532709a9d8c8acf9aec">
  <xsd:schema xmlns:xsd="http://www.w3.org/2001/XMLSchema" xmlns:xs="http://www.w3.org/2001/XMLSchema" xmlns:p="http://schemas.microsoft.com/office/2006/metadata/properties" xmlns:ns2="9d3a3c94-435f-4b61-af3f-e6a3a684f9a3" targetNamespace="http://schemas.microsoft.com/office/2006/metadata/properties" ma:root="true" ma:fieldsID="8f2ffb21a083a542232f9261ca752782" ns2:_="">
    <xsd:import namespace="9d3a3c94-435f-4b61-af3f-e6a3a684f9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3a3c94-435f-4b61-af3f-e6a3a684f9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E61352-5EB6-4739-A66E-E2140901AD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3a3c94-435f-4b61-af3f-e6a3a684f9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6B3F3F-36D4-4D50-98F0-8D46974223D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D0496CE-61DA-4321-83CC-FA59029E1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2495</TotalTime>
  <Words>964</Words>
  <Application>Microsoft Office PowerPoint</Application>
  <PresentationFormat>Personalizar</PresentationFormat>
  <Paragraphs>126</Paragraphs>
  <Slides>27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33" baseType="lpstr">
      <vt:lpstr>Arial</vt:lpstr>
      <vt:lpstr>Verdana</vt:lpstr>
      <vt:lpstr>Wingdings</vt:lpstr>
      <vt:lpstr>Courier New</vt:lpstr>
      <vt:lpstr>Calibri</vt:lpstr>
      <vt:lpstr>MPS - Tema claro</vt:lpstr>
      <vt:lpstr>Slide 1</vt:lpstr>
      <vt:lpstr>O papel dos conselheiros no acompanhamento da regularidade do RPPS  MINISTÉRIO DA PREVIDÊNCIA SOCIAL</vt:lpstr>
      <vt:lpstr>Você sabe?</vt:lpstr>
      <vt:lpstr>Competências da Secretaria de Regime Próprio e Complementar</vt:lpstr>
      <vt:lpstr>Quais as exigências legais para  ser Conselheiro do RPPS</vt:lpstr>
      <vt:lpstr>E as responsabilidades legais?</vt:lpstr>
      <vt:lpstr>    Artigos da Portaria MTP nº 1.467, de 2022 que prevêem cientificação/manifestação dos conselhos</vt:lpstr>
      <vt:lpstr>Slide 8</vt:lpstr>
      <vt:lpstr>    Demais competências e responsabilidades</vt:lpstr>
      <vt:lpstr>As informações da Secretaria de Regime Próprio  e Complementar como ferramenta  para os conselheiros </vt:lpstr>
      <vt:lpstr>Ferramenta do que e para que?</vt:lpstr>
      <vt:lpstr>    DRPPS/SRPC cada dia mais próxima dos RPPS, dos servidores e da sociedade previdencia.gov.br</vt:lpstr>
      <vt:lpstr>    DRPPS/SRPC cada dia mais próxima dos RPPS, dos servidores e da sociedade previdencia.gov.br</vt:lpstr>
      <vt:lpstr>    DRPPS/SRPC cada dia mais próxima dos RPPS, dos servidores e da sociedade previdencia.gov.br</vt:lpstr>
      <vt:lpstr>VOCÊ CONHECE OU JÁ OUVIU FALAR NO CADPREV? CADPREV.PREVIDENCIA.GOV.BR</vt:lpstr>
      <vt:lpstr>CADPREV - Sistema de Informações dos Regimes Públicos de Previdência Social (previdencia.gov.br)</vt:lpstr>
      <vt:lpstr>Slide 17</vt:lpstr>
      <vt:lpstr>Slide 18</vt:lpstr>
      <vt:lpstr> Análise da Legislação do Ente Federativo </vt:lpstr>
      <vt:lpstr>EQUILÍBRIO FINANCEIRO E ATUARIAL</vt:lpstr>
      <vt:lpstr>INFORMAÇÕES PREVIDENCIÁRIAS E REPASSES </vt:lpstr>
      <vt:lpstr>PREVIDÊNCIA COMPLEMENTAR</vt:lpstr>
      <vt:lpstr>Slide 23</vt:lpstr>
      <vt:lpstr>Slide 24</vt:lpstr>
      <vt:lpstr>Slide 25</vt:lpstr>
      <vt:lpstr>Slide 26</vt:lpstr>
      <vt:lpstr>Departamento dos Regimes Próprios de Previdência Social Secretaria de Regime Próprio e Complementar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papel dos conselheiros no acompanhamento da regularidade do RPPS MINISTÉRIO DA PREVIDÊNCIA SOCIAL</dc:title>
  <dc:creator>Ana Cavalcante</dc:creator>
  <cp:lastModifiedBy>Claudia Fernanda</cp:lastModifiedBy>
  <cp:revision>51</cp:revision>
  <dcterms:created xsi:type="dcterms:W3CDTF">2025-08-08T14:06:20Z</dcterms:created>
  <dcterms:modified xsi:type="dcterms:W3CDTF">2025-12-12T00:48:39Z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0x0101000C3BF08FCBC1404284A7C49D9FC811C1</vt:lpwstr>
  </property>
</Properties>
</file>