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58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9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22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64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49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2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64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97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29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27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71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0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4016A9DD-6D3D-699D-C538-C60606878AB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xmlns="" val="hdr"/>
              </p:ext>
            </p:extLst>
          </p:nvPr>
        </p:nvSpPr>
        <p:spPr>
          <a:xfrm>
            <a:off x="63500" y="63500"/>
            <a:ext cx="237490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t-BR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Classificação: Interno e Parceiros de Negócios</a:t>
            </a:r>
          </a:p>
        </p:txBody>
      </p:sp>
    </p:spTree>
    <p:extLst>
      <p:ext uri="{BB962C8B-B14F-4D97-AF65-F5344CB8AC3E}">
        <p14:creationId xmlns:p14="http://schemas.microsoft.com/office/powerpoint/2010/main" val="21412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E9B16D6C-10D3-95DB-CB23-EAF52B97A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2" y="0"/>
            <a:ext cx="12128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32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2C70F4B-5E39-1713-85D2-4D582A911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453D90FB-9837-C7EE-AFA3-F3B0AAC909D4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A16B43E5-3DF8-A3F0-5B4D-B2DFF53F7645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878A82C4-7742-29AA-A270-6A3A20226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31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0B33FD6B-EF99-2C07-7576-BC68D2F04965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Títulos públicos federais no Brasil</a:t>
            </a:r>
          </a:p>
          <a:p>
            <a:pPr algn="l"/>
            <a:endParaRPr lang="pt-BR" sz="32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8E47D5-74F4-66FB-983D-2F999BFF7519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Comportamento em diferentes cenários econômicos: </a:t>
            </a: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   </a:t>
            </a:r>
          </a:p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2. Cenário de incerteza econômica ou política</a:t>
            </a:r>
            <a:r>
              <a:rPr lang="pt-BR" sz="2000" dirty="0">
                <a:latin typeface="Montserrat" panose="00000500000000000000" pitchFamily="2" charset="0"/>
              </a:rPr>
              <a:t>: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20000"/>
              </a:lnSpc>
            </a:pPr>
            <a:r>
              <a:rPr lang="pt-BR" sz="1900" dirty="0">
                <a:latin typeface="Montserrat" panose="00000500000000000000" pitchFamily="2" charset="0"/>
              </a:rPr>
              <a:t>“A incerteza eleva o prêmio de risco exigido pelo mercado”</a:t>
            </a:r>
          </a:p>
          <a:p>
            <a:pPr algn="l">
              <a:lnSpc>
                <a:spcPct val="120000"/>
              </a:lnSpc>
            </a:pPr>
            <a:endParaRPr lang="pt-BR" sz="1900" dirty="0">
              <a:latin typeface="Montserrat" panose="00000500000000000000" pitchFamily="2" charset="0"/>
            </a:endParaRPr>
          </a:p>
          <a:p>
            <a:pPr algn="l">
              <a:lnSpc>
                <a:spcPct val="120000"/>
              </a:lnSpc>
            </a:pPr>
            <a:r>
              <a:rPr lang="pt-BR" sz="1900" dirty="0">
                <a:latin typeface="Montserrat" panose="00000500000000000000" pitchFamily="2" charset="0"/>
              </a:rPr>
              <a:t>Selic: é o porto seguro: tem baixa volatilidade e acompanha os juros nominais de curto prazo.</a:t>
            </a:r>
          </a:p>
          <a:p>
            <a:pPr algn="l">
              <a:lnSpc>
                <a:spcPct val="120000"/>
              </a:lnSpc>
            </a:pPr>
            <a:endParaRPr lang="pt-BR" sz="1900" dirty="0">
              <a:latin typeface="Montserrat" panose="00000500000000000000" pitchFamily="2" charset="0"/>
            </a:endParaRPr>
          </a:p>
          <a:p>
            <a:pPr algn="l">
              <a:lnSpc>
                <a:spcPct val="120000"/>
              </a:lnSpc>
            </a:pPr>
            <a:r>
              <a:rPr lang="pt-BR" sz="1900" dirty="0">
                <a:latin typeface="Montserrat" panose="00000500000000000000" pitchFamily="2" charset="0"/>
              </a:rPr>
              <a:t>Prefixados e NTN-</a:t>
            </a:r>
            <a:r>
              <a:rPr lang="pt-BR" sz="1900" dirty="0" err="1">
                <a:latin typeface="Montserrat" panose="00000500000000000000" pitchFamily="2" charset="0"/>
              </a:rPr>
              <a:t>Bs</a:t>
            </a:r>
            <a:r>
              <a:rPr lang="pt-BR" sz="1900" dirty="0">
                <a:latin typeface="Montserrat" panose="00000500000000000000" pitchFamily="2" charset="0"/>
              </a:rPr>
              <a:t>: sofrem com volatilidade (marcação a mercado negativa), pois o mercado ajusta as taxas para cima.</a:t>
            </a:r>
          </a:p>
          <a:p>
            <a:pPr algn="l">
              <a:lnSpc>
                <a:spcPct val="120000"/>
              </a:lnSpc>
            </a:pPr>
            <a:endParaRPr lang="pt-BR" sz="19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570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1EEFBDF-7DAB-11D8-73A8-C0A0518012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667327AF-F09D-2F89-40F1-4D5155D50274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79933B85-D017-FBBF-D77D-848F1292FD55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81BEBC0D-7BB0-04C7-0054-39DEE832B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31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22F9D640-DF65-8D73-5129-25EDF6117098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Títulos públicos federais no Brasil</a:t>
            </a:r>
          </a:p>
          <a:p>
            <a:pPr algn="l"/>
            <a:endParaRPr lang="pt-BR" sz="32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E30F35-AF56-5600-BD97-03E99A3FB908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Comportamento em diferentes cenários econômicos: </a:t>
            </a: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   </a:t>
            </a:r>
          </a:p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3. Cenário benigno (inflação controlada, juros em queda, crescimento)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Selic: rende menos, pois a Selic tende a cair — porém, continua sendo uma opção segura para liquidez.</a:t>
            </a:r>
            <a:endParaRPr lang="pt-BR" sz="19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Prefixados: tendem a se valorizar: taxas contratadas tornam-se mais atrativas à medida que os juros futuros caem.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 err="1">
                <a:latin typeface="Montserrat" panose="00000500000000000000" pitchFamily="2" charset="0"/>
              </a:rPr>
              <a:t>NTNBs</a:t>
            </a:r>
            <a:r>
              <a:rPr lang="pt-BR" sz="2000" dirty="0">
                <a:latin typeface="Montserrat" panose="00000500000000000000" pitchFamily="2" charset="0"/>
              </a:rPr>
              <a:t>: também se valoriza, com ganho real preservado e valorização pela queda na curva de juros.</a:t>
            </a:r>
          </a:p>
        </p:txBody>
      </p:sp>
    </p:spTree>
    <p:extLst>
      <p:ext uri="{BB962C8B-B14F-4D97-AF65-F5344CB8AC3E}">
        <p14:creationId xmlns:p14="http://schemas.microsoft.com/office/powerpoint/2010/main" val="241040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B1783E5-410A-FD96-CDFA-7B7C348BDD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01652605-80FB-BDF9-58FD-90D17748EBC1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1D885076-3EA1-9A8B-CA8B-FA00AEC20996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222A9B96-AEBA-6F9B-8A2A-C9A2DDC78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31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1168DD6A-2E88-4865-BF1C-B526A62846FB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Títulos públicos: como operacionalizar?</a:t>
            </a:r>
          </a:p>
          <a:p>
            <a:pPr algn="l"/>
            <a:endParaRPr lang="pt-BR" sz="32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02D81B-74E9-5EBA-858B-09E582450115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Mercado secundário via CETIP/SELIC (para investidores institucionais)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Como funciona: Títulos são negociados com corretoras, bancos ou distribuidoras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Os preços e taxas variam conforme oferta e demanda (marcação a mercado) 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Vantagens: Flexibilidade na escolha dos vencimentos e volumes e a possibilidade de montar estratégias de ALM mais complexas</a:t>
            </a:r>
          </a:p>
        </p:txBody>
      </p:sp>
    </p:spTree>
    <p:extLst>
      <p:ext uri="{BB962C8B-B14F-4D97-AF65-F5344CB8AC3E}">
        <p14:creationId xmlns:p14="http://schemas.microsoft.com/office/powerpoint/2010/main" val="4185772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A2AC5E3-A144-A218-85C6-27F8C883F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9C2E2915-5388-B634-46B7-CE8D45C04C58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0FEB1441-6B3C-F678-AA4F-BC18BB32672D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A29ADAE2-79B5-6597-7498-80FAADA46B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31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A4DB25F2-6976-C279-53A1-1064FAF206C1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Títulos públicos: como operacionalizar?</a:t>
            </a:r>
          </a:p>
          <a:p>
            <a:pPr algn="l"/>
            <a:endParaRPr lang="pt-BR" sz="32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809247-42E2-EF03-DE48-B24C5BEF01A3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Fundos de investimento em títulos públicos: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Alternativa para quem prefere terceirizar a gestão da carteira.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Existem fundos:100% títulos públicos (ex.: fundos referenciados DI)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Multimercados com grande exposição em NTN-B ou LFT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Vantagens: Gestão profissional e diversificação e rebalanceamento automático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Limitações: Cobrança de taxas de administração e menor controle sobre o momento de compra e venda dos títulos</a:t>
            </a:r>
          </a:p>
        </p:txBody>
      </p:sp>
    </p:spTree>
    <p:extLst>
      <p:ext uri="{BB962C8B-B14F-4D97-AF65-F5344CB8AC3E}">
        <p14:creationId xmlns:p14="http://schemas.microsoft.com/office/powerpoint/2010/main" val="584789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050ED34-BE64-0DA7-DB63-E119A51F94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AF5DF2EA-793F-D7A9-BAD3-29882252EE8E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63E489C6-6A7C-D676-4DE7-04BE3AB3CB96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980AFD59-6968-05D6-5E1D-A07BD08C3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31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1C82B47E-8A6D-82F6-41D2-96AC0AE9B93E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Títulos públicos: considerações sobre estratégias para RPPS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73003DE-EBFC-C750-DB5E-795756A0B0FD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1. Compra no mercado secundário é o canal mais comum, com possibilidade de casar prazo com passivo atuarial. Compra através de fundos simplifica a gestão: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2. A seleção do tipo de título e prazo de vencimento deve considerar o perfil dos passivos (via ALM).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marL="457200" indent="-457200" algn="l">
              <a:lnSpc>
                <a:spcPct val="130000"/>
              </a:lnSpc>
              <a:buFont typeface="+mj-lt"/>
              <a:buAutoNum type="arabicPeriod"/>
            </a:pPr>
            <a:endParaRPr lang="pt-BR" sz="2000" dirty="0">
              <a:latin typeface="Montserrat" panose="00000500000000000000" pitchFamily="2" charset="0"/>
            </a:endParaRPr>
          </a:p>
          <a:p>
            <a:pPr marL="457200" indent="-457200" algn="l">
              <a:lnSpc>
                <a:spcPct val="130000"/>
              </a:lnSpc>
              <a:buFont typeface="+mj-lt"/>
              <a:buAutoNum type="arabicPeriod"/>
            </a:pPr>
            <a:endParaRPr lang="pt-BR" sz="2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165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5FA07F3-DE46-7B78-A4E8-63B0F68977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A146A5F7-7BBE-C7F5-2A1A-277C82EEEFD6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C9D4A57A-B68C-8575-5C77-ACC8B38AE2FA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311095CA-B253-8D6A-421B-5DD378FA4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31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93703D20-AB2B-CB47-B127-9AFC6FBD4705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Títulos públicos: considerações sobre estratégias para RPPS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91215AC-03C7-37D4-1F43-8409F870801F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30000"/>
              </a:lnSpc>
              <a:buFont typeface="+mj-lt"/>
              <a:buAutoNum type="arabicPeriod"/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3. Gestão ativa x passiva: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Passiva: manter o título até o vencimento, priorizando segurança e fluxo.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Ativa: buscar ganhos por marcação a mercado, aproveitando ciclos de juros e inflação. 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marL="914400" lvl="1" indent="-457200">
              <a:lnSpc>
                <a:spcPct val="130000"/>
              </a:lnSpc>
              <a:buFont typeface="+mj-lt"/>
              <a:buAutoNum type="arabicPeriod"/>
            </a:pPr>
            <a:r>
              <a:rPr lang="pt-BR" sz="100" dirty="0">
                <a:latin typeface="Montserrat" panose="00000500000000000000" pitchFamily="2" charset="0"/>
              </a:rPr>
              <a:t>Passiva: manter o título até o vencimento, priorizando segurança e fluxo Ativa: buscar ganhos por marcação a mercado, aproveitando ciclos de juros e inflação.</a:t>
            </a:r>
          </a:p>
        </p:txBody>
      </p:sp>
    </p:spTree>
    <p:extLst>
      <p:ext uri="{BB962C8B-B14F-4D97-AF65-F5344CB8AC3E}">
        <p14:creationId xmlns:p14="http://schemas.microsoft.com/office/powerpoint/2010/main" val="3375840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7E63CEFB-F6CA-C67E-A809-572B45455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3146855" y="250696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latin typeface="Montserrat" panose="00000500000000000000" pitchFamily="2" charset="0"/>
              </a:rPr>
              <a:t>Obrigada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B7977618-D4F8-EDC1-D706-8613533A0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280" y="4267163"/>
            <a:ext cx="3251997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48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646387" y="1812250"/>
            <a:ext cx="10886250" cy="40193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pt-BR" sz="5100" b="1" dirty="0">
                <a:latin typeface="Montserrat" panose="00000500000000000000" pitchFamily="2" charset="0"/>
              </a:rPr>
              <a:t> A aquisição de títulos e a importância do ALM</a:t>
            </a:r>
          </a:p>
          <a:p>
            <a:pPr algn="l">
              <a:lnSpc>
                <a:spcPct val="150000"/>
              </a:lnSpc>
            </a:pPr>
            <a:endParaRPr lang="pt-BR" sz="3200" b="1" dirty="0">
              <a:latin typeface="Montserrat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pt-BR" sz="3200" b="1" dirty="0">
                <a:latin typeface="Montserrat" panose="00000500000000000000" pitchFamily="2" charset="0"/>
              </a:rPr>
              <a:t>Uma abordagem essencial para a sustentabilidade dos Regimes Próprios de Previdência Social (RPPS)</a:t>
            </a:r>
          </a:p>
          <a:p>
            <a:pPr algn="l">
              <a:lnSpc>
                <a:spcPct val="150000"/>
              </a:lnSpc>
            </a:pPr>
            <a:endParaRPr lang="pt-BR" sz="3200" b="1" dirty="0">
              <a:latin typeface="Montserrat" panose="00000500000000000000" pitchFamily="2" charset="0"/>
            </a:endParaRPr>
          </a:p>
          <a:p>
            <a:pPr algn="l">
              <a:lnSpc>
                <a:spcPct val="150000"/>
              </a:lnSpc>
            </a:pPr>
            <a:endParaRPr lang="pt-BR" sz="5100" b="1" dirty="0">
              <a:latin typeface="Montserrat" panose="00000500000000000000" pitchFamily="2" charset="0"/>
            </a:endParaRPr>
          </a:p>
          <a:p>
            <a:pPr algn="l">
              <a:lnSpc>
                <a:spcPct val="150000"/>
              </a:lnSpc>
            </a:pPr>
            <a:endParaRPr lang="pt-BR" sz="2600" b="1" dirty="0">
              <a:latin typeface="Montserrat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pt-BR" sz="2600" b="1" dirty="0">
                <a:latin typeface="Montserrat" panose="00000500000000000000" pitchFamily="2" charset="0"/>
              </a:rPr>
              <a:t>Marianna de Oliveira Costa </a:t>
            </a:r>
          </a:p>
          <a:p>
            <a:pPr algn="l">
              <a:lnSpc>
                <a:spcPct val="150000"/>
              </a:lnSpc>
            </a:pPr>
            <a:r>
              <a:rPr lang="pt-BR" sz="2600" b="1" dirty="0">
                <a:latin typeface="Montserrat" panose="00000500000000000000" pitchFamily="2" charset="0"/>
              </a:rPr>
              <a:t>Economista – Mirae Asset Corretora</a:t>
            </a:r>
          </a:p>
          <a:p>
            <a:pPr algn="l"/>
            <a:endParaRPr lang="pt-BR" sz="3200" b="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60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09704B9-C72B-4B59-C04B-1CD40A959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91E826CB-630D-8609-F5F1-7AEA27E00FFE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EC530905-57A2-197C-1A3A-7388D6564417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24E27AF1-8AAB-D1A7-097D-8F1C12230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42AD5200-F40D-82C8-01AC-6F6C3EAB9BDB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ALM – Asset </a:t>
            </a:r>
            <a:r>
              <a:rPr lang="pt-BR" sz="3200" b="1" dirty="0" err="1">
                <a:latin typeface="Montserrat" panose="00000500000000000000" pitchFamily="2" charset="0"/>
              </a:rPr>
              <a:t>Liability</a:t>
            </a:r>
            <a:r>
              <a:rPr lang="pt-BR" sz="3200" b="1" dirty="0">
                <a:latin typeface="Montserrat" panose="00000500000000000000" pitchFamily="2" charset="0"/>
              </a:rPr>
              <a:t> Management</a:t>
            </a:r>
          </a:p>
          <a:p>
            <a:pPr algn="l"/>
            <a:endParaRPr lang="pt-BR" sz="32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44AFA3-3263-8A14-0BD3-F2C041B8FF30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ALM significa Gestão Ativo-Passivo</a:t>
            </a: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5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pt-BR" sz="2000" dirty="0">
                <a:latin typeface="Montserrat" panose="00000500000000000000" pitchFamily="2" charset="0"/>
              </a:rPr>
              <a:t>É uma metodologia que busca alinhar os investimentos (ativos) do fundo com os compromissos futuros (passivos).</a:t>
            </a:r>
          </a:p>
          <a:p>
            <a:pPr algn="l">
              <a:lnSpc>
                <a:spcPct val="15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pt-BR" sz="2000" dirty="0">
                <a:latin typeface="Montserrat" panose="00000500000000000000" pitchFamily="2" charset="0"/>
              </a:rPr>
              <a:t>Objetivo é assegurar que o fundo tenha recursos suficientes, no momento certo, para honrar seus compromissos com segurados e pensionistas.</a:t>
            </a:r>
          </a:p>
          <a:p>
            <a:pPr algn="l">
              <a:lnSpc>
                <a:spcPct val="150000"/>
              </a:lnSpc>
            </a:pPr>
            <a:endParaRPr lang="pt-BR" sz="2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008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EDA1AC4-0F66-C9E9-70B9-A71E175F8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4340E675-FA5E-31E5-E53D-8079C35C13E6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B3750ABF-1E14-311A-4B4E-98F87FF368F3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DFB1B1B3-F6EE-1CDE-E4A9-1338B59B4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F5AF8C31-19E5-C671-0519-D000B76B1E95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Como funciona o ALM na prática?</a:t>
            </a:r>
          </a:p>
          <a:p>
            <a:pPr algn="l"/>
            <a:endParaRPr lang="pt-BR" sz="32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55EA31-6884-6C68-A95D-2743BDD6C0C8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pt-BR" sz="2600" b="1" dirty="0">
                <a:latin typeface="Montserrat" panose="00000500000000000000" pitchFamily="2" charset="0"/>
              </a:rPr>
              <a:t>Estratégia </a:t>
            </a:r>
            <a:r>
              <a:rPr lang="pt-BR" sz="2600" dirty="0">
                <a:latin typeface="Montserrat" panose="00000500000000000000" pitchFamily="2" charset="0"/>
              </a:rPr>
              <a:t>pensando em:</a:t>
            </a:r>
          </a:p>
          <a:p>
            <a:pPr algn="l">
              <a:lnSpc>
                <a:spcPct val="150000"/>
              </a:lnSpc>
            </a:pPr>
            <a:endParaRPr lang="pt-BR" sz="2600" dirty="0">
              <a:latin typeface="Montserrat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pt-BR" sz="2600" b="1" dirty="0">
                <a:latin typeface="Montserrat" panose="00000500000000000000" pitchFamily="2" charset="0"/>
              </a:rPr>
              <a:t>Prazos</a:t>
            </a:r>
            <a:r>
              <a:rPr lang="pt-BR" sz="2600" dirty="0">
                <a:latin typeface="Montserrat" panose="00000500000000000000" pitchFamily="2" charset="0"/>
              </a:rPr>
              <a:t> (ex.: os investimentos vencem na mesma época em que os benefícios são pagos?)</a:t>
            </a:r>
          </a:p>
          <a:p>
            <a:pPr algn="l">
              <a:lnSpc>
                <a:spcPct val="150000"/>
              </a:lnSpc>
            </a:pPr>
            <a:endParaRPr lang="pt-BR" sz="2600" dirty="0">
              <a:latin typeface="Montserrat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pt-BR" sz="2600" b="1" dirty="0">
                <a:latin typeface="Montserrat" panose="00000500000000000000" pitchFamily="2" charset="0"/>
              </a:rPr>
              <a:t>Rendimentos</a:t>
            </a:r>
            <a:r>
              <a:rPr lang="pt-BR" sz="2600" dirty="0">
                <a:latin typeface="Montserrat" panose="00000500000000000000" pitchFamily="2" charset="0"/>
              </a:rPr>
              <a:t> (os retornos dos investimentos cobrem a inflação e os reajustes das aposentadorias?)</a:t>
            </a:r>
          </a:p>
          <a:p>
            <a:pPr algn="l">
              <a:lnSpc>
                <a:spcPct val="150000"/>
              </a:lnSpc>
            </a:pPr>
            <a:endParaRPr lang="pt-BR" sz="2600" dirty="0">
              <a:latin typeface="Montserrat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pt-BR" sz="2600" b="1" dirty="0">
                <a:latin typeface="Montserrat" panose="00000500000000000000" pitchFamily="2" charset="0"/>
              </a:rPr>
              <a:t>Risco</a:t>
            </a:r>
            <a:r>
              <a:rPr lang="pt-BR" sz="2600" dirty="0">
                <a:latin typeface="Montserrat" panose="00000500000000000000" pitchFamily="2" charset="0"/>
              </a:rPr>
              <a:t> (os investimentos são seguros o suficiente para garantir que os pagamentos futuros não sejam comprometidos?)</a:t>
            </a:r>
          </a:p>
          <a:p>
            <a:pPr algn="l">
              <a:lnSpc>
                <a:spcPct val="150000"/>
              </a:lnSpc>
            </a:pPr>
            <a:endParaRPr lang="pt-BR" sz="2200" dirty="0">
              <a:latin typeface="Montserrat" panose="00000500000000000000" pitchFamily="2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xmlns="" id="{154EB516-539B-6B66-F494-D2082FB13198}"/>
              </a:ext>
            </a:extLst>
          </p:cNvPr>
          <p:cNvSpPr txBox="1">
            <a:spLocks/>
          </p:cNvSpPr>
          <p:nvPr/>
        </p:nvSpPr>
        <p:spPr>
          <a:xfrm>
            <a:off x="797026" y="6413000"/>
            <a:ext cx="8365635" cy="3448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200" dirty="0">
                <a:latin typeface="Montserrat" panose="000005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2458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9F7BC48-928D-6897-7C5B-F418654771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A7F0357B-5047-617C-665F-146969DA958D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3972A0C9-3354-7BD6-D3AA-A07E807D03B2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B2B9B4D4-A27E-1C10-F2DF-820A31130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43300FA6-BC97-9E4D-321C-EAC82F72CFCA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Qual a importância dos títulos públicos federais para o ALM dos regimes de previdência?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0F0C3F7-CDA0-198E-CC74-873FEF6D6E40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A aquisição de títulos públicos federais é uma das práticas mais relevantes atualmente, os tornando pilar das carteiras de investimentos, em função:</a:t>
            </a:r>
          </a:p>
          <a:p>
            <a:pPr algn="l">
              <a:lnSpc>
                <a:spcPct val="15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0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Segurança</a:t>
            </a:r>
            <a:r>
              <a:rPr lang="pt-BR" sz="2000" dirty="0">
                <a:latin typeface="Montserrat" panose="00000500000000000000" pitchFamily="2" charset="0"/>
              </a:rPr>
              <a:t> jurídica e financeira: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endParaRPr lang="pt-BR" sz="2000" dirty="0">
              <a:latin typeface="Montserrat" panose="00000500000000000000" pitchFamily="2" charset="0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latin typeface="Montserrat" panose="00000500000000000000" pitchFamily="2" charset="0"/>
              </a:rPr>
              <a:t>Emitidos pelo Tesouro Nacional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t-BR" sz="2000" dirty="0">
              <a:latin typeface="Montserrat" panose="00000500000000000000" pitchFamily="2" charset="0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latin typeface="Montserrat" panose="00000500000000000000" pitchFamily="2" charset="0"/>
              </a:rPr>
              <a:t>Risco de crédito soberano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00000"/>
              </a:lnSpc>
            </a:pPr>
            <a:endParaRPr lang="pt-BR" sz="2000" dirty="0">
              <a:latin typeface="Montserrat" panose="00000500000000000000" pitchFamily="2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xmlns="" id="{815E64E2-2FE8-BAD3-B3FB-13DAE72E7FA1}"/>
              </a:ext>
            </a:extLst>
          </p:cNvPr>
          <p:cNvSpPr txBox="1">
            <a:spLocks/>
          </p:cNvSpPr>
          <p:nvPr/>
        </p:nvSpPr>
        <p:spPr>
          <a:xfrm>
            <a:off x="797026" y="6413000"/>
            <a:ext cx="8365635" cy="3448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200" dirty="0">
                <a:latin typeface="Montserrat" panose="000005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0085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719F539-1B0C-1507-F126-519D8214A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FA42E236-0998-049B-E492-2DDFE23E536F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8E8F4872-24F8-C33E-1A17-D954B8056D2B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906D9852-FBA9-C519-4FDC-4170E1FA46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C78C5FCC-ABE1-C679-EA06-D68C17CFDBEF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Qual a importância dos títulos públicos federais para o ALM dos regimes de previdência?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86B0F0-E6E0-C574-F9DC-24B917FB18F1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Previsibilidade</a:t>
            </a:r>
            <a:r>
              <a:rPr lang="pt-BR" sz="2000" dirty="0">
                <a:latin typeface="Montserrat" panose="00000500000000000000" pitchFamily="2" charset="0"/>
              </a:rPr>
              <a:t>: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latin typeface="Montserrat" panose="00000500000000000000" pitchFamily="2" charset="0"/>
              </a:rPr>
              <a:t>Permitem casar prazos com obrigações futuras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pt-BR" sz="2000" dirty="0">
              <a:latin typeface="Montserrat" panose="00000500000000000000" pitchFamily="2" charset="0"/>
            </a:endParaRP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latin typeface="Montserrat" panose="00000500000000000000" pitchFamily="2" charset="0"/>
              </a:rPr>
              <a:t>Oferecem indexadores compatíveis com os benefícios (IPCA, Selic)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Liquidez</a:t>
            </a:r>
            <a:r>
              <a:rPr lang="pt-BR" sz="2000" dirty="0">
                <a:latin typeface="Montserrat" panose="00000500000000000000" pitchFamily="2" charset="0"/>
              </a:rPr>
              <a:t>: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marL="342900" indent="-342900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latin typeface="Montserrat" panose="00000500000000000000" pitchFamily="2" charset="0"/>
              </a:rPr>
              <a:t>Podem ser vendidos no mercado a qualquer momento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xmlns="" id="{A894F011-9369-F909-67F7-4AF03DFD7239}"/>
              </a:ext>
            </a:extLst>
          </p:cNvPr>
          <p:cNvSpPr txBox="1">
            <a:spLocks/>
          </p:cNvSpPr>
          <p:nvPr/>
        </p:nvSpPr>
        <p:spPr>
          <a:xfrm>
            <a:off x="797026" y="6413000"/>
            <a:ext cx="8365635" cy="3448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200" dirty="0">
                <a:latin typeface="Montserrat" panose="000005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490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9F1D4BF-CA3D-FB19-0DB8-97FBD5F48A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043008A4-49E7-013D-D745-AD42CCDBF802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3E5C6FF5-E7D6-CE0A-64E1-ECBBB9B05C03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3A92EC59-8B19-FDEA-1BFE-22FEA3097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80DC69FE-F9B7-FDE9-4342-F6A6C75D15AD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Títulos públicos federais no Brasil</a:t>
            </a:r>
          </a:p>
          <a:p>
            <a:pPr algn="l"/>
            <a:endParaRPr lang="pt-BR" sz="32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DEEAFE-A770-9EA8-BEE5-3D15DD4A7671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Características</a:t>
            </a:r>
            <a:r>
              <a:rPr lang="pt-BR" sz="2000" dirty="0">
                <a:latin typeface="Montserrat" panose="00000500000000000000" pitchFamily="2" charset="0"/>
              </a:rPr>
              <a:t> :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São instrumentos de dívida emitidos pelo Tesouro Nacional, utilizados para financiar o Estado brasileiro. Ao comprar um título público, o investidor está emprestando dinheiro ao governo em troca de uma remuneração futura.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xmlns="" id="{57C27C7C-C8F8-4A8F-6DE0-3DF85AA6D10C}"/>
              </a:ext>
            </a:extLst>
          </p:cNvPr>
          <p:cNvSpPr txBox="1">
            <a:spLocks/>
          </p:cNvSpPr>
          <p:nvPr/>
        </p:nvSpPr>
        <p:spPr>
          <a:xfrm>
            <a:off x="797026" y="6413000"/>
            <a:ext cx="8365635" cy="3448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200" dirty="0">
                <a:latin typeface="Montserrat" panose="000005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2350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F04F8F1-4FF1-0756-153E-1F60A74C0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F6E2B11-AB59-569B-AD15-B9CF5F12F7CE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E95DEF1B-8CE6-57DC-E5A7-76778432FE0F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2EB83B5A-9FE7-65EA-5578-0F1BC8C58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DD49963C-FB37-9943-2024-F3AD9DB97C0F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Títulos públicos federais no Brasil</a:t>
            </a:r>
          </a:p>
          <a:p>
            <a:pPr algn="l"/>
            <a:endParaRPr lang="pt-BR" sz="32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BF3B797-8897-4380-6F02-EABF2BBE0098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Tipos: </a:t>
            </a: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   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967BAB49-AA3F-1033-E205-E1FC71B7C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026" y="3110257"/>
            <a:ext cx="8611346" cy="225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61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50F460D-9573-F46C-1AB6-9BDA8BD4F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70992E20-2668-3486-FFF5-22C7ABE4C925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91DCFCE3-805A-D4D8-E40C-5F451A7E202B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A8D1D16E-5BD5-CC2D-1007-F8B185326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BB39F0EA-CB9D-7F41-BA58-5FDAD8942973}"/>
              </a:ext>
            </a:extLst>
          </p:cNvPr>
          <p:cNvSpPr txBox="1">
            <a:spLocks/>
          </p:cNvSpPr>
          <p:nvPr/>
        </p:nvSpPr>
        <p:spPr>
          <a:xfrm>
            <a:off x="797026" y="1151474"/>
            <a:ext cx="10748586" cy="1151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Montserrat" panose="00000500000000000000" pitchFamily="2" charset="0"/>
              </a:rPr>
              <a:t>Títulos públicos federais no Brasil</a:t>
            </a:r>
          </a:p>
          <a:p>
            <a:pPr algn="l"/>
            <a:endParaRPr lang="pt-BR" sz="32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9AA1B8-4F58-F5FE-3F9D-5DCD2A78173A}"/>
              </a:ext>
            </a:extLst>
          </p:cNvPr>
          <p:cNvSpPr txBox="1">
            <a:spLocks/>
          </p:cNvSpPr>
          <p:nvPr/>
        </p:nvSpPr>
        <p:spPr>
          <a:xfrm>
            <a:off x="797026" y="1958782"/>
            <a:ext cx="8365635" cy="44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pt-BR" sz="2000" b="1" dirty="0">
                <a:latin typeface="Montserrat" panose="00000500000000000000" pitchFamily="2" charset="0"/>
              </a:rPr>
              <a:t>Comportamento em diferentes cenários econômicos:</a:t>
            </a:r>
            <a:r>
              <a:rPr lang="pt-BR" sz="2000" dirty="0">
                <a:latin typeface="Montserrat" panose="00000500000000000000" pitchFamily="2" charset="0"/>
              </a:rPr>
              <a:t> </a:t>
            </a: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   </a:t>
            </a:r>
          </a:p>
          <a:p>
            <a:pPr marL="457200" indent="-457200" algn="l">
              <a:lnSpc>
                <a:spcPct val="130000"/>
              </a:lnSpc>
              <a:buAutoNum type="arabicPeriod"/>
            </a:pPr>
            <a:r>
              <a:rPr lang="pt-BR" sz="2000" b="1" dirty="0">
                <a:latin typeface="Montserrat" panose="00000500000000000000" pitchFamily="2" charset="0"/>
              </a:rPr>
              <a:t>Cenário de alta da inflação 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Selic: tende a render mais, pois a Selic normalmente é elevada para combater a inflação. 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>
                <a:latin typeface="Montserrat" panose="00000500000000000000" pitchFamily="2" charset="0"/>
              </a:rPr>
              <a:t>Prefixado: tende a se desvalorizar, pois a taxa contratada se torna menos atrativa diante da inflação crescente. </a:t>
            </a:r>
          </a:p>
          <a:p>
            <a:pPr algn="l">
              <a:lnSpc>
                <a:spcPct val="130000"/>
              </a:lnSpc>
            </a:pPr>
            <a:endParaRPr lang="pt-BR" sz="2000" dirty="0">
              <a:latin typeface="Montserrat" panose="00000500000000000000" pitchFamily="2" charset="0"/>
            </a:endParaRPr>
          </a:p>
          <a:p>
            <a:pPr algn="l">
              <a:lnSpc>
                <a:spcPct val="130000"/>
              </a:lnSpc>
            </a:pPr>
            <a:r>
              <a:rPr lang="pt-BR" sz="2000" dirty="0" err="1">
                <a:latin typeface="Montserrat" panose="00000500000000000000" pitchFamily="2" charset="0"/>
              </a:rPr>
              <a:t>NTNBs</a:t>
            </a:r>
            <a:r>
              <a:rPr lang="pt-BR" sz="2000" dirty="0">
                <a:latin typeface="Montserrat" panose="00000500000000000000" pitchFamily="2" charset="0"/>
              </a:rPr>
              <a:t>: se valoriza na lógica de longo prazo, pois garante ganho real acima da inflação. Porém, pode sofrer marcação a mercado negativa no curto prazo caso os juros subam muito.</a:t>
            </a:r>
          </a:p>
        </p:txBody>
      </p:sp>
    </p:spTree>
    <p:extLst>
      <p:ext uri="{BB962C8B-B14F-4D97-AF65-F5344CB8AC3E}">
        <p14:creationId xmlns:p14="http://schemas.microsoft.com/office/powerpoint/2010/main" val="2686230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829</Words>
  <Application>Microsoft Office PowerPoint</Application>
  <PresentationFormat>Personalizar</PresentationFormat>
  <Paragraphs>139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Pró Empresa</dc:creator>
  <cp:lastModifiedBy>Demetrius Hintz</cp:lastModifiedBy>
  <cp:revision>26</cp:revision>
  <dcterms:created xsi:type="dcterms:W3CDTF">2022-02-18T18:51:31Z</dcterms:created>
  <dcterms:modified xsi:type="dcterms:W3CDTF">2025-06-26T18:45:36Z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d41ba2f-9d98-4e26-80a2-6c56385bdb4f_Enabled">
    <vt:lpwstr>true</vt:lpwstr>
  </property>
  <property fmtid="{D5CDD505-2E9C-101B-9397-08002B2CF9AE}" pid="3" name="MSIP_Label_2d41ba2f-9d98-4e26-80a2-6c56385bdb4f_SetDate">
    <vt:lpwstr>2025-06-25T21:56:22Z</vt:lpwstr>
  </property>
  <property fmtid="{D5CDD505-2E9C-101B-9397-08002B2CF9AE}" pid="4" name="MSIP_Label_2d41ba2f-9d98-4e26-80a2-6c56385bdb4f_Method">
    <vt:lpwstr>Standard</vt:lpwstr>
  </property>
  <property fmtid="{D5CDD505-2E9C-101B-9397-08002B2CF9AE}" pid="5" name="MSIP_Label_2d41ba2f-9d98-4e26-80a2-6c56385bdb4f_Name">
    <vt:lpwstr>Interno e Parceiros de Negócios</vt:lpwstr>
  </property>
  <property fmtid="{D5CDD505-2E9C-101B-9397-08002B2CF9AE}" pid="6" name="MSIP_Label_2d41ba2f-9d98-4e26-80a2-6c56385bdb4f_SiteId">
    <vt:lpwstr>20b27921-3f02-42e7-a70e-c346e8c4ba6c</vt:lpwstr>
  </property>
  <property fmtid="{D5CDD505-2E9C-101B-9397-08002B2CF9AE}" pid="7" name="MSIP_Label_2d41ba2f-9d98-4e26-80a2-6c56385bdb4f_ActionId">
    <vt:lpwstr>03139daa-3818-4d56-b500-0eccc17e20e4</vt:lpwstr>
  </property>
  <property fmtid="{D5CDD505-2E9C-101B-9397-08002B2CF9AE}" pid="8" name="MSIP_Label_2d41ba2f-9d98-4e26-80a2-6c56385bdb4f_ContentBits">
    <vt:lpwstr>1</vt:lpwstr>
  </property>
  <property fmtid="{D5CDD505-2E9C-101B-9397-08002B2CF9AE}" pid="9" name="MSIP_Label_2d41ba2f-9d98-4e26-80a2-6c56385bdb4f_Tag">
    <vt:lpwstr>10, 3, 0, 1</vt:lpwstr>
  </property>
  <property fmtid="{D5CDD505-2E9C-101B-9397-08002B2CF9AE}" pid="10" name="ClassificationContentMarkingHeaderLocations">
    <vt:lpwstr>Tema do Office:8</vt:lpwstr>
  </property>
  <property fmtid="{D5CDD505-2E9C-101B-9397-08002B2CF9AE}" pid="11" name="ClassificationContentMarkingHeaderText">
    <vt:lpwstr>Classificação: Interno e Parceiros de Negócios</vt:lpwstr>
  </property>
</Properties>
</file>