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9" r:id="rId5"/>
    <p:sldId id="278" r:id="rId6"/>
    <p:sldId id="277" r:id="rId7"/>
    <p:sldId id="259" r:id="rId8"/>
    <p:sldId id="262" r:id="rId9"/>
    <p:sldId id="263" r:id="rId10"/>
    <p:sldId id="280" r:id="rId11"/>
    <p:sldId id="281" r:id="rId12"/>
    <p:sldId id="282" r:id="rId13"/>
    <p:sldId id="283" r:id="rId14"/>
    <p:sldId id="264" r:id="rId15"/>
    <p:sldId id="265" r:id="rId16"/>
    <p:sldId id="266" r:id="rId17"/>
    <p:sldId id="267" r:id="rId18"/>
    <p:sldId id="268" r:id="rId19"/>
    <p:sldId id="269" r:id="rId20"/>
    <p:sldId id="275" r:id="rId21"/>
    <p:sldId id="274" r:id="rId22"/>
    <p:sldId id="270" r:id="rId23"/>
    <p:sldId id="271" r:id="rId24"/>
    <p:sldId id="272" r:id="rId25"/>
    <p:sldId id="273" r:id="rId26"/>
    <p:sldId id="258" r:id="rId2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a%20Paula\Desktop\Arnaldo\Previd&#235;ncia\OCDE.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a90a93dd0c2a2090/My%20Shared%20Folders/PGA%20Consultoria/Banco%20de%20Dados/Automaticas/CNT.xlsm"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D:\OneDrive\My%20Shared%20Folders\PGA%20Consultoria\Projetos\Fabio\MAG\2023\2023-07-10%20Palestra%20Corretores\Dado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a90a93dd0c2a2090/My%20Shared%20Folders/PGA%20Consultoria/Projetos/Fabio/Polo/Simulador%20Previdencia/Simulador%20Previdencia%202024-11-06.xlsm"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a90a93dd0c2a2090/My%20Shared%20Folders/PGA%20Consultoria/Projetos/Fabio/Polo/Simulador%20Previdencia/Simulador%20Previdencia%202024-11-06.xlsm"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a90a93dd0c2a2090/My%20Shared%20Folders/PGA%20Consultoria/Projetos/Fabio/Polo/Simulador%20Previdencia/Simulador%20Previdencia%202024-11-06.xlsm"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a90a93dd0c2a2090/My%20Shared%20Folders/PGA%20Consultoria/Projetos/Fabio/Polo/Simulador%20Previdencia/Simulador%20Previdencia%202024-11-06.xlsm"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dPt>
            <c:idx val="36"/>
            <c:marker>
              <c:spPr>
                <a:solidFill>
                  <a:srgbClr val="FF0000"/>
                </a:solidFill>
              </c:spPr>
            </c:marker>
            <c:bubble3D val="0"/>
            <c:extLst>
              <c:ext xmlns:c16="http://schemas.microsoft.com/office/drawing/2014/chart" uri="{C3380CC4-5D6E-409C-BE32-E72D297353CC}">
                <c16:uniqueId val="{00000000-0735-4049-BD7B-B1CEA4B7753B}"/>
              </c:ext>
            </c:extLst>
          </c:dPt>
          <c:dPt>
            <c:idx val="37"/>
            <c:marker>
              <c:spPr>
                <a:solidFill>
                  <a:srgbClr val="FF0000"/>
                </a:solidFill>
              </c:spPr>
            </c:marker>
            <c:bubble3D val="0"/>
            <c:extLst>
              <c:ext xmlns:c16="http://schemas.microsoft.com/office/drawing/2014/chart" uri="{C3380CC4-5D6E-409C-BE32-E72D297353CC}">
                <c16:uniqueId val="{00000001-0735-4049-BD7B-B1CEA4B7753B}"/>
              </c:ext>
            </c:extLst>
          </c:dPt>
          <c:dPt>
            <c:idx val="38"/>
            <c:marker>
              <c:spPr>
                <a:solidFill>
                  <a:srgbClr val="FF0000"/>
                </a:solidFill>
              </c:spPr>
            </c:marker>
            <c:bubble3D val="0"/>
            <c:extLst>
              <c:ext xmlns:c16="http://schemas.microsoft.com/office/drawing/2014/chart" uri="{C3380CC4-5D6E-409C-BE32-E72D297353CC}">
                <c16:uniqueId val="{00000002-0735-4049-BD7B-B1CEA4B7753B}"/>
              </c:ext>
            </c:extLst>
          </c:dPt>
          <c:dLbls>
            <c:dLbl>
              <c:idx val="36"/>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35-4049-BD7B-B1CEA4B7753B}"/>
                </c:ext>
              </c:extLst>
            </c:dLbl>
            <c:dLbl>
              <c:idx val="37"/>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35-4049-BD7B-B1CEA4B7753B}"/>
                </c:ext>
              </c:extLst>
            </c:dLbl>
            <c:dLbl>
              <c:idx val="38"/>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35-4049-BD7B-B1CEA4B7753B}"/>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trendline>
            <c:trendlineType val="linear"/>
            <c:dispRSqr val="0"/>
            <c:dispEq val="0"/>
          </c:trendline>
          <c:xVal>
            <c:numRef>
              <c:f>bd!$H$2:$H$40</c:f>
              <c:numCache>
                <c:formatCode>0.0%</c:formatCode>
                <c:ptCount val="39"/>
                <c:pt idx="0">
                  <c:v>0.15044874888882392</c:v>
                </c:pt>
                <c:pt idx="1">
                  <c:v>0.18759130050303197</c:v>
                </c:pt>
                <c:pt idx="2">
                  <c:v>0.18224816429351764</c:v>
                </c:pt>
                <c:pt idx="3">
                  <c:v>0.16135778461653524</c:v>
                </c:pt>
                <c:pt idx="4">
                  <c:v>0.11003011398227813</c:v>
                </c:pt>
                <c:pt idx="5">
                  <c:v>0.18075987656861975</c:v>
                </c:pt>
                <c:pt idx="6">
                  <c:v>0.18959439810438414</c:v>
                </c:pt>
                <c:pt idx="7">
                  <c:v>0.18759704333065666</c:v>
                </c:pt>
                <c:pt idx="8">
                  <c:v>0.20477183704715052</c:v>
                </c:pt>
                <c:pt idx="9">
                  <c:v>0.19120510962399534</c:v>
                </c:pt>
                <c:pt idx="10">
                  <c:v>0.21240651941362926</c:v>
                </c:pt>
                <c:pt idx="11">
                  <c:v>0.21396558181815023</c:v>
                </c:pt>
                <c:pt idx="12">
                  <c:v>0.17817898547776093</c:v>
                </c:pt>
                <c:pt idx="13">
                  <c:v>0.13713895423844571</c:v>
                </c:pt>
                <c:pt idx="14">
                  <c:v>0.13139503014312784</c:v>
                </c:pt>
                <c:pt idx="15">
                  <c:v>0.11239012325837831</c:v>
                </c:pt>
                <c:pt idx="16">
                  <c:v>0.22409875900714218</c:v>
                </c:pt>
                <c:pt idx="17">
                  <c:v>0.26342013142547605</c:v>
                </c:pt>
                <c:pt idx="18">
                  <c:v>0.13126919000309364</c:v>
                </c:pt>
                <c:pt idx="19">
                  <c:v>0.19367795938397461</c:v>
                </c:pt>
                <c:pt idx="20">
                  <c:v>0.13981414540388987</c:v>
                </c:pt>
                <c:pt idx="21">
                  <c:v>6.4669890754343679E-2</c:v>
                </c:pt>
                <c:pt idx="22">
                  <c:v>0.1823046938631176</c:v>
                </c:pt>
                <c:pt idx="23">
                  <c:v>0.14861502396143914</c:v>
                </c:pt>
                <c:pt idx="24">
                  <c:v>0.16332918631033363</c:v>
                </c:pt>
                <c:pt idx="25">
                  <c:v>0.15533323833645238</c:v>
                </c:pt>
                <c:pt idx="26">
                  <c:v>0.20791468204757146</c:v>
                </c:pt>
                <c:pt idx="27">
                  <c:v>0.13845065973641504</c:v>
                </c:pt>
                <c:pt idx="28">
                  <c:v>0.1796838346893824</c:v>
                </c:pt>
                <c:pt idx="29">
                  <c:v>0.18789466103579575</c:v>
                </c:pt>
                <c:pt idx="30">
                  <c:v>0.19942019091918076</c:v>
                </c:pt>
                <c:pt idx="31">
                  <c:v>0.18041846017846488</c:v>
                </c:pt>
                <c:pt idx="32">
                  <c:v>7.5386975514019253E-2</c:v>
                </c:pt>
                <c:pt idx="33">
                  <c:v>0.17760369529485917</c:v>
                </c:pt>
                <c:pt idx="34">
                  <c:v>0.14786069278622768</c:v>
                </c:pt>
                <c:pt idx="35">
                  <c:v>0.16834987548456185</c:v>
                </c:pt>
                <c:pt idx="36">
                  <c:v>7.114396263802579E-2</c:v>
                </c:pt>
                <c:pt idx="37">
                  <c:v>0.10716813870484709</c:v>
                </c:pt>
                <c:pt idx="38">
                  <c:v>0.24140011455703456</c:v>
                </c:pt>
              </c:numCache>
            </c:numRef>
          </c:xVal>
          <c:yVal>
            <c:numRef>
              <c:f>bd!$G$2:$G$40</c:f>
              <c:numCache>
                <c:formatCode>0.0%</c:formatCode>
                <c:ptCount val="39"/>
                <c:pt idx="0">
                  <c:v>4.2800000000000005E-2</c:v>
                </c:pt>
                <c:pt idx="1">
                  <c:v>0.13353999999999999</c:v>
                </c:pt>
                <c:pt idx="2">
                  <c:v>0.10196999999999999</c:v>
                </c:pt>
                <c:pt idx="3">
                  <c:v>4.5690000000000001E-2</c:v>
                </c:pt>
                <c:pt idx="4">
                  <c:v>2.9430000000000001E-2</c:v>
                </c:pt>
                <c:pt idx="5">
                  <c:v>8.6749999999999994E-2</c:v>
                </c:pt>
                <c:pt idx="6">
                  <c:v>7.9629999999999992E-2</c:v>
                </c:pt>
                <c:pt idx="7">
                  <c:v>6.4259999999999998E-2</c:v>
                </c:pt>
                <c:pt idx="8">
                  <c:v>0.11108999999999999</c:v>
                </c:pt>
                <c:pt idx="9">
                  <c:v>0.13847000000000001</c:v>
                </c:pt>
                <c:pt idx="10">
                  <c:v>0.10111000000000001</c:v>
                </c:pt>
                <c:pt idx="11">
                  <c:v>0.13347999999999999</c:v>
                </c:pt>
                <c:pt idx="12">
                  <c:v>0.10287</c:v>
                </c:pt>
                <c:pt idx="13">
                  <c:v>2.0339999999999997E-2</c:v>
                </c:pt>
                <c:pt idx="14">
                  <c:v>4.9410000000000009E-2</c:v>
                </c:pt>
                <c:pt idx="15">
                  <c:v>4.836E-2</c:v>
                </c:pt>
                <c:pt idx="16">
                  <c:v>0.16274999999999998</c:v>
                </c:pt>
                <c:pt idx="17">
                  <c:v>0.10239000000000001</c:v>
                </c:pt>
                <c:pt idx="18">
                  <c:v>2.6189999999999998E-2</c:v>
                </c:pt>
                <c:pt idx="19">
                  <c:v>7.4730000000000005E-2</c:v>
                </c:pt>
                <c:pt idx="20">
                  <c:v>8.5099999999999995E-2</c:v>
                </c:pt>
                <c:pt idx="21">
                  <c:v>1.7689999999999997E-2</c:v>
                </c:pt>
                <c:pt idx="22">
                  <c:v>5.4130000000000005E-2</c:v>
                </c:pt>
                <c:pt idx="23">
                  <c:v>5.0889999999999998E-2</c:v>
                </c:pt>
                <c:pt idx="24">
                  <c:v>5.8139999999999997E-2</c:v>
                </c:pt>
                <c:pt idx="25">
                  <c:v>0.11056000000000001</c:v>
                </c:pt>
                <c:pt idx="26">
                  <c:v>0.13954</c:v>
                </c:pt>
                <c:pt idx="27">
                  <c:v>7.195E-2</c:v>
                </c:pt>
                <c:pt idx="28">
                  <c:v>0.11803000000000001</c:v>
                </c:pt>
                <c:pt idx="29">
                  <c:v>0.11419</c:v>
                </c:pt>
                <c:pt idx="30">
                  <c:v>7.6980000000000007E-2</c:v>
                </c:pt>
                <c:pt idx="31">
                  <c:v>6.3820000000000002E-2</c:v>
                </c:pt>
                <c:pt idx="32">
                  <c:v>8.1419999999999992E-2</c:v>
                </c:pt>
                <c:pt idx="33">
                  <c:v>6.1460000000000001E-2</c:v>
                </c:pt>
                <c:pt idx="34">
                  <c:v>6.9449999999999998E-2</c:v>
                </c:pt>
                <c:pt idx="35">
                  <c:v>8.1559999999999994E-2</c:v>
                </c:pt>
                <c:pt idx="36">
                  <c:v>0.13062600314600858</c:v>
                </c:pt>
                <c:pt idx="37">
                  <c:v>0.14170541268648151</c:v>
                </c:pt>
                <c:pt idx="38">
                  <c:v>0.27100000000000002</c:v>
                </c:pt>
              </c:numCache>
            </c:numRef>
          </c:yVal>
          <c:smooth val="0"/>
          <c:extLst>
            <c:ext xmlns:c16="http://schemas.microsoft.com/office/drawing/2014/chart" uri="{C3380CC4-5D6E-409C-BE32-E72D297353CC}">
              <c16:uniqueId val="{00000004-0735-4049-BD7B-B1CEA4B7753B}"/>
            </c:ext>
          </c:extLst>
        </c:ser>
        <c:dLbls>
          <c:showLegendKey val="0"/>
          <c:showVal val="0"/>
          <c:showCatName val="0"/>
          <c:showSerName val="0"/>
          <c:showPercent val="0"/>
          <c:showBubbleSize val="0"/>
        </c:dLbls>
        <c:axId val="-1539233728"/>
        <c:axId val="-1576329008"/>
      </c:scatterChart>
      <c:valAx>
        <c:axId val="-1539233728"/>
        <c:scaling>
          <c:orientation val="minMax"/>
          <c:max val="0.30000000000000016"/>
          <c:min val="0"/>
        </c:scaling>
        <c:delete val="0"/>
        <c:axPos val="b"/>
        <c:title>
          <c:tx>
            <c:rich>
              <a:bodyPr/>
              <a:lstStyle/>
              <a:p>
                <a:pPr>
                  <a:defRPr/>
                </a:pPr>
                <a:r>
                  <a:rPr lang="pt-BR"/>
                  <a:t>População com 65+ anos (%</a:t>
                </a:r>
                <a:r>
                  <a:rPr lang="pt-BR" baseline="0"/>
                  <a:t> da população total)</a:t>
                </a:r>
                <a:endParaRPr lang="pt-BR"/>
              </a:p>
            </c:rich>
          </c:tx>
          <c:overlay val="0"/>
        </c:title>
        <c:numFmt formatCode="0%" sourceLinked="0"/>
        <c:majorTickMark val="out"/>
        <c:minorTickMark val="none"/>
        <c:tickLblPos val="nextTo"/>
        <c:crossAx val="-1576329008"/>
        <c:crosses val="autoZero"/>
        <c:crossBetween val="midCat"/>
      </c:valAx>
      <c:valAx>
        <c:axId val="-1576329008"/>
        <c:scaling>
          <c:orientation val="minMax"/>
        </c:scaling>
        <c:delete val="0"/>
        <c:axPos val="l"/>
        <c:title>
          <c:tx>
            <c:rich>
              <a:bodyPr rot="-5400000" vert="horz"/>
              <a:lstStyle/>
              <a:p>
                <a:pPr>
                  <a:defRPr/>
                </a:pPr>
                <a:r>
                  <a:rPr lang="pt-BR"/>
                  <a:t>Despesa</a:t>
                </a:r>
                <a:r>
                  <a:rPr lang="pt-BR" baseline="0"/>
                  <a:t> Previdenciária (% do PIB)</a:t>
                </a:r>
                <a:endParaRPr lang="pt-BR"/>
              </a:p>
            </c:rich>
          </c:tx>
          <c:overlay val="0"/>
        </c:title>
        <c:numFmt formatCode="0%" sourceLinked="0"/>
        <c:majorTickMark val="out"/>
        <c:minorTickMark val="none"/>
        <c:tickLblPos val="nextTo"/>
        <c:crossAx val="-1539233728"/>
        <c:crosses val="autoZero"/>
        <c:crossBetween val="midCat"/>
      </c:valAx>
    </c:plotArea>
    <c:plotVisOnly val="1"/>
    <c:dispBlanksAs val="gap"/>
    <c:showDLblsOverMax val="0"/>
  </c:chart>
  <c:spPr>
    <a:noFill/>
    <a:ln>
      <a:noFill/>
    </a:ln>
  </c:spPr>
  <c:txPr>
    <a:bodyPr/>
    <a:lstStyle/>
    <a:p>
      <a:pPr>
        <a:defRPr sz="16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tx2">
                <a:lumMod val="20000"/>
                <a:lumOff val="80000"/>
              </a:schemeClr>
            </a:solidFill>
            <a:ln>
              <a:noFill/>
            </a:ln>
            <a:effectLst/>
          </c:spPr>
          <c:invertIfNegative val="0"/>
          <c:dPt>
            <c:idx val="30"/>
            <c:invertIfNegative val="0"/>
            <c:bubble3D val="0"/>
            <c:spPr>
              <a:solidFill>
                <a:schemeClr val="tx2"/>
              </a:solidFill>
              <a:ln>
                <a:noFill/>
              </a:ln>
              <a:effectLst/>
            </c:spPr>
            <c:extLst>
              <c:ext xmlns:c16="http://schemas.microsoft.com/office/drawing/2014/chart" uri="{C3380CC4-5D6E-409C-BE32-E72D297353CC}">
                <c16:uniqueId val="{00000001-3F01-4C3B-B5C8-6B0CBD4D43FE}"/>
              </c:ext>
            </c:extLst>
          </c:dPt>
          <c:dPt>
            <c:idx val="43"/>
            <c:invertIfNegative val="0"/>
            <c:bubble3D val="0"/>
            <c:spPr>
              <a:solidFill>
                <a:schemeClr val="tx2"/>
              </a:solidFill>
              <a:ln>
                <a:noFill/>
              </a:ln>
              <a:effectLst/>
            </c:spPr>
            <c:extLst>
              <c:ext xmlns:c16="http://schemas.microsoft.com/office/drawing/2014/chart" uri="{C3380CC4-5D6E-409C-BE32-E72D297353CC}">
                <c16:uniqueId val="{00000003-3F01-4C3B-B5C8-6B0CBD4D43FE}"/>
              </c:ext>
            </c:extLst>
          </c:dPt>
          <c:dLbls>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01-4C3B-B5C8-6B0CBD4D43FE}"/>
                </c:ext>
              </c:extLst>
            </c:dLbl>
            <c:dLbl>
              <c:idx val="4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01-4C3B-B5C8-6B0CBD4D43F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Table!$H$6:$H$57</c:f>
              <c:strCache>
                <c:ptCount val="52"/>
                <c:pt idx="0">
                  <c:v>Argentina</c:v>
                </c:pt>
                <c:pt idx="1">
                  <c:v>Estónia</c:v>
                </c:pt>
                <c:pt idx="2">
                  <c:v>Áustria</c:v>
                </c:pt>
                <c:pt idx="3">
                  <c:v>Irlanda</c:v>
                </c:pt>
                <c:pt idx="4">
                  <c:v>Letônia</c:v>
                </c:pt>
                <c:pt idx="5">
                  <c:v>Finlândia</c:v>
                </c:pt>
                <c:pt idx="6">
                  <c:v>Japão</c:v>
                </c:pt>
                <c:pt idx="7">
                  <c:v>Alemanha</c:v>
                </c:pt>
                <c:pt idx="8">
                  <c:v>Itália</c:v>
                </c:pt>
                <c:pt idx="9">
                  <c:v>Hungria</c:v>
                </c:pt>
                <c:pt idx="10">
                  <c:v>Israel</c:v>
                </c:pt>
                <c:pt idx="11">
                  <c:v>Suécia</c:v>
                </c:pt>
                <c:pt idx="12">
                  <c:v>Nova Zelândia</c:v>
                </c:pt>
                <c:pt idx="13">
                  <c:v>Islândia</c:v>
                </c:pt>
                <c:pt idx="14">
                  <c:v>Euro</c:v>
                </c:pt>
                <c:pt idx="15">
                  <c:v>Países Baixos</c:v>
                </c:pt>
                <c:pt idx="16">
                  <c:v>Bélgica</c:v>
                </c:pt>
                <c:pt idx="17">
                  <c:v>Reino Unido</c:v>
                </c:pt>
                <c:pt idx="18">
                  <c:v>África do Sul</c:v>
                </c:pt>
                <c:pt idx="19">
                  <c:v>República Checa</c:v>
                </c:pt>
                <c:pt idx="20">
                  <c:v>Eslovénia</c:v>
                </c:pt>
                <c:pt idx="21">
                  <c:v>Austrália</c:v>
                </c:pt>
                <c:pt idx="22">
                  <c:v>Canadá</c:v>
                </c:pt>
                <c:pt idx="23">
                  <c:v>França</c:v>
                </c:pt>
                <c:pt idx="24">
                  <c:v>Luxemburgo</c:v>
                </c:pt>
                <c:pt idx="25">
                  <c:v>Roménia</c:v>
                </c:pt>
                <c:pt idx="26">
                  <c:v>Noruega</c:v>
                </c:pt>
                <c:pt idx="27">
                  <c:v>Suíça</c:v>
                </c:pt>
                <c:pt idx="28">
                  <c:v>México</c:v>
                </c:pt>
                <c:pt idx="29">
                  <c:v>Portugal</c:v>
                </c:pt>
                <c:pt idx="30">
                  <c:v>OECD</c:v>
                </c:pt>
                <c:pt idx="31">
                  <c:v>Colômbia</c:v>
                </c:pt>
                <c:pt idx="32">
                  <c:v>Coreia do Sul</c:v>
                </c:pt>
                <c:pt idx="33">
                  <c:v>Eslováquia</c:v>
                </c:pt>
                <c:pt idx="34">
                  <c:v>Bulgária</c:v>
                </c:pt>
                <c:pt idx="35">
                  <c:v>Grécia</c:v>
                </c:pt>
                <c:pt idx="36">
                  <c:v>Chile</c:v>
                </c:pt>
                <c:pt idx="37">
                  <c:v>Lituânia</c:v>
                </c:pt>
                <c:pt idx="38">
                  <c:v>Estados Unidos</c:v>
                </c:pt>
                <c:pt idx="39">
                  <c:v>Polónia</c:v>
                </c:pt>
                <c:pt idx="40">
                  <c:v>Dinamarca</c:v>
                </c:pt>
                <c:pt idx="41">
                  <c:v>Espanha</c:v>
                </c:pt>
                <c:pt idx="42">
                  <c:v>Peru</c:v>
                </c:pt>
                <c:pt idx="43">
                  <c:v>Brasil</c:v>
                </c:pt>
                <c:pt idx="44">
                  <c:v>Turquia</c:v>
                </c:pt>
                <c:pt idx="45">
                  <c:v>Croácia</c:v>
                </c:pt>
                <c:pt idx="46">
                  <c:v>Rússia</c:v>
                </c:pt>
                <c:pt idx="47">
                  <c:v>Costa Rica</c:v>
                </c:pt>
                <c:pt idx="48">
                  <c:v>Não-OECD</c:v>
                </c:pt>
                <c:pt idx="49">
                  <c:v>China</c:v>
                </c:pt>
                <c:pt idx="50">
                  <c:v>Indonésia</c:v>
                </c:pt>
                <c:pt idx="51">
                  <c:v>Índia</c:v>
                </c:pt>
              </c:strCache>
            </c:strRef>
          </c:cat>
          <c:val>
            <c:numRef>
              <c:f>Table!$I$6:$I$57</c:f>
              <c:numCache>
                <c:formatCode>#,##0.0</c:formatCode>
                <c:ptCount val="52"/>
                <c:pt idx="0">
                  <c:v>-3.8483880563724102</c:v>
                </c:pt>
                <c:pt idx="1">
                  <c:v>-0.85536402059833005</c:v>
                </c:pt>
                <c:pt idx="2">
                  <c:v>-0.53890476762435902</c:v>
                </c:pt>
                <c:pt idx="3">
                  <c:v>-0.53737377973854406</c:v>
                </c:pt>
                <c:pt idx="4">
                  <c:v>-0.29635099368940099</c:v>
                </c:pt>
                <c:pt idx="5">
                  <c:v>-0.275357837978561</c:v>
                </c:pt>
                <c:pt idx="6">
                  <c:v>-0.27456583329831102</c:v>
                </c:pt>
                <c:pt idx="7">
                  <c:v>-2.3677094104755301E-2</c:v>
                </c:pt>
                <c:pt idx="8">
                  <c:v>0.48034350905865603</c:v>
                </c:pt>
                <c:pt idx="9">
                  <c:v>0.55314919182556799</c:v>
                </c:pt>
                <c:pt idx="10">
                  <c:v>0.55543217343564799</c:v>
                </c:pt>
                <c:pt idx="11">
                  <c:v>0.558143220641938</c:v>
                </c:pt>
                <c:pt idx="12">
                  <c:v>0.58329805249952904</c:v>
                </c:pt>
                <c:pt idx="13">
                  <c:v>0.65652261245256205</c:v>
                </c:pt>
                <c:pt idx="14">
                  <c:v>0.77237982669330996</c:v>
                </c:pt>
                <c:pt idx="15">
                  <c:v>0.90187876143328105</c:v>
                </c:pt>
                <c:pt idx="16">
                  <c:v>0.90826365714541202</c:v>
                </c:pt>
                <c:pt idx="17">
                  <c:v>0.91206112398653305</c:v>
                </c:pt>
                <c:pt idx="18">
                  <c:v>0.97929488876974302</c:v>
                </c:pt>
                <c:pt idx="19">
                  <c:v>0.99617428986336198</c:v>
                </c:pt>
                <c:pt idx="20">
                  <c:v>1.07456846606408</c:v>
                </c:pt>
                <c:pt idx="21">
                  <c:v>1.0908796450671201</c:v>
                </c:pt>
                <c:pt idx="22">
                  <c:v>1.12854020890532</c:v>
                </c:pt>
                <c:pt idx="23">
                  <c:v>1.1442703375827701</c:v>
                </c:pt>
                <c:pt idx="24">
                  <c:v>1.1678296660777401</c:v>
                </c:pt>
                <c:pt idx="25">
                  <c:v>1.17166761927075</c:v>
                </c:pt>
                <c:pt idx="26">
                  <c:v>1.2399692780460001</c:v>
                </c:pt>
                <c:pt idx="27">
                  <c:v>1.3449114590945299</c:v>
                </c:pt>
                <c:pt idx="28">
                  <c:v>1.3756189360957101</c:v>
                </c:pt>
                <c:pt idx="29">
                  <c:v>1.68211367974139</c:v>
                </c:pt>
                <c:pt idx="30">
                  <c:v>1.70732133720888</c:v>
                </c:pt>
                <c:pt idx="31">
                  <c:v>1.8287730705407299</c:v>
                </c:pt>
                <c:pt idx="32">
                  <c:v>2.28401004817314</c:v>
                </c:pt>
                <c:pt idx="33">
                  <c:v>2.3190788350873999</c:v>
                </c:pt>
                <c:pt idx="34">
                  <c:v>2.3314572742529398</c:v>
                </c:pt>
                <c:pt idx="35">
                  <c:v>2.3431600287095899</c:v>
                </c:pt>
                <c:pt idx="36">
                  <c:v>2.3867862506135999</c:v>
                </c:pt>
                <c:pt idx="37">
                  <c:v>2.4362584657736801</c:v>
                </c:pt>
                <c:pt idx="38">
                  <c:v>2.7701031920118999</c:v>
                </c:pt>
                <c:pt idx="39">
                  <c:v>2.83233231974646</c:v>
                </c:pt>
                <c:pt idx="40">
                  <c:v>2.8462832410632002</c:v>
                </c:pt>
                <c:pt idx="41">
                  <c:v>3.0443083337079502</c:v>
                </c:pt>
                <c:pt idx="42">
                  <c:v>3.13276368841818</c:v>
                </c:pt>
                <c:pt idx="43">
                  <c:v>3.4</c:v>
                </c:pt>
                <c:pt idx="44">
                  <c:v>3.5408926788547501</c:v>
                </c:pt>
                <c:pt idx="45">
                  <c:v>3.7131578515637602</c:v>
                </c:pt>
                <c:pt idx="46">
                  <c:v>3.9217432074854601</c:v>
                </c:pt>
                <c:pt idx="47">
                  <c:v>3.9709404332768199</c:v>
                </c:pt>
                <c:pt idx="48">
                  <c:v>4.4471607806708304</c:v>
                </c:pt>
                <c:pt idx="49">
                  <c:v>4.8569129125220902</c:v>
                </c:pt>
                <c:pt idx="50">
                  <c:v>5.0509072811758502</c:v>
                </c:pt>
                <c:pt idx="51">
                  <c:v>6.8104088464597101</c:v>
                </c:pt>
              </c:numCache>
            </c:numRef>
          </c:val>
          <c:extLst>
            <c:ext xmlns:c16="http://schemas.microsoft.com/office/drawing/2014/chart" uri="{C3380CC4-5D6E-409C-BE32-E72D297353CC}">
              <c16:uniqueId val="{00000004-3F01-4C3B-B5C8-6B0CBD4D43FE}"/>
            </c:ext>
          </c:extLst>
        </c:ser>
        <c:dLbls>
          <c:showLegendKey val="0"/>
          <c:showVal val="0"/>
          <c:showCatName val="0"/>
          <c:showSerName val="0"/>
          <c:showPercent val="0"/>
          <c:showBubbleSize val="0"/>
        </c:dLbls>
        <c:gapWidth val="10"/>
        <c:axId val="1738832879"/>
        <c:axId val="1738821359"/>
      </c:barChart>
      <c:catAx>
        <c:axId val="1738832879"/>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738821359"/>
        <c:crosses val="autoZero"/>
        <c:auto val="1"/>
        <c:lblAlgn val="ctr"/>
        <c:lblOffset val="100"/>
        <c:tickLblSkip val="1"/>
        <c:tickMarkSkip val="5"/>
        <c:noMultiLvlLbl val="0"/>
      </c:catAx>
      <c:valAx>
        <c:axId val="1738821359"/>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738832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lumMod val="20000"/>
                <a:lumOff val="80000"/>
              </a:schemeClr>
            </a:solidFill>
            <a:ln>
              <a:noFill/>
            </a:ln>
            <a:effectLst/>
          </c:spPr>
          <c:invertIfNegative val="0"/>
          <c:dPt>
            <c:idx val="20"/>
            <c:invertIfNegative val="0"/>
            <c:bubble3D val="0"/>
            <c:spPr>
              <a:solidFill>
                <a:schemeClr val="accent1"/>
              </a:solidFill>
              <a:ln>
                <a:noFill/>
              </a:ln>
              <a:effectLst/>
            </c:spPr>
            <c:extLst>
              <c:ext xmlns:c16="http://schemas.microsoft.com/office/drawing/2014/chart" uri="{C3380CC4-5D6E-409C-BE32-E72D297353CC}">
                <c16:uniqueId val="{00000001-F9C8-4115-9F4F-3DE522BB1440}"/>
              </c:ext>
            </c:extLst>
          </c:dPt>
          <c:dLbls>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C8-4115-9F4F-3DE522BB144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'OECD tax'!$AM$8:$AM$47</c:f>
              <c:strCache>
                <c:ptCount val="40"/>
                <c:pt idx="0">
                  <c:v>Panama</c:v>
                </c:pt>
                <c:pt idx="1">
                  <c:v>Paraguay</c:v>
                </c:pt>
                <c:pt idx="2">
                  <c:v>Mexico</c:v>
                </c:pt>
                <c:pt idx="3">
                  <c:v>Cuba</c:v>
                </c:pt>
                <c:pt idx="4">
                  <c:v>Peru</c:v>
                </c:pt>
                <c:pt idx="5">
                  <c:v>Ecuador</c:v>
                </c:pt>
                <c:pt idx="6">
                  <c:v>Colombia</c:v>
                </c:pt>
                <c:pt idx="7">
                  <c:v>Ireland</c:v>
                </c:pt>
                <c:pt idx="8">
                  <c:v>Latin America and the Caribbean</c:v>
                </c:pt>
                <c:pt idx="9">
                  <c:v>Chile</c:v>
                </c:pt>
                <c:pt idx="10">
                  <c:v>Bolivia</c:v>
                </c:pt>
                <c:pt idx="11">
                  <c:v>Türkiye</c:v>
                </c:pt>
                <c:pt idx="12">
                  <c:v>Uruguay</c:v>
                </c:pt>
                <c:pt idx="13">
                  <c:v>United States</c:v>
                </c:pt>
                <c:pt idx="14">
                  <c:v>Switzerland</c:v>
                </c:pt>
                <c:pt idx="15">
                  <c:v>Argentina</c:v>
                </c:pt>
                <c:pt idx="16">
                  <c:v>Korea</c:v>
                </c:pt>
                <c:pt idx="17">
                  <c:v>Ukraine</c:v>
                </c:pt>
                <c:pt idx="18">
                  <c:v>Israel</c:v>
                </c:pt>
                <c:pt idx="19">
                  <c:v>Canada</c:v>
                </c:pt>
                <c:pt idx="20">
                  <c:v>Brazil</c:v>
                </c:pt>
                <c:pt idx="21">
                  <c:v>United Kingdom</c:v>
                </c:pt>
                <c:pt idx="22">
                  <c:v>Estonia</c:v>
                </c:pt>
                <c:pt idx="23">
                  <c:v>New Zealand</c:v>
                </c:pt>
                <c:pt idx="24">
                  <c:v>Czech Republic</c:v>
                </c:pt>
                <c:pt idx="25">
                  <c:v>Hungary</c:v>
                </c:pt>
                <c:pt idx="26">
                  <c:v>OECD - Average</c:v>
                </c:pt>
                <c:pt idx="27">
                  <c:v>Portugal</c:v>
                </c:pt>
                <c:pt idx="28">
                  <c:v>Spain</c:v>
                </c:pt>
                <c:pt idx="29">
                  <c:v>Greece</c:v>
                </c:pt>
                <c:pt idx="30">
                  <c:v>Germany</c:v>
                </c:pt>
                <c:pt idx="31">
                  <c:v>Netherlands</c:v>
                </c:pt>
                <c:pt idx="32">
                  <c:v>Belgium</c:v>
                </c:pt>
                <c:pt idx="33">
                  <c:v>Norway</c:v>
                </c:pt>
                <c:pt idx="34">
                  <c:v>Sweden</c:v>
                </c:pt>
                <c:pt idx="35">
                  <c:v>Finland</c:v>
                </c:pt>
                <c:pt idx="36">
                  <c:v>Italy</c:v>
                </c:pt>
                <c:pt idx="37">
                  <c:v>Austria</c:v>
                </c:pt>
                <c:pt idx="38">
                  <c:v>France</c:v>
                </c:pt>
                <c:pt idx="39">
                  <c:v>Denmark</c:v>
                </c:pt>
              </c:strCache>
            </c:strRef>
          </c:cat>
          <c:val>
            <c:numRef>
              <c:f>'OECD tax'!$AN$8:$AN$47</c:f>
              <c:numCache>
                <c:formatCode>#.##00_ ;\-#.##00\ </c:formatCode>
                <c:ptCount val="40"/>
                <c:pt idx="0">
                  <c:v>12.744</c:v>
                </c:pt>
                <c:pt idx="1">
                  <c:v>14.013999999999999</c:v>
                </c:pt>
                <c:pt idx="2">
                  <c:v>16.699000000000002</c:v>
                </c:pt>
                <c:pt idx="3">
                  <c:v>17.702999999999999</c:v>
                </c:pt>
                <c:pt idx="4">
                  <c:v>17.942</c:v>
                </c:pt>
                <c:pt idx="5">
                  <c:v>19.446999999999999</c:v>
                </c:pt>
                <c:pt idx="6">
                  <c:v>19.501999999999999</c:v>
                </c:pt>
                <c:pt idx="7">
                  <c:v>21.06</c:v>
                </c:pt>
                <c:pt idx="8">
                  <c:v>21.652999999999999</c:v>
                </c:pt>
                <c:pt idx="9">
                  <c:v>22.187999999999999</c:v>
                </c:pt>
                <c:pt idx="10">
                  <c:v>22.635000000000002</c:v>
                </c:pt>
                <c:pt idx="11">
                  <c:v>22.824999999999999</c:v>
                </c:pt>
                <c:pt idx="12">
                  <c:v>26.510999999999999</c:v>
                </c:pt>
                <c:pt idx="13">
                  <c:v>26.58</c:v>
                </c:pt>
                <c:pt idx="14">
                  <c:v>27.96</c:v>
                </c:pt>
                <c:pt idx="15">
                  <c:v>29.082000000000001</c:v>
                </c:pt>
                <c:pt idx="16">
                  <c:v>29.884</c:v>
                </c:pt>
                <c:pt idx="17">
                  <c:v>31.434999999999999</c:v>
                </c:pt>
                <c:pt idx="18">
                  <c:v>32.231000000000002</c:v>
                </c:pt>
                <c:pt idx="19">
                  <c:v>33.249000000000002</c:v>
                </c:pt>
                <c:pt idx="20">
                  <c:v>33.451000000000001</c:v>
                </c:pt>
                <c:pt idx="21">
                  <c:v>33.475999999999999</c:v>
                </c:pt>
                <c:pt idx="22">
                  <c:v>33.524000000000001</c:v>
                </c:pt>
                <c:pt idx="23">
                  <c:v>33.783999999999999</c:v>
                </c:pt>
                <c:pt idx="24">
                  <c:v>33.841999999999999</c:v>
                </c:pt>
                <c:pt idx="25">
                  <c:v>34.003999999999998</c:v>
                </c:pt>
                <c:pt idx="26">
                  <c:v>34.113999999999997</c:v>
                </c:pt>
                <c:pt idx="27">
                  <c:v>35.768999999999998</c:v>
                </c:pt>
                <c:pt idx="28">
                  <c:v>38.35</c:v>
                </c:pt>
                <c:pt idx="29">
                  <c:v>38.991</c:v>
                </c:pt>
                <c:pt idx="30">
                  <c:v>39.512</c:v>
                </c:pt>
                <c:pt idx="31">
                  <c:v>39.698</c:v>
                </c:pt>
                <c:pt idx="32">
                  <c:v>42.015000000000001</c:v>
                </c:pt>
                <c:pt idx="33">
                  <c:v>42.241</c:v>
                </c:pt>
                <c:pt idx="34">
                  <c:v>42.578000000000003</c:v>
                </c:pt>
                <c:pt idx="35">
                  <c:v>42.993000000000002</c:v>
                </c:pt>
                <c:pt idx="36">
                  <c:v>43.289000000000001</c:v>
                </c:pt>
                <c:pt idx="37">
                  <c:v>43.46</c:v>
                </c:pt>
                <c:pt idx="38">
                  <c:v>45.146999999999998</c:v>
                </c:pt>
                <c:pt idx="39">
                  <c:v>46.883000000000003</c:v>
                </c:pt>
              </c:numCache>
            </c:numRef>
          </c:val>
          <c:extLst>
            <c:ext xmlns:c16="http://schemas.microsoft.com/office/drawing/2014/chart" uri="{C3380CC4-5D6E-409C-BE32-E72D297353CC}">
              <c16:uniqueId val="{00000002-F9C8-4115-9F4F-3DE522BB1440}"/>
            </c:ext>
          </c:extLst>
        </c:ser>
        <c:dLbls>
          <c:showLegendKey val="0"/>
          <c:showVal val="0"/>
          <c:showCatName val="0"/>
          <c:showSerName val="0"/>
          <c:showPercent val="0"/>
          <c:showBubbleSize val="0"/>
        </c:dLbls>
        <c:gapWidth val="15"/>
        <c:axId val="642924847"/>
        <c:axId val="642925327"/>
      </c:barChart>
      <c:catAx>
        <c:axId val="642924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642925327"/>
        <c:crosses val="autoZero"/>
        <c:auto val="1"/>
        <c:lblAlgn val="ctr"/>
        <c:lblOffset val="100"/>
        <c:tickLblSkip val="1"/>
        <c:tickMarkSkip val="5"/>
        <c:noMultiLvlLbl val="0"/>
      </c:catAx>
      <c:valAx>
        <c:axId val="642925327"/>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642924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'[Simulador Previdencia 2024-11-06.xlsm]SIMULADOR'!$O$7</c:f>
              <c:strCache>
                <c:ptCount val="1"/>
                <c:pt idx="0">
                  <c:v>Cenário Base</c:v>
                </c:pt>
              </c:strCache>
            </c:strRef>
          </c:tx>
          <c:spPr>
            <a:ln w="28575" cap="rnd">
              <a:solidFill>
                <a:schemeClr val="accent2"/>
              </a:solidFill>
              <a:round/>
            </a:ln>
            <a:effectLst/>
          </c:spPr>
          <c:marker>
            <c:symbol val="none"/>
          </c:marker>
          <c:dLbls>
            <c:dLbl>
              <c:idx val="15"/>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C3F-48DA-A1FC-C184B87B59F0}"/>
                </c:ext>
              </c:extLst>
            </c:dLbl>
            <c:dLbl>
              <c:idx val="3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3F-48DA-A1FC-C184B87B59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'[Simulador Previdencia 2024-11-06.xlsm]SIMULADOR'!$C$8:$C$53</c:f>
              <c:numCache>
                <c:formatCode>General</c:formatCode>
                <c:ptCount val="4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pt idx="36">
                  <c:v>71</c:v>
                </c:pt>
                <c:pt idx="37">
                  <c:v>72</c:v>
                </c:pt>
                <c:pt idx="38">
                  <c:v>73</c:v>
                </c:pt>
                <c:pt idx="39">
                  <c:v>74</c:v>
                </c:pt>
                <c:pt idx="40">
                  <c:v>75</c:v>
                </c:pt>
                <c:pt idx="41">
                  <c:v>76</c:v>
                </c:pt>
                <c:pt idx="42">
                  <c:v>77</c:v>
                </c:pt>
                <c:pt idx="43">
                  <c:v>78</c:v>
                </c:pt>
                <c:pt idx="44">
                  <c:v>79</c:v>
                </c:pt>
                <c:pt idx="45">
                  <c:v>80</c:v>
                </c:pt>
              </c:numCache>
            </c:numRef>
          </c:cat>
          <c:val>
            <c:numRef>
              <c:f>'[Simulador Previdencia 2024-11-06.xlsm]SIMULADOR'!$O$8:$O$53</c:f>
              <c:numCache>
                <c:formatCode>_-* #,##0.0_-;\-* #,##0.0_-;_-* "-"?_-;_-@_-</c:formatCode>
                <c:ptCount val="46"/>
                <c:pt idx="0">
                  <c:v>0</c:v>
                </c:pt>
                <c:pt idx="1">
                  <c:v>9.084971890787175</c:v>
                </c:pt>
                <c:pt idx="2">
                  <c:v>18.551058352392872</c:v>
                </c:pt>
                <c:pt idx="3">
                  <c:v>28.359521518923366</c:v>
                </c:pt>
                <c:pt idx="4">
                  <c:v>38.493795705910706</c:v>
                </c:pt>
                <c:pt idx="5">
                  <c:v>49.003038037816573</c:v>
                </c:pt>
                <c:pt idx="6">
                  <c:v>59.901122336002956</c:v>
                </c:pt>
                <c:pt idx="7">
                  <c:v>71.202435753222233</c:v>
                </c:pt>
                <c:pt idx="8">
                  <c:v>82.921897766878629</c:v>
                </c:pt>
                <c:pt idx="9">
                  <c:v>95.074979875040299</c:v>
                </c:pt>
                <c:pt idx="10">
                  <c:v>107.67772602120395</c:v>
                </c:pt>
                <c:pt idx="11">
                  <c:v>120.74677377477566</c:v>
                </c:pt>
                <c:pt idx="12">
                  <c:v>134.29937629522954</c:v>
                </c:pt>
                <c:pt idx="13">
                  <c:v>148.3534251089402</c:v>
                </c:pt>
                <c:pt idx="14">
                  <c:v>162.92747372875817</c:v>
                </c:pt>
                <c:pt idx="15">
                  <c:v>178.04076214750941</c:v>
                </c:pt>
                <c:pt idx="16">
                  <c:v>193.71324223775443</c:v>
                </c:pt>
                <c:pt idx="17">
                  <c:v>209.96560409133852</c:v>
                </c:pt>
                <c:pt idx="18">
                  <c:v>226.81930333350522</c:v>
                </c:pt>
                <c:pt idx="19">
                  <c:v>244.29658944763207</c:v>
                </c:pt>
                <c:pt idx="20">
                  <c:v>262.42053514798164</c:v>
                </c:pt>
                <c:pt idx="21">
                  <c:v>281.21506683924412</c:v>
                </c:pt>
                <c:pt idx="22">
                  <c:v>300.70499620308334</c:v>
                </c:pt>
                <c:pt idx="23">
                  <c:v>320.91605295338456</c:v>
                </c:pt>
                <c:pt idx="24">
                  <c:v>341.87491880344697</c:v>
                </c:pt>
                <c:pt idx="25">
                  <c:v>363.60926268996167</c:v>
                </c:pt>
                <c:pt idx="26">
                  <c:v>386.14777730027743</c:v>
                </c:pt>
                <c:pt idx="27">
                  <c:v>409.52021695117486</c:v>
                </c:pt>
                <c:pt idx="28">
                  <c:v>433.75743686915547</c:v>
                </c:pt>
                <c:pt idx="29">
                  <c:v>458.89143392410136</c:v>
                </c:pt>
                <c:pt idx="30">
                  <c:v>484.95538887008024</c:v>
                </c:pt>
                <c:pt idx="31">
                  <c:v>454.92310339898762</c:v>
                </c:pt>
                <c:pt idx="32">
                  <c:v>424.44921643987072</c:v>
                </c:pt>
                <c:pt idx="33">
                  <c:v>393.55706093262359</c:v>
                </c:pt>
                <c:pt idx="34">
                  <c:v>362.2708331359164</c:v>
                </c:pt>
                <c:pt idx="35">
                  <c:v>330.61562456999008</c:v>
                </c:pt>
                <c:pt idx="36">
                  <c:v>298.61745514133446</c:v>
                </c:pt>
                <c:pt idx="37">
                  <c:v>266.30330749297951</c:v>
                </c:pt>
                <c:pt idx="38">
                  <c:v>233.70116262574737</c:v>
                </c:pt>
                <c:pt idx="39">
                  <c:v>200.84003683749049</c:v>
                </c:pt>
                <c:pt idx="40">
                  <c:v>167.75002002908192</c:v>
                </c:pt>
                <c:pt idx="41">
                  <c:v>134.46231542772705</c:v>
                </c:pt>
                <c:pt idx="42">
                  <c:v>101.00928078003781</c:v>
                </c:pt>
                <c:pt idx="43">
                  <c:v>67.424471069250828</c:v>
                </c:pt>
                <c:pt idx="44">
                  <c:v>33.742682812982395</c:v>
                </c:pt>
                <c:pt idx="45">
                  <c:v>6.9633188104489818E-13</c:v>
                </c:pt>
              </c:numCache>
            </c:numRef>
          </c:val>
          <c:smooth val="0"/>
          <c:extLst>
            <c:ext xmlns:c16="http://schemas.microsoft.com/office/drawing/2014/chart" uri="{C3380CC4-5D6E-409C-BE32-E72D297353CC}">
              <c16:uniqueId val="{00000002-9C3F-48DA-A1FC-C184B87B59F0}"/>
            </c:ext>
          </c:extLst>
        </c:ser>
        <c:dLbls>
          <c:showLegendKey val="0"/>
          <c:showVal val="0"/>
          <c:showCatName val="0"/>
          <c:showSerName val="0"/>
          <c:showPercent val="0"/>
          <c:showBubbleSize val="0"/>
        </c:dLbls>
        <c:smooth val="0"/>
        <c:axId val="1061286880"/>
        <c:axId val="1061284480"/>
      </c:lineChart>
      <c:catAx>
        <c:axId val="1061286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284480"/>
        <c:crosses val="autoZero"/>
        <c:auto val="1"/>
        <c:lblAlgn val="ctr"/>
        <c:lblOffset val="100"/>
        <c:tickMarkSkip val="5"/>
        <c:noMultiLvlLbl val="0"/>
      </c:catAx>
      <c:valAx>
        <c:axId val="106128448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286880"/>
        <c:crosses val="autoZero"/>
        <c:crossBetween val="midCat"/>
      </c:valAx>
      <c:spPr>
        <a:noFill/>
        <a:ln>
          <a:noFill/>
        </a:ln>
        <a:effectLst/>
      </c:spPr>
    </c:plotArea>
    <c:legend>
      <c:legendPos val="tr"/>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'[Simulador Previdencia 2024-11-06.xlsm]SIMULADOR'!$R$7</c:f>
              <c:strCache>
                <c:ptCount val="1"/>
                <c:pt idx="0">
                  <c:v>PMT1 + 10%</c:v>
                </c:pt>
              </c:strCache>
            </c:strRef>
          </c:tx>
          <c:spPr>
            <a:ln w="28575" cap="rnd">
              <a:solidFill>
                <a:schemeClr val="accent1"/>
              </a:solidFill>
              <a:prstDash val="sysDash"/>
              <a:round/>
            </a:ln>
            <a:effectLst/>
          </c:spPr>
          <c:marker>
            <c:symbol val="none"/>
          </c:marker>
          <c:dLbls>
            <c:dLbl>
              <c:idx val="3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2C-4CE9-870D-1C407A93F0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'[Simulador Previdencia 2024-11-06.xlsm]SIMULADOR'!$C$8:$C$53</c:f>
              <c:numCache>
                <c:formatCode>General</c:formatCode>
                <c:ptCount val="4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pt idx="36">
                  <c:v>71</c:v>
                </c:pt>
                <c:pt idx="37">
                  <c:v>72</c:v>
                </c:pt>
                <c:pt idx="38">
                  <c:v>73</c:v>
                </c:pt>
                <c:pt idx="39">
                  <c:v>74</c:v>
                </c:pt>
                <c:pt idx="40">
                  <c:v>75</c:v>
                </c:pt>
                <c:pt idx="41">
                  <c:v>76</c:v>
                </c:pt>
                <c:pt idx="42">
                  <c:v>77</c:v>
                </c:pt>
                <c:pt idx="43">
                  <c:v>78</c:v>
                </c:pt>
                <c:pt idx="44">
                  <c:v>79</c:v>
                </c:pt>
                <c:pt idx="45">
                  <c:v>80</c:v>
                </c:pt>
              </c:numCache>
            </c:numRef>
          </c:cat>
          <c:val>
            <c:numRef>
              <c:f>'[Simulador Previdencia 2024-11-06.xlsm]SIMULADOR'!$R$8:$R$53</c:f>
              <c:numCache>
                <c:formatCode>_-* #,##0.0_-;\-* #,##0.0_-;_-* "-"?_-;_-@_-</c:formatCode>
                <c:ptCount val="46"/>
                <c:pt idx="0">
                  <c:v>0</c:v>
                </c:pt>
                <c:pt idx="1">
                  <c:v>9.084971890787175</c:v>
                </c:pt>
                <c:pt idx="2">
                  <c:v>18.639473298834012</c:v>
                </c:pt>
                <c:pt idx="3">
                  <c:v>28.506371094507273</c:v>
                </c:pt>
                <c:pt idx="4">
                  <c:v>38.703091457980229</c:v>
                </c:pt>
                <c:pt idx="5">
                  <c:v>49.220077732712667</c:v>
                </c:pt>
                <c:pt idx="6">
                  <c:v>60.126192499610205</c:v>
                </c:pt>
                <c:pt idx="7">
                  <c:v>71.435833512882951</c:v>
                </c:pt>
                <c:pt idx="8">
                  <c:v>83.163931243646786</c:v>
                </c:pt>
                <c:pt idx="9">
                  <c:v>95.32596859044888</c:v>
                </c:pt>
                <c:pt idx="10">
                  <c:v>107.93800131908266</c:v>
                </c:pt>
                <c:pt idx="11">
                  <c:v>121.01667925867588</c:v>
                </c:pt>
                <c:pt idx="12">
                  <c:v>134.57926828203406</c:v>
                </c:pt>
                <c:pt idx="13">
                  <c:v>148.64367309925649</c:v>
                </c:pt>
                <c:pt idx="14">
                  <c:v>163.22846089471616</c:v>
                </c:pt>
                <c:pt idx="15">
                  <c:v>178.35288583860785</c:v>
                </c:pt>
                <c:pt idx="16">
                  <c:v>194.03691450542351</c:v>
                </c:pt>
                <c:pt idx="17">
                  <c:v>210.30125223291137</c:v>
                </c:pt>
                <c:pt idx="18">
                  <c:v>227.16737045631626</c:v>
                </c:pt>
                <c:pt idx="19">
                  <c:v>244.65753505398715</c:v>
                </c:pt>
                <c:pt idx="20">
                  <c:v>262.79483574177181</c:v>
                </c:pt>
                <c:pt idx="21">
                  <c:v>281.60321655500451</c:v>
                </c:pt>
                <c:pt idx="22">
                  <c:v>301.10750745832684</c:v>
                </c:pt>
                <c:pt idx="23">
                  <c:v>321.33345712507207</c:v>
                </c:pt>
                <c:pt idx="24">
                  <c:v>342.30776692948689</c:v>
                </c:pt>
                <c:pt idx="25">
                  <c:v>364.05812619666506</c:v>
                </c:pt>
                <c:pt idx="26">
                  <c:v>386.61324875672881</c:v>
                </c:pt>
                <c:pt idx="27">
                  <c:v>410.00291085151491</c:v>
                </c:pt>
                <c:pt idx="28">
                  <c:v>434.25799044380813</c:v>
                </c:pt>
                <c:pt idx="29">
                  <c:v>459.41050798101617</c:v>
                </c:pt>
                <c:pt idx="30">
                  <c:v>485.49366866710091</c:v>
                </c:pt>
                <c:pt idx="31">
                  <c:v>443.48739083367667</c:v>
                </c:pt>
                <c:pt idx="32">
                  <c:v>400.76387206342338</c:v>
                </c:pt>
                <c:pt idx="33">
                  <c:v>357.34616468536711</c:v>
                </c:pt>
                <c:pt idx="34">
                  <c:v>313.25817396470785</c:v>
                </c:pt>
                <c:pt idx="35">
                  <c:v>268.52468966145796</c:v>
                </c:pt>
                <c:pt idx="36">
                  <c:v>223.17141875675034</c:v>
                </c:pt>
                <c:pt idx="37">
                  <c:v>177.2250193900197</c:v>
                </c:pt>
                <c:pt idx="38">
                  <c:v>130.71313605185995</c:v>
                </c:pt>
                <c:pt idx="39">
                  <c:v>83.664436079016866</c:v>
                </c:pt>
                <c:pt idx="40">
                  <c:v>36.10864749969587</c:v>
                </c:pt>
                <c:pt idx="41">
                  <c:v>-11.923401720853988</c:v>
                </c:pt>
                <c:pt idx="42">
                  <c:v>-60.39974298266948</c:v>
                </c:pt>
                <c:pt idx="43">
                  <c:v>-109.28722484758872</c:v>
                </c:pt>
                <c:pt idx="44">
                  <c:v>-158.55146927423789</c:v>
                </c:pt>
                <c:pt idx="45">
                  <c:v>-208.15682623371222</c:v>
                </c:pt>
              </c:numCache>
            </c:numRef>
          </c:val>
          <c:smooth val="0"/>
          <c:extLst>
            <c:ext xmlns:c16="http://schemas.microsoft.com/office/drawing/2014/chart" uri="{C3380CC4-5D6E-409C-BE32-E72D297353CC}">
              <c16:uniqueId val="{00000001-632C-4CE9-870D-1C407A93F0DD}"/>
            </c:ext>
          </c:extLst>
        </c:ser>
        <c:ser>
          <c:idx val="0"/>
          <c:order val="1"/>
          <c:tx>
            <c:strRef>
              <c:f>'[Simulador Previdencia 2024-11-06.xlsm]SIMULADOR'!$T$7</c:f>
              <c:strCache>
                <c:ptCount val="1"/>
                <c:pt idx="0">
                  <c:v>PMT0 + 10%</c:v>
                </c:pt>
              </c:strCache>
            </c:strRef>
          </c:tx>
          <c:spPr>
            <a:ln w="28575" cap="rnd">
              <a:solidFill>
                <a:schemeClr val="accent1"/>
              </a:solidFill>
              <a:prstDash val="sysDash"/>
              <a:round/>
            </a:ln>
            <a:effectLst/>
          </c:spPr>
          <c:marker>
            <c:symbol val="none"/>
          </c:marker>
          <c:dLbls>
            <c:dLbl>
              <c:idx val="3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2C-4CE9-870D-1C407A93F0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'[Simulador Previdencia 2024-11-06.xlsm]SIMULADOR'!$C$8:$C$53</c:f>
              <c:numCache>
                <c:formatCode>General</c:formatCode>
                <c:ptCount val="4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pt idx="36">
                  <c:v>71</c:v>
                </c:pt>
                <c:pt idx="37">
                  <c:v>72</c:v>
                </c:pt>
                <c:pt idx="38">
                  <c:v>73</c:v>
                </c:pt>
                <c:pt idx="39">
                  <c:v>74</c:v>
                </c:pt>
                <c:pt idx="40">
                  <c:v>75</c:v>
                </c:pt>
                <c:pt idx="41">
                  <c:v>76</c:v>
                </c:pt>
                <c:pt idx="42">
                  <c:v>77</c:v>
                </c:pt>
                <c:pt idx="43">
                  <c:v>78</c:v>
                </c:pt>
                <c:pt idx="44">
                  <c:v>79</c:v>
                </c:pt>
                <c:pt idx="45">
                  <c:v>80</c:v>
                </c:pt>
              </c:numCache>
            </c:numRef>
          </c:cat>
          <c:val>
            <c:numRef>
              <c:f>'[Simulador Previdencia 2024-11-06.xlsm]SIMULADOR'!$T$8:$T$53</c:f>
              <c:numCache>
                <c:formatCode>_-* #,##0.0_-;\-* #,##0.0_-;_-* "-"?_-;_-@_-</c:formatCode>
                <c:ptCount val="46"/>
                <c:pt idx="0">
                  <c:v>0</c:v>
                </c:pt>
                <c:pt idx="1">
                  <c:v>11.356214863483968</c:v>
                </c:pt>
                <c:pt idx="2">
                  <c:v>23.299341623542517</c:v>
                </c:pt>
                <c:pt idx="3">
                  <c:v>35.632963868134091</c:v>
                </c:pt>
                <c:pt idx="4">
                  <c:v>48.378864322475287</c:v>
                </c:pt>
                <c:pt idx="5">
                  <c:v>61.525097165890841</c:v>
                </c:pt>
                <c:pt idx="6">
                  <c:v>75.157740624512769</c:v>
                </c:pt>
                <c:pt idx="7">
                  <c:v>89.294791891103699</c:v>
                </c:pt>
                <c:pt idx="8">
                  <c:v>103.9549140545585</c:v>
                </c:pt>
                <c:pt idx="9">
                  <c:v>119.15746073806113</c:v>
                </c:pt>
                <c:pt idx="10">
                  <c:v>134.92250164885334</c:v>
                </c:pt>
                <c:pt idx="11">
                  <c:v>151.27084907334486</c:v>
                </c:pt>
                <c:pt idx="12">
                  <c:v>168.22408535254257</c:v>
                </c:pt>
                <c:pt idx="13">
                  <c:v>185.80459137407058</c:v>
                </c:pt>
                <c:pt idx="14">
                  <c:v>204.03557611839514</c:v>
                </c:pt>
                <c:pt idx="15">
                  <c:v>222.94110729825971</c:v>
                </c:pt>
                <c:pt idx="16">
                  <c:v>242.54614313177925</c:v>
                </c:pt>
                <c:pt idx="17">
                  <c:v>262.876565291139</c:v>
                </c:pt>
                <c:pt idx="18">
                  <c:v>283.95921307039509</c:v>
                </c:pt>
                <c:pt idx="19">
                  <c:v>305.82191881748366</c:v>
                </c:pt>
                <c:pt idx="20">
                  <c:v>328.49354467721452</c:v>
                </c:pt>
                <c:pt idx="21">
                  <c:v>352.00402069375536</c:v>
                </c:pt>
                <c:pt idx="22">
                  <c:v>376.38438432290826</c:v>
                </c:pt>
                <c:pt idx="23">
                  <c:v>401.66682140633981</c:v>
                </c:pt>
                <c:pt idx="24">
                  <c:v>427.88470866185833</c:v>
                </c:pt>
                <c:pt idx="25">
                  <c:v>455.07265774583101</c:v>
                </c:pt>
                <c:pt idx="26">
                  <c:v>483.26656094591067</c:v>
                </c:pt>
                <c:pt idx="27">
                  <c:v>512.50363856439333</c:v>
                </c:pt>
                <c:pt idx="28">
                  <c:v>542.82248805475979</c:v>
                </c:pt>
                <c:pt idx="29">
                  <c:v>574.26313497626984</c:v>
                </c:pt>
                <c:pt idx="30">
                  <c:v>606.86708583387576</c:v>
                </c:pt>
                <c:pt idx="31">
                  <c:v>581.34553315044366</c:v>
                </c:pt>
                <c:pt idx="32">
                  <c:v>555.54927609213064</c:v>
                </c:pt>
                <c:pt idx="33">
                  <c:v>529.50782279201712</c:v>
                </c:pt>
                <c:pt idx="34">
                  <c:v>503.25177318410749</c:v>
                </c:pt>
                <c:pt idx="35">
                  <c:v>476.81285939996417</c:v>
                </c:pt>
                <c:pt idx="36">
                  <c:v>450.22398766001754</c:v>
                </c:pt>
                <c:pt idx="37">
                  <c:v>423.51928171485383</c:v>
                </c:pt>
                <c:pt idx="38">
                  <c:v>396.73412789383104</c:v>
                </c:pt>
                <c:pt idx="39">
                  <c:v>369.90522182049324</c:v>
                </c:pt>
                <c:pt idx="40">
                  <c:v>343.07061685645579</c:v>
                </c:pt>
                <c:pt idx="41">
                  <c:v>316.26977433771378</c:v>
                </c:pt>
                <c:pt idx="42">
                  <c:v>289.54361566969408</c:v>
                </c:pt>
                <c:pt idx="43">
                  <c:v>262.9345763498244</c:v>
                </c:pt>
                <c:pt idx="44">
                  <c:v>236.48666198893719</c:v>
                </c:pt>
                <c:pt idx="45">
                  <c:v>210.24550640546579</c:v>
                </c:pt>
              </c:numCache>
            </c:numRef>
          </c:val>
          <c:smooth val="0"/>
          <c:extLst>
            <c:ext xmlns:c16="http://schemas.microsoft.com/office/drawing/2014/chart" uri="{C3380CC4-5D6E-409C-BE32-E72D297353CC}">
              <c16:uniqueId val="{00000003-632C-4CE9-870D-1C407A93F0DD}"/>
            </c:ext>
          </c:extLst>
        </c:ser>
        <c:ser>
          <c:idx val="1"/>
          <c:order val="2"/>
          <c:tx>
            <c:strRef>
              <c:f>'[Simulador Previdencia 2024-11-06.xlsm]SIMULADOR'!$O$7</c:f>
              <c:strCache>
                <c:ptCount val="1"/>
                <c:pt idx="0">
                  <c:v>Cenário Base</c:v>
                </c:pt>
              </c:strCache>
            </c:strRef>
          </c:tx>
          <c:spPr>
            <a:ln w="28575" cap="rnd">
              <a:solidFill>
                <a:schemeClr val="accent2"/>
              </a:solidFill>
              <a:round/>
            </a:ln>
            <a:effectLst/>
          </c:spPr>
          <c:marker>
            <c:symbol val="none"/>
          </c:marker>
          <c:cat>
            <c:numRef>
              <c:f>'[Simulador Previdencia 2024-11-06.xlsm]SIMULADOR'!$C$8:$C$53</c:f>
              <c:numCache>
                <c:formatCode>General</c:formatCode>
                <c:ptCount val="4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pt idx="36">
                  <c:v>71</c:v>
                </c:pt>
                <c:pt idx="37">
                  <c:v>72</c:v>
                </c:pt>
                <c:pt idx="38">
                  <c:v>73</c:v>
                </c:pt>
                <c:pt idx="39">
                  <c:v>74</c:v>
                </c:pt>
                <c:pt idx="40">
                  <c:v>75</c:v>
                </c:pt>
                <c:pt idx="41">
                  <c:v>76</c:v>
                </c:pt>
                <c:pt idx="42">
                  <c:v>77</c:v>
                </c:pt>
                <c:pt idx="43">
                  <c:v>78</c:v>
                </c:pt>
                <c:pt idx="44">
                  <c:v>79</c:v>
                </c:pt>
                <c:pt idx="45">
                  <c:v>80</c:v>
                </c:pt>
              </c:numCache>
            </c:numRef>
          </c:cat>
          <c:val>
            <c:numRef>
              <c:f>'[Simulador Previdencia 2024-11-06.xlsm]SIMULADOR'!$O$8:$O$53</c:f>
              <c:numCache>
                <c:formatCode>_-* #,##0.0_-;\-* #,##0.0_-;_-* "-"?_-;_-@_-</c:formatCode>
                <c:ptCount val="46"/>
                <c:pt idx="0">
                  <c:v>0</c:v>
                </c:pt>
                <c:pt idx="1">
                  <c:v>9.084971890787175</c:v>
                </c:pt>
                <c:pt idx="2">
                  <c:v>18.551058352392872</c:v>
                </c:pt>
                <c:pt idx="3">
                  <c:v>28.359521518923366</c:v>
                </c:pt>
                <c:pt idx="4">
                  <c:v>38.493795705910706</c:v>
                </c:pt>
                <c:pt idx="5">
                  <c:v>49.003038037816573</c:v>
                </c:pt>
                <c:pt idx="6">
                  <c:v>59.901122336002956</c:v>
                </c:pt>
                <c:pt idx="7">
                  <c:v>71.202435753222233</c:v>
                </c:pt>
                <c:pt idx="8">
                  <c:v>82.921897766878629</c:v>
                </c:pt>
                <c:pt idx="9">
                  <c:v>95.074979875040299</c:v>
                </c:pt>
                <c:pt idx="10">
                  <c:v>107.67772602120395</c:v>
                </c:pt>
                <c:pt idx="11">
                  <c:v>120.74677377477566</c:v>
                </c:pt>
                <c:pt idx="12">
                  <c:v>134.29937629522954</c:v>
                </c:pt>
                <c:pt idx="13">
                  <c:v>148.3534251089402</c:v>
                </c:pt>
                <c:pt idx="14">
                  <c:v>162.92747372875817</c:v>
                </c:pt>
                <c:pt idx="15">
                  <c:v>178.04076214750941</c:v>
                </c:pt>
                <c:pt idx="16">
                  <c:v>193.71324223775443</c:v>
                </c:pt>
                <c:pt idx="17">
                  <c:v>209.96560409133852</c:v>
                </c:pt>
                <c:pt idx="18">
                  <c:v>226.81930333350522</c:v>
                </c:pt>
                <c:pt idx="19">
                  <c:v>244.29658944763207</c:v>
                </c:pt>
                <c:pt idx="20">
                  <c:v>262.42053514798164</c:v>
                </c:pt>
                <c:pt idx="21">
                  <c:v>281.21506683924412</c:v>
                </c:pt>
                <c:pt idx="22">
                  <c:v>300.70499620308334</c:v>
                </c:pt>
                <c:pt idx="23">
                  <c:v>320.91605295338456</c:v>
                </c:pt>
                <c:pt idx="24">
                  <c:v>341.87491880344697</c:v>
                </c:pt>
                <c:pt idx="25">
                  <c:v>363.60926268996167</c:v>
                </c:pt>
                <c:pt idx="26">
                  <c:v>386.14777730027743</c:v>
                </c:pt>
                <c:pt idx="27">
                  <c:v>409.52021695117486</c:v>
                </c:pt>
                <c:pt idx="28">
                  <c:v>433.75743686915547</c:v>
                </c:pt>
                <c:pt idx="29">
                  <c:v>458.89143392410136</c:v>
                </c:pt>
                <c:pt idx="30">
                  <c:v>484.95538887008024</c:v>
                </c:pt>
                <c:pt idx="31">
                  <c:v>454.92310339898762</c:v>
                </c:pt>
                <c:pt idx="32">
                  <c:v>424.44921643987072</c:v>
                </c:pt>
                <c:pt idx="33">
                  <c:v>393.55706093262359</c:v>
                </c:pt>
                <c:pt idx="34">
                  <c:v>362.2708331359164</c:v>
                </c:pt>
                <c:pt idx="35">
                  <c:v>330.61562456999008</c:v>
                </c:pt>
                <c:pt idx="36">
                  <c:v>298.61745514133446</c:v>
                </c:pt>
                <c:pt idx="37">
                  <c:v>266.30330749297951</c:v>
                </c:pt>
                <c:pt idx="38">
                  <c:v>233.70116262574737</c:v>
                </c:pt>
                <c:pt idx="39">
                  <c:v>200.84003683749049</c:v>
                </c:pt>
                <c:pt idx="40">
                  <c:v>167.75002002908192</c:v>
                </c:pt>
                <c:pt idx="41">
                  <c:v>134.46231542772705</c:v>
                </c:pt>
                <c:pt idx="42">
                  <c:v>101.00928078003781</c:v>
                </c:pt>
                <c:pt idx="43">
                  <c:v>67.424471069250828</c:v>
                </c:pt>
                <c:pt idx="44">
                  <c:v>33.742682812982395</c:v>
                </c:pt>
                <c:pt idx="45">
                  <c:v>6.9633188104489818E-13</c:v>
                </c:pt>
              </c:numCache>
            </c:numRef>
          </c:val>
          <c:smooth val="0"/>
          <c:extLst>
            <c:ext xmlns:c16="http://schemas.microsoft.com/office/drawing/2014/chart" uri="{C3380CC4-5D6E-409C-BE32-E72D297353CC}">
              <c16:uniqueId val="{00000004-632C-4CE9-870D-1C407A93F0DD}"/>
            </c:ext>
          </c:extLst>
        </c:ser>
        <c:dLbls>
          <c:showLegendKey val="0"/>
          <c:showVal val="0"/>
          <c:showCatName val="0"/>
          <c:showSerName val="0"/>
          <c:showPercent val="0"/>
          <c:showBubbleSize val="0"/>
        </c:dLbls>
        <c:smooth val="0"/>
        <c:axId val="1061286880"/>
        <c:axId val="1061284480"/>
      </c:lineChart>
      <c:catAx>
        <c:axId val="1061286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284480"/>
        <c:crosses val="autoZero"/>
        <c:auto val="1"/>
        <c:lblAlgn val="ctr"/>
        <c:lblOffset val="100"/>
        <c:tickMarkSkip val="5"/>
        <c:noMultiLvlLbl val="0"/>
      </c:catAx>
      <c:valAx>
        <c:axId val="106128448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286880"/>
        <c:crosses val="autoZero"/>
        <c:crossBetween val="midCat"/>
      </c:valAx>
      <c:spPr>
        <a:noFill/>
        <a:ln>
          <a:noFill/>
        </a:ln>
        <a:effectLst/>
      </c:spPr>
    </c:plotArea>
    <c:legend>
      <c:legendPos val="tr"/>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'[Simulador Previdencia 2024-11-06.xlsm]SIMULADOR'!$Y$7</c:f>
              <c:strCache>
                <c:ptCount val="1"/>
                <c:pt idx="0">
                  <c:v>n0 = 60</c:v>
                </c:pt>
              </c:strCache>
            </c:strRef>
          </c:tx>
          <c:spPr>
            <a:ln w="28575" cap="rnd">
              <a:solidFill>
                <a:schemeClr val="accent1"/>
              </a:solidFill>
              <a:prstDash val="sysDash"/>
              <a:round/>
            </a:ln>
            <a:effectLst/>
          </c:spPr>
          <c:marker>
            <c:symbol val="none"/>
          </c:marker>
          <c:cat>
            <c:numRef>
              <c:f>'[Simulador Previdencia 2024-11-06.xlsm]SIMULADOR'!$C$8:$C$53</c:f>
              <c:numCache>
                <c:formatCode>General</c:formatCode>
                <c:ptCount val="4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pt idx="36">
                  <c:v>71</c:v>
                </c:pt>
                <c:pt idx="37">
                  <c:v>72</c:v>
                </c:pt>
                <c:pt idx="38">
                  <c:v>73</c:v>
                </c:pt>
                <c:pt idx="39">
                  <c:v>74</c:v>
                </c:pt>
                <c:pt idx="40">
                  <c:v>75</c:v>
                </c:pt>
                <c:pt idx="41">
                  <c:v>76</c:v>
                </c:pt>
                <c:pt idx="42">
                  <c:v>77</c:v>
                </c:pt>
                <c:pt idx="43">
                  <c:v>78</c:v>
                </c:pt>
                <c:pt idx="44">
                  <c:v>79</c:v>
                </c:pt>
                <c:pt idx="45">
                  <c:v>80</c:v>
                </c:pt>
              </c:numCache>
            </c:numRef>
          </c:cat>
          <c:val>
            <c:numRef>
              <c:f>'[Simulador Previdencia 2024-11-06.xlsm]SIMULADOR'!$Y$8:$Y$53</c:f>
              <c:numCache>
                <c:formatCode>_-* #,##0.0_-;\-* #,##0.0_-;_-* "-"?_-;_-@_-</c:formatCode>
                <c:ptCount val="46"/>
                <c:pt idx="0" formatCode="0%">
                  <c:v>0</c:v>
                </c:pt>
                <c:pt idx="1">
                  <c:v>9.084971890787175</c:v>
                </c:pt>
                <c:pt idx="2">
                  <c:v>18.551058352392872</c:v>
                </c:pt>
                <c:pt idx="3">
                  <c:v>28.359521518923366</c:v>
                </c:pt>
                <c:pt idx="4">
                  <c:v>38.493795705910706</c:v>
                </c:pt>
                <c:pt idx="5">
                  <c:v>49.003038037816573</c:v>
                </c:pt>
                <c:pt idx="6">
                  <c:v>59.901122336002956</c:v>
                </c:pt>
                <c:pt idx="7">
                  <c:v>71.202435753222233</c:v>
                </c:pt>
                <c:pt idx="8">
                  <c:v>82.921897766878629</c:v>
                </c:pt>
                <c:pt idx="9">
                  <c:v>95.074979875040299</c:v>
                </c:pt>
                <c:pt idx="10">
                  <c:v>107.67772602120395</c:v>
                </c:pt>
                <c:pt idx="11">
                  <c:v>120.74677377477566</c:v>
                </c:pt>
                <c:pt idx="12">
                  <c:v>134.29937629522954</c:v>
                </c:pt>
                <c:pt idx="13">
                  <c:v>148.3534251089402</c:v>
                </c:pt>
                <c:pt idx="14">
                  <c:v>162.92747372875817</c:v>
                </c:pt>
                <c:pt idx="15">
                  <c:v>178.04076214750941</c:v>
                </c:pt>
                <c:pt idx="16">
                  <c:v>193.71324223775443</c:v>
                </c:pt>
                <c:pt idx="17">
                  <c:v>209.96560409133852</c:v>
                </c:pt>
                <c:pt idx="18">
                  <c:v>226.81930333350522</c:v>
                </c:pt>
                <c:pt idx="19">
                  <c:v>244.29658944763207</c:v>
                </c:pt>
                <c:pt idx="20">
                  <c:v>262.42053514798164</c:v>
                </c:pt>
                <c:pt idx="21">
                  <c:v>281.21506683924412</c:v>
                </c:pt>
                <c:pt idx="22">
                  <c:v>300.70499620308334</c:v>
                </c:pt>
                <c:pt idx="23">
                  <c:v>320.91605295338456</c:v>
                </c:pt>
                <c:pt idx="24">
                  <c:v>341.87491880344697</c:v>
                </c:pt>
                <c:pt idx="25">
                  <c:v>306.54865593988893</c:v>
                </c:pt>
                <c:pt idx="26">
                  <c:v>269.91532135037926</c:v>
                </c:pt>
                <c:pt idx="27">
                  <c:v>231.92655338105772</c:v>
                </c:pt>
                <c:pt idx="28">
                  <c:v>192.53220099687132</c:v>
                </c:pt>
                <c:pt idx="29">
                  <c:v>151.68025757447003</c:v>
                </c:pt>
                <c:pt idx="30">
                  <c:v>109.31679224543988</c:v>
                </c:pt>
                <c:pt idx="31">
                  <c:v>65.385878699235619</c:v>
                </c:pt>
                <c:pt idx="32">
                  <c:v>20.499114426227912</c:v>
                </c:pt>
                <c:pt idx="33">
                  <c:v>-25.339194855523971</c:v>
                </c:pt>
                <c:pt idx="34">
                  <c:v>-72.124584116392626</c:v>
                </c:pt>
                <c:pt idx="35">
                  <c:v>-119.85242312065441</c:v>
                </c:pt>
                <c:pt idx="36">
                  <c:v>-168.51791031386387</c:v>
                </c:pt>
                <c:pt idx="37">
                  <c:v>-218.11606648406115</c:v>
                </c:pt>
                <c:pt idx="38">
                  <c:v>-268.64172818844378</c:v>
                </c:pt>
                <c:pt idx="39">
                  <c:v>-320.08954093682564</c:v>
                </c:pt>
                <c:pt idx="40">
                  <c:v>-372.45395212288383</c:v>
                </c:pt>
                <c:pt idx="41">
                  <c:v>-425.72920369386134</c:v>
                </c:pt>
                <c:pt idx="42">
                  <c:v>-479.90932454904924</c:v>
                </c:pt>
                <c:pt idx="43">
                  <c:v>-534.98812265701235</c:v>
                </c:pt>
                <c:pt idx="44">
                  <c:v>-590.95917688115242</c:v>
                </c:pt>
                <c:pt idx="45">
                  <c:v>-647.81582850281711</c:v>
                </c:pt>
              </c:numCache>
            </c:numRef>
          </c:val>
          <c:smooth val="0"/>
          <c:extLst>
            <c:ext xmlns:c16="http://schemas.microsoft.com/office/drawing/2014/chart" uri="{C3380CC4-5D6E-409C-BE32-E72D297353CC}">
              <c16:uniqueId val="{00000000-383C-45A2-B613-10E09D9A6218}"/>
            </c:ext>
          </c:extLst>
        </c:ser>
        <c:ser>
          <c:idx val="1"/>
          <c:order val="1"/>
          <c:tx>
            <c:strRef>
              <c:f>'[Simulador Previdencia 2024-11-06.xlsm]SIMULADOR'!$O$7</c:f>
              <c:strCache>
                <c:ptCount val="1"/>
                <c:pt idx="0">
                  <c:v>Cenário Base</c:v>
                </c:pt>
              </c:strCache>
            </c:strRef>
          </c:tx>
          <c:spPr>
            <a:ln w="28575" cap="rnd">
              <a:solidFill>
                <a:schemeClr val="accent2"/>
              </a:solidFill>
              <a:round/>
            </a:ln>
            <a:effectLst/>
          </c:spPr>
          <c:marker>
            <c:symbol val="none"/>
          </c:marker>
          <c:dLbls>
            <c:dLbl>
              <c:idx val="2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3C-45A2-B613-10E09D9A6218}"/>
                </c:ext>
              </c:extLst>
            </c:dLbl>
            <c:dLbl>
              <c:idx val="3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3C-45A2-B613-10E09D9A62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'[Simulador Previdencia 2024-11-06.xlsm]SIMULADOR'!$C$8:$C$53</c:f>
              <c:numCache>
                <c:formatCode>General</c:formatCode>
                <c:ptCount val="4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pt idx="36">
                  <c:v>71</c:v>
                </c:pt>
                <c:pt idx="37">
                  <c:v>72</c:v>
                </c:pt>
                <c:pt idx="38">
                  <c:v>73</c:v>
                </c:pt>
                <c:pt idx="39">
                  <c:v>74</c:v>
                </c:pt>
                <c:pt idx="40">
                  <c:v>75</c:v>
                </c:pt>
                <c:pt idx="41">
                  <c:v>76</c:v>
                </c:pt>
                <c:pt idx="42">
                  <c:v>77</c:v>
                </c:pt>
                <c:pt idx="43">
                  <c:v>78</c:v>
                </c:pt>
                <c:pt idx="44">
                  <c:v>79</c:v>
                </c:pt>
                <c:pt idx="45">
                  <c:v>80</c:v>
                </c:pt>
              </c:numCache>
            </c:numRef>
          </c:cat>
          <c:val>
            <c:numRef>
              <c:f>'[Simulador Previdencia 2024-11-06.xlsm]SIMULADOR'!$O$8:$O$53</c:f>
              <c:numCache>
                <c:formatCode>_-* #,##0.0_-;\-* #,##0.0_-;_-* "-"?_-;_-@_-</c:formatCode>
                <c:ptCount val="46"/>
                <c:pt idx="0">
                  <c:v>0</c:v>
                </c:pt>
                <c:pt idx="1">
                  <c:v>9.084971890787175</c:v>
                </c:pt>
                <c:pt idx="2">
                  <c:v>18.551058352392872</c:v>
                </c:pt>
                <c:pt idx="3">
                  <c:v>28.359521518923366</c:v>
                </c:pt>
                <c:pt idx="4">
                  <c:v>38.493795705910706</c:v>
                </c:pt>
                <c:pt idx="5">
                  <c:v>49.003038037816573</c:v>
                </c:pt>
                <c:pt idx="6">
                  <c:v>59.901122336002956</c:v>
                </c:pt>
                <c:pt idx="7">
                  <c:v>71.202435753222233</c:v>
                </c:pt>
                <c:pt idx="8">
                  <c:v>82.921897766878629</c:v>
                </c:pt>
                <c:pt idx="9">
                  <c:v>95.074979875040299</c:v>
                </c:pt>
                <c:pt idx="10">
                  <c:v>107.67772602120395</c:v>
                </c:pt>
                <c:pt idx="11">
                  <c:v>120.74677377477566</c:v>
                </c:pt>
                <c:pt idx="12">
                  <c:v>134.29937629522954</c:v>
                </c:pt>
                <c:pt idx="13">
                  <c:v>148.3534251089402</c:v>
                </c:pt>
                <c:pt idx="14">
                  <c:v>162.92747372875817</c:v>
                </c:pt>
                <c:pt idx="15">
                  <c:v>178.04076214750941</c:v>
                </c:pt>
                <c:pt idx="16">
                  <c:v>193.71324223775443</c:v>
                </c:pt>
                <c:pt idx="17">
                  <c:v>209.96560409133852</c:v>
                </c:pt>
                <c:pt idx="18">
                  <c:v>226.81930333350522</c:v>
                </c:pt>
                <c:pt idx="19">
                  <c:v>244.29658944763207</c:v>
                </c:pt>
                <c:pt idx="20">
                  <c:v>262.42053514798164</c:v>
                </c:pt>
                <c:pt idx="21">
                  <c:v>281.21506683924412</c:v>
                </c:pt>
                <c:pt idx="22">
                  <c:v>300.70499620308334</c:v>
                </c:pt>
                <c:pt idx="23">
                  <c:v>320.91605295338456</c:v>
                </c:pt>
                <c:pt idx="24">
                  <c:v>341.87491880344697</c:v>
                </c:pt>
                <c:pt idx="25">
                  <c:v>363.60926268996167</c:v>
                </c:pt>
                <c:pt idx="26">
                  <c:v>386.14777730027743</c:v>
                </c:pt>
                <c:pt idx="27">
                  <c:v>409.52021695117486</c:v>
                </c:pt>
                <c:pt idx="28">
                  <c:v>433.75743686915547</c:v>
                </c:pt>
                <c:pt idx="29">
                  <c:v>458.89143392410136</c:v>
                </c:pt>
                <c:pt idx="30">
                  <c:v>484.95538887008024</c:v>
                </c:pt>
                <c:pt idx="31">
                  <c:v>454.92310339898762</c:v>
                </c:pt>
                <c:pt idx="32">
                  <c:v>424.44921643987072</c:v>
                </c:pt>
                <c:pt idx="33">
                  <c:v>393.55706093262359</c:v>
                </c:pt>
                <c:pt idx="34">
                  <c:v>362.2708331359164</c:v>
                </c:pt>
                <c:pt idx="35">
                  <c:v>330.61562456999008</c:v>
                </c:pt>
                <c:pt idx="36">
                  <c:v>298.61745514133446</c:v>
                </c:pt>
                <c:pt idx="37">
                  <c:v>266.30330749297951</c:v>
                </c:pt>
                <c:pt idx="38">
                  <c:v>233.70116262574737</c:v>
                </c:pt>
                <c:pt idx="39">
                  <c:v>200.84003683749049</c:v>
                </c:pt>
                <c:pt idx="40">
                  <c:v>167.75002002908192</c:v>
                </c:pt>
                <c:pt idx="41">
                  <c:v>134.46231542772705</c:v>
                </c:pt>
                <c:pt idx="42">
                  <c:v>101.00928078003781</c:v>
                </c:pt>
                <c:pt idx="43">
                  <c:v>67.424471069250828</c:v>
                </c:pt>
                <c:pt idx="44">
                  <c:v>33.742682812982395</c:v>
                </c:pt>
                <c:pt idx="45">
                  <c:v>6.9633188104489818E-13</c:v>
                </c:pt>
              </c:numCache>
            </c:numRef>
          </c:val>
          <c:smooth val="0"/>
          <c:extLst>
            <c:ext xmlns:c16="http://schemas.microsoft.com/office/drawing/2014/chart" uri="{C3380CC4-5D6E-409C-BE32-E72D297353CC}">
              <c16:uniqueId val="{00000003-383C-45A2-B613-10E09D9A6218}"/>
            </c:ext>
          </c:extLst>
        </c:ser>
        <c:dLbls>
          <c:showLegendKey val="0"/>
          <c:showVal val="0"/>
          <c:showCatName val="0"/>
          <c:showSerName val="0"/>
          <c:showPercent val="0"/>
          <c:showBubbleSize val="0"/>
        </c:dLbls>
        <c:smooth val="0"/>
        <c:axId val="1061286880"/>
        <c:axId val="1061284480"/>
      </c:lineChart>
      <c:catAx>
        <c:axId val="1061286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284480"/>
        <c:crosses val="autoZero"/>
        <c:auto val="1"/>
        <c:lblAlgn val="ctr"/>
        <c:lblOffset val="100"/>
        <c:tickMarkSkip val="5"/>
        <c:noMultiLvlLbl val="0"/>
      </c:catAx>
      <c:valAx>
        <c:axId val="106128448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286880"/>
        <c:crosses val="autoZero"/>
        <c:crossBetween val="midCat"/>
      </c:valAx>
      <c:spPr>
        <a:noFill/>
        <a:ln>
          <a:noFill/>
        </a:ln>
        <a:effectLst/>
      </c:spPr>
    </c:plotArea>
    <c:legend>
      <c:legendPos val="tr"/>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334304410739765E-2"/>
          <c:y val="1.9798943689017141E-2"/>
          <c:w val="0.92205578856643899"/>
          <c:h val="0.89336655749859839"/>
        </c:manualLayout>
      </c:layout>
      <c:lineChart>
        <c:grouping val="standard"/>
        <c:varyColors val="0"/>
        <c:ser>
          <c:idx val="3"/>
          <c:order val="0"/>
          <c:tx>
            <c:strRef>
              <c:f>'[Simulador Previdencia 2024-11-06.xlsm]SIMULADOR'!$W$7</c:f>
              <c:strCache>
                <c:ptCount val="1"/>
                <c:pt idx="0">
                  <c:v>r - 1 p.p.</c:v>
                </c:pt>
              </c:strCache>
            </c:strRef>
          </c:tx>
          <c:spPr>
            <a:ln w="28575" cap="rnd">
              <a:solidFill>
                <a:schemeClr val="accent1"/>
              </a:solidFill>
              <a:prstDash val="sysDash"/>
              <a:round/>
            </a:ln>
            <a:effectLst/>
          </c:spPr>
          <c:marker>
            <c:symbol val="none"/>
          </c:marker>
          <c:dLbls>
            <c:dLbl>
              <c:idx val="3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43-41C0-ADAB-F698B5063EC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'[Simulador Previdencia 2024-11-06.xlsm]SIMULADOR'!$C$8:$C$53</c:f>
              <c:numCache>
                <c:formatCode>General</c:formatCode>
                <c:ptCount val="4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pt idx="36">
                  <c:v>71</c:v>
                </c:pt>
                <c:pt idx="37">
                  <c:v>72</c:v>
                </c:pt>
                <c:pt idx="38">
                  <c:v>73</c:v>
                </c:pt>
                <c:pt idx="39">
                  <c:v>74</c:v>
                </c:pt>
                <c:pt idx="40">
                  <c:v>75</c:v>
                </c:pt>
                <c:pt idx="41">
                  <c:v>76</c:v>
                </c:pt>
                <c:pt idx="42">
                  <c:v>77</c:v>
                </c:pt>
                <c:pt idx="43">
                  <c:v>78</c:v>
                </c:pt>
                <c:pt idx="44">
                  <c:v>79</c:v>
                </c:pt>
                <c:pt idx="45">
                  <c:v>80</c:v>
                </c:pt>
              </c:numCache>
            </c:numRef>
          </c:cat>
          <c:val>
            <c:numRef>
              <c:f>'[Simulador Previdencia 2024-11-06.xlsm]SIMULADOR'!$W$8:$W$53</c:f>
              <c:numCache>
                <c:formatCode>_-* #,##0.0_-;\-* #,##0.0_-;_-* "-"?_-;_-@_-</c:formatCode>
                <c:ptCount val="46"/>
                <c:pt idx="0">
                  <c:v>0</c:v>
                </c:pt>
                <c:pt idx="1">
                  <c:v>9.084971890787175</c:v>
                </c:pt>
                <c:pt idx="2">
                  <c:v>18.460208633484999</c:v>
                </c:pt>
                <c:pt idx="3">
                  <c:v>28.080526574643237</c:v>
                </c:pt>
                <c:pt idx="4">
                  <c:v>37.923672682945778</c:v>
                </c:pt>
                <c:pt idx="5">
                  <c:v>48.032583736172484</c:v>
                </c:pt>
                <c:pt idx="6">
                  <c:v>58.414435387836306</c:v>
                </c:pt>
                <c:pt idx="7">
                  <c:v>69.076597034095059</c:v>
                </c:pt>
                <c:pt idx="8">
                  <c:v>80.026637044802797</c:v>
                </c:pt>
                <c:pt idx="9">
                  <c:v>91.27232813579964</c:v>
                </c:pt>
                <c:pt idx="10">
                  <c:v>102.82165288625339</c:v>
                </c:pt>
                <c:pt idx="11">
                  <c:v>114.68280940496939</c:v>
                </c:pt>
                <c:pt idx="12">
                  <c:v>126.86421714969073</c:v>
                </c:pt>
                <c:pt idx="13">
                  <c:v>139.37452290351956</c:v>
                </c:pt>
                <c:pt idx="14">
                  <c:v>152.22260691270176</c:v>
                </c:pt>
                <c:pt idx="15">
                  <c:v>165.41758919013188</c:v>
                </c:pt>
                <c:pt idx="16">
                  <c:v>178.96883598905262</c:v>
                </c:pt>
                <c:pt idx="17">
                  <c:v>192.88596645154422</c:v>
                </c:pt>
                <c:pt idx="18">
                  <c:v>207.17885943652308</c:v>
                </c:pt>
                <c:pt idx="19">
                  <c:v>221.85766053209639</c:v>
                </c:pt>
                <c:pt idx="20">
                  <c:v>236.93278925725016</c:v>
                </c:pt>
                <c:pt idx="21">
                  <c:v>252.41494645798309</c:v>
                </c:pt>
                <c:pt idx="22">
                  <c:v>268.31512190313578</c:v>
                </c:pt>
                <c:pt idx="23">
                  <c:v>284.64460208530761</c:v>
                </c:pt>
                <c:pt idx="24">
                  <c:v>301.41497823239808</c:v>
                </c:pt>
                <c:pt idx="25">
                  <c:v>318.63815453545999</c:v>
                </c:pt>
                <c:pt idx="26">
                  <c:v>336.32635659870459</c:v>
                </c:pt>
                <c:pt idx="27">
                  <c:v>354.49214011765679</c:v>
                </c:pt>
                <c:pt idx="28">
                  <c:v>373.1483997916207</c:v>
                </c:pt>
                <c:pt idx="29">
                  <c:v>392.30837847678163</c:v>
                </c:pt>
                <c:pt idx="30">
                  <c:v>411.98567658644191</c:v>
                </c:pt>
                <c:pt idx="31">
                  <c:v>375.13365499499025</c:v>
                </c:pt>
                <c:pt idx="32">
                  <c:v>337.95622189497556</c:v>
                </c:pt>
                <c:pt idx="33">
                  <c:v>300.48426337061755</c:v>
                </c:pt>
                <c:pt idx="34">
                  <c:v>262.74949943040997</c:v>
                </c:pt>
                <c:pt idx="35">
                  <c:v>224.78450652307575</c:v>
                </c:pt>
                <c:pt idx="36">
                  <c:v>186.62274066145355</c:v>
                </c:pt>
                <c:pt idx="37">
                  <c:v>148.29856117072848</c:v>
                </c:pt>
                <c:pt idx="38">
                  <c:v>109.84725507786575</c:v>
                </c:pt>
                <c:pt idx="39">
                  <c:v>71.305062159558602</c:v>
                </c:pt>
                <c:pt idx="40">
                  <c:v>32.709200666470998</c:v>
                </c:pt>
                <c:pt idx="41">
                  <c:v>-5.9021062579651726</c:v>
                </c:pt>
                <c:pt idx="42">
                  <c:v>-44.48960344544534</c:v>
                </c:pt>
                <c:pt idx="43">
                  <c:v>-83.012975838120738</c:v>
                </c:pt>
                <c:pt idx="44">
                  <c:v>-121.4308198715807</c:v>
                </c:pt>
                <c:pt idx="45">
                  <c:v>-159.7006140851754</c:v>
                </c:pt>
              </c:numCache>
            </c:numRef>
          </c:val>
          <c:smooth val="0"/>
          <c:extLst>
            <c:ext xmlns:c16="http://schemas.microsoft.com/office/drawing/2014/chart" uri="{C3380CC4-5D6E-409C-BE32-E72D297353CC}">
              <c16:uniqueId val="{00000001-DE43-41C0-ADAB-F698B5063ECB}"/>
            </c:ext>
          </c:extLst>
        </c:ser>
        <c:ser>
          <c:idx val="1"/>
          <c:order val="1"/>
          <c:tx>
            <c:strRef>
              <c:f>'[Simulador Previdencia 2024-11-06.xlsm]SIMULADOR'!$O$7</c:f>
              <c:strCache>
                <c:ptCount val="1"/>
                <c:pt idx="0">
                  <c:v>Cenário Base</c:v>
                </c:pt>
              </c:strCache>
            </c:strRef>
          </c:tx>
          <c:spPr>
            <a:ln w="28575" cap="rnd">
              <a:solidFill>
                <a:schemeClr val="accent2"/>
              </a:solidFill>
              <a:round/>
            </a:ln>
            <a:effectLst/>
          </c:spPr>
          <c:marker>
            <c:symbol val="none"/>
          </c:marker>
          <c:dLbls>
            <c:dLbl>
              <c:idx val="3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43-41C0-ADAB-F698B5063EC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'[Simulador Previdencia 2024-11-06.xlsm]SIMULADOR'!$C$8:$C$53</c:f>
              <c:numCache>
                <c:formatCode>General</c:formatCode>
                <c:ptCount val="4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pt idx="36">
                  <c:v>71</c:v>
                </c:pt>
                <c:pt idx="37">
                  <c:v>72</c:v>
                </c:pt>
                <c:pt idx="38">
                  <c:v>73</c:v>
                </c:pt>
                <c:pt idx="39">
                  <c:v>74</c:v>
                </c:pt>
                <c:pt idx="40">
                  <c:v>75</c:v>
                </c:pt>
                <c:pt idx="41">
                  <c:v>76</c:v>
                </c:pt>
                <c:pt idx="42">
                  <c:v>77</c:v>
                </c:pt>
                <c:pt idx="43">
                  <c:v>78</c:v>
                </c:pt>
                <c:pt idx="44">
                  <c:v>79</c:v>
                </c:pt>
                <c:pt idx="45">
                  <c:v>80</c:v>
                </c:pt>
              </c:numCache>
            </c:numRef>
          </c:cat>
          <c:val>
            <c:numRef>
              <c:f>'[Simulador Previdencia 2024-11-06.xlsm]SIMULADOR'!$O$8:$O$53</c:f>
              <c:numCache>
                <c:formatCode>_-* #,##0.0_-;\-* #,##0.0_-;_-* "-"?_-;_-@_-</c:formatCode>
                <c:ptCount val="46"/>
                <c:pt idx="0">
                  <c:v>0</c:v>
                </c:pt>
                <c:pt idx="1">
                  <c:v>9.084971890787175</c:v>
                </c:pt>
                <c:pt idx="2">
                  <c:v>18.551058352392872</c:v>
                </c:pt>
                <c:pt idx="3">
                  <c:v>28.359521518923366</c:v>
                </c:pt>
                <c:pt idx="4">
                  <c:v>38.493795705910706</c:v>
                </c:pt>
                <c:pt idx="5">
                  <c:v>49.003038037816573</c:v>
                </c:pt>
                <c:pt idx="6">
                  <c:v>59.901122336002956</c:v>
                </c:pt>
                <c:pt idx="7">
                  <c:v>71.202435753222233</c:v>
                </c:pt>
                <c:pt idx="8">
                  <c:v>82.921897766878629</c:v>
                </c:pt>
                <c:pt idx="9">
                  <c:v>95.074979875040299</c:v>
                </c:pt>
                <c:pt idx="10">
                  <c:v>107.67772602120395</c:v>
                </c:pt>
                <c:pt idx="11">
                  <c:v>120.74677377477566</c:v>
                </c:pt>
                <c:pt idx="12">
                  <c:v>134.29937629522954</c:v>
                </c:pt>
                <c:pt idx="13">
                  <c:v>148.3534251089402</c:v>
                </c:pt>
                <c:pt idx="14">
                  <c:v>162.92747372875817</c:v>
                </c:pt>
                <c:pt idx="15">
                  <c:v>178.04076214750941</c:v>
                </c:pt>
                <c:pt idx="16">
                  <c:v>193.71324223775443</c:v>
                </c:pt>
                <c:pt idx="17">
                  <c:v>209.96560409133852</c:v>
                </c:pt>
                <c:pt idx="18">
                  <c:v>226.81930333350522</c:v>
                </c:pt>
                <c:pt idx="19">
                  <c:v>244.29658944763207</c:v>
                </c:pt>
                <c:pt idx="20">
                  <c:v>262.42053514798164</c:v>
                </c:pt>
                <c:pt idx="21">
                  <c:v>281.21506683924412</c:v>
                </c:pt>
                <c:pt idx="22">
                  <c:v>300.70499620308334</c:v>
                </c:pt>
                <c:pt idx="23">
                  <c:v>320.91605295338456</c:v>
                </c:pt>
                <c:pt idx="24">
                  <c:v>341.87491880344697</c:v>
                </c:pt>
                <c:pt idx="25">
                  <c:v>363.60926268996167</c:v>
                </c:pt>
                <c:pt idx="26">
                  <c:v>386.14777730027743</c:v>
                </c:pt>
                <c:pt idx="27">
                  <c:v>409.52021695117486</c:v>
                </c:pt>
                <c:pt idx="28">
                  <c:v>433.75743686915547</c:v>
                </c:pt>
                <c:pt idx="29">
                  <c:v>458.89143392410136</c:v>
                </c:pt>
                <c:pt idx="30">
                  <c:v>484.95538887008024</c:v>
                </c:pt>
                <c:pt idx="31">
                  <c:v>454.92310339898762</c:v>
                </c:pt>
                <c:pt idx="32">
                  <c:v>424.44921643987072</c:v>
                </c:pt>
                <c:pt idx="33">
                  <c:v>393.55706093262359</c:v>
                </c:pt>
                <c:pt idx="34">
                  <c:v>362.2708331359164</c:v>
                </c:pt>
                <c:pt idx="35">
                  <c:v>330.61562456999008</c:v>
                </c:pt>
                <c:pt idx="36">
                  <c:v>298.61745514133446</c:v>
                </c:pt>
                <c:pt idx="37">
                  <c:v>266.30330749297951</c:v>
                </c:pt>
                <c:pt idx="38">
                  <c:v>233.70116262574737</c:v>
                </c:pt>
                <c:pt idx="39">
                  <c:v>200.84003683749049</c:v>
                </c:pt>
                <c:pt idx="40">
                  <c:v>167.75002002908192</c:v>
                </c:pt>
                <c:pt idx="41">
                  <c:v>134.46231542772705</c:v>
                </c:pt>
                <c:pt idx="42">
                  <c:v>101.00928078003781</c:v>
                </c:pt>
                <c:pt idx="43">
                  <c:v>67.424471069250828</c:v>
                </c:pt>
                <c:pt idx="44">
                  <c:v>33.742682812982395</c:v>
                </c:pt>
                <c:pt idx="45">
                  <c:v>6.9633188104489818E-13</c:v>
                </c:pt>
              </c:numCache>
            </c:numRef>
          </c:val>
          <c:smooth val="0"/>
          <c:extLst>
            <c:ext xmlns:c16="http://schemas.microsoft.com/office/drawing/2014/chart" uri="{C3380CC4-5D6E-409C-BE32-E72D297353CC}">
              <c16:uniqueId val="{00000003-DE43-41C0-ADAB-F698B5063ECB}"/>
            </c:ext>
          </c:extLst>
        </c:ser>
        <c:dLbls>
          <c:showLegendKey val="0"/>
          <c:showVal val="0"/>
          <c:showCatName val="0"/>
          <c:showSerName val="0"/>
          <c:showPercent val="0"/>
          <c:showBubbleSize val="0"/>
        </c:dLbls>
        <c:smooth val="0"/>
        <c:axId val="1061286880"/>
        <c:axId val="1061284480"/>
      </c:lineChart>
      <c:catAx>
        <c:axId val="1061286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61284480"/>
        <c:crosses val="autoZero"/>
        <c:auto val="1"/>
        <c:lblAlgn val="ctr"/>
        <c:lblOffset val="100"/>
        <c:tickMarkSkip val="5"/>
        <c:noMultiLvlLbl val="0"/>
      </c:catAx>
      <c:valAx>
        <c:axId val="106128448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61286880"/>
        <c:crosses val="autoZero"/>
        <c:crossBetween val="midCat"/>
      </c:valAx>
      <c:spPr>
        <a:noFill/>
        <a:ln>
          <a:noFill/>
        </a:ln>
        <a:effectLst/>
      </c:spPr>
    </c:plotArea>
    <c:legend>
      <c:legendPos val="tr"/>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0.24687</cdr:x>
      <cdr:y>0.43155</cdr:y>
    </cdr:from>
    <cdr:to>
      <cdr:x>0.3444</cdr:x>
      <cdr:y>0.4855</cdr:y>
    </cdr:to>
    <cdr:sp macro="" textlink="">
      <cdr:nvSpPr>
        <cdr:cNvPr id="2" name="CaixaDeTexto 1"/>
        <cdr:cNvSpPr txBox="1"/>
      </cdr:nvSpPr>
      <cdr:spPr>
        <a:xfrm xmlns:a="http://schemas.openxmlformats.org/drawingml/2006/main">
          <a:off x="2874948" y="2165876"/>
          <a:ext cx="1135805" cy="2707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dirty="0"/>
            <a:t>Brasil (2016)</a:t>
          </a:r>
        </a:p>
      </cdr:txBody>
    </cdr:sp>
  </cdr:relSizeAnchor>
  <cdr:relSizeAnchor xmlns:cdr="http://schemas.openxmlformats.org/drawingml/2006/chartDrawing">
    <cdr:from>
      <cdr:x>0.36099</cdr:x>
      <cdr:y>0.39989</cdr:y>
    </cdr:from>
    <cdr:to>
      <cdr:x>0.45852</cdr:x>
      <cdr:y>0.45385</cdr:y>
    </cdr:to>
    <cdr:sp macro="" textlink="">
      <cdr:nvSpPr>
        <cdr:cNvPr id="3" name="CaixaDeTexto 1"/>
        <cdr:cNvSpPr txBox="1"/>
      </cdr:nvSpPr>
      <cdr:spPr>
        <a:xfrm xmlns:a="http://schemas.openxmlformats.org/drawingml/2006/main">
          <a:off x="4203982" y="2006950"/>
          <a:ext cx="1135805" cy="270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1100" dirty="0"/>
            <a:t>Brasil (2027)</a:t>
          </a:r>
        </a:p>
      </cdr:txBody>
    </cdr:sp>
  </cdr:relSizeAnchor>
  <cdr:relSizeAnchor xmlns:cdr="http://schemas.openxmlformats.org/drawingml/2006/chartDrawing">
    <cdr:from>
      <cdr:x>0.75224</cdr:x>
      <cdr:y>0.06115</cdr:y>
    </cdr:from>
    <cdr:to>
      <cdr:x>0.84978</cdr:x>
      <cdr:y>0.11511</cdr:y>
    </cdr:to>
    <cdr:sp macro="" textlink="">
      <cdr:nvSpPr>
        <cdr:cNvPr id="4" name="CaixaDeTexto 1"/>
        <cdr:cNvSpPr txBox="1"/>
      </cdr:nvSpPr>
      <cdr:spPr>
        <a:xfrm xmlns:a="http://schemas.openxmlformats.org/drawingml/2006/main">
          <a:off x="7262813" y="368011"/>
          <a:ext cx="941675" cy="3247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1100"/>
            <a:t>Brasil (2060)</a:t>
          </a:r>
        </a:p>
      </cdr:txBody>
    </cdr:sp>
  </cdr:relSizeAnchor>
  <cdr:relSizeAnchor xmlns:cdr="http://schemas.openxmlformats.org/drawingml/2006/chartDrawing">
    <cdr:from>
      <cdr:x>0.83184</cdr:x>
      <cdr:y>0.58094</cdr:y>
    </cdr:from>
    <cdr:to>
      <cdr:x>0.90135</cdr:x>
      <cdr:y>0.61691</cdr:y>
    </cdr:to>
    <cdr:sp macro="" textlink="">
      <cdr:nvSpPr>
        <cdr:cNvPr id="5" name="CaixaDeTexto 4"/>
        <cdr:cNvSpPr txBox="1"/>
      </cdr:nvSpPr>
      <cdr:spPr>
        <a:xfrm xmlns:a="http://schemas.openxmlformats.org/drawingml/2006/main">
          <a:off x="8031307" y="3496108"/>
          <a:ext cx="671079" cy="2164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a:t>Japão</a:t>
          </a:r>
        </a:p>
      </cdr:txBody>
    </cdr:sp>
  </cdr:relSizeAnchor>
  <cdr:relSizeAnchor xmlns:cdr="http://schemas.openxmlformats.org/drawingml/2006/chartDrawing">
    <cdr:from>
      <cdr:x>0.25336</cdr:x>
      <cdr:y>0.63849</cdr:y>
    </cdr:from>
    <cdr:to>
      <cdr:x>0.3352</cdr:x>
      <cdr:y>0.69065</cdr:y>
    </cdr:to>
    <cdr:sp macro="" textlink="">
      <cdr:nvSpPr>
        <cdr:cNvPr id="6" name="CaixaDeTexto 5"/>
        <cdr:cNvSpPr txBox="1"/>
      </cdr:nvSpPr>
      <cdr:spPr>
        <a:xfrm xmlns:a="http://schemas.openxmlformats.org/drawingml/2006/main">
          <a:off x="2446193" y="3842474"/>
          <a:ext cx="790142" cy="3138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a:t>Turquia</a:t>
          </a:r>
        </a:p>
      </cdr:txBody>
    </cdr:sp>
  </cdr:relSizeAnchor>
  <cdr:relSizeAnchor xmlns:cdr="http://schemas.openxmlformats.org/drawingml/2006/chartDrawing">
    <cdr:from>
      <cdr:x>0.14238</cdr:x>
      <cdr:y>0.81835</cdr:y>
    </cdr:from>
    <cdr:to>
      <cdr:x>0.20964</cdr:x>
      <cdr:y>0.86511</cdr:y>
    </cdr:to>
    <cdr:sp macro="" textlink="">
      <cdr:nvSpPr>
        <cdr:cNvPr id="7" name="CaixaDeTexto 6"/>
        <cdr:cNvSpPr txBox="1"/>
      </cdr:nvSpPr>
      <cdr:spPr>
        <a:xfrm xmlns:a="http://schemas.openxmlformats.org/drawingml/2006/main">
          <a:off x="1374630" y="4924858"/>
          <a:ext cx="649432" cy="2814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a:p>
      </cdr:txBody>
    </cdr:sp>
  </cdr:relSizeAnchor>
  <cdr:relSizeAnchor xmlns:cdr="http://schemas.openxmlformats.org/drawingml/2006/chartDrawing">
    <cdr:from>
      <cdr:x>0.25336</cdr:x>
      <cdr:y>0.81475</cdr:y>
    </cdr:from>
    <cdr:to>
      <cdr:x>0.33632</cdr:x>
      <cdr:y>0.8723</cdr:y>
    </cdr:to>
    <cdr:sp macro="" textlink="">
      <cdr:nvSpPr>
        <cdr:cNvPr id="8" name="CaixaDeTexto 7"/>
        <cdr:cNvSpPr txBox="1"/>
      </cdr:nvSpPr>
      <cdr:spPr>
        <a:xfrm xmlns:a="http://schemas.openxmlformats.org/drawingml/2006/main">
          <a:off x="2446193" y="4903210"/>
          <a:ext cx="800966" cy="3463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a:t>México</a:t>
          </a:r>
        </a:p>
      </cdr:txBody>
    </cdr:sp>
  </cdr:relSizeAnchor>
  <cdr:relSizeAnchor xmlns:cdr="http://schemas.openxmlformats.org/drawingml/2006/chartDrawing">
    <cdr:from>
      <cdr:x>0.72534</cdr:x>
      <cdr:y>0.3705</cdr:y>
    </cdr:from>
    <cdr:to>
      <cdr:x>0.78475</cdr:x>
      <cdr:y>0.42086</cdr:y>
    </cdr:to>
    <cdr:sp macro="" textlink="">
      <cdr:nvSpPr>
        <cdr:cNvPr id="9" name="CaixaDeTexto 8"/>
        <cdr:cNvSpPr txBox="1"/>
      </cdr:nvSpPr>
      <cdr:spPr>
        <a:xfrm xmlns:a="http://schemas.openxmlformats.org/drawingml/2006/main">
          <a:off x="7003040" y="2229715"/>
          <a:ext cx="573665" cy="3030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a:t>Itália</a:t>
          </a:r>
        </a:p>
      </cdr:txBody>
    </cdr:sp>
  </cdr:relSizeAnchor>
  <cdr:relSizeAnchor xmlns:cdr="http://schemas.openxmlformats.org/drawingml/2006/chartDrawing">
    <cdr:from>
      <cdr:x>0.713</cdr:x>
      <cdr:y>0.45683</cdr:y>
    </cdr:from>
    <cdr:to>
      <cdr:x>0.78027</cdr:x>
      <cdr:y>0.51079</cdr:y>
    </cdr:to>
    <cdr:sp macro="" textlink="">
      <cdr:nvSpPr>
        <cdr:cNvPr id="10" name="CaixaDeTexto 9"/>
        <cdr:cNvSpPr txBox="1"/>
      </cdr:nvSpPr>
      <cdr:spPr>
        <a:xfrm xmlns:a="http://schemas.openxmlformats.org/drawingml/2006/main">
          <a:off x="6883977" y="2749262"/>
          <a:ext cx="649431" cy="3247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a:t>Grécia</a:t>
          </a:r>
        </a:p>
      </cdr:txBody>
    </cdr:sp>
  </cdr:relSizeAnchor>
  <cdr:relSizeAnchor xmlns:cdr="http://schemas.openxmlformats.org/drawingml/2006/chartDrawing">
    <cdr:from>
      <cdr:x>0.66704</cdr:x>
      <cdr:y>0.43165</cdr:y>
    </cdr:from>
    <cdr:to>
      <cdr:x>0.75</cdr:x>
      <cdr:y>0.48921</cdr:y>
    </cdr:to>
    <cdr:sp macro="" textlink="">
      <cdr:nvSpPr>
        <cdr:cNvPr id="11" name="CaixaDeTexto 10"/>
        <cdr:cNvSpPr txBox="1"/>
      </cdr:nvSpPr>
      <cdr:spPr>
        <a:xfrm xmlns:a="http://schemas.openxmlformats.org/drawingml/2006/main">
          <a:off x="6440199" y="2597727"/>
          <a:ext cx="800966" cy="3463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a:t>Portugal</a:t>
          </a:r>
        </a:p>
      </cdr:txBody>
    </cdr:sp>
  </cdr:relSizeAnchor>
  <cdr:relSizeAnchor xmlns:cdr="http://schemas.openxmlformats.org/drawingml/2006/chartDrawing">
    <cdr:from>
      <cdr:x>0.61323</cdr:x>
      <cdr:y>0.42986</cdr:y>
    </cdr:from>
    <cdr:to>
      <cdr:x>0.68274</cdr:x>
      <cdr:y>0.47662</cdr:y>
    </cdr:to>
    <cdr:sp macro="" textlink="">
      <cdr:nvSpPr>
        <cdr:cNvPr id="12" name="CaixaDeTexto 11"/>
        <cdr:cNvSpPr txBox="1"/>
      </cdr:nvSpPr>
      <cdr:spPr>
        <a:xfrm xmlns:a="http://schemas.openxmlformats.org/drawingml/2006/main">
          <a:off x="5920653" y="2586903"/>
          <a:ext cx="671079" cy="2814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a:t>França</a:t>
          </a:r>
        </a:p>
      </cdr:txBody>
    </cdr:sp>
  </cdr:relSizeAnchor>
  <cdr:relSizeAnchor xmlns:cdr="http://schemas.openxmlformats.org/drawingml/2006/chartDrawing">
    <cdr:from>
      <cdr:x>0.71188</cdr:x>
      <cdr:y>0.55576</cdr:y>
    </cdr:from>
    <cdr:to>
      <cdr:x>0.79484</cdr:x>
      <cdr:y>0.60612</cdr:y>
    </cdr:to>
    <cdr:sp macro="" textlink="">
      <cdr:nvSpPr>
        <cdr:cNvPr id="13" name="CaixaDeTexto 12"/>
        <cdr:cNvSpPr txBox="1"/>
      </cdr:nvSpPr>
      <cdr:spPr>
        <a:xfrm xmlns:a="http://schemas.openxmlformats.org/drawingml/2006/main">
          <a:off x="6873154" y="3344574"/>
          <a:ext cx="800966" cy="3030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a:t>Alemanha</a:t>
          </a:r>
        </a:p>
      </cdr:txBody>
    </cdr:sp>
  </cdr:relSizeAnchor>
  <cdr:relSizeAnchor xmlns:cdr="http://schemas.openxmlformats.org/drawingml/2006/chartDrawing">
    <cdr:from>
      <cdr:x>0.39686</cdr:x>
      <cdr:y>0.78957</cdr:y>
    </cdr:from>
    <cdr:to>
      <cdr:x>0.45291</cdr:x>
      <cdr:y>0.85072</cdr:y>
    </cdr:to>
    <cdr:sp macro="" textlink="">
      <cdr:nvSpPr>
        <cdr:cNvPr id="14" name="CaixaDeTexto 13"/>
        <cdr:cNvSpPr txBox="1"/>
      </cdr:nvSpPr>
      <cdr:spPr>
        <a:xfrm xmlns:a="http://schemas.openxmlformats.org/drawingml/2006/main">
          <a:off x="3831648" y="4751676"/>
          <a:ext cx="541193" cy="3680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a:t>Chile</a:t>
          </a:r>
        </a:p>
      </cdr:txBody>
    </cdr:sp>
  </cdr:relSizeAnchor>
  <cdr:relSizeAnchor xmlns:cdr="http://schemas.openxmlformats.org/drawingml/2006/chartDrawing">
    <cdr:from>
      <cdr:x>0.64013</cdr:x>
      <cdr:y>0.51259</cdr:y>
    </cdr:from>
    <cdr:to>
      <cdr:x>0.72197</cdr:x>
      <cdr:y>0.55216</cdr:y>
    </cdr:to>
    <cdr:sp macro="" textlink="">
      <cdr:nvSpPr>
        <cdr:cNvPr id="15" name="CaixaDeTexto 14"/>
        <cdr:cNvSpPr txBox="1"/>
      </cdr:nvSpPr>
      <cdr:spPr>
        <a:xfrm xmlns:a="http://schemas.openxmlformats.org/drawingml/2006/main">
          <a:off x="6180426" y="3084801"/>
          <a:ext cx="790142"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a:t>Espanha</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2D78BB8-C6BA-4D00-AB66-919596DDD1DF}" type="datetimeFigureOut">
              <a:rPr lang="pt-BR" smtClean="0"/>
              <a:t>26/06/2025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D02A93-A44D-4EE6-84A0-D7DEA0B61649}" type="slidenum">
              <a:rPr lang="pt-BR" smtClean="0"/>
              <a:t>‹#›</a:t>
            </a:fld>
            <a:endParaRPr lang="pt-BR"/>
          </a:p>
        </p:txBody>
      </p:sp>
    </p:spTree>
    <p:extLst>
      <p:ext uri="{BB962C8B-B14F-4D97-AF65-F5344CB8AC3E}">
        <p14:creationId xmlns:p14="http://schemas.microsoft.com/office/powerpoint/2010/main" val="281798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2D78BB8-C6BA-4D00-AB66-919596DDD1DF}" type="datetimeFigureOut">
              <a:rPr lang="pt-BR" smtClean="0"/>
              <a:t>26/06/2025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D02A93-A44D-4EE6-84A0-D7DEA0B61649}" type="slidenum">
              <a:rPr lang="pt-BR" smtClean="0"/>
              <a:t>‹#›</a:t>
            </a:fld>
            <a:endParaRPr lang="pt-BR"/>
          </a:p>
        </p:txBody>
      </p:sp>
    </p:spTree>
    <p:extLst>
      <p:ext uri="{BB962C8B-B14F-4D97-AF65-F5344CB8AC3E}">
        <p14:creationId xmlns:p14="http://schemas.microsoft.com/office/powerpoint/2010/main" val="358522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2D78BB8-C6BA-4D00-AB66-919596DDD1DF}" type="datetimeFigureOut">
              <a:rPr lang="pt-BR" smtClean="0"/>
              <a:t>26/06/2025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D02A93-A44D-4EE6-84A0-D7DEA0B61649}" type="slidenum">
              <a:rPr lang="pt-BR" smtClean="0"/>
              <a:t>‹#›</a:t>
            </a:fld>
            <a:endParaRPr lang="pt-BR"/>
          </a:p>
        </p:txBody>
      </p:sp>
    </p:spTree>
    <p:extLst>
      <p:ext uri="{BB962C8B-B14F-4D97-AF65-F5344CB8AC3E}">
        <p14:creationId xmlns:p14="http://schemas.microsoft.com/office/powerpoint/2010/main" val="94964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2D78BB8-C6BA-4D00-AB66-919596DDD1DF}" type="datetimeFigureOut">
              <a:rPr lang="pt-BR" smtClean="0"/>
              <a:t>26/06/2025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D02A93-A44D-4EE6-84A0-D7DEA0B61649}" type="slidenum">
              <a:rPr lang="pt-BR" smtClean="0"/>
              <a:t>‹#›</a:t>
            </a:fld>
            <a:endParaRPr lang="pt-BR"/>
          </a:p>
        </p:txBody>
      </p:sp>
    </p:spTree>
    <p:extLst>
      <p:ext uri="{BB962C8B-B14F-4D97-AF65-F5344CB8AC3E}">
        <p14:creationId xmlns:p14="http://schemas.microsoft.com/office/powerpoint/2010/main" val="141349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2D78BB8-C6BA-4D00-AB66-919596DDD1DF}" type="datetimeFigureOut">
              <a:rPr lang="pt-BR" smtClean="0"/>
              <a:t>26/06/2025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D02A93-A44D-4EE6-84A0-D7DEA0B61649}" type="slidenum">
              <a:rPr lang="pt-BR" smtClean="0"/>
              <a:t>‹#›</a:t>
            </a:fld>
            <a:endParaRPr lang="pt-BR"/>
          </a:p>
        </p:txBody>
      </p:sp>
    </p:spTree>
    <p:extLst>
      <p:ext uri="{BB962C8B-B14F-4D97-AF65-F5344CB8AC3E}">
        <p14:creationId xmlns:p14="http://schemas.microsoft.com/office/powerpoint/2010/main" val="20162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2D78BB8-C6BA-4D00-AB66-919596DDD1DF}" type="datetimeFigureOut">
              <a:rPr lang="pt-BR" smtClean="0"/>
              <a:t>26/06/2025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FD02A93-A44D-4EE6-84A0-D7DEA0B61649}" type="slidenum">
              <a:rPr lang="pt-BR" smtClean="0"/>
              <a:t>‹#›</a:t>
            </a:fld>
            <a:endParaRPr lang="pt-BR"/>
          </a:p>
        </p:txBody>
      </p:sp>
    </p:spTree>
    <p:extLst>
      <p:ext uri="{BB962C8B-B14F-4D97-AF65-F5344CB8AC3E}">
        <p14:creationId xmlns:p14="http://schemas.microsoft.com/office/powerpoint/2010/main" val="242664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2D78BB8-C6BA-4D00-AB66-919596DDD1DF}" type="datetimeFigureOut">
              <a:rPr lang="pt-BR" smtClean="0"/>
              <a:t>26/06/2025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FD02A93-A44D-4EE6-84A0-D7DEA0B61649}" type="slidenum">
              <a:rPr lang="pt-BR" smtClean="0"/>
              <a:t>‹#›</a:t>
            </a:fld>
            <a:endParaRPr lang="pt-BR"/>
          </a:p>
        </p:txBody>
      </p:sp>
    </p:spTree>
    <p:extLst>
      <p:ext uri="{BB962C8B-B14F-4D97-AF65-F5344CB8AC3E}">
        <p14:creationId xmlns:p14="http://schemas.microsoft.com/office/powerpoint/2010/main" val="1375972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2D78BB8-C6BA-4D00-AB66-919596DDD1DF}" type="datetimeFigureOut">
              <a:rPr lang="pt-BR" smtClean="0"/>
              <a:t>26/06/2025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FD02A93-A44D-4EE6-84A0-D7DEA0B61649}" type="slidenum">
              <a:rPr lang="pt-BR" smtClean="0"/>
              <a:t>‹#›</a:t>
            </a:fld>
            <a:endParaRPr lang="pt-BR"/>
          </a:p>
        </p:txBody>
      </p:sp>
    </p:spTree>
    <p:extLst>
      <p:ext uri="{BB962C8B-B14F-4D97-AF65-F5344CB8AC3E}">
        <p14:creationId xmlns:p14="http://schemas.microsoft.com/office/powerpoint/2010/main" val="328729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2D78BB8-C6BA-4D00-AB66-919596DDD1DF}" type="datetimeFigureOut">
              <a:rPr lang="pt-BR" smtClean="0"/>
              <a:t>26/06/2025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FD02A93-A44D-4EE6-84A0-D7DEA0B61649}" type="slidenum">
              <a:rPr lang="pt-BR" smtClean="0"/>
              <a:t>‹#›</a:t>
            </a:fld>
            <a:endParaRPr lang="pt-BR"/>
          </a:p>
        </p:txBody>
      </p:sp>
    </p:spTree>
    <p:extLst>
      <p:ext uri="{BB962C8B-B14F-4D97-AF65-F5344CB8AC3E}">
        <p14:creationId xmlns:p14="http://schemas.microsoft.com/office/powerpoint/2010/main" val="2768273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2D78BB8-C6BA-4D00-AB66-919596DDD1DF}" type="datetimeFigureOut">
              <a:rPr lang="pt-BR" smtClean="0"/>
              <a:t>26/06/2025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FD02A93-A44D-4EE6-84A0-D7DEA0B61649}" type="slidenum">
              <a:rPr lang="pt-BR" smtClean="0"/>
              <a:t>‹#›</a:t>
            </a:fld>
            <a:endParaRPr lang="pt-BR"/>
          </a:p>
        </p:txBody>
      </p:sp>
    </p:spTree>
    <p:extLst>
      <p:ext uri="{BB962C8B-B14F-4D97-AF65-F5344CB8AC3E}">
        <p14:creationId xmlns:p14="http://schemas.microsoft.com/office/powerpoint/2010/main" val="351371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2D78BB8-C6BA-4D00-AB66-919596DDD1DF}" type="datetimeFigureOut">
              <a:rPr lang="pt-BR" smtClean="0"/>
              <a:t>26/06/2025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FD02A93-A44D-4EE6-84A0-D7DEA0B61649}" type="slidenum">
              <a:rPr lang="pt-BR" smtClean="0"/>
              <a:t>‹#›</a:t>
            </a:fld>
            <a:endParaRPr lang="pt-BR"/>
          </a:p>
        </p:txBody>
      </p:sp>
    </p:spTree>
    <p:extLst>
      <p:ext uri="{BB962C8B-B14F-4D97-AF65-F5344CB8AC3E}">
        <p14:creationId xmlns:p14="http://schemas.microsoft.com/office/powerpoint/2010/main" val="326304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78BB8-C6BA-4D00-AB66-919596DDD1DF}" type="datetimeFigureOut">
              <a:rPr lang="pt-BR" smtClean="0"/>
              <a:t>26/06/2025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02A93-A44D-4EE6-84A0-D7DEA0B61649}" type="slidenum">
              <a:rPr lang="pt-BR" smtClean="0"/>
              <a:t>‹#›</a:t>
            </a:fld>
            <a:endParaRPr lang="pt-BR"/>
          </a:p>
        </p:txBody>
      </p:sp>
    </p:spTree>
    <p:extLst>
      <p:ext uri="{BB962C8B-B14F-4D97-AF65-F5344CB8AC3E}">
        <p14:creationId xmlns:p14="http://schemas.microsoft.com/office/powerpoint/2010/main" val="2141280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9B16D6C-10D3-95DB-CB23-EAF52B97A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2" y="0"/>
            <a:ext cx="12128041" cy="6858000"/>
          </a:xfrm>
          <a:prstGeom prst="rect">
            <a:avLst/>
          </a:prstGeom>
        </p:spPr>
      </p:pic>
      <p:sp>
        <p:nvSpPr>
          <p:cNvPr id="2" name="Título 9">
            <a:extLst>
              <a:ext uri="{FF2B5EF4-FFF2-40B4-BE49-F238E27FC236}">
                <a16:creationId xmlns:a16="http://schemas.microsoft.com/office/drawing/2014/main" id="{9DFC7DEF-DC1D-22C2-DA73-2F0F1EFB8085}"/>
              </a:ext>
            </a:extLst>
          </p:cNvPr>
          <p:cNvSpPr txBox="1">
            <a:spLocks/>
          </p:cNvSpPr>
          <p:nvPr/>
        </p:nvSpPr>
        <p:spPr>
          <a:xfrm>
            <a:off x="4551461" y="5116809"/>
            <a:ext cx="3246437" cy="1087437"/>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pt-BR" sz="2800" b="1" dirty="0">
                <a:solidFill>
                  <a:srgbClr val="00A2DD"/>
                </a:solidFill>
                <a:latin typeface="Gadugi" panose="020B0502040204020203" pitchFamily="34" charset="0"/>
                <a:ea typeface="Gadugi" panose="020B0502040204020203" pitchFamily="34" charset="0"/>
                <a:cs typeface="Futura Medium" panose="020B0602020204020303" pitchFamily="34" charset="-79"/>
              </a:rPr>
              <a:t>ALM, investimetnos e </a:t>
            </a:r>
            <a:br>
              <a:rPr lang="pt-BR" sz="2800" b="1" dirty="0">
                <a:solidFill>
                  <a:srgbClr val="00A2DD"/>
                </a:solidFill>
                <a:latin typeface="Gadugi" panose="020B0502040204020203" pitchFamily="34" charset="0"/>
                <a:ea typeface="Gadugi" panose="020B0502040204020203" pitchFamily="34" charset="0"/>
                <a:cs typeface="Futura Medium" panose="020B0602020204020303" pitchFamily="34" charset="-79"/>
              </a:rPr>
            </a:br>
            <a:r>
              <a:rPr lang="pt-BR" sz="2800" b="1" dirty="0">
                <a:solidFill>
                  <a:srgbClr val="00A2DD"/>
                </a:solidFill>
                <a:latin typeface="Gadugi" panose="020B0502040204020203" pitchFamily="34" charset="0"/>
                <a:ea typeface="Gadugi" panose="020B0502040204020203" pitchFamily="34" charset="0"/>
                <a:cs typeface="Futura Medium" panose="020B0602020204020303" pitchFamily="34" charset="-79"/>
              </a:rPr>
              <a:t>Longevidade Financeira</a:t>
            </a:r>
          </a:p>
        </p:txBody>
      </p:sp>
      <p:sp>
        <p:nvSpPr>
          <p:cNvPr id="5" name="Data">
            <a:extLst>
              <a:ext uri="{FF2B5EF4-FFF2-40B4-BE49-F238E27FC236}">
                <a16:creationId xmlns:a16="http://schemas.microsoft.com/office/drawing/2014/main" id="{2499FD71-3D92-0F25-55D1-EF8A9F24A96C}"/>
              </a:ext>
            </a:extLst>
          </p:cNvPr>
          <p:cNvSpPr txBox="1">
            <a:spLocks/>
          </p:cNvSpPr>
          <p:nvPr/>
        </p:nvSpPr>
        <p:spPr>
          <a:xfrm>
            <a:off x="3578962" y="6057531"/>
            <a:ext cx="5191434" cy="315728"/>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rgbClr val="747772"/>
                </a:solidFill>
                <a:latin typeface="+mj-lt"/>
                <a:ea typeface="+mj-ea"/>
                <a:cs typeface="+mj-cs"/>
              </a:defRPr>
            </a:lvl1pPr>
          </a:lstStyle>
          <a:p>
            <a:pPr algn="ctr">
              <a:lnSpc>
                <a:spcPct val="100000"/>
              </a:lnSpc>
            </a:pPr>
            <a:r>
              <a:rPr lang="en-US" sz="2400" spc="0" dirty="0">
                <a:solidFill>
                  <a:schemeClr val="tx1"/>
                </a:solidFill>
                <a:latin typeface="Gadugi" panose="020B0502040204020203" pitchFamily="34" charset="0"/>
                <a:ea typeface="Gadugi" panose="020B0502040204020203" pitchFamily="34" charset="0"/>
              </a:rPr>
              <a:t>Arnaldo Lima – Polo Capital</a:t>
            </a:r>
          </a:p>
        </p:txBody>
      </p:sp>
    </p:spTree>
    <p:extLst>
      <p:ext uri="{BB962C8B-B14F-4D97-AF65-F5344CB8AC3E}">
        <p14:creationId xmlns:p14="http://schemas.microsoft.com/office/powerpoint/2010/main" val="3547832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F33A1-96EE-4D00-E436-F3AF1B10DD05}"/>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D5026091-15DB-BBDA-A918-A110BA9FEFCC}"/>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EA516FAA-B4FD-E030-B87B-BE63E8EE2DE0}"/>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DBC8465D-7958-0A81-5BDE-7F7CF909C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3" name="Picture 2">
            <a:extLst>
              <a:ext uri="{FF2B5EF4-FFF2-40B4-BE49-F238E27FC236}">
                <a16:creationId xmlns:a16="http://schemas.microsoft.com/office/drawing/2014/main" id="{FACF3714-8DDC-9A57-57E1-BD2BB40CB441}"/>
              </a:ext>
            </a:extLst>
          </p:cNvPr>
          <p:cNvPicPr>
            <a:picLocks noChangeAspect="1"/>
          </p:cNvPicPr>
          <p:nvPr/>
        </p:nvPicPr>
        <p:blipFill>
          <a:blip r:embed="rId3"/>
          <a:stretch>
            <a:fillRect/>
          </a:stretch>
        </p:blipFill>
        <p:spPr>
          <a:xfrm>
            <a:off x="657082" y="1672595"/>
            <a:ext cx="10919460" cy="4856982"/>
          </a:xfrm>
          <a:prstGeom prst="rect">
            <a:avLst/>
          </a:prstGeom>
        </p:spPr>
      </p:pic>
      <p:sp>
        <p:nvSpPr>
          <p:cNvPr id="4" name="Title">
            <a:extLst>
              <a:ext uri="{FF2B5EF4-FFF2-40B4-BE49-F238E27FC236}">
                <a16:creationId xmlns:a16="http://schemas.microsoft.com/office/drawing/2014/main" id="{49D422DB-16F6-130F-3F39-BEEA2F16FCDF}"/>
              </a:ext>
            </a:extLst>
          </p:cNvPr>
          <p:cNvSpPr txBox="1">
            <a:spLocks/>
          </p:cNvSpPr>
          <p:nvPr/>
        </p:nvSpPr>
        <p:spPr>
          <a:xfrm>
            <a:off x="1622611" y="286187"/>
            <a:ext cx="9953931"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r>
              <a:rPr lang="pt-BR" sz="2800" b="1" spc="0" dirty="0">
                <a:solidFill>
                  <a:srgbClr val="00A2DD"/>
                </a:solidFill>
                <a:latin typeface="Gadugi" panose="020B0502040204020203" pitchFamily="34" charset="0"/>
                <a:ea typeface="Gadugi" panose="020B0502040204020203" pitchFamily="34" charset="0"/>
              </a:rPr>
              <a:t>ROBUSTEZ DO MERCADO DE TRABALHO</a:t>
            </a:r>
          </a:p>
        </p:txBody>
      </p:sp>
      <p:sp>
        <p:nvSpPr>
          <p:cNvPr id="9" name="Title 2">
            <a:extLst>
              <a:ext uri="{FF2B5EF4-FFF2-40B4-BE49-F238E27FC236}">
                <a16:creationId xmlns:a16="http://schemas.microsoft.com/office/drawing/2014/main" id="{611F6C14-CAD7-822A-0024-9EE6C89C2BC2}"/>
              </a:ext>
            </a:extLst>
          </p:cNvPr>
          <p:cNvSpPr txBox="1">
            <a:spLocks/>
          </p:cNvSpPr>
          <p:nvPr/>
        </p:nvSpPr>
        <p:spPr>
          <a:xfrm>
            <a:off x="1814890" y="783840"/>
            <a:ext cx="10377110" cy="704977"/>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rgbClr val="747772"/>
                </a:solidFill>
                <a:latin typeface="+mj-lt"/>
                <a:ea typeface="+mj-ea"/>
                <a:cs typeface="+mj-cs"/>
              </a:defRPr>
            </a:lvl1pPr>
          </a:lstStyle>
          <a:p>
            <a:r>
              <a:rPr lang="pt-BR" sz="1600" spc="0" dirty="0">
                <a:solidFill>
                  <a:schemeClr val="accent1"/>
                </a:solidFill>
                <a:latin typeface="Gadugi" panose="020B0502040204020203" pitchFamily="34" charset="0"/>
                <a:ea typeface="Gadugi" panose="020B0502040204020203" pitchFamily="34" charset="0"/>
              </a:rPr>
              <a:t>Taxa de participação na força de trabalho e Nível da ocupação</a:t>
            </a:r>
          </a:p>
          <a:p>
            <a:r>
              <a:rPr lang="pt-BR" sz="1600" spc="0" dirty="0">
                <a:solidFill>
                  <a:schemeClr val="bg1">
                    <a:lumMod val="65000"/>
                  </a:schemeClr>
                </a:solidFill>
                <a:latin typeface="Gadugi" panose="020B0502040204020203" pitchFamily="34" charset="0"/>
                <a:ea typeface="Gadugi" panose="020B0502040204020203" pitchFamily="34" charset="0"/>
              </a:rPr>
              <a:t>Na semana de referência, das pessoas de 14 anos ou mais de idade (% da PIA)</a:t>
            </a:r>
          </a:p>
        </p:txBody>
      </p:sp>
      <p:sp>
        <p:nvSpPr>
          <p:cNvPr id="10" name="CaixaDeTexto 23">
            <a:extLst>
              <a:ext uri="{FF2B5EF4-FFF2-40B4-BE49-F238E27FC236}">
                <a16:creationId xmlns:a16="http://schemas.microsoft.com/office/drawing/2014/main" id="{832E3397-7346-B4E9-094F-D73BEDC0282B}"/>
              </a:ext>
            </a:extLst>
          </p:cNvPr>
          <p:cNvSpPr txBox="1"/>
          <p:nvPr/>
        </p:nvSpPr>
        <p:spPr>
          <a:xfrm>
            <a:off x="815788" y="6384428"/>
            <a:ext cx="10031506" cy="246221"/>
          </a:xfrm>
          <a:prstGeom prst="rect">
            <a:avLst/>
          </a:prstGeom>
          <a:noFill/>
        </p:spPr>
        <p:txBody>
          <a:bodyPr wrap="square" rtlCol="0">
            <a:spAutoFit/>
          </a:bodyPr>
          <a:lstStyle/>
          <a:p>
            <a:r>
              <a:rPr lang="pt-BR" sz="1000" dirty="0">
                <a:solidFill>
                  <a:schemeClr val="bg1">
                    <a:lumMod val="65000"/>
                  </a:schemeClr>
                </a:solidFill>
                <a:latin typeface="Gadugi" panose="020B0502040204020203" pitchFamily="34" charset="0"/>
                <a:ea typeface="Gadugi" panose="020B0502040204020203" pitchFamily="34" charset="0"/>
              </a:rPr>
              <a:t>Fonte: IBGE. Elaboração:</a:t>
            </a:r>
          </a:p>
        </p:txBody>
      </p:sp>
    </p:spTree>
    <p:extLst>
      <p:ext uri="{BB962C8B-B14F-4D97-AF65-F5344CB8AC3E}">
        <p14:creationId xmlns:p14="http://schemas.microsoft.com/office/powerpoint/2010/main" val="208314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E23D6-8F3E-FB48-15A8-AC2B4C6497A3}"/>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6B1A7750-C399-2C34-AC8C-238FE7A8F488}"/>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D18E8F25-7E37-8A92-16E4-B8B73972C33C}"/>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AA12E14D-31DB-381A-B5A9-1CC08E432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a:extLst>
              <a:ext uri="{FF2B5EF4-FFF2-40B4-BE49-F238E27FC236}">
                <a16:creationId xmlns:a16="http://schemas.microsoft.com/office/drawing/2014/main" id="{86533F01-EDBE-75A6-955D-C54EC0909A82}"/>
              </a:ext>
            </a:extLst>
          </p:cNvPr>
          <p:cNvSpPr txBox="1">
            <a:spLocks/>
          </p:cNvSpPr>
          <p:nvPr/>
        </p:nvSpPr>
        <p:spPr>
          <a:xfrm>
            <a:off x="1622611" y="118623"/>
            <a:ext cx="9953931"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ATIVIDADE ECONÔMICA CONTINUA AQUECIDA</a:t>
            </a:r>
          </a:p>
        </p:txBody>
      </p:sp>
      <p:pic>
        <p:nvPicPr>
          <p:cNvPr id="3" name="Picture 2">
            <a:extLst>
              <a:ext uri="{FF2B5EF4-FFF2-40B4-BE49-F238E27FC236}">
                <a16:creationId xmlns:a16="http://schemas.microsoft.com/office/drawing/2014/main" id="{A8E98250-F716-6B24-5CA6-BA05D496020B}"/>
              </a:ext>
            </a:extLst>
          </p:cNvPr>
          <p:cNvPicPr>
            <a:picLocks noChangeAspect="1"/>
          </p:cNvPicPr>
          <p:nvPr/>
        </p:nvPicPr>
        <p:blipFill>
          <a:blip r:embed="rId3"/>
          <a:stretch>
            <a:fillRect/>
          </a:stretch>
        </p:blipFill>
        <p:spPr>
          <a:xfrm>
            <a:off x="378941" y="1380931"/>
            <a:ext cx="11330940" cy="5123720"/>
          </a:xfrm>
          <a:prstGeom prst="rect">
            <a:avLst/>
          </a:prstGeom>
        </p:spPr>
      </p:pic>
    </p:spTree>
    <p:extLst>
      <p:ext uri="{BB962C8B-B14F-4D97-AF65-F5344CB8AC3E}">
        <p14:creationId xmlns:p14="http://schemas.microsoft.com/office/powerpoint/2010/main" val="94529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401D-ED19-186A-6DBA-173F7ADD0589}"/>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C9CA901B-1BC4-9400-F763-4F319E245652}"/>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EA5F9C20-882D-BDFF-3015-F209EC55285C}"/>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7BA05B9F-56B7-750F-D52E-28D2A7E01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graphicFrame>
        <p:nvGraphicFramePr>
          <p:cNvPr id="3" name="Chart 2">
            <a:extLst>
              <a:ext uri="{FF2B5EF4-FFF2-40B4-BE49-F238E27FC236}">
                <a16:creationId xmlns:a16="http://schemas.microsoft.com/office/drawing/2014/main" id="{DB2B8AFA-C81B-4DC2-0605-27017FCC0F6F}"/>
              </a:ext>
            </a:extLst>
          </p:cNvPr>
          <p:cNvGraphicFramePr>
            <a:graphicFrameLocks/>
          </p:cNvGraphicFramePr>
          <p:nvPr>
            <p:extLst>
              <p:ext uri="{D42A27DB-BD31-4B8C-83A1-F6EECF244321}">
                <p14:modId xmlns:p14="http://schemas.microsoft.com/office/powerpoint/2010/main" val="3644361121"/>
              </p:ext>
            </p:extLst>
          </p:nvPr>
        </p:nvGraphicFramePr>
        <p:xfrm>
          <a:off x="244700" y="1345645"/>
          <a:ext cx="11702599" cy="511017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a:extLst>
              <a:ext uri="{FF2B5EF4-FFF2-40B4-BE49-F238E27FC236}">
                <a16:creationId xmlns:a16="http://schemas.microsoft.com/office/drawing/2014/main" id="{BF15BEC0-EB48-D5E1-AF17-0EB2F7D1B583}"/>
              </a:ext>
            </a:extLst>
          </p:cNvPr>
          <p:cNvSpPr txBox="1">
            <a:spLocks/>
          </p:cNvSpPr>
          <p:nvPr/>
        </p:nvSpPr>
        <p:spPr>
          <a:xfrm>
            <a:off x="1622611" y="286187"/>
            <a:ext cx="9953931"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r>
              <a:rPr lang="pt-BR" sz="2800" b="1" spc="0" dirty="0">
                <a:solidFill>
                  <a:srgbClr val="00A2DD"/>
                </a:solidFill>
                <a:latin typeface="Gadugi" panose="020B0502040204020203" pitchFamily="34" charset="0"/>
                <a:ea typeface="Gadugi" panose="020B0502040204020203" pitchFamily="34" charset="0"/>
              </a:rPr>
              <a:t>Comparação internacional:</a:t>
            </a:r>
          </a:p>
          <a:p>
            <a:r>
              <a:rPr lang="pt-BR" sz="2800" b="1" spc="0" dirty="0">
                <a:solidFill>
                  <a:srgbClr val="00A2DD"/>
                </a:solidFill>
                <a:latin typeface="Gadugi" panose="020B0502040204020203" pitchFamily="34" charset="0"/>
                <a:ea typeface="Gadugi" panose="020B0502040204020203" pitchFamily="34" charset="0"/>
              </a:rPr>
              <a:t>Crescimento de 2024 em relação ao ano anterior</a:t>
            </a:r>
          </a:p>
        </p:txBody>
      </p:sp>
    </p:spTree>
    <p:extLst>
      <p:ext uri="{BB962C8B-B14F-4D97-AF65-F5344CB8AC3E}">
        <p14:creationId xmlns:p14="http://schemas.microsoft.com/office/powerpoint/2010/main" val="403002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D730A-D65D-2B62-221E-208B9BD317D2}"/>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B0DD13DF-AE9D-9BE4-1B44-68E426303FAF}"/>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DB392DFF-6D02-E8FE-418A-58957945F10A}"/>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97146126-61E8-9E4D-62B7-89FFB106E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itle">
            <a:extLst>
              <a:ext uri="{FF2B5EF4-FFF2-40B4-BE49-F238E27FC236}">
                <a16:creationId xmlns:a16="http://schemas.microsoft.com/office/drawing/2014/main" id="{008A0817-2DC1-4D3C-684E-4BB3A1AF9012}"/>
              </a:ext>
            </a:extLst>
          </p:cNvPr>
          <p:cNvSpPr txBox="1">
            <a:spLocks/>
          </p:cNvSpPr>
          <p:nvPr/>
        </p:nvSpPr>
        <p:spPr>
          <a:xfrm>
            <a:off x="1622611" y="286187"/>
            <a:ext cx="9953931"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r>
              <a:rPr lang="pt-BR" sz="2800" b="1" spc="0" dirty="0">
                <a:solidFill>
                  <a:srgbClr val="00A2DD"/>
                </a:solidFill>
                <a:latin typeface="Gadugi" panose="020B0502040204020203" pitchFamily="34" charset="0"/>
                <a:ea typeface="Gadugi" panose="020B0502040204020203" pitchFamily="34" charset="0"/>
              </a:rPr>
              <a:t>Comparação entre IBC-Br e PIB Trimestral</a:t>
            </a:r>
          </a:p>
        </p:txBody>
      </p:sp>
      <p:pic>
        <p:nvPicPr>
          <p:cNvPr id="5" name="Picture 4">
            <a:extLst>
              <a:ext uri="{FF2B5EF4-FFF2-40B4-BE49-F238E27FC236}">
                <a16:creationId xmlns:a16="http://schemas.microsoft.com/office/drawing/2014/main" id="{4FE7DDD0-DCF4-7E09-4024-4C5608BDE426}"/>
              </a:ext>
            </a:extLst>
          </p:cNvPr>
          <p:cNvPicPr>
            <a:picLocks noChangeAspect="1"/>
          </p:cNvPicPr>
          <p:nvPr/>
        </p:nvPicPr>
        <p:blipFill>
          <a:blip r:embed="rId3"/>
          <a:stretch>
            <a:fillRect/>
          </a:stretch>
        </p:blipFill>
        <p:spPr>
          <a:xfrm>
            <a:off x="0" y="1214175"/>
            <a:ext cx="11905861" cy="5357638"/>
          </a:xfrm>
          <a:prstGeom prst="rect">
            <a:avLst/>
          </a:prstGeom>
        </p:spPr>
      </p:pic>
    </p:spTree>
    <p:extLst>
      <p:ext uri="{BB962C8B-B14F-4D97-AF65-F5344CB8AC3E}">
        <p14:creationId xmlns:p14="http://schemas.microsoft.com/office/powerpoint/2010/main" val="374663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EC1EA-25CA-4F94-B014-25433DD0ADC2}"/>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973093BB-B1F3-A1B0-15DD-AB884D6B620E}"/>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F6345E9A-32A0-6EB6-F40B-4C18C1DDBFA2}"/>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EE59E53E-CBE1-9D8C-3C8C-E149339EF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a:extLst>
              <a:ext uri="{FF2B5EF4-FFF2-40B4-BE49-F238E27FC236}">
                <a16:creationId xmlns:a16="http://schemas.microsoft.com/office/drawing/2014/main" id="{7BC0A025-AD4C-A44D-33D1-5FB85105E963}"/>
              </a:ext>
            </a:extLst>
          </p:cNvPr>
          <p:cNvSpPr txBox="1">
            <a:spLocks/>
          </p:cNvSpPr>
          <p:nvPr/>
        </p:nvSpPr>
        <p:spPr>
          <a:xfrm>
            <a:off x="1622611" y="118623"/>
            <a:ext cx="9953931"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Evolução da Dívida Pública do Governo Geral (% do PIB)</a:t>
            </a:r>
          </a:p>
        </p:txBody>
      </p:sp>
      <p:pic>
        <p:nvPicPr>
          <p:cNvPr id="5" name="Picture 4">
            <a:extLst>
              <a:ext uri="{FF2B5EF4-FFF2-40B4-BE49-F238E27FC236}">
                <a16:creationId xmlns:a16="http://schemas.microsoft.com/office/drawing/2014/main" id="{2C2C7339-D67D-D903-7C0D-E02580523797}"/>
              </a:ext>
            </a:extLst>
          </p:cNvPr>
          <p:cNvPicPr>
            <a:picLocks noChangeAspect="1"/>
          </p:cNvPicPr>
          <p:nvPr/>
        </p:nvPicPr>
        <p:blipFill>
          <a:blip r:embed="rId3"/>
          <a:stretch>
            <a:fillRect/>
          </a:stretch>
        </p:blipFill>
        <p:spPr>
          <a:xfrm>
            <a:off x="246833" y="1037891"/>
            <a:ext cx="11698333" cy="4782217"/>
          </a:xfrm>
          <a:prstGeom prst="rect">
            <a:avLst/>
          </a:prstGeom>
        </p:spPr>
      </p:pic>
    </p:spTree>
    <p:extLst>
      <p:ext uri="{BB962C8B-B14F-4D97-AF65-F5344CB8AC3E}">
        <p14:creationId xmlns:p14="http://schemas.microsoft.com/office/powerpoint/2010/main" val="470062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6A4FE-8414-C7E2-17B9-386B29329F11}"/>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0B94E804-EF34-D629-2BBA-57C3F4572FEA}"/>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73A91AB3-09F3-2CA3-606C-98358A16BA51}"/>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7F491F8F-E4BE-B421-142A-5592F6228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ítulo 3">
            <a:extLst>
              <a:ext uri="{FF2B5EF4-FFF2-40B4-BE49-F238E27FC236}">
                <a16:creationId xmlns:a16="http://schemas.microsoft.com/office/drawing/2014/main" id="{B10EDF8E-F8E3-FD4F-5BA5-C5CAF91AE3D7}"/>
              </a:ext>
            </a:extLst>
          </p:cNvPr>
          <p:cNvSpPr txBox="1">
            <a:spLocks/>
          </p:cNvSpPr>
          <p:nvPr/>
        </p:nvSpPr>
        <p:spPr>
          <a:xfrm>
            <a:off x="867523" y="131571"/>
            <a:ext cx="11194180" cy="830997"/>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Necessidades de financiamento do setor público</a:t>
            </a:r>
            <a:r>
              <a:rPr lang="en-US" sz="2800" b="1" spc="0" dirty="0">
                <a:solidFill>
                  <a:srgbClr val="00A2DD"/>
                </a:solidFill>
                <a:latin typeface="Gadugi" panose="020B0502040204020203" pitchFamily="34" charset="0"/>
                <a:ea typeface="Gadugi" panose="020B0502040204020203" pitchFamily="34" charset="0"/>
              </a:rPr>
              <a:t>(% do PIB)</a:t>
            </a:r>
            <a:endParaRPr lang="pt-BR" sz="2800" b="1" spc="0" dirty="0">
              <a:solidFill>
                <a:srgbClr val="00A2DD"/>
              </a:solidFill>
              <a:latin typeface="Gadugi" panose="020B0502040204020203" pitchFamily="34" charset="0"/>
              <a:ea typeface="Gadugi" panose="020B0502040204020203" pitchFamily="34" charset="0"/>
            </a:endParaRPr>
          </a:p>
          <a:p>
            <a:pPr algn="ctr"/>
            <a:endParaRPr lang="en-US" sz="3200" b="1" spc="0" dirty="0">
              <a:solidFill>
                <a:srgbClr val="00A2DD"/>
              </a:solidFill>
              <a:latin typeface="Gadugi" panose="020B0502040204020203" pitchFamily="34" charset="0"/>
              <a:ea typeface="Gadugi" panose="020B0502040204020203" pitchFamily="34" charset="0"/>
            </a:endParaRPr>
          </a:p>
        </p:txBody>
      </p:sp>
      <p:pic>
        <p:nvPicPr>
          <p:cNvPr id="10" name="Picture 9">
            <a:extLst>
              <a:ext uri="{FF2B5EF4-FFF2-40B4-BE49-F238E27FC236}">
                <a16:creationId xmlns:a16="http://schemas.microsoft.com/office/drawing/2014/main" id="{FCA2E200-4CA3-28C4-C06D-95990E9C414D}"/>
              </a:ext>
            </a:extLst>
          </p:cNvPr>
          <p:cNvPicPr>
            <a:picLocks noChangeAspect="1"/>
          </p:cNvPicPr>
          <p:nvPr/>
        </p:nvPicPr>
        <p:blipFill>
          <a:blip r:embed="rId3"/>
          <a:stretch>
            <a:fillRect/>
          </a:stretch>
        </p:blipFill>
        <p:spPr>
          <a:xfrm>
            <a:off x="1065556" y="2302948"/>
            <a:ext cx="10546080" cy="4211829"/>
          </a:xfrm>
          <a:prstGeom prst="rect">
            <a:avLst/>
          </a:prstGeom>
        </p:spPr>
      </p:pic>
      <p:sp>
        <p:nvSpPr>
          <p:cNvPr id="11" name="TextBox 10">
            <a:extLst>
              <a:ext uri="{FF2B5EF4-FFF2-40B4-BE49-F238E27FC236}">
                <a16:creationId xmlns:a16="http://schemas.microsoft.com/office/drawing/2014/main" id="{3A2DBE3B-558A-7A4F-FA25-D69201561172}"/>
              </a:ext>
            </a:extLst>
          </p:cNvPr>
          <p:cNvSpPr txBox="1"/>
          <p:nvPr/>
        </p:nvSpPr>
        <p:spPr>
          <a:xfrm>
            <a:off x="130298" y="759595"/>
            <a:ext cx="12061702" cy="1200329"/>
          </a:xfrm>
          <a:prstGeom prst="rect">
            <a:avLst/>
          </a:prstGeom>
          <a:noFill/>
        </p:spPr>
        <p:txBody>
          <a:bodyPr wrap="square" rtlCol="0">
            <a:spAutoFit/>
          </a:bodyPr>
          <a:lstStyle/>
          <a:p>
            <a:pPr algn="just"/>
            <a:r>
              <a:rPr lang="pt-BR" dirty="0"/>
              <a:t>A necessidade de financiamento demonstra que o resultado primário não é suficiente para estabilizar a dívida, sendo que o resultado dos entes subnacionais não é tão positivo quanto nas décadas passadas, em grande medida, pela evolução do gasto com pessoal e previdência nesses entes. Assim, a grande medida fiscal que pode ajudar a reverter a trajetória da dívida é estender as regras previdenciárias da União para os servidores dos estados, DF e municípios. </a:t>
            </a:r>
            <a:endParaRPr lang="en-US" dirty="0"/>
          </a:p>
        </p:txBody>
      </p:sp>
    </p:spTree>
    <p:extLst>
      <p:ext uri="{BB962C8B-B14F-4D97-AF65-F5344CB8AC3E}">
        <p14:creationId xmlns:p14="http://schemas.microsoft.com/office/powerpoint/2010/main" val="1586218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508F6-8AD1-0B50-C2CF-AC4B31384DB3}"/>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7914BE0B-CC34-736B-C97F-7239ADA360E3}"/>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A4778F77-3175-B135-AE41-091AFF4211F9}"/>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1B4FE8D9-10CE-FFDC-602B-C3D8F55A5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a:extLst>
              <a:ext uri="{FF2B5EF4-FFF2-40B4-BE49-F238E27FC236}">
                <a16:creationId xmlns:a16="http://schemas.microsoft.com/office/drawing/2014/main" id="{EB9AB7AB-4B95-FD60-8B85-3AA7C0696F76}"/>
              </a:ext>
            </a:extLst>
          </p:cNvPr>
          <p:cNvSpPr txBox="1">
            <a:spLocks/>
          </p:cNvSpPr>
          <p:nvPr/>
        </p:nvSpPr>
        <p:spPr>
          <a:xfrm>
            <a:off x="1622611" y="118623"/>
            <a:ext cx="9953931"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Taxa de Juros Real Esperada</a:t>
            </a:r>
          </a:p>
        </p:txBody>
      </p:sp>
      <p:pic>
        <p:nvPicPr>
          <p:cNvPr id="5" name="Picture 4">
            <a:extLst>
              <a:ext uri="{FF2B5EF4-FFF2-40B4-BE49-F238E27FC236}">
                <a16:creationId xmlns:a16="http://schemas.microsoft.com/office/drawing/2014/main" id="{942DC895-DD16-828F-54C5-5B020D7A6C58}"/>
              </a:ext>
            </a:extLst>
          </p:cNvPr>
          <p:cNvPicPr>
            <a:picLocks noChangeAspect="1"/>
          </p:cNvPicPr>
          <p:nvPr/>
        </p:nvPicPr>
        <p:blipFill>
          <a:blip r:embed="rId3"/>
          <a:stretch>
            <a:fillRect/>
          </a:stretch>
        </p:blipFill>
        <p:spPr>
          <a:xfrm>
            <a:off x="649462" y="1470089"/>
            <a:ext cx="10927080" cy="5105400"/>
          </a:xfrm>
          <a:prstGeom prst="rect">
            <a:avLst/>
          </a:prstGeom>
        </p:spPr>
      </p:pic>
      <p:sp>
        <p:nvSpPr>
          <p:cNvPr id="9" name="TextBox 8">
            <a:extLst>
              <a:ext uri="{FF2B5EF4-FFF2-40B4-BE49-F238E27FC236}">
                <a16:creationId xmlns:a16="http://schemas.microsoft.com/office/drawing/2014/main" id="{F0E403F8-E036-21C5-8EE3-F3ED6F0AFFBB}"/>
              </a:ext>
            </a:extLst>
          </p:cNvPr>
          <p:cNvSpPr txBox="1"/>
          <p:nvPr/>
        </p:nvSpPr>
        <p:spPr>
          <a:xfrm>
            <a:off x="130298" y="759595"/>
            <a:ext cx="12061702" cy="923330"/>
          </a:xfrm>
          <a:prstGeom prst="rect">
            <a:avLst/>
          </a:prstGeom>
          <a:noFill/>
        </p:spPr>
        <p:txBody>
          <a:bodyPr wrap="square" rtlCol="0">
            <a:spAutoFit/>
          </a:bodyPr>
          <a:lstStyle/>
          <a:p>
            <a:pPr algn="just"/>
            <a:r>
              <a:rPr lang="pt-BR" dirty="0"/>
              <a:t>A dívida brasileira está em patamares maiores do que os países emergentes, sendo que os países da América Latina já demonstram trajetória de redução da dívida. Os países desenvolvidos do G7 também demonstram sinais de estabilização, segundo o FMI.</a:t>
            </a:r>
            <a:endParaRPr lang="en-US" dirty="0"/>
          </a:p>
        </p:txBody>
      </p:sp>
    </p:spTree>
    <p:extLst>
      <p:ext uri="{BB962C8B-B14F-4D97-AF65-F5344CB8AC3E}">
        <p14:creationId xmlns:p14="http://schemas.microsoft.com/office/powerpoint/2010/main" val="1150341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88B58-B145-EE40-7C07-984FE61ACBA2}"/>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7577CF0D-9F47-066A-CE96-C08F64D61B38}"/>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7D4C7E1A-F215-DACB-FCB7-970AB9CBBC8A}"/>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7312DEE9-71D6-1D41-C828-033A795AB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a:extLst>
              <a:ext uri="{FF2B5EF4-FFF2-40B4-BE49-F238E27FC236}">
                <a16:creationId xmlns:a16="http://schemas.microsoft.com/office/drawing/2014/main" id="{38A74983-53B6-D792-B4EF-E8DD83A16A5A}"/>
              </a:ext>
            </a:extLst>
          </p:cNvPr>
          <p:cNvSpPr txBox="1">
            <a:spLocks/>
          </p:cNvSpPr>
          <p:nvPr/>
        </p:nvSpPr>
        <p:spPr>
          <a:xfrm>
            <a:off x="793102" y="118623"/>
            <a:ext cx="11166687"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Aprovação da reforma tributária tem efeitos positivos na economia: estabilidade macro, eficiência alocativa e redução das desigualdades sociais </a:t>
            </a:r>
          </a:p>
        </p:txBody>
      </p:sp>
      <p:graphicFrame>
        <p:nvGraphicFramePr>
          <p:cNvPr id="4" name="Chart 3">
            <a:extLst>
              <a:ext uri="{FF2B5EF4-FFF2-40B4-BE49-F238E27FC236}">
                <a16:creationId xmlns:a16="http://schemas.microsoft.com/office/drawing/2014/main" id="{40C667FB-CF9D-2998-B234-35A2817426A1}"/>
              </a:ext>
            </a:extLst>
          </p:cNvPr>
          <p:cNvGraphicFramePr>
            <a:graphicFrameLocks/>
          </p:cNvGraphicFramePr>
          <p:nvPr>
            <p:extLst>
              <p:ext uri="{D42A27DB-BD31-4B8C-83A1-F6EECF244321}">
                <p14:modId xmlns:p14="http://schemas.microsoft.com/office/powerpoint/2010/main" val="1384712965"/>
              </p:ext>
            </p:extLst>
          </p:nvPr>
        </p:nvGraphicFramePr>
        <p:xfrm>
          <a:off x="232208" y="1317053"/>
          <a:ext cx="11727581" cy="5489935"/>
        </p:xfrm>
        <a:graphic>
          <a:graphicData uri="http://schemas.openxmlformats.org/drawingml/2006/chart">
            <c:chart xmlns:c="http://schemas.openxmlformats.org/drawingml/2006/chart" xmlns:r="http://schemas.openxmlformats.org/officeDocument/2006/relationships" r:id="rId3"/>
          </a:graphicData>
        </a:graphic>
      </p:graphicFrame>
      <p:sp>
        <p:nvSpPr>
          <p:cNvPr id="5" name="Título 2">
            <a:extLst>
              <a:ext uri="{FF2B5EF4-FFF2-40B4-BE49-F238E27FC236}">
                <a16:creationId xmlns:a16="http://schemas.microsoft.com/office/drawing/2014/main" id="{3B87FC60-9B93-8FFB-9A41-A35EDB2AC5F0}"/>
              </a:ext>
            </a:extLst>
          </p:cNvPr>
          <p:cNvSpPr txBox="1">
            <a:spLocks/>
          </p:cNvSpPr>
          <p:nvPr/>
        </p:nvSpPr>
        <p:spPr>
          <a:xfrm>
            <a:off x="259581" y="6105525"/>
            <a:ext cx="11672837" cy="3270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pt-BR" sz="1050" b="0" i="0" u="none" strike="noStrike" kern="1200" cap="none" spc="0" normalizeH="0" baseline="0" noProof="0" dirty="0">
                <a:ln>
                  <a:noFill/>
                </a:ln>
                <a:solidFill>
                  <a:srgbClr val="0079C2"/>
                </a:solidFill>
                <a:effectLst/>
                <a:uLnTx/>
                <a:uFillTx/>
                <a:latin typeface="Arial"/>
                <a:ea typeface="+mj-ea"/>
                <a:cs typeface="+mj-cs"/>
              </a:rPr>
              <a:t>Fonte: WEO/IMF. </a:t>
            </a:r>
            <a:endParaRPr kumimoji="0" lang="pt-BR" sz="1400" b="0" i="0" u="none" strike="noStrike" kern="1200" cap="none" spc="0" normalizeH="0" baseline="0" noProof="0" dirty="0">
              <a:ln>
                <a:noFill/>
              </a:ln>
              <a:solidFill>
                <a:srgbClr val="0079C2"/>
              </a:solidFill>
              <a:effectLst/>
              <a:uLnTx/>
              <a:uFillTx/>
              <a:latin typeface="Arial"/>
              <a:ea typeface="+mj-ea"/>
              <a:cs typeface="+mj-cs"/>
            </a:endParaRPr>
          </a:p>
        </p:txBody>
      </p:sp>
    </p:spTree>
    <p:extLst>
      <p:ext uri="{BB962C8B-B14F-4D97-AF65-F5344CB8AC3E}">
        <p14:creationId xmlns:p14="http://schemas.microsoft.com/office/powerpoint/2010/main" val="1872029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4EAAE-1BDC-04BB-F29F-D0BFD3D31B52}"/>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A2F45DE1-BA6E-E465-558E-BC9CD1B5AF8C}"/>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47B92A5E-8E92-AF98-B628-EE6D831BE169}"/>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1C47A61A-3F87-33C3-8E29-7D3A89BA6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a:extLst>
              <a:ext uri="{FF2B5EF4-FFF2-40B4-BE49-F238E27FC236}">
                <a16:creationId xmlns:a16="http://schemas.microsoft.com/office/drawing/2014/main" id="{9098DF03-573A-FCC5-7C90-CCEF62A477AE}"/>
              </a:ext>
            </a:extLst>
          </p:cNvPr>
          <p:cNvSpPr txBox="1">
            <a:spLocks/>
          </p:cNvSpPr>
          <p:nvPr/>
        </p:nvSpPr>
        <p:spPr>
          <a:xfrm>
            <a:off x="1622611" y="118623"/>
            <a:ext cx="9953931"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PROPÓSITO NOS UNE: FAZER COM QUE OS PARTICIPANTES SEJAM PROTAGONISTAS DOS SEUS PRÓPRIOS FUTUROS</a:t>
            </a:r>
          </a:p>
        </p:txBody>
      </p:sp>
      <p:pic>
        <p:nvPicPr>
          <p:cNvPr id="4" name="Picture 2" descr="Longevidade Financeira: tudo que você precisa saber">
            <a:extLst>
              <a:ext uri="{FF2B5EF4-FFF2-40B4-BE49-F238E27FC236}">
                <a16:creationId xmlns:a16="http://schemas.microsoft.com/office/drawing/2014/main" id="{85C10B55-6A4F-A7BA-4656-1352E13F5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08" y="1394537"/>
            <a:ext cx="10408607" cy="388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963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C631B-B35F-925E-4221-92657B8D193C}"/>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629E4635-C5FD-5E7B-2A5F-A0DE0331F5E4}"/>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56663B08-39C4-B2B2-8E93-06E479510BD4}"/>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9F4D7A36-88C2-5F21-50C1-ABAF03B4F7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a:extLst>
              <a:ext uri="{FF2B5EF4-FFF2-40B4-BE49-F238E27FC236}">
                <a16:creationId xmlns:a16="http://schemas.microsoft.com/office/drawing/2014/main" id="{EA395279-D022-46DF-A938-D091BB53AB2B}"/>
              </a:ext>
            </a:extLst>
          </p:cNvPr>
          <p:cNvSpPr txBox="1">
            <a:spLocks/>
          </p:cNvSpPr>
          <p:nvPr/>
        </p:nvSpPr>
        <p:spPr>
          <a:xfrm>
            <a:off x="1622611" y="118623"/>
            <a:ext cx="9953931"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CONJUNTURA ECONÔMICA E LONGEVIDADE FINANCEIRA</a:t>
            </a:r>
          </a:p>
        </p:txBody>
      </p:sp>
      <p:graphicFrame>
        <p:nvGraphicFramePr>
          <p:cNvPr id="4" name="Table 3">
            <a:extLst>
              <a:ext uri="{FF2B5EF4-FFF2-40B4-BE49-F238E27FC236}">
                <a16:creationId xmlns:a16="http://schemas.microsoft.com/office/drawing/2014/main" id="{95E9D6FE-9A80-C538-AB50-3D396745FE5B}"/>
              </a:ext>
            </a:extLst>
          </p:cNvPr>
          <p:cNvGraphicFramePr>
            <a:graphicFrameLocks noGrp="1"/>
          </p:cNvGraphicFramePr>
          <p:nvPr>
            <p:extLst>
              <p:ext uri="{D42A27DB-BD31-4B8C-83A1-F6EECF244321}">
                <p14:modId xmlns:p14="http://schemas.microsoft.com/office/powerpoint/2010/main" val="3775487237"/>
              </p:ext>
            </p:extLst>
          </p:nvPr>
        </p:nvGraphicFramePr>
        <p:xfrm>
          <a:off x="378941" y="776651"/>
          <a:ext cx="11434118" cy="5877248"/>
        </p:xfrm>
        <a:graphic>
          <a:graphicData uri="http://schemas.openxmlformats.org/drawingml/2006/table">
            <a:tbl>
              <a:tblPr firstRow="1" firstCol="1" bandRow="1">
                <a:tableStyleId>{5C22544A-7EE6-4342-B048-85BDC9FD1C3A}</a:tableStyleId>
              </a:tblPr>
              <a:tblGrid>
                <a:gridCol w="1329986">
                  <a:extLst>
                    <a:ext uri="{9D8B030D-6E8A-4147-A177-3AD203B41FA5}">
                      <a16:colId xmlns:a16="http://schemas.microsoft.com/office/drawing/2014/main" val="1658752864"/>
                    </a:ext>
                  </a:extLst>
                </a:gridCol>
                <a:gridCol w="5052066">
                  <a:extLst>
                    <a:ext uri="{9D8B030D-6E8A-4147-A177-3AD203B41FA5}">
                      <a16:colId xmlns:a16="http://schemas.microsoft.com/office/drawing/2014/main" val="2312731849"/>
                    </a:ext>
                  </a:extLst>
                </a:gridCol>
                <a:gridCol w="5052066">
                  <a:extLst>
                    <a:ext uri="{9D8B030D-6E8A-4147-A177-3AD203B41FA5}">
                      <a16:colId xmlns:a16="http://schemas.microsoft.com/office/drawing/2014/main" val="2176770953"/>
                    </a:ext>
                  </a:extLst>
                </a:gridCol>
              </a:tblGrid>
              <a:tr h="301424">
                <a:tc>
                  <a:txBody>
                    <a:bodyPr/>
                    <a:lstStyle/>
                    <a:p>
                      <a:pPr marL="0" marR="0" algn="ctr">
                        <a:lnSpc>
                          <a:spcPct val="107000"/>
                        </a:lnSpc>
                        <a:spcAft>
                          <a:spcPts val="800"/>
                        </a:spcAft>
                        <a:buNone/>
                      </a:pPr>
                      <a:r>
                        <a:rPr lang="pt-BR" sz="1800" kern="100">
                          <a:effectLst/>
                        </a:rPr>
                        <a:t> </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pt-BR" sz="1800" kern="100">
                          <a:effectLst/>
                        </a:rPr>
                        <a:t>Acumulação</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pt-BR" sz="1800" kern="100">
                          <a:effectLst/>
                        </a:rPr>
                        <a:t>Desacumulação</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130986895"/>
                  </a:ext>
                </a:extLst>
              </a:tr>
              <a:tr h="301424">
                <a:tc>
                  <a:txBody>
                    <a:bodyPr/>
                    <a:lstStyle/>
                    <a:p>
                      <a:pPr marL="0" marR="0">
                        <a:lnSpc>
                          <a:spcPct val="107000"/>
                        </a:lnSpc>
                        <a:spcAft>
                          <a:spcPts val="800"/>
                        </a:spcAft>
                        <a:buNone/>
                      </a:pPr>
                      <a:r>
                        <a:rPr lang="pt-BR" sz="1800" kern="100">
                          <a:effectLst/>
                        </a:rPr>
                        <a:t>PMT</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pt-BR" sz="1800" kern="100">
                          <a:effectLst/>
                        </a:rPr>
                        <a:t>(= renda - despesa)</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pt-BR" sz="1800" kern="100">
                          <a:effectLst/>
                        </a:rPr>
                        <a:t>(= renda - despesa)</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821650679"/>
                  </a:ext>
                </a:extLst>
              </a:tr>
              <a:tr h="726023">
                <a:tc>
                  <a:txBody>
                    <a:bodyPr/>
                    <a:lstStyle/>
                    <a:p>
                      <a:pPr marL="0" marR="0">
                        <a:lnSpc>
                          <a:spcPct val="107000"/>
                        </a:lnSpc>
                        <a:spcAft>
                          <a:spcPts val="800"/>
                        </a:spcAft>
                        <a:buNone/>
                      </a:pPr>
                      <a:r>
                        <a:rPr lang="pt-BR" sz="1800" kern="100">
                          <a:effectLst/>
                        </a:rPr>
                        <a:t>renda</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pt-BR" sz="1800" kern="100">
                          <a:effectLst/>
                        </a:rPr>
                        <a:t>Desemprego (PNAD)</a:t>
                      </a:r>
                      <a:endParaRPr lang="en-US" sz="1800" kern="100">
                        <a:effectLst/>
                      </a:endParaRPr>
                    </a:p>
                    <a:p>
                      <a:pPr marL="0" marR="0">
                        <a:lnSpc>
                          <a:spcPct val="107000"/>
                        </a:lnSpc>
                        <a:spcAft>
                          <a:spcPts val="800"/>
                        </a:spcAft>
                        <a:buNone/>
                      </a:pPr>
                      <a:r>
                        <a:rPr lang="pt-BR" sz="1800" kern="100">
                          <a:effectLst/>
                        </a:rPr>
                        <a:t>Rendimento (PNAD)</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pt-BR" sz="1800" kern="100">
                          <a:effectLst/>
                        </a:rPr>
                        <a:t>Outras fontes (BEPS, IGP)</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825773787"/>
                  </a:ext>
                </a:extLst>
              </a:tr>
              <a:tr h="726023">
                <a:tc>
                  <a:txBody>
                    <a:bodyPr/>
                    <a:lstStyle/>
                    <a:p>
                      <a:pPr marL="0" marR="0">
                        <a:lnSpc>
                          <a:spcPct val="107000"/>
                        </a:lnSpc>
                        <a:spcAft>
                          <a:spcPts val="800"/>
                        </a:spcAft>
                        <a:buNone/>
                      </a:pPr>
                      <a:r>
                        <a:rPr lang="pt-BR" sz="1800" kern="100">
                          <a:effectLst/>
                        </a:rPr>
                        <a:t>despesa</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pt-BR" sz="1800" kern="100">
                          <a:effectLst/>
                        </a:rPr>
                        <a:t>Perfil de despesas (POF)</a:t>
                      </a:r>
                      <a:endParaRPr lang="en-US" sz="1800" kern="100">
                        <a:effectLst/>
                      </a:endParaRPr>
                    </a:p>
                    <a:p>
                      <a:pPr marL="0" marR="0">
                        <a:lnSpc>
                          <a:spcPct val="107000"/>
                        </a:lnSpc>
                        <a:spcAft>
                          <a:spcPts val="800"/>
                        </a:spcAft>
                        <a:buNone/>
                      </a:pPr>
                      <a:r>
                        <a:rPr lang="pt-BR" sz="1800" kern="100">
                          <a:effectLst/>
                        </a:rPr>
                        <a:t>Custo das despesas (IPCA, diversos)</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pt-BR" sz="1800" kern="100">
                          <a:effectLst/>
                        </a:rPr>
                        <a:t>Perfil de despesas (POF)</a:t>
                      </a:r>
                      <a:endParaRPr lang="en-US" sz="1800" kern="100">
                        <a:effectLst/>
                      </a:endParaRPr>
                    </a:p>
                    <a:p>
                      <a:pPr marL="0" marR="0">
                        <a:lnSpc>
                          <a:spcPct val="107000"/>
                        </a:lnSpc>
                        <a:spcAft>
                          <a:spcPts val="800"/>
                        </a:spcAft>
                        <a:buNone/>
                      </a:pPr>
                      <a:r>
                        <a:rPr lang="pt-BR" sz="1800" kern="100">
                          <a:effectLst/>
                        </a:rPr>
                        <a:t>Custo das despesas (IPCA, ANS)</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766844695"/>
                  </a:ext>
                </a:extLst>
              </a:tr>
              <a:tr h="1150623">
                <a:tc>
                  <a:txBody>
                    <a:bodyPr/>
                    <a:lstStyle/>
                    <a:p>
                      <a:pPr marL="0" marR="0">
                        <a:lnSpc>
                          <a:spcPct val="107000"/>
                        </a:lnSpc>
                        <a:spcAft>
                          <a:spcPts val="800"/>
                        </a:spcAft>
                        <a:buNone/>
                      </a:pPr>
                      <a:r>
                        <a:rPr lang="pt-BR" sz="1800" kern="100">
                          <a:effectLst/>
                        </a:rPr>
                        <a:t>n</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pt-BR" sz="1800" kern="100">
                          <a:effectLst/>
                        </a:rPr>
                        <a:t>Idade ativa (BEPS)</a:t>
                      </a:r>
                      <a:endParaRPr lang="en-US" sz="1800" kern="100">
                        <a:effectLst/>
                      </a:endParaRPr>
                    </a:p>
                    <a:p>
                      <a:pPr marL="0" marR="0">
                        <a:lnSpc>
                          <a:spcPct val="107000"/>
                        </a:lnSpc>
                        <a:spcAft>
                          <a:spcPts val="800"/>
                        </a:spcAft>
                        <a:buNone/>
                      </a:pPr>
                      <a:r>
                        <a:rPr lang="pt-BR" sz="1800" kern="100">
                          <a:effectLst/>
                        </a:rPr>
                        <a:t>Desemprego (PNAD)</a:t>
                      </a:r>
                      <a:endParaRPr lang="en-US" sz="1800" kern="100">
                        <a:effectLst/>
                      </a:endParaRPr>
                    </a:p>
                    <a:p>
                      <a:pPr marL="0" marR="0">
                        <a:lnSpc>
                          <a:spcPct val="107000"/>
                        </a:lnSpc>
                        <a:spcAft>
                          <a:spcPts val="800"/>
                        </a:spcAft>
                        <a:buNone/>
                      </a:pPr>
                      <a:r>
                        <a:rPr lang="pt-BR" sz="1800" kern="100">
                          <a:effectLst/>
                        </a:rPr>
                        <a:t>Empregabilidade (Outros)</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pt-BR" sz="1800" kern="100">
                          <a:effectLst/>
                        </a:rPr>
                        <a:t>Expectativa de vida</a:t>
                      </a:r>
                      <a:endParaRPr lang="en-US" sz="1800" kern="100">
                        <a:effectLst/>
                      </a:endParaRPr>
                    </a:p>
                    <a:p>
                      <a:pPr marL="0" marR="0">
                        <a:lnSpc>
                          <a:spcPct val="107000"/>
                        </a:lnSpc>
                        <a:spcAft>
                          <a:spcPts val="800"/>
                        </a:spcAft>
                        <a:buNone/>
                      </a:pPr>
                      <a:r>
                        <a:rPr lang="pt-BR" sz="1800" kern="100">
                          <a:effectLst/>
                        </a:rPr>
                        <a:t>Hábitos (IDL)</a:t>
                      </a:r>
                      <a:endParaRPr lang="en-US" sz="1800" kern="100">
                        <a:effectLst/>
                      </a:endParaRPr>
                    </a:p>
                    <a:p>
                      <a:pPr marL="0" marR="0">
                        <a:lnSpc>
                          <a:spcPct val="107000"/>
                        </a:lnSpc>
                        <a:spcAft>
                          <a:spcPts val="800"/>
                        </a:spcAft>
                        <a:buNone/>
                      </a:pPr>
                      <a:r>
                        <a:rPr lang="pt-BR" sz="1800" kern="100">
                          <a:effectLst/>
                        </a:rPr>
                        <a:t>Avanços científicos (medicamentos)</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980001854"/>
                  </a:ext>
                </a:extLst>
              </a:tr>
              <a:tr h="301424">
                <a:tc>
                  <a:txBody>
                    <a:bodyPr/>
                    <a:lstStyle/>
                    <a:p>
                      <a:pPr marL="0" marR="0">
                        <a:lnSpc>
                          <a:spcPct val="107000"/>
                        </a:lnSpc>
                        <a:spcAft>
                          <a:spcPts val="800"/>
                        </a:spcAft>
                        <a:buNone/>
                      </a:pPr>
                      <a:r>
                        <a:rPr lang="pt-BR" sz="1800" kern="100">
                          <a:effectLst/>
                        </a:rPr>
                        <a:t>r</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pt-BR" sz="1800" kern="100">
                          <a:effectLst/>
                        </a:rPr>
                        <a:t>(= i - p)</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pt-BR" sz="1800" kern="100">
                          <a:effectLst/>
                        </a:rPr>
                        <a:t>(= i - p)</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684558"/>
                  </a:ext>
                </a:extLst>
              </a:tr>
              <a:tr h="1041436">
                <a:tc>
                  <a:txBody>
                    <a:bodyPr/>
                    <a:lstStyle/>
                    <a:p>
                      <a:pPr marL="0" marR="0">
                        <a:lnSpc>
                          <a:spcPct val="107000"/>
                        </a:lnSpc>
                        <a:spcAft>
                          <a:spcPts val="800"/>
                        </a:spcAft>
                        <a:buNone/>
                      </a:pPr>
                      <a:r>
                        <a:rPr lang="pt-BR" sz="1800" kern="100">
                          <a:effectLst/>
                        </a:rPr>
                        <a:t>i</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pt-BR" sz="1800" kern="100">
                          <a:effectLst/>
                        </a:rPr>
                        <a:t>Rentabilidade Nominal (Selic/CDI, poupança, produtos)</a:t>
                      </a:r>
                      <a:endParaRPr lang="en-US" sz="1800" kern="100">
                        <a:effectLst/>
                      </a:endParaRPr>
                    </a:p>
                    <a:p>
                      <a:pPr marL="0" marR="0">
                        <a:lnSpc>
                          <a:spcPct val="107000"/>
                        </a:lnSpc>
                        <a:spcAft>
                          <a:spcPts val="800"/>
                        </a:spcAft>
                        <a:buNone/>
                      </a:pPr>
                      <a:r>
                        <a:rPr lang="pt-BR" sz="1800" kern="100">
                          <a:effectLst/>
                        </a:rPr>
                        <a:t>Estratégias de alocação</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pt-BR" sz="1800" kern="100">
                          <a:effectLst/>
                        </a:rPr>
                        <a:t>Rentabilidade Nominal (Selic/CDI, poupança, produtos)</a:t>
                      </a:r>
                      <a:endParaRPr lang="en-US" sz="1800" kern="100">
                        <a:effectLst/>
                      </a:endParaRPr>
                    </a:p>
                    <a:p>
                      <a:pPr marL="0" marR="0">
                        <a:lnSpc>
                          <a:spcPct val="107000"/>
                        </a:lnSpc>
                        <a:spcAft>
                          <a:spcPts val="800"/>
                        </a:spcAft>
                        <a:buNone/>
                      </a:pPr>
                      <a:r>
                        <a:rPr lang="pt-BR" sz="1800" kern="100">
                          <a:effectLst/>
                        </a:rPr>
                        <a:t>Estratégias de saque</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711548364"/>
                  </a:ext>
                </a:extLst>
              </a:tr>
              <a:tr h="301424">
                <a:tc>
                  <a:txBody>
                    <a:bodyPr/>
                    <a:lstStyle/>
                    <a:p>
                      <a:pPr marL="0" marR="0">
                        <a:lnSpc>
                          <a:spcPct val="107000"/>
                        </a:lnSpc>
                        <a:spcAft>
                          <a:spcPts val="800"/>
                        </a:spcAft>
                        <a:buNone/>
                      </a:pPr>
                      <a:r>
                        <a:rPr lang="pt-BR" sz="1800" kern="100">
                          <a:effectLst/>
                        </a:rPr>
                        <a:t>p</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pt-BR" sz="1800" kern="100">
                          <a:effectLst/>
                        </a:rPr>
                        <a:t>Inflação (IPCA)</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pt-BR" sz="1800" kern="100">
                          <a:effectLst/>
                        </a:rPr>
                        <a:t>Inflação (IPCA Aposentados)</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202510444"/>
                  </a:ext>
                </a:extLst>
              </a:tr>
              <a:tr h="301424">
                <a:tc>
                  <a:txBody>
                    <a:bodyPr/>
                    <a:lstStyle/>
                    <a:p>
                      <a:pPr marL="0" marR="0">
                        <a:lnSpc>
                          <a:spcPct val="107000"/>
                        </a:lnSpc>
                        <a:spcAft>
                          <a:spcPts val="800"/>
                        </a:spcAft>
                        <a:buNone/>
                      </a:pPr>
                      <a:r>
                        <a:rPr lang="pt-BR" sz="1800" kern="100">
                          <a:effectLst/>
                        </a:rPr>
                        <a:t>t</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pt-BR" sz="1800" kern="100">
                          <a:effectLst/>
                        </a:rPr>
                        <a:t>Tributação (IRPF, isenções, outros)</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pt-BR" sz="1800" kern="100">
                          <a:effectLst/>
                        </a:rPr>
                        <a:t>Tributação (IRPF, isenções, outros)</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367856833"/>
                  </a:ext>
                </a:extLst>
              </a:tr>
              <a:tr h="726023">
                <a:tc>
                  <a:txBody>
                    <a:bodyPr/>
                    <a:lstStyle/>
                    <a:p>
                      <a:pPr marL="0" marR="0">
                        <a:lnSpc>
                          <a:spcPct val="107000"/>
                        </a:lnSpc>
                        <a:spcAft>
                          <a:spcPts val="800"/>
                        </a:spcAft>
                        <a:buNone/>
                      </a:pPr>
                      <a:r>
                        <a:rPr lang="pt-BR" sz="1800" kern="100">
                          <a:effectLst/>
                        </a:rPr>
                        <a:t>PV</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pt-BR" sz="1800" kern="100">
                          <a:effectLst/>
                        </a:rPr>
                        <a:t>Patrimônio anterior, Liquidez</a:t>
                      </a:r>
                      <a:endParaRPr lang="en-US" sz="1800" kern="100">
                        <a:effectLst/>
                      </a:endParaRPr>
                    </a:p>
                    <a:p>
                      <a:pPr marL="0" marR="0">
                        <a:lnSpc>
                          <a:spcPct val="107000"/>
                        </a:lnSpc>
                        <a:spcAft>
                          <a:spcPts val="800"/>
                        </a:spcAft>
                        <a:buNone/>
                      </a:pPr>
                      <a:r>
                        <a:rPr lang="pt-BR" sz="1800" kern="100">
                          <a:effectLst/>
                        </a:rPr>
                        <a:t>Seguros</a:t>
                      </a:r>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pt-BR" sz="1800" kern="100" dirty="0">
                          <a:effectLst/>
                        </a:rPr>
                        <a:t>Herança (cônjuge, herdeiros)</a:t>
                      </a:r>
                      <a:endParaRPr lang="en-US" sz="1800" kern="100" dirty="0">
                        <a:effectLst/>
                      </a:endParaRPr>
                    </a:p>
                    <a:p>
                      <a:pPr marL="0" marR="0">
                        <a:lnSpc>
                          <a:spcPct val="107000"/>
                        </a:lnSpc>
                        <a:spcAft>
                          <a:spcPts val="800"/>
                        </a:spcAft>
                        <a:buNone/>
                      </a:pPr>
                      <a:r>
                        <a:rPr lang="pt-BR" sz="1800" kern="100" dirty="0">
                          <a:effectLst/>
                        </a:rPr>
                        <a:t>Seguro de vida</a:t>
                      </a:r>
                      <a:endParaRPr lang="en-US" sz="1800" kern="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954879731"/>
                  </a:ext>
                </a:extLst>
              </a:tr>
            </a:tbl>
          </a:graphicData>
        </a:graphic>
      </p:graphicFrame>
    </p:spTree>
    <p:extLst>
      <p:ext uri="{BB962C8B-B14F-4D97-AF65-F5344CB8AC3E}">
        <p14:creationId xmlns:p14="http://schemas.microsoft.com/office/powerpoint/2010/main" val="4172503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F3E820B0-897C-EA16-8198-250DAC132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a:extLst>
              <a:ext uri="{FF2B5EF4-FFF2-40B4-BE49-F238E27FC236}">
                <a16:creationId xmlns:a16="http://schemas.microsoft.com/office/drawing/2014/main" id="{35BBD942-0317-4B3B-8BAC-D60DBDD1BDDA}"/>
              </a:ext>
            </a:extLst>
          </p:cNvPr>
          <p:cNvSpPr txBox="1">
            <a:spLocks/>
          </p:cNvSpPr>
          <p:nvPr/>
        </p:nvSpPr>
        <p:spPr>
          <a:xfrm>
            <a:off x="646389" y="118623"/>
            <a:ext cx="10930154"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LONGEVIDADE É O PRINCIPAL VETOR DO PASSIVO ATUARIAL</a:t>
            </a:r>
          </a:p>
        </p:txBody>
      </p:sp>
      <p:pic>
        <p:nvPicPr>
          <p:cNvPr id="4" name="Picture 3">
            <a:extLst>
              <a:ext uri="{FF2B5EF4-FFF2-40B4-BE49-F238E27FC236}">
                <a16:creationId xmlns:a16="http://schemas.microsoft.com/office/drawing/2014/main" id="{F07424DF-FDE5-6DDB-2DFC-98292E6A2BD7}"/>
              </a:ext>
            </a:extLst>
          </p:cNvPr>
          <p:cNvPicPr>
            <a:picLocks noChangeAspect="1"/>
          </p:cNvPicPr>
          <p:nvPr/>
        </p:nvPicPr>
        <p:blipFill>
          <a:blip r:embed="rId3"/>
          <a:stretch>
            <a:fillRect/>
          </a:stretch>
        </p:blipFill>
        <p:spPr>
          <a:xfrm>
            <a:off x="2609901" y="658028"/>
            <a:ext cx="6057615" cy="6057615"/>
          </a:xfrm>
          <a:prstGeom prst="rect">
            <a:avLst/>
          </a:prstGeom>
        </p:spPr>
      </p:pic>
    </p:spTree>
    <p:extLst>
      <p:ext uri="{BB962C8B-B14F-4D97-AF65-F5344CB8AC3E}">
        <p14:creationId xmlns:p14="http://schemas.microsoft.com/office/powerpoint/2010/main" val="787608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2154B-01B2-9494-DCF6-10B90303C17B}"/>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38290897-3293-0614-ECF0-8AA33A4E844A}"/>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1DEE5D70-FFBF-479E-8F5E-2707CA3A13B9}"/>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0D517F7F-AA0A-4117-6481-8C99F13E5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a:extLst>
              <a:ext uri="{FF2B5EF4-FFF2-40B4-BE49-F238E27FC236}">
                <a16:creationId xmlns:a16="http://schemas.microsoft.com/office/drawing/2014/main" id="{5CBB20C0-9CB3-8DFF-2E8C-C637AE45F13C}"/>
              </a:ext>
            </a:extLst>
          </p:cNvPr>
          <p:cNvSpPr txBox="1">
            <a:spLocks/>
          </p:cNvSpPr>
          <p:nvPr/>
        </p:nvSpPr>
        <p:spPr>
          <a:xfrm>
            <a:off x="646389" y="118623"/>
            <a:ext cx="10930154"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Previdência Complementar e Tesouro RendA+</a:t>
            </a:r>
          </a:p>
        </p:txBody>
      </p:sp>
      <p:pic>
        <p:nvPicPr>
          <p:cNvPr id="3" name="Picture 2">
            <a:extLst>
              <a:ext uri="{FF2B5EF4-FFF2-40B4-BE49-F238E27FC236}">
                <a16:creationId xmlns:a16="http://schemas.microsoft.com/office/drawing/2014/main" id="{71A58984-E22F-B91D-712B-14A38DFD8FB9}"/>
              </a:ext>
            </a:extLst>
          </p:cNvPr>
          <p:cNvPicPr>
            <a:picLocks noChangeAspect="1"/>
          </p:cNvPicPr>
          <p:nvPr/>
        </p:nvPicPr>
        <p:blipFill>
          <a:blip r:embed="rId3"/>
          <a:stretch>
            <a:fillRect/>
          </a:stretch>
        </p:blipFill>
        <p:spPr>
          <a:xfrm>
            <a:off x="606490" y="1015819"/>
            <a:ext cx="11215945" cy="5403058"/>
          </a:xfrm>
          <a:prstGeom prst="rect">
            <a:avLst/>
          </a:prstGeom>
        </p:spPr>
      </p:pic>
    </p:spTree>
    <p:extLst>
      <p:ext uri="{BB962C8B-B14F-4D97-AF65-F5344CB8AC3E}">
        <p14:creationId xmlns:p14="http://schemas.microsoft.com/office/powerpoint/2010/main" val="1276638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119E0-9F23-43A4-2CB9-B5F78C2E950E}"/>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AA94EE74-7087-79E8-0D97-FBFAC657DBCB}"/>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F24271B4-1582-DE8A-F4E9-3BD130E4B5D4}"/>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2ADBD5D0-87AE-EA5C-52EE-187D17013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a:extLst>
              <a:ext uri="{FF2B5EF4-FFF2-40B4-BE49-F238E27FC236}">
                <a16:creationId xmlns:a16="http://schemas.microsoft.com/office/drawing/2014/main" id="{5BB12ACB-5FE9-C90E-AB59-12014623959C}"/>
              </a:ext>
            </a:extLst>
          </p:cNvPr>
          <p:cNvSpPr txBox="1">
            <a:spLocks/>
          </p:cNvSpPr>
          <p:nvPr/>
        </p:nvSpPr>
        <p:spPr>
          <a:xfrm>
            <a:off x="646389" y="118623"/>
            <a:ext cx="10930154"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LONGEVIDADE É O PRINCIPAL VETOR DO PASSIVO ATUARIAL</a:t>
            </a:r>
          </a:p>
        </p:txBody>
      </p:sp>
      <p:graphicFrame>
        <p:nvGraphicFramePr>
          <p:cNvPr id="3" name="Table 2">
            <a:extLst>
              <a:ext uri="{FF2B5EF4-FFF2-40B4-BE49-F238E27FC236}">
                <a16:creationId xmlns:a16="http://schemas.microsoft.com/office/drawing/2014/main" id="{B15D6F40-AF85-C299-1242-F376814ADE19}"/>
              </a:ext>
            </a:extLst>
          </p:cNvPr>
          <p:cNvGraphicFramePr>
            <a:graphicFrameLocks noGrp="1"/>
          </p:cNvGraphicFramePr>
          <p:nvPr/>
        </p:nvGraphicFramePr>
        <p:xfrm>
          <a:off x="213217" y="1028098"/>
          <a:ext cx="11230671" cy="3357786"/>
        </p:xfrm>
        <a:graphic>
          <a:graphicData uri="http://schemas.openxmlformats.org/drawingml/2006/table">
            <a:tbl>
              <a:tblPr/>
              <a:tblGrid>
                <a:gridCol w="3378674">
                  <a:extLst>
                    <a:ext uri="{9D8B030D-6E8A-4147-A177-3AD203B41FA5}">
                      <a16:colId xmlns:a16="http://schemas.microsoft.com/office/drawing/2014/main" val="3667869296"/>
                    </a:ext>
                  </a:extLst>
                </a:gridCol>
                <a:gridCol w="2157720">
                  <a:extLst>
                    <a:ext uri="{9D8B030D-6E8A-4147-A177-3AD203B41FA5}">
                      <a16:colId xmlns:a16="http://schemas.microsoft.com/office/drawing/2014/main" val="3747496832"/>
                    </a:ext>
                  </a:extLst>
                </a:gridCol>
                <a:gridCol w="2157720">
                  <a:extLst>
                    <a:ext uri="{9D8B030D-6E8A-4147-A177-3AD203B41FA5}">
                      <a16:colId xmlns:a16="http://schemas.microsoft.com/office/drawing/2014/main" val="3196309495"/>
                    </a:ext>
                  </a:extLst>
                </a:gridCol>
                <a:gridCol w="1620922">
                  <a:extLst>
                    <a:ext uri="{9D8B030D-6E8A-4147-A177-3AD203B41FA5}">
                      <a16:colId xmlns:a16="http://schemas.microsoft.com/office/drawing/2014/main" val="2274955036"/>
                    </a:ext>
                  </a:extLst>
                </a:gridCol>
                <a:gridCol w="1915635">
                  <a:extLst>
                    <a:ext uri="{9D8B030D-6E8A-4147-A177-3AD203B41FA5}">
                      <a16:colId xmlns:a16="http://schemas.microsoft.com/office/drawing/2014/main" val="1683855419"/>
                    </a:ext>
                  </a:extLst>
                </a:gridCol>
              </a:tblGrid>
              <a:tr h="466921">
                <a:tc gridSpan="5">
                  <a:txBody>
                    <a:bodyPr/>
                    <a:lstStyle/>
                    <a:p>
                      <a:pPr algn="ctr" fontAlgn="b"/>
                      <a:r>
                        <a:rPr lang="pt-BR" sz="1800" b="0" i="0" u="none" strike="noStrike" dirty="0">
                          <a:effectLst/>
                          <a:latin typeface="Arial" panose="020B0604020202020204" pitchFamily="34" charset="0"/>
                        </a:rPr>
                        <a:t>Investidor deseja se aposentar aos 65 anos de Idade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2640733"/>
                  </a:ext>
                </a:extLst>
              </a:tr>
              <a:tr h="466921">
                <a:tc rowSpan="3">
                  <a:txBody>
                    <a:bodyPr/>
                    <a:lstStyle/>
                    <a:p>
                      <a:pPr algn="ctr" fontAlgn="ctr"/>
                      <a:r>
                        <a:rPr lang="en-US" sz="1800" b="0" i="0" u="none" strike="noStrike">
                          <a:effectLst/>
                          <a:latin typeface="Arial" panose="020B0604020202020204" pitchFamily="34" charset="0"/>
                        </a:rPr>
                        <a:t>Idade atual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pt-BR" sz="1800" b="0" i="0" u="none" strike="noStrike" dirty="0">
                          <a:effectLst/>
                          <a:latin typeface="Arial" panose="020B0604020202020204" pitchFamily="34" charset="0"/>
                        </a:rPr>
                        <a:t>Aposentadoria almejada: R$ 3 mil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pt-BR" sz="1800" b="0" i="0" u="none" strike="noStrike">
                          <a:effectLst/>
                          <a:latin typeface="Arial" panose="020B0604020202020204" pitchFamily="34" charset="0"/>
                        </a:rPr>
                        <a:t>Aposentadoria almejada: R$ 5 mil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629988"/>
                  </a:ext>
                </a:extLst>
              </a:tr>
              <a:tr h="466921">
                <a:tc vMerge="1">
                  <a:txBody>
                    <a:bodyPr/>
                    <a:lstStyle/>
                    <a:p>
                      <a:endParaRPr lang="en-US"/>
                    </a:p>
                  </a:txBody>
                  <a:tcPr/>
                </a:tc>
                <a:tc>
                  <a:txBody>
                    <a:bodyPr/>
                    <a:lstStyle/>
                    <a:p>
                      <a:pPr algn="l" fontAlgn="b"/>
                      <a:r>
                        <a:rPr lang="en-US" sz="1800" b="0" i="0" u="none" strike="noStrike">
                          <a:effectLst/>
                          <a:latin typeface="Arial" panose="020B0604020202020204" pitchFamily="34" charset="0"/>
                        </a:rPr>
                        <a:t>Investimento inicial: R$ 0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t-BR" sz="1800" b="0" i="0" u="none" strike="noStrike" dirty="0">
                          <a:effectLst/>
                          <a:latin typeface="Arial" panose="020B0604020202020204" pitchFamily="34" charset="0"/>
                        </a:rPr>
                        <a:t>Investimento inicial: R$ 50 mil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a:effectLst/>
                          <a:latin typeface="Arial" panose="020B0604020202020204" pitchFamily="34" charset="0"/>
                        </a:rPr>
                        <a:t>Investimento inicial: R$ 0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t-BR" sz="1800" b="0" i="0" u="none" strike="noStrike">
                          <a:effectLst/>
                          <a:latin typeface="Arial" panose="020B0604020202020204" pitchFamily="34" charset="0"/>
                        </a:rPr>
                        <a:t>Investimento inicial: R$ 50 mil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4985860"/>
                  </a:ext>
                </a:extLst>
              </a:tr>
              <a:tr h="466921">
                <a:tc vMerge="1">
                  <a:txBody>
                    <a:bodyPr/>
                    <a:lstStyle/>
                    <a:p>
                      <a:endParaRPr lang="en-US"/>
                    </a:p>
                  </a:txBody>
                  <a:tcPr/>
                </a:tc>
                <a:tc gridSpan="4">
                  <a:txBody>
                    <a:bodyPr/>
                    <a:lstStyle/>
                    <a:p>
                      <a:pPr algn="ctr" fontAlgn="b"/>
                      <a:r>
                        <a:rPr lang="en-US" sz="1800" b="0" i="0" u="none" strike="noStrike" dirty="0" err="1">
                          <a:effectLst/>
                          <a:latin typeface="Arial" panose="020B0604020202020204" pitchFamily="34" charset="0"/>
                        </a:rPr>
                        <a:t>Contribuição</a:t>
                      </a:r>
                      <a:r>
                        <a:rPr lang="en-US" sz="1800" b="0" i="0" u="none" strike="noStrike" dirty="0">
                          <a:effectLst/>
                          <a:latin typeface="Arial" panose="020B0604020202020204" pitchFamily="34" charset="0"/>
                        </a:rPr>
                        <a:t> mensal </a:t>
                      </a:r>
                      <a:r>
                        <a:rPr lang="en-US" sz="1800" b="0" i="0" u="none" strike="noStrike" dirty="0" err="1">
                          <a:effectLst/>
                          <a:latin typeface="Arial" panose="020B0604020202020204" pitchFamily="34" charset="0"/>
                        </a:rPr>
                        <a:t>aproximada</a:t>
                      </a:r>
                      <a:r>
                        <a:rPr lang="en-US" sz="1800" b="0" i="0" u="none" strike="noStrike" dirty="0">
                          <a:effectLst/>
                          <a:latin typeface="Arial" panose="020B0604020202020204" pitchFamily="34" charset="0"/>
                        </a:rPr>
                        <a:t> (R$)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9376652"/>
                  </a:ext>
                </a:extLst>
              </a:tr>
              <a:tr h="466921">
                <a:tc>
                  <a:txBody>
                    <a:bodyPr/>
                    <a:lstStyle/>
                    <a:p>
                      <a:pPr algn="ctr" fontAlgn="ctr"/>
                      <a:r>
                        <a:rPr lang="en-US" sz="1800" b="0" i="0" u="none" strike="noStrike">
                          <a:effectLst/>
                          <a:latin typeface="Arial" panose="020B0604020202020204" pitchFamily="34" charset="0"/>
                        </a:rPr>
                        <a:t>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a:effectLst/>
                          <a:latin typeface="Arial" panose="020B0604020202020204" pitchFamily="34" charset="0"/>
                        </a:rPr>
                        <a:t>R$ 507,22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a:effectLst/>
                          <a:latin typeface="Arial" panose="020B0604020202020204" pitchFamily="34" charset="0"/>
                        </a:rPr>
                        <a:t>R$ 301,39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dirty="0">
                          <a:effectLst/>
                          <a:latin typeface="Arial" panose="020B0604020202020204" pitchFamily="34" charset="0"/>
                        </a:rPr>
                        <a:t>R$ 838,01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a:effectLst/>
                          <a:latin typeface="Arial" panose="020B0604020202020204" pitchFamily="34" charset="0"/>
                        </a:rPr>
                        <a:t>R$ 639,54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4450032"/>
                  </a:ext>
                </a:extLst>
              </a:tr>
              <a:tr h="466921">
                <a:tc>
                  <a:txBody>
                    <a:bodyPr/>
                    <a:lstStyle/>
                    <a:p>
                      <a:pPr algn="ctr" fontAlgn="ctr"/>
                      <a:r>
                        <a:rPr lang="en-US" sz="1800" b="0" i="0" u="none" strike="noStrike">
                          <a:effectLst/>
                          <a:latin typeface="Arial" panose="020B0604020202020204" pitchFamily="34" charset="0"/>
                        </a:rPr>
                        <a:t>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a:effectLst/>
                          <a:latin typeface="Arial" panose="020B0604020202020204" pitchFamily="34" charset="0"/>
                        </a:rPr>
                        <a:t>R$ 912,40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a:effectLst/>
                          <a:latin typeface="Arial" panose="020B0604020202020204" pitchFamily="34" charset="0"/>
                        </a:rPr>
                        <a:t>R$ 641,69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dirty="0">
                          <a:effectLst/>
                          <a:latin typeface="Arial" panose="020B0604020202020204" pitchFamily="34" charset="0"/>
                        </a:rPr>
                        <a:t>R$ 1.524,01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a:effectLst/>
                          <a:latin typeface="Arial" panose="020B0604020202020204" pitchFamily="34" charset="0"/>
                        </a:rPr>
                        <a:t>R$ 1.253,30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2608861"/>
                  </a:ext>
                </a:extLst>
              </a:tr>
              <a:tr h="466921">
                <a:tc>
                  <a:txBody>
                    <a:bodyPr/>
                    <a:lstStyle/>
                    <a:p>
                      <a:pPr algn="ctr" fontAlgn="ctr"/>
                      <a:r>
                        <a:rPr lang="en-US" sz="1800" b="0" i="0" u="none" strike="noStrike">
                          <a:effectLst/>
                          <a:latin typeface="Arial" panose="020B0604020202020204" pitchFamily="34" charset="0"/>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a:effectLst/>
                          <a:latin typeface="Arial" panose="020B0604020202020204" pitchFamily="34" charset="0"/>
                        </a:rPr>
                        <a:t>R$ 1.839,59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a:effectLst/>
                          <a:latin typeface="Arial" panose="020B0604020202020204" pitchFamily="34" charset="0"/>
                        </a:rPr>
                        <a:t>R$ 1.430,79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a:effectLst/>
                          <a:latin typeface="Arial" panose="020B0604020202020204" pitchFamily="34" charset="0"/>
                        </a:rPr>
                        <a:t>R$ 3.065,99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dirty="0">
                          <a:effectLst/>
                          <a:latin typeface="Arial" panose="020B0604020202020204" pitchFamily="34" charset="0"/>
                        </a:rPr>
                        <a:t>R$ 2.657,19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0541313"/>
                  </a:ext>
                </a:extLst>
              </a:tr>
            </a:tbl>
          </a:graphicData>
        </a:graphic>
      </p:graphicFrame>
      <p:sp>
        <p:nvSpPr>
          <p:cNvPr id="5" name="TextBox 4">
            <a:extLst>
              <a:ext uri="{FF2B5EF4-FFF2-40B4-BE49-F238E27FC236}">
                <a16:creationId xmlns:a16="http://schemas.microsoft.com/office/drawing/2014/main" id="{383120B3-C065-CDDF-91FF-2397D40D3FFF}"/>
              </a:ext>
            </a:extLst>
          </p:cNvPr>
          <p:cNvSpPr txBox="1"/>
          <p:nvPr/>
        </p:nvSpPr>
        <p:spPr>
          <a:xfrm>
            <a:off x="345872" y="4463624"/>
            <a:ext cx="11230671" cy="923330"/>
          </a:xfrm>
          <a:prstGeom prst="rect">
            <a:avLst/>
          </a:prstGeom>
          <a:noFill/>
        </p:spPr>
        <p:txBody>
          <a:bodyPr wrap="square" rtlCol="0">
            <a:spAutoFit/>
          </a:bodyPr>
          <a:lstStyle/>
          <a:p>
            <a:r>
              <a:rPr lang="en-US" dirty="0"/>
              <a:t>*/ </a:t>
            </a:r>
            <a:r>
              <a:rPr lang="pt-BR" dirty="0"/>
              <a:t>O valor do aporte mensal necessário para alcançar a meta de renda futura varia com as flutuações da taxa de juros do título no mercado (efeito da marcação a mercado)</a:t>
            </a:r>
            <a:endParaRPr lang="en-US" dirty="0"/>
          </a:p>
          <a:p>
            <a:r>
              <a:rPr lang="en-US" dirty="0"/>
              <a:t>Fonte: </a:t>
            </a:r>
            <a:r>
              <a:rPr lang="en-US" dirty="0" err="1"/>
              <a:t>RendA</a:t>
            </a:r>
            <a:r>
              <a:rPr lang="en-US" dirty="0"/>
              <a:t>+	</a:t>
            </a:r>
            <a:r>
              <a:rPr lang="en-US" dirty="0" err="1"/>
              <a:t>Elaboração</a:t>
            </a:r>
            <a:r>
              <a:rPr lang="en-US" dirty="0"/>
              <a:t>: Polo Capital	</a:t>
            </a:r>
          </a:p>
        </p:txBody>
      </p:sp>
    </p:spTree>
    <p:extLst>
      <p:ext uri="{BB962C8B-B14F-4D97-AF65-F5344CB8AC3E}">
        <p14:creationId xmlns:p14="http://schemas.microsoft.com/office/powerpoint/2010/main" val="3308147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91113-1523-179E-B7A8-8C282D97951E}"/>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3C580A8D-FE9A-B638-9321-BC57BA7E9512}"/>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20EBFBD1-E5BB-0234-9B6E-6F28C0A9A7E0}"/>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3A097145-D620-2728-A8B3-8A0284B12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a:extLst>
              <a:ext uri="{FF2B5EF4-FFF2-40B4-BE49-F238E27FC236}">
                <a16:creationId xmlns:a16="http://schemas.microsoft.com/office/drawing/2014/main" id="{EEE38EA1-5118-2DEC-FD93-C1463028C427}"/>
              </a:ext>
            </a:extLst>
          </p:cNvPr>
          <p:cNvSpPr txBox="1">
            <a:spLocks/>
          </p:cNvSpPr>
          <p:nvPr/>
        </p:nvSpPr>
        <p:spPr>
          <a:xfrm>
            <a:off x="1007707" y="118623"/>
            <a:ext cx="10568836"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Evolução Esperada do Patrimônio Financeiro por Idade </a:t>
            </a:r>
          </a:p>
          <a:p>
            <a:pPr algn="ctr"/>
            <a:r>
              <a:rPr lang="pt-BR" sz="2800" b="1" spc="0" dirty="0">
                <a:solidFill>
                  <a:srgbClr val="00A2DD"/>
                </a:solidFill>
                <a:latin typeface="Gadugi" panose="020B0502040204020203" pitchFamily="34" charset="0"/>
                <a:ea typeface="Gadugi" panose="020B0502040204020203" pitchFamily="34" charset="0"/>
              </a:rPr>
              <a:t>(R$ mil)</a:t>
            </a:r>
          </a:p>
        </p:txBody>
      </p:sp>
      <p:graphicFrame>
        <p:nvGraphicFramePr>
          <p:cNvPr id="4" name="Chart 3">
            <a:extLst>
              <a:ext uri="{FF2B5EF4-FFF2-40B4-BE49-F238E27FC236}">
                <a16:creationId xmlns:a16="http://schemas.microsoft.com/office/drawing/2014/main" id="{2594B0DE-3887-0355-2775-EA8FF7E5BE3B}"/>
              </a:ext>
            </a:extLst>
          </p:cNvPr>
          <p:cNvGraphicFramePr/>
          <p:nvPr>
            <p:extLst>
              <p:ext uri="{D42A27DB-BD31-4B8C-83A1-F6EECF244321}">
                <p14:modId xmlns:p14="http://schemas.microsoft.com/office/powerpoint/2010/main" val="1013432896"/>
              </p:ext>
            </p:extLst>
          </p:nvPr>
        </p:nvGraphicFramePr>
        <p:xfrm>
          <a:off x="1375915" y="1040363"/>
          <a:ext cx="10371326" cy="5378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4389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9AD46-6AED-1C44-EF8A-8FC73C93E175}"/>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25336FAC-CE88-5C88-555C-1E000206CE74}"/>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DDB49EDC-16E2-09A4-FB40-627F84329E70}"/>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6AEE5FCA-AEBA-E9B8-EF5A-3DD2EE81A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graphicFrame>
        <p:nvGraphicFramePr>
          <p:cNvPr id="4" name="Chart 3">
            <a:extLst>
              <a:ext uri="{FF2B5EF4-FFF2-40B4-BE49-F238E27FC236}">
                <a16:creationId xmlns:a16="http://schemas.microsoft.com/office/drawing/2014/main" id="{238E781F-9738-2549-DC4A-2A86D3FF7065}"/>
              </a:ext>
            </a:extLst>
          </p:cNvPr>
          <p:cNvGraphicFramePr/>
          <p:nvPr>
            <p:extLst>
              <p:ext uri="{D42A27DB-BD31-4B8C-83A1-F6EECF244321}">
                <p14:modId xmlns:p14="http://schemas.microsoft.com/office/powerpoint/2010/main" val="3536912384"/>
              </p:ext>
            </p:extLst>
          </p:nvPr>
        </p:nvGraphicFramePr>
        <p:xfrm>
          <a:off x="942393" y="1324948"/>
          <a:ext cx="10634150" cy="528605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a:extLst>
              <a:ext uri="{FF2B5EF4-FFF2-40B4-BE49-F238E27FC236}">
                <a16:creationId xmlns:a16="http://schemas.microsoft.com/office/drawing/2014/main" id="{469135B9-DE79-F824-9FED-1EEAD72F36DA}"/>
              </a:ext>
            </a:extLst>
          </p:cNvPr>
          <p:cNvSpPr txBox="1">
            <a:spLocks/>
          </p:cNvSpPr>
          <p:nvPr/>
        </p:nvSpPr>
        <p:spPr>
          <a:xfrm>
            <a:off x="1007707" y="118623"/>
            <a:ext cx="10568836"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Evolução Esperada do Patrimônio Financeiro por Idade </a:t>
            </a:r>
          </a:p>
          <a:p>
            <a:pPr algn="ctr"/>
            <a:r>
              <a:rPr lang="pt-BR" sz="2800" b="1" spc="0" dirty="0">
                <a:solidFill>
                  <a:srgbClr val="00A2DD"/>
                </a:solidFill>
                <a:latin typeface="Gadugi" panose="020B0502040204020203" pitchFamily="34" charset="0"/>
                <a:ea typeface="Gadugi" panose="020B0502040204020203" pitchFamily="34" charset="0"/>
              </a:rPr>
              <a:t>(R$ mil)</a:t>
            </a:r>
          </a:p>
        </p:txBody>
      </p:sp>
    </p:spTree>
    <p:extLst>
      <p:ext uri="{BB962C8B-B14F-4D97-AF65-F5344CB8AC3E}">
        <p14:creationId xmlns:p14="http://schemas.microsoft.com/office/powerpoint/2010/main" val="162869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5A4DF-9414-BB44-1AB8-0784A8EC30EC}"/>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10FD33ED-5817-ADC5-FC00-9257DB615767}"/>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5FB1E5D4-95D1-7482-1F4B-E30F2BDA7EA6}"/>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51DFA8DA-0B08-F92A-86D3-AEB1B92FF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graphicFrame>
        <p:nvGraphicFramePr>
          <p:cNvPr id="4" name="Chart 3">
            <a:extLst>
              <a:ext uri="{FF2B5EF4-FFF2-40B4-BE49-F238E27FC236}">
                <a16:creationId xmlns:a16="http://schemas.microsoft.com/office/drawing/2014/main" id="{F8392F31-FB8A-99C4-B0C1-73BEB34C7511}"/>
              </a:ext>
            </a:extLst>
          </p:cNvPr>
          <p:cNvGraphicFramePr/>
          <p:nvPr>
            <p:extLst>
              <p:ext uri="{D42A27DB-BD31-4B8C-83A1-F6EECF244321}">
                <p14:modId xmlns:p14="http://schemas.microsoft.com/office/powerpoint/2010/main" val="3155433090"/>
              </p:ext>
            </p:extLst>
          </p:nvPr>
        </p:nvGraphicFramePr>
        <p:xfrm>
          <a:off x="1391829" y="1470089"/>
          <a:ext cx="10184713" cy="5043196"/>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a:extLst>
              <a:ext uri="{FF2B5EF4-FFF2-40B4-BE49-F238E27FC236}">
                <a16:creationId xmlns:a16="http://schemas.microsoft.com/office/drawing/2014/main" id="{3D4974B6-7217-B752-0C41-62E6933E058E}"/>
              </a:ext>
            </a:extLst>
          </p:cNvPr>
          <p:cNvSpPr txBox="1">
            <a:spLocks/>
          </p:cNvSpPr>
          <p:nvPr/>
        </p:nvSpPr>
        <p:spPr>
          <a:xfrm>
            <a:off x="1007707" y="118623"/>
            <a:ext cx="10568836"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Evolução Esperada do Patrimônio Financeiro por Idade </a:t>
            </a:r>
          </a:p>
          <a:p>
            <a:pPr algn="ctr"/>
            <a:r>
              <a:rPr lang="pt-BR" sz="2800" b="1" spc="0" dirty="0">
                <a:solidFill>
                  <a:srgbClr val="00A2DD"/>
                </a:solidFill>
                <a:latin typeface="Gadugi" panose="020B0502040204020203" pitchFamily="34" charset="0"/>
                <a:ea typeface="Gadugi" panose="020B0502040204020203" pitchFamily="34" charset="0"/>
              </a:rPr>
              <a:t>(R$ mil)</a:t>
            </a:r>
          </a:p>
        </p:txBody>
      </p:sp>
    </p:spTree>
    <p:extLst>
      <p:ext uri="{BB962C8B-B14F-4D97-AF65-F5344CB8AC3E}">
        <p14:creationId xmlns:p14="http://schemas.microsoft.com/office/powerpoint/2010/main" val="3903369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C3820-604B-3146-B875-07EFAB0894FD}"/>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299CF83D-A9A2-C39D-AA08-F278D64D06DC}"/>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286FB856-5D88-5894-B3B3-50C2198075AB}"/>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002C8ED6-A902-B2C1-6FD8-3D6D49B33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graphicFrame>
        <p:nvGraphicFramePr>
          <p:cNvPr id="4" name="Chart 3">
            <a:extLst>
              <a:ext uri="{FF2B5EF4-FFF2-40B4-BE49-F238E27FC236}">
                <a16:creationId xmlns:a16="http://schemas.microsoft.com/office/drawing/2014/main" id="{5F006B15-7347-EACF-00C3-A9E584CF6739}"/>
              </a:ext>
            </a:extLst>
          </p:cNvPr>
          <p:cNvGraphicFramePr/>
          <p:nvPr>
            <p:extLst>
              <p:ext uri="{D42A27DB-BD31-4B8C-83A1-F6EECF244321}">
                <p14:modId xmlns:p14="http://schemas.microsoft.com/office/powerpoint/2010/main" val="215563546"/>
              </p:ext>
            </p:extLst>
          </p:nvPr>
        </p:nvGraphicFramePr>
        <p:xfrm>
          <a:off x="1151981" y="937725"/>
          <a:ext cx="10623252" cy="548115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a:extLst>
              <a:ext uri="{FF2B5EF4-FFF2-40B4-BE49-F238E27FC236}">
                <a16:creationId xmlns:a16="http://schemas.microsoft.com/office/drawing/2014/main" id="{91252981-3190-630B-AABE-B09585E28342}"/>
              </a:ext>
            </a:extLst>
          </p:cNvPr>
          <p:cNvSpPr txBox="1">
            <a:spLocks/>
          </p:cNvSpPr>
          <p:nvPr/>
        </p:nvSpPr>
        <p:spPr>
          <a:xfrm>
            <a:off x="1007707" y="118623"/>
            <a:ext cx="10568836"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Evolução Esperada do Patrimônio Financeiro por Idade </a:t>
            </a:r>
          </a:p>
          <a:p>
            <a:pPr algn="ctr"/>
            <a:r>
              <a:rPr lang="pt-BR" sz="2800" b="1" spc="0" dirty="0">
                <a:solidFill>
                  <a:srgbClr val="00A2DD"/>
                </a:solidFill>
                <a:latin typeface="Gadugi" panose="020B0502040204020203" pitchFamily="34" charset="0"/>
                <a:ea typeface="Gadugi" panose="020B0502040204020203" pitchFamily="34" charset="0"/>
              </a:rPr>
              <a:t>(R$ mil)</a:t>
            </a:r>
          </a:p>
        </p:txBody>
      </p:sp>
    </p:spTree>
    <p:extLst>
      <p:ext uri="{BB962C8B-B14F-4D97-AF65-F5344CB8AC3E}">
        <p14:creationId xmlns:p14="http://schemas.microsoft.com/office/powerpoint/2010/main" val="3032984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7E63CEFB-F6CA-C67E-A809-572B45455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ítulo 1"/>
          <p:cNvSpPr txBox="1">
            <a:spLocks/>
          </p:cNvSpPr>
          <p:nvPr/>
        </p:nvSpPr>
        <p:spPr>
          <a:xfrm>
            <a:off x="1670180" y="867747"/>
            <a:ext cx="8341567" cy="43573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dirty="0">
                <a:latin typeface="Montserrat" panose="00000500000000000000" pitchFamily="2" charset="0"/>
              </a:rPr>
              <a:t>Obrigado!</a:t>
            </a:r>
          </a:p>
          <a:p>
            <a:endParaRPr lang="pt-BR" sz="4800" dirty="0">
              <a:latin typeface="Montserrat" panose="00000500000000000000" pitchFamily="2" charset="0"/>
            </a:endParaRPr>
          </a:p>
          <a:p>
            <a:r>
              <a:rPr lang="pt-BR" sz="4800" dirty="0">
                <a:latin typeface="Montserrat" panose="00000500000000000000" pitchFamily="2" charset="0"/>
              </a:rPr>
              <a:t>Arnaldo Lima</a:t>
            </a:r>
          </a:p>
          <a:p>
            <a:endParaRPr lang="pt-BR" sz="4800" dirty="0">
              <a:latin typeface="Montserrat" panose="00000500000000000000" pitchFamily="2" charset="0"/>
            </a:endParaRPr>
          </a:p>
          <a:p>
            <a:r>
              <a:rPr lang="pt-BR" sz="4800" dirty="0">
                <a:latin typeface="Montserrat" panose="00000500000000000000" pitchFamily="2" charset="0"/>
              </a:rPr>
              <a:t>Polo Capital</a:t>
            </a:r>
          </a:p>
        </p:txBody>
      </p:sp>
    </p:spTree>
    <p:extLst>
      <p:ext uri="{BB962C8B-B14F-4D97-AF65-F5344CB8AC3E}">
        <p14:creationId xmlns:p14="http://schemas.microsoft.com/office/powerpoint/2010/main" val="348548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CF691-229F-8E3C-C356-C91B7CA3EC45}"/>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AFBB2576-7FBB-3119-AB66-F691FC564204}"/>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16621925-88E4-F419-54C9-F54752D1B67E}"/>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A2A2CE27-D45B-AA98-E4B2-C7E4E227E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a:extLst>
              <a:ext uri="{FF2B5EF4-FFF2-40B4-BE49-F238E27FC236}">
                <a16:creationId xmlns:a16="http://schemas.microsoft.com/office/drawing/2014/main" id="{D50C02D8-B75A-C9F5-7CF1-BB11AE66816F}"/>
              </a:ext>
            </a:extLst>
          </p:cNvPr>
          <p:cNvSpPr txBox="1">
            <a:spLocks/>
          </p:cNvSpPr>
          <p:nvPr/>
        </p:nvSpPr>
        <p:spPr>
          <a:xfrm>
            <a:off x="646389" y="118623"/>
            <a:ext cx="10930154"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Despesa previdenciária brasileira é equivalente a dos países envelhecidos</a:t>
            </a:r>
            <a:br>
              <a:rPr lang="pt-BR" sz="2800" b="1" spc="0" dirty="0">
                <a:solidFill>
                  <a:srgbClr val="00A2DD"/>
                </a:solidFill>
                <a:latin typeface="Gadugi" panose="020B0502040204020203" pitchFamily="34" charset="0"/>
                <a:ea typeface="Gadugi" panose="020B0502040204020203" pitchFamily="34" charset="0"/>
              </a:rPr>
            </a:br>
            <a:endParaRPr lang="pt-BR" sz="2800" b="1" spc="0" dirty="0">
              <a:solidFill>
                <a:srgbClr val="00A2DD"/>
              </a:solidFill>
              <a:latin typeface="Gadugi" panose="020B0502040204020203" pitchFamily="34" charset="0"/>
              <a:ea typeface="Gadugi" panose="020B0502040204020203" pitchFamily="34" charset="0"/>
            </a:endParaRPr>
          </a:p>
        </p:txBody>
      </p:sp>
      <p:graphicFrame>
        <p:nvGraphicFramePr>
          <p:cNvPr id="3" name="Gráfico 6">
            <a:extLst>
              <a:ext uri="{FF2B5EF4-FFF2-40B4-BE49-F238E27FC236}">
                <a16:creationId xmlns:a16="http://schemas.microsoft.com/office/drawing/2014/main" id="{B5E93333-6DB2-7139-52C7-CC9428648189}"/>
              </a:ext>
            </a:extLst>
          </p:cNvPr>
          <p:cNvGraphicFramePr>
            <a:graphicFrameLocks noGrp="1"/>
          </p:cNvGraphicFramePr>
          <p:nvPr/>
        </p:nvGraphicFramePr>
        <p:xfrm>
          <a:off x="273147" y="996592"/>
          <a:ext cx="11645702" cy="5018810"/>
        </p:xfrm>
        <a:graphic>
          <a:graphicData uri="http://schemas.openxmlformats.org/drawingml/2006/chart">
            <c:chart xmlns:c="http://schemas.openxmlformats.org/drawingml/2006/chart" xmlns:r="http://schemas.openxmlformats.org/officeDocument/2006/relationships" r:id="rId3"/>
          </a:graphicData>
        </a:graphic>
      </p:graphicFrame>
      <p:sp>
        <p:nvSpPr>
          <p:cNvPr id="9" name="CaixaDeTexto 2">
            <a:extLst>
              <a:ext uri="{FF2B5EF4-FFF2-40B4-BE49-F238E27FC236}">
                <a16:creationId xmlns:a16="http://schemas.microsoft.com/office/drawing/2014/main" id="{DC86DB74-A2DA-2D74-4690-9F9E69654627}"/>
              </a:ext>
            </a:extLst>
          </p:cNvPr>
          <p:cNvSpPr txBox="1"/>
          <p:nvPr/>
        </p:nvSpPr>
        <p:spPr>
          <a:xfrm>
            <a:off x="193217" y="6581001"/>
            <a:ext cx="4530904" cy="276999"/>
          </a:xfrm>
          <a:prstGeom prst="rect">
            <a:avLst/>
          </a:prstGeom>
          <a:noFill/>
        </p:spPr>
        <p:txBody>
          <a:bodyPr wrap="square" rtlCol="0">
            <a:spAutoFit/>
          </a:bodyPr>
          <a:lstStyle/>
          <a:p>
            <a:r>
              <a:rPr lang="pt-BR" sz="1200" dirty="0"/>
              <a:t>Fonte: OCDE, ONU, RGPS, RPPS, Estados e Municípios</a:t>
            </a:r>
          </a:p>
        </p:txBody>
      </p:sp>
    </p:spTree>
    <p:extLst>
      <p:ext uri="{BB962C8B-B14F-4D97-AF65-F5344CB8AC3E}">
        <p14:creationId xmlns:p14="http://schemas.microsoft.com/office/powerpoint/2010/main" val="46908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425F8-CE57-A5E0-6640-4F10C25B3065}"/>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B8D5239D-92C4-D306-836B-F261F4890E65}"/>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095B9642-FC5E-8EDB-A3CE-90E1B6565A65}"/>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3BBAD96D-B748-8097-782B-C547C6EA3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a:extLst>
              <a:ext uri="{FF2B5EF4-FFF2-40B4-BE49-F238E27FC236}">
                <a16:creationId xmlns:a16="http://schemas.microsoft.com/office/drawing/2014/main" id="{108F4D90-889B-094F-DF3B-652D3ABD4EEE}"/>
              </a:ext>
            </a:extLst>
          </p:cNvPr>
          <p:cNvSpPr txBox="1">
            <a:spLocks/>
          </p:cNvSpPr>
          <p:nvPr/>
        </p:nvSpPr>
        <p:spPr>
          <a:xfrm>
            <a:off x="646389" y="118623"/>
            <a:ext cx="10930154"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Sustentabilidade da previdência é um desafio nacional e não apenas do Governo Federal</a:t>
            </a:r>
          </a:p>
        </p:txBody>
      </p:sp>
      <p:graphicFrame>
        <p:nvGraphicFramePr>
          <p:cNvPr id="5" name="Table 4">
            <a:extLst>
              <a:ext uri="{FF2B5EF4-FFF2-40B4-BE49-F238E27FC236}">
                <a16:creationId xmlns:a16="http://schemas.microsoft.com/office/drawing/2014/main" id="{5353E1A4-69CC-EDF0-7334-6C3993554B58}"/>
              </a:ext>
            </a:extLst>
          </p:cNvPr>
          <p:cNvGraphicFramePr>
            <a:graphicFrameLocks noGrp="1"/>
          </p:cNvGraphicFramePr>
          <p:nvPr>
            <p:extLst>
              <p:ext uri="{D42A27DB-BD31-4B8C-83A1-F6EECF244321}">
                <p14:modId xmlns:p14="http://schemas.microsoft.com/office/powerpoint/2010/main" val="2513638382"/>
              </p:ext>
            </p:extLst>
          </p:nvPr>
        </p:nvGraphicFramePr>
        <p:xfrm>
          <a:off x="646387" y="1343608"/>
          <a:ext cx="10998190" cy="5099478"/>
        </p:xfrm>
        <a:graphic>
          <a:graphicData uri="http://schemas.openxmlformats.org/drawingml/2006/table">
            <a:tbl>
              <a:tblPr firstRow="1" firstCol="1" bandRow="1">
                <a:tableStyleId>{5C22544A-7EE6-4342-B048-85BDC9FD1C3A}</a:tableStyleId>
              </a:tblPr>
              <a:tblGrid>
                <a:gridCol w="1802224">
                  <a:extLst>
                    <a:ext uri="{9D8B030D-6E8A-4147-A177-3AD203B41FA5}">
                      <a16:colId xmlns:a16="http://schemas.microsoft.com/office/drawing/2014/main" val="3753581211"/>
                    </a:ext>
                  </a:extLst>
                </a:gridCol>
                <a:gridCol w="4043452">
                  <a:extLst>
                    <a:ext uri="{9D8B030D-6E8A-4147-A177-3AD203B41FA5}">
                      <a16:colId xmlns:a16="http://schemas.microsoft.com/office/drawing/2014/main" val="3233251020"/>
                    </a:ext>
                  </a:extLst>
                </a:gridCol>
                <a:gridCol w="2402966">
                  <a:extLst>
                    <a:ext uri="{9D8B030D-6E8A-4147-A177-3AD203B41FA5}">
                      <a16:colId xmlns:a16="http://schemas.microsoft.com/office/drawing/2014/main" val="3717149489"/>
                    </a:ext>
                  </a:extLst>
                </a:gridCol>
                <a:gridCol w="2749548">
                  <a:extLst>
                    <a:ext uri="{9D8B030D-6E8A-4147-A177-3AD203B41FA5}">
                      <a16:colId xmlns:a16="http://schemas.microsoft.com/office/drawing/2014/main" val="1292950508"/>
                    </a:ext>
                  </a:extLst>
                </a:gridCol>
              </a:tblGrid>
              <a:tr h="1019555">
                <a:tc>
                  <a:txBody>
                    <a:bodyPr/>
                    <a:lstStyle/>
                    <a:p>
                      <a:pPr marL="0" marR="0" algn="ctr">
                        <a:lnSpc>
                          <a:spcPct val="107000"/>
                        </a:lnSpc>
                        <a:spcAft>
                          <a:spcPts val="800"/>
                        </a:spcAft>
                      </a:pPr>
                      <a:r>
                        <a:rPr lang="en-US" sz="2400" kern="0">
                          <a:effectLst/>
                        </a:rPr>
                        <a:t>Entes</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2400" kern="0">
                          <a:effectLst/>
                        </a:rPr>
                        <a:t>Despesa Previdenciária (R$ bilhões)</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2400" kern="0">
                          <a:effectLst/>
                        </a:rPr>
                        <a:t>% do PIB</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2400" kern="0">
                          <a:effectLst/>
                        </a:rPr>
                        <a:t>Porporção Ativo/Inativo</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2257850"/>
                  </a:ext>
                </a:extLst>
              </a:tr>
              <a:tr h="553604">
                <a:tc>
                  <a:txBody>
                    <a:bodyPr/>
                    <a:lstStyle/>
                    <a:p>
                      <a:pPr marL="0" marR="0">
                        <a:lnSpc>
                          <a:spcPct val="107000"/>
                        </a:lnSpc>
                        <a:spcAft>
                          <a:spcPts val="800"/>
                        </a:spcAft>
                      </a:pPr>
                      <a:r>
                        <a:rPr lang="en-US" sz="2400" kern="0">
                          <a:effectLst/>
                        </a:rPr>
                        <a:t>Municipios</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en-US" sz="2400" kern="0">
                          <a:effectLst/>
                        </a:rPr>
                        <a:t>312,97</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en-US" sz="2400" kern="0">
                          <a:effectLst/>
                        </a:rPr>
                        <a:t>2,9%</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en-US" sz="2400" kern="0">
                          <a:effectLst/>
                        </a:rPr>
                        <a:t>2,2</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3802776"/>
                  </a:ext>
                </a:extLst>
              </a:tr>
              <a:tr h="818273">
                <a:tc>
                  <a:txBody>
                    <a:bodyPr/>
                    <a:lstStyle/>
                    <a:p>
                      <a:pPr marL="0" marR="0">
                        <a:lnSpc>
                          <a:spcPct val="107000"/>
                        </a:lnSpc>
                        <a:spcAft>
                          <a:spcPts val="800"/>
                        </a:spcAft>
                      </a:pPr>
                      <a:r>
                        <a:rPr lang="en-US" sz="2400" kern="0">
                          <a:effectLst/>
                        </a:rPr>
                        <a:t>Estados e DF</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en-US" sz="2400" kern="0" dirty="0">
                          <a:effectLst/>
                        </a:rPr>
                        <a:t>199,69</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en-US" sz="2400" kern="0">
                          <a:effectLst/>
                        </a:rPr>
                        <a:t>1,8%</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en-US" sz="2400" kern="0">
                          <a:effectLst/>
                        </a:rPr>
                        <a:t>0,9</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7374206"/>
                  </a:ext>
                </a:extLst>
              </a:tr>
              <a:tr h="553604">
                <a:tc>
                  <a:txBody>
                    <a:bodyPr/>
                    <a:lstStyle/>
                    <a:p>
                      <a:pPr marL="0" marR="0">
                        <a:lnSpc>
                          <a:spcPct val="107000"/>
                        </a:lnSpc>
                        <a:spcAft>
                          <a:spcPts val="800"/>
                        </a:spcAft>
                      </a:pPr>
                      <a:r>
                        <a:rPr lang="en-US" sz="2400" kern="0">
                          <a:effectLst/>
                        </a:rPr>
                        <a:t>RGPS</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en-US" sz="2400" kern="0">
                          <a:effectLst/>
                        </a:rPr>
                        <a:t>898,87</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en-US" sz="2400" kern="0">
                          <a:effectLst/>
                        </a:rPr>
                        <a:t>8,3%</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en-US" sz="2400" kern="0">
                          <a:effectLst/>
                        </a:rPr>
                        <a:t>1,6</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87602780"/>
                  </a:ext>
                </a:extLst>
              </a:tr>
              <a:tr h="553604">
                <a:tc>
                  <a:txBody>
                    <a:bodyPr/>
                    <a:lstStyle/>
                    <a:p>
                      <a:pPr marL="0" marR="0">
                        <a:lnSpc>
                          <a:spcPct val="107000"/>
                        </a:lnSpc>
                        <a:spcAft>
                          <a:spcPts val="800"/>
                        </a:spcAft>
                      </a:pPr>
                      <a:r>
                        <a:rPr lang="en-US" sz="2400" kern="0">
                          <a:effectLst/>
                        </a:rPr>
                        <a:t>RPPS União</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en-US" sz="2400" kern="0">
                          <a:effectLst/>
                        </a:rPr>
                        <a:t>102,93</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en-US" sz="2400" kern="0">
                          <a:effectLst/>
                        </a:rPr>
                        <a:t>0,9%</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en-US" sz="2400" kern="0">
                          <a:effectLst/>
                        </a:rPr>
                        <a:t>0,8</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25126947"/>
                  </a:ext>
                </a:extLst>
              </a:tr>
              <a:tr h="1019555">
                <a:tc>
                  <a:txBody>
                    <a:bodyPr/>
                    <a:lstStyle/>
                    <a:p>
                      <a:pPr marL="0" marR="0">
                        <a:lnSpc>
                          <a:spcPct val="107000"/>
                        </a:lnSpc>
                        <a:spcAft>
                          <a:spcPts val="800"/>
                        </a:spcAft>
                      </a:pPr>
                      <a:r>
                        <a:rPr lang="en-US" sz="2400" kern="0">
                          <a:effectLst/>
                        </a:rPr>
                        <a:t>Forças Armadas</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en-US" sz="2400" kern="0">
                          <a:effectLst/>
                        </a:rPr>
                        <a:t>58,80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en-US" sz="2400" kern="0">
                          <a:effectLst/>
                        </a:rPr>
                        <a:t>0,5%</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en-US" sz="2400" kern="0">
                          <a:effectLst/>
                        </a:rPr>
                        <a:t>0,9</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30373765"/>
                  </a:ext>
                </a:extLst>
              </a:tr>
              <a:tr h="581283">
                <a:tc>
                  <a:txBody>
                    <a:bodyPr/>
                    <a:lstStyle/>
                    <a:p>
                      <a:pPr marL="0" marR="0">
                        <a:lnSpc>
                          <a:spcPct val="107000"/>
                        </a:lnSpc>
                        <a:spcAft>
                          <a:spcPts val="800"/>
                        </a:spcAft>
                      </a:pPr>
                      <a:r>
                        <a:rPr lang="en-US" sz="2400" kern="0">
                          <a:effectLst/>
                        </a:rPr>
                        <a:t>Total</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en-US" sz="2400" kern="0" dirty="0">
                          <a:effectLst/>
                        </a:rPr>
                        <a:t>1.573,26</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en-US" sz="2400" kern="0">
                          <a:effectLst/>
                        </a:rPr>
                        <a:t>14,5%</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en-US" sz="2400" kern="0" dirty="0">
                          <a:effectLst/>
                        </a:rPr>
                        <a:t>1,6</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54999668"/>
                  </a:ext>
                </a:extLst>
              </a:tr>
            </a:tbl>
          </a:graphicData>
        </a:graphic>
      </p:graphicFrame>
      <p:sp>
        <p:nvSpPr>
          <p:cNvPr id="10" name="CaixaDeTexto 1">
            <a:extLst>
              <a:ext uri="{FF2B5EF4-FFF2-40B4-BE49-F238E27FC236}">
                <a16:creationId xmlns:a16="http://schemas.microsoft.com/office/drawing/2014/main" id="{69A1E38E-46A9-A972-4B80-162E879B8055}"/>
              </a:ext>
            </a:extLst>
          </p:cNvPr>
          <p:cNvSpPr txBox="1"/>
          <p:nvPr/>
        </p:nvSpPr>
        <p:spPr>
          <a:xfrm>
            <a:off x="159821" y="6511459"/>
            <a:ext cx="11484756" cy="369332"/>
          </a:xfrm>
          <a:prstGeom prst="rect">
            <a:avLst/>
          </a:prstGeom>
          <a:noFill/>
        </p:spPr>
        <p:txBody>
          <a:bodyPr wrap="square" rtlCol="0">
            <a:spAutoFit/>
          </a:bodyPr>
          <a:lstStyle/>
          <a:p>
            <a:r>
              <a:rPr lang="pt-BR" dirty="0"/>
              <a:t>Fonte: AEPS – SPREV, BGU – STN.</a:t>
            </a:r>
          </a:p>
        </p:txBody>
      </p:sp>
    </p:spTree>
    <p:extLst>
      <p:ext uri="{BB962C8B-B14F-4D97-AF65-F5344CB8AC3E}">
        <p14:creationId xmlns:p14="http://schemas.microsoft.com/office/powerpoint/2010/main" val="162914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06D6A-8D85-83BB-5AE0-826ADC1B9D2E}"/>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F353F93B-1D3C-9D06-C3C0-48C61F9C34ED}"/>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826FAD09-BE24-836A-4901-750D06CD685B}"/>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25B14D68-6693-D820-4B72-BFD37104E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a:extLst>
              <a:ext uri="{FF2B5EF4-FFF2-40B4-BE49-F238E27FC236}">
                <a16:creationId xmlns:a16="http://schemas.microsoft.com/office/drawing/2014/main" id="{B8EB075C-3C11-BDD5-1CE3-BB3A0B3BF6F4}"/>
              </a:ext>
            </a:extLst>
          </p:cNvPr>
          <p:cNvSpPr txBox="1">
            <a:spLocks/>
          </p:cNvSpPr>
          <p:nvPr/>
        </p:nvSpPr>
        <p:spPr>
          <a:xfrm>
            <a:off x="646389" y="118623"/>
            <a:ext cx="10930154"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POTENCIAL DE CRESCIMENTO DA PREVIDÊNCIA PRIVADA</a:t>
            </a:r>
          </a:p>
        </p:txBody>
      </p:sp>
      <p:pic>
        <p:nvPicPr>
          <p:cNvPr id="9" name="Picture 8">
            <a:extLst>
              <a:ext uri="{FF2B5EF4-FFF2-40B4-BE49-F238E27FC236}">
                <a16:creationId xmlns:a16="http://schemas.microsoft.com/office/drawing/2014/main" id="{CF83D839-760D-9BE6-C3A6-99A25F2325FD}"/>
              </a:ext>
            </a:extLst>
          </p:cNvPr>
          <p:cNvPicPr>
            <a:picLocks noChangeAspect="1"/>
          </p:cNvPicPr>
          <p:nvPr/>
        </p:nvPicPr>
        <p:blipFill>
          <a:blip r:embed="rId3"/>
          <a:stretch>
            <a:fillRect/>
          </a:stretch>
        </p:blipFill>
        <p:spPr>
          <a:xfrm>
            <a:off x="418307" y="947391"/>
            <a:ext cx="11355385" cy="5421916"/>
          </a:xfrm>
          <a:prstGeom prst="rect">
            <a:avLst/>
          </a:prstGeom>
        </p:spPr>
      </p:pic>
      <p:sp>
        <p:nvSpPr>
          <p:cNvPr id="10" name="TextBox 9">
            <a:extLst>
              <a:ext uri="{FF2B5EF4-FFF2-40B4-BE49-F238E27FC236}">
                <a16:creationId xmlns:a16="http://schemas.microsoft.com/office/drawing/2014/main" id="{C7025801-332C-F687-D847-35A5838C9CCC}"/>
              </a:ext>
            </a:extLst>
          </p:cNvPr>
          <p:cNvSpPr txBox="1"/>
          <p:nvPr/>
        </p:nvSpPr>
        <p:spPr>
          <a:xfrm>
            <a:off x="646388" y="6370045"/>
            <a:ext cx="10851726" cy="369332"/>
          </a:xfrm>
          <a:prstGeom prst="rect">
            <a:avLst/>
          </a:prstGeom>
          <a:noFill/>
        </p:spPr>
        <p:txBody>
          <a:bodyPr wrap="square" rtlCol="0">
            <a:spAutoFit/>
          </a:bodyPr>
          <a:lstStyle/>
          <a:p>
            <a:r>
              <a:rPr lang="en-US" dirty="0"/>
              <a:t>Fonte: OCDE / Pensions at a glance 2023 e Pension Markets in Focus 2023	</a:t>
            </a:r>
            <a:r>
              <a:rPr lang="en-US" dirty="0" err="1"/>
              <a:t>Elaboração</a:t>
            </a:r>
            <a:r>
              <a:rPr lang="en-US" dirty="0"/>
              <a:t>: Polo Capital	</a:t>
            </a:r>
          </a:p>
        </p:txBody>
      </p:sp>
    </p:spTree>
    <p:extLst>
      <p:ext uri="{BB962C8B-B14F-4D97-AF65-F5344CB8AC3E}">
        <p14:creationId xmlns:p14="http://schemas.microsoft.com/office/powerpoint/2010/main" val="3504843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56AF8-B723-7D70-D86D-FDDD7F4540CF}"/>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6DFBCC5D-BF9E-6004-4823-09A7939F7B2A}"/>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3AA67B22-5001-218D-0861-5C392BD3198F}"/>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994631FF-D237-839C-385D-1318311D8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a:extLst>
              <a:ext uri="{FF2B5EF4-FFF2-40B4-BE49-F238E27FC236}">
                <a16:creationId xmlns:a16="http://schemas.microsoft.com/office/drawing/2014/main" id="{CFB64E91-BEB8-36E6-DC6B-8EEAC9ACDF1E}"/>
              </a:ext>
            </a:extLst>
          </p:cNvPr>
          <p:cNvSpPr txBox="1">
            <a:spLocks/>
          </p:cNvSpPr>
          <p:nvPr/>
        </p:nvSpPr>
        <p:spPr>
          <a:xfrm>
            <a:off x="646389" y="118623"/>
            <a:ext cx="10930154"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Distribuição dos Investimentos em Previdência por Classes de Ativos</a:t>
            </a:r>
            <a:br>
              <a:rPr lang="pt-BR" sz="2800" b="1" spc="0" dirty="0">
                <a:solidFill>
                  <a:srgbClr val="00A2DD"/>
                </a:solidFill>
                <a:latin typeface="Gadugi" panose="020B0502040204020203" pitchFamily="34" charset="0"/>
                <a:ea typeface="Gadugi" panose="020B0502040204020203" pitchFamily="34" charset="0"/>
              </a:rPr>
            </a:br>
            <a:endParaRPr lang="pt-BR" sz="2800" b="1" spc="0" dirty="0">
              <a:solidFill>
                <a:srgbClr val="00A2DD"/>
              </a:solidFill>
              <a:latin typeface="Gadugi" panose="020B0502040204020203" pitchFamily="34" charset="0"/>
              <a:ea typeface="Gadugi" panose="020B0502040204020203" pitchFamily="34" charset="0"/>
            </a:endParaRPr>
          </a:p>
        </p:txBody>
      </p:sp>
      <p:pic>
        <p:nvPicPr>
          <p:cNvPr id="5" name="Picture 4">
            <a:extLst>
              <a:ext uri="{FF2B5EF4-FFF2-40B4-BE49-F238E27FC236}">
                <a16:creationId xmlns:a16="http://schemas.microsoft.com/office/drawing/2014/main" id="{612CE71D-7543-2233-F4A8-49A09DE66203}"/>
              </a:ext>
            </a:extLst>
          </p:cNvPr>
          <p:cNvPicPr>
            <a:picLocks noChangeAspect="1"/>
          </p:cNvPicPr>
          <p:nvPr/>
        </p:nvPicPr>
        <p:blipFill>
          <a:blip r:embed="rId3"/>
          <a:stretch>
            <a:fillRect/>
          </a:stretch>
        </p:blipFill>
        <p:spPr>
          <a:xfrm>
            <a:off x="572669" y="979391"/>
            <a:ext cx="11269648" cy="5487166"/>
          </a:xfrm>
          <a:prstGeom prst="rect">
            <a:avLst/>
          </a:prstGeom>
        </p:spPr>
      </p:pic>
      <p:sp>
        <p:nvSpPr>
          <p:cNvPr id="9" name="TextBox 8">
            <a:extLst>
              <a:ext uri="{FF2B5EF4-FFF2-40B4-BE49-F238E27FC236}">
                <a16:creationId xmlns:a16="http://schemas.microsoft.com/office/drawing/2014/main" id="{7377A88F-45D9-34C2-0141-61AD1E81C543}"/>
              </a:ext>
            </a:extLst>
          </p:cNvPr>
          <p:cNvSpPr txBox="1"/>
          <p:nvPr/>
        </p:nvSpPr>
        <p:spPr>
          <a:xfrm>
            <a:off x="646388" y="6370045"/>
            <a:ext cx="10851726" cy="369332"/>
          </a:xfrm>
          <a:prstGeom prst="rect">
            <a:avLst/>
          </a:prstGeom>
          <a:noFill/>
        </p:spPr>
        <p:txBody>
          <a:bodyPr wrap="square" rtlCol="0">
            <a:spAutoFit/>
          </a:bodyPr>
          <a:lstStyle/>
          <a:p>
            <a:r>
              <a:rPr lang="en-US" dirty="0"/>
              <a:t>Fonte: OCDE / Pensions at a glance 2023 e Pension Markets in Focus 2023	</a:t>
            </a:r>
            <a:r>
              <a:rPr lang="en-US" dirty="0" err="1"/>
              <a:t>Elaboração</a:t>
            </a:r>
            <a:r>
              <a:rPr lang="en-US" dirty="0"/>
              <a:t>: Polo Capital	</a:t>
            </a:r>
          </a:p>
        </p:txBody>
      </p:sp>
    </p:spTree>
    <p:extLst>
      <p:ext uri="{BB962C8B-B14F-4D97-AF65-F5344CB8AC3E}">
        <p14:creationId xmlns:p14="http://schemas.microsoft.com/office/powerpoint/2010/main" val="1559736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F9291-7BFC-F8BE-2EF2-3BFA1E8A78F4}"/>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836D86D3-9A67-6012-606C-3563ED58C45B}"/>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CE0405AA-CCE5-E4D5-45BA-AD7C19A77F3A}"/>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0F706A9C-600E-EB78-F499-92D3781B6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Picture 8">
            <a:extLst>
              <a:ext uri="{FF2B5EF4-FFF2-40B4-BE49-F238E27FC236}">
                <a16:creationId xmlns:a16="http://schemas.microsoft.com/office/drawing/2014/main" id="{6D3C2D58-3860-4023-B56B-0BE361170AA1}"/>
              </a:ext>
            </a:extLst>
          </p:cNvPr>
          <p:cNvPicPr>
            <a:picLocks noChangeAspect="1"/>
          </p:cNvPicPr>
          <p:nvPr/>
        </p:nvPicPr>
        <p:blipFill>
          <a:blip r:embed="rId3"/>
          <a:stretch>
            <a:fillRect/>
          </a:stretch>
        </p:blipFill>
        <p:spPr>
          <a:xfrm>
            <a:off x="361028" y="1814256"/>
            <a:ext cx="11193437" cy="4972744"/>
          </a:xfrm>
          <a:prstGeom prst="rect">
            <a:avLst/>
          </a:prstGeom>
        </p:spPr>
      </p:pic>
      <p:sp>
        <p:nvSpPr>
          <p:cNvPr id="10" name="Título 3">
            <a:extLst>
              <a:ext uri="{FF2B5EF4-FFF2-40B4-BE49-F238E27FC236}">
                <a16:creationId xmlns:a16="http://schemas.microsoft.com/office/drawing/2014/main" id="{33AD9098-C4EE-0A72-2CE5-56DD3A5BE6AB}"/>
              </a:ext>
            </a:extLst>
          </p:cNvPr>
          <p:cNvSpPr txBox="1">
            <a:spLocks/>
          </p:cNvSpPr>
          <p:nvPr/>
        </p:nvSpPr>
        <p:spPr>
          <a:xfrm>
            <a:off x="867523" y="131571"/>
            <a:ext cx="11194180" cy="830997"/>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en-US" sz="3200" b="1" spc="0" dirty="0" err="1">
                <a:solidFill>
                  <a:srgbClr val="00A2DD"/>
                </a:solidFill>
                <a:latin typeface="Gadugi" panose="020B0502040204020203" pitchFamily="34" charset="0"/>
                <a:ea typeface="Gadugi" panose="020B0502040204020203" pitchFamily="34" charset="0"/>
              </a:rPr>
              <a:t>Evolução</a:t>
            </a:r>
            <a:r>
              <a:rPr lang="en-US" sz="3200" b="1" spc="0" dirty="0">
                <a:solidFill>
                  <a:srgbClr val="00A2DD"/>
                </a:solidFill>
                <a:latin typeface="Gadugi" panose="020B0502040204020203" pitchFamily="34" charset="0"/>
                <a:ea typeface="Gadugi" panose="020B0502040204020203" pitchFamily="34" charset="0"/>
              </a:rPr>
              <a:t> do </a:t>
            </a:r>
            <a:r>
              <a:rPr lang="en-US" sz="3200" b="1" spc="0" dirty="0" err="1">
                <a:solidFill>
                  <a:srgbClr val="00A2DD"/>
                </a:solidFill>
                <a:latin typeface="Gadugi" panose="020B0502040204020203" pitchFamily="34" charset="0"/>
                <a:ea typeface="Gadugi" panose="020B0502040204020203" pitchFamily="34" charset="0"/>
              </a:rPr>
              <a:t>RendA</a:t>
            </a:r>
            <a:r>
              <a:rPr lang="en-US" sz="3200" b="1" spc="0" dirty="0">
                <a:solidFill>
                  <a:srgbClr val="00A2DD"/>
                </a:solidFill>
                <a:latin typeface="Gadugi" panose="020B0502040204020203" pitchFamily="34" charset="0"/>
                <a:ea typeface="Gadugi" panose="020B0502040204020203" pitchFamily="34" charset="0"/>
              </a:rPr>
              <a:t>+: </a:t>
            </a:r>
            <a:r>
              <a:rPr lang="pt-BR" sz="3200" b="1" spc="0" dirty="0">
                <a:solidFill>
                  <a:srgbClr val="00A2DD"/>
                </a:solidFill>
                <a:latin typeface="Gadugi" panose="020B0502040204020203" pitchFamily="34" charset="0"/>
                <a:ea typeface="Gadugi" panose="020B0502040204020203" pitchFamily="34" charset="0"/>
              </a:rPr>
              <a:t>Estoque em R$ Milhões</a:t>
            </a:r>
          </a:p>
          <a:p>
            <a:pPr algn="ctr"/>
            <a:endParaRPr lang="en-US" sz="3200" b="1" spc="0" dirty="0">
              <a:solidFill>
                <a:srgbClr val="00A2DD"/>
              </a:solidFill>
              <a:latin typeface="Gadugi" panose="020B0502040204020203" pitchFamily="34" charset="0"/>
              <a:ea typeface="Gadugi" panose="020B0502040204020203" pitchFamily="34" charset="0"/>
            </a:endParaRPr>
          </a:p>
        </p:txBody>
      </p:sp>
      <p:sp>
        <p:nvSpPr>
          <p:cNvPr id="11" name="TextBox 10">
            <a:extLst>
              <a:ext uri="{FF2B5EF4-FFF2-40B4-BE49-F238E27FC236}">
                <a16:creationId xmlns:a16="http://schemas.microsoft.com/office/drawing/2014/main" id="{22340B85-F3C9-E95B-4711-21CA371A25AC}"/>
              </a:ext>
            </a:extLst>
          </p:cNvPr>
          <p:cNvSpPr txBox="1"/>
          <p:nvPr/>
        </p:nvSpPr>
        <p:spPr>
          <a:xfrm>
            <a:off x="401238" y="633764"/>
            <a:ext cx="11750553" cy="1200329"/>
          </a:xfrm>
          <a:prstGeom prst="rect">
            <a:avLst/>
          </a:prstGeom>
          <a:noFill/>
        </p:spPr>
        <p:txBody>
          <a:bodyPr wrap="square" rtlCol="0">
            <a:spAutoFit/>
          </a:bodyPr>
          <a:lstStyle/>
          <a:p>
            <a:r>
              <a:rPr lang="pt-BR" dirty="0"/>
              <a:t>Até o advento do RendA+, a previdência complementar era uma proteção financeira vendida e não comprada. Agora, com</a:t>
            </a:r>
          </a:p>
          <a:p>
            <a:r>
              <a:rPr lang="pt-BR" dirty="0"/>
              <a:t>apenas R$ 30 qualquer pessoa pode se tornar protagonista do seu próprio futuro comprando títulos do Tesouro por meio de</a:t>
            </a:r>
          </a:p>
          <a:p>
            <a:r>
              <a:rPr lang="pt-BR" dirty="0"/>
              <a:t>autoserviço. Essa simplicidade exigirá que o mercado de previdência privada ofereça serviços de maior qualidade com</a:t>
            </a:r>
          </a:p>
          <a:p>
            <a:r>
              <a:rPr lang="pt-BR" dirty="0"/>
              <a:t>custos cada vez mais acessíveis, potencializando a inclusão financeira, que ainda é muito baixa no País.</a:t>
            </a:r>
            <a:endParaRPr lang="en-US" dirty="0"/>
          </a:p>
        </p:txBody>
      </p:sp>
    </p:spTree>
    <p:extLst>
      <p:ext uri="{BB962C8B-B14F-4D97-AF65-F5344CB8AC3E}">
        <p14:creationId xmlns:p14="http://schemas.microsoft.com/office/powerpoint/2010/main" val="260741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85373-6F5A-E234-E198-1CDEBE422573}"/>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50B9AF4A-C320-D49E-09B7-54887D4DF543}"/>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BFF06643-424D-AA92-2003-7017D75DFE7D}"/>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A9C2F020-3998-7479-4A1D-53C4DDB45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a:extLst>
              <a:ext uri="{FF2B5EF4-FFF2-40B4-BE49-F238E27FC236}">
                <a16:creationId xmlns:a16="http://schemas.microsoft.com/office/drawing/2014/main" id="{F97ED6B5-BDD9-4B22-F59D-DE591FB8430A}"/>
              </a:ext>
            </a:extLst>
          </p:cNvPr>
          <p:cNvSpPr txBox="1">
            <a:spLocks/>
          </p:cNvSpPr>
          <p:nvPr/>
        </p:nvSpPr>
        <p:spPr>
          <a:xfrm>
            <a:off x="1622611" y="118623"/>
            <a:ext cx="9953931"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Taxa de Juros Real Esperada</a:t>
            </a:r>
          </a:p>
        </p:txBody>
      </p:sp>
      <p:pic>
        <p:nvPicPr>
          <p:cNvPr id="3" name="Picture 2">
            <a:extLst>
              <a:ext uri="{FF2B5EF4-FFF2-40B4-BE49-F238E27FC236}">
                <a16:creationId xmlns:a16="http://schemas.microsoft.com/office/drawing/2014/main" id="{55159961-D65F-D2C7-5E3A-C5086F412E70}"/>
              </a:ext>
            </a:extLst>
          </p:cNvPr>
          <p:cNvPicPr>
            <a:picLocks noChangeAspect="1"/>
          </p:cNvPicPr>
          <p:nvPr/>
        </p:nvPicPr>
        <p:blipFill>
          <a:blip r:embed="rId3"/>
          <a:stretch>
            <a:fillRect/>
          </a:stretch>
        </p:blipFill>
        <p:spPr>
          <a:xfrm>
            <a:off x="516709" y="658028"/>
            <a:ext cx="11158582" cy="5108039"/>
          </a:xfrm>
          <a:prstGeom prst="rect">
            <a:avLst/>
          </a:prstGeom>
        </p:spPr>
      </p:pic>
      <p:sp>
        <p:nvSpPr>
          <p:cNvPr id="4" name="CaixaDeTexto 23">
            <a:extLst>
              <a:ext uri="{FF2B5EF4-FFF2-40B4-BE49-F238E27FC236}">
                <a16:creationId xmlns:a16="http://schemas.microsoft.com/office/drawing/2014/main" id="{10E2D401-D087-2F0F-9896-2E6B60FBB7A8}"/>
              </a:ext>
            </a:extLst>
          </p:cNvPr>
          <p:cNvSpPr txBox="1"/>
          <p:nvPr/>
        </p:nvSpPr>
        <p:spPr>
          <a:xfrm>
            <a:off x="815788" y="6384428"/>
            <a:ext cx="10031506" cy="246221"/>
          </a:xfrm>
          <a:prstGeom prst="rect">
            <a:avLst/>
          </a:prstGeom>
          <a:noFill/>
        </p:spPr>
        <p:txBody>
          <a:bodyPr wrap="square" rtlCol="0">
            <a:spAutoFit/>
          </a:bodyPr>
          <a:lstStyle/>
          <a:p>
            <a:r>
              <a:rPr lang="pt-BR" sz="1000" dirty="0">
                <a:solidFill>
                  <a:schemeClr val="bg1">
                    <a:lumMod val="65000"/>
                  </a:schemeClr>
                </a:solidFill>
                <a:latin typeface="Gadugi" panose="020B0502040204020203" pitchFamily="34" charset="0"/>
                <a:ea typeface="Gadugi" panose="020B0502040204020203" pitchFamily="34" charset="0"/>
              </a:rPr>
              <a:t>Fonte: IBGE, SGS e Focus/BCB. </a:t>
            </a:r>
          </a:p>
        </p:txBody>
      </p:sp>
    </p:spTree>
    <p:extLst>
      <p:ext uri="{BB962C8B-B14F-4D97-AF65-F5344CB8AC3E}">
        <p14:creationId xmlns:p14="http://schemas.microsoft.com/office/powerpoint/2010/main" val="1094078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92EA-C318-CEBE-5BC0-847C825AFB7C}"/>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F4C21BB3-07C2-451A-56E5-072DEE29B7FC}"/>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099CA54E-4DFB-27CA-6413-409253C3C2E3}"/>
              </a:ext>
            </a:extLst>
          </p:cNvPr>
          <p:cNvSpPr txBox="1">
            <a:spLocks/>
          </p:cNvSpPr>
          <p:nvPr/>
        </p:nvSpPr>
        <p:spPr>
          <a:xfrm>
            <a:off x="646388" y="488693"/>
            <a:ext cx="5449612"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Título</a:t>
            </a:r>
            <a:r>
              <a:rPr lang="pt-BR" sz="4000" dirty="0">
                <a:solidFill>
                  <a:schemeClr val="bg1"/>
                </a:solidFill>
                <a:latin typeface="Montserrat" panose="00000500000000000000" pitchFamily="2" charset="0"/>
              </a:rPr>
              <a:t> </a:t>
            </a:r>
          </a:p>
        </p:txBody>
      </p:sp>
      <p:pic>
        <p:nvPicPr>
          <p:cNvPr id="6" name="Imagem 5">
            <a:extLst>
              <a:ext uri="{FF2B5EF4-FFF2-40B4-BE49-F238E27FC236}">
                <a16:creationId xmlns:a16="http://schemas.microsoft.com/office/drawing/2014/main" id="{D5859C83-342D-27B1-F189-102CD33EA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a:extLst>
              <a:ext uri="{FF2B5EF4-FFF2-40B4-BE49-F238E27FC236}">
                <a16:creationId xmlns:a16="http://schemas.microsoft.com/office/drawing/2014/main" id="{1B0F9FE7-C780-BFE9-17DE-F3CC5B8A8B48}"/>
              </a:ext>
            </a:extLst>
          </p:cNvPr>
          <p:cNvSpPr txBox="1">
            <a:spLocks/>
          </p:cNvSpPr>
          <p:nvPr/>
        </p:nvSpPr>
        <p:spPr>
          <a:xfrm>
            <a:off x="1622611" y="118623"/>
            <a:ext cx="9953931" cy="5394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rgbClr val="747772"/>
                </a:solidFill>
                <a:latin typeface="+mj-lt"/>
                <a:ea typeface="+mj-ea"/>
                <a:cs typeface="+mj-cs"/>
              </a:defRPr>
            </a:lvl1pPr>
          </a:lstStyle>
          <a:p>
            <a:pPr algn="ctr"/>
            <a:r>
              <a:rPr lang="pt-BR" sz="2800" b="1" spc="0" dirty="0">
                <a:solidFill>
                  <a:srgbClr val="00A2DD"/>
                </a:solidFill>
                <a:latin typeface="Gadugi" panose="020B0502040204020203" pitchFamily="34" charset="0"/>
                <a:ea typeface="Gadugi" panose="020B0502040204020203" pitchFamily="34" charset="0"/>
              </a:rPr>
              <a:t>A expectativa mensal do Focus para os próximos meses </a:t>
            </a:r>
          </a:p>
          <a:p>
            <a:pPr algn="ctr"/>
            <a:r>
              <a:rPr lang="pt-BR" sz="2800" b="1" spc="0" dirty="0">
                <a:solidFill>
                  <a:srgbClr val="00A2DD"/>
                </a:solidFill>
                <a:latin typeface="Gadugi" panose="020B0502040204020203" pitchFamily="34" charset="0"/>
                <a:ea typeface="Gadugi" panose="020B0502040204020203" pitchFamily="34" charset="0"/>
              </a:rPr>
              <a:t>aponta para o IPCA fechar 2025 em 5,3%.</a:t>
            </a:r>
          </a:p>
        </p:txBody>
      </p:sp>
      <p:pic>
        <p:nvPicPr>
          <p:cNvPr id="5" name="Picture 4">
            <a:extLst>
              <a:ext uri="{FF2B5EF4-FFF2-40B4-BE49-F238E27FC236}">
                <a16:creationId xmlns:a16="http://schemas.microsoft.com/office/drawing/2014/main" id="{E7B68352-EFFE-2729-F539-0DB67F84376F}"/>
              </a:ext>
            </a:extLst>
          </p:cNvPr>
          <p:cNvPicPr>
            <a:picLocks noChangeAspect="1"/>
          </p:cNvPicPr>
          <p:nvPr/>
        </p:nvPicPr>
        <p:blipFill>
          <a:blip r:embed="rId3"/>
          <a:stretch>
            <a:fillRect/>
          </a:stretch>
        </p:blipFill>
        <p:spPr>
          <a:xfrm>
            <a:off x="0" y="1066574"/>
            <a:ext cx="12151871" cy="5382879"/>
          </a:xfrm>
          <a:prstGeom prst="rect">
            <a:avLst/>
          </a:prstGeom>
        </p:spPr>
      </p:pic>
      <p:sp>
        <p:nvSpPr>
          <p:cNvPr id="9" name="CaixaDeTexto 23">
            <a:extLst>
              <a:ext uri="{FF2B5EF4-FFF2-40B4-BE49-F238E27FC236}">
                <a16:creationId xmlns:a16="http://schemas.microsoft.com/office/drawing/2014/main" id="{FE5EE6ED-0009-B9A1-3D18-FB3E1E4CDBE5}"/>
              </a:ext>
            </a:extLst>
          </p:cNvPr>
          <p:cNvSpPr txBox="1"/>
          <p:nvPr/>
        </p:nvSpPr>
        <p:spPr>
          <a:xfrm>
            <a:off x="815788" y="6384428"/>
            <a:ext cx="10031506" cy="246221"/>
          </a:xfrm>
          <a:prstGeom prst="rect">
            <a:avLst/>
          </a:prstGeom>
          <a:noFill/>
        </p:spPr>
        <p:txBody>
          <a:bodyPr wrap="square" rtlCol="0">
            <a:spAutoFit/>
          </a:bodyPr>
          <a:lstStyle/>
          <a:p>
            <a:r>
              <a:rPr lang="pt-BR" sz="1000" dirty="0">
                <a:solidFill>
                  <a:schemeClr val="bg1">
                    <a:lumMod val="65000"/>
                  </a:schemeClr>
                </a:solidFill>
                <a:latin typeface="Gadugi" panose="020B0502040204020203" pitchFamily="34" charset="0"/>
                <a:ea typeface="Gadugi" panose="020B0502040204020203" pitchFamily="34" charset="0"/>
              </a:rPr>
              <a:t>Fonte: IPCA/IBGE</a:t>
            </a:r>
          </a:p>
        </p:txBody>
      </p:sp>
    </p:spTree>
    <p:extLst>
      <p:ext uri="{BB962C8B-B14F-4D97-AF65-F5344CB8AC3E}">
        <p14:creationId xmlns:p14="http://schemas.microsoft.com/office/powerpoint/2010/main" val="204016425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1012</Words>
  <Application>Microsoft Office PowerPoint</Application>
  <PresentationFormat>Widescreen</PresentationFormat>
  <Paragraphs>201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Gadugi</vt:lpstr>
      <vt:lpstr>Montserrat</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Pró Empresa</dc:creator>
  <cp:lastModifiedBy>Arnaldo Lima</cp:lastModifiedBy>
  <cp:revision>10</cp:revision>
  <dcterms:created xsi:type="dcterms:W3CDTF">2022-02-18T18:51:31Z</dcterms:created>
  <dcterms:modified xsi:type="dcterms:W3CDTF">2025-06-26T19:00:09Z</dcterms:modified>
</cp:coreProperties>
</file>