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27/06/2025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798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27/06/2025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522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27/06/2025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64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27/06/2025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49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27/06/2025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62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27/06/2025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64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27/06/2025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597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27/06/2025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299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27/06/2025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27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27/06/2025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71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27/06/2025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04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78BB8-C6BA-4D00-AB66-919596DDD1DF}" type="datetimeFigureOut">
              <a:rPr lang="pt-BR" smtClean="0"/>
              <a:t>27/06/2025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128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onaldo@maisvaliaconsultoria.com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E9B16D6C-10D3-95DB-CB23-EAF52B97A0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2" y="0"/>
            <a:ext cx="121280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832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F3E820B0-897C-EA16-8198-250DAC132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6019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174F014C-B0C2-7C0B-742D-3EACB9145A95}"/>
              </a:ext>
            </a:extLst>
          </p:cNvPr>
          <p:cNvSpPr txBox="1"/>
          <p:nvPr/>
        </p:nvSpPr>
        <p:spPr>
          <a:xfrm>
            <a:off x="434222" y="176019"/>
            <a:ext cx="11447929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t-BR" sz="24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Análise de Risco Pré </a:t>
            </a:r>
            <a:r>
              <a:rPr lang="pt-BR" sz="2400" b="1" u="sng" dirty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pt-BR" sz="24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nvestimento </a:t>
            </a:r>
            <a:r>
              <a:rPr lang="pt-BR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 Acompanhamento dos Ativos </a:t>
            </a: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pt-BR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nvestidos</a:t>
            </a:r>
            <a:endParaRPr lang="pt-BR" sz="2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1533007-263F-5A0D-7B8F-86CECD5BC6BD}"/>
              </a:ext>
            </a:extLst>
          </p:cNvPr>
          <p:cNvSpPr txBox="1">
            <a:spLocks/>
          </p:cNvSpPr>
          <p:nvPr/>
        </p:nvSpPr>
        <p:spPr>
          <a:xfrm>
            <a:off x="434222" y="896462"/>
            <a:ext cx="11022671" cy="55267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  <a:p>
            <a:pPr algn="l">
              <a:lnSpc>
                <a:spcPct val="150000"/>
              </a:lnSpc>
              <a:defRPr sz="1800"/>
            </a:pPr>
            <a:r>
              <a:rPr lang="pt-BR" sz="2200" b="1" dirty="0"/>
              <a:t>Compatibilidade com a Política de Investimentos / Principal Documento dos Investimentos</a:t>
            </a:r>
          </a:p>
          <a:p>
            <a:pPr algn="l">
              <a:lnSpc>
                <a:spcPct val="150000"/>
              </a:lnSpc>
              <a:defRPr sz="1800"/>
            </a:pPr>
            <a:r>
              <a:rPr lang="pt-BR" sz="2200" b="1" dirty="0"/>
              <a:t>Conformidade Legal e Regulatória dos Fundos de Investimentos – REGULAMENTO</a:t>
            </a:r>
          </a:p>
          <a:p>
            <a:pPr algn="l">
              <a:lnSpc>
                <a:spcPct val="150000"/>
              </a:lnSpc>
              <a:defRPr sz="1800"/>
            </a:pPr>
            <a:r>
              <a:rPr lang="pt-BR" sz="2200" b="1" dirty="0"/>
              <a:t>Avaliação de Risco de Mercado – VOLATILIDADE (Histórico)</a:t>
            </a:r>
          </a:p>
          <a:p>
            <a:pPr algn="l">
              <a:lnSpc>
                <a:spcPct val="150000"/>
              </a:lnSpc>
              <a:defRPr sz="1800"/>
            </a:pPr>
            <a:r>
              <a:rPr lang="pt-BR" sz="2200" b="1" dirty="0"/>
              <a:t>Risco de Liquidez do Ativo</a:t>
            </a:r>
          </a:p>
          <a:p>
            <a:pPr algn="l">
              <a:lnSpc>
                <a:spcPct val="150000"/>
              </a:lnSpc>
              <a:defRPr sz="1800"/>
            </a:pPr>
            <a:r>
              <a:rPr lang="pt-BR" sz="2200" b="1" dirty="0"/>
              <a:t>Verificação de Risco de Concentração (Estratégia Complementar)</a:t>
            </a:r>
          </a:p>
          <a:p>
            <a:pPr algn="l">
              <a:lnSpc>
                <a:spcPct val="150000"/>
              </a:lnSpc>
              <a:defRPr sz="1800"/>
            </a:pPr>
            <a:r>
              <a:rPr lang="pt-BR" sz="2200" b="1" dirty="0"/>
              <a:t>Análise de Risco de Crédito do Emissor (Rating) </a:t>
            </a:r>
          </a:p>
          <a:p>
            <a:pPr algn="l">
              <a:lnSpc>
                <a:spcPct val="150000"/>
              </a:lnSpc>
              <a:defRPr sz="1800"/>
            </a:pPr>
            <a:r>
              <a:rPr lang="pt-BR" sz="2200" b="1" dirty="0"/>
              <a:t>Análise de Risco de Inadimplência ou Eventos de Crédito</a:t>
            </a:r>
          </a:p>
          <a:p>
            <a:pPr algn="l">
              <a:lnSpc>
                <a:spcPct val="150000"/>
              </a:lnSpc>
              <a:defRPr sz="1800"/>
            </a:pPr>
            <a:r>
              <a:rPr lang="pt-BR" sz="2200" b="1" dirty="0"/>
              <a:t>Estrutura do Fundo (senioridade, garantias, etc.)</a:t>
            </a:r>
          </a:p>
          <a:p>
            <a:pPr algn="l">
              <a:lnSpc>
                <a:spcPct val="150000"/>
              </a:lnSpc>
              <a:defRPr sz="1800"/>
            </a:pPr>
            <a:r>
              <a:rPr lang="pt-BR" sz="2200" b="1" dirty="0"/>
              <a:t>Avaliação de Governança e critérios ESG</a:t>
            </a:r>
          </a:p>
        </p:txBody>
      </p:sp>
    </p:spTree>
    <p:extLst>
      <p:ext uri="{BB962C8B-B14F-4D97-AF65-F5344CB8AC3E}">
        <p14:creationId xmlns:p14="http://schemas.microsoft.com/office/powerpoint/2010/main" val="787608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8BCEE6-EAFE-573A-AC65-A8CACE457D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85845729-847F-FA2D-A10F-ACA1BCA4BAFC}"/>
              </a:ext>
            </a:extLst>
          </p:cNvPr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5892857D-A44D-D0AD-0437-A943B0AF918B}"/>
              </a:ext>
            </a:extLst>
          </p:cNvPr>
          <p:cNvSpPr txBox="1">
            <a:spLocks/>
          </p:cNvSpPr>
          <p:nvPr/>
        </p:nvSpPr>
        <p:spPr>
          <a:xfrm>
            <a:off x="646388" y="488693"/>
            <a:ext cx="5449612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Título</a:t>
            </a:r>
            <a:r>
              <a:rPr lang="pt-BR" sz="40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886397F-F464-73C0-F2FF-50FCD96EDA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717"/>
            <a:ext cx="12192000" cy="6858000"/>
          </a:xfrm>
          <a:prstGeom prst="rect">
            <a:avLst/>
          </a:prstGeom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E319202-C802-4448-FF4C-E9367BDD51C9}"/>
              </a:ext>
            </a:extLst>
          </p:cNvPr>
          <p:cNvSpPr txBox="1">
            <a:spLocks/>
          </p:cNvSpPr>
          <p:nvPr/>
        </p:nvSpPr>
        <p:spPr>
          <a:xfrm>
            <a:off x="434223" y="1166018"/>
            <a:ext cx="10269636" cy="5449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  <a:p>
            <a:pPr algn="l">
              <a:lnSpc>
                <a:spcPct val="120000"/>
              </a:lnSpc>
              <a:defRPr sz="1800"/>
            </a:pPr>
            <a:r>
              <a:rPr lang="pt-BR" sz="1900" b="1" dirty="0"/>
              <a:t>Monitoramento de Riscos de Mercado e Marcação a Mercado (Taxas X Preços) Sensibilidade</a:t>
            </a:r>
          </a:p>
          <a:p>
            <a:pPr algn="l">
              <a:lnSpc>
                <a:spcPct val="120000"/>
              </a:lnSpc>
              <a:defRPr sz="1800"/>
            </a:pPr>
            <a:r>
              <a:rPr lang="pt-BR" sz="1900" b="1" dirty="0"/>
              <a:t>Revisão Periódica de Ratings dos Ativos dos Fundos</a:t>
            </a:r>
          </a:p>
          <a:p>
            <a:pPr algn="l">
              <a:lnSpc>
                <a:spcPct val="120000"/>
              </a:lnSpc>
              <a:defRPr sz="1800"/>
            </a:pPr>
            <a:r>
              <a:rPr lang="pt-BR" sz="1900" b="1" dirty="0"/>
              <a:t>Revisão de Liquidez dos Ativos e da Carteira</a:t>
            </a:r>
          </a:p>
          <a:p>
            <a:pPr algn="l">
              <a:lnSpc>
                <a:spcPct val="120000"/>
              </a:lnSpc>
              <a:defRPr sz="1800"/>
            </a:pPr>
            <a:r>
              <a:rPr lang="pt-BR" sz="1900" b="1" dirty="0"/>
              <a:t>Avaliação de Performance frente a Benchmarks</a:t>
            </a:r>
          </a:p>
          <a:p>
            <a:pPr algn="l">
              <a:lnSpc>
                <a:spcPct val="120000"/>
              </a:lnSpc>
              <a:defRPr sz="1800"/>
            </a:pPr>
            <a:r>
              <a:rPr lang="pt-BR" sz="1900" b="1" dirty="0"/>
              <a:t>Análise de Cobertura das Obrigações Previdenciárias (ALM)</a:t>
            </a:r>
          </a:p>
          <a:p>
            <a:pPr algn="l">
              <a:lnSpc>
                <a:spcPct val="120000"/>
              </a:lnSpc>
              <a:defRPr sz="1800"/>
            </a:pPr>
            <a:r>
              <a:rPr lang="pt-BR" sz="1900" b="1" dirty="0"/>
              <a:t>Revisão de Concentração e Diversificação da Carteira</a:t>
            </a:r>
          </a:p>
          <a:p>
            <a:pPr algn="l">
              <a:lnSpc>
                <a:spcPct val="120000"/>
              </a:lnSpc>
              <a:defRPr sz="1800"/>
            </a:pPr>
            <a:r>
              <a:rPr lang="pt-BR" sz="1900" b="1" dirty="0"/>
              <a:t>Acompanhamento de Conformidade Regulatória (Resolução CVM 175)</a:t>
            </a:r>
          </a:p>
          <a:p>
            <a:pPr algn="l">
              <a:lnSpc>
                <a:spcPct val="120000"/>
              </a:lnSpc>
              <a:defRPr sz="1800"/>
            </a:pPr>
            <a:r>
              <a:rPr lang="pt-BR" sz="1900" b="1" dirty="0"/>
              <a:t>Gestão de Eventos Adversos (</a:t>
            </a:r>
            <a:r>
              <a:rPr lang="pt-BR" sz="1900" b="1" i="1" dirty="0" err="1"/>
              <a:t>downgrade</a:t>
            </a:r>
            <a:r>
              <a:rPr lang="pt-BR" sz="1900" b="1" dirty="0"/>
              <a:t>, default)</a:t>
            </a:r>
          </a:p>
          <a:p>
            <a:pPr algn="l">
              <a:lnSpc>
                <a:spcPct val="120000"/>
              </a:lnSpc>
              <a:defRPr sz="1800"/>
            </a:pPr>
            <a:r>
              <a:rPr lang="pt-BR" sz="1900" b="1" dirty="0"/>
              <a:t>Elaboração de Relatórios de Comitês para Conselhos e Sociedade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AC22EAB-A2BC-7A08-A87C-33D5E9C725D0}"/>
              </a:ext>
            </a:extLst>
          </p:cNvPr>
          <p:cNvSpPr txBox="1"/>
          <p:nvPr/>
        </p:nvSpPr>
        <p:spPr>
          <a:xfrm>
            <a:off x="434223" y="488693"/>
            <a:ext cx="11479871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t-BR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Análise de Risco Pré </a:t>
            </a: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pt-BR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nvestimento e </a:t>
            </a:r>
            <a:r>
              <a:rPr lang="pt-BR" sz="24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Acompanhamento dos Ativos </a:t>
            </a:r>
            <a:r>
              <a:rPr lang="pt-BR" sz="2400" b="1" u="sng" dirty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pt-BR" sz="24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nvestidos</a:t>
            </a:r>
            <a:endParaRPr lang="pt-BR" sz="2400" u="sng" dirty="0"/>
          </a:p>
        </p:txBody>
      </p:sp>
    </p:spTree>
    <p:extLst>
      <p:ext uri="{BB962C8B-B14F-4D97-AF65-F5344CB8AC3E}">
        <p14:creationId xmlns:p14="http://schemas.microsoft.com/office/powerpoint/2010/main" val="2853945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1515035" y="2506963"/>
            <a:ext cx="9287436" cy="258402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6400" dirty="0">
                <a:latin typeface="Montserrat" panose="00000500000000000000" pitchFamily="2" charset="0"/>
              </a:rPr>
              <a:t>Obrigado!</a:t>
            </a:r>
          </a:p>
          <a:p>
            <a:endParaRPr lang="pt-BR" dirty="0">
              <a:latin typeface="Montserrat" panose="00000500000000000000" pitchFamily="2" charset="0"/>
            </a:endParaRPr>
          </a:p>
          <a:p>
            <a:endParaRPr lang="pt-BR" dirty="0">
              <a:latin typeface="Montserrat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pt-BR" sz="7700" dirty="0">
                <a:latin typeface="Montserrat" panose="00000500000000000000" pitchFamily="2" charset="0"/>
                <a:hlinkClick r:id="rId2"/>
              </a:rPr>
              <a:t>ronaldo@maisvaliaconsultoria.com.br</a:t>
            </a:r>
            <a:endParaRPr lang="pt-BR" sz="7700" dirty="0">
              <a:latin typeface="Montserrat" panose="00000500000000000000" pitchFamily="2" charset="0"/>
            </a:endParaRPr>
          </a:p>
          <a:p>
            <a:pPr>
              <a:lnSpc>
                <a:spcPct val="170000"/>
              </a:lnSpc>
            </a:pPr>
            <a:r>
              <a:rPr lang="pt-BR" sz="7700" dirty="0">
                <a:latin typeface="Montserrat" panose="00000500000000000000" pitchFamily="2" charset="0"/>
              </a:rPr>
              <a:t>(21) 99739-9777</a:t>
            </a:r>
          </a:p>
          <a:p>
            <a:endParaRPr lang="pt-BR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4840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195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Pró Empresa</dc:creator>
  <cp:lastModifiedBy>Ronaldo Borges da Fonseca</cp:lastModifiedBy>
  <cp:revision>34</cp:revision>
  <dcterms:created xsi:type="dcterms:W3CDTF">2022-02-18T18:51:31Z</dcterms:created>
  <dcterms:modified xsi:type="dcterms:W3CDTF">2025-06-27T11:19:54Z</dcterms:modified>
</cp:coreProperties>
</file>