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4" r:id="rId9"/>
    <p:sldId id="266" r:id="rId10"/>
    <p:sldId id="273" r:id="rId11"/>
    <p:sldId id="267" r:id="rId12"/>
    <p:sldId id="268" r:id="rId13"/>
    <p:sldId id="272" r:id="rId14"/>
    <p:sldId id="271" r:id="rId15"/>
    <p:sldId id="274" r:id="rId16"/>
    <p:sldId id="26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886" autoAdjust="0"/>
  </p:normalViewPr>
  <p:slideViewPr>
    <p:cSldViewPr snapToGrid="0">
      <p:cViewPr>
        <p:scale>
          <a:sx n="100" d="100"/>
          <a:sy n="100" d="100"/>
        </p:scale>
        <p:origin x="-936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4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2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BB8-C6BA-4D00-AB66-919596DDD1DF}" type="datetimeFigureOut">
              <a:rPr lang="pt-BR" smtClean="0"/>
              <a:t>24/06/2025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9B16D6C-10D3-95DB-CB23-EAF52B97A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" y="0"/>
            <a:ext cx="12128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Montserrat" panose="000005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8" y="876300"/>
            <a:ext cx="8715375" cy="544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9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Montserrat" panose="00000500000000000000" pitchFamily="2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131134" y="1978544"/>
            <a:ext cx="4276725" cy="221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76"/>
              </a:lnSpc>
            </a:pPr>
            <a:r>
              <a:rPr lang="pt-BR" sz="14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“Agir </a:t>
            </a:r>
            <a:r>
              <a:rPr lang="pt-BR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de acordo com uma regra, uma instrução lei interna, um comando ou um pedido”. </a:t>
            </a:r>
            <a:endParaRPr lang="pt-BR" sz="1400" dirty="0" smtClean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  <a:p>
            <a:pPr algn="just">
              <a:lnSpc>
                <a:spcPts val="2376"/>
              </a:lnSpc>
            </a:pPr>
            <a:endParaRPr lang="pt-BR" sz="14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  <a:p>
            <a:pPr algn="just">
              <a:lnSpc>
                <a:spcPts val="2376"/>
              </a:lnSpc>
            </a:pPr>
            <a:r>
              <a:rPr lang="pt-BR" sz="14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Ou </a:t>
            </a:r>
            <a:r>
              <a:rPr lang="pt-BR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seja, muito resumidamente, estar em </a:t>
            </a:r>
            <a:r>
              <a:rPr lang="pt-BR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compliance</a:t>
            </a:r>
            <a:r>
              <a:rPr lang="pt-BR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 significa estar em conformidade com as leis e normas – tanto internos de uma instituição ou país, quanto externos.</a:t>
            </a:r>
            <a:endParaRPr lang="en-US" sz="14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  <a:sym typeface="Montserrat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1" y="1262063"/>
            <a:ext cx="6685665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Montserrat" panose="00000500000000000000" pitchFamily="2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87872" y="505143"/>
            <a:ext cx="2590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err="1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Compliance</a:t>
            </a:r>
            <a:endParaRPr lang="pt-BR" sz="36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266826" y="1930919"/>
            <a:ext cx="7953374" cy="344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76"/>
              </a:lnSpc>
            </a:pP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O principal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objetivo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um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programa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compliance é a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adoção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políticas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organizacionais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voltadas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para a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detecção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prevenção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mitigação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dos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riscos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inerentes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à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atividade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desenvolvida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sobretudo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no que se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refere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à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relação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com o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público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externo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quer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sejam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fornecedores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investidores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demais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partes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interessadas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.</a:t>
            </a:r>
          </a:p>
          <a:p>
            <a:pPr algn="just">
              <a:lnSpc>
                <a:spcPts val="2376"/>
              </a:lnSpc>
            </a:pP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endParaRPr lang="en-US" sz="1600" dirty="0" smtClean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  <a:sym typeface="Montserrat Bold"/>
            </a:endParaRPr>
          </a:p>
          <a:p>
            <a:pPr algn="just">
              <a:lnSpc>
                <a:spcPts val="2376"/>
              </a:lnSpc>
            </a:pPr>
            <a:endParaRPr lang="en-US" sz="16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  <a:sym typeface="Montserrat Bold"/>
            </a:endParaRPr>
          </a:p>
          <a:p>
            <a:pPr algn="just">
              <a:lnSpc>
                <a:spcPts val="2376"/>
              </a:lnSpc>
            </a:pP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Nessa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circunstância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estar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em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conformidade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não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é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mais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uma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opção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mas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uma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necessidade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do RPPS, que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precisa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gerir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seus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riscos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para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reduzir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seu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grau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exposição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preservando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a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sua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reputação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também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evitando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fraudes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prejuízos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decorrentes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da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aplicação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multas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por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descumprimento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leis e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normas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86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Montserrat" panose="00000500000000000000" pitchFamily="2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88799"/>
              </p:ext>
            </p:extLst>
          </p:nvPr>
        </p:nvGraphicFramePr>
        <p:xfrm>
          <a:off x="904876" y="257176"/>
          <a:ext cx="8343900" cy="586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956"/>
                <a:gridCol w="5929944"/>
              </a:tblGrid>
              <a:tr h="3315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Adobe Fan Heiti Std B" pitchFamily="34" charset="-128"/>
                          <a:sym typeface="Montserrat Classic"/>
                        </a:rPr>
                        <a:t>Os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Adobe Fan Heiti Std B" pitchFamily="34" charset="-128"/>
                          <a:sym typeface="Montserrat Classic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Adobe Fan Heiti Std B" pitchFamily="34" charset="-128"/>
                          <a:sym typeface="Montserrat Classic"/>
                        </a:rPr>
                        <a:t>pilares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Adobe Fan Heiti Std B" pitchFamily="34" charset="-128"/>
                          <a:sym typeface="Montserrat Classic"/>
                        </a:rPr>
                        <a:t> do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Adobe Fan Heiti Std B" pitchFamily="34" charset="-128"/>
                          <a:sym typeface="Montserrat Classic"/>
                        </a:rPr>
                        <a:t>Programa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Adobe Fan Heiti Std B" pitchFamily="34" charset="-128"/>
                          <a:sym typeface="Montserrat Classic"/>
                        </a:rPr>
                        <a:t> de Compliance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Adobe Fan Heiti Std B" pitchFamily="34" charset="-128"/>
                          <a:sym typeface="Montserrat Classic"/>
                        </a:rPr>
                        <a:t>são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Adobe Fan Heiti Std B" pitchFamily="34" charset="-128"/>
                          <a:sym typeface="Montserrat Classic"/>
                        </a:rPr>
                        <a:t>:</a:t>
                      </a:r>
                      <a:endParaRPr lang="pt-B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/>
                </a:tc>
              </a:tr>
              <a:tr h="746051">
                <a:tc>
                  <a:txBody>
                    <a:bodyPr/>
                    <a:lstStyle/>
                    <a:p>
                      <a:pPr algn="l">
                        <a:lnSpc>
                          <a:spcPts val="3648"/>
                        </a:lnSpc>
                      </a:pP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Classic"/>
                        </a:rPr>
                        <a:t>Suporte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Classic"/>
                        </a:rPr>
                        <a:t> da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Classic"/>
                        </a:rPr>
                        <a:t>alta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Classic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Classic"/>
                        </a:rPr>
                        <a:t>administração</a:t>
                      </a:r>
                      <a:endParaRPr lang="en-US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Montserrat Classic"/>
                      </a:endParaRPr>
                    </a:p>
                    <a:p>
                      <a:pPr algn="ctr"/>
                      <a:endParaRPr lang="pt-BR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suporte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alta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administração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é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essencial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para o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sucesso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um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programa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compliance. Este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pilar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envolve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um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compromisso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visível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por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parte da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diretoria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executiva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com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princípios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éticos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integridade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conformidade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com as leis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regulamentos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. </a:t>
                      </a:r>
                      <a:endParaRPr lang="en-US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Montserrat Bold"/>
                      </a:endParaRPr>
                    </a:p>
                  </a:txBody>
                  <a:tcPr/>
                </a:tc>
              </a:tr>
              <a:tr h="631263">
                <a:tc>
                  <a:txBody>
                    <a:bodyPr/>
                    <a:lstStyle/>
                    <a:p>
                      <a:pPr algn="l"/>
                      <a:r>
                        <a:rPr lang="pt-BR" sz="1000" dirty="0" smtClean="0"/>
                        <a:t>Avaliação dos riscos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avaliação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dos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riscos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é um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processo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fundamental no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desenvolvimento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um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programa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compliance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eficaz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uma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vez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que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este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pilar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envolve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identificação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análise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avaliação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dos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riscos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inerentes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às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atividades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exercidas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pelo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RPPS, com o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objetivo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entender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mitigar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essas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ameaças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forma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proativa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eficiente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.</a:t>
                      </a:r>
                    </a:p>
                  </a:txBody>
                  <a:tcPr/>
                </a:tc>
              </a:tr>
              <a:tr h="671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Classic"/>
                        </a:rPr>
                        <a:t>Código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Classic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Classic"/>
                        </a:rPr>
                        <a:t>ética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Classic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Classic"/>
                        </a:rPr>
                        <a:t>manuais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Classic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Classic"/>
                        </a:rPr>
                        <a:t>procedimento</a:t>
                      </a:r>
                      <a:endParaRPr lang="en-US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Montserrat Class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código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ética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manuais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procedimentos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espinha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dorsal de um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programa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compliance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eficaz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porque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estes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documentos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estabelecem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princípios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éticos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padrões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comportamento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esperados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todos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servidores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/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colaboradores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do RPPS,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independentemente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seu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cargo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ou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função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. </a:t>
                      </a:r>
                      <a:endParaRPr lang="pt-BR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37658">
                <a:tc>
                  <a:txBody>
                    <a:bodyPr/>
                    <a:lstStyle/>
                    <a:p>
                      <a:pPr algn="just">
                        <a:lnSpc>
                          <a:spcPts val="2376"/>
                        </a:lnSpc>
                      </a:pPr>
                      <a:r>
                        <a:rPr lang="pt-BR" sz="1000" dirty="0" smtClean="0"/>
                        <a:t>Controles Internos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controles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internos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constituem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um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componente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fundamental do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programa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compliance,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sendo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responsáveis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pela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sua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eficácia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ou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seja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pela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efetiva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conformidade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das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operações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organização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uma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vez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que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estabelecidos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para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mitigar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riscos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identificados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durante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avaliação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riscos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nortear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condução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das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políticas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procedimentos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internos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maneira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consistente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.</a:t>
                      </a: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just">
                        <a:lnSpc>
                          <a:spcPts val="2376"/>
                        </a:lnSpc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Canal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denúncia</a:t>
                      </a:r>
                      <a:endParaRPr lang="en-US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Montserra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canais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denúncia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mecanismos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estabelecidos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para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permitir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que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servidores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/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colaboradores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relatem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preocupações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irregularidades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violações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políticas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ou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comportamentos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antiéticos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forma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confidencial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sem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medo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retaliação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.</a:t>
                      </a:r>
                    </a:p>
                    <a:p>
                      <a:pPr algn="just"/>
                      <a:endParaRPr lang="pt-BR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198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376"/>
                        </a:lnSpc>
                      </a:pP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Treinamento</a:t>
                      </a:r>
                      <a:r>
                        <a:rPr lang="en-US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comunicação</a:t>
                      </a:r>
                      <a:endParaRPr lang="en-US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Montserra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treinamento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comunicação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uma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das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partes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mais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relevantes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um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programa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compliance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eficaz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pois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fornecem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servidores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/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colaboradores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as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habilidades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conhecimentos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recursos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necessários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para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entender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cumprir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as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políticas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procedimentos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estabelecidos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pelo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RPPS.</a:t>
                      </a:r>
                    </a:p>
                  </a:txBody>
                  <a:tcPr/>
                </a:tc>
              </a:tr>
              <a:tr h="6212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376"/>
                        </a:lnSpc>
                      </a:pP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Investigações</a:t>
                      </a:r>
                      <a:r>
                        <a:rPr lang="en-US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internas</a:t>
                      </a:r>
                      <a:endParaRPr lang="en-US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Montserra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As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investigações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internas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são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uma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parte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essencial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do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programa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compliance,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pois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permitem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que o RPPS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responda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eficazmente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as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denúncias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irregularidades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comportamentos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antiéticos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ou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violações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políticas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. </a:t>
                      </a:r>
                      <a:endParaRPr lang="pt-BR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12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376"/>
                        </a:lnSpc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Due diligence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 due diligence é um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processo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investigação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e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avaliação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realizada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pelo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RPPS para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averiguar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riscos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associados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a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terceiros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como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fornecedores</a:t>
                      </a: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.</a:t>
                      </a:r>
                      <a:endParaRPr lang="pt-BR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5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Montserrat" panose="00000500000000000000" pitchFamily="2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95451" y="508061"/>
            <a:ext cx="74866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Quais</a:t>
            </a: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são</a:t>
            </a: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 as </a:t>
            </a:r>
            <a:r>
              <a:rPr lang="en-US" sz="20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principais</a:t>
            </a: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legislações</a:t>
            </a: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relacionadas</a:t>
            </a: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ao</a:t>
            </a:r>
            <a:r>
              <a:rPr lang="en-US" sz="20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 Compliance?</a:t>
            </a:r>
          </a:p>
          <a:p>
            <a:pPr algn="ctr"/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24809"/>
              </p:ext>
            </p:extLst>
          </p:nvPr>
        </p:nvGraphicFramePr>
        <p:xfrm>
          <a:off x="1876425" y="1209675"/>
          <a:ext cx="7162800" cy="4721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256"/>
                <a:gridCol w="5090544"/>
              </a:tblGrid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</a:t>
                      </a:r>
                      <a:r>
                        <a:rPr lang="pt-BR" sz="18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legal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Ementa</a:t>
                      </a:r>
                      <a:endParaRPr lang="pt-BR" sz="1800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just">
                        <a:lnSpc>
                          <a:spcPts val="2376"/>
                        </a:lnSpc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n.º 8.429/92: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da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Improbidade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Administrativa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alterada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pela Lei nº 14.230/21; </a:t>
                      </a:r>
                    </a:p>
                    <a:p>
                      <a:pPr algn="l"/>
                      <a:endParaRPr lang="pt-BR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8630">
                <a:tc>
                  <a:txBody>
                    <a:bodyPr/>
                    <a:lstStyle/>
                    <a:p>
                      <a:pPr algn="just">
                        <a:lnSpc>
                          <a:spcPts val="2376"/>
                        </a:lnSpc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n.º 8.666/93: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de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Licitações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Públicas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revogada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pela Lei nº 14.133/21; </a:t>
                      </a:r>
                    </a:p>
                    <a:p>
                      <a:pPr algn="l"/>
                      <a:endParaRPr lang="pt-BR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just">
                        <a:lnSpc>
                          <a:spcPts val="2376"/>
                        </a:lnSpc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n.º 9.613/98: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de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lavagem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dinheiro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,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alterada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pela Lei n.º 12.683/12;</a:t>
                      </a:r>
                    </a:p>
                    <a:p>
                      <a:pPr algn="ctr"/>
                      <a:endParaRPr lang="pt-BR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algn="just">
                        <a:lnSpc>
                          <a:spcPts val="2376"/>
                        </a:lnSpc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n.º 12.527/11: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de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Acesso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à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Informação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;</a:t>
                      </a:r>
                    </a:p>
                  </a:txBody>
                  <a:tcPr/>
                </a:tc>
              </a:tr>
              <a:tr h="496951">
                <a:tc>
                  <a:txBody>
                    <a:bodyPr/>
                    <a:lstStyle/>
                    <a:p>
                      <a:pPr algn="just">
                        <a:lnSpc>
                          <a:spcPts val="2376"/>
                        </a:lnSpc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n.º 12.529/11: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do CADE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ou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Antitruste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;</a:t>
                      </a:r>
                    </a:p>
                    <a:p>
                      <a:pPr algn="ctr"/>
                      <a:endParaRPr lang="pt-BR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695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376"/>
                        </a:lnSpc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nº 12.8462013: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Anticorrupção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;</a:t>
                      </a:r>
                    </a:p>
                    <a:p>
                      <a:pPr algn="ctr"/>
                      <a:endParaRPr lang="pt-BR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695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376"/>
                        </a:lnSpc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nº 13.709/2018: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Lei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Geral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Proteção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Dados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Pessoais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(LGPD)</a:t>
                      </a:r>
                      <a:endParaRPr lang="pt-BR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69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3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Decreto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nº 11.129/2022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Regulamenta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a Lei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Anticorrupção</a:t>
                      </a:r>
                      <a:endParaRPr lang="en-US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Montserrat Bol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8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Montserrat" panose="00000500000000000000" pitchFamily="2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95451" y="508061"/>
            <a:ext cx="74866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Como </a:t>
            </a:r>
            <a:r>
              <a:rPr lang="en-US" sz="2000" dirty="0" err="1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mitigar</a:t>
            </a:r>
            <a:r>
              <a:rPr lang="en-US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riscos</a:t>
            </a:r>
            <a:r>
              <a:rPr lang="en-US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 e </a:t>
            </a:r>
            <a:r>
              <a:rPr lang="en-US" sz="2000" dirty="0" err="1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irregularidades</a:t>
            </a:r>
            <a:r>
              <a:rPr lang="en-US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Classic"/>
              </a:rPr>
              <a:t>?</a:t>
            </a:r>
            <a:endParaRPr lang="en-US" sz="20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  <a:sym typeface="Montserrat Classic"/>
            </a:endParaRPr>
          </a:p>
          <a:p>
            <a:pPr algn="ctr"/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979391"/>
            <a:ext cx="52863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9882" y="625624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200" dirty="0"/>
              <a:t>A metodologia está embasada na norma internacional ABNT NBR ISO 31000 e nos conceitos (Framework) do COSO - </a:t>
            </a:r>
            <a:r>
              <a:rPr lang="pt-BR" sz="1200" dirty="0" err="1"/>
              <a:t>Committee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Sponsoring</a:t>
            </a:r>
            <a:r>
              <a:rPr lang="pt-BR" sz="1200" dirty="0"/>
              <a:t> </a:t>
            </a:r>
            <a:r>
              <a:rPr lang="pt-BR" sz="1200" dirty="0" err="1"/>
              <a:t>Organizations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the</a:t>
            </a:r>
            <a:r>
              <a:rPr lang="pt-BR" sz="1200" dirty="0"/>
              <a:t> </a:t>
            </a:r>
            <a:r>
              <a:rPr lang="pt-BR" sz="1200" dirty="0" err="1"/>
              <a:t>Treadway</a:t>
            </a:r>
            <a:r>
              <a:rPr lang="pt-BR" sz="1200" dirty="0"/>
              <a:t> </a:t>
            </a:r>
            <a:r>
              <a:rPr lang="pt-BR" sz="1200" dirty="0" err="1"/>
              <a:t>Commission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695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E63CEFB-F6CA-C67E-A809-572B45455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9978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79180" y="1654300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Arial Black" panose="020B0A04020102020204" pitchFamily="34" charset="0"/>
                <a:ea typeface="Adobe Fan Heiti Std B" pitchFamily="34" charset="-128"/>
              </a:rPr>
              <a:t>Muito obrigada!</a:t>
            </a:r>
            <a:endParaRPr lang="pt-BR" sz="3200" dirty="0">
              <a:latin typeface="Arial Black" panose="020B0A04020102020204" pitchFamily="34" charset="0"/>
              <a:ea typeface="Adobe Fan Heiti Std B" pitchFamily="34" charset="-128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63802" y="2203009"/>
            <a:ext cx="6647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“Quem anda em integridade anda seguro, mas o que perverte os seus caminhos será conhecido.” Provérbios 10:9</a:t>
            </a:r>
          </a:p>
          <a:p>
            <a:endParaRPr lang="pt-BR" dirty="0"/>
          </a:p>
          <a:p>
            <a:pPr algn="r"/>
            <a:endParaRPr lang="pt-BR" dirty="0" smtClean="0"/>
          </a:p>
          <a:p>
            <a:pPr algn="r"/>
            <a:endParaRPr lang="pt-BR" dirty="0" smtClean="0"/>
          </a:p>
          <a:p>
            <a:pPr algn="r"/>
            <a:endParaRPr lang="pt-BR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1" y="2946747"/>
            <a:ext cx="19716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886450" y="5710535"/>
            <a:ext cx="3257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/>
              <a:t>Ministrado por:</a:t>
            </a:r>
          </a:p>
          <a:p>
            <a:pPr algn="r"/>
            <a:r>
              <a:rPr lang="pt-BR" dirty="0"/>
              <a:t>Danielle Villas </a:t>
            </a:r>
            <a:r>
              <a:rPr lang="pt-BR" dirty="0" err="1"/>
              <a:t>Bôas</a:t>
            </a:r>
            <a:r>
              <a:rPr lang="pt-BR" dirty="0"/>
              <a:t> </a:t>
            </a:r>
            <a:r>
              <a:rPr lang="pt-BR" dirty="0" err="1"/>
              <a:t>Agero</a:t>
            </a:r>
            <a:r>
              <a:rPr lang="pt-BR" dirty="0"/>
              <a:t> Corrêa</a:t>
            </a:r>
          </a:p>
          <a:p>
            <a:pPr algn="r"/>
            <a:r>
              <a:rPr lang="pt-BR" dirty="0"/>
              <a:t>Junho, 2025</a:t>
            </a:r>
          </a:p>
        </p:txBody>
      </p:sp>
    </p:spTree>
    <p:extLst>
      <p:ext uri="{BB962C8B-B14F-4D97-AF65-F5344CB8AC3E}">
        <p14:creationId xmlns:p14="http://schemas.microsoft.com/office/powerpoint/2010/main" val="12696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E63CEFB-F6CA-C67E-A809-572B45455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401022" y="393720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latin typeface="Trebuchet MS" panose="020B0603020202020204" pitchFamily="34" charset="0"/>
                <a:ea typeface="Adobe Fan Heiti Std B" pitchFamily="34" charset="-128"/>
              </a:rPr>
              <a:t>Quem sou eu?</a:t>
            </a:r>
            <a:endParaRPr lang="pt-BR" sz="3200" dirty="0">
              <a:latin typeface="Trebuchet MS" panose="020B0603020202020204" pitchFamily="34" charset="0"/>
              <a:ea typeface="Adobe Fan Heiti Std B" pitchFamily="34" charset="-12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7" y="791865"/>
            <a:ext cx="2465163" cy="24524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tângulo 7"/>
          <p:cNvSpPr/>
          <p:nvPr/>
        </p:nvSpPr>
        <p:spPr>
          <a:xfrm>
            <a:off x="4536926" y="1395095"/>
            <a:ext cx="70073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QUALIFICAÇÃO TÉCNICA: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/>
              <a:t>Bacharel em Direito;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/>
              <a:t>Tecnólogo em Controladoria-Empresarial;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/>
              <a:t>Especialista em Licitações e Contratos, Gestão Pública </a:t>
            </a:r>
            <a:r>
              <a:rPr lang="pt-BR" sz="1400" dirty="0" smtClean="0"/>
              <a:t>e Gestão Previdenciária de RPPS;</a:t>
            </a:r>
            <a:endParaRPr lang="pt-BR" sz="1400" dirty="0"/>
          </a:p>
          <a:p>
            <a:pPr algn="just">
              <a:buFont typeface="Wingdings" pitchFamily="2" charset="2"/>
              <a:buChar char="Ø"/>
            </a:pPr>
            <a:r>
              <a:rPr lang="pt-BR" sz="1400" dirty="0"/>
              <a:t>Controladora-Geral do Município de Nilópolis-RJ, desde 2021;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/>
              <a:t>Presidente do RPPS de Nilópolis, 2017-2021.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/>
              <a:t>Presidente do RPPS de Nova Iguaçu, 2013-2016.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/>
              <a:t>Servidora Pública concursada há 20 anos</a:t>
            </a:r>
            <a:r>
              <a:rPr lang="pt-BR" sz="14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1400" dirty="0"/>
              <a:t>Profissional certificada </a:t>
            </a:r>
            <a:r>
              <a:rPr lang="pt-BR" sz="1400" dirty="0" smtClean="0"/>
              <a:t>pelo Instituto TOTUM Nível </a:t>
            </a:r>
            <a:r>
              <a:rPr lang="pt-BR" sz="1400" dirty="0"/>
              <a:t>Avançado (CP RPPS CGINV III)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3805">
            <a:off x="407217" y="3761863"/>
            <a:ext cx="2942379" cy="24006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tângulo 9"/>
          <p:cNvSpPr/>
          <p:nvPr/>
        </p:nvSpPr>
        <p:spPr>
          <a:xfrm>
            <a:off x="4536926" y="4332058"/>
            <a:ext cx="4768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QUALIFICAÇÃO PESSOAL:</a:t>
            </a:r>
          </a:p>
          <a:p>
            <a:pPr>
              <a:buFont typeface="Wingdings" pitchFamily="2" charset="2"/>
              <a:buChar char="Ø"/>
            </a:pPr>
            <a:r>
              <a:rPr lang="pt-BR" sz="1600" dirty="0"/>
              <a:t>Ser a mãe da Giovanna e a esposa do Willians </a:t>
            </a:r>
          </a:p>
          <a:p>
            <a:r>
              <a:rPr lang="pt-BR" sz="1600" dirty="0" smtClean="0"/>
              <a:t>(</a:t>
            </a:r>
            <a:r>
              <a:rPr lang="pt-BR" sz="1600" dirty="0"/>
              <a:t>Minha família é a minha maior conquista)</a:t>
            </a:r>
          </a:p>
        </p:txBody>
      </p:sp>
    </p:spTree>
    <p:extLst>
      <p:ext uri="{BB962C8B-B14F-4D97-AF65-F5344CB8AC3E}">
        <p14:creationId xmlns:p14="http://schemas.microsoft.com/office/powerpoint/2010/main" val="11179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Controle Interno, integridade e </a:t>
            </a:r>
            <a:r>
              <a:rPr lang="pt-BR" sz="4000" b="1" dirty="0" err="1"/>
              <a:t>compliance</a:t>
            </a:r>
            <a:r>
              <a:rPr lang="pt-BR" sz="4000" b="1" dirty="0"/>
              <a:t>: mitigar riscos e irregularidades nos RPPS</a:t>
            </a:r>
            <a:endParaRPr lang="pt-BR" sz="4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Montserrat" panose="000005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4"/>
            <a:ext cx="5354784" cy="685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5799651" y="333060"/>
            <a:ext cx="5632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Estudos indicaram que:</a:t>
            </a:r>
            <a:endParaRPr lang="pt-BR" sz="36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993660" y="1086426"/>
            <a:ext cx="5630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“1</a:t>
            </a:r>
            <a:r>
              <a:rPr lang="pt-BR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. 56% dos estudantes de MBA reconheceram que trapaceiam. 54% Engenharia, 48% de Educação, 45% Faculdade de </a:t>
            </a:r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Direito.</a:t>
            </a:r>
          </a:p>
          <a:p>
            <a:pPr algn="just"/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(Professor Donald </a:t>
            </a:r>
            <a:r>
              <a:rPr lang="pt-BR" sz="1200" dirty="0" err="1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McCabe</a:t>
            </a:r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, Universidade </a:t>
            </a:r>
            <a:r>
              <a:rPr lang="pt-BR" sz="1200" dirty="0" err="1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Rutgers</a:t>
            </a:r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)</a:t>
            </a:r>
            <a:endParaRPr lang="pt-BR" sz="12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993660" y="1915845"/>
            <a:ext cx="5630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2. 76% </a:t>
            </a:r>
            <a:r>
              <a:rPr lang="pt-BR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dos </a:t>
            </a:r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funcionários corporativos observaram um alto nível de conduta ilegal/antiética no trabalho nos últimos 12 meses.</a:t>
            </a:r>
          </a:p>
          <a:p>
            <a:pPr algn="just"/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(Pesquisa de Integridade Organizacional da KPMG)</a:t>
            </a:r>
            <a:endParaRPr lang="pt-BR" sz="12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993660" y="2779821"/>
            <a:ext cx="5630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3. 65% </a:t>
            </a:r>
            <a:r>
              <a:rPr lang="pt-BR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dos </a:t>
            </a:r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funcionários não denunciam violações; 96% temiam ser acusados de não trabalharem em equipe; 81% temiam que nada fosse feito; 68% temiam retaliação.</a:t>
            </a:r>
          </a:p>
          <a:p>
            <a:pPr algn="just"/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(Sociedade de Gestores de Recursos Humanos)</a:t>
            </a:r>
            <a:endParaRPr lang="pt-BR" sz="12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993660" y="3792682"/>
            <a:ext cx="563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4. Alunos do Ensino Médio: 74% colaram em uma prova, 93% mentiram para os pais, 78% mentiram para os professores, 37% mentiram para conseguir um emprego, 38% furtaram algo em um loja.</a:t>
            </a:r>
          </a:p>
          <a:p>
            <a:pPr algn="just"/>
            <a:r>
              <a:rPr lang="pt-BR" sz="12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(Instituto Josephson de Ética)”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893313" y="5129371"/>
            <a:ext cx="3433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Apresentado pelo Professor Licurgo Mourão</a:t>
            </a:r>
            <a:r>
              <a:rPr lang="pt-BR" sz="10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,</a:t>
            </a:r>
          </a:p>
          <a:p>
            <a:pPr algn="r"/>
            <a:r>
              <a:rPr lang="pt-BR" sz="10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 </a:t>
            </a:r>
            <a:r>
              <a:rPr lang="pt-BR" sz="10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no Seminário de Alta Performance na Gestão Pública</a:t>
            </a:r>
          </a:p>
        </p:txBody>
      </p:sp>
    </p:spTree>
    <p:extLst>
      <p:ext uri="{BB962C8B-B14F-4D97-AF65-F5344CB8AC3E}">
        <p14:creationId xmlns:p14="http://schemas.microsoft.com/office/powerpoint/2010/main" val="7574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Montserrat" panose="00000500000000000000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1" y="439142"/>
            <a:ext cx="8843600" cy="613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6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Montserrat" panose="000005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4776"/>
            <a:ext cx="8553450" cy="66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8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Montserrat" panose="000005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00025"/>
            <a:ext cx="34575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12176" y="475477"/>
            <a:ext cx="2549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Integridade</a:t>
            </a:r>
            <a:endParaRPr lang="pt-BR" sz="36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867276" y="1409591"/>
            <a:ext cx="6034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14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Do </a:t>
            </a:r>
            <a:r>
              <a:rPr lang="pt-BR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Latim </a:t>
            </a:r>
            <a:r>
              <a:rPr lang="pt-BR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integritate</a:t>
            </a:r>
            <a:r>
              <a:rPr lang="pt-BR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. Significa a qualidade ou estado de alguém que é integro, que possui conduta reta, ética, justa, honesta, proba. Integridade é sinônimo de honestidade, retidão, imparcialidade</a:t>
            </a:r>
            <a:r>
              <a:rPr lang="pt-BR" sz="14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.</a:t>
            </a:r>
          </a:p>
          <a:p>
            <a:pPr algn="just" fontAlgn="base"/>
            <a:endParaRPr lang="pt-BR" sz="14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  <a:p>
            <a:pPr algn="just" fontAlgn="base"/>
            <a:r>
              <a:rPr lang="pt-BR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A integridade </a:t>
            </a:r>
            <a:r>
              <a:rPr lang="pt-BR" sz="14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do RPPS depende </a:t>
            </a:r>
            <a:r>
              <a:rPr lang="pt-BR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do comportamento de cada um de seus integrantes! Basta uma irregularidade para que a REPUTAÇÃO da instituição corra risco de ser maculada, e por conseguinte termos nossa reputação pessoal associada com isso</a:t>
            </a:r>
            <a:r>
              <a:rPr lang="pt-BR" sz="14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.</a:t>
            </a:r>
          </a:p>
          <a:p>
            <a:pPr algn="just" fontAlgn="base"/>
            <a:endParaRPr lang="pt-BR" sz="14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  <a:p>
            <a:pPr algn="just" fontAlgn="base"/>
            <a:r>
              <a:rPr lang="pt-BR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Um bom princípio para andar na integridade é observar o pensamento do filósofo Immanuel Kant: "</a:t>
            </a:r>
            <a:r>
              <a:rPr lang="pt-BR" sz="1400" b="1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Tudo o que não puder contar como faz, não faça</a:t>
            </a:r>
            <a:r>
              <a:rPr lang="pt-BR" sz="1400" b="1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!"</a:t>
            </a:r>
          </a:p>
          <a:p>
            <a:pPr algn="just" fontAlgn="base"/>
            <a:endParaRPr lang="pt-BR" sz="1400" b="1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  <a:p>
            <a:pPr algn="just"/>
            <a:r>
              <a:rPr lang="pt-BR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Você poderia dizer que um exemplo de integridade é sempre fazer a coisa certa, mesmo quando ninguém está olhando e mesmo quando a escolha não é fácil. </a:t>
            </a:r>
          </a:p>
        </p:txBody>
      </p:sp>
    </p:spTree>
    <p:extLst>
      <p:ext uri="{BB962C8B-B14F-4D97-AF65-F5344CB8AC3E}">
        <p14:creationId xmlns:p14="http://schemas.microsoft.com/office/powerpoint/2010/main" val="2343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Montserrat" panose="000005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432592" y="656225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Código de Ética</a:t>
            </a:r>
            <a:endParaRPr lang="pt-BR" sz="36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</p:txBody>
      </p:sp>
      <p:sp>
        <p:nvSpPr>
          <p:cNvPr id="11" name="Freeform 12"/>
          <p:cNvSpPr/>
          <p:nvPr/>
        </p:nvSpPr>
        <p:spPr>
          <a:xfrm>
            <a:off x="812961" y="1814256"/>
            <a:ext cx="3578063" cy="3495690"/>
          </a:xfrm>
          <a:custGeom>
            <a:avLst/>
            <a:gdLst/>
            <a:ahLst/>
            <a:cxnLst/>
            <a:rect l="l" t="t" r="r" b="b"/>
            <a:pathLst>
              <a:path w="2786488" h="3008087">
                <a:moveTo>
                  <a:pt x="0" y="0"/>
                </a:moveTo>
                <a:lnTo>
                  <a:pt x="2786488" y="0"/>
                </a:lnTo>
                <a:lnTo>
                  <a:pt x="2786488" y="3008087"/>
                </a:lnTo>
                <a:lnTo>
                  <a:pt x="0" y="3008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Retângulo 2"/>
          <p:cNvSpPr/>
          <p:nvPr/>
        </p:nvSpPr>
        <p:spPr>
          <a:xfrm>
            <a:off x="4992772" y="1799301"/>
            <a:ext cx="4276725" cy="1191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239"/>
              </a:lnSpc>
            </a:pP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Decreto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nº 1.171 de 22 de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junho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1994, (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Código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Ética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Profissional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Servidor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Público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Civil do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Poder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Executivo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Federal)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em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seu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Inciso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II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estabelece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que: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97522" y="3176580"/>
            <a:ext cx="44672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76"/>
              </a:lnSpc>
            </a:pP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“O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servidor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público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não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poderá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jamais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desprezar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elemento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ético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sua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conduta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Assim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não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terá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que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decidir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somente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entre o legal e 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ilegal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justo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 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injusto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conveniente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 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inconveniente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oportuno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 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inoportuno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mas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principalmente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entre 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honesto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 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desonesto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consoante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as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regras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contidas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no art. 37, caput, e § </a:t>
            </a:r>
            <a:r>
              <a:rPr lang="en-US" sz="1400" dirty="0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4, 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da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Constituição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Federal.”</a:t>
            </a:r>
            <a:r>
              <a:rPr lang="en-US" b="1" dirty="0">
                <a:solidFill>
                  <a:srgbClr val="2881B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1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Título</a:t>
            </a:r>
            <a:r>
              <a:rPr lang="pt-BR" sz="4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E820B0-897C-EA16-8198-250DAC13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747" y="2131868"/>
            <a:ext cx="5512135" cy="2304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latin typeface="Montserrat" panose="00000500000000000000" pitchFamily="2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201039" y="475476"/>
            <a:ext cx="2590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err="1" smtClean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</a:rPr>
              <a:t>Compliance</a:t>
            </a:r>
            <a:endParaRPr lang="pt-BR" sz="3600" dirty="0">
              <a:solidFill>
                <a:srgbClr val="002060"/>
              </a:solidFill>
              <a:latin typeface="Trebuchet MS" panose="020B0603020202020204" pitchFamily="34" charset="0"/>
              <a:ea typeface="Adobe Fan Heiti Std B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8" y="475477"/>
            <a:ext cx="59531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7131134" y="1978544"/>
            <a:ext cx="42767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76"/>
              </a:lnSpc>
            </a:pP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Compliance,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também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chamado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programa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integridade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é a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adoção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</a:t>
            </a:r>
            <a:r>
              <a:rPr lang="en-US" sz="1200" u="sng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procedimentos</a:t>
            </a:r>
            <a:r>
              <a:rPr lang="en-US" sz="1200" u="sng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u="sng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internos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por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meio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um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programa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cuidadosamente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estruturado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 que tem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como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objetivo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fazer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com que a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organização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esteja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em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u="sng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conformidade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com leis,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normas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regulamentos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vigentes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inclusive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regulamentos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internos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sobretudo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o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código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de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ética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 e </a:t>
            </a:r>
            <a:r>
              <a:rPr lang="en-US" sz="1200" dirty="0" err="1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conduta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  <a:ea typeface="Adobe Fan Heiti Std B" pitchFamily="34" charset="-128"/>
                <a:sym typeface="Montserrat Bol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77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1156</Words>
  <Application>Microsoft Office PowerPoint</Application>
  <PresentationFormat>Personalizar</PresentationFormat>
  <Paragraphs>104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Escritorio</cp:lastModifiedBy>
  <cp:revision>26</cp:revision>
  <dcterms:created xsi:type="dcterms:W3CDTF">2022-02-18T18:51:31Z</dcterms:created>
  <dcterms:modified xsi:type="dcterms:W3CDTF">2025-06-24T10:49:32Z</dcterms:modified>
</cp:coreProperties>
</file>