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9" r:id="rId5"/>
    <p:sldId id="262" r:id="rId6"/>
    <p:sldId id="278" r:id="rId7"/>
    <p:sldId id="260" r:id="rId8"/>
    <p:sldId id="271" r:id="rId9"/>
    <p:sldId id="261" r:id="rId10"/>
    <p:sldId id="272" r:id="rId11"/>
    <p:sldId id="273" r:id="rId12"/>
    <p:sldId id="270" r:id="rId13"/>
    <p:sldId id="269" r:id="rId14"/>
    <p:sldId id="276" r:id="rId15"/>
    <p:sldId id="277" r:id="rId16"/>
    <p:sldId id="263" r:id="rId17"/>
    <p:sldId id="265" r:id="rId18"/>
    <p:sldId id="264" r:id="rId19"/>
    <p:sldId id="267" r:id="rId20"/>
    <p:sldId id="274" r:id="rId21"/>
    <p:sldId id="266" r:id="rId22"/>
    <p:sldId id="258" r:id="rId2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8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25/06/2025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7983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25/06/2025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5229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25/06/2025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9640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25/06/2025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3490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25/06/2025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628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25/06/2025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6646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25/06/2025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5972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25/06/2025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299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25/06/2025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273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25/06/2025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3716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25/06/2025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3043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78BB8-C6BA-4D00-AB66-919596DDD1DF}" type="datetimeFigureOut">
              <a:rPr lang="pt-BR" smtClean="0"/>
              <a:t>25/06/2025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1280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lanalto.gov.br/ccivil_03/leis/L9528.htm#art2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lanalto.gov.br/ccivil_03/LEIS/L8213cons.htm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E9B16D6C-10D3-95DB-CB23-EAF52B97A0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12" y="0"/>
            <a:ext cx="121280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8322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C8AFAD-EB0C-D62C-9585-EC65FBD0B0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D2319967-44F4-E6FD-E816-8CDFE9F86EE8}"/>
              </a:ext>
            </a:extLst>
          </p:cNvPr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5152D364-2D07-ED61-881A-F6E7152BACE4}"/>
              </a:ext>
            </a:extLst>
          </p:cNvPr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6FBD501D-FCFF-666A-A0E8-13A6D41CFB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9367"/>
            <a:ext cx="12192000" cy="6858000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D54E29EE-044A-41C3-ECA5-2BE35E5303F8}"/>
              </a:ext>
            </a:extLst>
          </p:cNvPr>
          <p:cNvSpPr txBox="1">
            <a:spLocks/>
          </p:cNvSpPr>
          <p:nvPr/>
        </p:nvSpPr>
        <p:spPr>
          <a:xfrm>
            <a:off x="646388" y="706056"/>
            <a:ext cx="10997744" cy="4653021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>
                <a:latin typeface="Montserrat" panose="00000500000000000000" pitchFamily="2" charset="0"/>
              </a:rPr>
              <a:t>Lei </a:t>
            </a:r>
            <a:r>
              <a:rPr lang="pt-BR" sz="4000" b="1" dirty="0" err="1">
                <a:latin typeface="Montserrat" panose="00000500000000000000" pitchFamily="2" charset="0"/>
              </a:rPr>
              <a:t>n</a:t>
            </a:r>
            <a:r>
              <a:rPr lang="pt-BR" sz="4000" b="1" dirty="0">
                <a:latin typeface="Montserrat" panose="00000500000000000000" pitchFamily="2" charset="0"/>
              </a:rPr>
              <a:t>. 9.528/97 (alterou o Art.16, p.2º, Lei </a:t>
            </a:r>
            <a:r>
              <a:rPr lang="pt-BR" sz="4000" b="1" dirty="0" err="1">
                <a:latin typeface="Montserrat" panose="00000500000000000000" pitchFamily="2" charset="0"/>
              </a:rPr>
              <a:t>n</a:t>
            </a:r>
            <a:r>
              <a:rPr lang="pt-BR" sz="4000" b="1" dirty="0">
                <a:latin typeface="Montserrat" panose="00000500000000000000" pitchFamily="2" charset="0"/>
              </a:rPr>
              <a:t>. 8.213/91</a:t>
            </a:r>
          </a:p>
          <a:p>
            <a:endParaRPr lang="pt-BR" sz="4000" dirty="0">
              <a:latin typeface="Montserrat" panose="00000500000000000000" pitchFamily="2" charset="0"/>
            </a:endParaRPr>
          </a:p>
          <a:p>
            <a:pPr marL="571500" indent="-571500" algn="just">
              <a:buFontTx/>
              <a:buChar char="-"/>
            </a:pPr>
            <a:r>
              <a:rPr lang="pt-BR" sz="4000" dirty="0">
                <a:latin typeface="Arial" panose="020B0604020202020204" pitchFamily="34" charset="0"/>
              </a:rPr>
              <a:t>§2º. </a:t>
            </a:r>
            <a:r>
              <a:rPr lang="pt-BR" sz="4000" b="1" dirty="0">
                <a:latin typeface="Arial" panose="020B0604020202020204" pitchFamily="34" charset="0"/>
              </a:rPr>
              <a:t>O enteado e o menor tutelado </a:t>
            </a:r>
            <a:r>
              <a:rPr lang="pt-BR" sz="4000" dirty="0">
                <a:latin typeface="Arial" panose="020B0604020202020204" pitchFamily="34" charset="0"/>
              </a:rPr>
              <a:t>equiparam-se a filho mediante declaração do segurado e desde que comprovada a dependência econômica na forma estabelecida no Regulamento.    </a:t>
            </a:r>
            <a:r>
              <a:rPr lang="pt-BR" sz="4000" dirty="0">
                <a:latin typeface="Arial" panose="020B0604020202020204" pitchFamily="34" charset="0"/>
                <a:hlinkClick r:id="rId3"/>
              </a:rPr>
              <a:t>(Redação dada pela Lei nº 9.528, de 1997)</a:t>
            </a:r>
            <a:r>
              <a:rPr lang="pt-BR" sz="4000" dirty="0">
                <a:latin typeface="Arial" panose="020B0604020202020204" pitchFamily="34" charset="0"/>
              </a:rPr>
              <a:t>  </a:t>
            </a:r>
            <a:endParaRPr lang="pt-BR" sz="4000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24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7E5063-215B-567B-9A0E-69EF3582B4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E058CEEC-9BB9-766D-25CE-E26524589C84}"/>
              </a:ext>
            </a:extLst>
          </p:cNvPr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C26DAC58-DE0E-7DCB-A7F3-6A0B9605C1AE}"/>
              </a:ext>
            </a:extLst>
          </p:cNvPr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60DD7063-7EA1-8AAC-42D3-E7C5E03D77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9367"/>
            <a:ext cx="12192000" cy="6858000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5AE0146F-3688-A479-86B6-45D8876AA515}"/>
              </a:ext>
            </a:extLst>
          </p:cNvPr>
          <p:cNvSpPr txBox="1">
            <a:spLocks/>
          </p:cNvSpPr>
          <p:nvPr/>
        </p:nvSpPr>
        <p:spPr>
          <a:xfrm>
            <a:off x="646388" y="752355"/>
            <a:ext cx="10997744" cy="465302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>
                <a:latin typeface="Montserrat" panose="00000500000000000000" pitchFamily="2" charset="0"/>
              </a:rPr>
              <a:t>Art.23, </a:t>
            </a:r>
            <a:r>
              <a:rPr lang="pt-BR" sz="4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§</a:t>
            </a:r>
            <a:r>
              <a:rPr lang="pt-BR" sz="4000" b="1" dirty="0">
                <a:latin typeface="Montserrat" panose="00000500000000000000" pitchFamily="2" charset="0"/>
              </a:rPr>
              <a:t>6º da EC </a:t>
            </a:r>
            <a:r>
              <a:rPr lang="pt-BR" sz="4000" b="1" dirty="0" err="1">
                <a:latin typeface="Montserrat" panose="00000500000000000000" pitchFamily="2" charset="0"/>
              </a:rPr>
              <a:t>n</a:t>
            </a:r>
            <a:r>
              <a:rPr lang="pt-BR" sz="4000" b="1" dirty="0">
                <a:latin typeface="Montserrat" panose="00000500000000000000" pitchFamily="2" charset="0"/>
              </a:rPr>
              <a:t>. 103/2019</a:t>
            </a:r>
          </a:p>
          <a:p>
            <a:endParaRPr lang="pt-BR" sz="4000" dirty="0">
              <a:latin typeface="Montserrat" panose="00000500000000000000" pitchFamily="2" charset="0"/>
            </a:endParaRPr>
          </a:p>
          <a:p>
            <a:pPr marL="571500" indent="-571500" algn="just">
              <a:buFontTx/>
              <a:buChar char="-"/>
            </a:pPr>
            <a:r>
              <a:rPr lang="pt-BR" sz="4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§6º Equiparam-se a filho</a:t>
            </a:r>
            <a:r>
              <a:rPr lang="pt-BR" sz="4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para fins de recebimento da pensão por morte, </a:t>
            </a:r>
            <a:r>
              <a:rPr lang="pt-BR" sz="4000" b="1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exclusivamente</a:t>
            </a:r>
            <a:r>
              <a:rPr lang="pt-BR" sz="4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pt-BR" sz="4000" b="1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 enteado e o menor tutelado</a:t>
            </a:r>
            <a:r>
              <a:rPr lang="pt-BR" sz="4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desde que comprovada a dependência econômica.</a:t>
            </a:r>
            <a:endParaRPr lang="pt-BR" sz="4000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193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04C222-ABA5-A1D0-5650-EC223F339D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0679E453-8F25-1708-B32F-8087D13FBCD2}"/>
              </a:ext>
            </a:extLst>
          </p:cNvPr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6E159A9F-7B54-6BAF-C2F5-8518E2B40764}"/>
              </a:ext>
            </a:extLst>
          </p:cNvPr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B58C84F1-802D-509F-DC36-C85E13A6E0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9367"/>
            <a:ext cx="12192000" cy="6858000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BCE11BD3-B7F1-F058-F83A-1B13006F0F53}"/>
              </a:ext>
            </a:extLst>
          </p:cNvPr>
          <p:cNvSpPr txBox="1">
            <a:spLocks/>
          </p:cNvSpPr>
          <p:nvPr/>
        </p:nvSpPr>
        <p:spPr>
          <a:xfrm>
            <a:off x="646388" y="289368"/>
            <a:ext cx="10997744" cy="506971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Tx/>
              <a:buChar char="-"/>
            </a:pPr>
            <a:endParaRPr lang="pt-BR" sz="4000" dirty="0">
              <a:latin typeface="Montserrat" panose="00000500000000000000" pitchFamily="2" charset="0"/>
            </a:endParaRPr>
          </a:p>
          <a:p>
            <a:pPr marL="571500" indent="-571500">
              <a:buFontTx/>
              <a:buChar char="-"/>
            </a:pPr>
            <a:r>
              <a:rPr lang="pt-BR" sz="4000" dirty="0">
                <a:latin typeface="Montserrat" panose="00000500000000000000" pitchFamily="2" charset="0"/>
              </a:rPr>
              <a:t>STJ: </a:t>
            </a:r>
            <a:r>
              <a:rPr lang="pt-BR" sz="4000" b="1" dirty="0">
                <a:latin typeface="Montserrat" panose="00000500000000000000" pitchFamily="2" charset="0"/>
              </a:rPr>
              <a:t>Tema 732 (2018)</a:t>
            </a:r>
          </a:p>
          <a:p>
            <a:r>
              <a:rPr lang="pt-BR" sz="4000" dirty="0">
                <a:latin typeface="Montserrat" panose="00000500000000000000" pitchFamily="2" charset="0"/>
              </a:rPr>
              <a:t> </a:t>
            </a:r>
          </a:p>
          <a:p>
            <a:pPr marL="571500" indent="-571500" algn="just">
              <a:buFontTx/>
              <a:buChar char="-"/>
            </a:pPr>
            <a:r>
              <a:rPr lang="pt-BR" sz="3600" b="0" i="0" u="none" strike="noStrike" dirty="0">
                <a:solidFill>
                  <a:srgbClr val="424F54"/>
                </a:solidFill>
                <a:effectLst/>
                <a:latin typeface="Ubuntu" panose="020F0502020204030204" pitchFamily="34" charset="0"/>
              </a:rPr>
              <a:t>O menor sob guarda tem direito à concessão do benefício de pensão por morte do seu mantenedor, comprovada sua dependência econômica, nos termos do art. 33, § 3º do Estatuto da Criança e do Adolescente, ainda que o óbito do instituidor da pensão seja posterior à vigência da Medida Provisória 1.523/96, reeditada e convertida na Lei 9.528/97. Funda-se essa conclusão na qualidade de lei especial do Estatuto da Criança e do Adolescente (8.069/90), frente à legislação previdenciária.</a:t>
            </a:r>
            <a:endParaRPr lang="pt-BR" sz="3600" dirty="0">
              <a:latin typeface="Montserrat" panose="00000500000000000000" pitchFamily="2" charset="0"/>
            </a:endParaRPr>
          </a:p>
          <a:p>
            <a:pPr algn="just"/>
            <a:endParaRPr lang="pt-BR" sz="4000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025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5D1935-8C7D-0B7E-B089-3FE089302A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23717316-AD3B-AD79-3DBB-3F71CE5FEF8E}"/>
              </a:ext>
            </a:extLst>
          </p:cNvPr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A27ED858-F47C-6087-863D-50ED654F92EF}"/>
              </a:ext>
            </a:extLst>
          </p:cNvPr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F90BC667-C5BE-E9D9-03FC-331FB2A260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9367"/>
            <a:ext cx="12192000" cy="6858000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D8335CF0-A2A2-9ABA-582E-B08C38157DD0}"/>
              </a:ext>
            </a:extLst>
          </p:cNvPr>
          <p:cNvSpPr txBox="1">
            <a:spLocks/>
          </p:cNvSpPr>
          <p:nvPr/>
        </p:nvSpPr>
        <p:spPr>
          <a:xfrm>
            <a:off x="646388" y="706056"/>
            <a:ext cx="10997744" cy="465302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Tx/>
              <a:buChar char="-"/>
            </a:pPr>
            <a:r>
              <a:rPr lang="pt-BR" sz="4000" dirty="0">
                <a:latin typeface="Montserrat" panose="00000500000000000000" pitchFamily="2" charset="0"/>
              </a:rPr>
              <a:t>STF: </a:t>
            </a:r>
            <a:r>
              <a:rPr lang="pt-BR" sz="4000" b="1" dirty="0" err="1">
                <a:latin typeface="Montserrat" panose="00000500000000000000" pitchFamily="2" charset="0"/>
              </a:rPr>
              <a:t>ADI’s</a:t>
            </a:r>
            <a:r>
              <a:rPr lang="pt-BR" sz="4000" b="1" dirty="0">
                <a:latin typeface="Montserrat" panose="00000500000000000000" pitchFamily="2" charset="0"/>
              </a:rPr>
              <a:t> 4878 e 5083 </a:t>
            </a:r>
          </a:p>
          <a:p>
            <a:r>
              <a:rPr lang="pt-BR" sz="4000" dirty="0">
                <a:latin typeface="Montserrat" panose="00000500000000000000" pitchFamily="2" charset="0"/>
              </a:rPr>
              <a:t> </a:t>
            </a:r>
          </a:p>
          <a:p>
            <a:pPr marL="571500" indent="-571500" algn="just">
              <a:buFontTx/>
              <a:buChar char="-"/>
            </a:pPr>
            <a:r>
              <a:rPr lang="pt-BR" sz="4000" dirty="0">
                <a:latin typeface="Montserrat" panose="00000500000000000000" pitchFamily="2" charset="0"/>
              </a:rPr>
              <a:t>Analisando a discrepância entre as leis, privilegiou a redação do ECA, com base no princípio da ampla proteção à criança e do adolescente. Interpretação conforme à CF/88, para incluir o menor sob guarda.</a:t>
            </a:r>
          </a:p>
          <a:p>
            <a:pPr marL="571500" indent="-571500" algn="just">
              <a:buFontTx/>
              <a:buChar char="-"/>
            </a:pPr>
            <a:endParaRPr lang="pt-BR" sz="4000" dirty="0">
              <a:latin typeface="Montserrat" panose="00000500000000000000" pitchFamily="2" charset="0"/>
            </a:endParaRPr>
          </a:p>
          <a:p>
            <a:pPr marL="571500" indent="-571500" algn="just">
              <a:buFontTx/>
              <a:buChar char="-"/>
            </a:pPr>
            <a:r>
              <a:rPr lang="pt-BR" sz="4000" dirty="0" err="1">
                <a:latin typeface="Montserrat" panose="00000500000000000000" pitchFamily="2" charset="0"/>
              </a:rPr>
              <a:t>Obs</a:t>
            </a:r>
            <a:r>
              <a:rPr lang="pt-BR" sz="4000" dirty="0">
                <a:latin typeface="Montserrat" panose="00000500000000000000" pitchFamily="2" charset="0"/>
              </a:rPr>
              <a:t>: o </a:t>
            </a:r>
            <a:r>
              <a:rPr lang="pt-BR" sz="4000" b="1" dirty="0">
                <a:latin typeface="Montserrat" panose="00000500000000000000" pitchFamily="2" charset="0"/>
              </a:rPr>
              <a:t>Art.23, p.6 da EC </a:t>
            </a:r>
            <a:r>
              <a:rPr lang="pt-BR" sz="4000" b="1" dirty="0" err="1">
                <a:latin typeface="Montserrat" panose="00000500000000000000" pitchFamily="2" charset="0"/>
              </a:rPr>
              <a:t>n</a:t>
            </a:r>
            <a:r>
              <a:rPr lang="pt-BR" sz="4000" b="1" dirty="0">
                <a:latin typeface="Montserrat" panose="00000500000000000000" pitchFamily="2" charset="0"/>
              </a:rPr>
              <a:t>. 103/2019 </a:t>
            </a:r>
            <a:r>
              <a:rPr lang="pt-BR" sz="4000" u="sng" dirty="0">
                <a:latin typeface="Montserrat" panose="00000500000000000000" pitchFamily="2" charset="0"/>
              </a:rPr>
              <a:t>não foi questionado</a:t>
            </a:r>
            <a:r>
              <a:rPr lang="pt-BR" sz="4000" dirty="0">
                <a:latin typeface="Montserrat" panose="00000500000000000000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799233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4A6176-768F-D9B1-1DE6-1BD182B635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C196E4F3-65A9-7F8A-CAE8-C3A624889841}"/>
              </a:ext>
            </a:extLst>
          </p:cNvPr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775EC692-CA99-8DD3-C783-DB4E096F96AF}"/>
              </a:ext>
            </a:extLst>
          </p:cNvPr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1ADC2ED1-7DD5-882D-6FB0-489FDA5990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9367"/>
            <a:ext cx="12192000" cy="6858000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CD9CC235-A1FE-71EE-4B52-A670EAD7B1A1}"/>
              </a:ext>
            </a:extLst>
          </p:cNvPr>
          <p:cNvSpPr txBox="1">
            <a:spLocks/>
          </p:cNvSpPr>
          <p:nvPr/>
        </p:nvSpPr>
        <p:spPr>
          <a:xfrm>
            <a:off x="646388" y="173620"/>
            <a:ext cx="10997744" cy="535591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Tx/>
              <a:buChar char="-"/>
            </a:pPr>
            <a:r>
              <a:rPr lang="pt-BR" sz="9000" dirty="0">
                <a:latin typeface="Montserrat" panose="00000500000000000000" pitchFamily="2" charset="0"/>
              </a:rPr>
              <a:t>STF: </a:t>
            </a:r>
            <a:r>
              <a:rPr lang="pt-BR" sz="9000" b="1" dirty="0">
                <a:latin typeface="Montserrat" panose="00000500000000000000" pitchFamily="2" charset="0"/>
              </a:rPr>
              <a:t>ADI 4878</a:t>
            </a:r>
          </a:p>
          <a:p>
            <a:r>
              <a:rPr lang="pt-BR" sz="9600" dirty="0">
                <a:latin typeface="Montserrat" panose="00000500000000000000" pitchFamily="2" charset="0"/>
              </a:rPr>
              <a:t> </a:t>
            </a:r>
          </a:p>
          <a:p>
            <a:pPr marL="571500" indent="-571500" algn="just">
              <a:buFontTx/>
              <a:buChar char="-"/>
            </a:pPr>
            <a:r>
              <a:rPr lang="pt-BR" sz="9600" dirty="0">
                <a:latin typeface="Montserrat" panose="00000500000000000000" pitchFamily="2" charset="0"/>
              </a:rPr>
              <a:t>Voto Ministro Gilmar Mendes:</a:t>
            </a:r>
          </a:p>
          <a:p>
            <a:pPr algn="just"/>
            <a:endParaRPr lang="pt-BR" sz="4000" dirty="0">
              <a:latin typeface="Montserrat" panose="00000500000000000000" pitchFamily="2" charset="0"/>
            </a:endParaRPr>
          </a:p>
          <a:p>
            <a:pPr algn="just"/>
            <a:r>
              <a:rPr lang="pt-BR" i="1" dirty="0"/>
              <a:t>          </a:t>
            </a:r>
            <a:r>
              <a:rPr lang="pt-BR" sz="9600" i="1" dirty="0"/>
              <a:t>“</a:t>
            </a:r>
            <a:r>
              <a:rPr lang="pt-BR" sz="11200" i="1" dirty="0"/>
              <a:t>Isso porque, </a:t>
            </a:r>
            <a:r>
              <a:rPr lang="pt-BR" sz="11200" b="1" i="1" u="sng" dirty="0"/>
              <a:t>o artigo 33, § 3º, da Lei 8069/90</a:t>
            </a:r>
            <a:r>
              <a:rPr lang="pt-BR" sz="11200" b="1" i="1" dirty="0"/>
              <a:t>,</a:t>
            </a:r>
            <a:r>
              <a:rPr lang="pt-BR" sz="11200" i="1" dirty="0"/>
              <a:t> na parte em que dispõe que a guarda torna o menor dependente, para todos os fins, inclusive previdenciário, </a:t>
            </a:r>
            <a:r>
              <a:rPr lang="pt-BR" sz="11200" b="1" i="1" u="sng" dirty="0"/>
              <a:t>não foi recepcionado pela EC 103 de 2019</a:t>
            </a:r>
            <a:r>
              <a:rPr lang="pt-BR" sz="11200" i="1" dirty="0"/>
              <a:t>, ao menos com a interpretação que se busca, de equipará-lo a filho para fins de pensão por morte.</a:t>
            </a:r>
            <a:endParaRPr lang="pt-BR" sz="11200" dirty="0"/>
          </a:p>
          <a:p>
            <a:pPr algn="just"/>
            <a:r>
              <a:rPr lang="pt-BR" sz="11200" i="1" dirty="0"/>
              <a:t>         Veja-se que a EC 103, em seu art. 23, §6º, repetiu a redação do art. 16, § 2º, da Lei 8.213, aqui impugnado, fazendo constar que apenas se equiparam a filho, para fins de pensão por morte, “</a:t>
            </a:r>
            <a:r>
              <a:rPr lang="pt-BR" sz="11200" b="1" i="1" dirty="0"/>
              <a:t>exclusivamente </a:t>
            </a:r>
            <a:r>
              <a:rPr lang="pt-BR" sz="11200" i="1" dirty="0"/>
              <a:t>o enteado e o menor tutelado, desde que comprovada a dependência econômica”.</a:t>
            </a:r>
            <a:endParaRPr lang="pt-BR" sz="11200" dirty="0"/>
          </a:p>
          <a:p>
            <a:pPr algn="just"/>
            <a:r>
              <a:rPr lang="pt-BR" sz="11200" i="1" dirty="0"/>
              <a:t>         Portanto, a exclusão do menor sob guarda da condição de dependente para fins de pensão por morte decorre, agora, de norma constitucional, </a:t>
            </a:r>
            <a:r>
              <a:rPr lang="pt-BR" sz="11200" b="1" i="1" u="sng" dirty="0"/>
              <a:t>estando superada a discussão sobre a prevalência do ECA ou da lei previdenciária</a:t>
            </a:r>
            <a:r>
              <a:rPr lang="pt-BR" sz="11200" i="1" u="sng" dirty="0"/>
              <a:t>”</a:t>
            </a:r>
            <a:r>
              <a:rPr lang="pt-BR" sz="11200" i="1" dirty="0"/>
              <a:t>.(grifamos)</a:t>
            </a:r>
            <a:endParaRPr lang="pt-BR" sz="11200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186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AC1466-B364-2801-F90C-34FC20D982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FEFADDC7-64D7-D41A-6213-1C7F8739B2FD}"/>
              </a:ext>
            </a:extLst>
          </p:cNvPr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4BFED497-CE8C-8001-535C-13E90E084EDB}"/>
              </a:ext>
            </a:extLst>
          </p:cNvPr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193D56A4-3AAF-26E2-4C85-D44D2C17B5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9367"/>
            <a:ext cx="12192000" cy="6858000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F0B4FCBE-DF15-4A55-6DDD-9128A0811201}"/>
              </a:ext>
            </a:extLst>
          </p:cNvPr>
          <p:cNvSpPr txBox="1">
            <a:spLocks/>
          </p:cNvSpPr>
          <p:nvPr/>
        </p:nvSpPr>
        <p:spPr>
          <a:xfrm>
            <a:off x="646388" y="289368"/>
            <a:ext cx="10997744" cy="50503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9600" dirty="0">
                <a:latin typeface="Montserrat" panose="00000500000000000000" pitchFamily="2" charset="0"/>
              </a:rPr>
              <a:t> </a:t>
            </a:r>
          </a:p>
          <a:p>
            <a:pPr algn="just"/>
            <a:endParaRPr lang="pt-BR" sz="9600" dirty="0">
              <a:latin typeface="Montserrat" panose="00000500000000000000" pitchFamily="2" charset="0"/>
            </a:endParaRPr>
          </a:p>
          <a:p>
            <a:pPr algn="just"/>
            <a:r>
              <a:rPr lang="pt-BR" sz="9600" i="1" dirty="0"/>
              <a:t>          “Conforme Parecer 53 de 1997, do Senador José Fogaça, aprovado pela Comissão Mista instituída no Congresso Nacional para analisar a MP 1.596, </a:t>
            </a:r>
            <a:r>
              <a:rPr lang="pt-BR" sz="9600" b="1" i="1" u="sng" dirty="0"/>
              <a:t>a alteração legislativa objetivou retirar o menor sob guarda do rol de dependentes do segurado</a:t>
            </a:r>
            <a:r>
              <a:rPr lang="pt-BR" sz="9600" i="1" dirty="0"/>
              <a:t>, para fins previdenciários, como medida para alcançar o equilíbrio financeiro do INSS.</a:t>
            </a:r>
            <a:endParaRPr lang="pt-BR" sz="9600" dirty="0"/>
          </a:p>
          <a:p>
            <a:pPr algn="just"/>
            <a:r>
              <a:rPr lang="pt-BR" sz="9600" i="1" dirty="0"/>
              <a:t>(...)</a:t>
            </a:r>
            <a:endParaRPr lang="pt-BR" sz="9600" dirty="0"/>
          </a:p>
          <a:p>
            <a:pPr algn="just"/>
            <a:r>
              <a:rPr lang="pt-BR" sz="9600" i="1" dirty="0"/>
              <a:t>           Recentemente, a reforma previdenciária, realizada também com o objetivo de </a:t>
            </a:r>
            <a:r>
              <a:rPr lang="pt-BR" sz="9600" b="1" i="1" u="sng" dirty="0"/>
              <a:t>alcançar a saúde financeira do sistema previdenciário brasileiro</a:t>
            </a:r>
            <a:r>
              <a:rPr lang="pt-BR" sz="9600" i="1" dirty="0"/>
              <a:t>, repetiu, no texto da Emenda Constitucional 103, de 2019, a redação dada ao artigo 16 da Lei 8.213, mantendo a exclusão do menor sob guarda dentre os dependentes do segurado, nos seguintes termos:</a:t>
            </a:r>
            <a:endParaRPr lang="pt-BR" sz="9600" dirty="0"/>
          </a:p>
          <a:p>
            <a:pPr algn="just"/>
            <a:r>
              <a:rPr lang="pt-BR" sz="9600" i="1" dirty="0"/>
              <a:t>(...)</a:t>
            </a:r>
            <a:endParaRPr lang="pt-BR" sz="9600" dirty="0"/>
          </a:p>
          <a:p>
            <a:pPr algn="just"/>
            <a:r>
              <a:rPr lang="pt-BR" sz="9600" i="1" dirty="0"/>
              <a:t>           A análise do processo legislativo que levou à nova redação da norma aqui impugnada, somada à doutrina e à recente alteração constitucional, </a:t>
            </a:r>
            <a:r>
              <a:rPr lang="pt-BR" sz="9600" b="1" i="1" u="sng" dirty="0"/>
              <a:t>demonstra que foi a intenção do legislador excluir o menor sob guarda dentre os possíveis beneficiários do segurado</a:t>
            </a:r>
            <a:r>
              <a:rPr lang="pt-BR" sz="9600" i="1" dirty="0"/>
              <a:t>, mudança que objetivou reduzir os gastos da previdência (segundo informações do Senado, e DOC 26 da ADI 5.083, p. 9), </a:t>
            </a:r>
            <a:r>
              <a:rPr lang="pt-BR" sz="9600" b="1" i="1" u="sng" dirty="0"/>
              <a:t>inclusive em razão do desvio de finalidade identificado nos casos em que avós recebiam a guarda dos netos</a:t>
            </a:r>
            <a:r>
              <a:rPr lang="pt-BR" sz="9600" i="1" dirty="0"/>
              <a:t>, </a:t>
            </a:r>
            <a:r>
              <a:rPr lang="pt-BR" sz="9600" i="1" u="sng" dirty="0"/>
              <a:t>que continuavam submetidos ao poder familiar dos genitores, com o objetivo de deixar o neto como beneficiário da previsão no caso da sua morte”</a:t>
            </a:r>
            <a:r>
              <a:rPr lang="pt-BR" sz="9600" i="1" dirty="0"/>
              <a:t>.(</a:t>
            </a:r>
            <a:r>
              <a:rPr lang="pt-BR" sz="9600" b="1" i="1" dirty="0"/>
              <a:t>grifamos</a:t>
            </a:r>
            <a:r>
              <a:rPr lang="pt-BR" sz="9600" i="1" dirty="0"/>
              <a:t>)</a:t>
            </a:r>
            <a:r>
              <a:rPr lang="pt-BR" sz="9600" b="1" i="1" dirty="0"/>
              <a:t> </a:t>
            </a:r>
            <a:endParaRPr lang="pt-BR" sz="9600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5443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3E7677-C18F-1AA1-47B9-9F5B4D8D7C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7E70EEB7-1E43-B17D-C6CB-417F83F04AF6}"/>
              </a:ext>
            </a:extLst>
          </p:cNvPr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E2F10701-0AFE-DFFB-DE77-E062E4974595}"/>
              </a:ext>
            </a:extLst>
          </p:cNvPr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0157B5F8-A94B-3AC8-98EA-00BE9D09BD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9367"/>
            <a:ext cx="12192000" cy="6858000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2819E281-C0DA-4F11-196E-BCA5DF6BBDCF}"/>
              </a:ext>
            </a:extLst>
          </p:cNvPr>
          <p:cNvSpPr txBox="1">
            <a:spLocks/>
          </p:cNvSpPr>
          <p:nvPr/>
        </p:nvSpPr>
        <p:spPr>
          <a:xfrm>
            <a:off x="646388" y="706056"/>
            <a:ext cx="10997744" cy="465302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dirty="0">
                <a:latin typeface="Montserrat" panose="00000500000000000000" pitchFamily="2" charset="0"/>
              </a:rPr>
              <a:t>Publicação da </a:t>
            </a:r>
            <a:r>
              <a:rPr lang="pt-BR" sz="4000" b="1" dirty="0">
                <a:latin typeface="Montserrat" panose="00000500000000000000" pitchFamily="2" charset="0"/>
              </a:rPr>
              <a:t>Lei </a:t>
            </a:r>
            <a:r>
              <a:rPr lang="pt-BR" sz="4000" b="1" dirty="0" err="1">
                <a:latin typeface="Montserrat" panose="00000500000000000000" pitchFamily="2" charset="0"/>
              </a:rPr>
              <a:t>n</a:t>
            </a:r>
            <a:r>
              <a:rPr lang="pt-BR" sz="4000" b="1" dirty="0">
                <a:latin typeface="Montserrat" panose="00000500000000000000" pitchFamily="2" charset="0"/>
              </a:rPr>
              <a:t>. 15.108/2025 </a:t>
            </a:r>
            <a:r>
              <a:rPr lang="pt-BR" sz="4000" dirty="0">
                <a:latin typeface="Montserrat" panose="00000500000000000000" pitchFamily="2" charset="0"/>
              </a:rPr>
              <a:t>(14/03/2025)</a:t>
            </a:r>
          </a:p>
          <a:p>
            <a:endParaRPr lang="pt-BR" sz="4000" dirty="0">
              <a:latin typeface="Montserrat" panose="00000500000000000000" pitchFamily="2" charset="0"/>
            </a:endParaRPr>
          </a:p>
          <a:p>
            <a:pPr algn="just"/>
            <a:r>
              <a:rPr lang="pt-BR" sz="4000" dirty="0">
                <a:latin typeface="Montserrat" panose="00000500000000000000" pitchFamily="2" charset="0"/>
              </a:rPr>
              <a:t>Altera a Lei </a:t>
            </a:r>
            <a:r>
              <a:rPr lang="pt-BR" sz="4000" dirty="0" err="1">
                <a:latin typeface="Montserrat" panose="00000500000000000000" pitchFamily="2" charset="0"/>
              </a:rPr>
              <a:t>n</a:t>
            </a:r>
            <a:r>
              <a:rPr lang="pt-BR" sz="4000" dirty="0">
                <a:latin typeface="Montserrat" panose="00000500000000000000" pitchFamily="2" charset="0"/>
              </a:rPr>
              <a:t>. 8.213/91 e passa a estabelecer que o enteado, o menor sob tutela e o </a:t>
            </a:r>
            <a:r>
              <a:rPr lang="pt-BR" sz="4000" b="1" u="sng" dirty="0">
                <a:latin typeface="Montserrat" panose="00000500000000000000" pitchFamily="2" charset="0"/>
              </a:rPr>
              <a:t>menor sob guarda judicial </a:t>
            </a:r>
            <a:r>
              <a:rPr lang="pt-BR" sz="4000" dirty="0">
                <a:latin typeface="Montserrat" panose="00000500000000000000" pitchFamily="2" charset="0"/>
              </a:rPr>
              <a:t>equiparam-se a filho, mediante declaração do segurado e desde que não possuam condições suficientes para o próprio sustento e educação.</a:t>
            </a:r>
          </a:p>
          <a:p>
            <a:endParaRPr lang="pt-BR" sz="4000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1137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B3ACF5-4725-0E53-741C-7B2A6F4E6A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DB12A48B-ED69-688A-94CF-3CE5958C4BCF}"/>
              </a:ext>
            </a:extLst>
          </p:cNvPr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123A16DC-0B8F-EB62-75DB-908E9BB6C94B}"/>
              </a:ext>
            </a:extLst>
          </p:cNvPr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6EFB7610-49C2-DA2D-5FFD-7151EBCC93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9367"/>
            <a:ext cx="12192000" cy="6858000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F5F5438B-5AC8-0716-5385-22665D84E2FA}"/>
              </a:ext>
            </a:extLst>
          </p:cNvPr>
          <p:cNvSpPr txBox="1">
            <a:spLocks/>
          </p:cNvSpPr>
          <p:nvPr/>
        </p:nvSpPr>
        <p:spPr>
          <a:xfrm>
            <a:off x="646388" y="706056"/>
            <a:ext cx="10997744" cy="465302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dirty="0">
              <a:latin typeface="Montserrat" panose="00000500000000000000" pitchFamily="2" charset="0"/>
            </a:endParaRPr>
          </a:p>
          <a:p>
            <a:r>
              <a:rPr lang="pt-BR" sz="4000" b="1" dirty="0">
                <a:latin typeface="Montserrat" panose="00000500000000000000" pitchFamily="2" charset="0"/>
              </a:rPr>
              <a:t>Princípio </a:t>
            </a:r>
            <a:r>
              <a:rPr lang="pt-BR" sz="4000" b="1" i="1" dirty="0">
                <a:latin typeface="Montserrat" panose="00000500000000000000" pitchFamily="2" charset="0"/>
              </a:rPr>
              <a:t>Tempus </a:t>
            </a:r>
            <a:r>
              <a:rPr lang="pt-BR" sz="4000" b="1" i="1" dirty="0" err="1">
                <a:latin typeface="Montserrat" panose="00000500000000000000" pitchFamily="2" charset="0"/>
              </a:rPr>
              <a:t>regit</a:t>
            </a:r>
            <a:r>
              <a:rPr lang="pt-BR" sz="4000" b="1" i="1" dirty="0">
                <a:latin typeface="Montserrat" panose="00000500000000000000" pitchFamily="2" charset="0"/>
              </a:rPr>
              <a:t> </a:t>
            </a:r>
            <a:r>
              <a:rPr lang="pt-BR" sz="4000" b="1" i="1" dirty="0" err="1">
                <a:latin typeface="Montserrat" panose="00000500000000000000" pitchFamily="2" charset="0"/>
              </a:rPr>
              <a:t>actum</a:t>
            </a:r>
            <a:r>
              <a:rPr lang="pt-BR" sz="4000" b="1" i="1" dirty="0">
                <a:latin typeface="Montserrat" panose="00000500000000000000" pitchFamily="2" charset="0"/>
              </a:rPr>
              <a:t> </a:t>
            </a:r>
          </a:p>
          <a:p>
            <a:r>
              <a:rPr lang="pt-BR" sz="4000" b="1" i="1" dirty="0">
                <a:latin typeface="Montserrat" panose="00000500000000000000" pitchFamily="2" charset="0"/>
              </a:rPr>
              <a:t>(Súmula 340, STJ)</a:t>
            </a:r>
            <a:endParaRPr lang="pt-BR" sz="4000" b="1" dirty="0">
              <a:latin typeface="Montserrat" panose="00000500000000000000" pitchFamily="2" charset="0"/>
            </a:endParaRPr>
          </a:p>
          <a:p>
            <a:endParaRPr lang="pt-BR" sz="4000" dirty="0">
              <a:latin typeface="Montserrat" panose="00000500000000000000" pitchFamily="2" charset="0"/>
            </a:endParaRPr>
          </a:p>
          <a:p>
            <a:pPr algn="just"/>
            <a:r>
              <a:rPr lang="pt-BR" sz="4000" dirty="0">
                <a:latin typeface="Montserrat" panose="00000500000000000000" pitchFamily="2" charset="0"/>
              </a:rPr>
              <a:t>Os benefícios previdenciários devem seguir a lei vigente no momento em que seus requisitos forem preenchidos.</a:t>
            </a:r>
          </a:p>
          <a:p>
            <a:pPr algn="just"/>
            <a:endParaRPr lang="pt-BR" sz="4000" dirty="0">
              <a:latin typeface="Montserrat" panose="00000500000000000000" pitchFamily="2" charset="0"/>
            </a:endParaRPr>
          </a:p>
          <a:p>
            <a:pPr algn="just"/>
            <a:r>
              <a:rPr lang="pt-BR" sz="4000" dirty="0">
                <a:latin typeface="Montserrat" panose="00000500000000000000" pitchFamily="2" charset="0"/>
              </a:rPr>
              <a:t>Logo, para os óbitos ocorridos antes da publicação da Lei </a:t>
            </a:r>
            <a:r>
              <a:rPr lang="pt-BR" sz="4000" dirty="0" err="1">
                <a:latin typeface="Montserrat" panose="00000500000000000000" pitchFamily="2" charset="0"/>
              </a:rPr>
              <a:t>n</a:t>
            </a:r>
            <a:r>
              <a:rPr lang="pt-BR" sz="4000" dirty="0">
                <a:latin typeface="Montserrat" panose="00000500000000000000" pitchFamily="2" charset="0"/>
              </a:rPr>
              <a:t>. 15.108/25 (14/03/2025), essa legislação não se aplica.</a:t>
            </a:r>
          </a:p>
        </p:txBody>
      </p:sp>
    </p:spTree>
    <p:extLst>
      <p:ext uri="{BB962C8B-B14F-4D97-AF65-F5344CB8AC3E}">
        <p14:creationId xmlns:p14="http://schemas.microsoft.com/office/powerpoint/2010/main" val="23196271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DDA207-96CE-B1D6-F11F-26E3130933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DB0CC0D4-ECC0-603E-A9B8-800D700C5AF9}"/>
              </a:ext>
            </a:extLst>
          </p:cNvPr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93B719DD-E3BE-95FC-55E8-90DC50C82223}"/>
              </a:ext>
            </a:extLst>
          </p:cNvPr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A864E135-FF4F-6F84-BE3A-D2BB8485F9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9367"/>
            <a:ext cx="12192000" cy="6858000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42B9DFD0-8E84-E0DB-63BF-FEB8B08476EC}"/>
              </a:ext>
            </a:extLst>
          </p:cNvPr>
          <p:cNvSpPr txBox="1">
            <a:spLocks/>
          </p:cNvSpPr>
          <p:nvPr/>
        </p:nvSpPr>
        <p:spPr>
          <a:xfrm>
            <a:off x="646388" y="706056"/>
            <a:ext cx="10997744" cy="465302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dirty="0">
              <a:latin typeface="Montserrat" panose="00000500000000000000" pitchFamily="2" charset="0"/>
            </a:endParaRPr>
          </a:p>
          <a:p>
            <a:r>
              <a:rPr lang="pt-BR" sz="4000" dirty="0">
                <a:latin typeface="Montserrat" panose="00000500000000000000" pitchFamily="2" charset="0"/>
              </a:rPr>
              <a:t>Mas, e a EC </a:t>
            </a:r>
            <a:r>
              <a:rPr lang="pt-BR" sz="4000" dirty="0" err="1">
                <a:latin typeface="Montserrat" panose="00000500000000000000" pitchFamily="2" charset="0"/>
              </a:rPr>
              <a:t>n</a:t>
            </a:r>
            <a:r>
              <a:rPr lang="pt-BR" sz="4000" dirty="0">
                <a:latin typeface="Montserrat" panose="00000500000000000000" pitchFamily="2" charset="0"/>
              </a:rPr>
              <a:t>. 103/2019?</a:t>
            </a:r>
          </a:p>
          <a:p>
            <a:endParaRPr lang="pt-BR" sz="4000" dirty="0">
              <a:latin typeface="Montserrat" panose="00000500000000000000" pitchFamily="2" charset="0"/>
            </a:endParaRPr>
          </a:p>
          <a:p>
            <a:pPr algn="just"/>
            <a:r>
              <a:rPr lang="pt-BR" sz="4000" b="1" dirty="0">
                <a:latin typeface="Montserrat" panose="00000500000000000000" pitchFamily="2" charset="0"/>
              </a:rPr>
              <a:t>Art.23, § 7º</a:t>
            </a:r>
            <a:r>
              <a:rPr lang="pt-BR" sz="4000" dirty="0">
                <a:latin typeface="Montserrat" panose="00000500000000000000" pitchFamily="2" charset="0"/>
              </a:rPr>
              <a:t>: As regras sobre pensão previstas neste artigo e na legislação vigente na data de entrada em vigor desta Emenda Constitucional </a:t>
            </a:r>
            <a:r>
              <a:rPr lang="pt-BR" sz="4000" u="sng" dirty="0">
                <a:latin typeface="Montserrat" panose="00000500000000000000" pitchFamily="2" charset="0"/>
              </a:rPr>
              <a:t>poderão ser alteradas na forma da lei para o Regime Geral de Previdência Social e para o regime próprio de previdência social da União</a:t>
            </a:r>
            <a:r>
              <a:rPr lang="pt-BR" sz="4000" dirty="0">
                <a:latin typeface="Montserrat" panose="00000500000000000000" pitchFamily="2" charset="0"/>
              </a:rPr>
              <a:t>.</a:t>
            </a:r>
          </a:p>
          <a:p>
            <a:endParaRPr lang="pt-BR" sz="4000" dirty="0">
              <a:latin typeface="Montserrat" panose="00000500000000000000" pitchFamily="2" charset="0"/>
            </a:endParaRPr>
          </a:p>
          <a:p>
            <a:r>
              <a:rPr lang="pt-BR" sz="4000" dirty="0">
                <a:latin typeface="Montserrat" panose="00000500000000000000" pitchFamily="2" charset="0"/>
              </a:rPr>
              <a:t>Por isso, a Lei </a:t>
            </a:r>
            <a:r>
              <a:rPr lang="pt-BR" sz="4000" dirty="0" err="1">
                <a:latin typeface="Montserrat" panose="00000500000000000000" pitchFamily="2" charset="0"/>
              </a:rPr>
              <a:t>n</a:t>
            </a:r>
            <a:r>
              <a:rPr lang="pt-BR" sz="4000" dirty="0">
                <a:latin typeface="Montserrat" panose="00000500000000000000" pitchFamily="2" charset="0"/>
              </a:rPr>
              <a:t>. 15.108/25 pôde alterar a vedação exposta na EC 103/19.</a:t>
            </a:r>
          </a:p>
        </p:txBody>
      </p:sp>
    </p:spTree>
    <p:extLst>
      <p:ext uri="{BB962C8B-B14F-4D97-AF65-F5344CB8AC3E}">
        <p14:creationId xmlns:p14="http://schemas.microsoft.com/office/powerpoint/2010/main" val="30494671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3330EB-CC82-7041-7A74-772F3C34A8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CC71DE8D-4291-CA17-2170-1F2FB6468474}"/>
              </a:ext>
            </a:extLst>
          </p:cNvPr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0C8F952A-1A49-928C-FB45-8FCC2D69E26F}"/>
              </a:ext>
            </a:extLst>
          </p:cNvPr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5F54DF04-6674-0593-67FC-F7F0A6E9E2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9367"/>
            <a:ext cx="12192000" cy="6858000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974AAD57-C665-9D16-5BFB-D947B1C63DBF}"/>
              </a:ext>
            </a:extLst>
          </p:cNvPr>
          <p:cNvSpPr txBox="1">
            <a:spLocks/>
          </p:cNvSpPr>
          <p:nvPr/>
        </p:nvSpPr>
        <p:spPr>
          <a:xfrm>
            <a:off x="646388" y="706056"/>
            <a:ext cx="10997744" cy="433768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dirty="0">
              <a:latin typeface="Montserrat" panose="00000500000000000000" pitchFamily="2" charset="0"/>
            </a:endParaRPr>
          </a:p>
          <a:p>
            <a:r>
              <a:rPr lang="pt-BR" sz="4000" b="1" dirty="0">
                <a:latin typeface="Montserrat" panose="00000500000000000000" pitchFamily="2" charset="0"/>
              </a:rPr>
              <a:t>Aplicabilidade aos RPPS?</a:t>
            </a:r>
          </a:p>
          <a:p>
            <a:endParaRPr lang="pt-BR" sz="4000" dirty="0">
              <a:latin typeface="Montserrat" panose="00000500000000000000" pitchFamily="2" charset="0"/>
            </a:endParaRPr>
          </a:p>
          <a:p>
            <a:pPr algn="just"/>
            <a:r>
              <a:rPr lang="pt-BR" sz="4000" b="1" dirty="0">
                <a:latin typeface="Montserrat" panose="00000500000000000000" pitchFamily="2" charset="0"/>
              </a:rPr>
              <a:t>RPPS da União</a:t>
            </a:r>
            <a:r>
              <a:rPr lang="pt-BR" sz="4000" dirty="0">
                <a:latin typeface="Montserrat" panose="00000500000000000000" pitchFamily="2" charset="0"/>
              </a:rPr>
              <a:t>: Sim, aplicabilidade imediata, considerando que a União passou a adotar o mesmo rol de beneficiários do RGPS, nos termos da EC 103/19.</a:t>
            </a:r>
          </a:p>
          <a:p>
            <a:pPr algn="just"/>
            <a:endParaRPr lang="pt-BR" sz="4000" dirty="0">
              <a:latin typeface="Montserrat" panose="00000500000000000000" pitchFamily="2" charset="0"/>
            </a:endParaRPr>
          </a:p>
          <a:p>
            <a:pPr algn="just"/>
            <a:r>
              <a:rPr lang="pt-BR" sz="4000" b="1" dirty="0">
                <a:latin typeface="Montserrat" panose="00000500000000000000" pitchFamily="2" charset="0"/>
              </a:rPr>
              <a:t>Demais RPPS</a:t>
            </a:r>
            <a:r>
              <a:rPr lang="pt-BR" sz="4000" dirty="0">
                <a:latin typeface="Montserrat" panose="00000500000000000000" pitchFamily="2" charset="0"/>
              </a:rPr>
              <a:t>: Aplicabilidade só é possível se a legislação do respectivo RPPS fez remissão expressa ao art.23, </a:t>
            </a:r>
            <a:r>
              <a:rPr lang="pt-BR" sz="40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§</a:t>
            </a:r>
            <a:r>
              <a:rPr lang="pt-BR" sz="4000" dirty="0">
                <a:latin typeface="Montserrat" panose="00000500000000000000" pitchFamily="2" charset="0"/>
              </a:rPr>
              <a:t>4º da EC 103/19 ou se estabeleceu expressamente o mesmo rol de beneficiários do RGPS.</a:t>
            </a:r>
          </a:p>
        </p:txBody>
      </p:sp>
    </p:spTree>
    <p:extLst>
      <p:ext uri="{BB962C8B-B14F-4D97-AF65-F5344CB8AC3E}">
        <p14:creationId xmlns:p14="http://schemas.microsoft.com/office/powerpoint/2010/main" val="3326942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F3E820B0-897C-EA16-8198-250DAC132C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9367"/>
            <a:ext cx="12192000" cy="6858000"/>
          </a:xfrm>
          <a:prstGeom prst="rect">
            <a:avLst/>
          </a:prstGeom>
        </p:spPr>
      </p:pic>
      <p:sp>
        <p:nvSpPr>
          <p:cNvPr id="9" name="Título 1"/>
          <p:cNvSpPr txBox="1">
            <a:spLocks/>
          </p:cNvSpPr>
          <p:nvPr/>
        </p:nvSpPr>
        <p:spPr>
          <a:xfrm>
            <a:off x="646388" y="1669415"/>
            <a:ext cx="10997744" cy="247432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>
                <a:latin typeface="Montserrat" panose="00000500000000000000" pitchFamily="2" charset="0"/>
              </a:rPr>
              <a:t>ASPECTOS PREVIDENCIÁRIOS RELACIONADOS AO MENOR SOB GUARDA</a:t>
            </a:r>
          </a:p>
        </p:txBody>
      </p:sp>
    </p:spTree>
    <p:extLst>
      <p:ext uri="{BB962C8B-B14F-4D97-AF65-F5344CB8AC3E}">
        <p14:creationId xmlns:p14="http://schemas.microsoft.com/office/powerpoint/2010/main" val="7876084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500FE0-CE6E-317F-86F5-9AA69CFD5A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6529CC10-3EC0-3B02-A315-CE9DF4074504}"/>
              </a:ext>
            </a:extLst>
          </p:cNvPr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BD001B31-BF18-A9E9-38D7-AE5D3EBDD82C}"/>
              </a:ext>
            </a:extLst>
          </p:cNvPr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92F9F33E-AD55-3B70-0E73-838B5F6D4F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9367"/>
            <a:ext cx="12192000" cy="6858000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0AE15D47-0E6F-971A-D78D-04BBA33B9F5A}"/>
              </a:ext>
            </a:extLst>
          </p:cNvPr>
          <p:cNvSpPr txBox="1">
            <a:spLocks/>
          </p:cNvSpPr>
          <p:nvPr/>
        </p:nvSpPr>
        <p:spPr>
          <a:xfrm>
            <a:off x="646388" y="706056"/>
            <a:ext cx="10997744" cy="465302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dirty="0">
              <a:latin typeface="Montserrat" panose="00000500000000000000" pitchFamily="2" charset="0"/>
            </a:endParaRPr>
          </a:p>
          <a:p>
            <a:r>
              <a:rPr lang="pt-BR" sz="4000" b="1" dirty="0">
                <a:latin typeface="Montserrat" panose="00000500000000000000" pitchFamily="2" charset="0"/>
              </a:rPr>
              <a:t>RPPS da União</a:t>
            </a:r>
          </a:p>
          <a:p>
            <a:endParaRPr lang="pt-BR" sz="4000" dirty="0">
              <a:latin typeface="Montserrat" panose="00000500000000000000" pitchFamily="2" charset="0"/>
            </a:endParaRPr>
          </a:p>
          <a:p>
            <a:pPr algn="just"/>
            <a:r>
              <a:rPr lang="pt-BR" sz="4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Art.23, §4º.</a:t>
            </a:r>
            <a:r>
              <a:rPr lang="pt-BR" sz="4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 tempo de duração da pensão por morte e das cotas individuais por dependente até a perda dessa qualidade, </a:t>
            </a:r>
            <a:r>
              <a:rPr lang="pt-BR" sz="4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 rol de dependentes e sua qualificação e as condições necessárias para enquadramento serão aqueles estabelecidos </a:t>
            </a:r>
            <a:r>
              <a:rPr lang="pt-BR" sz="4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 </a:t>
            </a:r>
            <a:r>
              <a:rPr lang="pt-BR" sz="4000" b="0" i="0" dirty="0">
                <a:effectLst/>
                <a:latin typeface="Arial" panose="020B0604020202020204" pitchFamily="34" charset="0"/>
                <a:hlinkClick r:id="rId3"/>
              </a:rPr>
              <a:t>Lei nº 8.213, de 24 de julho de 1991</a:t>
            </a:r>
            <a:r>
              <a:rPr lang="pt-BR" sz="4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pt-BR" sz="4000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1219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E328FE-6723-215D-94BA-7B9171177C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FC07B3AD-1535-50A4-462C-0DE3444E974D}"/>
              </a:ext>
            </a:extLst>
          </p:cNvPr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B7349C89-5402-BF0B-FFB4-47E0B6A145A5}"/>
              </a:ext>
            </a:extLst>
          </p:cNvPr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21CA33CD-B7EF-67C0-983F-032A0737D8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9367"/>
            <a:ext cx="12192000" cy="6858000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023B93BE-05FD-7B45-DCE9-B1C5DF98751E}"/>
              </a:ext>
            </a:extLst>
          </p:cNvPr>
          <p:cNvSpPr txBox="1">
            <a:spLocks/>
          </p:cNvSpPr>
          <p:nvPr/>
        </p:nvSpPr>
        <p:spPr>
          <a:xfrm>
            <a:off x="646388" y="706056"/>
            <a:ext cx="11078766" cy="465302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dirty="0">
              <a:latin typeface="Montserrat" panose="00000500000000000000" pitchFamily="2" charset="0"/>
            </a:endParaRPr>
          </a:p>
          <a:p>
            <a:r>
              <a:rPr lang="pt-BR" sz="4000" b="1" dirty="0">
                <a:latin typeface="Montserrat" panose="00000500000000000000" pitchFamily="2" charset="0"/>
              </a:rPr>
              <a:t>Tema 1.271, STF (RE 1442021)</a:t>
            </a:r>
          </a:p>
          <a:p>
            <a:endParaRPr lang="pt-BR" sz="4000" dirty="0">
              <a:latin typeface="Montserrat" panose="00000500000000000000" pitchFamily="2" charset="0"/>
            </a:endParaRPr>
          </a:p>
          <a:p>
            <a:pPr algn="just"/>
            <a:r>
              <a:rPr lang="pt-BR" sz="4000" dirty="0">
                <a:latin typeface="Montserrat" panose="00000500000000000000" pitchFamily="2" charset="0"/>
              </a:rPr>
              <a:t>Análise da constitucionalidade do Art.23, §6</a:t>
            </a:r>
            <a:r>
              <a:rPr lang="pt-BR" sz="4000" b="0" i="0" u="none" strike="noStrike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º</a:t>
            </a:r>
            <a:r>
              <a:rPr lang="pt-BR" sz="4000" dirty="0">
                <a:latin typeface="Montserrat" panose="00000500000000000000" pitchFamily="2" charset="0"/>
              </a:rPr>
              <a:t>, EC 103/2019.</a:t>
            </a:r>
          </a:p>
          <a:p>
            <a:pPr algn="just"/>
            <a:r>
              <a:rPr lang="pt-BR" sz="3100" b="0" i="0" u="none" strike="noStrike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- Recurso extraordinário em que se discute, à luz dos artigos 2º, 60, § 4º, 201, da Constituição Federal e do artigo 23, § 6º, da Emenda Constitucional 103/2019, se a retirada da criança e do adolescente sob guarda do rol de beneficiários, na qualidade de dependentes do segurado do Regime Geral de Previdência Social, violou os princípios da igualdade, proibição do retrocesso e da proteção integral das crianças e dos adolescentes.</a:t>
            </a:r>
            <a:endParaRPr lang="pt-BR" sz="3100" dirty="0">
              <a:latin typeface="Montserrat" panose="00000500000000000000" pitchFamily="2" charset="0"/>
            </a:endParaRPr>
          </a:p>
          <a:p>
            <a:pPr algn="just"/>
            <a:endParaRPr lang="pt-BR" sz="4000" dirty="0">
              <a:latin typeface="Montserrat" panose="00000500000000000000" pitchFamily="2" charset="0"/>
            </a:endParaRPr>
          </a:p>
          <a:p>
            <a:pPr algn="just"/>
            <a:r>
              <a:rPr lang="pt-BR" sz="4000" dirty="0">
                <a:latin typeface="Montserrat" panose="00000500000000000000" pitchFamily="2" charset="0"/>
              </a:rPr>
              <a:t>Em Janeiro/2025, o Ministro André Mendonça ordenou a suspensão nacional de todos os processos que tratem do assunto, até a decisão final do Tema.</a:t>
            </a:r>
          </a:p>
        </p:txBody>
      </p:sp>
    </p:spTree>
    <p:extLst>
      <p:ext uri="{BB962C8B-B14F-4D97-AF65-F5344CB8AC3E}">
        <p14:creationId xmlns:p14="http://schemas.microsoft.com/office/powerpoint/2010/main" val="23175456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7E63CEFB-F6CA-C67E-A809-572B454559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3146855" y="250696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>
                <a:latin typeface="Montserrat" panose="00000500000000000000" pitchFamily="2" charset="0"/>
              </a:rPr>
              <a:t>Obrigado!</a:t>
            </a:r>
          </a:p>
        </p:txBody>
      </p:sp>
    </p:spTree>
    <p:extLst>
      <p:ext uri="{BB962C8B-B14F-4D97-AF65-F5344CB8AC3E}">
        <p14:creationId xmlns:p14="http://schemas.microsoft.com/office/powerpoint/2010/main" val="3485484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A38AC0-88FF-5C62-A454-54C201BA9A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C134DAB6-BD7F-26E9-F963-FEC125AEA840}"/>
              </a:ext>
            </a:extLst>
          </p:cNvPr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5F013A61-20A3-B076-3A43-B375832DDCFC}"/>
              </a:ext>
            </a:extLst>
          </p:cNvPr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DD8C4AF0-804F-4EF8-8F13-F9DD7D9611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9367"/>
            <a:ext cx="12192000" cy="6858000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064F9B96-393F-61D3-225A-5BF403073C99}"/>
              </a:ext>
            </a:extLst>
          </p:cNvPr>
          <p:cNvSpPr txBox="1">
            <a:spLocks/>
          </p:cNvSpPr>
          <p:nvPr/>
        </p:nvSpPr>
        <p:spPr>
          <a:xfrm>
            <a:off x="646388" y="706056"/>
            <a:ext cx="10997744" cy="465302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>
                <a:latin typeface="Montserrat" panose="00000500000000000000" pitchFamily="2" charset="0"/>
              </a:rPr>
              <a:t>GUARDA X TUTELA</a:t>
            </a:r>
          </a:p>
          <a:p>
            <a:endParaRPr lang="pt-BR" sz="4000" dirty="0">
              <a:latin typeface="Montserrat" panose="00000500000000000000" pitchFamily="2" charset="0"/>
            </a:endParaRPr>
          </a:p>
          <a:p>
            <a:pPr algn="l"/>
            <a:r>
              <a:rPr lang="pt-BR" sz="4000" b="1" dirty="0">
                <a:latin typeface="Montserrat" panose="00000500000000000000" pitchFamily="2" charset="0"/>
              </a:rPr>
              <a:t>Guarda</a:t>
            </a:r>
            <a:r>
              <a:rPr lang="pt-BR" sz="4000" dirty="0">
                <a:latin typeface="Montserrat" panose="00000500000000000000" pitchFamily="2" charset="0"/>
              </a:rPr>
              <a:t>: Limitação do poder familiar aos pais e sua transferência ao guardião.</a:t>
            </a:r>
          </a:p>
          <a:p>
            <a:pPr algn="l"/>
            <a:endParaRPr lang="pt-BR" sz="4000" dirty="0">
              <a:latin typeface="Montserrat" panose="00000500000000000000" pitchFamily="2" charset="0"/>
            </a:endParaRPr>
          </a:p>
          <a:p>
            <a:pPr algn="l"/>
            <a:r>
              <a:rPr lang="pt-BR" sz="4000" b="1" dirty="0">
                <a:latin typeface="Montserrat" panose="00000500000000000000" pitchFamily="2" charset="0"/>
              </a:rPr>
              <a:t>Tutela</a:t>
            </a:r>
            <a:r>
              <a:rPr lang="pt-BR" sz="4000" dirty="0">
                <a:latin typeface="Montserrat" panose="00000500000000000000" pitchFamily="2" charset="0"/>
              </a:rPr>
              <a:t>: Destituição do poder familiar dos pais e transferência ao tutor.</a:t>
            </a:r>
          </a:p>
        </p:txBody>
      </p:sp>
    </p:spTree>
    <p:extLst>
      <p:ext uri="{BB962C8B-B14F-4D97-AF65-F5344CB8AC3E}">
        <p14:creationId xmlns:p14="http://schemas.microsoft.com/office/powerpoint/2010/main" val="3398850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988DF6-E3DC-C2B7-24EB-C98A971CDC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FBD179E9-70AD-6ED1-48C0-A421FDD0631A}"/>
              </a:ext>
            </a:extLst>
          </p:cNvPr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3E9B6E17-8811-4FD5-1CE2-B441837722CD}"/>
              </a:ext>
            </a:extLst>
          </p:cNvPr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BF461A87-F397-DD83-1484-CC804434C2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9367"/>
            <a:ext cx="12192000" cy="6858000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BF453C85-1604-FCA3-251D-56112E1B5804}"/>
              </a:ext>
            </a:extLst>
          </p:cNvPr>
          <p:cNvSpPr txBox="1">
            <a:spLocks/>
          </p:cNvSpPr>
          <p:nvPr/>
        </p:nvSpPr>
        <p:spPr>
          <a:xfrm>
            <a:off x="646388" y="706056"/>
            <a:ext cx="10997744" cy="465302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pt-BR" sz="4000" dirty="0">
                <a:latin typeface="Montserrat" panose="00000500000000000000" pitchFamily="2" charset="0"/>
              </a:rPr>
              <a:t>- Problema: Utilização do instituto da guarda para fins exclusivamente previdenciários.</a:t>
            </a:r>
          </a:p>
          <a:p>
            <a:pPr algn="just"/>
            <a:r>
              <a:rPr lang="pt-BR" sz="4000" dirty="0">
                <a:latin typeface="Montserrat" panose="00000500000000000000" pitchFamily="2" charset="0"/>
              </a:rPr>
              <a:t>-</a:t>
            </a:r>
            <a:r>
              <a:rPr lang="pt-BR" sz="4000" b="1" dirty="0">
                <a:latin typeface="Montserrat" panose="00000500000000000000" pitchFamily="2" charset="0"/>
              </a:rPr>
              <a:t> Princípio da Seletividade e Distributividade</a:t>
            </a:r>
            <a:r>
              <a:rPr lang="pt-BR" sz="4000" dirty="0">
                <a:latin typeface="Montserrat" panose="00000500000000000000" pitchFamily="2" charset="0"/>
              </a:rPr>
              <a:t>: perspectiva legislativa e perspectiva do Judiciário.</a:t>
            </a:r>
          </a:p>
        </p:txBody>
      </p:sp>
    </p:spTree>
    <p:extLst>
      <p:ext uri="{BB962C8B-B14F-4D97-AF65-F5344CB8AC3E}">
        <p14:creationId xmlns:p14="http://schemas.microsoft.com/office/powerpoint/2010/main" val="1534560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B7FB94-81DC-4EC6-FA04-C353A1B361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BD853BB6-6311-77AF-26C1-2B9FBD636659}"/>
              </a:ext>
            </a:extLst>
          </p:cNvPr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1B755C72-97D9-DE24-479C-8E53BA92E77B}"/>
              </a:ext>
            </a:extLst>
          </p:cNvPr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D0ED18E7-6F3A-3779-02AD-712B27378B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9367"/>
            <a:ext cx="12192000" cy="6858000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321999CA-335B-DBBD-1B89-B1D8F9F328A9}"/>
              </a:ext>
            </a:extLst>
          </p:cNvPr>
          <p:cNvSpPr txBox="1">
            <a:spLocks/>
          </p:cNvSpPr>
          <p:nvPr/>
        </p:nvSpPr>
        <p:spPr>
          <a:xfrm>
            <a:off x="646388" y="706056"/>
            <a:ext cx="10997744" cy="465302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dirty="0">
                <a:latin typeface="Montserrat" panose="00000500000000000000" pitchFamily="2" charset="0"/>
              </a:rPr>
              <a:t>Perspectiva Legislativa: Exclusão do Menor Sob Guarda</a:t>
            </a:r>
          </a:p>
          <a:p>
            <a:r>
              <a:rPr lang="pt-BR" sz="4000" dirty="0">
                <a:latin typeface="Montserrat" panose="00000500000000000000" pitchFamily="2" charset="0"/>
              </a:rPr>
              <a:t> </a:t>
            </a:r>
          </a:p>
          <a:p>
            <a:pPr algn="just"/>
            <a:r>
              <a:rPr lang="pt-BR" sz="3200" b="1" i="0" u="sng" strike="noStrike" dirty="0">
                <a:solidFill>
                  <a:srgbClr val="000000"/>
                </a:solidFill>
                <a:effectLst/>
              </a:rPr>
              <a:t>Seletividade Restritiva</a:t>
            </a:r>
            <a:r>
              <a:rPr lang="pt-BR" sz="3200" b="1" i="0" u="none" strike="noStrike" dirty="0">
                <a:solidFill>
                  <a:srgbClr val="000000"/>
                </a:solidFill>
                <a:effectLst/>
              </a:rPr>
              <a:t>:</a:t>
            </a:r>
            <a:r>
              <a:rPr lang="pt-BR" sz="32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O legislador, ao excluir o menor sob guarda, aplica a seletividade de forma a conter despesas. O argumento é o de que a guarda é um instituto de natureza assistencial familiar, não devendo gerar, por si só, um vínculo previdenciário que onere os cofres públicos.</a:t>
            </a:r>
          </a:p>
          <a:p>
            <a:pPr algn="just"/>
            <a:endParaRPr lang="pt-BR" sz="3200" dirty="0">
              <a:latin typeface="Montserrat" panose="00000500000000000000" pitchFamily="2" charset="0"/>
            </a:endParaRPr>
          </a:p>
          <a:p>
            <a:pPr algn="just"/>
            <a:r>
              <a:rPr lang="pt-BR" sz="3200" b="1" i="0" u="sng" strike="noStrike" dirty="0">
                <a:solidFill>
                  <a:srgbClr val="000000"/>
                </a:solidFill>
                <a:effectLst/>
              </a:rPr>
              <a:t>Distributividade Limitada</a:t>
            </a:r>
            <a:r>
              <a:rPr lang="pt-BR" sz="3200" b="1" i="0" u="none" strike="noStrike" dirty="0">
                <a:solidFill>
                  <a:srgbClr val="000000"/>
                </a:solidFill>
                <a:effectLst/>
              </a:rPr>
              <a:t>:</a:t>
            </a:r>
            <a:r>
              <a:rPr lang="pt-BR" sz="32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Sob essa ótica, a distributividade se cumpriria ao focar os recursos previdenciários em outras categorias de dependentes considerados "típicos", como filhos e tutelados, deixando a proteção do menor sob guarda a cargo de outras políticas, como a assistência social.</a:t>
            </a:r>
            <a:endParaRPr lang="pt-BR" sz="3200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547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52028D-7649-8F6C-7D4F-94E6AC2058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845F2D09-F73C-311C-5780-BD6B55A11D04}"/>
              </a:ext>
            </a:extLst>
          </p:cNvPr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7F9F1238-B8A1-3B3D-9A12-65DBB1DCFCB3}"/>
              </a:ext>
            </a:extLst>
          </p:cNvPr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721D9DDC-06F2-6138-5DFF-2644EF3AD7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9367"/>
            <a:ext cx="12192000" cy="6858000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9B2FE590-D47A-0338-F7D8-A97C378829E9}"/>
              </a:ext>
            </a:extLst>
          </p:cNvPr>
          <p:cNvSpPr txBox="1">
            <a:spLocks/>
          </p:cNvSpPr>
          <p:nvPr/>
        </p:nvSpPr>
        <p:spPr>
          <a:xfrm>
            <a:off x="646388" y="289368"/>
            <a:ext cx="10997744" cy="506971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3600" dirty="0">
                <a:latin typeface="Montserrat" panose="00000500000000000000" pitchFamily="2" charset="0"/>
              </a:rPr>
              <a:t>Perspectiva do Judiciário: Inclusão do Menor Sob Guarda</a:t>
            </a:r>
          </a:p>
          <a:p>
            <a:r>
              <a:rPr lang="pt-BR" sz="4000" dirty="0">
                <a:latin typeface="Montserrat" panose="00000500000000000000" pitchFamily="2" charset="0"/>
              </a:rPr>
              <a:t> </a:t>
            </a:r>
          </a:p>
          <a:p>
            <a:pPr algn="just"/>
            <a:r>
              <a:rPr lang="pt-BR" sz="9200" b="1" u="sng" dirty="0"/>
              <a:t>Seletividade com Foco na Vulnerabilidade</a:t>
            </a:r>
            <a:r>
              <a:rPr lang="pt-BR" sz="9200" b="1" dirty="0"/>
              <a:t>:</a:t>
            </a:r>
            <a:r>
              <a:rPr lang="pt-BR" sz="9200" dirty="0"/>
              <a:t> O STF, em decisões emblemáticas como nas Ações Diretas de Inconstitucionalidade (</a:t>
            </a:r>
            <a:r>
              <a:rPr lang="pt-BR" sz="9200" dirty="0" err="1"/>
              <a:t>ADIs</a:t>
            </a:r>
            <a:r>
              <a:rPr lang="pt-BR" sz="9200" dirty="0"/>
              <a:t>) 4878 e 5083, adota uma visão de seletividade que não se prende apenas ao critério econômico-atuarial, mas que elege como prioridade a proteção de indivíduos em situação de manifesta vulnerabilidade, como é o caso de crianças e adolescentes que, não estando sob o pátrio poder, dependem economicamente de seus guardiões.</a:t>
            </a:r>
          </a:p>
          <a:p>
            <a:pPr algn="just"/>
            <a:br>
              <a:rPr lang="pt-BR" sz="9200" dirty="0"/>
            </a:br>
            <a:endParaRPr lang="pt-BR" sz="9200" dirty="0">
              <a:latin typeface="Montserrat" panose="00000500000000000000" pitchFamily="2" charset="0"/>
            </a:endParaRPr>
          </a:p>
          <a:p>
            <a:pPr algn="just"/>
            <a:r>
              <a:rPr lang="pt-BR" sz="9200" b="1" i="0" u="sng" strike="noStrike" dirty="0">
                <a:solidFill>
                  <a:srgbClr val="000000"/>
                </a:solidFill>
                <a:effectLst/>
              </a:rPr>
              <a:t>Distributividade como Instrumento de Justiça Social</a:t>
            </a:r>
            <a:r>
              <a:rPr lang="pt-BR" sz="9200" b="1" i="0" u="none" strike="noStrike" dirty="0">
                <a:solidFill>
                  <a:srgbClr val="000000"/>
                </a:solidFill>
                <a:effectLst/>
              </a:rPr>
              <a:t>:</a:t>
            </a:r>
            <a:r>
              <a:rPr lang="pt-BR" sz="9200" b="0" i="0" u="none" strike="noStrike" dirty="0">
                <a:solidFill>
                  <a:srgbClr val="000000"/>
                </a:solidFill>
                <a:effectLst/>
              </a:rPr>
              <a:t> Para o Judiciário, a distributividade exige que a Previdência Social cumpra seu papel de amparar aqueles que, com a morte do segurado, ficariam desprovidos de seu sustento. Negar a pensão por morte a um menor que vivia sob a dependência econômica do guardião falecido seria negar a própria essência da distributividade, que é a de repartir os recursos para proteger os mais frágeis. O STF entende que a proteção integral à criança e ao adolescente, garantida com prioridade absoluta pela Constituição (art. 227), deve prevalecer sobre a interpretação restritiva da lei previdenciária.</a:t>
            </a:r>
          </a:p>
        </p:txBody>
      </p:sp>
    </p:spTree>
    <p:extLst>
      <p:ext uri="{BB962C8B-B14F-4D97-AF65-F5344CB8AC3E}">
        <p14:creationId xmlns:p14="http://schemas.microsoft.com/office/powerpoint/2010/main" val="1257190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AB3867-BDC4-9385-3DA1-8FAD436525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7BF7F158-E8B5-C8D8-A429-62056881A2DE}"/>
              </a:ext>
            </a:extLst>
          </p:cNvPr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CA342C16-2373-D3DC-18AA-79CFF8C0FC10}"/>
              </a:ext>
            </a:extLst>
          </p:cNvPr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8861380D-D0DF-69F5-EDF2-98EF718B03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9367"/>
            <a:ext cx="12192000" cy="6858000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B0670451-F01E-B29F-100F-13657A778F64}"/>
              </a:ext>
            </a:extLst>
          </p:cNvPr>
          <p:cNvSpPr txBox="1">
            <a:spLocks/>
          </p:cNvSpPr>
          <p:nvPr/>
        </p:nvSpPr>
        <p:spPr>
          <a:xfrm>
            <a:off x="646388" y="381966"/>
            <a:ext cx="10997744" cy="497711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>
                <a:latin typeface="Montserrat" panose="00000500000000000000" pitchFamily="2" charset="0"/>
              </a:rPr>
              <a:t>Evolução histórica</a:t>
            </a:r>
            <a:r>
              <a:rPr lang="pt-BR" sz="4000" dirty="0">
                <a:latin typeface="Montserrat" panose="00000500000000000000" pitchFamily="2" charset="0"/>
              </a:rPr>
              <a:t>:</a:t>
            </a:r>
          </a:p>
          <a:p>
            <a:endParaRPr lang="pt-BR" sz="4000" dirty="0">
              <a:latin typeface="Montserrat" panose="00000500000000000000" pitchFamily="2" charset="0"/>
            </a:endParaRPr>
          </a:p>
          <a:p>
            <a:pPr algn="just"/>
            <a:r>
              <a:rPr lang="pt-BR" sz="4000" dirty="0">
                <a:latin typeface="Montserrat" panose="00000500000000000000" pitchFamily="2" charset="0"/>
              </a:rPr>
              <a:t> - </a:t>
            </a:r>
            <a:r>
              <a:rPr lang="pt-BR" sz="4000" b="1" dirty="0">
                <a:latin typeface="Montserrat" panose="00000500000000000000" pitchFamily="2" charset="0"/>
              </a:rPr>
              <a:t>ECA e Lei </a:t>
            </a:r>
            <a:r>
              <a:rPr lang="pt-BR" sz="4000" b="1" dirty="0" err="1">
                <a:latin typeface="Montserrat" panose="00000500000000000000" pitchFamily="2" charset="0"/>
              </a:rPr>
              <a:t>n</a:t>
            </a:r>
            <a:r>
              <a:rPr lang="pt-BR" sz="4000" b="1" dirty="0">
                <a:latin typeface="Montserrat" panose="00000500000000000000" pitchFamily="2" charset="0"/>
              </a:rPr>
              <a:t>. 8.213/91 (redação original)</a:t>
            </a:r>
            <a:r>
              <a:rPr lang="pt-BR" sz="4000" dirty="0">
                <a:latin typeface="Montserrat" panose="00000500000000000000" pitchFamily="2" charset="0"/>
              </a:rPr>
              <a:t>: Previsão do menor sob guarda como dependente.</a:t>
            </a:r>
          </a:p>
          <a:p>
            <a:pPr algn="just"/>
            <a:endParaRPr lang="pt-BR" sz="4000" dirty="0">
              <a:latin typeface="Montserrat" panose="00000500000000000000" pitchFamily="2" charset="0"/>
            </a:endParaRPr>
          </a:p>
          <a:p>
            <a:pPr marL="571500" indent="-571500" algn="just">
              <a:buFontTx/>
              <a:buChar char="-"/>
            </a:pPr>
            <a:r>
              <a:rPr lang="pt-BR" sz="4000" b="1" dirty="0">
                <a:latin typeface="Montserrat" panose="00000500000000000000" pitchFamily="2" charset="0"/>
              </a:rPr>
              <a:t>Lei </a:t>
            </a:r>
            <a:r>
              <a:rPr lang="pt-BR" sz="4000" b="1" dirty="0" err="1">
                <a:latin typeface="Montserrat" panose="00000500000000000000" pitchFamily="2" charset="0"/>
              </a:rPr>
              <a:t>n</a:t>
            </a:r>
            <a:r>
              <a:rPr lang="pt-BR" sz="4000" b="1" dirty="0">
                <a:latin typeface="Montserrat" panose="00000500000000000000" pitchFamily="2" charset="0"/>
              </a:rPr>
              <a:t>. 9.528/97</a:t>
            </a:r>
            <a:r>
              <a:rPr lang="pt-BR" sz="4000" dirty="0">
                <a:latin typeface="Montserrat" panose="00000500000000000000" pitchFamily="2" charset="0"/>
              </a:rPr>
              <a:t>: Alterou a Lei 8.213/91 e retirou o menor sob guarda da lista de equiparados a filhos.</a:t>
            </a:r>
          </a:p>
          <a:p>
            <a:pPr marL="571500" indent="-571500" algn="just">
              <a:buFontTx/>
              <a:buChar char="-"/>
            </a:pPr>
            <a:endParaRPr lang="pt-BR" sz="4000" dirty="0">
              <a:latin typeface="Montserrat" panose="00000500000000000000" pitchFamily="2" charset="0"/>
            </a:endParaRPr>
          </a:p>
          <a:p>
            <a:pPr marL="571500" indent="-571500" algn="just">
              <a:buFontTx/>
              <a:buChar char="-"/>
            </a:pPr>
            <a:r>
              <a:rPr lang="pt-BR" sz="4000" b="1" dirty="0">
                <a:latin typeface="Montserrat" panose="00000500000000000000" pitchFamily="2" charset="0"/>
              </a:rPr>
              <a:t>EC n.103/2019</a:t>
            </a:r>
            <a:r>
              <a:rPr lang="pt-BR" sz="4000" dirty="0">
                <a:latin typeface="Montserrat" panose="00000500000000000000" pitchFamily="2" charset="0"/>
              </a:rPr>
              <a:t>: Não previu o menor sob guarda no rol de equiparados a filhos.</a:t>
            </a:r>
          </a:p>
        </p:txBody>
      </p:sp>
    </p:spTree>
    <p:extLst>
      <p:ext uri="{BB962C8B-B14F-4D97-AF65-F5344CB8AC3E}">
        <p14:creationId xmlns:p14="http://schemas.microsoft.com/office/powerpoint/2010/main" val="3713104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542581-1A20-4CFB-EFBF-FE5F9B2571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F9EA86D3-0045-6246-A0F8-B42B15FCEF95}"/>
              </a:ext>
            </a:extLst>
          </p:cNvPr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07A62236-9430-CD18-9AB8-A5735DE908FE}"/>
              </a:ext>
            </a:extLst>
          </p:cNvPr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B4E262E1-ABF9-9C91-58A6-734D4B2C8A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9367"/>
            <a:ext cx="12192000" cy="6858000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D4B53427-2CFC-1EA0-4573-A1BEF81E2CCE}"/>
              </a:ext>
            </a:extLst>
          </p:cNvPr>
          <p:cNvSpPr txBox="1">
            <a:spLocks/>
          </p:cNvSpPr>
          <p:nvPr/>
        </p:nvSpPr>
        <p:spPr>
          <a:xfrm>
            <a:off x="646388" y="706056"/>
            <a:ext cx="10997744" cy="465302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>
                <a:latin typeface="Montserrat" panose="00000500000000000000" pitchFamily="2" charset="0"/>
              </a:rPr>
              <a:t>Art.33, </a:t>
            </a:r>
            <a:r>
              <a:rPr lang="pt-BR" sz="4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§</a:t>
            </a:r>
            <a:r>
              <a:rPr lang="pt-BR" sz="4000" b="1" dirty="0">
                <a:latin typeface="Montserrat" panose="00000500000000000000" pitchFamily="2" charset="0"/>
              </a:rPr>
              <a:t>3º , ECA (Lei </a:t>
            </a:r>
            <a:r>
              <a:rPr lang="pt-BR" sz="4000" b="1" dirty="0" err="1">
                <a:latin typeface="Montserrat" panose="00000500000000000000" pitchFamily="2" charset="0"/>
              </a:rPr>
              <a:t>n</a:t>
            </a:r>
            <a:r>
              <a:rPr lang="pt-BR" sz="4000" b="1" dirty="0">
                <a:latin typeface="Montserrat" panose="00000500000000000000" pitchFamily="2" charset="0"/>
              </a:rPr>
              <a:t>. 8.069/90)</a:t>
            </a:r>
          </a:p>
          <a:p>
            <a:r>
              <a:rPr lang="pt-BR" sz="4000" dirty="0">
                <a:latin typeface="Montserrat" panose="00000500000000000000" pitchFamily="2" charset="0"/>
              </a:rPr>
              <a:t> </a:t>
            </a:r>
          </a:p>
          <a:p>
            <a:pPr marL="571500" indent="-571500" algn="just">
              <a:buFontTx/>
              <a:buChar char="-"/>
            </a:pPr>
            <a:r>
              <a:rPr lang="pt-BR" sz="4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§3º A guarda confere à criança ou adolescente a condição de dependente, para todos os fins e efeitos de direito, </a:t>
            </a:r>
            <a:r>
              <a:rPr lang="pt-BR" sz="4000" b="1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inclusive previdenciários</a:t>
            </a:r>
            <a:r>
              <a:rPr lang="pt-BR" sz="105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pt-BR" sz="4000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031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370A37-979A-923A-82E4-B9CE4A5A5D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DAD546A4-C26A-9D9A-CD92-B150A8C48EB7}"/>
              </a:ext>
            </a:extLst>
          </p:cNvPr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33FE639D-8291-228F-5F25-67ED3BADE68D}"/>
              </a:ext>
            </a:extLst>
          </p:cNvPr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FADD3724-2E0E-5F77-C862-81907994C1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9367"/>
            <a:ext cx="12192000" cy="6858000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F14EEA23-2CEE-3798-16F5-8B0B10FA4FDB}"/>
              </a:ext>
            </a:extLst>
          </p:cNvPr>
          <p:cNvSpPr txBox="1">
            <a:spLocks/>
          </p:cNvSpPr>
          <p:nvPr/>
        </p:nvSpPr>
        <p:spPr>
          <a:xfrm>
            <a:off x="646388" y="706056"/>
            <a:ext cx="10997744" cy="4653021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>
                <a:latin typeface="Montserrat" panose="00000500000000000000" pitchFamily="2" charset="0"/>
              </a:rPr>
              <a:t>Art.16, </a:t>
            </a:r>
            <a:r>
              <a:rPr lang="pt-BR" sz="4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§</a:t>
            </a:r>
            <a:r>
              <a:rPr lang="pt-BR" sz="4000" b="1" dirty="0">
                <a:latin typeface="Montserrat" panose="00000500000000000000" pitchFamily="2" charset="0"/>
              </a:rPr>
              <a:t>2º, Lei </a:t>
            </a:r>
            <a:r>
              <a:rPr lang="pt-BR" sz="4000" b="1" dirty="0" err="1">
                <a:latin typeface="Montserrat" panose="00000500000000000000" pitchFamily="2" charset="0"/>
              </a:rPr>
              <a:t>n</a:t>
            </a:r>
            <a:r>
              <a:rPr lang="pt-BR" sz="4000" b="1" dirty="0">
                <a:latin typeface="Montserrat" panose="00000500000000000000" pitchFamily="2" charset="0"/>
              </a:rPr>
              <a:t>. 8.213/91 (redação original)</a:t>
            </a:r>
          </a:p>
          <a:p>
            <a:r>
              <a:rPr lang="pt-BR" sz="4000" dirty="0">
                <a:latin typeface="Montserrat" panose="00000500000000000000" pitchFamily="2" charset="0"/>
              </a:rPr>
              <a:t> </a:t>
            </a:r>
          </a:p>
          <a:p>
            <a:pPr marL="571500" indent="-571500" algn="just">
              <a:buFontTx/>
              <a:buChar char="-"/>
            </a:pPr>
            <a:r>
              <a:rPr lang="pt-BR" sz="4000" b="1" dirty="0"/>
              <a:t>§2º </a:t>
            </a:r>
            <a:r>
              <a:rPr lang="pt-BR" sz="4000" dirty="0"/>
              <a:t>Equiparam-se a filho, nas condições do inciso </a:t>
            </a:r>
            <a:r>
              <a:rPr lang="pt-BR" sz="4000" dirty="0" err="1"/>
              <a:t>I</a:t>
            </a:r>
            <a:r>
              <a:rPr lang="pt-BR" sz="4000" dirty="0"/>
              <a:t>, mediante declaração do segurado: o enteado; </a:t>
            </a:r>
            <a:r>
              <a:rPr lang="pt-BR" sz="4000" b="1" u="sng" dirty="0"/>
              <a:t>o menor que, por determinação judicial, esteja sob a sua guarda</a:t>
            </a:r>
            <a:r>
              <a:rPr lang="pt-BR" sz="4000" dirty="0"/>
              <a:t>; e o menor que esteja sob sua tutela e não possua condições suficientes para o próprio sustento e educação.</a:t>
            </a:r>
            <a:endParaRPr lang="pt-BR" sz="4000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1815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1701</Words>
  <Application>Microsoft Macintosh PowerPoint</Application>
  <PresentationFormat>Widescreen</PresentationFormat>
  <Paragraphs>114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30" baseType="lpstr">
      <vt:lpstr>-webkit-standard</vt:lpstr>
      <vt:lpstr>Arial</vt:lpstr>
      <vt:lpstr>Calibri</vt:lpstr>
      <vt:lpstr>Calibri Light</vt:lpstr>
      <vt:lpstr>Montserrat</vt:lpstr>
      <vt:lpstr>Open sans</vt:lpstr>
      <vt:lpstr>Ubuntu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Pró Empresa</dc:creator>
  <cp:lastModifiedBy>Rafael Lauria</cp:lastModifiedBy>
  <cp:revision>28</cp:revision>
  <dcterms:created xsi:type="dcterms:W3CDTF">2022-02-18T18:51:31Z</dcterms:created>
  <dcterms:modified xsi:type="dcterms:W3CDTF">2025-06-25T21:44:16Z</dcterms:modified>
</cp:coreProperties>
</file>