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7" r:id="rId8"/>
    <p:sldId id="274" r:id="rId9"/>
    <p:sldId id="273" r:id="rId10"/>
    <p:sldId id="284" r:id="rId11"/>
    <p:sldId id="263" r:id="rId12"/>
    <p:sldId id="266" r:id="rId13"/>
    <p:sldId id="276" r:id="rId14"/>
    <p:sldId id="281" r:id="rId15"/>
    <p:sldId id="269" r:id="rId16"/>
    <p:sldId id="283" r:id="rId17"/>
    <p:sldId id="268" r:id="rId18"/>
    <p:sldId id="277" r:id="rId19"/>
    <p:sldId id="270" r:id="rId20"/>
    <p:sldId id="278" r:id="rId21"/>
    <p:sldId id="271" r:id="rId22"/>
    <p:sldId id="272" r:id="rId23"/>
    <p:sldId id="279" r:id="rId2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3557" autoAdjust="0"/>
  </p:normalViewPr>
  <p:slideViewPr>
    <p:cSldViewPr snapToGrid="0">
      <p:cViewPr varScale="1">
        <p:scale>
          <a:sx n="64" d="100"/>
          <a:sy n="64" d="100"/>
        </p:scale>
        <p:origin x="71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26/06/2025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2817983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26/06/2025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3585229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26/06/2025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949640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26/06/2025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1413490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p:txBody>
          <a:bodyPr/>
          <a:lstStyle/>
          <a:p>
            <a:fld id="{62D78BB8-C6BA-4D00-AB66-919596DDD1DF}" type="datetimeFigureOut">
              <a:rPr lang="pt-BR" smtClean="0"/>
              <a:t>26/06/2025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20162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62D78BB8-C6BA-4D00-AB66-919596DDD1DF}" type="datetimeFigureOut">
              <a:rPr lang="pt-BR" smtClean="0"/>
              <a:t>26/06/2025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242664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62D78BB8-C6BA-4D00-AB66-919596DDD1DF}" type="datetimeFigureOut">
              <a:rPr lang="pt-BR" smtClean="0"/>
              <a:t>26/06/2025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1375972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62D78BB8-C6BA-4D00-AB66-919596DDD1DF}" type="datetimeFigureOut">
              <a:rPr lang="pt-BR" smtClean="0"/>
              <a:t>26/06/2025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3287299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2D78BB8-C6BA-4D00-AB66-919596DDD1DF}" type="datetimeFigureOut">
              <a:rPr lang="pt-BR" smtClean="0"/>
              <a:t>26/06/2025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2768273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62D78BB8-C6BA-4D00-AB66-919596DDD1DF}" type="datetimeFigureOut">
              <a:rPr lang="pt-BR" smtClean="0"/>
              <a:t>26/06/2025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3513716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 texto mestre</a:t>
            </a:r>
          </a:p>
        </p:txBody>
      </p:sp>
      <p:sp>
        <p:nvSpPr>
          <p:cNvPr id="5" name="Espaço Reservado para Data 4"/>
          <p:cNvSpPr>
            <a:spLocks noGrp="1"/>
          </p:cNvSpPr>
          <p:nvPr>
            <p:ph type="dt" sz="half" idx="10"/>
          </p:nvPr>
        </p:nvSpPr>
        <p:spPr/>
        <p:txBody>
          <a:bodyPr/>
          <a:lstStyle/>
          <a:p>
            <a:fld id="{62D78BB8-C6BA-4D00-AB66-919596DDD1DF}" type="datetimeFigureOut">
              <a:rPr lang="pt-BR" smtClean="0"/>
              <a:t>26/06/2025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5FD02A93-A44D-4EE6-84A0-D7DEA0B61649}" type="slidenum">
              <a:rPr lang="pt-BR" smtClean="0"/>
              <a:t>‹nº›</a:t>
            </a:fld>
            <a:endParaRPr lang="pt-BR"/>
          </a:p>
        </p:txBody>
      </p:sp>
    </p:spTree>
    <p:extLst>
      <p:ext uri="{BB962C8B-B14F-4D97-AF65-F5344CB8AC3E}">
        <p14:creationId xmlns:p14="http://schemas.microsoft.com/office/powerpoint/2010/main" val="326304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D78BB8-C6BA-4D00-AB66-919596DDD1DF}" type="datetimeFigureOut">
              <a:rPr lang="pt-BR" smtClean="0"/>
              <a:t>26/06/2025</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02A93-A44D-4EE6-84A0-D7DEA0B61649}" type="slidenum">
              <a:rPr lang="pt-BR" smtClean="0"/>
              <a:t>‹nº›</a:t>
            </a:fld>
            <a:endParaRPr lang="pt-BR"/>
          </a:p>
        </p:txBody>
      </p:sp>
    </p:spTree>
    <p:extLst>
      <p:ext uri="{BB962C8B-B14F-4D97-AF65-F5344CB8AC3E}">
        <p14:creationId xmlns:p14="http://schemas.microsoft.com/office/powerpoint/2010/main" val="2141280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a:extLst>
              <a:ext uri="{FF2B5EF4-FFF2-40B4-BE49-F238E27FC236}">
                <a16:creationId xmlns:a16="http://schemas.microsoft.com/office/drawing/2014/main" id="{E9B16D6C-10D3-95DB-CB23-EAF52B97A0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12" y="0"/>
            <a:ext cx="12128041" cy="6858000"/>
          </a:xfrm>
          <a:prstGeom prst="rect">
            <a:avLst/>
          </a:prstGeom>
        </p:spPr>
      </p:pic>
    </p:spTree>
    <p:extLst>
      <p:ext uri="{BB962C8B-B14F-4D97-AF65-F5344CB8AC3E}">
        <p14:creationId xmlns:p14="http://schemas.microsoft.com/office/powerpoint/2010/main" val="3547832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05031B-7D2E-7D47-CA03-E5F7BCB735E8}"/>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EAA14EDF-861D-292E-D070-4DEC3E2DC7E6}"/>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4BA8A785-530B-154A-379B-81020273AA1B}"/>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4997D5B5-77B0-8C1C-4E0E-A32D0F4834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F06479C6-A62F-1FCD-FEE9-9E8ACC85910D}"/>
              </a:ext>
            </a:extLst>
          </p:cNvPr>
          <p:cNvSpPr txBox="1">
            <a:spLocks/>
          </p:cNvSpPr>
          <p:nvPr/>
        </p:nvSpPr>
        <p:spPr>
          <a:xfrm>
            <a:off x="69574" y="136711"/>
            <a:ext cx="12122425" cy="6232595"/>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400" dirty="0"/>
              <a:t>Ementa: CONSTITUCIONAL. DIREITOS SOCIAIS. COMPETÊNCIA PARA O JULGAMENTO DA LEGALIDADE DE GREVE DE SERVIDORES PÚBLICOS CELETISTAS. JUSTIÇA COMUM. FIXAÇÃO DE TESE DE REPERCUSSÃO GERAL. 1. É competência da justiça comum, federal ou estadual, conforme o caso, o julgamento de dissídio de greve promovida por servidores públicos, na linha do precedente firmado no MI 670 (Rel. Min. MAURÍCIO CORRÊA, Rel. p/ acórdão Min. GILMAR MENDES, Tribunal Pleno, </a:t>
            </a:r>
            <a:r>
              <a:rPr lang="pt-BR" sz="4400" dirty="0" err="1"/>
              <a:t>DJe</a:t>
            </a:r>
            <a:r>
              <a:rPr lang="pt-BR" sz="4400" dirty="0"/>
              <a:t> de 30/10/2008). 2</a:t>
            </a:r>
            <a:r>
              <a:rPr lang="pt-BR" sz="5200" dirty="0"/>
              <a:t>. </a:t>
            </a:r>
            <a:r>
              <a:rPr lang="pt-BR" sz="5200" b="1" dirty="0"/>
              <a:t>As Guardas Municipais executam atividade de segurança pública (art. 144, § 8º, da CF), essencial ao atendimento de necessidades inadiáveis da comunidade </a:t>
            </a:r>
            <a:r>
              <a:rPr lang="pt-BR" sz="4400" b="1" dirty="0"/>
              <a:t>(art. 9º, § 1º, CF), pelo que se submetem às restrições firmadas pelo Supremo Tribunal Federal no julgamento do ARE 654.432 (Rel. Min. EDSON FACHIN, redator para acórdão Min. ALEXANDRE DE MORAES, Tribunal Pleno, julgado em 5/4/2017).</a:t>
            </a:r>
            <a:endParaRPr lang="pt-BR" sz="4400" dirty="0">
              <a:latin typeface="Montserrat" panose="00000500000000000000" pitchFamily="2" charset="0"/>
            </a:endParaRPr>
          </a:p>
        </p:txBody>
      </p:sp>
    </p:spTree>
    <p:extLst>
      <p:ext uri="{BB962C8B-B14F-4D97-AF65-F5344CB8AC3E}">
        <p14:creationId xmlns:p14="http://schemas.microsoft.com/office/powerpoint/2010/main" val="1949079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E7699-3EA6-91BF-B17B-292E94789F8A}"/>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805E45FB-8CA0-49CF-FCB5-87BAFB9E131A}"/>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F72479F2-912D-F19C-24F8-5B3EF3AF7612}"/>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5970DE67-70BF-7487-DCC0-C9B6C00E0A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88694"/>
            <a:ext cx="12016908" cy="7250208"/>
          </a:xfrm>
          <a:prstGeom prst="rect">
            <a:avLst/>
          </a:prstGeom>
        </p:spPr>
      </p:pic>
      <p:sp>
        <p:nvSpPr>
          <p:cNvPr id="9" name="Título 1">
            <a:extLst>
              <a:ext uri="{FF2B5EF4-FFF2-40B4-BE49-F238E27FC236}">
                <a16:creationId xmlns:a16="http://schemas.microsoft.com/office/drawing/2014/main" id="{FBC0F6FF-00C7-7A4A-D92A-D340FC713CB1}"/>
              </a:ext>
            </a:extLst>
          </p:cNvPr>
          <p:cNvSpPr txBox="1">
            <a:spLocks/>
          </p:cNvSpPr>
          <p:nvPr/>
        </p:nvSpPr>
        <p:spPr>
          <a:xfrm>
            <a:off x="89760" y="979390"/>
            <a:ext cx="11723299" cy="499770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				</a:t>
            </a:r>
            <a:r>
              <a:rPr lang="pt-BR" sz="4400" b="1" dirty="0"/>
              <a:t>Regime legal</a:t>
            </a:r>
          </a:p>
          <a:p>
            <a:pPr algn="just"/>
            <a:endParaRPr lang="pt-BR" sz="4400" b="1" dirty="0"/>
          </a:p>
          <a:p>
            <a:pPr algn="just"/>
            <a:r>
              <a:rPr lang="pt-BR" sz="3600" dirty="0"/>
              <a:t>LEI Nº 13.675, DE 11 DE JUNHO DE 2018 – Sistema único de segurança pública.</a:t>
            </a:r>
          </a:p>
          <a:p>
            <a:pPr algn="just"/>
            <a:endParaRPr lang="pt-BR" sz="3600" dirty="0"/>
          </a:p>
          <a:p>
            <a:pPr algn="just"/>
            <a:r>
              <a:rPr lang="pt-BR" sz="3600" dirty="0"/>
              <a:t>Art. 9º, §2º, VII – as Guardas Municipais são integrantes estratégicos do SUSP.</a:t>
            </a:r>
          </a:p>
          <a:p>
            <a:pPr algn="just"/>
            <a:endParaRPr lang="pt-BR" sz="4700" dirty="0">
              <a:latin typeface="Montserrat" panose="00000500000000000000" pitchFamily="2" charset="0"/>
            </a:endParaRPr>
          </a:p>
        </p:txBody>
      </p:sp>
    </p:spTree>
    <p:extLst>
      <p:ext uri="{BB962C8B-B14F-4D97-AF65-F5344CB8AC3E}">
        <p14:creationId xmlns:p14="http://schemas.microsoft.com/office/powerpoint/2010/main" val="7468938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BB85BB-ADA3-6789-2B34-BE3D33D2477B}"/>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9FBEA19D-B0B5-39A6-5EDF-F2F16B789BCF}"/>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93782BFB-0634-A8DF-BA4E-7C4AA6FB00E1}"/>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5273E5F8-EE3F-7F54-F497-5AB5A0AA16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9390"/>
            <a:ext cx="12016908" cy="6759511"/>
          </a:xfrm>
          <a:prstGeom prst="rect">
            <a:avLst/>
          </a:prstGeom>
        </p:spPr>
      </p:pic>
      <p:sp>
        <p:nvSpPr>
          <p:cNvPr id="9" name="Título 1">
            <a:extLst>
              <a:ext uri="{FF2B5EF4-FFF2-40B4-BE49-F238E27FC236}">
                <a16:creationId xmlns:a16="http://schemas.microsoft.com/office/drawing/2014/main" id="{3D90EF0B-E9DA-187C-1BC8-D0C98C12B9F7}"/>
              </a:ext>
            </a:extLst>
          </p:cNvPr>
          <p:cNvSpPr txBox="1">
            <a:spLocks/>
          </p:cNvSpPr>
          <p:nvPr/>
        </p:nvSpPr>
        <p:spPr>
          <a:xfrm>
            <a:off x="89760" y="979390"/>
            <a:ext cx="11723299" cy="499770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ADPF 995 – STF</a:t>
            </a:r>
          </a:p>
          <a:p>
            <a:pPr algn="just"/>
            <a:endParaRPr lang="pt-BR" sz="4700" dirty="0"/>
          </a:p>
          <a:p>
            <a:pPr algn="just"/>
            <a:r>
              <a:rPr lang="pt-BR" sz="4800" dirty="0"/>
              <a:t>Guardas Municipais, quando instituídas, são órgãos integrantes da segurança pública, de modo a ser dada correta interpretação ao § 8º do art. 144 da Constituição Federal?</a:t>
            </a:r>
            <a:endParaRPr lang="pt-BR" sz="6600" dirty="0">
              <a:latin typeface="Montserrat" panose="00000500000000000000" pitchFamily="2" charset="0"/>
            </a:endParaRPr>
          </a:p>
        </p:txBody>
      </p:sp>
    </p:spTree>
    <p:extLst>
      <p:ext uri="{BB962C8B-B14F-4D97-AF65-F5344CB8AC3E}">
        <p14:creationId xmlns:p14="http://schemas.microsoft.com/office/powerpoint/2010/main" val="140392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CB55AF-9EA2-5FC6-1EE3-D9A8CDC1BDF9}"/>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942BFA43-63C6-6BC0-D2B9-4DD3CA759FAA}"/>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117EE4CB-6D5F-4D3C-755B-492C4F8E7DF7}"/>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A82A3613-34FB-13D1-60FC-79357A49EF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9390"/>
            <a:ext cx="12016908" cy="6759511"/>
          </a:xfrm>
          <a:prstGeom prst="rect">
            <a:avLst/>
          </a:prstGeom>
        </p:spPr>
      </p:pic>
      <p:sp>
        <p:nvSpPr>
          <p:cNvPr id="9" name="Título 1">
            <a:extLst>
              <a:ext uri="{FF2B5EF4-FFF2-40B4-BE49-F238E27FC236}">
                <a16:creationId xmlns:a16="http://schemas.microsoft.com/office/drawing/2014/main" id="{20F5E244-7F03-4AD7-0E21-F4FF02BCD449}"/>
              </a:ext>
            </a:extLst>
          </p:cNvPr>
          <p:cNvSpPr txBox="1">
            <a:spLocks/>
          </p:cNvSpPr>
          <p:nvPr/>
        </p:nvSpPr>
        <p:spPr>
          <a:xfrm>
            <a:off x="89760" y="979390"/>
            <a:ext cx="11723299" cy="4997707"/>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ADPF 995 – STF - Seja declarado e reconhecido como violado o Art. 144, § 8º da CF, se não forem consideradas as Guardas Municipais como integrantes da Segurança Pública, quando devidamente criadas e instituídas;</a:t>
            </a:r>
          </a:p>
          <a:p>
            <a:pPr algn="just"/>
            <a:endParaRPr lang="pt-BR" sz="4700" dirty="0"/>
          </a:p>
          <a:p>
            <a:pPr algn="just"/>
            <a:r>
              <a:rPr lang="pt-BR" sz="4800" dirty="0"/>
              <a:t>O quadro normativo constitucional e jurisprudencial dessa SUPREMA CORTE em relação às Guardas Municipais permite concluir que se trata de órgão de segurança pública, integrante do Sistema Único de Segurança Pública (SUSP)</a:t>
            </a:r>
            <a:endParaRPr lang="pt-BR" sz="6600" dirty="0">
              <a:latin typeface="Montserrat" panose="00000500000000000000" pitchFamily="2" charset="0"/>
            </a:endParaRPr>
          </a:p>
        </p:txBody>
      </p:sp>
    </p:spTree>
    <p:extLst>
      <p:ext uri="{BB962C8B-B14F-4D97-AF65-F5344CB8AC3E}">
        <p14:creationId xmlns:p14="http://schemas.microsoft.com/office/powerpoint/2010/main" val="38097034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3F8F0F-71D7-598A-1D9D-913497811523}"/>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810A1FC5-448F-21A6-7655-2C4146FB99C8}"/>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7D681B5D-E108-77B6-B7DC-DA2F5C3F3E72}"/>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226063EA-E354-1C28-1CDD-1716360871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9390"/>
            <a:ext cx="12016908" cy="6759511"/>
          </a:xfrm>
          <a:prstGeom prst="rect">
            <a:avLst/>
          </a:prstGeom>
        </p:spPr>
      </p:pic>
      <p:sp>
        <p:nvSpPr>
          <p:cNvPr id="9" name="Título 1">
            <a:extLst>
              <a:ext uri="{FF2B5EF4-FFF2-40B4-BE49-F238E27FC236}">
                <a16:creationId xmlns:a16="http://schemas.microsoft.com/office/drawing/2014/main" id="{1F8AD335-7D40-5A97-7659-15B0E694FB93}"/>
              </a:ext>
            </a:extLst>
          </p:cNvPr>
          <p:cNvSpPr txBox="1">
            <a:spLocks/>
          </p:cNvSpPr>
          <p:nvPr/>
        </p:nvSpPr>
        <p:spPr>
          <a:xfrm>
            <a:off x="89760" y="979390"/>
            <a:ext cx="11723299" cy="4997707"/>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Tema 656 da Repercussão Geral do STF:</a:t>
            </a:r>
          </a:p>
          <a:p>
            <a:pPr algn="just"/>
            <a:endParaRPr lang="pt-BR" sz="4700" dirty="0"/>
          </a:p>
          <a:p>
            <a:pPr algn="just"/>
            <a:r>
              <a:rPr lang="pt-BR" sz="4800" dirty="0"/>
              <a:t>"É constitucional, no âmbito dos municípios, o exercício de ações de segurança urbana pelas Guardas Municipais, inclusive policiamento ostensivo e comunitário, respeitadas as atribuições dos demais órgãos de segurança pública previstos no art. 144 da Constituição Federal e excluída qualquer atividade de polícia judiciária, sendo submetidas ao controle externo da atividade policial pelo Ministério Público, nos termos do artigo 129, inciso VII, da CF. Conforme o art. 144, § 8º, da Constituição Federal, as leis municipais devem observar as normas gerais fixadas pelo Congresso Nacional"</a:t>
            </a:r>
            <a:endParaRPr lang="pt-BR" sz="6600" dirty="0">
              <a:latin typeface="Montserrat" panose="00000500000000000000" pitchFamily="2" charset="0"/>
            </a:endParaRPr>
          </a:p>
        </p:txBody>
      </p:sp>
    </p:spTree>
    <p:extLst>
      <p:ext uri="{BB962C8B-B14F-4D97-AF65-F5344CB8AC3E}">
        <p14:creationId xmlns:p14="http://schemas.microsoft.com/office/powerpoint/2010/main" val="13132552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0111CD-E3A4-9BF2-FF80-677AD3B4B37A}"/>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5B972F62-0EA6-A679-5E5D-9E1B193C21B9}"/>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3B866AEA-830A-F69C-7CD7-431E2008AF40}"/>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BDF09ADE-7D0B-BE09-C46A-1279B92889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9390"/>
            <a:ext cx="12016908" cy="6759511"/>
          </a:xfrm>
          <a:prstGeom prst="rect">
            <a:avLst/>
          </a:prstGeom>
        </p:spPr>
      </p:pic>
      <p:sp>
        <p:nvSpPr>
          <p:cNvPr id="9" name="Título 1">
            <a:extLst>
              <a:ext uri="{FF2B5EF4-FFF2-40B4-BE49-F238E27FC236}">
                <a16:creationId xmlns:a16="http://schemas.microsoft.com/office/drawing/2014/main" id="{42A51985-882E-096B-666A-41A9C11AA40A}"/>
              </a:ext>
            </a:extLst>
          </p:cNvPr>
          <p:cNvSpPr txBox="1">
            <a:spLocks/>
          </p:cNvSpPr>
          <p:nvPr/>
        </p:nvSpPr>
        <p:spPr>
          <a:xfrm>
            <a:off x="89760" y="979390"/>
            <a:ext cx="11723299" cy="4997707"/>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700" b="1" dirty="0"/>
              <a:t>REGIME PREVIDENCIÁRIO</a:t>
            </a:r>
          </a:p>
          <a:p>
            <a:pPr algn="just"/>
            <a:endParaRPr lang="pt-BR" sz="4700" dirty="0"/>
          </a:p>
          <a:p>
            <a:pPr algn="just"/>
            <a:r>
              <a:rPr lang="pt-BR" sz="4800" dirty="0"/>
              <a:t>Art. 40, § 4º B da CF: </a:t>
            </a:r>
          </a:p>
          <a:p>
            <a:pPr algn="just"/>
            <a:endParaRPr lang="pt-BR" sz="4800" dirty="0"/>
          </a:p>
          <a:p>
            <a:pPr algn="just"/>
            <a:r>
              <a:rPr lang="pt-BR" sz="4800" dirty="0"/>
              <a:t>Poderão ser estabelecidos por lei complementar do respectivo ente federativo idade e tempo de contribuição diferenciados para aposentadoria de ocupantes do cargo de agente penitenciário, de agente socioeducativo ou de policial dos órgãos de que tratam o inciso IV do caput do art. 51, o inciso XIII do caput do art. 52 e os incisos I a IV do caput do art. 144.</a:t>
            </a:r>
            <a:endParaRPr lang="pt-BR" sz="6600" dirty="0">
              <a:latin typeface="Montserrat" panose="00000500000000000000" pitchFamily="2" charset="0"/>
            </a:endParaRPr>
          </a:p>
        </p:txBody>
      </p:sp>
    </p:spTree>
    <p:extLst>
      <p:ext uri="{BB962C8B-B14F-4D97-AF65-F5344CB8AC3E}">
        <p14:creationId xmlns:p14="http://schemas.microsoft.com/office/powerpoint/2010/main" val="34144367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D37275-B212-C729-3E04-E651A5F167A4}"/>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ED21952F-DD79-F8C5-0CF4-7C76CB743852}"/>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E92228FC-7E06-7C3C-7F30-D6D379913CCC}"/>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E0B9939B-3818-AD80-2060-472F150C93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9390"/>
            <a:ext cx="12016908" cy="6759511"/>
          </a:xfrm>
          <a:prstGeom prst="rect">
            <a:avLst/>
          </a:prstGeom>
        </p:spPr>
      </p:pic>
      <p:sp>
        <p:nvSpPr>
          <p:cNvPr id="9" name="Título 1">
            <a:extLst>
              <a:ext uri="{FF2B5EF4-FFF2-40B4-BE49-F238E27FC236}">
                <a16:creationId xmlns:a16="http://schemas.microsoft.com/office/drawing/2014/main" id="{4E5B564C-8643-00C0-359B-B3E4D359E655}"/>
              </a:ext>
            </a:extLst>
          </p:cNvPr>
          <p:cNvSpPr txBox="1">
            <a:spLocks/>
          </p:cNvSpPr>
          <p:nvPr/>
        </p:nvSpPr>
        <p:spPr>
          <a:xfrm>
            <a:off x="89760" y="-1500809"/>
            <a:ext cx="12102240" cy="79964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700" b="1" dirty="0"/>
              <a:t>REGIME PREVIDENCIÁRIO</a:t>
            </a:r>
          </a:p>
          <a:p>
            <a:pPr algn="just"/>
            <a:endParaRPr lang="pt-BR" sz="4700" dirty="0"/>
          </a:p>
          <a:p>
            <a:pPr algn="just"/>
            <a:r>
              <a:rPr lang="pt-BR" sz="4800" dirty="0"/>
              <a:t>Art. 51, IV: Câmara dos Deputado;</a:t>
            </a:r>
          </a:p>
          <a:p>
            <a:pPr algn="just"/>
            <a:endParaRPr lang="pt-BR" sz="4800" dirty="0"/>
          </a:p>
          <a:p>
            <a:pPr algn="just"/>
            <a:r>
              <a:rPr lang="pt-BR" sz="4800" dirty="0"/>
              <a:t>Art. 52,XIII: Senado;</a:t>
            </a:r>
          </a:p>
          <a:p>
            <a:pPr algn="just"/>
            <a:endParaRPr lang="pt-BR" sz="4800" dirty="0"/>
          </a:p>
          <a:p>
            <a:pPr algn="just"/>
            <a:r>
              <a:rPr lang="pt-BR" sz="4800" dirty="0"/>
              <a:t>Art. 144, I a IV: polícia federal; polícia rodoviária federal; polícias civis.</a:t>
            </a:r>
            <a:endParaRPr lang="pt-BR" sz="4800" dirty="0">
              <a:latin typeface="Montserrat" panose="00000500000000000000" pitchFamily="2" charset="0"/>
            </a:endParaRPr>
          </a:p>
          <a:p>
            <a:pPr algn="just"/>
            <a:endParaRPr lang="pt-BR" sz="6600" dirty="0">
              <a:latin typeface="Montserrat" panose="00000500000000000000" pitchFamily="2" charset="0"/>
            </a:endParaRPr>
          </a:p>
        </p:txBody>
      </p:sp>
    </p:spTree>
    <p:extLst>
      <p:ext uri="{BB962C8B-B14F-4D97-AF65-F5344CB8AC3E}">
        <p14:creationId xmlns:p14="http://schemas.microsoft.com/office/powerpoint/2010/main" val="765129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C94CD8-9AC1-AA72-B328-52991BE816BD}"/>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DBD780C0-905B-3C8C-A34C-5CB6B817970D}"/>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D5D59B4A-DF87-BB24-7419-35845256F6C1}"/>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8DEA3D72-EFF9-DE2F-9703-F3D7856C94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9390"/>
            <a:ext cx="12016908" cy="6759511"/>
          </a:xfrm>
          <a:prstGeom prst="rect">
            <a:avLst/>
          </a:prstGeom>
        </p:spPr>
      </p:pic>
      <p:sp>
        <p:nvSpPr>
          <p:cNvPr id="9" name="Título 1">
            <a:extLst>
              <a:ext uri="{FF2B5EF4-FFF2-40B4-BE49-F238E27FC236}">
                <a16:creationId xmlns:a16="http://schemas.microsoft.com/office/drawing/2014/main" id="{F30B34A7-174F-4F84-C524-8CEB90F2804E}"/>
              </a:ext>
            </a:extLst>
          </p:cNvPr>
          <p:cNvSpPr txBox="1">
            <a:spLocks/>
          </p:cNvSpPr>
          <p:nvPr/>
        </p:nvSpPr>
        <p:spPr>
          <a:xfrm>
            <a:off x="89760" y="979390"/>
            <a:ext cx="11723299" cy="499770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Regime previdenciário</a:t>
            </a:r>
          </a:p>
          <a:p>
            <a:pPr algn="just"/>
            <a:endParaRPr lang="pt-BR" sz="4000" dirty="0"/>
          </a:p>
          <a:p>
            <a:pPr algn="just"/>
            <a:r>
              <a:rPr lang="pt-BR" sz="4000" dirty="0"/>
              <a:t>Tema 1057 da RG do STF: Concessão de aposentadoria especial a guarda civil municipal com base no art. 40, § 4º, inciso II, da Constituição Federal, que prevê ser possível, por meio de lei complementar, a adoção de requisitos e critérios diferenciados para a concessão de aposentadoria para servidores que exerçam atividades de risco.</a:t>
            </a:r>
          </a:p>
          <a:p>
            <a:pPr algn="just"/>
            <a:endParaRPr lang="pt-BR" sz="4000" dirty="0"/>
          </a:p>
        </p:txBody>
      </p:sp>
    </p:spTree>
    <p:extLst>
      <p:ext uri="{BB962C8B-B14F-4D97-AF65-F5344CB8AC3E}">
        <p14:creationId xmlns:p14="http://schemas.microsoft.com/office/powerpoint/2010/main" val="2631788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E9269F-1354-7AE6-F81B-9DC9B803695C}"/>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29E55CA3-0658-40A8-0505-37B5227EFA21}"/>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4CB58EF3-D51C-B636-F5A2-B6D079AD8EFB}"/>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ECCBEE8C-7AE3-7A64-2D9F-75A1E7C86C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15077"/>
            <a:ext cx="12016908" cy="6759511"/>
          </a:xfrm>
          <a:prstGeom prst="rect">
            <a:avLst/>
          </a:prstGeom>
        </p:spPr>
      </p:pic>
      <p:sp>
        <p:nvSpPr>
          <p:cNvPr id="9" name="Título 1">
            <a:extLst>
              <a:ext uri="{FF2B5EF4-FFF2-40B4-BE49-F238E27FC236}">
                <a16:creationId xmlns:a16="http://schemas.microsoft.com/office/drawing/2014/main" id="{1BAB8E83-F0D0-8850-8DDA-069409CA77BB}"/>
              </a:ext>
            </a:extLst>
          </p:cNvPr>
          <p:cNvSpPr txBox="1">
            <a:spLocks/>
          </p:cNvSpPr>
          <p:nvPr/>
        </p:nvSpPr>
        <p:spPr>
          <a:xfrm>
            <a:off x="89760" y="0"/>
            <a:ext cx="12234762" cy="68580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Regime previdenciário</a:t>
            </a:r>
          </a:p>
          <a:p>
            <a:pPr algn="just"/>
            <a:endParaRPr lang="pt-BR" sz="4000" dirty="0"/>
          </a:p>
          <a:p>
            <a:pPr algn="just"/>
            <a:r>
              <a:rPr lang="pt-BR" sz="4000" dirty="0"/>
              <a:t>ARE 1215727 - Tema 1057 da RG do STF: O Tribunal, por unanimidade, reconheceu a existência de repercussão geral. No mérito, por maioria, reafirmou a jurisprudência dominante sobre a matéria, vencidos os Ministros Marco Aurélio, Alexandre de Moraes e Ricardo Lewandowski.</a:t>
            </a:r>
          </a:p>
          <a:p>
            <a:pPr algn="just"/>
            <a:endParaRPr lang="pt-BR" sz="4000" dirty="0"/>
          </a:p>
          <a:p>
            <a:pPr algn="just"/>
            <a:r>
              <a:rPr lang="pt-BR" sz="4000" dirty="0"/>
              <a:t>Os guardas civis não possuem direito constitucional à aposentadoria especial por exercício de atividade de risco prevista no artigo 40, § 4º, inciso II, da Constituição Federal.</a:t>
            </a:r>
          </a:p>
        </p:txBody>
      </p:sp>
    </p:spTree>
    <p:extLst>
      <p:ext uri="{BB962C8B-B14F-4D97-AF65-F5344CB8AC3E}">
        <p14:creationId xmlns:p14="http://schemas.microsoft.com/office/powerpoint/2010/main" val="554381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B1871E-C05C-0DAF-1913-6549CA14F764}"/>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F4A52C21-45F5-860A-E509-324ACACB28F4}"/>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012612AF-8291-6177-3AF7-5198C40F222E}"/>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A3113031-802B-CD2B-68E6-1919EB0B35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9390"/>
            <a:ext cx="12016908" cy="6759511"/>
          </a:xfrm>
          <a:prstGeom prst="rect">
            <a:avLst/>
          </a:prstGeom>
        </p:spPr>
      </p:pic>
      <p:sp>
        <p:nvSpPr>
          <p:cNvPr id="9" name="Título 1">
            <a:extLst>
              <a:ext uri="{FF2B5EF4-FFF2-40B4-BE49-F238E27FC236}">
                <a16:creationId xmlns:a16="http://schemas.microsoft.com/office/drawing/2014/main" id="{CD4A0395-EA02-7344-D501-7C6965A112FD}"/>
              </a:ext>
            </a:extLst>
          </p:cNvPr>
          <p:cNvSpPr txBox="1">
            <a:spLocks/>
          </p:cNvSpPr>
          <p:nvPr/>
        </p:nvSpPr>
        <p:spPr>
          <a:xfrm>
            <a:off x="89760" y="979390"/>
            <a:ext cx="11723299" cy="499770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Regime previdenciário</a:t>
            </a:r>
          </a:p>
          <a:p>
            <a:pPr algn="just"/>
            <a:endParaRPr lang="pt-BR" sz="4000" dirty="0"/>
          </a:p>
          <a:p>
            <a:pPr algn="just"/>
            <a:r>
              <a:rPr lang="pt-BR" sz="4000" dirty="0"/>
              <a:t>ADPF 1.095 do STF: reconhecimento do direito dos guardas municipais à aposentadoria especial prevista no § 4º-B do art. 40 da Constituição Federal.</a:t>
            </a:r>
          </a:p>
          <a:p>
            <a:pPr algn="just"/>
            <a:endParaRPr lang="pt-BR" sz="4000" dirty="0"/>
          </a:p>
        </p:txBody>
      </p:sp>
    </p:spTree>
    <p:extLst>
      <p:ext uri="{BB962C8B-B14F-4D97-AF65-F5344CB8AC3E}">
        <p14:creationId xmlns:p14="http://schemas.microsoft.com/office/powerpoint/2010/main" val="3788555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F3E820B0-897C-EA16-8198-250DAC132C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p:cNvSpPr txBox="1">
            <a:spLocks/>
          </p:cNvSpPr>
          <p:nvPr/>
        </p:nvSpPr>
        <p:spPr>
          <a:xfrm>
            <a:off x="1222512" y="1073427"/>
            <a:ext cx="10048461" cy="201764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6600" b="1" dirty="0"/>
              <a:t>Guarda Civil Municipal (GCM)</a:t>
            </a:r>
            <a:endParaRPr lang="pt-BR" sz="6600" b="1" dirty="0">
              <a:latin typeface="Montserrat" panose="00000500000000000000" pitchFamily="2" charset="0"/>
            </a:endParaRPr>
          </a:p>
        </p:txBody>
      </p:sp>
    </p:spTree>
    <p:extLst>
      <p:ext uri="{BB962C8B-B14F-4D97-AF65-F5344CB8AC3E}">
        <p14:creationId xmlns:p14="http://schemas.microsoft.com/office/powerpoint/2010/main" val="7876084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A06788-AFA0-2F04-5693-899AD6374ED1}"/>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9AA412ED-C010-CFB9-482E-1E4C28607BF5}"/>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D43A2DAB-1EDC-6313-C584-87E7FD4E8FE1}"/>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F8003211-015C-2CB9-1362-65EAD874DE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9390"/>
            <a:ext cx="12016908" cy="6759511"/>
          </a:xfrm>
          <a:prstGeom prst="rect">
            <a:avLst/>
          </a:prstGeom>
        </p:spPr>
      </p:pic>
      <p:sp>
        <p:nvSpPr>
          <p:cNvPr id="9" name="Título 1">
            <a:extLst>
              <a:ext uri="{FF2B5EF4-FFF2-40B4-BE49-F238E27FC236}">
                <a16:creationId xmlns:a16="http://schemas.microsoft.com/office/drawing/2014/main" id="{B47D338B-5EB6-A587-F770-0A59C7015DF8}"/>
              </a:ext>
            </a:extLst>
          </p:cNvPr>
          <p:cNvSpPr txBox="1">
            <a:spLocks/>
          </p:cNvSpPr>
          <p:nvPr/>
        </p:nvSpPr>
        <p:spPr>
          <a:xfrm>
            <a:off x="89760" y="112144"/>
            <a:ext cx="11723299" cy="5864954"/>
          </a:xfrm>
          <a:prstGeom prst="rect">
            <a:avLst/>
          </a:prstGeom>
        </p:spPr>
        <p:txBody>
          <a:bodyPr vert="horz" lIns="91440" tIns="45720" rIns="91440" bIns="45720" rtlCol="0" anchor="b">
            <a:normAutofit fontScale="8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Regime previdenciário</a:t>
            </a:r>
          </a:p>
          <a:p>
            <a:pPr algn="just"/>
            <a:endParaRPr lang="pt-BR" sz="4000" dirty="0"/>
          </a:p>
          <a:p>
            <a:pPr algn="just"/>
            <a:r>
              <a:rPr lang="pt-BR" sz="4000" dirty="0"/>
              <a:t>Min. Gilmar (relator) julga improcedente o pedido: </a:t>
            </a:r>
          </a:p>
          <a:p>
            <a:pPr algn="just"/>
            <a:endParaRPr lang="pt-BR" sz="4000" dirty="0"/>
          </a:p>
          <a:p>
            <a:pPr algn="just"/>
            <a:r>
              <a:rPr lang="pt-BR" sz="4000" dirty="0"/>
              <a:t>- Impossibilidade de elastecimento das disposições constantes do § 4º-B do art. 40 do texto constitucional, não se revela possível a atribuição de interpretação conforme à Constituição à Lei Complementar 51/1985, tampouco à própria norma introduzida pela Emenda Constitucional 103/2019.</a:t>
            </a:r>
          </a:p>
          <a:p>
            <a:pPr algn="just"/>
            <a:endParaRPr lang="pt-BR" sz="4000" dirty="0"/>
          </a:p>
          <a:p>
            <a:pPr algn="just"/>
            <a:r>
              <a:rPr lang="pt-BR" sz="4000" dirty="0"/>
              <a:t>- Incompatibilidade de enquadramento no § 4º-C do art. 40 da Constituição Federal por categoria profissional ou ocupacional, não se mostra admissível a pretensão</a:t>
            </a:r>
          </a:p>
          <a:p>
            <a:pPr algn="just"/>
            <a:endParaRPr lang="pt-BR" sz="4000" dirty="0"/>
          </a:p>
          <a:p>
            <a:pPr algn="just"/>
            <a:r>
              <a:rPr lang="pt-BR" sz="4000" dirty="0"/>
              <a:t>Min. Alexandre pediu vistas</a:t>
            </a:r>
          </a:p>
        </p:txBody>
      </p:sp>
    </p:spTree>
    <p:extLst>
      <p:ext uri="{BB962C8B-B14F-4D97-AF65-F5344CB8AC3E}">
        <p14:creationId xmlns:p14="http://schemas.microsoft.com/office/powerpoint/2010/main" val="741898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EB0767-6476-BDF3-1081-B4EBD733BA5A}"/>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58A75822-A7D8-5082-3CED-3F6E6BB1A374}"/>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8A93EBDC-96CD-6E7C-AA8A-1B4C81EE538A}"/>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CA066113-844F-913C-2578-4D15843884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79390"/>
            <a:ext cx="12016908" cy="6759511"/>
          </a:xfrm>
          <a:prstGeom prst="rect">
            <a:avLst/>
          </a:prstGeom>
        </p:spPr>
      </p:pic>
      <p:sp>
        <p:nvSpPr>
          <p:cNvPr id="9" name="Título 1">
            <a:extLst>
              <a:ext uri="{FF2B5EF4-FFF2-40B4-BE49-F238E27FC236}">
                <a16:creationId xmlns:a16="http://schemas.microsoft.com/office/drawing/2014/main" id="{F864A490-8FE7-E69D-E1F6-BC9BE442D8C6}"/>
              </a:ext>
            </a:extLst>
          </p:cNvPr>
          <p:cNvSpPr txBox="1">
            <a:spLocks/>
          </p:cNvSpPr>
          <p:nvPr/>
        </p:nvSpPr>
        <p:spPr>
          <a:xfrm>
            <a:off x="-33097" y="0"/>
            <a:ext cx="12225097" cy="742453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3600" b="1" dirty="0"/>
              <a:t>PEC 275/2016 – Câmara dos Deputados </a:t>
            </a:r>
            <a:r>
              <a:rPr lang="pt-BR" sz="3600" dirty="0"/>
              <a:t>Inclui a guarda municipal entre os órgão de segurança pública</a:t>
            </a:r>
          </a:p>
          <a:p>
            <a:pPr algn="just"/>
            <a:endParaRPr lang="pt-BR" sz="3600" dirty="0"/>
          </a:p>
          <a:p>
            <a:pPr algn="just"/>
            <a:r>
              <a:rPr lang="pt-BR" sz="3600" dirty="0"/>
              <a:t> Art. 144 § 8º Os Municípios poderão constituir guardas municipais destinadas à proteção de seus bens, serviços e instalações, conforme dispuser a lei, </a:t>
            </a:r>
            <a:r>
              <a:rPr lang="pt-BR" sz="3600" b="1" dirty="0"/>
              <a:t>observadas as seguintes disposições: </a:t>
            </a:r>
          </a:p>
          <a:p>
            <a:pPr algn="just"/>
            <a:endParaRPr lang="pt-BR" sz="3600" dirty="0"/>
          </a:p>
          <a:p>
            <a:pPr algn="just"/>
            <a:r>
              <a:rPr lang="pt-BR" sz="3600" b="1" dirty="0"/>
              <a:t>I – aplica-se aos guardas municipais o disposto no art. 40, § 4º, desta Constituição; e </a:t>
            </a:r>
          </a:p>
          <a:p>
            <a:pPr algn="just"/>
            <a:endParaRPr lang="pt-BR" sz="3600" dirty="0"/>
          </a:p>
          <a:p>
            <a:pPr algn="just"/>
            <a:r>
              <a:rPr lang="pt-BR" sz="3600" b="1" dirty="0"/>
              <a:t>II – para fins de aplicação das disposições legais relativas aos critérios de aposentadoria, os guardas municipais são equiparados aos servidores públicos policiais.(Admitida pela CCJ, aguarda designação de Comissão Especial</a:t>
            </a:r>
          </a:p>
        </p:txBody>
      </p:sp>
    </p:spTree>
    <p:extLst>
      <p:ext uri="{BB962C8B-B14F-4D97-AF65-F5344CB8AC3E}">
        <p14:creationId xmlns:p14="http://schemas.microsoft.com/office/powerpoint/2010/main" val="3953797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48C38-4150-B60B-670A-ED2ED77CD3FE}"/>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0BCE3AEF-5084-9EE1-AE38-7C0C583A2754}"/>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FE664F24-61AD-7436-8210-6F78D5CD5007}"/>
              </a:ext>
            </a:extLst>
          </p:cNvPr>
          <p:cNvSpPr txBox="1">
            <a:spLocks/>
          </p:cNvSpPr>
          <p:nvPr/>
        </p:nvSpPr>
        <p:spPr>
          <a:xfrm flipH="1" flipV="1">
            <a:off x="600668" y="362309"/>
            <a:ext cx="45719" cy="126384"/>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2BAB93D8-3ED6-22FD-1346-3E357857C0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016908" cy="7738901"/>
          </a:xfrm>
          <a:prstGeom prst="rect">
            <a:avLst/>
          </a:prstGeom>
        </p:spPr>
      </p:pic>
      <p:sp>
        <p:nvSpPr>
          <p:cNvPr id="9" name="Título 1">
            <a:extLst>
              <a:ext uri="{FF2B5EF4-FFF2-40B4-BE49-F238E27FC236}">
                <a16:creationId xmlns:a16="http://schemas.microsoft.com/office/drawing/2014/main" id="{3E19EA99-686C-31CD-7D17-E1690F9F1F74}"/>
              </a:ext>
            </a:extLst>
          </p:cNvPr>
          <p:cNvSpPr txBox="1">
            <a:spLocks/>
          </p:cNvSpPr>
          <p:nvPr/>
        </p:nvSpPr>
        <p:spPr>
          <a:xfrm>
            <a:off x="0" y="0"/>
            <a:ext cx="12192000" cy="582433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3600" b="1" dirty="0"/>
              <a:t>PEC 37/2022 – Senado Federal (Aprovada)</a:t>
            </a:r>
          </a:p>
          <a:p>
            <a:pPr algn="just"/>
            <a:endParaRPr lang="pt-BR" sz="3600" b="1" dirty="0"/>
          </a:p>
          <a:p>
            <a:pPr algn="just"/>
            <a:r>
              <a:rPr lang="pt-BR" sz="3600" dirty="0"/>
              <a:t>Art. 144. A segurança pública, dever do Estado, direito e responsabilidade de todos, é exercida para a preservação da ordem pública e da incolumidade das pessoas e do patrimônio, através dos seguintes órgãos:</a:t>
            </a:r>
          </a:p>
          <a:p>
            <a:pPr algn="just"/>
            <a:r>
              <a:rPr lang="pt-BR" sz="3600" dirty="0"/>
              <a:t>(...)</a:t>
            </a:r>
          </a:p>
          <a:p>
            <a:pPr algn="just"/>
            <a:r>
              <a:rPr lang="pt-BR" sz="3600" dirty="0"/>
              <a:t>VII – guardas ou polícias um Municipais; </a:t>
            </a:r>
          </a:p>
          <a:p>
            <a:pPr algn="just"/>
            <a:endParaRPr lang="pt-BR" sz="3600" dirty="0"/>
          </a:p>
          <a:p>
            <a:pPr algn="just"/>
            <a:r>
              <a:rPr lang="pt-BR" sz="3600" dirty="0"/>
              <a:t>VIII – agentes de trânsito.</a:t>
            </a:r>
            <a:endParaRPr lang="pt-BR" sz="3600" b="1" dirty="0"/>
          </a:p>
        </p:txBody>
      </p:sp>
    </p:spTree>
    <p:extLst>
      <p:ext uri="{BB962C8B-B14F-4D97-AF65-F5344CB8AC3E}">
        <p14:creationId xmlns:p14="http://schemas.microsoft.com/office/powerpoint/2010/main" val="753029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8584E-5DF8-5415-F2AE-6D4BE851F475}"/>
            </a:ext>
          </a:extLst>
        </p:cNvPr>
        <p:cNvGrpSpPr/>
        <p:nvPr/>
      </p:nvGrpSpPr>
      <p:grpSpPr>
        <a:xfrm>
          <a:off x="0" y="0"/>
          <a:ext cx="0" cy="0"/>
          <a:chOff x="0" y="0"/>
          <a:chExt cx="0" cy="0"/>
        </a:xfrm>
      </p:grpSpPr>
      <p:pic>
        <p:nvPicPr>
          <p:cNvPr id="4" name="Imagem 3">
            <a:extLst>
              <a:ext uri="{FF2B5EF4-FFF2-40B4-BE49-F238E27FC236}">
                <a16:creationId xmlns:a16="http://schemas.microsoft.com/office/drawing/2014/main" id="{76760E7A-0AC0-82BF-4661-6956782B8D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1999" cy="6858000"/>
          </a:xfrm>
          <a:prstGeom prst="rect">
            <a:avLst/>
          </a:prstGeom>
        </p:spPr>
      </p:pic>
      <p:sp>
        <p:nvSpPr>
          <p:cNvPr id="6" name="Título 1">
            <a:extLst>
              <a:ext uri="{FF2B5EF4-FFF2-40B4-BE49-F238E27FC236}">
                <a16:creationId xmlns:a16="http://schemas.microsoft.com/office/drawing/2014/main" id="{BC5CCC2D-866D-AA60-DE6B-870EEF69BCDD}"/>
              </a:ext>
            </a:extLst>
          </p:cNvPr>
          <p:cNvSpPr txBox="1">
            <a:spLocks/>
          </p:cNvSpPr>
          <p:nvPr/>
        </p:nvSpPr>
        <p:spPr>
          <a:xfrm>
            <a:off x="3146855" y="250696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dirty="0">
                <a:latin typeface="Montserrat" panose="00000500000000000000" pitchFamily="2" charset="0"/>
              </a:rPr>
              <a:t>Obrigado!</a:t>
            </a:r>
          </a:p>
        </p:txBody>
      </p:sp>
    </p:spTree>
    <p:extLst>
      <p:ext uri="{BB962C8B-B14F-4D97-AF65-F5344CB8AC3E}">
        <p14:creationId xmlns:p14="http://schemas.microsoft.com/office/powerpoint/2010/main" val="3199174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11F77F-B449-0FEB-F363-04F6F66600CB}"/>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7326A1B1-12BF-C56C-CE25-51B2B89301B4}"/>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43C1F4DE-1C17-3DF8-A4DF-2ADA2927F825}"/>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C3FB6AEB-B695-5B6D-9A68-F9B05BC4B5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560502ED-7472-8789-D7FD-1E5605107FF9}"/>
              </a:ext>
            </a:extLst>
          </p:cNvPr>
          <p:cNvSpPr txBox="1">
            <a:spLocks/>
          </p:cNvSpPr>
          <p:nvPr/>
        </p:nvSpPr>
        <p:spPr>
          <a:xfrm>
            <a:off x="378941" y="129396"/>
            <a:ext cx="12192000" cy="6530196"/>
          </a:xfrm>
          <a:prstGeom prst="rect">
            <a:avLst/>
          </a:prstGeom>
        </p:spPr>
        <p:txBody>
          <a:bodyPr vert="horz" lIns="91440" tIns="45720" rIns="91440" bIns="45720" rtlCol="0" anchor="b">
            <a:normAutofit fontScale="92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t>				</a:t>
            </a:r>
          </a:p>
          <a:p>
            <a:pPr algn="l"/>
            <a:endParaRPr lang="pt-BR" sz="4000" b="1" dirty="0"/>
          </a:p>
          <a:p>
            <a:pPr algn="l"/>
            <a:endParaRPr lang="pt-BR" sz="4000" b="1" dirty="0"/>
          </a:p>
          <a:p>
            <a:pPr algn="l"/>
            <a:r>
              <a:rPr lang="pt-BR" sz="4000" b="1" dirty="0"/>
              <a:t>	INTRODUÇÃO</a:t>
            </a:r>
          </a:p>
          <a:p>
            <a:pPr algn="l"/>
            <a:endParaRPr lang="pt-BR" sz="4000" b="1" dirty="0"/>
          </a:p>
          <a:p>
            <a:pPr marL="571500" indent="-571500" algn="l">
              <a:buFontTx/>
              <a:buChar char="-"/>
            </a:pPr>
            <a:endParaRPr lang="pt-BR" sz="4000" b="1" dirty="0"/>
          </a:p>
          <a:p>
            <a:pPr marL="571500" indent="-571500" algn="l">
              <a:buFontTx/>
              <a:buChar char="-"/>
            </a:pPr>
            <a:r>
              <a:rPr lang="pt-BR" sz="4000" b="1" dirty="0"/>
              <a:t>Regime constitucional</a:t>
            </a:r>
          </a:p>
          <a:p>
            <a:pPr marL="571500" indent="-571500" algn="l">
              <a:buFontTx/>
              <a:buChar char="-"/>
            </a:pPr>
            <a:endParaRPr lang="pt-BR" sz="4000" b="1" dirty="0"/>
          </a:p>
          <a:p>
            <a:pPr marL="571500" indent="-571500" algn="l">
              <a:buFontTx/>
              <a:buChar char="-"/>
            </a:pPr>
            <a:r>
              <a:rPr lang="pt-BR" sz="4000" b="1" dirty="0"/>
              <a:t>Regime legal</a:t>
            </a:r>
          </a:p>
          <a:p>
            <a:pPr marL="571500" indent="-571500" algn="l">
              <a:buFontTx/>
              <a:buChar char="-"/>
            </a:pPr>
            <a:endParaRPr lang="pt-BR" sz="4000" b="1" dirty="0"/>
          </a:p>
          <a:p>
            <a:pPr marL="571500" indent="-571500" algn="l">
              <a:buFontTx/>
              <a:buChar char="-"/>
            </a:pPr>
            <a:r>
              <a:rPr lang="pt-BR" sz="4000" b="1" dirty="0"/>
              <a:t>Regime Previdenciário</a:t>
            </a:r>
          </a:p>
          <a:p>
            <a:pPr marL="571500" indent="-571500" algn="l">
              <a:buFontTx/>
              <a:buChar char="-"/>
            </a:pPr>
            <a:endParaRPr lang="pt-BR" sz="4000" b="1" dirty="0"/>
          </a:p>
          <a:p>
            <a:pPr marL="571500" indent="-571500" algn="l">
              <a:buFontTx/>
              <a:buChar char="-"/>
            </a:pPr>
            <a:r>
              <a:rPr lang="pt-BR" sz="4000" b="1" dirty="0"/>
              <a:t>Conclusão</a:t>
            </a:r>
          </a:p>
          <a:p>
            <a:pPr algn="l"/>
            <a:endParaRPr lang="pt-BR" sz="4000" b="1" dirty="0">
              <a:latin typeface="Montserrat" panose="00000500000000000000" pitchFamily="2" charset="0"/>
            </a:endParaRPr>
          </a:p>
          <a:p>
            <a:pPr algn="l"/>
            <a:endParaRPr lang="pt-BR" sz="4000" dirty="0">
              <a:latin typeface="Montserrat" panose="00000500000000000000" pitchFamily="2" charset="0"/>
            </a:endParaRPr>
          </a:p>
        </p:txBody>
      </p:sp>
    </p:spTree>
    <p:extLst>
      <p:ext uri="{BB962C8B-B14F-4D97-AF65-F5344CB8AC3E}">
        <p14:creationId xmlns:p14="http://schemas.microsoft.com/office/powerpoint/2010/main" val="40285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06272E-7E54-E847-6C52-C23C6E460A16}"/>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07A490AD-5D94-4B3D-1B1E-8558B512127B}"/>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6BA6341F-BBCF-63C1-5B4D-99DCCDE77B51}"/>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55A7B5BF-AC79-481C-AD7A-B0F132DEDD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0717AD51-748B-2683-9D76-CC8CD4863E90}"/>
              </a:ext>
            </a:extLst>
          </p:cNvPr>
          <p:cNvSpPr txBox="1">
            <a:spLocks/>
          </p:cNvSpPr>
          <p:nvPr/>
        </p:nvSpPr>
        <p:spPr>
          <a:xfrm>
            <a:off x="465826" y="488693"/>
            <a:ext cx="12407040" cy="499770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b="1" dirty="0"/>
              <a:t>				Regime constitucional</a:t>
            </a:r>
          </a:p>
          <a:p>
            <a:pPr algn="l"/>
            <a:endParaRPr lang="pt-BR" sz="4000" b="1" dirty="0"/>
          </a:p>
          <a:p>
            <a:pPr marL="571500" indent="-571500" algn="l">
              <a:buFontTx/>
              <a:buChar char="-"/>
            </a:pPr>
            <a:r>
              <a:rPr lang="pt-BR" sz="4000" b="1" dirty="0"/>
              <a:t>Art. 144, § 8º, da Constituição Federal:</a:t>
            </a:r>
          </a:p>
          <a:p>
            <a:pPr marL="571500" indent="-571500" algn="l">
              <a:buFontTx/>
              <a:buChar char="-"/>
            </a:pPr>
            <a:endParaRPr lang="pt-BR" sz="4000" b="1" dirty="0"/>
          </a:p>
          <a:p>
            <a:pPr algn="l"/>
            <a:r>
              <a:rPr lang="pt-BR" sz="4400" dirty="0"/>
              <a:t>§ 8º Os Municípios poderão constituir guardas municipais destinadas à proteção de seus bens, serviços e instalações, conforme dispuser a lei.</a:t>
            </a:r>
            <a:endParaRPr lang="pt-BR" sz="4400" b="1" dirty="0">
              <a:latin typeface="Montserrat" panose="00000500000000000000" pitchFamily="2" charset="0"/>
            </a:endParaRPr>
          </a:p>
          <a:p>
            <a:pPr algn="l"/>
            <a:endParaRPr lang="pt-BR" sz="4000" dirty="0">
              <a:latin typeface="Montserrat" panose="00000500000000000000" pitchFamily="2" charset="0"/>
            </a:endParaRPr>
          </a:p>
        </p:txBody>
      </p:sp>
    </p:spTree>
    <p:extLst>
      <p:ext uri="{BB962C8B-B14F-4D97-AF65-F5344CB8AC3E}">
        <p14:creationId xmlns:p14="http://schemas.microsoft.com/office/powerpoint/2010/main" val="3120566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861463-CF88-BF8B-B6C6-65992F128CD4}"/>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E4363170-123D-771E-FA67-938ED299F2EE}"/>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4F1BC5CD-DFB2-83FE-C8C9-208AAD48CDD8}"/>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BBE0207A-ED3D-12DE-41E7-F649657262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44D730A1-DF5D-6F01-15EB-2889EF778D12}"/>
              </a:ext>
            </a:extLst>
          </p:cNvPr>
          <p:cNvSpPr txBox="1">
            <a:spLocks/>
          </p:cNvSpPr>
          <p:nvPr/>
        </p:nvSpPr>
        <p:spPr>
          <a:xfrm>
            <a:off x="276044" y="-285983"/>
            <a:ext cx="11723299" cy="499770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				</a:t>
            </a:r>
            <a:r>
              <a:rPr lang="pt-BR" sz="4400" b="1" dirty="0"/>
              <a:t>Regime legal</a:t>
            </a:r>
          </a:p>
          <a:p>
            <a:pPr algn="just"/>
            <a:endParaRPr lang="pt-BR" sz="4400" b="1" dirty="0"/>
          </a:p>
          <a:p>
            <a:pPr algn="just"/>
            <a:r>
              <a:rPr lang="pt-BR" sz="4400" dirty="0"/>
              <a:t>Lei nº 13.022/2014 (Estatuto Geral das Guardas Municipais) - Dispõe sobre o Estatuto Geral das Guardas Municipais</a:t>
            </a:r>
            <a:r>
              <a:rPr lang="pt-BR" dirty="0"/>
              <a:t>.</a:t>
            </a:r>
            <a:endParaRPr lang="pt-BR" sz="4000" dirty="0">
              <a:latin typeface="Montserrat" panose="00000500000000000000" pitchFamily="2" charset="0"/>
            </a:endParaRPr>
          </a:p>
        </p:txBody>
      </p:sp>
    </p:spTree>
    <p:extLst>
      <p:ext uri="{BB962C8B-B14F-4D97-AF65-F5344CB8AC3E}">
        <p14:creationId xmlns:p14="http://schemas.microsoft.com/office/powerpoint/2010/main" val="2692814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31167C-FBEB-A275-EB14-F6E69E41E83C}"/>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C05DB967-3669-BB6D-2A59-458CA8F9867A}"/>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9843CFE0-E3B0-4DA6-0781-D4766C2841AC}"/>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0E5FD8AC-0804-56EA-C1CB-874A743215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56E5B688-6FF0-C02E-2774-0EBA8E51E7FB}"/>
              </a:ext>
            </a:extLst>
          </p:cNvPr>
          <p:cNvSpPr txBox="1">
            <a:spLocks/>
          </p:cNvSpPr>
          <p:nvPr/>
        </p:nvSpPr>
        <p:spPr>
          <a:xfrm>
            <a:off x="301923" y="136712"/>
            <a:ext cx="11723299" cy="499770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				</a:t>
            </a:r>
            <a:r>
              <a:rPr lang="pt-BR" sz="4400" b="1" dirty="0"/>
              <a:t>Regime legal</a:t>
            </a:r>
          </a:p>
          <a:p>
            <a:pPr algn="just"/>
            <a:endParaRPr lang="pt-BR" sz="4400" b="1" dirty="0"/>
          </a:p>
          <a:p>
            <a:pPr algn="just"/>
            <a:r>
              <a:rPr lang="pt-BR" sz="4700" dirty="0"/>
              <a:t>Art. 2º Incumbe às guardas municipais, instituições de caráter civil, uniformizadas e armadas conforme previsto em lei, a função de proteção municipal preventiva, ressalvadas as competências da União, dos Estados e do Distrito Federal.</a:t>
            </a:r>
            <a:endParaRPr lang="pt-BR" sz="4700" dirty="0">
              <a:latin typeface="Montserrat" panose="00000500000000000000" pitchFamily="2" charset="0"/>
            </a:endParaRPr>
          </a:p>
        </p:txBody>
      </p:sp>
    </p:spTree>
    <p:extLst>
      <p:ext uri="{BB962C8B-B14F-4D97-AF65-F5344CB8AC3E}">
        <p14:creationId xmlns:p14="http://schemas.microsoft.com/office/powerpoint/2010/main" val="2739296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D1BC3A-194B-5AE9-4BAC-C6387CE33E37}"/>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616D923E-524F-E9BC-B5B7-CAEF11083832}"/>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AC423E3A-0BBD-56FB-A534-67163522FD11}"/>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02AE0FF7-005C-94F6-AE46-3C0C5F9970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924EC751-9CE9-58A8-4093-F73D974EE0B9}"/>
              </a:ext>
            </a:extLst>
          </p:cNvPr>
          <p:cNvSpPr txBox="1">
            <a:spLocks/>
          </p:cNvSpPr>
          <p:nvPr/>
        </p:nvSpPr>
        <p:spPr>
          <a:xfrm>
            <a:off x="301923" y="488694"/>
            <a:ext cx="11723299" cy="409324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000" b="1" dirty="0"/>
              <a:t>Regime legal</a:t>
            </a:r>
            <a:endParaRPr lang="pt-BR" sz="4000" dirty="0"/>
          </a:p>
          <a:p>
            <a:pPr algn="just"/>
            <a:endParaRPr lang="pt-BR" sz="4000" dirty="0"/>
          </a:p>
          <a:p>
            <a:pPr algn="just"/>
            <a:endParaRPr lang="pt-BR" sz="4000" dirty="0"/>
          </a:p>
          <a:p>
            <a:pPr algn="just"/>
            <a:r>
              <a:rPr lang="pt-BR" sz="4000" dirty="0"/>
              <a:t>ARE  654.432, paradigma do Tema 541 da RG do STF:</a:t>
            </a:r>
          </a:p>
          <a:p>
            <a:pPr algn="just"/>
            <a:endParaRPr lang="pt-BR" sz="4000" dirty="0"/>
          </a:p>
          <a:p>
            <a:pPr algn="just"/>
            <a:r>
              <a:rPr lang="pt-BR" sz="4000" dirty="0"/>
              <a:t>Exercício do direito de greve por policiais civis</a:t>
            </a:r>
            <a:endParaRPr lang="pt-BR" sz="4000" dirty="0">
              <a:latin typeface="Montserrat" panose="00000500000000000000" pitchFamily="2" charset="0"/>
            </a:endParaRPr>
          </a:p>
        </p:txBody>
      </p:sp>
    </p:spTree>
    <p:extLst>
      <p:ext uri="{BB962C8B-B14F-4D97-AF65-F5344CB8AC3E}">
        <p14:creationId xmlns:p14="http://schemas.microsoft.com/office/powerpoint/2010/main" val="863945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8AF5A6-56BC-3004-F26A-4E4E7089E954}"/>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5C8C53E7-8D5E-4562-382F-9CFF78F955BF}"/>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6BD9FFDE-3617-8FCA-F476-F97403CF29A3}"/>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468BF52A-A977-6DE8-8DC5-81A6EA854A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40B33E40-9BD5-2B40-0E58-A380479B5929}"/>
              </a:ext>
            </a:extLst>
          </p:cNvPr>
          <p:cNvSpPr txBox="1">
            <a:spLocks/>
          </p:cNvSpPr>
          <p:nvPr/>
        </p:nvSpPr>
        <p:spPr>
          <a:xfrm>
            <a:off x="301923" y="136712"/>
            <a:ext cx="11723299" cy="4997707"/>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3600" dirty="0"/>
              <a:t>Tese</a:t>
            </a:r>
          </a:p>
          <a:p>
            <a:pPr algn="just"/>
            <a:endParaRPr lang="pt-BR" sz="4400" dirty="0"/>
          </a:p>
          <a:p>
            <a:pPr algn="just"/>
            <a:r>
              <a:rPr lang="pt-BR" sz="4800" dirty="0"/>
              <a:t>1 - O exercício do direito de greve, sob qualquer forma ou modalidade, é vedado aos policiais civis e a todos os servidores públicos que atuem </a:t>
            </a:r>
            <a:r>
              <a:rPr lang="pt-BR" sz="4800" b="1" dirty="0"/>
              <a:t>diretamente na área de segurança pública</a:t>
            </a:r>
            <a:r>
              <a:rPr lang="pt-BR" sz="4800" dirty="0"/>
              <a:t>. 2 - É obrigatória a participação do Poder Público em mediação instaurada pelos órgãos classistas das carreiras de segurança pública, nos termos do art. 165 do Código de Processo Civil, para vocalização dos interesses da categoria.</a:t>
            </a:r>
            <a:endParaRPr lang="pt-BR" sz="4800" dirty="0">
              <a:latin typeface="Montserrat" panose="00000500000000000000" pitchFamily="2" charset="0"/>
            </a:endParaRPr>
          </a:p>
        </p:txBody>
      </p:sp>
    </p:spTree>
    <p:extLst>
      <p:ext uri="{BB962C8B-B14F-4D97-AF65-F5344CB8AC3E}">
        <p14:creationId xmlns:p14="http://schemas.microsoft.com/office/powerpoint/2010/main" val="526217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9CE48D-5F5B-BE0A-30A0-3BE7023BDF49}"/>
            </a:ext>
          </a:extLst>
        </p:cNvPr>
        <p:cNvGrpSpPr/>
        <p:nvPr/>
      </p:nvGrpSpPr>
      <p:grpSpPr>
        <a:xfrm>
          <a:off x="0" y="0"/>
          <a:ext cx="0" cy="0"/>
          <a:chOff x="0" y="0"/>
          <a:chExt cx="0" cy="0"/>
        </a:xfrm>
      </p:grpSpPr>
      <p:sp>
        <p:nvSpPr>
          <p:cNvPr id="7" name="Título 1">
            <a:extLst>
              <a:ext uri="{FF2B5EF4-FFF2-40B4-BE49-F238E27FC236}">
                <a16:creationId xmlns:a16="http://schemas.microsoft.com/office/drawing/2014/main" id="{C81C7F43-B6DE-8C40-218A-791BAC3448E6}"/>
              </a:ext>
            </a:extLst>
          </p:cNvPr>
          <p:cNvSpPr txBox="1">
            <a:spLocks/>
          </p:cNvSpPr>
          <p:nvPr/>
        </p:nvSpPr>
        <p:spPr>
          <a:xfrm>
            <a:off x="378941" y="488693"/>
            <a:ext cx="544961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pt-BR" dirty="0">
              <a:latin typeface="Montserrat" panose="00000500000000000000" pitchFamily="2" charset="0"/>
            </a:endParaRPr>
          </a:p>
        </p:txBody>
      </p:sp>
      <p:sp>
        <p:nvSpPr>
          <p:cNvPr id="8" name="Título 1">
            <a:extLst>
              <a:ext uri="{FF2B5EF4-FFF2-40B4-BE49-F238E27FC236}">
                <a16:creationId xmlns:a16="http://schemas.microsoft.com/office/drawing/2014/main" id="{31100233-282E-7323-8AD1-698DD23C482D}"/>
              </a:ext>
            </a:extLst>
          </p:cNvPr>
          <p:cNvSpPr txBox="1">
            <a:spLocks/>
          </p:cNvSpPr>
          <p:nvPr/>
        </p:nvSpPr>
        <p:spPr>
          <a:xfrm>
            <a:off x="646388" y="488693"/>
            <a:ext cx="5449612" cy="9813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000" dirty="0">
                <a:latin typeface="Montserrat" panose="00000500000000000000" pitchFamily="2" charset="0"/>
              </a:rPr>
              <a:t>Título</a:t>
            </a:r>
            <a:r>
              <a:rPr lang="pt-BR" sz="4000" dirty="0">
                <a:solidFill>
                  <a:schemeClr val="bg1"/>
                </a:solidFill>
                <a:latin typeface="Montserrat" panose="00000500000000000000" pitchFamily="2" charset="0"/>
              </a:rPr>
              <a:t> </a:t>
            </a:r>
          </a:p>
        </p:txBody>
      </p:sp>
      <p:pic>
        <p:nvPicPr>
          <p:cNvPr id="6" name="Imagem 5">
            <a:extLst>
              <a:ext uri="{FF2B5EF4-FFF2-40B4-BE49-F238E27FC236}">
                <a16:creationId xmlns:a16="http://schemas.microsoft.com/office/drawing/2014/main" id="{E13F13FC-D6B6-7086-D0EE-61C57F9B79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9" name="Título 1">
            <a:extLst>
              <a:ext uri="{FF2B5EF4-FFF2-40B4-BE49-F238E27FC236}">
                <a16:creationId xmlns:a16="http://schemas.microsoft.com/office/drawing/2014/main" id="{A17F5236-8BDD-7FBF-572B-9E2778B59FCA}"/>
              </a:ext>
            </a:extLst>
          </p:cNvPr>
          <p:cNvSpPr txBox="1">
            <a:spLocks/>
          </p:cNvSpPr>
          <p:nvPr/>
        </p:nvSpPr>
        <p:spPr>
          <a:xfrm>
            <a:off x="301923" y="136712"/>
            <a:ext cx="11723299" cy="5071392"/>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pt-BR" sz="4300" dirty="0"/>
              <a:t>RE  846854, paradigma do Tema 544 da RG do STF</a:t>
            </a:r>
            <a:r>
              <a:rPr lang="pt-BR" sz="4000" dirty="0"/>
              <a:t>:</a:t>
            </a:r>
          </a:p>
          <a:p>
            <a:pPr algn="just"/>
            <a:endParaRPr lang="pt-BR" sz="4400" dirty="0"/>
          </a:p>
          <a:p>
            <a:pPr algn="just"/>
            <a:r>
              <a:rPr lang="pt-BR" sz="4400" dirty="0"/>
              <a:t>Competência para julgamento de abusividade de greve de servidores públicos celetistas.</a:t>
            </a:r>
          </a:p>
          <a:p>
            <a:pPr algn="just"/>
            <a:endParaRPr lang="pt-BR" sz="4400" dirty="0">
              <a:latin typeface="Montserrat" panose="00000500000000000000" pitchFamily="2" charset="0"/>
            </a:endParaRPr>
          </a:p>
          <a:p>
            <a:pPr algn="just"/>
            <a:r>
              <a:rPr lang="pt-BR" sz="3500" dirty="0">
                <a:latin typeface="Montserrat" panose="00000500000000000000" pitchFamily="2" charset="0"/>
              </a:rPr>
              <a:t>Origem</a:t>
            </a:r>
            <a:r>
              <a:rPr lang="pt-BR" sz="4400" dirty="0">
                <a:latin typeface="Montserrat" panose="00000500000000000000" pitchFamily="2" charset="0"/>
              </a:rPr>
              <a:t>: </a:t>
            </a:r>
            <a:r>
              <a:rPr lang="pt-BR" sz="4400" dirty="0"/>
              <a:t>dissídio coletivo oposto pelo Ministério Público do Trabalho com o objetivo de solucionar </a:t>
            </a:r>
            <a:r>
              <a:rPr lang="pt-BR" sz="4400" b="1" dirty="0"/>
              <a:t>impasse existente entre os trabalhadores da Guarda Civil Municipal e a Administração do Município de São Bernardo do Campo </a:t>
            </a:r>
            <a:r>
              <a:rPr lang="pt-BR" sz="4400" dirty="0"/>
              <a:t>que culminou na greve dos servidores públicos. </a:t>
            </a:r>
            <a:endParaRPr lang="pt-BR" sz="4400" dirty="0">
              <a:latin typeface="Montserrat" panose="00000500000000000000" pitchFamily="2" charset="0"/>
            </a:endParaRPr>
          </a:p>
        </p:txBody>
      </p:sp>
    </p:spTree>
    <p:extLst>
      <p:ext uri="{BB962C8B-B14F-4D97-AF65-F5344CB8AC3E}">
        <p14:creationId xmlns:p14="http://schemas.microsoft.com/office/powerpoint/2010/main" val="3727640677"/>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TotalTime>
  <Words>1298</Words>
  <Application>Microsoft Office PowerPoint</Application>
  <PresentationFormat>Widescreen</PresentationFormat>
  <Paragraphs>122</Paragraphs>
  <Slides>23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23</vt:i4>
      </vt:variant>
    </vt:vector>
  </HeadingPairs>
  <TitlesOfParts>
    <vt:vector size="28" baseType="lpstr">
      <vt:lpstr>Arial</vt:lpstr>
      <vt:lpstr>Calibri</vt:lpstr>
      <vt:lpstr>Calibri Light</vt:lpstr>
      <vt:lpstr>Montserrat</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Pró Empresa</dc:creator>
  <cp:lastModifiedBy>Nei Fernando Marques Brum</cp:lastModifiedBy>
  <cp:revision>47</cp:revision>
  <dcterms:created xsi:type="dcterms:W3CDTF">2022-02-18T18:51:31Z</dcterms:created>
  <dcterms:modified xsi:type="dcterms:W3CDTF">2025-06-26T11:37:26Z</dcterms:modified>
</cp:coreProperties>
</file>