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83" r:id="rId4"/>
    <p:sldId id="284" r:id="rId5"/>
    <p:sldId id="270" r:id="rId6"/>
    <p:sldId id="285" r:id="rId7"/>
    <p:sldId id="278" r:id="rId8"/>
    <p:sldId id="282" r:id="rId9"/>
    <p:sldId id="286" r:id="rId10"/>
    <p:sldId id="267" r:id="rId11"/>
    <p:sldId id="276" r:id="rId12"/>
    <p:sldId id="277" r:id="rId13"/>
    <p:sldId id="269" r:id="rId14"/>
    <p:sldId id="258" r:id="rId15"/>
  </p:sldIdLst>
  <p:sldSz cx="12192000" cy="6858000"/>
  <p:notesSz cx="7104063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54" autoAdjust="0"/>
  </p:normalViewPr>
  <p:slideViewPr>
    <p:cSldViewPr snapToGrid="0">
      <p:cViewPr>
        <p:scale>
          <a:sx n="70" d="100"/>
          <a:sy n="70" d="100"/>
        </p:scale>
        <p:origin x="-472" y="1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F8239-3A10-425F-B6D5-80C562BDE4E1}" type="datetimeFigureOut">
              <a:rPr lang="pt-BR" smtClean="0"/>
              <a:pPr/>
              <a:t>25/06/2025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706D5-6C3D-4792-B7FE-2D5DB231C0B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85936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41288" y="768350"/>
            <a:ext cx="6821487" cy="38369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216679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pPr/>
              <a:t>25/06/2025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1798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pPr/>
              <a:t>25/06/2025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85229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pPr/>
              <a:t>25/06/2025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4964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pPr/>
              <a:t>25/06/2025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13490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pPr/>
              <a:t>25/06/2025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162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pPr/>
              <a:t>25/06/2025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2664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pPr/>
              <a:t>25/06/2025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7597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pPr/>
              <a:t>25/06/2025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87299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pPr/>
              <a:t>25/06/2025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68273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pPr/>
              <a:t>25/06/2025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1371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pPr/>
              <a:t>25/06/2025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63043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78BB8-C6BA-4D00-AB66-919596DDD1DF}" type="datetimeFigureOut">
              <a:rPr lang="pt-BR" smtClean="0"/>
              <a:pPr/>
              <a:t>25/06/2025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02A93-A44D-4EE6-84A0-D7DEA0B6164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4128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E9B16D6C-10D3-95DB-CB23-EAF52B97A0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512" y="0"/>
            <a:ext cx="121280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4783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F3E820B0-897C-EA16-8198-250DAC132C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Google Shape;67;p15">
            <a:extLst>
              <a:ext uri="{FF2B5EF4-FFF2-40B4-BE49-F238E27FC236}">
                <a16:creationId xmlns:a16="http://schemas.microsoft.com/office/drawing/2014/main" xmlns="" id="{3F8107F8-0689-0BD8-22BB-8C08CEDE47BF}"/>
              </a:ext>
            </a:extLst>
          </p:cNvPr>
          <p:cNvSpPr txBox="1"/>
          <p:nvPr/>
        </p:nvSpPr>
        <p:spPr>
          <a:xfrm>
            <a:off x="378941" y="193001"/>
            <a:ext cx="11094098" cy="523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/>
            <a:r>
              <a:rPr lang="pt-BR" sz="2200" b="1" dirty="0">
                <a:latin typeface="Montserrat Black"/>
                <a:ea typeface="Montserrat Black"/>
                <a:cs typeface="Montserrat Black"/>
                <a:sym typeface="Montserrat Black"/>
              </a:rPr>
              <a:t>5. </a:t>
            </a:r>
            <a:r>
              <a:rPr lang="pt-BR" sz="2200" b="1" u="sng" dirty="0">
                <a:solidFill>
                  <a:schemeClr val="accent1"/>
                </a:solidFill>
                <a:latin typeface="Montserrat Black" panose="00000A00000000000000" pitchFamily="2" charset="0"/>
              </a:rPr>
              <a:t>Instituição Alíquota Progressiva</a:t>
            </a:r>
            <a:r>
              <a:rPr lang="pt-BR" sz="2200" b="1" u="sng" dirty="0">
                <a:latin typeface="Montserrat Black" panose="00000A00000000000000" pitchFamily="2" charset="0"/>
              </a:rPr>
              <a:t>: adesão e impactos previdenciários</a:t>
            </a:r>
            <a:endParaRPr lang="pt-BR" sz="2200" b="1" u="sng" dirty="0">
              <a:latin typeface="Montserrat" panose="00000500000000000000" pitchFamily="2" charset="0"/>
              <a:ea typeface="Montserrat Black"/>
              <a:cs typeface="Montserrat Black"/>
              <a:sym typeface="Montserrat Black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96022828"/>
              </p:ext>
            </p:extLst>
          </p:nvPr>
        </p:nvGraphicFramePr>
        <p:xfrm>
          <a:off x="549279" y="971170"/>
          <a:ext cx="8727725" cy="546558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3321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069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75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8105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70281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(</a:t>
                      </a:r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=</a:t>
                      </a:r>
                      <a:r>
                        <a:rPr lang="pt-B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18%</a:t>
                      </a:r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PROGRESSIVIDADE</a:t>
                      </a:r>
                      <a:r>
                        <a:rPr lang="pt-BR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 ALÍQUOTA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IMPACTO FINANCEIRO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IMPACTO ATUARIAL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79264"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MINAS</a:t>
                      </a:r>
                      <a:r>
                        <a:rPr lang="pt-BR" sz="14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GERAIS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11% a 16%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R$ 497 mi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R$ 13,8 bi</a:t>
                      </a:r>
                      <a:endParaRPr lang="pt-BR" sz="1400" b="1" kern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64771"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RORAIMA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11% a 14%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R$ 4,8 mi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R$ 240 mi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73084"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RIO GRANDE DO NORTE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11%</a:t>
                      </a:r>
                      <a:r>
                        <a:rPr lang="pt-BR" sz="14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18%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R$ 18,3 mi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89709"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RIO GRANDE DO SUL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7,5% a 22%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R$ 60,3 mi</a:t>
                      </a:r>
                      <a:endParaRPr lang="pt-BR" sz="14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pt-BR" sz="1400" b="1" kern="1200" baseline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400" b="1" kern="12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R$ 7,8</a:t>
                      </a:r>
                      <a:r>
                        <a:rPr lang="pt-BR" sz="1400" b="1" kern="1200" baseline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</a:t>
                      </a:r>
                      <a:endParaRPr lang="pt-BR" sz="14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3330"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SÃO PAULO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11% a 16%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R$ 1,2 bi</a:t>
                      </a:r>
                      <a:endParaRPr lang="pt-BR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R$ 24,1 bi</a:t>
                      </a:r>
                      <a:endParaRPr lang="pt-BR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5141"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R$ 1,7 bi</a:t>
                      </a:r>
                      <a:endParaRPr lang="pt-BR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R$ 30,3 bi</a:t>
                      </a:r>
                      <a:endParaRPr lang="pt-BR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1" name="Google Shape;68;p15">
            <a:extLst>
              <a:ext uri="{FF2B5EF4-FFF2-40B4-BE49-F238E27FC236}">
                <a16:creationId xmlns:a16="http://schemas.microsoft.com/office/drawing/2014/main" xmlns="" id="{D0F57E75-3F34-7C0B-F799-B8F8AF87ADC3}"/>
              </a:ext>
            </a:extLst>
          </p:cNvPr>
          <p:cNvSpPr txBox="1"/>
          <p:nvPr/>
        </p:nvSpPr>
        <p:spPr>
          <a:xfrm>
            <a:off x="9407815" y="3373496"/>
            <a:ext cx="2262067" cy="1292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tx1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FONTE: COMSEFAZ – Comitê Nacional de Secretarias de Estado de Fazenda, Finanças, receita ou Tributação dos Estados e do Distrito Federal.</a:t>
            </a:r>
            <a:endParaRPr sz="1200" dirty="0">
              <a:solidFill>
                <a:schemeClr val="tx1"/>
              </a:solidFill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760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F3E820B0-897C-EA16-8198-250DAC132C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Google Shape;67;p15">
            <a:extLst>
              <a:ext uri="{FF2B5EF4-FFF2-40B4-BE49-F238E27FC236}">
                <a16:creationId xmlns:a16="http://schemas.microsoft.com/office/drawing/2014/main" xmlns="" id="{3F8107F8-0689-0BD8-22BB-8C08CEDE47BF}"/>
              </a:ext>
            </a:extLst>
          </p:cNvPr>
          <p:cNvSpPr txBox="1"/>
          <p:nvPr/>
        </p:nvSpPr>
        <p:spPr>
          <a:xfrm>
            <a:off x="106330" y="257590"/>
            <a:ext cx="11094098" cy="523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/>
            <a:r>
              <a:rPr lang="pt-BR" sz="2200" b="1" dirty="0">
                <a:latin typeface="Montserrat Black"/>
                <a:ea typeface="Montserrat Black"/>
                <a:cs typeface="Montserrat Black"/>
                <a:sym typeface="Montserrat Black"/>
              </a:rPr>
              <a:t>6. </a:t>
            </a:r>
            <a:r>
              <a:rPr lang="pt-BR" sz="2200" b="1" u="sng" dirty="0">
                <a:solidFill>
                  <a:schemeClr val="accent1"/>
                </a:solidFill>
                <a:latin typeface="Montserrat Black" panose="00000A00000000000000" pitchFamily="2" charset="0"/>
              </a:rPr>
              <a:t>Redução do Limite de Isenção I e P</a:t>
            </a:r>
            <a:r>
              <a:rPr lang="pt-BR" sz="2200" b="1" u="sng" dirty="0">
                <a:latin typeface="Montserrat Black" panose="00000A00000000000000" pitchFamily="2" charset="0"/>
              </a:rPr>
              <a:t>: adesão e especificidade dos Estados</a:t>
            </a:r>
            <a:endParaRPr lang="pt-BR" sz="2200" b="1" u="sng" dirty="0">
              <a:latin typeface="Montserrat" panose="00000500000000000000" pitchFamily="2" charset="0"/>
              <a:ea typeface="Montserrat Black"/>
              <a:cs typeface="Montserrat Black"/>
              <a:sym typeface="Montserrat Black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14283615"/>
              </p:ext>
            </p:extLst>
          </p:nvPr>
        </p:nvGraphicFramePr>
        <p:xfrm>
          <a:off x="498610" y="1590890"/>
          <a:ext cx="8820014" cy="3803816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44100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100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15913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(</a:t>
                      </a:r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= 48%)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 DE</a:t>
                      </a:r>
                      <a:r>
                        <a:rPr lang="pt-BR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CÁLCULO COM A REFORMA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5337"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PI, RS, MS, MT, DF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SALÁRIO</a:t>
                      </a:r>
                      <a:r>
                        <a:rPr lang="pt-BR" sz="14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MÍNIMO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1458"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SALÁRIOS MÍNIMOS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5946"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 SALÁRIOS MÍNIMOS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7373"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RO, BA, MG, PR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SALÁRIOS</a:t>
                      </a:r>
                      <a:r>
                        <a:rPr lang="pt-BR" sz="14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MÍNIMOS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7789"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</a:t>
                      </a:r>
                      <a:r>
                        <a:rPr lang="pt-BR" sz="14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RN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R$ 3.000,00 /</a:t>
                      </a:r>
                      <a:r>
                        <a:rPr lang="pt-BR" sz="14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R$ 3.500,00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2" name="Google Shape;68;p15">
            <a:extLst>
              <a:ext uri="{FF2B5EF4-FFF2-40B4-BE49-F238E27FC236}">
                <a16:creationId xmlns:a16="http://schemas.microsoft.com/office/drawing/2014/main" xmlns="" id="{D0F57E75-3F34-7C0B-F799-B8F8AF87ADC3}"/>
              </a:ext>
            </a:extLst>
          </p:cNvPr>
          <p:cNvSpPr txBox="1"/>
          <p:nvPr/>
        </p:nvSpPr>
        <p:spPr>
          <a:xfrm>
            <a:off x="9400967" y="3291855"/>
            <a:ext cx="2262067" cy="1292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tx1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FONTE: COMSEFAZ – Comitê Nacional de Secretarias de Estado de Fazenda, Finanças, receita ou Tributação dos Estados e do Distrito Federal.</a:t>
            </a:r>
            <a:endParaRPr sz="1200" dirty="0">
              <a:solidFill>
                <a:schemeClr val="tx1"/>
              </a:solidFill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760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F3E820B0-897C-EA16-8198-250DAC132C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Google Shape;67;p15">
            <a:extLst>
              <a:ext uri="{FF2B5EF4-FFF2-40B4-BE49-F238E27FC236}">
                <a16:creationId xmlns:a16="http://schemas.microsoft.com/office/drawing/2014/main" xmlns="" id="{3F8107F8-0689-0BD8-22BB-8C08CEDE47BF}"/>
              </a:ext>
            </a:extLst>
          </p:cNvPr>
          <p:cNvSpPr txBox="1"/>
          <p:nvPr/>
        </p:nvSpPr>
        <p:spPr>
          <a:xfrm>
            <a:off x="390698" y="184826"/>
            <a:ext cx="11654445" cy="538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pt-BR" sz="2300" b="1" dirty="0">
                <a:latin typeface="Montserrat Black" panose="00000A00000000000000" pitchFamily="2" charset="0"/>
              </a:rPr>
              <a:t>7. </a:t>
            </a:r>
            <a:r>
              <a:rPr lang="pt-BR" sz="2300" b="1" u="sng" dirty="0">
                <a:latin typeface="Montserrat Black" panose="00000A00000000000000" pitchFamily="2" charset="0"/>
              </a:rPr>
              <a:t>Repercussão para Estados e DF Limite de Isenção: </a:t>
            </a:r>
            <a:r>
              <a:rPr lang="pt-BR" sz="2300" b="1" u="sng" dirty="0">
                <a:solidFill>
                  <a:schemeClr val="accent1"/>
                </a:solidFill>
                <a:latin typeface="Montserrat Black" panose="00000A00000000000000" pitchFamily="2" charset="0"/>
              </a:rPr>
              <a:t>impacto financeiro e atuarial</a:t>
            </a:r>
            <a:endParaRPr lang="pt-BR" sz="2300" b="1" u="sng" dirty="0">
              <a:latin typeface="Montserrat Black" panose="00000A00000000000000" pitchFamily="2" charset="0"/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85876297"/>
              </p:ext>
            </p:extLst>
          </p:nvPr>
        </p:nvGraphicFramePr>
        <p:xfrm>
          <a:off x="262092" y="1151474"/>
          <a:ext cx="9067218" cy="5441792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016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990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65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582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</a:t>
                      </a:r>
                      <a:r>
                        <a:rPr lang="pt-BR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 DF</a:t>
                      </a:r>
                      <a:endParaRPr lang="pt-BR" sz="16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IMPACTO FINANCEIRO      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REDUÇÃO DA ARRECADAÇÃO ANUAL  </a:t>
                      </a:r>
                      <a:endParaRPr lang="pt-BR" sz="16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IMPACTO ATUARIAL</a:t>
                      </a:r>
                      <a:endParaRPr lang="pt-BR" sz="16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53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BAHIA</a:t>
                      </a:r>
                      <a:endParaRPr lang="pt-BR" sz="14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R$ 231 mi</a:t>
                      </a:r>
                      <a:endParaRPr lang="pt-BR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R$ 2,6 bi</a:t>
                      </a:r>
                      <a:endParaRPr lang="pt-BR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8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GOIAS</a:t>
                      </a:r>
                      <a:endParaRPr lang="pt-BR" sz="14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R$ 395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</a:t>
                      </a:r>
                      <a:endParaRPr lang="pt-BR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R$ 7,1 bi</a:t>
                      </a:r>
                      <a:endParaRPr lang="pt-BR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8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MINAS</a:t>
                      </a:r>
                      <a:r>
                        <a:rPr lang="pt-BR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GERAIS</a:t>
                      </a:r>
                      <a:endParaRPr lang="pt-BR" sz="14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R$ 520 mi</a:t>
                      </a:r>
                      <a:endParaRPr lang="pt-BR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R$ 7,7 bi</a:t>
                      </a:r>
                      <a:endParaRPr lang="pt-BR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8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pt-BR" sz="14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R$ 245 mi</a:t>
                      </a:r>
                      <a:endParaRPr lang="pt-BR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R$ 2,5</a:t>
                      </a:r>
                      <a:r>
                        <a:rPr lang="pt-BR" sz="1400" b="1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</a:t>
                      </a:r>
                      <a:endParaRPr lang="pt-BR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8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MT</a:t>
                      </a:r>
                      <a:endParaRPr lang="pt-BR" sz="14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R$ 793 mi</a:t>
                      </a:r>
                      <a:endParaRPr lang="pt-BR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R$ 14</a:t>
                      </a:r>
                      <a:r>
                        <a:rPr lang="pt-BR" sz="1400" b="1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</a:t>
                      </a:r>
                      <a:endParaRPr lang="pt-BR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8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</a:t>
                      </a:r>
                      <a:endParaRPr lang="pt-BR" sz="14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R$ 1,1 bi</a:t>
                      </a:r>
                      <a:endParaRPr lang="pt-BR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R$ 57 bi</a:t>
                      </a:r>
                      <a:endParaRPr lang="pt-BR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3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PARANÁ</a:t>
                      </a:r>
                      <a:endParaRPr lang="pt-BR" sz="14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R$ 374 mi</a:t>
                      </a:r>
                      <a:endParaRPr lang="pt-BR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R$ 7,6 bi</a:t>
                      </a:r>
                      <a:endParaRPr lang="pt-BR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06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SANTA CATARINA</a:t>
                      </a:r>
                      <a:endParaRPr lang="pt-BR" sz="14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R$ 407 mi</a:t>
                      </a:r>
                      <a:endParaRPr lang="pt-BR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R$ 5,1 bi</a:t>
                      </a:r>
                      <a:endParaRPr lang="pt-BR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06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1" dirty="0"/>
                        <a:t>TOTAL</a:t>
                      </a:r>
                      <a:r>
                        <a:rPr lang="pt-BR" sz="1600" b="1" baseline="0" dirty="0"/>
                        <a:t> (13 ESTADOS E DF)</a:t>
                      </a:r>
                      <a:endParaRPr lang="pt-BR" sz="1600" b="1" dirty="0">
                        <a:latin typeface="Calibri corpo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solidFill>
                            <a:srgbClr val="FF0000"/>
                          </a:solidFill>
                        </a:rPr>
                        <a:t>R$ 5,1 bi</a:t>
                      </a:r>
                      <a:endParaRPr lang="pt-BR" sz="1600" b="1" dirty="0">
                        <a:solidFill>
                          <a:srgbClr val="FF0000"/>
                        </a:solidFill>
                        <a:latin typeface="Calibri corpo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b="1" dirty="0">
                          <a:solidFill>
                            <a:srgbClr val="FF0000"/>
                          </a:solidFill>
                        </a:rPr>
                        <a:t>R$ 136 bi</a:t>
                      </a:r>
                      <a:endParaRPr lang="pt-BR" sz="1600" b="1" dirty="0">
                        <a:solidFill>
                          <a:srgbClr val="FF0000"/>
                        </a:solidFill>
                        <a:latin typeface="Calibri corpo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0" name="Google Shape;68;p15">
            <a:extLst>
              <a:ext uri="{FF2B5EF4-FFF2-40B4-BE49-F238E27FC236}">
                <a16:creationId xmlns:a16="http://schemas.microsoft.com/office/drawing/2014/main" xmlns="" id="{D0F57E75-3F34-7C0B-F799-B8F8AF87ADC3}"/>
              </a:ext>
            </a:extLst>
          </p:cNvPr>
          <p:cNvSpPr txBox="1"/>
          <p:nvPr/>
        </p:nvSpPr>
        <p:spPr>
          <a:xfrm>
            <a:off x="9403899" y="3254704"/>
            <a:ext cx="2262067" cy="1292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tx1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FONTE: COMSEFAZ – Comitê Nacional de Secretarias de Estado de Fazenda, Finanças, receita ou Tributação dos Estados e do Distrito Federal.</a:t>
            </a:r>
            <a:endParaRPr sz="1200" dirty="0">
              <a:solidFill>
                <a:schemeClr val="tx1"/>
              </a:solidFill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760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F3E820B0-897C-EA16-8198-250DAC132C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Google Shape;67;p15">
            <a:extLst>
              <a:ext uri="{FF2B5EF4-FFF2-40B4-BE49-F238E27FC236}">
                <a16:creationId xmlns:a16="http://schemas.microsoft.com/office/drawing/2014/main" xmlns="" id="{3F8107F8-0689-0BD8-22BB-8C08CEDE47BF}"/>
              </a:ext>
            </a:extLst>
          </p:cNvPr>
          <p:cNvSpPr txBox="1"/>
          <p:nvPr/>
        </p:nvSpPr>
        <p:spPr>
          <a:xfrm>
            <a:off x="548639" y="202909"/>
            <a:ext cx="10333625" cy="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pt-BR" sz="2400" b="1" dirty="0">
                <a:solidFill>
                  <a:schemeClr val="accent1"/>
                </a:solidFill>
                <a:latin typeface="Montserrat Black" panose="00000A00000000000000" pitchFamily="2" charset="0"/>
              </a:rPr>
              <a:t>8. </a:t>
            </a:r>
            <a:r>
              <a:rPr lang="pt-BR" sz="2400" b="1" u="sng" dirty="0" smtClean="0">
                <a:solidFill>
                  <a:schemeClr val="accent1"/>
                </a:solidFill>
                <a:latin typeface="Montserrat Black" panose="00000A00000000000000" pitchFamily="2" charset="0"/>
              </a:rPr>
              <a:t>Possíveis Consequências </a:t>
            </a:r>
            <a:r>
              <a:rPr lang="pt-BR" sz="2400" b="1" u="sng" dirty="0">
                <a:solidFill>
                  <a:schemeClr val="accent1"/>
                </a:solidFill>
                <a:latin typeface="Montserrat Black" panose="00000A00000000000000" pitchFamily="2" charset="0"/>
              </a:rPr>
              <a:t>diante da manutenção de </a:t>
            </a:r>
            <a:r>
              <a:rPr lang="pt-BR" sz="2400" b="1" u="sng" dirty="0" smtClean="0">
                <a:solidFill>
                  <a:schemeClr val="accent1"/>
                </a:solidFill>
                <a:latin typeface="Montserrat Black" panose="00000A00000000000000" pitchFamily="2" charset="0"/>
              </a:rPr>
              <a:t>votos nas </a:t>
            </a:r>
            <a:r>
              <a:rPr lang="pt-BR" sz="2400" b="1" u="sng" dirty="0" err="1" smtClean="0">
                <a:solidFill>
                  <a:schemeClr val="accent1"/>
                </a:solidFill>
                <a:latin typeface="Montserrat Black" panose="00000A00000000000000" pitchFamily="2" charset="0"/>
              </a:rPr>
              <a:t>ADIs</a:t>
            </a:r>
            <a:endParaRPr lang="pt-BR" sz="2100" b="1" u="sng" dirty="0">
              <a:latin typeface="Montserrat Black" panose="00000A00000000000000" pitchFamily="2" charset="0"/>
            </a:endParaRPr>
          </a:p>
        </p:txBody>
      </p:sp>
      <p:sp>
        <p:nvSpPr>
          <p:cNvPr id="10" name="Google Shape;68;p15">
            <a:extLst>
              <a:ext uri="{FF2B5EF4-FFF2-40B4-BE49-F238E27FC236}">
                <a16:creationId xmlns:a16="http://schemas.microsoft.com/office/drawing/2014/main" xmlns="" id="{B9CD7544-50F8-462A-812C-A8DA59BC83D1}"/>
              </a:ext>
            </a:extLst>
          </p:cNvPr>
          <p:cNvSpPr txBox="1"/>
          <p:nvPr/>
        </p:nvSpPr>
        <p:spPr>
          <a:xfrm>
            <a:off x="0" y="1107817"/>
            <a:ext cx="9222697" cy="557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00050" lvl="0" indent="-40005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romanUcPeriod"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IMPACTO IMEDIATO NAS CONTAS PÚBLICAS: Diminuição da base de cálculo de CP de beneficiários </a:t>
            </a:r>
            <a:r>
              <a:rPr lang="pt-BR" dirty="0">
                <a:solidFill>
                  <a:srgbClr val="0070C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gera diminuição imediata na arrecadação</a:t>
            </a:r>
            <a:r>
              <a:rPr lang="pt-BR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;</a:t>
            </a:r>
            <a:endParaRPr lang="pt-BR" dirty="0">
              <a:solidFill>
                <a:schemeClr val="tx1"/>
              </a:solidFill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  <a:p>
            <a:pPr marL="400050" lvl="0" indent="-40005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romanUcPeriod"/>
            </a:pPr>
            <a:r>
              <a:rPr lang="pt-BR" dirty="0" smtClean="0">
                <a:solidFill>
                  <a:schemeClr val="tx1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POSSIBILIDADE DE EXTRAPOLAÇÃO 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DO LIMITE DE GASTOS COM PESSOAL: </a:t>
            </a:r>
            <a:r>
              <a:rPr lang="pt-BR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Montserrat Light"/>
              </a:rPr>
              <a:t>LRF 101/2000 – Vedações para os entes (provimento e criação de cargos, hora extra, etc.);</a:t>
            </a:r>
          </a:p>
          <a:p>
            <a:pPr marL="400050" lvl="0" indent="-40005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romanUcPeriod"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MAIOR DIFICULDADE PARA LOGRAR O EQUILÍBRIO FINANCEIRO E ATUARIAL PREVIDENCIÁRIO: </a:t>
            </a:r>
            <a:r>
              <a:rPr lang="pt-BR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Montserrat Light"/>
              </a:rPr>
              <a:t>Déficit Atuarial já existente</a:t>
            </a:r>
            <a:r>
              <a:rPr lang="pt-BR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;</a:t>
            </a:r>
          </a:p>
          <a:p>
            <a:pPr marL="400050" lvl="0" indent="-40005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romanUcPeriod"/>
            </a:pPr>
            <a:r>
              <a:rPr lang="pt-BR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BUSCA DE OUTRAS FORMAS DE CUSTEIO: Segregação de massas, Aportes de bens e direitos pelo Ente, </a:t>
            </a:r>
            <a:r>
              <a:rPr lang="pt-BR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Maior </a:t>
            </a:r>
            <a:r>
              <a:rPr lang="pt-BR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rigidez nas regras de benefícios, </a:t>
            </a:r>
            <a:r>
              <a:rPr lang="pt-BR" dirty="0" smtClean="0">
                <a:solidFill>
                  <a:srgbClr val="0070C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Aumento da </a:t>
            </a:r>
            <a:r>
              <a:rPr lang="pt-BR" smtClean="0">
                <a:solidFill>
                  <a:srgbClr val="0070C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CP </a:t>
            </a:r>
            <a:r>
              <a:rPr lang="pt-BR" smtClean="0">
                <a:solidFill>
                  <a:srgbClr val="0070C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normal</a:t>
            </a:r>
            <a:r>
              <a:rPr lang="pt-BR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..</a:t>
            </a:r>
            <a:r>
              <a:rPr lang="pt-BR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.</a:t>
            </a:r>
            <a:endParaRPr dirty="0"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760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7E63CEFB-F6CA-C67E-A809-572B454559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3104325" y="2273047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>
                <a:latin typeface="Montserrat" panose="00000500000000000000" pitchFamily="2" charset="0"/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xmlns="" val="348548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F3E820B0-897C-EA16-8198-250DAC132C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993" y="18662"/>
            <a:ext cx="12192000" cy="6858000"/>
          </a:xfrm>
          <a:prstGeom prst="rect">
            <a:avLst/>
          </a:prstGeom>
        </p:spPr>
      </p:pic>
      <p:sp>
        <p:nvSpPr>
          <p:cNvPr id="11" name="Google Shape;67;p15">
            <a:extLst>
              <a:ext uri="{FF2B5EF4-FFF2-40B4-BE49-F238E27FC236}">
                <a16:creationId xmlns:a16="http://schemas.microsoft.com/office/drawing/2014/main" xmlns="" id="{3F8107F8-0689-0BD8-22BB-8C08CEDE47BF}"/>
              </a:ext>
            </a:extLst>
          </p:cNvPr>
          <p:cNvSpPr txBox="1"/>
          <p:nvPr/>
        </p:nvSpPr>
        <p:spPr>
          <a:xfrm>
            <a:off x="1883653" y="2027272"/>
            <a:ext cx="8549877" cy="2769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1" dirty="0">
                <a:latin typeface="Montserrat Black"/>
                <a:ea typeface="Montserrat Black"/>
                <a:cs typeface="Montserrat Black"/>
                <a:sym typeface="Montserrat Black"/>
              </a:rPr>
              <a:t>CONTRIBUIÇÕES PREVIDENCIÁRIAS DOS RPPS E AS AÇÕES EM TRÂMITE PERANTE O SUPREMO TRIBUNAL FEDERAL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pt-BR" sz="2400" b="1" dirty="0">
              <a:latin typeface="Montserrat" panose="00000500000000000000" pitchFamily="2" charset="0"/>
              <a:ea typeface="Montserrat Black"/>
              <a:cs typeface="Montserrat Black"/>
              <a:sym typeface="Montserrat Black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760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F3E820B0-897C-EA16-8198-250DAC132C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331"/>
            <a:ext cx="12192000" cy="6858000"/>
          </a:xfrm>
          <a:prstGeom prst="rect">
            <a:avLst/>
          </a:prstGeom>
        </p:spPr>
      </p:pic>
      <p:sp>
        <p:nvSpPr>
          <p:cNvPr id="10" name="Google Shape;68;p15"/>
          <p:cNvSpPr txBox="1"/>
          <p:nvPr/>
        </p:nvSpPr>
        <p:spPr>
          <a:xfrm>
            <a:off x="76200" y="926242"/>
            <a:ext cx="10226644" cy="6032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342900" lvl="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sz="2000" b="1" dirty="0">
                <a:solidFill>
                  <a:schemeClr val="accent1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Contribuições Previdenciárias </a:t>
            </a:r>
            <a:r>
              <a:rPr lang="pt-BR" sz="2000" b="1" dirty="0" smtClean="0">
                <a:solidFill>
                  <a:schemeClr val="accent1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de Beneficiários, Contribuições Extraordinárias e Alíquotas Progressivas</a:t>
            </a:r>
            <a:r>
              <a:rPr lang="pt-BR" sz="2000" b="1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: </a:t>
            </a:r>
            <a:r>
              <a:rPr lang="pt-BR" sz="2000" b="1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histórico normativo;</a:t>
            </a:r>
          </a:p>
          <a:p>
            <a:pPr marL="342900" lvl="0" indent="-342900" algn="l"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sz="2000" b="1" dirty="0">
                <a:solidFill>
                  <a:schemeClr val="accent1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Alterações com a EC 103/19</a:t>
            </a:r>
            <a:r>
              <a:rPr lang="pt-BR" sz="2000" b="1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: principais modificações;</a:t>
            </a:r>
          </a:p>
          <a:p>
            <a:pPr marL="342900" lvl="0" indent="-342900" algn="l"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sz="2000" b="1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Julgamento </a:t>
            </a:r>
            <a:r>
              <a:rPr lang="pt-BR" sz="2000" b="1" dirty="0" err="1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ADIs</a:t>
            </a:r>
            <a:r>
              <a:rPr lang="pt-BR" sz="2000" b="1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no STF: </a:t>
            </a:r>
            <a:r>
              <a:rPr lang="pt-BR" sz="2000" b="1" dirty="0">
                <a:solidFill>
                  <a:schemeClr val="accent1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(in)constitucionalidade de dispositivos da EC 103/19</a:t>
            </a:r>
            <a:r>
              <a:rPr lang="pt-BR" sz="2000" b="1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;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 Técnica SEI nº 02/2024 MPS e Dados COMSEFAZ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: abrangência da decisão perante entes;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Instituição Alíquota Progressiva: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adesão e impactos previdenciários;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Redução do Limite de Isenção I e P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: adesão e especificidade dos Estados;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Repercussão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Estados e DF: </a:t>
            </a:r>
            <a:r>
              <a:rPr lang="pt-BR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impacto atuarial e financeiro</a:t>
            </a:r>
            <a:r>
              <a:rPr 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sz="20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Consequências</a:t>
            </a:r>
            <a:r>
              <a:rPr lang="pt-BR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diante da manutenção de votos: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ADIs</a:t>
            </a:r>
            <a:r>
              <a:rPr 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Google Shape;67;p15">
            <a:extLst>
              <a:ext uri="{FF2B5EF4-FFF2-40B4-BE49-F238E27FC236}">
                <a16:creationId xmlns="" xmlns:a16="http://schemas.microsoft.com/office/drawing/2014/main" id="{3F8107F8-0689-0BD8-22BB-8C08CEDE47BF}"/>
              </a:ext>
            </a:extLst>
          </p:cNvPr>
          <p:cNvSpPr txBox="1"/>
          <p:nvPr/>
        </p:nvSpPr>
        <p:spPr>
          <a:xfrm>
            <a:off x="1576083" y="289912"/>
            <a:ext cx="8549877" cy="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latin typeface="Montserrat Black"/>
                <a:ea typeface="Montserrat Black"/>
                <a:cs typeface="Montserrat Black"/>
                <a:sym typeface="Montserrat Black"/>
              </a:rPr>
              <a:t>INTRODUÇÃO</a:t>
            </a:r>
            <a:endParaRPr lang="pt-BR" sz="2400" b="1" dirty="0">
              <a:latin typeface="Montserrat" panose="00000500000000000000" pitchFamily="2" charset="0"/>
              <a:ea typeface="Montserrat Black"/>
              <a:cs typeface="Montserrat Black"/>
              <a:sym typeface="Montserrat Black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760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67;p15">
            <a:extLst>
              <a:ext uri="{FF2B5EF4-FFF2-40B4-BE49-F238E27FC236}">
                <a16:creationId xmlns="" xmlns:a16="http://schemas.microsoft.com/office/drawing/2014/main" id="{BE5811A1-6EEE-0FCA-0485-E3763AA47F2E}"/>
              </a:ext>
            </a:extLst>
          </p:cNvPr>
          <p:cNvSpPr txBox="1"/>
          <p:nvPr/>
        </p:nvSpPr>
        <p:spPr>
          <a:xfrm>
            <a:off x="325193" y="1"/>
            <a:ext cx="11399836" cy="1461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>
            <a:spAutoFit/>
          </a:bodyPr>
          <a:lstStyle/>
          <a:p>
            <a:pPr lvl="0" algn="ctr"/>
            <a:r>
              <a:rPr lang="pt-BR" sz="2600" dirty="0">
                <a:latin typeface="Montserrat Black" panose="00000A00000000000000" pitchFamily="2" charset="0"/>
                <a:ea typeface="Montserrat Black"/>
                <a:cs typeface="Montserrat Black"/>
                <a:sym typeface="Montserrat Black"/>
              </a:rPr>
              <a:t>1.</a:t>
            </a:r>
            <a:r>
              <a:rPr lang="pt-BR" sz="2600" dirty="0">
                <a:solidFill>
                  <a:schemeClr val="accent1"/>
                </a:solidFill>
                <a:latin typeface="Montserrat Black" panose="00000A00000000000000" pitchFamily="2" charset="0"/>
                <a:ea typeface="Montserrat Black"/>
                <a:cs typeface="Montserrat Black"/>
                <a:sym typeface="Montserrat Black"/>
              </a:rPr>
              <a:t> </a:t>
            </a:r>
            <a:r>
              <a:rPr lang="pt-BR" sz="2600" u="sng" dirty="0" smtClean="0">
                <a:solidFill>
                  <a:schemeClr val="accent1"/>
                </a:solidFill>
                <a:latin typeface="Montserrat Black" panose="00000A00000000000000" pitchFamily="2" charset="0"/>
                <a:ea typeface="Montserrat Light"/>
                <a:cs typeface="Montserrat Light"/>
                <a:sym typeface="Montserrat Light"/>
              </a:rPr>
              <a:t>Contribuição Previdenciárias Beneficiários, Contribuições Extraordinárias e Alíquotas Progressivas</a:t>
            </a:r>
            <a:r>
              <a:rPr lang="pt-BR" sz="2600" u="sng" dirty="0" smtClean="0">
                <a:latin typeface="Montserrat Black" panose="00000A00000000000000" pitchFamily="2" charset="0"/>
                <a:ea typeface="Montserrat Light"/>
                <a:cs typeface="Montserrat Light"/>
                <a:sym typeface="Montserrat Light"/>
              </a:rPr>
              <a:t>: histórico normativo</a:t>
            </a:r>
            <a:endParaRPr lang="pt-BR" sz="2600" u="sng" dirty="0">
              <a:latin typeface="Montserrat Black" panose="00000A00000000000000" pitchFamily="2" charset="0"/>
              <a:ea typeface="Montserrat Black"/>
              <a:cs typeface="Montserrat Black"/>
              <a:sym typeface="Montserrat Black"/>
            </a:endParaRPr>
          </a:p>
          <a:p>
            <a:pPr algn="ctr"/>
            <a:endParaRPr lang="pt-BR" sz="2700" dirty="0">
              <a:latin typeface="Montserrat Black" panose="00000A00000000000000" pitchFamily="2" charset="0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93" name="Retângulo 192">
            <a:extLst>
              <a:ext uri="{FF2B5EF4-FFF2-40B4-BE49-F238E27FC236}">
                <a16:creationId xmlns="" xmlns:a16="http://schemas.microsoft.com/office/drawing/2014/main" id="{45785C26-7133-2AC4-7488-467E889C4437}"/>
              </a:ext>
            </a:extLst>
          </p:cNvPr>
          <p:cNvSpPr/>
          <p:nvPr/>
        </p:nvSpPr>
        <p:spPr>
          <a:xfrm>
            <a:off x="5" y="5072389"/>
            <a:ext cx="12191996" cy="288000"/>
          </a:xfrm>
          <a:prstGeom prst="rect">
            <a:avLst/>
          </a:prstGeom>
          <a:gradFill flip="none" rotWithShape="1">
            <a:gsLst>
              <a:gs pos="83091">
                <a:srgbClr val="5BBCC7"/>
              </a:gs>
              <a:gs pos="12000">
                <a:srgbClr val="E8F6F7"/>
              </a:gs>
              <a:gs pos="63000">
                <a:srgbClr val="C7E8EC"/>
              </a:gs>
              <a:gs pos="0">
                <a:schemeClr val="accent5">
                  <a:lumMod val="0"/>
                  <a:lumOff val="100000"/>
                </a:schemeClr>
              </a:gs>
              <a:gs pos="2000">
                <a:schemeClr val="accent5">
                  <a:lumMod val="0"/>
                  <a:lumOff val="100000"/>
                </a:schemeClr>
              </a:gs>
              <a:gs pos="1000">
                <a:srgbClr val="FFFFFF"/>
              </a:gs>
              <a:gs pos="44385">
                <a:srgbClr val="D3EDF0"/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pt-BR">
              <a:latin typeface="Montserrat Black" panose="00000A00000000000000" pitchFamily="2" charset="0"/>
            </a:endParaRPr>
          </a:p>
        </p:txBody>
      </p:sp>
      <p:sp>
        <p:nvSpPr>
          <p:cNvPr id="178" name="Retângulo 177">
            <a:extLst>
              <a:ext uri="{FF2B5EF4-FFF2-40B4-BE49-F238E27FC236}">
                <a16:creationId xmlns="" xmlns:a16="http://schemas.microsoft.com/office/drawing/2014/main" id="{46A1C6BE-30E2-6FA5-0CFC-DBDB8720AC43}"/>
              </a:ext>
            </a:extLst>
          </p:cNvPr>
          <p:cNvSpPr/>
          <p:nvPr/>
        </p:nvSpPr>
        <p:spPr>
          <a:xfrm>
            <a:off x="799537" y="5074935"/>
            <a:ext cx="772288" cy="35393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pt-BR" sz="1500" dirty="0" smtClean="0">
                <a:latin typeface="Montserrat Black" panose="00000A00000000000000" pitchFamily="2" charset="0"/>
              </a:rPr>
              <a:t>1988</a:t>
            </a:r>
            <a:endParaRPr lang="pt-BR" sz="1500" dirty="0">
              <a:latin typeface="Montserrat Black" panose="00000A00000000000000" pitchFamily="2" charset="0"/>
            </a:endParaRPr>
          </a:p>
        </p:txBody>
      </p:sp>
      <p:sp>
        <p:nvSpPr>
          <p:cNvPr id="180" name="Retângulo 179">
            <a:extLst>
              <a:ext uri="{FF2B5EF4-FFF2-40B4-BE49-F238E27FC236}">
                <a16:creationId xmlns="" xmlns:a16="http://schemas.microsoft.com/office/drawing/2014/main" id="{628A3410-E8C0-FA28-CC96-D4ABF8785E46}"/>
              </a:ext>
            </a:extLst>
          </p:cNvPr>
          <p:cNvSpPr/>
          <p:nvPr/>
        </p:nvSpPr>
        <p:spPr>
          <a:xfrm>
            <a:off x="4772553" y="5071263"/>
            <a:ext cx="772288" cy="35393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pt-BR" sz="1500" dirty="0" smtClean="0">
                <a:latin typeface="Montserrat Black" panose="00000A00000000000000" pitchFamily="2" charset="0"/>
              </a:rPr>
              <a:t>2003</a:t>
            </a:r>
            <a:endParaRPr lang="pt-BR" sz="1500" dirty="0">
              <a:latin typeface="Montserrat Black" panose="00000A00000000000000" pitchFamily="2" charset="0"/>
            </a:endParaRPr>
          </a:p>
        </p:txBody>
      </p:sp>
      <p:sp>
        <p:nvSpPr>
          <p:cNvPr id="182" name="Retângulo 181">
            <a:extLst>
              <a:ext uri="{FF2B5EF4-FFF2-40B4-BE49-F238E27FC236}">
                <a16:creationId xmlns="" xmlns:a16="http://schemas.microsoft.com/office/drawing/2014/main" id="{0A7A1FF9-96BE-859F-5FFB-807367A83F83}"/>
              </a:ext>
            </a:extLst>
          </p:cNvPr>
          <p:cNvSpPr/>
          <p:nvPr/>
        </p:nvSpPr>
        <p:spPr>
          <a:xfrm>
            <a:off x="10161956" y="5060742"/>
            <a:ext cx="772288" cy="35393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pt-BR" sz="1500" dirty="0" smtClean="0">
                <a:latin typeface="Montserrat Black" panose="00000A00000000000000" pitchFamily="2" charset="0"/>
              </a:rPr>
              <a:t>2025</a:t>
            </a:r>
            <a:endParaRPr lang="pt-BR" sz="1500" dirty="0">
              <a:latin typeface="Montserrat Black" panose="00000A00000000000000" pitchFamily="2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="" xmlns:a16="http://schemas.microsoft.com/office/drawing/2014/main" id="{9DA13BA2-6C4A-9995-ACA5-350649723EFB}"/>
              </a:ext>
            </a:extLst>
          </p:cNvPr>
          <p:cNvSpPr/>
          <p:nvPr/>
        </p:nvSpPr>
        <p:spPr>
          <a:xfrm>
            <a:off x="9043024" y="5094199"/>
            <a:ext cx="1322585" cy="328295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pt-BR" sz="1300" b="1" dirty="0" smtClean="0">
                <a:latin typeface="MonSTERblack"/>
              </a:rPr>
              <a:t>ADI 7026</a:t>
            </a:r>
            <a:endParaRPr lang="pt-BR" sz="1300" b="1" dirty="0">
              <a:latin typeface="MonSTERblack"/>
            </a:endParaRPr>
          </a:p>
        </p:txBody>
      </p:sp>
      <p:sp>
        <p:nvSpPr>
          <p:cNvPr id="14" name="Retângulo 13">
            <a:extLst>
              <a:ext uri="{FF2B5EF4-FFF2-40B4-BE49-F238E27FC236}">
                <a16:creationId xmlns="" xmlns:a16="http://schemas.microsoft.com/office/drawing/2014/main" id="{CE325793-68E7-63D1-C1F5-FEEC4430E68C}"/>
              </a:ext>
            </a:extLst>
          </p:cNvPr>
          <p:cNvSpPr/>
          <p:nvPr/>
        </p:nvSpPr>
        <p:spPr>
          <a:xfrm>
            <a:off x="11236411" y="4963279"/>
            <a:ext cx="955589" cy="923326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it-IT" sz="1300" b="1" dirty="0" smtClean="0">
                <a:latin typeface="MonSTERblack"/>
              </a:rPr>
              <a:t>ADI 6258</a:t>
            </a:r>
          </a:p>
          <a:p>
            <a:pPr algn="ctr"/>
            <a:r>
              <a:rPr lang="it-IT" sz="1300" b="1" dirty="0" smtClean="0">
                <a:latin typeface="MonSTERblack"/>
              </a:rPr>
              <a:t>ADI 6255</a:t>
            </a:r>
          </a:p>
          <a:p>
            <a:pPr algn="ctr"/>
            <a:r>
              <a:rPr lang="it-IT" sz="1300" b="1" dirty="0" smtClean="0">
                <a:latin typeface="MonSTERblack"/>
              </a:rPr>
              <a:t>ADI 6361</a:t>
            </a:r>
          </a:p>
          <a:p>
            <a:pPr algn="ctr"/>
            <a:r>
              <a:rPr lang="it-IT" sz="1300" b="1" dirty="0" smtClean="0">
                <a:latin typeface="MonSTERblack"/>
              </a:rPr>
              <a:t>ADI 6271</a:t>
            </a:r>
            <a:endParaRPr lang="pt-BR" sz="1300" b="1" dirty="0">
              <a:latin typeface="MonSTERblack"/>
            </a:endParaRPr>
          </a:p>
        </p:txBody>
      </p:sp>
      <p:sp>
        <p:nvSpPr>
          <p:cNvPr id="16" name="Retângulo 15">
            <a:extLst>
              <a:ext uri="{FF2B5EF4-FFF2-40B4-BE49-F238E27FC236}">
                <a16:creationId xmlns="" xmlns:a16="http://schemas.microsoft.com/office/drawing/2014/main" id="{EB7AF701-43FB-8564-ACC7-1ECDC2703118}"/>
              </a:ext>
            </a:extLst>
          </p:cNvPr>
          <p:cNvSpPr/>
          <p:nvPr/>
        </p:nvSpPr>
        <p:spPr>
          <a:xfrm>
            <a:off x="8127667" y="5085451"/>
            <a:ext cx="772288" cy="35393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pt-BR" sz="1500" dirty="0" smtClean="0">
                <a:latin typeface="Montserrat Black" panose="00000A00000000000000" pitchFamily="2" charset="0"/>
              </a:rPr>
              <a:t>2019</a:t>
            </a:r>
            <a:endParaRPr lang="pt-BR" sz="1500" dirty="0">
              <a:latin typeface="Montserrat Black" panose="00000A00000000000000" pitchFamily="2" charset="0"/>
            </a:endParaRPr>
          </a:p>
        </p:txBody>
      </p:sp>
      <p:cxnSp>
        <p:nvCxnSpPr>
          <p:cNvPr id="5" name="Conector reto 4">
            <a:extLst>
              <a:ext uri="{FF2B5EF4-FFF2-40B4-BE49-F238E27FC236}">
                <a16:creationId xmlns="" xmlns:a16="http://schemas.microsoft.com/office/drawing/2014/main" id="{B3FA8DD9-07B3-4A9B-E32F-CA2DB54268A1}"/>
              </a:ext>
            </a:extLst>
          </p:cNvPr>
          <p:cNvCxnSpPr>
            <a:cxnSpLocks/>
          </p:cNvCxnSpPr>
          <p:nvPr/>
        </p:nvCxnSpPr>
        <p:spPr>
          <a:xfrm rot="5400000">
            <a:off x="370124" y="3221419"/>
            <a:ext cx="3698945" cy="7232"/>
          </a:xfrm>
          <a:prstGeom prst="line">
            <a:avLst/>
          </a:prstGeom>
          <a:ln w="3175" cap="rnd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ector reto 5">
            <a:extLst>
              <a:ext uri="{FF2B5EF4-FFF2-40B4-BE49-F238E27FC236}">
                <a16:creationId xmlns="" xmlns:a16="http://schemas.microsoft.com/office/drawing/2014/main" id="{05666125-53A9-52FC-4FEE-A884CB94A71F}"/>
              </a:ext>
            </a:extLst>
          </p:cNvPr>
          <p:cNvCxnSpPr>
            <a:cxnSpLocks/>
          </p:cNvCxnSpPr>
          <p:nvPr/>
        </p:nvCxnSpPr>
        <p:spPr>
          <a:xfrm rot="5400000">
            <a:off x="3255565" y="3167505"/>
            <a:ext cx="3865987" cy="13920"/>
          </a:xfrm>
          <a:prstGeom prst="line">
            <a:avLst/>
          </a:prstGeom>
          <a:ln w="3175" cap="rnd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ector reto 6">
            <a:extLst>
              <a:ext uri="{FF2B5EF4-FFF2-40B4-BE49-F238E27FC236}">
                <a16:creationId xmlns="" xmlns:a16="http://schemas.microsoft.com/office/drawing/2014/main" id="{CB966043-8200-E7CA-5831-C787AEDACB9E}"/>
              </a:ext>
            </a:extLst>
          </p:cNvPr>
          <p:cNvCxnSpPr>
            <a:cxnSpLocks/>
          </p:cNvCxnSpPr>
          <p:nvPr/>
        </p:nvCxnSpPr>
        <p:spPr>
          <a:xfrm rot="5400000">
            <a:off x="6694270" y="3157519"/>
            <a:ext cx="3732409" cy="2716"/>
          </a:xfrm>
          <a:prstGeom prst="line">
            <a:avLst/>
          </a:prstGeom>
          <a:ln w="3175" cap="rnd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="" xmlns:a16="http://schemas.microsoft.com/office/drawing/2014/main" id="{7F101AD5-2E46-C4F3-A30B-75EE18760075}"/>
              </a:ext>
            </a:extLst>
          </p:cNvPr>
          <p:cNvCxnSpPr>
            <a:cxnSpLocks/>
            <a:endCxn id="8" idx="2"/>
          </p:cNvCxnSpPr>
          <p:nvPr/>
        </p:nvCxnSpPr>
        <p:spPr>
          <a:xfrm flipV="1">
            <a:off x="8509687" y="5422494"/>
            <a:ext cx="1194629" cy="302805"/>
          </a:xfrm>
          <a:prstGeom prst="line">
            <a:avLst/>
          </a:prstGeom>
          <a:ln w="3175" cap="rnd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to 26">
            <a:extLst>
              <a:ext uri="{FF2B5EF4-FFF2-40B4-BE49-F238E27FC236}">
                <a16:creationId xmlns="" xmlns:a16="http://schemas.microsoft.com/office/drawing/2014/main" id="{220446B1-DC78-F339-4667-824A0E1AA4AE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0902176" y="5413476"/>
            <a:ext cx="241225" cy="462313"/>
          </a:xfrm>
          <a:prstGeom prst="line">
            <a:avLst/>
          </a:prstGeom>
          <a:ln w="3175" cap="rnd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to 21">
            <a:extLst>
              <a:ext uri="{FF2B5EF4-FFF2-40B4-BE49-F238E27FC236}">
                <a16:creationId xmlns="" xmlns:a16="http://schemas.microsoft.com/office/drawing/2014/main" id="{7F101AD5-2E46-C4F3-A30B-75EE18760075}"/>
              </a:ext>
            </a:extLst>
          </p:cNvPr>
          <p:cNvCxnSpPr>
            <a:cxnSpLocks/>
          </p:cNvCxnSpPr>
          <p:nvPr/>
        </p:nvCxnSpPr>
        <p:spPr>
          <a:xfrm flipV="1">
            <a:off x="3253945" y="5502876"/>
            <a:ext cx="2248931" cy="288325"/>
          </a:xfrm>
          <a:prstGeom prst="line">
            <a:avLst/>
          </a:prstGeom>
          <a:ln w="3175" cap="rnd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CaixaDeTexto 22"/>
          <p:cNvSpPr txBox="1"/>
          <p:nvPr/>
        </p:nvSpPr>
        <p:spPr>
          <a:xfrm>
            <a:off x="5428736" y="4941561"/>
            <a:ext cx="1128585" cy="723271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pt-BR" sz="1300" b="1" dirty="0" smtClean="0">
                <a:latin typeface="MonSTERblack"/>
              </a:rPr>
              <a:t>ADI 3105</a:t>
            </a:r>
          </a:p>
          <a:p>
            <a:r>
              <a:rPr lang="pt-BR" sz="1300" b="1" dirty="0" smtClean="0">
                <a:latin typeface="MonSTERblack"/>
              </a:rPr>
              <a:t>ADI 3128</a:t>
            </a:r>
          </a:p>
          <a:p>
            <a:r>
              <a:rPr lang="pt-BR" sz="1300" b="1" dirty="0" smtClean="0">
                <a:latin typeface="MonSTERblack"/>
              </a:rPr>
              <a:t>ADI 3133</a:t>
            </a:r>
            <a:endParaRPr lang="pt-BR" sz="1300" b="1" dirty="0">
              <a:latin typeface="MonSTERblack"/>
            </a:endParaRPr>
          </a:p>
        </p:txBody>
      </p:sp>
      <p:cxnSp>
        <p:nvCxnSpPr>
          <p:cNvPr id="24" name="Conector reto 23">
            <a:extLst>
              <a:ext uri="{FF2B5EF4-FFF2-40B4-BE49-F238E27FC236}">
                <a16:creationId xmlns="" xmlns:a16="http://schemas.microsoft.com/office/drawing/2014/main" id="{05666125-53A9-52FC-4FEE-A884CB94A71F}"/>
              </a:ext>
            </a:extLst>
          </p:cNvPr>
          <p:cNvCxnSpPr>
            <a:cxnSpLocks/>
          </p:cNvCxnSpPr>
          <p:nvPr/>
        </p:nvCxnSpPr>
        <p:spPr>
          <a:xfrm rot="5400000">
            <a:off x="4819658" y="3132274"/>
            <a:ext cx="3754036" cy="15101"/>
          </a:xfrm>
          <a:prstGeom prst="line">
            <a:avLst/>
          </a:prstGeom>
          <a:ln w="3175" cap="rnd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tângulo 27">
            <a:extLst>
              <a:ext uri="{FF2B5EF4-FFF2-40B4-BE49-F238E27FC236}">
                <a16:creationId xmlns="" xmlns:a16="http://schemas.microsoft.com/office/drawing/2014/main" id="{EB7AF701-43FB-8564-ACC7-1ECDC2703118}"/>
              </a:ext>
            </a:extLst>
          </p:cNvPr>
          <p:cNvSpPr/>
          <p:nvPr/>
        </p:nvSpPr>
        <p:spPr>
          <a:xfrm>
            <a:off x="6322988" y="5057614"/>
            <a:ext cx="772288" cy="35393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pt-BR" sz="1500" dirty="0" smtClean="0">
                <a:latin typeface="Montserrat Black" panose="00000A00000000000000" pitchFamily="2" charset="0"/>
              </a:rPr>
              <a:t>2005</a:t>
            </a:r>
            <a:endParaRPr lang="pt-BR" sz="1500" dirty="0">
              <a:latin typeface="Montserrat Black" panose="00000A00000000000000" pitchFamily="2" charset="0"/>
            </a:endParaRPr>
          </a:p>
        </p:txBody>
      </p:sp>
      <p:cxnSp>
        <p:nvCxnSpPr>
          <p:cNvPr id="30" name="Conector reto 29">
            <a:extLst>
              <a:ext uri="{FF2B5EF4-FFF2-40B4-BE49-F238E27FC236}">
                <a16:creationId xmlns="" xmlns:a16="http://schemas.microsoft.com/office/drawing/2014/main" id="{B3FA8DD9-07B3-4A9B-E32F-CA2DB54268A1}"/>
              </a:ext>
            </a:extLst>
          </p:cNvPr>
          <p:cNvCxnSpPr>
            <a:cxnSpLocks/>
          </p:cNvCxnSpPr>
          <p:nvPr/>
        </p:nvCxnSpPr>
        <p:spPr>
          <a:xfrm rot="5400000">
            <a:off x="1743095" y="3155520"/>
            <a:ext cx="3792311" cy="29201"/>
          </a:xfrm>
          <a:prstGeom prst="line">
            <a:avLst/>
          </a:prstGeom>
          <a:ln w="3175" cap="rnd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to 34">
            <a:extLst>
              <a:ext uri="{FF2B5EF4-FFF2-40B4-BE49-F238E27FC236}">
                <a16:creationId xmlns="" xmlns:a16="http://schemas.microsoft.com/office/drawing/2014/main" id="{CB966043-8200-E7CA-5831-C787AEDACB9E}"/>
              </a:ext>
            </a:extLst>
          </p:cNvPr>
          <p:cNvCxnSpPr>
            <a:cxnSpLocks/>
          </p:cNvCxnSpPr>
          <p:nvPr/>
        </p:nvCxnSpPr>
        <p:spPr>
          <a:xfrm rot="5400000">
            <a:off x="8586226" y="3146535"/>
            <a:ext cx="3732409" cy="2716"/>
          </a:xfrm>
          <a:prstGeom prst="line">
            <a:avLst/>
          </a:prstGeom>
          <a:ln w="3175" cap="rnd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Retângulo 44">
            <a:extLst>
              <a:ext uri="{FF2B5EF4-FFF2-40B4-BE49-F238E27FC236}">
                <a16:creationId xmlns="" xmlns:a16="http://schemas.microsoft.com/office/drawing/2014/main" id="{628A3410-E8C0-FA28-CC96-D4ABF8785E46}"/>
              </a:ext>
            </a:extLst>
          </p:cNvPr>
          <p:cNvSpPr/>
          <p:nvPr/>
        </p:nvSpPr>
        <p:spPr>
          <a:xfrm>
            <a:off x="1837137" y="5076754"/>
            <a:ext cx="772288" cy="35393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pt-BR" sz="1500" dirty="0" smtClean="0">
                <a:latin typeface="Montserrat Black" panose="00000A00000000000000" pitchFamily="2" charset="0"/>
              </a:rPr>
              <a:t>1993</a:t>
            </a:r>
            <a:endParaRPr lang="pt-BR" sz="1500" dirty="0">
              <a:latin typeface="Montserrat Black" panose="00000A00000000000000" pitchFamily="2" charset="0"/>
            </a:endParaRPr>
          </a:p>
        </p:txBody>
      </p:sp>
      <p:sp>
        <p:nvSpPr>
          <p:cNvPr id="46" name="Retângulo 45">
            <a:extLst>
              <a:ext uri="{FF2B5EF4-FFF2-40B4-BE49-F238E27FC236}">
                <a16:creationId xmlns="" xmlns:a16="http://schemas.microsoft.com/office/drawing/2014/main" id="{628A3410-E8C0-FA28-CC96-D4ABF8785E46}"/>
              </a:ext>
            </a:extLst>
          </p:cNvPr>
          <p:cNvSpPr/>
          <p:nvPr/>
        </p:nvSpPr>
        <p:spPr>
          <a:xfrm>
            <a:off x="3243063" y="5065771"/>
            <a:ext cx="772288" cy="35393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pt-BR" sz="1500" dirty="0" smtClean="0">
                <a:latin typeface="Montserrat Black" panose="00000A00000000000000" pitchFamily="2" charset="0"/>
              </a:rPr>
              <a:t>1998</a:t>
            </a:r>
            <a:endParaRPr lang="pt-BR" sz="1500" dirty="0">
              <a:latin typeface="Montserrat Black" panose="00000A00000000000000" pitchFamily="2" charset="0"/>
            </a:endParaRPr>
          </a:p>
        </p:txBody>
      </p:sp>
      <p:cxnSp>
        <p:nvCxnSpPr>
          <p:cNvPr id="47" name="Conector reto 46">
            <a:extLst>
              <a:ext uri="{FF2B5EF4-FFF2-40B4-BE49-F238E27FC236}">
                <a16:creationId xmlns="" xmlns:a16="http://schemas.microsoft.com/office/drawing/2014/main" id="{B3FA8DD9-07B3-4A9B-E32F-CA2DB54268A1}"/>
              </a:ext>
            </a:extLst>
          </p:cNvPr>
          <p:cNvCxnSpPr>
            <a:cxnSpLocks/>
          </p:cNvCxnSpPr>
          <p:nvPr/>
        </p:nvCxnSpPr>
        <p:spPr>
          <a:xfrm rot="5400000">
            <a:off x="-588211" y="3177484"/>
            <a:ext cx="3698945" cy="7232"/>
          </a:xfrm>
          <a:prstGeom prst="line">
            <a:avLst/>
          </a:prstGeom>
          <a:ln w="3175" cap="rnd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etângulo 31">
            <a:extLst>
              <a:ext uri="{FF2B5EF4-FFF2-40B4-BE49-F238E27FC236}">
                <a16:creationId xmlns="" xmlns:a16="http://schemas.microsoft.com/office/drawing/2014/main" id="{9DA13BA2-6C4A-9995-ACA5-350649723EFB}"/>
              </a:ext>
            </a:extLst>
          </p:cNvPr>
          <p:cNvSpPr/>
          <p:nvPr/>
        </p:nvSpPr>
        <p:spPr>
          <a:xfrm>
            <a:off x="6972580" y="5042025"/>
            <a:ext cx="1322585" cy="328295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pt-BR" sz="1300" b="1" dirty="0" smtClean="0">
                <a:latin typeface="MonSTERblack"/>
              </a:rPr>
              <a:t>Tema 317</a:t>
            </a:r>
            <a:endParaRPr lang="pt-BR" sz="1300" b="1" dirty="0">
              <a:latin typeface="MonSTERblack"/>
            </a:endParaRPr>
          </a:p>
        </p:txBody>
      </p:sp>
      <p:cxnSp>
        <p:nvCxnSpPr>
          <p:cNvPr id="34" name="Conector reto 33">
            <a:extLst>
              <a:ext uri="{FF2B5EF4-FFF2-40B4-BE49-F238E27FC236}">
                <a16:creationId xmlns="" xmlns:a16="http://schemas.microsoft.com/office/drawing/2014/main" id="{7F101AD5-2E46-C4F3-A30B-75EE18760075}"/>
              </a:ext>
            </a:extLst>
          </p:cNvPr>
          <p:cNvCxnSpPr>
            <a:cxnSpLocks/>
          </p:cNvCxnSpPr>
          <p:nvPr/>
        </p:nvCxnSpPr>
        <p:spPr>
          <a:xfrm flipV="1">
            <a:off x="5923006" y="5329130"/>
            <a:ext cx="1546111" cy="544449"/>
          </a:xfrm>
          <a:prstGeom prst="line">
            <a:avLst/>
          </a:prstGeom>
          <a:ln w="3175" cap="rnd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19877"/>
            <a:ext cx="12192000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0443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F3E820B0-897C-EA16-8198-250DAC132C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9525"/>
            <a:ext cx="12192000" cy="6858000"/>
          </a:xfrm>
          <a:prstGeom prst="rect">
            <a:avLst/>
          </a:prstGeom>
        </p:spPr>
      </p:pic>
      <p:sp>
        <p:nvSpPr>
          <p:cNvPr id="12" name="Google Shape;67;p15">
            <a:extLst>
              <a:ext uri="{FF2B5EF4-FFF2-40B4-BE49-F238E27FC236}">
                <a16:creationId xmlns:a16="http://schemas.microsoft.com/office/drawing/2014/main" xmlns="" id="{BE5811A1-6EEE-0FCA-0485-E3763AA47F2E}"/>
              </a:ext>
            </a:extLst>
          </p:cNvPr>
          <p:cNvSpPr txBox="1"/>
          <p:nvPr/>
        </p:nvSpPr>
        <p:spPr>
          <a:xfrm>
            <a:off x="300164" y="268223"/>
            <a:ext cx="10803265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/>
            <a:r>
              <a:rPr lang="pt-BR" sz="2800" b="1" dirty="0">
                <a:latin typeface="Montserrat Black" panose="00000A00000000000000" pitchFamily="2" charset="0"/>
                <a:ea typeface="Montserrat Black"/>
                <a:cs typeface="Montserrat Black"/>
                <a:sym typeface="Montserrat Black"/>
              </a:rPr>
              <a:t>2.</a:t>
            </a:r>
            <a:r>
              <a:rPr lang="pt-BR" sz="2800" b="1" dirty="0">
                <a:solidFill>
                  <a:schemeClr val="accent1"/>
                </a:solidFill>
                <a:latin typeface="Montserrat Black" panose="00000A00000000000000" pitchFamily="2" charset="0"/>
                <a:ea typeface="Montserrat Black"/>
                <a:cs typeface="Montserrat Black"/>
                <a:sym typeface="Montserrat Black"/>
              </a:rPr>
              <a:t> </a:t>
            </a:r>
            <a:r>
              <a:rPr lang="pt-BR" sz="2800" b="1" u="sng" dirty="0">
                <a:solidFill>
                  <a:schemeClr val="accent1"/>
                </a:solidFill>
                <a:latin typeface="Montserrat Black" panose="00000A00000000000000" pitchFamily="2" charset="0"/>
                <a:ea typeface="Montserrat Light"/>
                <a:cs typeface="Montserrat Light"/>
                <a:sym typeface="Montserrat Light"/>
              </a:rPr>
              <a:t>Alterações com a EC 103/19</a:t>
            </a:r>
            <a:r>
              <a:rPr lang="pt-BR" sz="2800" b="1" u="sng" dirty="0">
                <a:latin typeface="Montserrat Black" panose="00000A00000000000000" pitchFamily="2" charset="0"/>
                <a:ea typeface="Montserrat Light"/>
                <a:cs typeface="Montserrat Light"/>
                <a:sym typeface="Montserrat Light"/>
              </a:rPr>
              <a:t>: principais modificações</a:t>
            </a:r>
            <a:endParaRPr lang="pt-BR" sz="2800" b="1" u="sng" dirty="0">
              <a:latin typeface="Montserrat Black" panose="00000A00000000000000" pitchFamily="2" charset="0"/>
              <a:ea typeface="Montserrat Black"/>
              <a:cs typeface="Montserrat Black"/>
              <a:sym typeface="Montserrat Black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>
              <a:latin typeface="Montserrat Black" panose="00000A00000000000000" pitchFamily="2" charset="0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9" name="Google Shape;68;p15">
            <a:extLst>
              <a:ext uri="{FF2B5EF4-FFF2-40B4-BE49-F238E27FC236}">
                <a16:creationId xmlns:a16="http://schemas.microsoft.com/office/drawing/2014/main" xmlns="" id="{FA6A4338-8303-347C-37F7-974DA91090D5}"/>
              </a:ext>
            </a:extLst>
          </p:cNvPr>
          <p:cNvSpPr txBox="1"/>
          <p:nvPr/>
        </p:nvSpPr>
        <p:spPr>
          <a:xfrm>
            <a:off x="0" y="1011531"/>
            <a:ext cx="9433249" cy="687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342900" lvl="0" indent="-342900" algn="just">
              <a:spcBef>
                <a:spcPts val="1200"/>
              </a:spcBef>
              <a:spcAft>
                <a:spcPts val="3000"/>
              </a:spcAft>
              <a:buFont typeface="Wingdings" pitchFamily="2" charset="2"/>
              <a:buChar char="v"/>
            </a:pPr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REVOGAÇÃO DA IMUNIDADE CORRESPONDENTE AO DOBRO DO TETO DO RGPS PARA BENEFICIÁRIOS COM DOENÇAS INCAPACITANTES </a:t>
            </a:r>
            <a:r>
              <a:rPr lang="pt-BR" sz="2000" dirty="0" smtClean="0">
                <a:solidFill>
                  <a:srgbClr val="C0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– § 21, do art. 40 da CF:</a:t>
            </a:r>
            <a:endParaRPr lang="pt-BR" sz="2000" dirty="0" smtClean="0"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3000"/>
              </a:spcAft>
              <a:buFont typeface="Wingdings" pitchFamily="2" charset="2"/>
              <a:buChar char="v"/>
            </a:pPr>
            <a:r>
              <a:rPr lang="pt-BR" sz="2000" noProof="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POSSIBILIDADE </a:t>
            </a:r>
            <a:r>
              <a:rPr lang="pt-BR" sz="2000" noProof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DE ALÍQUOTAS PROGRESSIVAS </a:t>
            </a:r>
            <a:r>
              <a:rPr lang="pt-BR" sz="2000" noProof="0" dirty="0">
                <a:solidFill>
                  <a:srgbClr val="C0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– § 1º, do art. 149 da CF.</a:t>
            </a:r>
            <a:endParaRPr lang="pt-BR" sz="2000" noProof="0" dirty="0"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3000"/>
              </a:spcAft>
              <a:buFont typeface="Wingdings" pitchFamily="2" charset="2"/>
              <a:buChar char="v"/>
            </a:pPr>
            <a:r>
              <a:rPr lang="pt-BR" sz="2000" noProof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POSSIBILIDADE DE CONTRIBUIÇÃO EXTRAORDINÁRIA</a:t>
            </a:r>
            <a:r>
              <a:rPr lang="pt-BR" sz="2000" noProof="0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pt-BR" sz="2000" noProof="0" dirty="0">
                <a:solidFill>
                  <a:srgbClr val="C0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- </a:t>
            </a:r>
            <a:r>
              <a:rPr lang="pt-BR" sz="2000" noProof="0" dirty="0" smtClean="0">
                <a:solidFill>
                  <a:srgbClr val="C0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§</a:t>
            </a:r>
            <a:r>
              <a:rPr lang="pt-BR" sz="2000" noProof="0" dirty="0">
                <a:solidFill>
                  <a:srgbClr val="C0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1º-B e </a:t>
            </a:r>
            <a:r>
              <a:rPr lang="pt-BR" sz="2000" noProof="0" dirty="0" smtClean="0">
                <a:solidFill>
                  <a:srgbClr val="C0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§1º-C</a:t>
            </a:r>
            <a:r>
              <a:rPr lang="pt-BR" sz="2000" noProof="0" dirty="0">
                <a:solidFill>
                  <a:srgbClr val="C0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, do art. 149 da </a:t>
            </a:r>
            <a:r>
              <a:rPr lang="pt-BR" sz="2000" dirty="0" smtClean="0">
                <a:solidFill>
                  <a:srgbClr val="C0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CF e § 8º do art. 9º da EC 103/2019: </a:t>
            </a:r>
            <a:r>
              <a:rPr lang="pt-BR" sz="2000" noProof="0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Comprovada a Insuficiência da ampliação da BC de I e P. </a:t>
            </a:r>
            <a:r>
              <a:rPr lang="pt-BR" sz="2000" noProof="0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Cumulada com outras medidas. Por </a:t>
            </a:r>
            <a:r>
              <a:rPr lang="pt-BR" sz="2000" noProof="0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tempo determinado, no máximo 20 anos</a:t>
            </a:r>
            <a:r>
              <a:rPr lang="pt-BR" sz="2000" noProof="0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.</a:t>
            </a:r>
          </a:p>
          <a:p>
            <a:pPr marL="342900" lvl="0" indent="-342900" algn="just">
              <a:spcBef>
                <a:spcPts val="1200"/>
              </a:spcBef>
              <a:spcAft>
                <a:spcPts val="3000"/>
              </a:spcAft>
              <a:buFont typeface="Wingdings" pitchFamily="2" charset="2"/>
              <a:buChar char="v"/>
            </a:pPr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AMPLIAÇÃO DA BASE DE CÁLCULO DA CONTRIBUIÇÃO PREVIDENCIÁRIA DE INATIVOS E PENSIONISTAS PARA ALÉM DO SALÁRIO MÍNIMO</a:t>
            </a:r>
            <a:r>
              <a:rPr lang="pt-BR" sz="2000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pt-BR" sz="2000" dirty="0" smtClean="0">
                <a:solidFill>
                  <a:srgbClr val="C0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- §1º-A, do art. 149 da CF</a:t>
            </a:r>
            <a:r>
              <a:rPr lang="pt-BR" sz="2000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: Comprovada a existência de déficit atuarial.</a:t>
            </a:r>
            <a:r>
              <a:rPr lang="pt-BR" sz="2000" noProof="0" dirty="0" smtClean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endParaRPr lang="pt-BR" sz="2000" noProof="0" dirty="0">
              <a:solidFill>
                <a:schemeClr val="tx1"/>
              </a:solidFill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  <a:p>
            <a:pPr marL="342900" lvl="0" indent="-342900" algn="just" rtl="0">
              <a:spcBef>
                <a:spcPts val="1200"/>
              </a:spcBef>
              <a:spcAft>
                <a:spcPts val="3000"/>
              </a:spcAft>
              <a:buFont typeface="+mj-lt"/>
              <a:buAutoNum type="arabicPeriod"/>
            </a:pPr>
            <a:endParaRPr lang="pt-BR" sz="2000" noProof="0" dirty="0">
              <a:solidFill>
                <a:srgbClr val="FF0000"/>
              </a:solidFill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760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F3E820B0-897C-EA16-8198-250DAC132C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Google Shape;67;p15">
            <a:extLst>
              <a:ext uri="{FF2B5EF4-FFF2-40B4-BE49-F238E27FC236}">
                <a16:creationId xmlns:a16="http://schemas.microsoft.com/office/drawing/2014/main" xmlns="" id="{3F8107F8-0689-0BD8-22BB-8C08CEDE47BF}"/>
              </a:ext>
            </a:extLst>
          </p:cNvPr>
          <p:cNvSpPr txBox="1"/>
          <p:nvPr/>
        </p:nvSpPr>
        <p:spPr>
          <a:xfrm>
            <a:off x="279917" y="202334"/>
            <a:ext cx="11504645" cy="523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/>
            <a:r>
              <a:rPr lang="pt-BR" sz="2200" b="1" dirty="0">
                <a:latin typeface="Montserrat Black"/>
                <a:ea typeface="Montserrat Black"/>
                <a:cs typeface="Montserrat Black"/>
                <a:sym typeface="Montserrat Black"/>
              </a:rPr>
              <a:t>3. </a:t>
            </a:r>
            <a:r>
              <a:rPr lang="pt-BR" sz="2200" b="1" u="sng" dirty="0">
                <a:latin typeface="Montserrat Black" panose="00000A00000000000000" pitchFamily="2" charset="0"/>
                <a:ea typeface="Montserrat Light"/>
                <a:cs typeface="Montserrat Light"/>
                <a:sym typeface="Montserrat Light"/>
              </a:rPr>
              <a:t>Julgamento </a:t>
            </a:r>
            <a:r>
              <a:rPr lang="pt-BR" sz="2200" b="1" u="sng" dirty="0" err="1">
                <a:latin typeface="Montserrat Black" panose="00000A00000000000000" pitchFamily="2" charset="0"/>
                <a:ea typeface="Montserrat Light"/>
                <a:cs typeface="Montserrat Light"/>
                <a:sym typeface="Montserrat Light"/>
              </a:rPr>
              <a:t>ADIs</a:t>
            </a:r>
            <a:r>
              <a:rPr lang="pt-BR" sz="2200" b="1" u="sng" dirty="0">
                <a:latin typeface="Montserrat Black" panose="00000A00000000000000" pitchFamily="2" charset="0"/>
                <a:ea typeface="Montserrat Light"/>
                <a:cs typeface="Montserrat Light"/>
                <a:sym typeface="Montserrat Light"/>
              </a:rPr>
              <a:t> no STF: </a:t>
            </a:r>
            <a:r>
              <a:rPr lang="pt-BR" sz="2200" b="1" u="sng" dirty="0">
                <a:solidFill>
                  <a:schemeClr val="accent1"/>
                </a:solidFill>
                <a:latin typeface="Montserrat Black" panose="00000A00000000000000" pitchFamily="2" charset="0"/>
                <a:ea typeface="Montserrat Light"/>
                <a:cs typeface="Montserrat Light"/>
                <a:sym typeface="Montserrat Light"/>
              </a:rPr>
              <a:t>(in)constitucionalidade de dispositivos da EC 103/19</a:t>
            </a:r>
            <a:endParaRPr lang="pt-BR" sz="2200" b="1" u="sng" dirty="0">
              <a:solidFill>
                <a:schemeClr val="accen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0" name="Google Shape;68;p15">
            <a:extLst>
              <a:ext uri="{FF2B5EF4-FFF2-40B4-BE49-F238E27FC236}">
                <a16:creationId xmlns:a16="http://schemas.microsoft.com/office/drawing/2014/main" xmlns="" id="{FA6A4338-8303-347C-37F7-974DA91090D5}"/>
              </a:ext>
            </a:extLst>
          </p:cNvPr>
          <p:cNvSpPr txBox="1"/>
          <p:nvPr/>
        </p:nvSpPr>
        <p:spPr>
          <a:xfrm>
            <a:off x="0" y="917943"/>
            <a:ext cx="9206443" cy="1415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3429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endParaRPr lang="en-US" sz="2200" dirty="0">
              <a:solidFill>
                <a:schemeClr val="tx1"/>
              </a:solidFill>
              <a:latin typeface="Montserrat Black" panose="00000A00000000000000" pitchFamily="2" charset="0"/>
              <a:ea typeface="Montserrat Light"/>
              <a:cs typeface="Montserrat Light"/>
              <a:sym typeface="Montserrat Light"/>
            </a:endParaRPr>
          </a:p>
          <a:p>
            <a:pPr marL="3429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pt-BR" sz="1800" dirty="0">
              <a:solidFill>
                <a:srgbClr val="FF0000"/>
              </a:solidFill>
              <a:latin typeface="Montserrat Black" panose="00000A00000000000000" pitchFamily="2" charset="0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0" y="785546"/>
            <a:ext cx="9368444" cy="6542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376"/>
              </a:lnSpc>
              <a:buFont typeface="Wingdings" pitchFamily="2" charset="2"/>
              <a:buChar char="Ø"/>
            </a:pPr>
            <a:r>
              <a:rPr lang="en-US" u="sng" dirty="0">
                <a:latin typeface="Arial" panose="020B0604020202020204" pitchFamily="34" charset="0"/>
                <a:cs typeface="Arial" pitchFamily="34" charset="0"/>
              </a:rPr>
              <a:t> SITUAÇÃO ATUAL DA AÇÃO:</a:t>
            </a:r>
            <a:r>
              <a:rPr lang="en-US" dirty="0">
                <a:latin typeface="Arial" panose="020B0604020202020204" pitchFamily="34" charset="0"/>
                <a:cs typeface="Arial" pitchFamily="34" charset="0"/>
              </a:rPr>
              <a:t> ADI </a:t>
            </a:r>
            <a:r>
              <a:rPr lang="en-US" dirty="0" err="1">
                <a:latin typeface="Arial" panose="020B0604020202020204" pitchFamily="34" charset="0"/>
                <a:cs typeface="Arial" pitchFamily="34" charset="0"/>
              </a:rPr>
              <a:t>julgada</a:t>
            </a:r>
            <a:r>
              <a:rPr lang="en-US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itchFamily="34" charset="0"/>
              </a:rPr>
              <a:t>em</a:t>
            </a:r>
            <a:r>
              <a:rPr lang="en-US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itchFamily="34" charset="0"/>
              </a:rPr>
              <a:t>separado</a:t>
            </a:r>
            <a:r>
              <a:rPr lang="en-US" dirty="0" smtClean="0">
                <a:latin typeface="Arial" panose="020B0604020202020204" pitchFamily="34" charset="0"/>
                <a:cs typeface="Arial" pitchFamily="34" charset="0"/>
              </a:rPr>
              <a:t> - </a:t>
            </a:r>
            <a:r>
              <a:rPr lang="en-US" dirty="0" err="1" smtClean="0">
                <a:latin typeface="Arial" panose="020B0604020202020204" pitchFamily="34" charset="0"/>
                <a:cs typeface="Arial" pitchFamily="34" charset="0"/>
              </a:rPr>
              <a:t>não</a:t>
            </a:r>
            <a:r>
              <a:rPr lang="en-US" dirty="0" smtClean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itchFamily="34" charset="0"/>
              </a:rPr>
              <a:t>consta</a:t>
            </a:r>
            <a:r>
              <a:rPr lang="en-US" dirty="0" smtClean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itchFamily="34" charset="0"/>
              </a:rPr>
              <a:t>na</a:t>
            </a:r>
            <a:r>
              <a:rPr lang="en-US" dirty="0" smtClean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itchFamily="34" charset="0"/>
              </a:rPr>
              <a:t>ata</a:t>
            </a:r>
            <a:r>
              <a:rPr lang="en-US" dirty="0" smtClean="0">
                <a:latin typeface="Arial" panose="020B0604020202020204" pitchFamily="34" charset="0"/>
                <a:cs typeface="Arial" pitchFamily="34" charset="0"/>
              </a:rPr>
              <a:t> das </a:t>
            </a:r>
            <a:r>
              <a:rPr lang="en-US" dirty="0" err="1" smtClean="0">
                <a:latin typeface="Arial" panose="020B0604020202020204" pitchFamily="34" charset="0"/>
                <a:cs typeface="Arial" pitchFamily="34" charset="0"/>
              </a:rPr>
              <a:t>ações</a:t>
            </a:r>
            <a:r>
              <a:rPr lang="en-US" dirty="0" smtClean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itchFamily="34" charset="0"/>
              </a:rPr>
              <a:t>julgadas</a:t>
            </a:r>
            <a:r>
              <a:rPr lang="en-US" dirty="0" smtClean="0">
                <a:latin typeface="Arial" panose="020B0604020202020204" pitchFamily="34" charset="0"/>
                <a:cs typeface="Arial" pitchFamily="34" charset="0"/>
              </a:rPr>
              <a:t> no </a:t>
            </a:r>
            <a:r>
              <a:rPr lang="en-US" dirty="0" err="1" smtClean="0">
                <a:latin typeface="Arial" panose="020B0604020202020204" pitchFamily="34" charset="0"/>
                <a:cs typeface="Arial" pitchFamily="34" charset="0"/>
              </a:rPr>
              <a:t>dia</a:t>
            </a:r>
            <a:r>
              <a:rPr lang="en-US" dirty="0" smtClean="0">
                <a:latin typeface="Arial" panose="020B0604020202020204" pitchFamily="34" charset="0"/>
                <a:cs typeface="Arial" pitchFamily="34" charset="0"/>
              </a:rPr>
              <a:t> 19.06.2024.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376"/>
              </a:lnSpc>
              <a:buFont typeface="Wingdings" pitchFamily="2" charset="2"/>
              <a:buChar char="Ø"/>
            </a:pPr>
            <a:r>
              <a:rPr lang="en-US" u="sng" dirty="0">
                <a:latin typeface="Arial" panose="020B0604020202020204" pitchFamily="34" charset="0"/>
                <a:cs typeface="Arial" pitchFamily="34" charset="0"/>
              </a:rPr>
              <a:t> RESULTADO PARCIAL:</a:t>
            </a:r>
            <a:r>
              <a:rPr lang="en-US" dirty="0">
                <a:latin typeface="Arial" panose="020B0604020202020204" pitchFamily="34" charset="0"/>
                <a:cs typeface="Arial" pitchFamily="34" charset="0"/>
              </a:rPr>
              <a:t>  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4x2 pela </a:t>
            </a:r>
            <a:r>
              <a:rPr lang="en-US" dirty="0" err="1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constitucionalidade</a:t>
            </a:r>
            <a:endParaRPr lang="en-US" dirty="0">
              <a:solidFill>
                <a:srgbClr val="0070C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marL="742950" lvl="1" indent="-285750" algn="just">
              <a:lnSpc>
                <a:spcPts val="3376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itchFamily="34" charset="0"/>
              </a:rPr>
              <a:t>Min. </a:t>
            </a:r>
            <a:r>
              <a:rPr lang="en-US" dirty="0" err="1">
                <a:latin typeface="Arial" panose="020B0604020202020204" pitchFamily="34" charset="0"/>
                <a:cs typeface="Arial" pitchFamily="34" charset="0"/>
              </a:rPr>
              <a:t>Fachin</a:t>
            </a:r>
            <a:r>
              <a:rPr lang="en-US" dirty="0">
                <a:latin typeface="Arial" panose="020B0604020202020204" pitchFamily="34" charset="0"/>
                <a:cs typeface="Arial" pitchFamily="34" charset="0"/>
              </a:rPr>
              <a:t> - </a:t>
            </a:r>
            <a:r>
              <a:rPr lang="en-US" dirty="0" err="1">
                <a:latin typeface="Arial" panose="020B0604020202020204" pitchFamily="34" charset="0"/>
                <a:cs typeface="Arial" pitchFamily="34" charset="0"/>
              </a:rPr>
              <a:t>relator</a:t>
            </a:r>
            <a:r>
              <a:rPr lang="en-US" dirty="0">
                <a:latin typeface="Arial" panose="020B0604020202020204" pitchFamily="34" charset="0"/>
                <a:cs typeface="Arial" pitchFamily="34" charset="0"/>
              </a:rPr>
              <a:t> - </a:t>
            </a:r>
            <a:r>
              <a:rPr lang="en-US" dirty="0" err="1">
                <a:latin typeface="Arial" panose="020B0604020202020204" pitchFamily="34" charset="0"/>
                <a:cs typeface="Arial" pitchFamily="34" charset="0"/>
              </a:rPr>
              <a:t>votou</a:t>
            </a:r>
            <a:r>
              <a:rPr lang="en-US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itchFamily="34" charset="0"/>
              </a:rPr>
              <a:t>pela</a:t>
            </a:r>
            <a:r>
              <a:rPr lang="en-US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inconstitucionalidade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vedação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ao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retrocesso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social)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do </a:t>
            </a:r>
            <a:r>
              <a:rPr lang="en-US" dirty="0" err="1">
                <a:latin typeface="Arial" panose="020B0604020202020204" pitchFamily="34" charset="0"/>
                <a:cs typeface="Arial" pitchFamily="34" charset="0"/>
              </a:rPr>
              <a:t>dispositivo</a:t>
            </a:r>
            <a:r>
              <a:rPr lang="en-US" dirty="0">
                <a:latin typeface="Arial" panose="020B0604020202020204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itchFamily="34" charset="0"/>
              </a:rPr>
              <a:t>acompanhado</a:t>
            </a:r>
            <a:r>
              <a:rPr lang="en-US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itchFamily="34" charset="0"/>
              </a:rPr>
              <a:t>pela</a:t>
            </a:r>
            <a:r>
              <a:rPr lang="en-US" dirty="0">
                <a:latin typeface="Arial" pitchFamily="34" charset="0"/>
                <a:cs typeface="Arial" pitchFamily="34" charset="0"/>
              </a:rPr>
              <a:t> Min. Rosa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Weber.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lnSpc>
                <a:spcPts val="3376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 Min.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Barroso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- </a:t>
            </a:r>
            <a:r>
              <a:rPr lang="en-US" dirty="0" err="1">
                <a:latin typeface="Arial" panose="020B0604020202020204" pitchFamily="34" charset="0"/>
                <a:cs typeface="Arial" pitchFamily="34" charset="0"/>
              </a:rPr>
              <a:t>votou</a:t>
            </a:r>
            <a:r>
              <a:rPr lang="en-US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itchFamily="34" charset="0"/>
              </a:rPr>
              <a:t>pela</a:t>
            </a:r>
            <a:r>
              <a:rPr lang="en-US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constitucionalidade</a:t>
            </a:r>
            <a:r>
              <a:rPr lang="en-US" dirty="0" smtClean="0">
                <a:latin typeface="Arial" panose="020B0604020202020204" pitchFamily="34" charset="0"/>
                <a:cs typeface="Arial" pitchFamily="34" charset="0"/>
              </a:rPr>
              <a:t> (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possibilidade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 do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ente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federativo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 conceder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benefício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 fiscal -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isenção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tributária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 –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princípio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da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reserva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 legal),</a:t>
            </a:r>
            <a:r>
              <a:rPr lang="en-US" dirty="0" smtClean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itchFamily="34" charset="0"/>
              </a:rPr>
              <a:t>acompanhado</a:t>
            </a:r>
            <a:r>
              <a:rPr lang="en-US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itchFamily="34" charset="0"/>
              </a:rPr>
              <a:t>por</a:t>
            </a:r>
            <a:r>
              <a:rPr lang="en-US" dirty="0">
                <a:latin typeface="Arial" panose="020B0604020202020204" pitchFamily="34" charset="0"/>
                <a:cs typeface="Arial" pitchFamily="34" charset="0"/>
              </a:rPr>
              <a:t> 3 </a:t>
            </a:r>
            <a:r>
              <a:rPr lang="en-US" dirty="0" smtClean="0">
                <a:latin typeface="Arial" panose="020B0604020202020204" pitchFamily="34" charset="0"/>
                <a:cs typeface="Arial" pitchFamily="34" charset="0"/>
              </a:rPr>
              <a:t>Min </a:t>
            </a:r>
            <a:r>
              <a:rPr lang="en-US" dirty="0" err="1" smtClean="0">
                <a:latin typeface="Arial" panose="020B0604020202020204" pitchFamily="34" charset="0"/>
                <a:cs typeface="Arial" pitchFamily="34" charset="0"/>
              </a:rPr>
              <a:t>Gilmar</a:t>
            </a:r>
            <a:r>
              <a:rPr lang="en-US" dirty="0" smtClean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itchFamily="34" charset="0"/>
              </a:rPr>
              <a:t>Mendes, Dias </a:t>
            </a:r>
            <a:r>
              <a:rPr lang="en-US" dirty="0" err="1">
                <a:latin typeface="Arial" panose="020B0604020202020204" pitchFamily="34" charset="0"/>
                <a:cs typeface="Arial" pitchFamily="34" charset="0"/>
              </a:rPr>
              <a:t>Toffoli</a:t>
            </a:r>
            <a:r>
              <a:rPr lang="en-US" dirty="0">
                <a:latin typeface="Arial" panose="020B0604020202020204" pitchFamily="34" charset="0"/>
                <a:cs typeface="Arial" pitchFamily="34" charset="0"/>
              </a:rPr>
              <a:t> e Carmen </a:t>
            </a:r>
            <a:r>
              <a:rPr lang="en-US" dirty="0" err="1" smtClean="0">
                <a:latin typeface="Arial" panose="020B0604020202020204" pitchFamily="34" charset="0"/>
                <a:cs typeface="Arial" pitchFamily="34" charset="0"/>
              </a:rPr>
              <a:t>Lúcia</a:t>
            </a:r>
            <a:r>
              <a:rPr lang="en-US" dirty="0" smtClean="0">
                <a:latin typeface="Arial" panose="020B0604020202020204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lnSpc>
                <a:spcPts val="3376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Aguarda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destaque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do Min.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Fux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votos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dos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demais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ministros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742950" lvl="1" indent="-285750" algn="just">
              <a:lnSpc>
                <a:spcPts val="3376"/>
              </a:lnSpc>
              <a:buFont typeface="Arial" panose="020B0604020202020204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376"/>
              </a:lnSpc>
            </a:pPr>
            <a:r>
              <a:rPr lang="en-US" i="1" dirty="0" err="1">
                <a:latin typeface="Arial" panose="020B0604020202020204" pitchFamily="34" charset="0"/>
                <a:cs typeface="Arial" pitchFamily="34" charset="0"/>
              </a:rPr>
              <a:t>Proposta</a:t>
            </a:r>
            <a:r>
              <a:rPr lang="en-US" i="1" dirty="0">
                <a:latin typeface="Arial" panose="020B0604020202020204" pitchFamily="34" charset="0"/>
                <a:cs typeface="Arial" pitchFamily="34" charset="0"/>
              </a:rPr>
              <a:t> de </a:t>
            </a:r>
            <a:r>
              <a:rPr lang="en-US" i="1" dirty="0" err="1">
                <a:latin typeface="Arial" panose="020B0604020202020204" pitchFamily="34" charset="0"/>
                <a:cs typeface="Arial" pitchFamily="34" charset="0"/>
              </a:rPr>
              <a:t>Tese</a:t>
            </a:r>
            <a:r>
              <a:rPr lang="en-US" i="1" dirty="0">
                <a:latin typeface="Arial" panose="020B0604020202020204" pitchFamily="34" charset="0"/>
                <a:cs typeface="Arial" pitchFamily="34" charset="0"/>
              </a:rPr>
              <a:t> Min. </a:t>
            </a:r>
            <a:r>
              <a:rPr lang="en-US" i="1" dirty="0" err="1">
                <a:latin typeface="Arial" panose="020B0604020202020204" pitchFamily="34" charset="0"/>
                <a:cs typeface="Arial" pitchFamily="34" charset="0"/>
              </a:rPr>
              <a:t>Barroso</a:t>
            </a:r>
            <a:r>
              <a:rPr lang="en-US" i="1" dirty="0">
                <a:latin typeface="Arial" panose="020B0604020202020204" pitchFamily="34" charset="0"/>
                <a:cs typeface="Arial" pitchFamily="34" charset="0"/>
              </a:rPr>
              <a:t>: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“É válida a revogação da não incidência tributária contida no art. 40, § 21, da CF/1988, não havendo ofensa aos princípios da isonomia, da dignidade humana e da vedação ao retrocesso”.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376"/>
              </a:lnSpc>
            </a:pP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Reflexão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Sendo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Const.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ou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Inconst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.,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segundo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voto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o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ente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poderá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legislar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sobre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questão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2716"/>
              </a:lnSpc>
            </a:pPr>
            <a:endParaRPr lang="pt-BR"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CF19E635-BF48-123F-2D7D-FE5A0B5F2289}"/>
              </a:ext>
            </a:extLst>
          </p:cNvPr>
          <p:cNvSpPr txBox="1"/>
          <p:nvPr/>
        </p:nvSpPr>
        <p:spPr>
          <a:xfrm>
            <a:off x="10028386" y="3550668"/>
            <a:ext cx="1829268" cy="51411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pt-BR"/>
            </a:defPPr>
            <a:lvl1pPr algn="ctr">
              <a:lnSpc>
                <a:spcPts val="3393"/>
              </a:lnSpc>
              <a:spcBef>
                <a:spcPct val="0"/>
              </a:spcBef>
              <a:defRPr sz="2800" b="1">
                <a:solidFill>
                  <a:srgbClr val="0869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/>
              <a:t>ADI </a:t>
            </a:r>
            <a:r>
              <a:rPr lang="en-US" dirty="0" smtClean="0"/>
              <a:t>6336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D0CEF1B8-87EF-A25A-1454-05549005C3EB}"/>
              </a:ext>
            </a:extLst>
          </p:cNvPr>
          <p:cNvSpPr/>
          <p:nvPr/>
        </p:nvSpPr>
        <p:spPr>
          <a:xfrm>
            <a:off x="9532458" y="2366140"/>
            <a:ext cx="2513307" cy="96436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ts val="3393"/>
              </a:lnSpc>
              <a:spcBef>
                <a:spcPct val="0"/>
              </a:spcBef>
            </a:pPr>
            <a:r>
              <a:rPr lang="en-US" sz="2800" b="1" dirty="0" smtClean="0">
                <a:solidFill>
                  <a:srgbClr val="0869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IMUNIDADE</a:t>
            </a:r>
            <a:endParaRPr lang="en-US" sz="2800" b="1" dirty="0">
              <a:solidFill>
                <a:srgbClr val="0869A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ts val="3393"/>
              </a:lnSpc>
              <a:spcBef>
                <a:spcPct val="0"/>
              </a:spcBef>
            </a:pPr>
            <a:r>
              <a:rPr lang="en-US" sz="2800" b="1" dirty="0">
                <a:solidFill>
                  <a:srgbClr val="0869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DUPLO TETO</a:t>
            </a:r>
            <a:endParaRPr lang="pt-BR" sz="2800" b="1" dirty="0">
              <a:solidFill>
                <a:srgbClr val="0869A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xmlns="" id="{D0CEF1B8-87EF-A25A-1454-05549005C3EB}"/>
              </a:ext>
            </a:extLst>
          </p:cNvPr>
          <p:cNvSpPr/>
          <p:nvPr/>
        </p:nvSpPr>
        <p:spPr>
          <a:xfrm>
            <a:off x="9427546" y="1169574"/>
            <a:ext cx="2764454" cy="96436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ts val="3393"/>
              </a:lnSpc>
              <a:spcBef>
                <a:spcPct val="0"/>
              </a:spcBef>
            </a:pPr>
            <a:r>
              <a:rPr lang="en-US" sz="2800" b="1" dirty="0" smtClean="0">
                <a:solidFill>
                  <a:srgbClr val="0869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REVOGAÇÃO § 21 DO ART. 40 CF</a:t>
            </a:r>
            <a:endParaRPr lang="pt-BR" sz="2800" b="1" dirty="0">
              <a:solidFill>
                <a:srgbClr val="0869A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760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F3E820B0-897C-EA16-8198-250DAC132C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9" name="Google Shape;67;p15">
            <a:extLst>
              <a:ext uri="{FF2B5EF4-FFF2-40B4-BE49-F238E27FC236}">
                <a16:creationId xmlns:a16="http://schemas.microsoft.com/office/drawing/2014/main" xmlns="" id="{3F8107F8-0689-0BD8-22BB-8C08CEDE47BF}"/>
              </a:ext>
            </a:extLst>
          </p:cNvPr>
          <p:cNvSpPr txBox="1"/>
          <p:nvPr/>
        </p:nvSpPr>
        <p:spPr>
          <a:xfrm>
            <a:off x="279917" y="202334"/>
            <a:ext cx="11504645" cy="523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/>
            <a:r>
              <a:rPr lang="pt-BR" sz="2200" b="1" dirty="0">
                <a:latin typeface="Montserrat Black"/>
                <a:ea typeface="Montserrat Black"/>
                <a:cs typeface="Montserrat Black"/>
                <a:sym typeface="Montserrat Black"/>
              </a:rPr>
              <a:t>3. </a:t>
            </a:r>
            <a:r>
              <a:rPr lang="pt-BR" sz="2200" b="1" u="sng" dirty="0">
                <a:latin typeface="Montserrat Black" panose="00000A00000000000000" pitchFamily="2" charset="0"/>
                <a:ea typeface="Montserrat Light"/>
                <a:cs typeface="Montserrat Light"/>
                <a:sym typeface="Montserrat Light"/>
              </a:rPr>
              <a:t>Julgamento </a:t>
            </a:r>
            <a:r>
              <a:rPr lang="pt-BR" sz="2200" b="1" u="sng" dirty="0" err="1">
                <a:latin typeface="Montserrat Black" panose="00000A00000000000000" pitchFamily="2" charset="0"/>
                <a:ea typeface="Montserrat Light"/>
                <a:cs typeface="Montserrat Light"/>
                <a:sym typeface="Montserrat Light"/>
              </a:rPr>
              <a:t>ADIs</a:t>
            </a:r>
            <a:r>
              <a:rPr lang="pt-BR" sz="2200" b="1" u="sng" dirty="0">
                <a:latin typeface="Montserrat Black" panose="00000A00000000000000" pitchFamily="2" charset="0"/>
                <a:ea typeface="Montserrat Light"/>
                <a:cs typeface="Montserrat Light"/>
                <a:sym typeface="Montserrat Light"/>
              </a:rPr>
              <a:t> no STF: </a:t>
            </a:r>
            <a:r>
              <a:rPr lang="pt-BR" sz="2200" b="1" u="sng" dirty="0">
                <a:solidFill>
                  <a:schemeClr val="accent1"/>
                </a:solidFill>
                <a:latin typeface="Montserrat Black" panose="00000A00000000000000" pitchFamily="2" charset="0"/>
                <a:ea typeface="Montserrat Light"/>
                <a:cs typeface="Montserrat Light"/>
                <a:sym typeface="Montserrat Light"/>
              </a:rPr>
              <a:t>(in)constitucionalidade de dispositivos da EC 103/19</a:t>
            </a:r>
            <a:endParaRPr lang="pt-BR" sz="2200" b="1" u="sng" dirty="0">
              <a:solidFill>
                <a:schemeClr val="accen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0" name="Google Shape;68;p15">
            <a:extLst>
              <a:ext uri="{FF2B5EF4-FFF2-40B4-BE49-F238E27FC236}">
                <a16:creationId xmlns:a16="http://schemas.microsoft.com/office/drawing/2014/main" xmlns="" id="{FA6A4338-8303-347C-37F7-974DA91090D5}"/>
              </a:ext>
            </a:extLst>
          </p:cNvPr>
          <p:cNvSpPr txBox="1"/>
          <p:nvPr/>
        </p:nvSpPr>
        <p:spPr>
          <a:xfrm>
            <a:off x="0" y="1958947"/>
            <a:ext cx="9426633" cy="5139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342900" lvl="0" indent="-342900" algn="just">
              <a:spcAft>
                <a:spcPts val="600"/>
              </a:spcAft>
              <a:buFont typeface="Wingdings" pitchFamily="2" charset="2"/>
              <a:buChar char="v"/>
            </a:pPr>
            <a:r>
              <a:rPr lang="en-US" sz="2000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SITUAÇÃO ATUAL DAS AÇÕES: 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Voto do relator Min. Barroso </a:t>
            </a:r>
            <a:r>
              <a:rPr lang="en-US" dirty="0" err="1">
                <a:solidFill>
                  <a:srgbClr val="00B05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pela</a:t>
            </a:r>
            <a:r>
              <a:rPr lang="en-US" dirty="0">
                <a:solidFill>
                  <a:srgbClr val="00B05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constitucionalidade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.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Min. Edson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Fachin</a:t>
            </a:r>
            <a:r>
              <a:rPr lang="en-US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abriu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divergência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pela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inconst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.</a:t>
            </a:r>
            <a:r>
              <a:rPr lang="en-US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Pedido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de Vista do min.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Gilmar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Mendes – 19/06/2024.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Devolução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dos Autos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para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Julgamento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23/10/24 –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Concluso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ao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Relator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- 12/03/2025. </a:t>
            </a:r>
            <a:endParaRPr lang="en-US" dirty="0"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0070C0"/>
              </a:solidFill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  <a:p>
            <a:pPr lvl="1" algn="just">
              <a:spcAft>
                <a:spcPts val="600"/>
              </a:spcAft>
            </a:pPr>
            <a:endParaRPr lang="pt-BR" sz="2000" dirty="0">
              <a:solidFill>
                <a:srgbClr val="0070C0"/>
              </a:solidFill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  <a:p>
            <a:pPr marL="342900" lvl="0" indent="-342900" algn="just" rtl="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sz="2000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ALÍQUOTAS </a:t>
            </a:r>
            <a:r>
              <a:rPr lang="en-US" sz="2000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PROGRESSIVAS (§1º do art. 149 </a:t>
            </a:r>
            <a:r>
              <a:rPr lang="en-US" sz="2000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da</a:t>
            </a:r>
            <a:r>
              <a:rPr lang="en-US" sz="2000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CF): </a:t>
            </a:r>
            <a:endParaRPr lang="en-US" sz="2000" dirty="0"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0070C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Empate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de </a:t>
            </a:r>
            <a:r>
              <a:rPr lang="en-US" dirty="0" err="1">
                <a:solidFill>
                  <a:srgbClr val="0070C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votos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5x5 </a:t>
            </a:r>
            <a:endParaRPr lang="en-US" dirty="0"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Mins. Barroso, Moraes, Fux, Zanin e Marques</a:t>
            </a:r>
            <a:r>
              <a:rPr lang="en-US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 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(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não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caracteriza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confisco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;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princípio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da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capacidade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contributiva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)</a:t>
            </a:r>
            <a:endParaRPr lang="en-US" dirty="0"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Mins.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Fachin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, Rosa Weber, Dias Toffoli, Mendonça e Cármen Lúcia</a:t>
            </a:r>
            <a:endParaRPr lang="en-US" dirty="0"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  <a:p>
            <a:pPr marL="342900" lvl="0" indent="-342900" algn="just" rtl="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endParaRPr lang="en-US" sz="2000" dirty="0"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  <a:p>
            <a:pPr lvl="0" algn="just" rtl="0">
              <a:spcBef>
                <a:spcPts val="0"/>
              </a:spcBef>
              <a:spcAft>
                <a:spcPts val="600"/>
              </a:spcAft>
            </a:pPr>
            <a:endParaRPr lang="en-US" sz="2000" dirty="0"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FF2A7852-C0D8-1EAF-646C-16A876067180}"/>
              </a:ext>
            </a:extLst>
          </p:cNvPr>
          <p:cNvSpPr txBox="1"/>
          <p:nvPr/>
        </p:nvSpPr>
        <p:spPr>
          <a:xfrm>
            <a:off x="10066969" y="2785066"/>
            <a:ext cx="1775345" cy="181588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pt-BR"/>
            </a:defPPr>
            <a:lvl1pPr algn="ctr">
              <a:lnSpc>
                <a:spcPts val="3393"/>
              </a:lnSpc>
              <a:spcBef>
                <a:spcPct val="0"/>
              </a:spcBef>
              <a:defRPr sz="2800" b="1">
                <a:solidFill>
                  <a:srgbClr val="0869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dirty="0"/>
              <a:t>ADI 6258</a:t>
            </a:r>
          </a:p>
          <a:p>
            <a:r>
              <a:rPr lang="it-IT" dirty="0"/>
              <a:t>ADI 6255</a:t>
            </a:r>
          </a:p>
          <a:p>
            <a:r>
              <a:rPr lang="it-IT" dirty="0"/>
              <a:t>ADI 6361</a:t>
            </a:r>
          </a:p>
          <a:p>
            <a:r>
              <a:rPr lang="it-IT" dirty="0"/>
              <a:t>ADI 6271</a:t>
            </a:r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2C7F796E-5B95-0F45-5481-ABE9BC61580E}"/>
              </a:ext>
            </a:extLst>
          </p:cNvPr>
          <p:cNvSpPr/>
          <p:nvPr/>
        </p:nvSpPr>
        <p:spPr>
          <a:xfrm>
            <a:off x="7242772" y="818310"/>
            <a:ext cx="4949228" cy="18364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ts val="3393"/>
              </a:lnSpc>
              <a:spcBef>
                <a:spcPct val="0"/>
              </a:spcBef>
            </a:pPr>
            <a:r>
              <a:rPr lang="en-US" sz="2400" b="1" dirty="0" smtClean="0">
                <a:solidFill>
                  <a:srgbClr val="0869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ALTERAÇÃO ART. 149 DA CF ALÍQUOTAS PROGRESSIVAS CONTRIBUIÇÕES EXTRAORDINÁRIAS AMPLIAÇÃO DA BASE </a:t>
            </a:r>
            <a:r>
              <a:rPr lang="en-US" sz="2400" b="1" dirty="0">
                <a:solidFill>
                  <a:srgbClr val="0869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CÁLCULO</a:t>
            </a:r>
            <a:endParaRPr lang="pt-BR" sz="2400" b="1" dirty="0">
              <a:solidFill>
                <a:srgbClr val="0869A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760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FB3F545-08B5-11B7-4C67-D343E5A15E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10C1F862-91E6-2541-5E47-DC4EEBB5B3BC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FA78DDAA-559A-731C-EA26-8F10B5E2E493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B2FDD7D7-F706-FAC1-F6DD-DA32F425B8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Google Shape;67;p15">
            <a:extLst>
              <a:ext uri="{FF2B5EF4-FFF2-40B4-BE49-F238E27FC236}">
                <a16:creationId xmlns:a16="http://schemas.microsoft.com/office/drawing/2014/main" xmlns="" id="{0103ADE9-37E3-3C5F-DB77-74AECB36C91B}"/>
              </a:ext>
            </a:extLst>
          </p:cNvPr>
          <p:cNvSpPr txBox="1"/>
          <p:nvPr/>
        </p:nvSpPr>
        <p:spPr>
          <a:xfrm>
            <a:off x="279917" y="202334"/>
            <a:ext cx="11504645" cy="523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/>
            <a:r>
              <a:rPr lang="pt-BR" sz="2200" b="1" dirty="0">
                <a:latin typeface="Montserrat Black"/>
                <a:ea typeface="Montserrat Black"/>
                <a:cs typeface="Montserrat Black"/>
                <a:sym typeface="Montserrat Black"/>
              </a:rPr>
              <a:t>3. </a:t>
            </a:r>
            <a:r>
              <a:rPr lang="pt-BR" sz="2200" b="1" u="sng" dirty="0">
                <a:latin typeface="Montserrat Black" panose="00000A00000000000000" pitchFamily="2" charset="0"/>
                <a:ea typeface="Montserrat Light"/>
                <a:cs typeface="Montserrat Light"/>
                <a:sym typeface="Montserrat Light"/>
              </a:rPr>
              <a:t>Julgamento </a:t>
            </a:r>
            <a:r>
              <a:rPr lang="pt-BR" sz="2200" b="1" u="sng" dirty="0" err="1">
                <a:latin typeface="Montserrat Black" panose="00000A00000000000000" pitchFamily="2" charset="0"/>
                <a:ea typeface="Montserrat Light"/>
                <a:cs typeface="Montserrat Light"/>
                <a:sym typeface="Montserrat Light"/>
              </a:rPr>
              <a:t>ADIs</a:t>
            </a:r>
            <a:r>
              <a:rPr lang="pt-BR" sz="2200" b="1" u="sng" dirty="0">
                <a:latin typeface="Montserrat Black" panose="00000A00000000000000" pitchFamily="2" charset="0"/>
                <a:ea typeface="Montserrat Light"/>
                <a:cs typeface="Montserrat Light"/>
                <a:sym typeface="Montserrat Light"/>
              </a:rPr>
              <a:t> no STF: </a:t>
            </a:r>
            <a:r>
              <a:rPr lang="pt-BR" sz="2200" b="1" u="sng" dirty="0">
                <a:solidFill>
                  <a:schemeClr val="accent1"/>
                </a:solidFill>
                <a:latin typeface="Montserrat Black" panose="00000A00000000000000" pitchFamily="2" charset="0"/>
                <a:ea typeface="Montserrat Light"/>
                <a:cs typeface="Montserrat Light"/>
                <a:sym typeface="Montserrat Light"/>
              </a:rPr>
              <a:t>(in)constitucionalidade de dispositivos da EC 103/19</a:t>
            </a:r>
            <a:endParaRPr lang="pt-BR" sz="2200" b="1" u="sng" dirty="0">
              <a:solidFill>
                <a:schemeClr val="accen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0" name="Google Shape;68;p15">
            <a:extLst>
              <a:ext uri="{FF2B5EF4-FFF2-40B4-BE49-F238E27FC236}">
                <a16:creationId xmlns:a16="http://schemas.microsoft.com/office/drawing/2014/main" xmlns="" id="{AFE3745C-C2F7-0749-15FD-70428E4B56C4}"/>
              </a:ext>
            </a:extLst>
          </p:cNvPr>
          <p:cNvSpPr txBox="1"/>
          <p:nvPr/>
        </p:nvSpPr>
        <p:spPr>
          <a:xfrm>
            <a:off x="0" y="1351528"/>
            <a:ext cx="9426633" cy="5647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342900" lvl="0" indent="-342900" algn="just">
              <a:spcAft>
                <a:spcPts val="600"/>
              </a:spcAft>
            </a:pPr>
            <a:endParaRPr lang="en-US" sz="2000" dirty="0" smtClean="0"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  <a:p>
            <a:pPr marL="342900" lvl="0" indent="-342900" algn="just">
              <a:spcAft>
                <a:spcPts val="600"/>
              </a:spcAft>
              <a:buFont typeface="Wingdings" pitchFamily="2" charset="2"/>
              <a:buChar char="v"/>
            </a:pPr>
            <a:r>
              <a:rPr lang="en-US" sz="2000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INSTITUIÇÃO </a:t>
            </a:r>
            <a:r>
              <a:rPr lang="en-US" sz="2000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DE CONTRIBUIÇÃO </a:t>
            </a:r>
            <a:r>
              <a:rPr lang="en-US" sz="2000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EXTRAORDINÁRIA</a:t>
            </a:r>
          </a:p>
          <a:p>
            <a:pPr marL="342900" lvl="0" indent="-342900" algn="just">
              <a:spcAft>
                <a:spcPts val="600"/>
              </a:spcAft>
            </a:pPr>
            <a:r>
              <a:rPr lang="en-US" sz="2000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                           (§1º-B e §1º-C do art. 149 </a:t>
            </a:r>
            <a:r>
              <a:rPr lang="en-US" sz="2000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da</a:t>
            </a:r>
            <a:r>
              <a:rPr lang="en-US" sz="2000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CF)</a:t>
            </a:r>
            <a:endParaRPr lang="en-US" sz="2000" dirty="0"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Inconstitucionalidade</a:t>
            </a:r>
            <a:r>
              <a:rPr lang="en-US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– 7x3 </a:t>
            </a:r>
            <a:endParaRPr lang="en-US" dirty="0" smtClean="0"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Mins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.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Fachin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, Rosa Weber, Dias Toffoli, Mendonça, Cármen Lúcia, Moraes e </a:t>
            </a: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Fux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(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efeito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confiscatótio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afronta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a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segurança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jurídica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“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carta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branca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”) </a:t>
            </a:r>
            <a:endParaRPr lang="en-US" dirty="0"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Mins. Barroso, Zanin e 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Marques 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(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mera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possibilidade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não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afronta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confisco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e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proporcionalidade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os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quais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deverão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ser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analidados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caso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a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caso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) </a:t>
            </a:r>
            <a:endParaRPr lang="en-US" dirty="0"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  <a:p>
            <a:pPr lvl="1" algn="just">
              <a:spcAft>
                <a:spcPts val="600"/>
              </a:spcAft>
            </a:pP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  <a:p>
            <a:pPr marL="342900" lvl="0" indent="-342900" algn="just">
              <a:spcAft>
                <a:spcPts val="600"/>
              </a:spcAft>
              <a:buFont typeface="Wingdings" pitchFamily="2" charset="2"/>
              <a:buChar char="v"/>
            </a:pPr>
            <a:r>
              <a:rPr lang="en-US" sz="2000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AMPLIAÇÃO DA BASE DE CÁLCULO DA CONTRIBUIÇÃO </a:t>
            </a:r>
            <a:r>
              <a:rPr lang="en-US" sz="2000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DE INATIVOS E PENSIONISTAS (§ 1º-A do art. 149 </a:t>
            </a:r>
            <a:r>
              <a:rPr lang="en-US" sz="2000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da</a:t>
            </a:r>
            <a:r>
              <a:rPr lang="en-US" sz="2000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CF)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Inconstitucionalidade</a:t>
            </a:r>
            <a:r>
              <a:rPr lang="en-US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-  7x3 </a:t>
            </a:r>
            <a:endParaRPr lang="en-US" dirty="0" smtClean="0">
              <a:solidFill>
                <a:srgbClr val="FF0000"/>
              </a:solidFill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Mins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. </a:t>
            </a: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Fachin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, Rosa Weber, Dias </a:t>
            </a: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Toffoli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Mendonça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Cármen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Lúcia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Moraes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e </a:t>
            </a: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Fux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(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desigualdade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contributiva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entre RPPS e RGPS)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Mins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.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Barroso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,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Zanin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e Marques 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(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busca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do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equilibrio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previdenciário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Carater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solidário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Ressalva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: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interpretação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conforme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a CF no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tocante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ao</a:t>
            </a:r>
            <a:r>
              <a:rPr lang="en-US" dirty="0" smtClean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§1º-A do art. 149).</a:t>
            </a:r>
            <a:endParaRPr lang="pt-BR" dirty="0"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3BD99FE1-520B-1B94-D5F7-D8930D38DBBC}"/>
              </a:ext>
            </a:extLst>
          </p:cNvPr>
          <p:cNvSpPr txBox="1"/>
          <p:nvPr/>
        </p:nvSpPr>
        <p:spPr>
          <a:xfrm>
            <a:off x="10103184" y="2785066"/>
            <a:ext cx="1775345" cy="181588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pt-BR"/>
            </a:defPPr>
            <a:lvl1pPr algn="ctr">
              <a:lnSpc>
                <a:spcPts val="3393"/>
              </a:lnSpc>
              <a:spcBef>
                <a:spcPct val="0"/>
              </a:spcBef>
              <a:defRPr sz="2800" b="1">
                <a:solidFill>
                  <a:srgbClr val="0869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dirty="0"/>
              <a:t>ADI 6258</a:t>
            </a:r>
          </a:p>
          <a:p>
            <a:r>
              <a:rPr lang="it-IT" dirty="0"/>
              <a:t>ADI 6255</a:t>
            </a:r>
          </a:p>
          <a:p>
            <a:r>
              <a:rPr lang="it-IT" dirty="0"/>
              <a:t>ADI 6361</a:t>
            </a:r>
          </a:p>
          <a:p>
            <a:r>
              <a:rPr lang="it-IT" dirty="0"/>
              <a:t>ADI 6271</a:t>
            </a:r>
            <a:endParaRPr lang="pt-BR" dirty="0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xmlns="" id="{2C7F796E-5B95-0F45-5481-ABE9BC61580E}"/>
              </a:ext>
            </a:extLst>
          </p:cNvPr>
          <p:cNvSpPr/>
          <p:nvPr/>
        </p:nvSpPr>
        <p:spPr>
          <a:xfrm>
            <a:off x="7242772" y="736828"/>
            <a:ext cx="4949228" cy="18364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ts val="3393"/>
              </a:lnSpc>
              <a:spcBef>
                <a:spcPct val="0"/>
              </a:spcBef>
            </a:pPr>
            <a:r>
              <a:rPr lang="en-US" sz="2400" b="1" dirty="0" smtClean="0">
                <a:solidFill>
                  <a:srgbClr val="0869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ALTERAÇÃO ART. 149 DA CF ALÍQUOTAS PROGRESSIVAS </a:t>
            </a:r>
          </a:p>
          <a:p>
            <a:pPr algn="ctr">
              <a:lnSpc>
                <a:spcPts val="3393"/>
              </a:lnSpc>
              <a:spcBef>
                <a:spcPct val="0"/>
              </a:spcBef>
            </a:pPr>
            <a:r>
              <a:rPr lang="en-US" sz="2400" b="1" dirty="0" smtClean="0">
                <a:solidFill>
                  <a:srgbClr val="0869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CONTRIBUIÇÕES EXTRAORDINÁRIAS AMPLIAÇÃO DA BASE </a:t>
            </a:r>
            <a:r>
              <a:rPr lang="en-US" sz="2400" b="1" dirty="0">
                <a:solidFill>
                  <a:srgbClr val="0869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CÁLCULO</a:t>
            </a:r>
            <a:endParaRPr lang="pt-BR" sz="2400" b="1" dirty="0">
              <a:solidFill>
                <a:srgbClr val="0869A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132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F3E820B0-897C-EA16-8198-250DAC132C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11" name="Google Shape;67;p15">
            <a:extLst>
              <a:ext uri="{FF2B5EF4-FFF2-40B4-BE49-F238E27FC236}">
                <a16:creationId xmlns:a16="http://schemas.microsoft.com/office/drawing/2014/main" xmlns="" id="{3F8107F8-0689-0BD8-22BB-8C08CEDE47BF}"/>
              </a:ext>
            </a:extLst>
          </p:cNvPr>
          <p:cNvSpPr txBox="1"/>
          <p:nvPr/>
        </p:nvSpPr>
        <p:spPr>
          <a:xfrm>
            <a:off x="662474" y="95697"/>
            <a:ext cx="11094098" cy="861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/>
            <a:r>
              <a:rPr lang="pt-BR" sz="2200" b="1" dirty="0">
                <a:latin typeface="Montserrat Black"/>
                <a:ea typeface="Montserrat Black"/>
                <a:cs typeface="Montserrat Black"/>
                <a:sym typeface="Montserrat Black"/>
              </a:rPr>
              <a:t>4. </a:t>
            </a:r>
            <a:r>
              <a:rPr lang="pt-BR" sz="2200" b="1" u="sng" dirty="0">
                <a:solidFill>
                  <a:schemeClr val="accent1"/>
                </a:solidFill>
                <a:latin typeface="Montserrat Black" panose="00000A00000000000000" pitchFamily="2" charset="0"/>
              </a:rPr>
              <a:t>Nota Técnica SEI nº 02/2024 MPS e Dados COMSEFAZ</a:t>
            </a:r>
            <a:r>
              <a:rPr lang="pt-BR" sz="2200" b="1" u="sng" dirty="0">
                <a:latin typeface="Montserrat Black" panose="00000A00000000000000" pitchFamily="2" charset="0"/>
              </a:rPr>
              <a:t>: abrangência da decisão perante Entes</a:t>
            </a:r>
            <a:endParaRPr lang="pt-BR" sz="2200" b="1" u="sng" dirty="0">
              <a:latin typeface="Montserrat" panose="00000500000000000000" pitchFamily="2" charset="0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2" name="Google Shape;68;p15">
            <a:extLst>
              <a:ext uri="{FF2B5EF4-FFF2-40B4-BE49-F238E27FC236}">
                <a16:creationId xmlns:a16="http://schemas.microsoft.com/office/drawing/2014/main" xmlns="" id="{C70403D6-8736-3A3B-1CF4-1A0BF1006151}"/>
              </a:ext>
            </a:extLst>
          </p:cNvPr>
          <p:cNvSpPr txBox="1"/>
          <p:nvPr/>
        </p:nvSpPr>
        <p:spPr>
          <a:xfrm>
            <a:off x="-3" y="1212282"/>
            <a:ext cx="10069029" cy="48782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ClrTx/>
              <a:buFont typeface="Wingdings" pitchFamily="2" charset="2"/>
              <a:buChar char="v"/>
              <a:defRPr/>
            </a:pPr>
            <a:r>
              <a:rPr lang="pt-BR" u="sng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Nota SEI nº 2/2024 do Ministério da Previdência Social: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t-BR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Montserrat Light"/>
              </a:rPr>
              <a:t>768 entes federativos </a:t>
            </a:r>
            <a:r>
              <a:rPr lang="pt-BR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com RPPS (36%) </a:t>
            </a:r>
            <a:r>
              <a:rPr lang="pt-BR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Montserrat Light"/>
              </a:rPr>
              <a:t>implementaram a reforma ampla 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Montserrat Light"/>
              </a:rPr>
              <a:t>- EC 103/19</a:t>
            </a:r>
            <a:r>
              <a:rPr lang="pt-BR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;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t-BR" dirty="0">
                <a:solidFill>
                  <a:srgbClr val="0070C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2.003 entes (93%) </a:t>
            </a:r>
            <a:r>
              <a:rPr lang="pt-BR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implementaram a </a:t>
            </a:r>
            <a:r>
              <a:rPr lang="pt-BR" dirty="0">
                <a:solidFill>
                  <a:srgbClr val="0070C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adequação da alíquota de 14%.</a:t>
            </a:r>
          </a:p>
          <a:p>
            <a:pPr marL="742950" lvl="1" indent="-28575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pt-BR" u="sng" dirty="0">
              <a:solidFill>
                <a:srgbClr val="0070C0"/>
              </a:solidFill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pt-BR" u="sng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Dados COMSEFAZ em resposta ao Memo 486/2024:</a:t>
            </a:r>
            <a:endParaRPr lang="pt-BR" dirty="0">
              <a:solidFill>
                <a:srgbClr val="0070C0"/>
              </a:solidFill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21 Estados (77,78%)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Montserrat Light"/>
              </a:rPr>
              <a:t>implementaram a</a:t>
            </a:r>
            <a:r>
              <a:rPr lang="pt-BR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Montserrat Light"/>
              </a:rPr>
              <a:t> reforma ampla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  <a:sym typeface="Montserrat Light"/>
              </a:rPr>
              <a:t>- EC 103/19</a:t>
            </a:r>
            <a:r>
              <a:rPr lang="pt-BR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; 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25 Estados</a:t>
            </a:r>
            <a:r>
              <a:rPr lang="pt-BR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(92,59%) </a:t>
            </a:r>
            <a:r>
              <a:rPr lang="pt-BR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implementaram a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adequação da alíquota de 14%;</a:t>
            </a:r>
            <a:endParaRPr lang="pt-BR" dirty="0"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t-BR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Montserrat Light"/>
              </a:rPr>
              <a:t>13 Estados (48%) ampliaram a base de cálculo</a:t>
            </a:r>
            <a:r>
              <a:rPr lang="pt-BR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 das contribuições previdenciárias de aposentados e pensionistas;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t-BR" dirty="0">
                <a:solidFill>
                  <a:srgbClr val="0070C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5 Estados (18,51%) </a:t>
            </a:r>
            <a:r>
              <a:rPr lang="pt-BR" dirty="0"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implementaram a </a:t>
            </a:r>
            <a:r>
              <a:rPr lang="pt-BR" dirty="0">
                <a:solidFill>
                  <a:srgbClr val="0070C0"/>
                </a:solidFill>
                <a:latin typeface="Arial" panose="020B0604020202020204" pitchFamily="34" charset="0"/>
                <a:ea typeface="Montserrat Light"/>
                <a:cs typeface="Arial" panose="020B0604020202020204" pitchFamily="34" charset="0"/>
                <a:sym typeface="Montserrat Light"/>
              </a:rPr>
              <a:t>alíquota progressiva.</a:t>
            </a:r>
            <a:endParaRPr lang="pt-BR" dirty="0">
              <a:latin typeface="Arial" panose="020B0604020202020204" pitchFamily="34" charset="0"/>
              <a:ea typeface="Montserrat Light"/>
              <a:cs typeface="Arial" panose="020B0604020202020204" pitchFamily="34" charset="0"/>
              <a:sym typeface="Montserrat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760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</TotalTime>
  <Words>1422</Words>
  <Application>Microsoft Office PowerPoint</Application>
  <PresentationFormat>Personalizar</PresentationFormat>
  <Paragraphs>183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Pró Empresa</dc:creator>
  <cp:lastModifiedBy>Administrador</cp:lastModifiedBy>
  <cp:revision>216</cp:revision>
  <dcterms:created xsi:type="dcterms:W3CDTF">2022-02-18T18:51:31Z</dcterms:created>
  <dcterms:modified xsi:type="dcterms:W3CDTF">2025-06-26T02:49:41Z</dcterms:modified>
</cp:coreProperties>
</file>