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22"/>
  </p:notesMasterIdLst>
  <p:sldIdLst>
    <p:sldId id="322" r:id="rId3"/>
    <p:sldId id="318" r:id="rId4"/>
    <p:sldId id="274" r:id="rId5"/>
    <p:sldId id="275" r:id="rId6"/>
    <p:sldId id="331" r:id="rId7"/>
    <p:sldId id="330" r:id="rId8"/>
    <p:sldId id="333" r:id="rId9"/>
    <p:sldId id="332" r:id="rId10"/>
    <p:sldId id="329" r:id="rId11"/>
    <p:sldId id="328" r:id="rId12"/>
    <p:sldId id="321" r:id="rId13"/>
    <p:sldId id="313" r:id="rId14"/>
    <p:sldId id="326" r:id="rId15"/>
    <p:sldId id="324" r:id="rId16"/>
    <p:sldId id="325" r:id="rId17"/>
    <p:sldId id="428" r:id="rId18"/>
    <p:sldId id="266" r:id="rId19"/>
    <p:sldId id="267" r:id="rId20"/>
    <p:sldId id="268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830"/>
  </p:normalViewPr>
  <p:slideViewPr>
    <p:cSldViewPr snapToGrid="0" snapToObjects="1">
      <p:cViewPr varScale="1">
        <p:scale>
          <a:sx n="108" d="100"/>
          <a:sy n="108" d="100"/>
        </p:scale>
        <p:origin x="61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B3866A-AEAB-4424-A09E-1BB78230C41D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8981C256-527F-45A6-8AC4-C842DC5F14C4}">
      <dgm:prSet phldrT="[Texto]"/>
      <dgm:spPr/>
      <dgm:t>
        <a:bodyPr/>
        <a:lstStyle/>
        <a:p>
          <a:pPr algn="just"/>
          <a:r>
            <a:rPr lang="pt-BR" b="1" dirty="0"/>
            <a:t>Fase Geral/ Introdutória para resolução pendências para o CRP </a:t>
          </a:r>
        </a:p>
      </dgm:t>
    </dgm:pt>
    <dgm:pt modelId="{3EB8DF1A-312F-49D2-82FD-14F7CCFFF174}" type="parTrans" cxnId="{F5026E2C-8E70-4E27-BDFB-32B3E1416D6B}">
      <dgm:prSet/>
      <dgm:spPr/>
      <dgm:t>
        <a:bodyPr/>
        <a:lstStyle/>
        <a:p>
          <a:endParaRPr lang="pt-BR"/>
        </a:p>
      </dgm:t>
    </dgm:pt>
    <dgm:pt modelId="{D196D88E-077B-4F50-A2E5-30FAAA3CC384}" type="sibTrans" cxnId="{F5026E2C-8E70-4E27-BDFB-32B3E1416D6B}">
      <dgm:prSet/>
      <dgm:spPr/>
      <dgm:t>
        <a:bodyPr/>
        <a:lstStyle/>
        <a:p>
          <a:endParaRPr lang="pt-BR"/>
        </a:p>
      </dgm:t>
    </dgm:pt>
    <dgm:pt modelId="{85E1E0EB-2322-45C3-93EC-20F757C3E5DE}">
      <dgm:prSet phldrT="[Texto]"/>
      <dgm:spPr/>
      <dgm:t>
        <a:bodyPr/>
        <a:lstStyle/>
        <a:p>
          <a:pPr algn="just"/>
          <a:r>
            <a:rPr lang="pt-BR" b="1" dirty="0"/>
            <a:t>Fase Intermediária/ Preparatória para resolver pendências restantes com maior grau de dificuldade</a:t>
          </a:r>
        </a:p>
      </dgm:t>
    </dgm:pt>
    <dgm:pt modelId="{F22DD68D-B71B-45F1-9A44-64C094B243A1}" type="parTrans" cxnId="{8FA391B5-EC29-4611-816E-9BB136B0C6D0}">
      <dgm:prSet/>
      <dgm:spPr/>
      <dgm:t>
        <a:bodyPr/>
        <a:lstStyle/>
        <a:p>
          <a:endParaRPr lang="pt-BR"/>
        </a:p>
      </dgm:t>
    </dgm:pt>
    <dgm:pt modelId="{1E83373F-C564-465E-8DD4-08B9242EE52B}" type="sibTrans" cxnId="{8FA391B5-EC29-4611-816E-9BB136B0C6D0}">
      <dgm:prSet/>
      <dgm:spPr/>
      <dgm:t>
        <a:bodyPr/>
        <a:lstStyle/>
        <a:p>
          <a:endParaRPr lang="pt-BR"/>
        </a:p>
      </dgm:t>
    </dgm:pt>
    <dgm:pt modelId="{D1FC3339-7248-47AF-A9C7-0A4ACBF0B236}">
      <dgm:prSet phldrT="[Texto]"/>
      <dgm:spPr/>
      <dgm:t>
        <a:bodyPr/>
        <a:lstStyle/>
        <a:p>
          <a:pPr algn="just"/>
          <a:r>
            <a:rPr lang="pt-BR" b="1" dirty="0"/>
            <a:t>Fase Específica: ente apresenta Plano de Ação com cronograma e, após sua aprovação, obtém prazos para sua execução</a:t>
          </a:r>
        </a:p>
      </dgm:t>
    </dgm:pt>
    <dgm:pt modelId="{8FC92B84-0757-4BB1-82BE-1EFC8DBB959D}" type="parTrans" cxnId="{BD33F4A9-3739-4A2C-A5E7-4B1764684484}">
      <dgm:prSet/>
      <dgm:spPr/>
      <dgm:t>
        <a:bodyPr/>
        <a:lstStyle/>
        <a:p>
          <a:endParaRPr lang="pt-BR"/>
        </a:p>
      </dgm:t>
    </dgm:pt>
    <dgm:pt modelId="{B62C3BE4-4557-4B79-9AAF-7CB0C7984265}" type="sibTrans" cxnId="{BD33F4A9-3739-4A2C-A5E7-4B1764684484}">
      <dgm:prSet/>
      <dgm:spPr/>
      <dgm:t>
        <a:bodyPr/>
        <a:lstStyle/>
        <a:p>
          <a:endParaRPr lang="pt-BR"/>
        </a:p>
      </dgm:t>
    </dgm:pt>
    <dgm:pt modelId="{EAA44E0A-C7BF-4A09-981F-7F05EAF6225F}">
      <dgm:prSet phldrT="[Texto]"/>
      <dgm:spPr/>
      <dgm:t>
        <a:bodyPr/>
        <a:lstStyle/>
        <a:p>
          <a:pPr algn="just"/>
          <a:r>
            <a:rPr lang="pt-BR" b="1" dirty="0"/>
            <a:t>Fase </a:t>
          </a:r>
          <a:r>
            <a:rPr lang="pt-BR" b="1" dirty="0">
              <a:solidFill>
                <a:schemeClr val="tx1"/>
              </a:solidFill>
            </a:rPr>
            <a:t>da Manutenção da Conformidade com Reciprocidade</a:t>
          </a:r>
        </a:p>
      </dgm:t>
    </dgm:pt>
    <dgm:pt modelId="{CA13CBF2-9B74-4850-B036-27680C1DF899}" type="parTrans" cxnId="{6DCF07FC-ACBF-4D30-8B4F-E4E8AF83B7B3}">
      <dgm:prSet/>
      <dgm:spPr/>
      <dgm:t>
        <a:bodyPr/>
        <a:lstStyle/>
        <a:p>
          <a:endParaRPr lang="pt-BR"/>
        </a:p>
      </dgm:t>
    </dgm:pt>
    <dgm:pt modelId="{F5BBA501-28DD-4149-A053-924C22CD7187}" type="sibTrans" cxnId="{6DCF07FC-ACBF-4D30-8B4F-E4E8AF83B7B3}">
      <dgm:prSet/>
      <dgm:spPr/>
      <dgm:t>
        <a:bodyPr/>
        <a:lstStyle/>
        <a:p>
          <a:endParaRPr lang="pt-BR"/>
        </a:p>
      </dgm:t>
    </dgm:pt>
    <dgm:pt modelId="{B12A6315-D2D7-4DE7-9A27-5C74C446515A}" type="pres">
      <dgm:prSet presAssocID="{53B3866A-AEAB-4424-A09E-1BB78230C41D}" presName="rootnode" presStyleCnt="0">
        <dgm:presLayoutVars>
          <dgm:chMax/>
          <dgm:chPref/>
          <dgm:dir/>
          <dgm:animLvl val="lvl"/>
        </dgm:presLayoutVars>
      </dgm:prSet>
      <dgm:spPr/>
    </dgm:pt>
    <dgm:pt modelId="{2CF67958-F932-43A6-8361-F367F2D1B8A5}" type="pres">
      <dgm:prSet presAssocID="{8981C256-527F-45A6-8AC4-C842DC5F14C4}" presName="composite" presStyleCnt="0"/>
      <dgm:spPr/>
    </dgm:pt>
    <dgm:pt modelId="{042C2090-7610-4601-86E5-76CE92564BEA}" type="pres">
      <dgm:prSet presAssocID="{8981C256-527F-45A6-8AC4-C842DC5F14C4}" presName="LShape" presStyleLbl="alignNode1" presStyleIdx="0" presStyleCnt="7"/>
      <dgm:spPr>
        <a:solidFill>
          <a:srgbClr val="0070C0"/>
        </a:solidFill>
        <a:ln>
          <a:solidFill>
            <a:schemeClr val="accent1"/>
          </a:solidFill>
        </a:ln>
      </dgm:spPr>
    </dgm:pt>
    <dgm:pt modelId="{22E6810C-EA37-48C5-9704-07709E39BE66}" type="pres">
      <dgm:prSet presAssocID="{8981C256-527F-45A6-8AC4-C842DC5F14C4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FA69EE5-D159-43BC-86AF-7848DC9E0971}" type="pres">
      <dgm:prSet presAssocID="{8981C256-527F-45A6-8AC4-C842DC5F14C4}" presName="Triangle" presStyleLbl="alignNode1" presStyleIdx="1" presStyleCnt="7"/>
      <dgm:spPr>
        <a:solidFill>
          <a:srgbClr val="0070C0"/>
        </a:solidFill>
        <a:ln>
          <a:solidFill>
            <a:schemeClr val="accent1"/>
          </a:solidFill>
        </a:ln>
      </dgm:spPr>
    </dgm:pt>
    <dgm:pt modelId="{8E5C4217-64B6-46F6-A7C1-23415D5EA85C}" type="pres">
      <dgm:prSet presAssocID="{D196D88E-077B-4F50-A2E5-30FAAA3CC384}" presName="sibTrans" presStyleCnt="0"/>
      <dgm:spPr/>
    </dgm:pt>
    <dgm:pt modelId="{E4BF1C33-33E7-4AD8-9913-D3670A4BAB5F}" type="pres">
      <dgm:prSet presAssocID="{D196D88E-077B-4F50-A2E5-30FAAA3CC384}" presName="space" presStyleCnt="0"/>
      <dgm:spPr/>
    </dgm:pt>
    <dgm:pt modelId="{28625311-4A32-41EB-B4B7-39EEDD222F67}" type="pres">
      <dgm:prSet presAssocID="{85E1E0EB-2322-45C3-93EC-20F757C3E5DE}" presName="composite" presStyleCnt="0"/>
      <dgm:spPr/>
    </dgm:pt>
    <dgm:pt modelId="{F6795F87-0F39-4478-96F7-5A4FD55E60E3}" type="pres">
      <dgm:prSet presAssocID="{85E1E0EB-2322-45C3-93EC-20F757C3E5DE}" presName="LShape" presStyleLbl="alignNode1" presStyleIdx="2" presStyleCnt="7"/>
      <dgm:spPr>
        <a:solidFill>
          <a:srgbClr val="0070C0"/>
        </a:solidFill>
        <a:ln>
          <a:solidFill>
            <a:schemeClr val="accent1"/>
          </a:solidFill>
        </a:ln>
      </dgm:spPr>
    </dgm:pt>
    <dgm:pt modelId="{963349A5-F3E7-45BB-8FA7-34B2318F1E06}" type="pres">
      <dgm:prSet presAssocID="{85E1E0EB-2322-45C3-93EC-20F757C3E5DE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2E555E6-6A3F-4BF1-8783-45AFD4418AC9}" type="pres">
      <dgm:prSet presAssocID="{85E1E0EB-2322-45C3-93EC-20F757C3E5DE}" presName="Triangle" presStyleLbl="alignNode1" presStyleIdx="3" presStyleCnt="7"/>
      <dgm:spPr>
        <a:solidFill>
          <a:srgbClr val="0070C0"/>
        </a:solidFill>
        <a:ln>
          <a:solidFill>
            <a:schemeClr val="accent1"/>
          </a:solidFill>
        </a:ln>
      </dgm:spPr>
    </dgm:pt>
    <dgm:pt modelId="{1B4C5376-627E-43C4-BC00-7446A19637A4}" type="pres">
      <dgm:prSet presAssocID="{1E83373F-C564-465E-8DD4-08B9242EE52B}" presName="sibTrans" presStyleCnt="0"/>
      <dgm:spPr/>
    </dgm:pt>
    <dgm:pt modelId="{E20F2CA7-3AFE-46D9-A5A0-FE4A9DF95580}" type="pres">
      <dgm:prSet presAssocID="{1E83373F-C564-465E-8DD4-08B9242EE52B}" presName="space" presStyleCnt="0"/>
      <dgm:spPr/>
    </dgm:pt>
    <dgm:pt modelId="{3A621DA7-5110-4EEB-8E9A-5A827775F0F3}" type="pres">
      <dgm:prSet presAssocID="{D1FC3339-7248-47AF-A9C7-0A4ACBF0B236}" presName="composite" presStyleCnt="0"/>
      <dgm:spPr/>
    </dgm:pt>
    <dgm:pt modelId="{AB96ED8B-7125-4893-9391-0384B7BDD206}" type="pres">
      <dgm:prSet presAssocID="{D1FC3339-7248-47AF-A9C7-0A4ACBF0B236}" presName="LShape" presStyleLbl="alignNode1" presStyleIdx="4" presStyleCnt="7"/>
      <dgm:spPr>
        <a:solidFill>
          <a:srgbClr val="0070C0"/>
        </a:solidFill>
        <a:ln>
          <a:solidFill>
            <a:schemeClr val="accent1"/>
          </a:solidFill>
        </a:ln>
      </dgm:spPr>
    </dgm:pt>
    <dgm:pt modelId="{5BBD0BFE-E8BD-4E7D-BA5D-35797FB23582}" type="pres">
      <dgm:prSet presAssocID="{D1FC3339-7248-47AF-A9C7-0A4ACBF0B236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63CEE875-6D0E-4AA9-A8F4-6DD028431096}" type="pres">
      <dgm:prSet presAssocID="{D1FC3339-7248-47AF-A9C7-0A4ACBF0B236}" presName="Triangle" presStyleLbl="alignNode1" presStyleIdx="5" presStyleCnt="7"/>
      <dgm:spPr>
        <a:solidFill>
          <a:srgbClr val="0070C0"/>
        </a:solidFill>
        <a:ln>
          <a:solidFill>
            <a:schemeClr val="accent1"/>
          </a:solidFill>
        </a:ln>
      </dgm:spPr>
    </dgm:pt>
    <dgm:pt modelId="{D0E0CDAE-9D24-4970-A0AE-F824D521D573}" type="pres">
      <dgm:prSet presAssocID="{B62C3BE4-4557-4B79-9AAF-7CB0C7984265}" presName="sibTrans" presStyleCnt="0"/>
      <dgm:spPr/>
    </dgm:pt>
    <dgm:pt modelId="{3D6291E2-3AD7-48BB-B7EB-ADBFEDD73C12}" type="pres">
      <dgm:prSet presAssocID="{B62C3BE4-4557-4B79-9AAF-7CB0C7984265}" presName="space" presStyleCnt="0"/>
      <dgm:spPr/>
    </dgm:pt>
    <dgm:pt modelId="{82A8423E-C0E2-4439-98E1-C73D8BFC7113}" type="pres">
      <dgm:prSet presAssocID="{EAA44E0A-C7BF-4A09-981F-7F05EAF6225F}" presName="composite" presStyleCnt="0"/>
      <dgm:spPr/>
    </dgm:pt>
    <dgm:pt modelId="{F334F896-EF5E-4F91-A85B-B81B3393173B}" type="pres">
      <dgm:prSet presAssocID="{EAA44E0A-C7BF-4A09-981F-7F05EAF6225F}" presName="LShape" presStyleLbl="alignNode1" presStyleIdx="6" presStyleCnt="7"/>
      <dgm:spPr>
        <a:solidFill>
          <a:srgbClr val="0070C0"/>
        </a:solidFill>
        <a:ln>
          <a:solidFill>
            <a:schemeClr val="accent1"/>
          </a:solidFill>
        </a:ln>
      </dgm:spPr>
    </dgm:pt>
    <dgm:pt modelId="{C86250C3-20B0-4BD4-AB0D-B00ACB695B8D}" type="pres">
      <dgm:prSet presAssocID="{EAA44E0A-C7BF-4A09-981F-7F05EAF6225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EAB7C1F-795B-41A0-92B8-C22A94E1F9F6}" type="presOf" srcId="{EAA44E0A-C7BF-4A09-981F-7F05EAF6225F}" destId="{C86250C3-20B0-4BD4-AB0D-B00ACB695B8D}" srcOrd="0" destOrd="0" presId="urn:microsoft.com/office/officeart/2009/3/layout/StepUpProcess"/>
    <dgm:cxn modelId="{F5026E2C-8E70-4E27-BDFB-32B3E1416D6B}" srcId="{53B3866A-AEAB-4424-A09E-1BB78230C41D}" destId="{8981C256-527F-45A6-8AC4-C842DC5F14C4}" srcOrd="0" destOrd="0" parTransId="{3EB8DF1A-312F-49D2-82FD-14F7CCFFF174}" sibTransId="{D196D88E-077B-4F50-A2E5-30FAAA3CC384}"/>
    <dgm:cxn modelId="{4B52E62E-20EE-4E5C-96A9-A97434DF545B}" type="presOf" srcId="{D1FC3339-7248-47AF-A9C7-0A4ACBF0B236}" destId="{5BBD0BFE-E8BD-4E7D-BA5D-35797FB23582}" srcOrd="0" destOrd="0" presId="urn:microsoft.com/office/officeart/2009/3/layout/StepUpProcess"/>
    <dgm:cxn modelId="{6416B091-5489-475A-86C8-8FCD40CF99AA}" type="presOf" srcId="{8981C256-527F-45A6-8AC4-C842DC5F14C4}" destId="{22E6810C-EA37-48C5-9704-07709E39BE66}" srcOrd="0" destOrd="0" presId="urn:microsoft.com/office/officeart/2009/3/layout/StepUpProcess"/>
    <dgm:cxn modelId="{BD33F4A9-3739-4A2C-A5E7-4B1764684484}" srcId="{53B3866A-AEAB-4424-A09E-1BB78230C41D}" destId="{D1FC3339-7248-47AF-A9C7-0A4ACBF0B236}" srcOrd="2" destOrd="0" parTransId="{8FC92B84-0757-4BB1-82BE-1EFC8DBB959D}" sibTransId="{B62C3BE4-4557-4B79-9AAF-7CB0C7984265}"/>
    <dgm:cxn modelId="{8FA391B5-EC29-4611-816E-9BB136B0C6D0}" srcId="{53B3866A-AEAB-4424-A09E-1BB78230C41D}" destId="{85E1E0EB-2322-45C3-93EC-20F757C3E5DE}" srcOrd="1" destOrd="0" parTransId="{F22DD68D-B71B-45F1-9A44-64C094B243A1}" sibTransId="{1E83373F-C564-465E-8DD4-08B9242EE52B}"/>
    <dgm:cxn modelId="{B314BCC9-F367-4D91-A7E0-2D256EBC8B02}" type="presOf" srcId="{53B3866A-AEAB-4424-A09E-1BB78230C41D}" destId="{B12A6315-D2D7-4DE7-9A27-5C74C446515A}" srcOrd="0" destOrd="0" presId="urn:microsoft.com/office/officeart/2009/3/layout/StepUpProcess"/>
    <dgm:cxn modelId="{656DC7DF-A02A-41E8-923E-06962C5CCC56}" type="presOf" srcId="{85E1E0EB-2322-45C3-93EC-20F757C3E5DE}" destId="{963349A5-F3E7-45BB-8FA7-34B2318F1E06}" srcOrd="0" destOrd="0" presId="urn:microsoft.com/office/officeart/2009/3/layout/StepUpProcess"/>
    <dgm:cxn modelId="{6DCF07FC-ACBF-4D30-8B4F-E4E8AF83B7B3}" srcId="{53B3866A-AEAB-4424-A09E-1BB78230C41D}" destId="{EAA44E0A-C7BF-4A09-981F-7F05EAF6225F}" srcOrd="3" destOrd="0" parTransId="{CA13CBF2-9B74-4850-B036-27680C1DF899}" sibTransId="{F5BBA501-28DD-4149-A053-924C22CD7187}"/>
    <dgm:cxn modelId="{9D8CB6A1-2659-49BA-BF21-B4306DCA751E}" type="presParOf" srcId="{B12A6315-D2D7-4DE7-9A27-5C74C446515A}" destId="{2CF67958-F932-43A6-8361-F367F2D1B8A5}" srcOrd="0" destOrd="0" presId="urn:microsoft.com/office/officeart/2009/3/layout/StepUpProcess"/>
    <dgm:cxn modelId="{8494B611-A3B3-4777-B42F-C2D9FBB41B27}" type="presParOf" srcId="{2CF67958-F932-43A6-8361-F367F2D1B8A5}" destId="{042C2090-7610-4601-86E5-76CE92564BEA}" srcOrd="0" destOrd="0" presId="urn:microsoft.com/office/officeart/2009/3/layout/StepUpProcess"/>
    <dgm:cxn modelId="{B96254CE-9F08-4C73-8E24-7C2FE483F6AB}" type="presParOf" srcId="{2CF67958-F932-43A6-8361-F367F2D1B8A5}" destId="{22E6810C-EA37-48C5-9704-07709E39BE66}" srcOrd="1" destOrd="0" presId="urn:microsoft.com/office/officeart/2009/3/layout/StepUpProcess"/>
    <dgm:cxn modelId="{88F86C46-7D64-4A89-BE2D-41F2D3421800}" type="presParOf" srcId="{2CF67958-F932-43A6-8361-F367F2D1B8A5}" destId="{DFA69EE5-D159-43BC-86AF-7848DC9E0971}" srcOrd="2" destOrd="0" presId="urn:microsoft.com/office/officeart/2009/3/layout/StepUpProcess"/>
    <dgm:cxn modelId="{5A0211F4-6B9D-40CF-A977-847A05936BC6}" type="presParOf" srcId="{B12A6315-D2D7-4DE7-9A27-5C74C446515A}" destId="{8E5C4217-64B6-46F6-A7C1-23415D5EA85C}" srcOrd="1" destOrd="0" presId="urn:microsoft.com/office/officeart/2009/3/layout/StepUpProcess"/>
    <dgm:cxn modelId="{2FFE477E-FC80-403D-8F57-A91328FAE605}" type="presParOf" srcId="{8E5C4217-64B6-46F6-A7C1-23415D5EA85C}" destId="{E4BF1C33-33E7-4AD8-9913-D3670A4BAB5F}" srcOrd="0" destOrd="0" presId="urn:microsoft.com/office/officeart/2009/3/layout/StepUpProcess"/>
    <dgm:cxn modelId="{E43AA948-B7CD-4E6A-88D1-720AEBF31BA7}" type="presParOf" srcId="{B12A6315-D2D7-4DE7-9A27-5C74C446515A}" destId="{28625311-4A32-41EB-B4B7-39EEDD222F67}" srcOrd="2" destOrd="0" presId="urn:microsoft.com/office/officeart/2009/3/layout/StepUpProcess"/>
    <dgm:cxn modelId="{A91870BC-573B-4FEE-8F63-6AB776BDD9C3}" type="presParOf" srcId="{28625311-4A32-41EB-B4B7-39EEDD222F67}" destId="{F6795F87-0F39-4478-96F7-5A4FD55E60E3}" srcOrd="0" destOrd="0" presId="urn:microsoft.com/office/officeart/2009/3/layout/StepUpProcess"/>
    <dgm:cxn modelId="{1A2A3DB8-5747-43FD-A558-D78EA8DA10FC}" type="presParOf" srcId="{28625311-4A32-41EB-B4B7-39EEDD222F67}" destId="{963349A5-F3E7-45BB-8FA7-34B2318F1E06}" srcOrd="1" destOrd="0" presId="urn:microsoft.com/office/officeart/2009/3/layout/StepUpProcess"/>
    <dgm:cxn modelId="{DA15276D-FB05-4EC2-8E44-BF3197666FF4}" type="presParOf" srcId="{28625311-4A32-41EB-B4B7-39EEDD222F67}" destId="{72E555E6-6A3F-4BF1-8783-45AFD4418AC9}" srcOrd="2" destOrd="0" presId="urn:microsoft.com/office/officeart/2009/3/layout/StepUpProcess"/>
    <dgm:cxn modelId="{69090E99-9E1C-40CA-925A-1234998F4F37}" type="presParOf" srcId="{B12A6315-D2D7-4DE7-9A27-5C74C446515A}" destId="{1B4C5376-627E-43C4-BC00-7446A19637A4}" srcOrd="3" destOrd="0" presId="urn:microsoft.com/office/officeart/2009/3/layout/StepUpProcess"/>
    <dgm:cxn modelId="{2E52E923-977F-49D6-9657-A088A1D791D6}" type="presParOf" srcId="{1B4C5376-627E-43C4-BC00-7446A19637A4}" destId="{E20F2CA7-3AFE-46D9-A5A0-FE4A9DF95580}" srcOrd="0" destOrd="0" presId="urn:microsoft.com/office/officeart/2009/3/layout/StepUpProcess"/>
    <dgm:cxn modelId="{65AA315F-FBBF-482E-93FD-5A1D34AD6C16}" type="presParOf" srcId="{B12A6315-D2D7-4DE7-9A27-5C74C446515A}" destId="{3A621DA7-5110-4EEB-8E9A-5A827775F0F3}" srcOrd="4" destOrd="0" presId="urn:microsoft.com/office/officeart/2009/3/layout/StepUpProcess"/>
    <dgm:cxn modelId="{6E2A4BD0-C8ED-44E0-8800-4AF4FCC85CD1}" type="presParOf" srcId="{3A621DA7-5110-4EEB-8E9A-5A827775F0F3}" destId="{AB96ED8B-7125-4893-9391-0384B7BDD206}" srcOrd="0" destOrd="0" presId="urn:microsoft.com/office/officeart/2009/3/layout/StepUpProcess"/>
    <dgm:cxn modelId="{D7DFD61B-5FD7-472F-AEC2-90BF41067D36}" type="presParOf" srcId="{3A621DA7-5110-4EEB-8E9A-5A827775F0F3}" destId="{5BBD0BFE-E8BD-4E7D-BA5D-35797FB23582}" srcOrd="1" destOrd="0" presId="urn:microsoft.com/office/officeart/2009/3/layout/StepUpProcess"/>
    <dgm:cxn modelId="{40A6F5FE-D437-499B-9F8D-75474315F173}" type="presParOf" srcId="{3A621DA7-5110-4EEB-8E9A-5A827775F0F3}" destId="{63CEE875-6D0E-4AA9-A8F4-6DD028431096}" srcOrd="2" destOrd="0" presId="urn:microsoft.com/office/officeart/2009/3/layout/StepUpProcess"/>
    <dgm:cxn modelId="{8712A0AA-D5C4-4250-B596-640353F36418}" type="presParOf" srcId="{B12A6315-D2D7-4DE7-9A27-5C74C446515A}" destId="{D0E0CDAE-9D24-4970-A0AE-F824D521D573}" srcOrd="5" destOrd="0" presId="urn:microsoft.com/office/officeart/2009/3/layout/StepUpProcess"/>
    <dgm:cxn modelId="{033F9D1E-A8FD-432C-88F0-446D7716349F}" type="presParOf" srcId="{D0E0CDAE-9D24-4970-A0AE-F824D521D573}" destId="{3D6291E2-3AD7-48BB-B7EB-ADBFEDD73C12}" srcOrd="0" destOrd="0" presId="urn:microsoft.com/office/officeart/2009/3/layout/StepUpProcess"/>
    <dgm:cxn modelId="{29748358-4F23-41BB-BF71-89F7AEB870D0}" type="presParOf" srcId="{B12A6315-D2D7-4DE7-9A27-5C74C446515A}" destId="{82A8423E-C0E2-4439-98E1-C73D8BFC7113}" srcOrd="6" destOrd="0" presId="urn:microsoft.com/office/officeart/2009/3/layout/StepUpProcess"/>
    <dgm:cxn modelId="{6EEA942B-9E0A-4491-A50B-C3AFA0ED10CF}" type="presParOf" srcId="{82A8423E-C0E2-4439-98E1-C73D8BFC7113}" destId="{F334F896-EF5E-4F91-A85B-B81B3393173B}" srcOrd="0" destOrd="0" presId="urn:microsoft.com/office/officeart/2009/3/layout/StepUpProcess"/>
    <dgm:cxn modelId="{E213A912-0CF1-4C8F-A3FF-84F860993E78}" type="presParOf" srcId="{82A8423E-C0E2-4439-98E1-C73D8BFC7113}" destId="{C86250C3-20B0-4BD4-AB0D-B00ACB695B8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C2090-7610-4601-86E5-76CE92564BEA}">
      <dsp:nvSpPr>
        <dsp:cNvPr id="0" name=""/>
        <dsp:cNvSpPr/>
      </dsp:nvSpPr>
      <dsp:spPr>
        <a:xfrm rot="5400000">
          <a:off x="559777" y="2062441"/>
          <a:ext cx="1666388" cy="2772832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6810C-EA37-48C5-9704-07709E39BE66}">
      <dsp:nvSpPr>
        <dsp:cNvPr id="0" name=""/>
        <dsp:cNvSpPr/>
      </dsp:nvSpPr>
      <dsp:spPr>
        <a:xfrm>
          <a:off x="281616" y="2890920"/>
          <a:ext cx="2503329" cy="2194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Fase Geral/ Introdutória para resolução pendências para o CRP </a:t>
          </a:r>
        </a:p>
      </dsp:txBody>
      <dsp:txXfrm>
        <a:off x="281616" y="2890920"/>
        <a:ext cx="2503329" cy="2194314"/>
      </dsp:txXfrm>
    </dsp:sp>
    <dsp:sp modelId="{DFA69EE5-D159-43BC-86AF-7848DC9E0971}">
      <dsp:nvSpPr>
        <dsp:cNvPr id="0" name=""/>
        <dsp:cNvSpPr/>
      </dsp:nvSpPr>
      <dsp:spPr>
        <a:xfrm>
          <a:off x="2312618" y="1858302"/>
          <a:ext cx="472326" cy="472326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95F87-0F39-4478-96F7-5A4FD55E60E3}">
      <dsp:nvSpPr>
        <dsp:cNvPr id="0" name=""/>
        <dsp:cNvSpPr/>
      </dsp:nvSpPr>
      <dsp:spPr>
        <a:xfrm rot="5400000">
          <a:off x="3624341" y="1304111"/>
          <a:ext cx="1666388" cy="2772832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349A5-F3E7-45BB-8FA7-34B2318F1E06}">
      <dsp:nvSpPr>
        <dsp:cNvPr id="0" name=""/>
        <dsp:cNvSpPr/>
      </dsp:nvSpPr>
      <dsp:spPr>
        <a:xfrm>
          <a:off x="3346179" y="2132591"/>
          <a:ext cx="2503329" cy="2194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Fase Intermediária/ Preparatória para resolver pendências restantes com maior grau de dificuldade</a:t>
          </a:r>
        </a:p>
      </dsp:txBody>
      <dsp:txXfrm>
        <a:off x="3346179" y="2132591"/>
        <a:ext cx="2503329" cy="2194314"/>
      </dsp:txXfrm>
    </dsp:sp>
    <dsp:sp modelId="{72E555E6-6A3F-4BF1-8783-45AFD4418AC9}">
      <dsp:nvSpPr>
        <dsp:cNvPr id="0" name=""/>
        <dsp:cNvSpPr/>
      </dsp:nvSpPr>
      <dsp:spPr>
        <a:xfrm>
          <a:off x="5377182" y="1099972"/>
          <a:ext cx="472326" cy="472326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6ED8B-7125-4893-9391-0384B7BDD206}">
      <dsp:nvSpPr>
        <dsp:cNvPr id="0" name=""/>
        <dsp:cNvSpPr/>
      </dsp:nvSpPr>
      <dsp:spPr>
        <a:xfrm rot="5400000">
          <a:off x="6688905" y="545782"/>
          <a:ext cx="1666388" cy="2772832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D0BFE-E8BD-4E7D-BA5D-35797FB23582}">
      <dsp:nvSpPr>
        <dsp:cNvPr id="0" name=""/>
        <dsp:cNvSpPr/>
      </dsp:nvSpPr>
      <dsp:spPr>
        <a:xfrm>
          <a:off x="6410743" y="1374262"/>
          <a:ext cx="2503329" cy="2194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Fase Específica: ente apresenta Plano de Ação com cronograma e, após sua aprovação, obtém prazos para sua execução</a:t>
          </a:r>
        </a:p>
      </dsp:txBody>
      <dsp:txXfrm>
        <a:off x="6410743" y="1374262"/>
        <a:ext cx="2503329" cy="2194314"/>
      </dsp:txXfrm>
    </dsp:sp>
    <dsp:sp modelId="{63CEE875-6D0E-4AA9-A8F4-6DD028431096}">
      <dsp:nvSpPr>
        <dsp:cNvPr id="0" name=""/>
        <dsp:cNvSpPr/>
      </dsp:nvSpPr>
      <dsp:spPr>
        <a:xfrm>
          <a:off x="8441746" y="341643"/>
          <a:ext cx="472326" cy="472326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4F896-EF5E-4F91-A85B-B81B3393173B}">
      <dsp:nvSpPr>
        <dsp:cNvPr id="0" name=""/>
        <dsp:cNvSpPr/>
      </dsp:nvSpPr>
      <dsp:spPr>
        <a:xfrm rot="5400000">
          <a:off x="9753469" y="-212546"/>
          <a:ext cx="1666388" cy="2772832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250C3-20B0-4BD4-AB0D-B00ACB695B8D}">
      <dsp:nvSpPr>
        <dsp:cNvPr id="0" name=""/>
        <dsp:cNvSpPr/>
      </dsp:nvSpPr>
      <dsp:spPr>
        <a:xfrm>
          <a:off x="9475307" y="615932"/>
          <a:ext cx="2503329" cy="2194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Fase </a:t>
          </a:r>
          <a:r>
            <a:rPr lang="pt-BR" sz="2000" b="1" kern="1200" dirty="0">
              <a:solidFill>
                <a:schemeClr val="tx1"/>
              </a:solidFill>
            </a:rPr>
            <a:t>da Manutenção da Conformidade com Reciprocidade</a:t>
          </a:r>
        </a:p>
      </dsp:txBody>
      <dsp:txXfrm>
        <a:off x="9475307" y="615932"/>
        <a:ext cx="2503329" cy="2194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47869-65BF-7A4F-8D24-139EE571C673}" type="datetimeFigureOut">
              <a:rPr lang="pt-BR" smtClean="0"/>
              <a:pPr/>
              <a:t>23/06/2025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64731-A550-CB46-A59F-A92BB5612D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5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4BA9A-833A-49C7-0053-11B7C4C62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1E77892-0D07-0998-72A3-29BFCC2AC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96CEE2C-5AFF-2326-CA7C-684B7DEA5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ADA0CDF-8F73-AD86-67DA-6CBEA37E8B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id="{C4B07A3F-1E78-BAA1-EFB1-68188DAB1623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</p:spTree>
    <p:extLst>
      <p:ext uri="{BB962C8B-B14F-4D97-AF65-F5344CB8AC3E}">
        <p14:creationId xmlns:p14="http://schemas.microsoft.com/office/powerpoint/2010/main" val="169940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5F6BE-DE40-3766-204E-604CCCFCE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15E15B5-90C7-6C62-6D27-3E0D26675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60EA8BF-709F-DF63-D5B5-F737A5743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D2C8C7-9CB3-F9FC-A358-DA84C14D45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id="{98B3C0F7-5F68-1103-24B2-B644E3B3D15B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</p:spTree>
    <p:extLst>
      <p:ext uri="{BB962C8B-B14F-4D97-AF65-F5344CB8AC3E}">
        <p14:creationId xmlns:p14="http://schemas.microsoft.com/office/powerpoint/2010/main" val="258165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34949-F648-B317-DF7F-7111279B8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3851E98-27DD-904E-08FA-3595C7CDC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5A3B29C-E95A-966F-0522-1A77A80B8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07334F0-5B00-74EC-E070-1D54B12705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id="{AF536F35-9EED-B05F-ECC5-A651764FA5E5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</p:spTree>
    <p:extLst>
      <p:ext uri="{BB962C8B-B14F-4D97-AF65-F5344CB8AC3E}">
        <p14:creationId xmlns:p14="http://schemas.microsoft.com/office/powerpoint/2010/main" val="3249696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13941-F341-97A5-71A6-67B8F08AD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1C77045-3488-B3A2-C173-A553F24F23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895A97B-5D63-8C09-7060-896103657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5BDEA53-1F46-36F9-5D29-B5B235C3E9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id="{43ACDD6E-DBA8-7861-6E19-8959F693D5E7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</p:spTree>
    <p:extLst>
      <p:ext uri="{BB962C8B-B14F-4D97-AF65-F5344CB8AC3E}">
        <p14:creationId xmlns:p14="http://schemas.microsoft.com/office/powerpoint/2010/main" val="2987218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676CD-4699-AB4C-3B63-0EF31C7D3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DA46191-C210-9E54-C9D0-80B638EB6D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EB483BD-F6E7-C51A-5124-A9B85FA76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C7D5B1-28CB-DEBF-7F66-34DCC0013F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id="{F340EB2B-5489-F248-ED0B-0708B5A4B725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</p:spTree>
    <p:extLst>
      <p:ext uri="{BB962C8B-B14F-4D97-AF65-F5344CB8AC3E}">
        <p14:creationId xmlns:p14="http://schemas.microsoft.com/office/powerpoint/2010/main" val="527034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74C0B-81A9-ED7F-1A81-36289FA8F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08247F7-6F83-8ED8-0472-9C6D695E9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E70EF4C-04DE-7029-B3EE-8FE4507C5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013D426-4CAF-1DC1-BD19-AE2E5E91BC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id="{B9A9054D-D56A-BD20-3763-8094C169BDDE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</p:spTree>
    <p:extLst>
      <p:ext uri="{BB962C8B-B14F-4D97-AF65-F5344CB8AC3E}">
        <p14:creationId xmlns:p14="http://schemas.microsoft.com/office/powerpoint/2010/main" val="3047553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89C76-A1EA-4EED-8ACE-26F8C0EF4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846274F-50F0-6FA2-ADA8-3111309E6E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11E0A02-3A74-00F9-4789-2BD71DCEE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E13055-3165-415B-858D-983DAD7EDE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id="{1A1911D8-23FF-6CA8-99FA-92937DC9E401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</p:spTree>
    <p:extLst>
      <p:ext uri="{BB962C8B-B14F-4D97-AF65-F5344CB8AC3E}">
        <p14:creationId xmlns:p14="http://schemas.microsoft.com/office/powerpoint/2010/main" val="96870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459CC-A7F8-336E-B994-415449E6E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D73E2A8-745B-ADF4-469D-AFFF667475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EB308D4-07CF-89A7-F36A-2C82BDFF9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878C332-CF9D-1380-3F37-EDBDBB55CA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id="{B10EFFFE-8108-A490-760D-84CB2227CC66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</p:spTree>
    <p:extLst>
      <p:ext uri="{BB962C8B-B14F-4D97-AF65-F5344CB8AC3E}">
        <p14:creationId xmlns:p14="http://schemas.microsoft.com/office/powerpoint/2010/main" val="1677172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F5E5C-71E6-1AAC-483C-9773EE520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8713B45-5AC7-4A26-2EE2-F9C95A9219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4159869-C486-D1C8-3B35-EFDE891D9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3EFDAB-1C20-FE78-32D0-BCEEBFBC1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id="{58FEC92C-5332-E6BE-9FAF-32EF1593C397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CGNAL/DRPPS/SRPC/MPS</a:t>
            </a:r>
          </a:p>
        </p:txBody>
      </p:sp>
    </p:spTree>
    <p:extLst>
      <p:ext uri="{BB962C8B-B14F-4D97-AF65-F5344CB8AC3E}">
        <p14:creationId xmlns:p14="http://schemas.microsoft.com/office/powerpoint/2010/main" val="286635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A00F3-567B-8A49-83AC-DF65EE80A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2C1CBC-FDAD-EE46-885B-EBBAE2113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B7365A-130D-4C4C-91AD-822BB0C3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9683-8D6E-4944-ABF6-34D4007B03B7}" type="datetimeFigureOut">
              <a:rPr lang="pt-BR" smtClean="0"/>
              <a:pPr/>
              <a:t>23/06/2025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51BB12-E431-5648-963C-305449D36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DB8616-868B-C74F-A3A9-65E604C1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14F77-D53A-E74C-A68E-F5C244E92A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99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226DC-4AEB-E140-AA1F-102BF0EB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D3EDDF9-BE8B-9A4A-8B8F-DF802D615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280A9B-DA2D-7844-BC07-57AD3016F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9683-8D6E-4944-ABF6-34D4007B03B7}" type="datetimeFigureOut">
              <a:rPr lang="pt-BR" smtClean="0"/>
              <a:pPr/>
              <a:t>23/06/2025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8979DF-AFE5-264D-9A02-3E7B6CF2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8A422F-51DA-1E45-8D35-4AF1A1A1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14F77-D53A-E74C-A68E-F5C244E92A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88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322B47-54FF-8C41-A193-5FABA6A5C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036A4B5-DB0C-DF43-AEBE-2729D5E4B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20770B-5CA5-A04C-9D62-73FA60462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9683-8D6E-4944-ABF6-34D4007B03B7}" type="datetimeFigureOut">
              <a:rPr lang="pt-BR" smtClean="0"/>
              <a:pPr/>
              <a:t>23/06/2025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8BB04A-8FDC-7D4E-AE69-3D610A8D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79C05C-43C8-EA43-8109-92EE6EAF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14F77-D53A-E74C-A68E-F5C244E92A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07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36387-62B5-E12F-DC4F-2AD7B9E52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BE3119-72CA-378D-C896-AFB5E7492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3F42CB-2AF1-8765-0D45-F944188D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8559-93D5-48DE-82F5-218DF4CCE912}" type="datetimeFigureOut">
              <a:rPr lang="pt-BR" smtClean="0"/>
              <a:pPr/>
              <a:t>23/06/2025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0E7A5B-58FC-5C78-6CC6-A0FC564E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751EC8-9AE5-AEF3-0981-9A0325D4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8215-BC17-47A8-990D-7BFFDE6A15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46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7D5A4-67FB-9C4B-98BE-85580D9A3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F0414D-E39D-6646-86B8-559B12ECF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60FAC2-CD10-4C43-BE13-CF789FAD8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9683-8D6E-4944-ABF6-34D4007B03B7}" type="datetimeFigureOut">
              <a:rPr lang="pt-BR" smtClean="0"/>
              <a:pPr/>
              <a:t>23/06/2025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39DE8D-0344-E443-9FB4-8D5C1CAB3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B794D-0ECC-334D-B05F-F2D9B080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14F77-D53A-E74C-A68E-F5C244E92A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33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0E56F-EDF0-3943-A11D-860DA80F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514F6-18AA-034E-A2FF-05A966D00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34AEA0-41D1-6441-9BA3-BEBBAE28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9683-8D6E-4944-ABF6-34D4007B03B7}" type="datetimeFigureOut">
              <a:rPr lang="pt-BR" smtClean="0"/>
              <a:pPr/>
              <a:t>23/06/2025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083FF4-6ADB-204A-8998-754961E5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273AEB-7CF8-0D43-886A-660C979C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14F77-D53A-E74C-A68E-F5C244E92A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44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7CE69-D962-5642-83C4-7262C683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69D827-272F-9A46-AFE4-E165A7B3C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AC4308-7AAB-B345-AB25-97825DA34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167E8C-82D8-BD4D-A3D5-0605945DF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9683-8D6E-4944-ABF6-34D4007B03B7}" type="datetimeFigureOut">
              <a:rPr lang="pt-BR" smtClean="0"/>
              <a:pPr/>
              <a:t>23/06/2025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47996B-0D64-1446-867F-926697DC3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A5FEED-4151-6144-8D85-0C7414BF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14F77-D53A-E74C-A68E-F5C244E92A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10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572E0-DE86-6D49-94BE-996ED2DDD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1B962A-BAD1-4446-BE69-9E0FEA00D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BC4D3A-DB27-1A4F-9780-64476973E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DD7FAEF-C467-B546-A6AB-5F1C8BA6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5FE997A-824D-D347-A996-76508A437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86D6FC5-4482-9D45-A522-833789AD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9683-8D6E-4944-ABF6-34D4007B03B7}" type="datetimeFigureOut">
              <a:rPr lang="pt-BR" smtClean="0"/>
              <a:pPr/>
              <a:t>23/06/2025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3565548-F9BF-6E4C-9309-9DDD54838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136C11-FB4D-3045-9258-99163191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14F77-D53A-E74C-A68E-F5C244E92A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30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FC6A0-1F24-834C-A74D-37F1314C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3A4AD14-E28A-4647-85A5-8630D854D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9683-8D6E-4944-ABF6-34D4007B03B7}" type="datetimeFigureOut">
              <a:rPr lang="pt-BR" smtClean="0"/>
              <a:pPr/>
              <a:t>23/06/2025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A6639E1-7BCC-B141-8EFE-301B74907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53526C-E5D2-5C47-85F6-71D72A67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14F77-D53A-E74C-A68E-F5C244E92A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82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7D62FA2-BC79-9941-AFD0-3243AD39E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9683-8D6E-4944-ABF6-34D4007B03B7}" type="datetimeFigureOut">
              <a:rPr lang="pt-BR" smtClean="0"/>
              <a:pPr/>
              <a:t>23/06/2025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A4D0D4C-A9D6-B14E-9954-864DF110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B2EE06-6E64-E143-AE23-A5AC1D3F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14F77-D53A-E74C-A68E-F5C244E92A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84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1D34E-C688-1F46-8EB7-FE190EB1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D40E46-B1DF-D546-A1D3-98D1C18F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F9A85F-C721-904B-B9B6-9121ECDA8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961D0E-B558-2243-BDE5-3DA9AD55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9683-8D6E-4944-ABF6-34D4007B03B7}" type="datetimeFigureOut">
              <a:rPr lang="pt-BR" smtClean="0"/>
              <a:pPr/>
              <a:t>23/06/2025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4DB919-EBC0-0842-A562-C6F2014D8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304FCC-F95E-AB44-8544-0457985E9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14F77-D53A-E74C-A68E-F5C244E92A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54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D233A-1576-AD48-877A-EDF32DDCC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7B6010A-BCCD-414A-ADAD-3F5D853ED7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DB5958E-88A6-F245-A7F8-37176517D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AFD2E5-555B-F845-B84A-0504321A4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9683-8D6E-4944-ABF6-34D4007B03B7}" type="datetimeFigureOut">
              <a:rPr lang="pt-BR" smtClean="0"/>
              <a:pPr/>
              <a:t>23/06/2025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8B6309-D442-5647-8984-24F0E27F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B6D292-CD8E-664D-8458-14560CD2A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14F77-D53A-E74C-A68E-F5C244E92A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59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26B8C18-CDF9-0045-BB95-3666E7A9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022168-74B5-AB49-B612-0397E62F0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BA461E-9CFC-FB47-AE67-7ED729CD3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79683-8D6E-4944-ABF6-34D4007B03B7}" type="datetimeFigureOut">
              <a:rPr lang="pt-BR" smtClean="0"/>
              <a:pPr/>
              <a:t>23/06/2025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106597-D5F5-D947-92D3-D692AC144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0B2A26-3BA8-6F43-9BB3-A077B100C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14F77-D53A-E74C-A68E-F5C244E92A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26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5A1A984-9789-09E6-761B-4B868AE7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9B69F3-B100-06F1-FBF0-57481A2A0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02CC37-2834-87B3-CAB6-2C592BA2F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F8559-93D5-48DE-82F5-218DF4CCE912}" type="datetimeFigureOut">
              <a:rPr lang="pt-BR" smtClean="0"/>
              <a:pPr/>
              <a:t>23/06/2025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FE84E6-4AEA-C299-1A7D-DD6B10BF8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54DEEE-F6D2-35C2-9EDE-B2D54F300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D8215-BC17-47A8-990D-7BFFDE6A15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74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LEIS/L9717.htm#art9.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Triangle 1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68C312-05A5-05C8-CEF8-42FE098EE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4680" y="1320744"/>
            <a:ext cx="6032147" cy="3210689"/>
          </a:xfrm>
        </p:spPr>
        <p:txBody>
          <a:bodyPr anchor="b">
            <a:normAutofit/>
          </a:bodyPr>
          <a:lstStyle/>
          <a:p>
            <a:pPr algn="l"/>
            <a:r>
              <a:rPr lang="pt-BR" sz="5400" b="1" dirty="0"/>
              <a:t>Constitucionalidade do CRP e o Programa de Regularidade Previdenciária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801848-DAE0-D9E8-01DF-33A6BB1FE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961" y="4269462"/>
            <a:ext cx="4048760" cy="1095017"/>
          </a:xfrm>
        </p:spPr>
        <p:txBody>
          <a:bodyPr anchor="t">
            <a:normAutofit/>
          </a:bodyPr>
          <a:lstStyle/>
          <a:p>
            <a:pPr algn="l"/>
            <a:r>
              <a:rPr lang="pt-BR" sz="2000"/>
              <a:t> </a:t>
            </a:r>
          </a:p>
        </p:txBody>
      </p:sp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D394BBC-EEE0-5268-C49B-261B29DB6F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61" y="880990"/>
            <a:ext cx="2263666" cy="5319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553CD0C-99AB-A2FF-4FB1-FB0B8ED12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30" y="2837469"/>
            <a:ext cx="3191035" cy="242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5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FEFE5-338D-DB19-82A9-D23C86732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607A9C2-6765-7CDB-7577-EC902D1C6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12" y="1001665"/>
            <a:ext cx="11133360" cy="580344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9818D67-F1AA-D6ED-324E-05FA6765BE47}"/>
              </a:ext>
            </a:extLst>
          </p:cNvPr>
          <p:cNvSpPr txBox="1">
            <a:spLocks/>
          </p:cNvSpPr>
          <p:nvPr/>
        </p:nvSpPr>
        <p:spPr>
          <a:xfrm>
            <a:off x="244799" y="52887"/>
            <a:ext cx="7462807" cy="676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t-BR" sz="2200" b="1" cap="all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Impactos da </a:t>
            </a:r>
            <a:r>
              <a:rPr lang="pt-BR" sz="2200" b="1" cap="all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judicialização do CRP</a:t>
            </a:r>
            <a:endParaRPr lang="pt-BR" sz="22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65DC8E1-4E32-2162-C99F-11707C7C6D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412" y="170739"/>
            <a:ext cx="1973642" cy="414466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EDFBD714-D7F7-4D90-919A-12D1451FDDBE}"/>
              </a:ext>
            </a:extLst>
          </p:cNvPr>
          <p:cNvCxnSpPr>
            <a:cxnSpLocks/>
          </p:cNvCxnSpPr>
          <p:nvPr/>
        </p:nvCxnSpPr>
        <p:spPr>
          <a:xfrm>
            <a:off x="0" y="729467"/>
            <a:ext cx="5644662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FC16EE8A-9850-FB1F-6461-0091DE698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7245" y="130829"/>
            <a:ext cx="1002681" cy="76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7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ABEC3-1B3E-6A01-C0B7-89F0366D2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34165A-D7B4-5C30-4EF1-F37C79DE0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830510"/>
            <a:ext cx="11351623" cy="559842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pt-BR" sz="3200" b="1" dirty="0">
              <a:highlight>
                <a:srgbClr val="FFFF00"/>
              </a:highlight>
            </a:endParaRPr>
          </a:p>
          <a:p>
            <a:pPr marL="0" indent="0" algn="just">
              <a:buNone/>
            </a:pPr>
            <a:r>
              <a:rPr lang="pt-BR" sz="3500" b="1" dirty="0"/>
              <a:t>Razões de Decidir </a:t>
            </a:r>
          </a:p>
          <a:p>
            <a:pPr marL="0" indent="0" algn="just">
              <a:buNone/>
            </a:pPr>
            <a:r>
              <a:rPr lang="pt-BR" sz="3500" b="1" dirty="0"/>
              <a:t>...</a:t>
            </a:r>
          </a:p>
          <a:p>
            <a:pPr marL="0" indent="0" algn="just">
              <a:buNone/>
            </a:pPr>
            <a:r>
              <a:rPr lang="pt-BR" sz="3500" b="1" dirty="0"/>
              <a:t>6. Reconhecida a constitucionalidade da fiscalização exercida pelo ente central, inclusive por meio da aplicação das restrições previstas no art. 7º da Lei nº 9.717/1998, </a:t>
            </a:r>
            <a:r>
              <a:rPr lang="pt-BR" sz="3500" b="1" u="sng" dirty="0"/>
              <a:t>caberá à União dar tratamento à situação dos entes subnacionais que, amparados em decisões judiciais, deixaram de observar os critérios e exigências aplicáveis, ao longo dos últimos anos</a:t>
            </a:r>
            <a:r>
              <a:rPr lang="pt-BR" sz="3500" b="1" dirty="0"/>
              <a:t>.</a:t>
            </a:r>
          </a:p>
          <a:p>
            <a:pPr marL="0" indent="0" algn="just">
              <a:buNone/>
            </a:pPr>
            <a:r>
              <a:rPr lang="pt-BR" sz="3500" b="1" dirty="0">
                <a:highlight>
                  <a:srgbClr val="FFFF00"/>
                </a:highlight>
              </a:rPr>
              <a:t>Assim, recomenda-se ao Poder Executivo Federal a oferta de plano para regularização dos regimes próprios dos entes subnacionais</a:t>
            </a:r>
            <a:r>
              <a:rPr lang="pt-BR" sz="3500" b="1" dirty="0"/>
              <a:t>.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16058ECF-0A8B-FA8E-3F9D-989E143E1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5385"/>
          </a:xfrm>
        </p:spPr>
        <p:txBody>
          <a:bodyPr>
            <a:normAutofit fontScale="90000"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86BEAD7-4C6F-8B92-EDE4-14F41EA34098}"/>
              </a:ext>
            </a:extLst>
          </p:cNvPr>
          <p:cNvSpPr txBox="1">
            <a:spLocks/>
          </p:cNvSpPr>
          <p:nvPr/>
        </p:nvSpPr>
        <p:spPr>
          <a:xfrm>
            <a:off x="1118093" y="430143"/>
            <a:ext cx="6994061" cy="400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+mn-lt"/>
              </a:rPr>
              <a:t>Da constitucionalidade do CRP</a:t>
            </a:r>
          </a:p>
        </p:txBody>
      </p:sp>
      <p:pic>
        <p:nvPicPr>
          <p:cNvPr id="9" name="Imagem 8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6BEE118-2B01-BE17-6946-54F8BA91A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520" y="130922"/>
            <a:ext cx="3221804" cy="67658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06E76A8-45AB-1617-A8A1-0531F688D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9380" y="5805875"/>
            <a:ext cx="1210254" cy="92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77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44AA9-C42A-DDAB-5E88-0D5CB33C4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E48C5FB-09EA-025C-5CC1-08238B8E2923}"/>
              </a:ext>
            </a:extLst>
          </p:cNvPr>
          <p:cNvSpPr/>
          <p:nvPr/>
        </p:nvSpPr>
        <p:spPr>
          <a:xfrm>
            <a:off x="12486989" y="2845366"/>
            <a:ext cx="605404" cy="906011"/>
          </a:xfrm>
          <a:prstGeom prst="rect">
            <a:avLst/>
          </a:prstGeom>
          <a:solidFill>
            <a:schemeClr val="bg2">
              <a:lumMod val="10000"/>
              <a:alpha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5EF80DC-5151-384C-3C95-2A251DB0544D}"/>
              </a:ext>
            </a:extLst>
          </p:cNvPr>
          <p:cNvSpPr txBox="1"/>
          <p:nvPr/>
        </p:nvSpPr>
        <p:spPr>
          <a:xfrm flipH="1">
            <a:off x="488248" y="490284"/>
            <a:ext cx="8022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Impacto direto nos RPPS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97C3C0A-9534-369D-4EF0-DACBD999127E}"/>
              </a:ext>
            </a:extLst>
          </p:cNvPr>
          <p:cNvSpPr/>
          <p:nvPr/>
        </p:nvSpPr>
        <p:spPr>
          <a:xfrm>
            <a:off x="774583" y="1819002"/>
            <a:ext cx="10642828" cy="90601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1E15FCE-9223-7062-E073-E95DAC0E9FA4}"/>
              </a:ext>
            </a:extLst>
          </p:cNvPr>
          <p:cNvSpPr txBox="1"/>
          <p:nvPr/>
        </p:nvSpPr>
        <p:spPr>
          <a:xfrm>
            <a:off x="1379987" y="1979620"/>
            <a:ext cx="9651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b="1" i="1" dirty="0">
                <a:solidFill>
                  <a:srgbClr val="0721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PEC 66 </a:t>
            </a:r>
            <a:r>
              <a:rPr lang="pt-BR" sz="3200" i="1" dirty="0">
                <a:solidFill>
                  <a:srgbClr val="0721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(Parcelamento Especial 300 meses);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5C31537-B18A-6825-ED9C-D87297910C1A}"/>
              </a:ext>
            </a:extLst>
          </p:cNvPr>
          <p:cNvSpPr/>
          <p:nvPr/>
        </p:nvSpPr>
        <p:spPr>
          <a:xfrm>
            <a:off x="774579" y="3401889"/>
            <a:ext cx="10642832" cy="90601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DC65BF-B56B-714E-B6D4-D31EB6F96C71}"/>
              </a:ext>
            </a:extLst>
          </p:cNvPr>
          <p:cNvSpPr txBox="1"/>
          <p:nvPr/>
        </p:nvSpPr>
        <p:spPr>
          <a:xfrm>
            <a:off x="1379982" y="3562507"/>
            <a:ext cx="9651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b="1" i="1" dirty="0">
                <a:solidFill>
                  <a:srgbClr val="0721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Programa de Regularidade Previdenciária</a:t>
            </a:r>
          </a:p>
        </p:txBody>
      </p:sp>
      <p:pic>
        <p:nvPicPr>
          <p:cNvPr id="9" name="Imagem 8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69AEA327-E83B-78A3-5302-1BED287AE3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327" y="82364"/>
            <a:ext cx="2232824" cy="52322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DEFAB1E-700C-C55F-8F87-6B577571C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733" y="5617028"/>
            <a:ext cx="14415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80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069E4-7389-1B02-CA10-2B924640A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7678727E-7C64-8638-9FE5-89113B35A940}"/>
              </a:ext>
            </a:extLst>
          </p:cNvPr>
          <p:cNvSpPr/>
          <p:nvPr/>
        </p:nvSpPr>
        <p:spPr>
          <a:xfrm>
            <a:off x="12486989" y="2845366"/>
            <a:ext cx="605404" cy="906011"/>
          </a:xfrm>
          <a:prstGeom prst="rect">
            <a:avLst/>
          </a:prstGeom>
          <a:solidFill>
            <a:schemeClr val="bg2">
              <a:lumMod val="10000"/>
              <a:alpha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9" name="Imagem 8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77DFB66-AD78-D770-61D0-5949A17AA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327" y="82364"/>
            <a:ext cx="2232824" cy="52322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C34341A-6658-FA06-6EB4-7A5674B6CB67}"/>
              </a:ext>
            </a:extLst>
          </p:cNvPr>
          <p:cNvSpPr txBox="1"/>
          <p:nvPr/>
        </p:nvSpPr>
        <p:spPr>
          <a:xfrm>
            <a:off x="727788" y="1110343"/>
            <a:ext cx="10636898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PEC 66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“Art. 115. Fica excepcionalmente autorizado o parcelamento das contribuições previdenciárias e dos demais débitos dos Municípios, incluídas suas autarquias e fundações, com os respectivos regimes próprios de previdência social, com vencimento até a data da promulgação desta Emenda Constitucional, inclusive os parcelados anteriormente, no prazo máximo de 300 (trezentas) prestações mensais, mediante autorização em lei municipal específica, </a:t>
            </a:r>
            <a:r>
              <a:rPr lang="pt-BR" sz="2400" b="1" dirty="0"/>
              <a:t>desde que comprovem, em até 15 (quinze) meses após a data da promulgação desta Emenda Constitucional, ter aderido ao </a:t>
            </a:r>
            <a:r>
              <a:rPr lang="pt-BR" sz="2800" b="1" dirty="0"/>
              <a:t>Programa de Regularidade Previdenciária junto ao Ministério da Previdência Social </a:t>
            </a:r>
            <a:r>
              <a:rPr lang="pt-BR" sz="2400" b="1" dirty="0"/>
              <a:t>e alterado a legislação do regime próprio de previdência social para atendimento das seguintes condições</a:t>
            </a:r>
            <a:r>
              <a:rPr lang="pt-BR" sz="2400" dirty="0"/>
              <a:t>, cumulativamente: ...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395B064-B9F7-CD20-9580-2E3A3B331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707" y="4519748"/>
            <a:ext cx="14415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45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C3671-E140-1380-1062-8E083AF5F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ão de pessoa&#10;&#10;Descrição gerada automaticamente com confiança média">
            <a:extLst>
              <a:ext uri="{FF2B5EF4-FFF2-40B4-BE49-F238E27FC236}">
                <a16:creationId xmlns:a16="http://schemas.microsoft.com/office/drawing/2014/main" id="{E956072E-5AD6-0FE8-D94F-45E7DAB058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129" y="2034073"/>
            <a:ext cx="2726870" cy="4090305"/>
          </a:xfrm>
          <a:prstGeom prst="rect">
            <a:avLst/>
          </a:prstGeom>
        </p:spPr>
      </p:pic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BF7CCE3-3A24-0365-D6E7-6807A013B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116396"/>
            <a:ext cx="1795415" cy="37631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00149F6-8EE1-6788-B8C9-D97250172604}"/>
              </a:ext>
            </a:extLst>
          </p:cNvPr>
          <p:cNvSpPr txBox="1"/>
          <p:nvPr/>
        </p:nvSpPr>
        <p:spPr>
          <a:xfrm>
            <a:off x="224073" y="2471172"/>
            <a:ext cx="7913163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2800" b="1" dirty="0"/>
              <a:t>Muitos entes que tinham CRP judicial estão regularizando os critérios e resgatando o CRP administrativo demonstrando boas práticas de gestão previdenciária, mesmo antes do julgamento do Tema 968 pelo STF.</a:t>
            </a:r>
          </a:p>
          <a:p>
            <a:pPr marL="0" indent="0" algn="just">
              <a:buNone/>
            </a:pPr>
            <a:endParaRPr lang="pt-BR" sz="2800" b="1" dirty="0"/>
          </a:p>
          <a:p>
            <a:pPr marL="0" indent="0" algn="just">
              <a:buNone/>
            </a:pPr>
            <a:endParaRPr lang="pt-BR" sz="2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D2B034-1F54-23B3-F2DE-593B2820511D}"/>
              </a:ext>
            </a:extLst>
          </p:cNvPr>
          <p:cNvSpPr txBox="1"/>
          <p:nvPr/>
        </p:nvSpPr>
        <p:spPr>
          <a:xfrm>
            <a:off x="387927" y="622742"/>
            <a:ext cx="907720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500" b="1" dirty="0"/>
              <a:t>E o Plano de Regularização citado pela PEC 66</a:t>
            </a:r>
          </a:p>
          <a:p>
            <a:pPr algn="ctr"/>
            <a:r>
              <a:rPr lang="pt-BR" sz="3500" b="1" dirty="0"/>
              <a:t>e recomendado pelo STF? </a:t>
            </a:r>
            <a:r>
              <a:rPr lang="pt-BR" sz="3500" b="1" dirty="0">
                <a:highlight>
                  <a:srgbClr val="FFFF00"/>
                </a:highlight>
              </a:rPr>
              <a:t>Não foi por acaso</a:t>
            </a:r>
            <a:endParaRPr lang="pt-BR" sz="3500" dirty="0">
              <a:highlight>
                <a:srgbClr val="FFFF00"/>
              </a:highlight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06247D0-4DE5-3C36-8480-D96C61DA2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707" y="4519748"/>
            <a:ext cx="14415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25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372BD-AE20-CDB9-6995-7B12359B9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ão de pessoa&#10;&#10;Descrição gerada automaticamente com confiança média">
            <a:extLst>
              <a:ext uri="{FF2B5EF4-FFF2-40B4-BE49-F238E27FC236}">
                <a16:creationId xmlns:a16="http://schemas.microsoft.com/office/drawing/2014/main" id="{47B6454B-C8A3-6095-2ED4-BCFC704BC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129" y="2034073"/>
            <a:ext cx="2726870" cy="4090305"/>
          </a:xfrm>
          <a:prstGeom prst="rect">
            <a:avLst/>
          </a:prstGeom>
        </p:spPr>
      </p:pic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02B2A47E-02B3-0A7F-61B4-B669DAB585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482" y="116396"/>
            <a:ext cx="2189633" cy="45894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7261E58-7280-D490-053A-AA52142DE535}"/>
              </a:ext>
            </a:extLst>
          </p:cNvPr>
          <p:cNvSpPr txBox="1"/>
          <p:nvPr/>
        </p:nvSpPr>
        <p:spPr>
          <a:xfrm>
            <a:off x="466531" y="2216646"/>
            <a:ext cx="861215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2800" b="1" dirty="0"/>
              <a:t>Está sendo elaborado Programa de Regularidade Previdenciária aos entes com CRP judicial, com ou sem CRP que venham aderir ao parcelamento especial ou não...</a:t>
            </a:r>
          </a:p>
          <a:p>
            <a:pPr marL="0" indent="0" algn="just">
              <a:buNone/>
            </a:pPr>
            <a:endParaRPr lang="pt-BR" sz="1050" b="1" dirty="0"/>
          </a:p>
          <a:p>
            <a:pPr marL="0" indent="0" algn="just">
              <a:buNone/>
            </a:pPr>
            <a:r>
              <a:rPr lang="pt-BR" sz="2800" b="1" dirty="0"/>
              <a:t>O objetivo é proporcionar aos entes as condições necessárias para resgatar o CRP administrativo e garantir sua manutenção.</a:t>
            </a:r>
          </a:p>
          <a:p>
            <a:pPr marL="0" indent="0" algn="just">
              <a:buNone/>
            </a:pPr>
            <a:endParaRPr lang="pt-BR" sz="2800" b="1" dirty="0"/>
          </a:p>
          <a:p>
            <a:pPr marL="0" indent="0" algn="just">
              <a:buNone/>
            </a:pPr>
            <a:r>
              <a:rPr lang="pt-BR" sz="2800" b="1" dirty="0">
                <a:highlight>
                  <a:srgbClr val="FFFF00"/>
                </a:highlight>
              </a:rPr>
              <a:t>CNRPPS participará da elaboração</a:t>
            </a:r>
            <a:r>
              <a:rPr lang="pt-BR" sz="2800" b="1" dirty="0"/>
              <a:t>.</a:t>
            </a:r>
            <a:endParaRPr lang="pt-BR" sz="20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BD0A25-FEF2-28F0-604A-6FAE0C8E5785}"/>
              </a:ext>
            </a:extLst>
          </p:cNvPr>
          <p:cNvSpPr txBox="1"/>
          <p:nvPr/>
        </p:nvSpPr>
        <p:spPr>
          <a:xfrm>
            <a:off x="387927" y="622742"/>
            <a:ext cx="907720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500" b="1" dirty="0"/>
              <a:t>E o Plano de Regularização citado pela PEC 66</a:t>
            </a:r>
          </a:p>
          <a:p>
            <a:pPr algn="ctr"/>
            <a:r>
              <a:rPr lang="pt-BR" sz="3500" b="1" dirty="0"/>
              <a:t>e recomendado pelo STF? </a:t>
            </a:r>
            <a:r>
              <a:rPr lang="pt-BR" sz="3500" b="1" dirty="0">
                <a:highlight>
                  <a:srgbClr val="FFFF00"/>
                </a:highlight>
              </a:rPr>
              <a:t>Não foi por acaso</a:t>
            </a:r>
            <a:endParaRPr lang="pt-BR" sz="3500" dirty="0">
              <a:highlight>
                <a:srgbClr val="FFFF00"/>
              </a:highlight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938821-F11C-C5D4-AEC5-6D5237119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2508" y="756068"/>
            <a:ext cx="14415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62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577A6-8668-960C-A065-43A6DF94D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2C0243F-05E5-0821-5DF6-4EF358DBB36B}"/>
              </a:ext>
            </a:extLst>
          </p:cNvPr>
          <p:cNvSpPr txBox="1"/>
          <p:nvPr/>
        </p:nvSpPr>
        <p:spPr>
          <a:xfrm flipH="1">
            <a:off x="488245" y="415639"/>
            <a:ext cx="7860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5E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Ideia inicial do Programa de Regularidade Previdenciária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2C0E638-F668-044A-AE5C-1AD7A79682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385014"/>
              </p:ext>
            </p:extLst>
          </p:nvPr>
        </p:nvGraphicFramePr>
        <p:xfrm>
          <a:off x="59026" y="898963"/>
          <a:ext cx="11985192" cy="5425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1D3BC18E-6247-2D51-A39B-0E9B0AE8A8BF}"/>
              </a:ext>
            </a:extLst>
          </p:cNvPr>
          <p:cNvSpPr/>
          <p:nvPr/>
        </p:nvSpPr>
        <p:spPr>
          <a:xfrm>
            <a:off x="9568873" y="2833145"/>
            <a:ext cx="2350951" cy="111982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1400" b="1" dirty="0">
                <a:solidFill>
                  <a:schemeClr val="accent4">
                    <a:lumMod val="50000"/>
                  </a:schemeClr>
                </a:solidFill>
              </a:rPr>
              <a:t>A ser acessada pelos RPPS com maior governança e que melhorem sua situação financeira e atuarial</a:t>
            </a:r>
            <a:endParaRPr lang="pt-BR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2009305-E056-88E5-A4BF-74040412D9FD}"/>
              </a:ext>
            </a:extLst>
          </p:cNvPr>
          <p:cNvSpPr/>
          <p:nvPr/>
        </p:nvSpPr>
        <p:spPr>
          <a:xfrm>
            <a:off x="338628" y="5149359"/>
            <a:ext cx="5712994" cy="38349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400" b="1" dirty="0">
                <a:solidFill>
                  <a:schemeClr val="accent4">
                    <a:lumMod val="50000"/>
                  </a:schemeClr>
                </a:solidFill>
              </a:rPr>
              <a:t>Acessadas por todos os entes que fizerem adesão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18CD2F7-32F9-9869-96C0-9F1B9CF1A30B}"/>
              </a:ext>
            </a:extLst>
          </p:cNvPr>
          <p:cNvSpPr/>
          <p:nvPr/>
        </p:nvSpPr>
        <p:spPr>
          <a:xfrm>
            <a:off x="6419980" y="4340076"/>
            <a:ext cx="2789383" cy="86177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400" b="1" dirty="0">
                <a:solidFill>
                  <a:schemeClr val="accent4">
                    <a:lumMod val="50000"/>
                  </a:schemeClr>
                </a:solidFill>
              </a:rPr>
              <a:t>Acessada por entes com dificuldades para manter Equilíbrio Atuarial ou algum outro critério mais complexo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DD3CF43-2CDE-1405-AB1A-B487C7D4D7ED}"/>
              </a:ext>
            </a:extLst>
          </p:cNvPr>
          <p:cNvSpPr/>
          <p:nvPr/>
        </p:nvSpPr>
        <p:spPr>
          <a:xfrm>
            <a:off x="1874519" y="5797548"/>
            <a:ext cx="8613649" cy="861774"/>
          </a:xfrm>
          <a:prstGeom prst="rect">
            <a:avLst/>
          </a:prstGeom>
          <a:solidFill>
            <a:srgbClr val="0070C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400" b="1" dirty="0">
                <a:solidFill>
                  <a:schemeClr val="tx1"/>
                </a:solidFill>
                <a:highlight>
                  <a:srgbClr val="FFFF00"/>
                </a:highlight>
              </a:rPr>
              <a:t>Pontos principais. Regularidade no repasse das contribuições e equacionamento do déficit.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</a:rPr>
              <a:t>RPPS terá que ser proativo: solicitar a emissão de prazos, por meio de CRP’s emergenciais 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</a:rPr>
              <a:t>e comprovando a sua evolução e o atendimento aos requisitos do programa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1BD9F9E-B266-5C0D-3DB3-A32AA550F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3872" y="160236"/>
            <a:ext cx="970522" cy="738727"/>
          </a:xfrm>
          <a:prstGeom prst="rect">
            <a:avLst/>
          </a:prstGeom>
        </p:spPr>
      </p:pic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48E185F-F307-7C34-3D39-B91614C33C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482" y="116396"/>
            <a:ext cx="2189633" cy="4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90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orma">
            <a:extLst>
              <a:ext uri="{FF2B5EF4-FFF2-40B4-BE49-F238E27FC236}">
                <a16:creationId xmlns:a16="http://schemas.microsoft.com/office/drawing/2014/main" id="{BADB2B9C-02E5-9628-7327-844832E27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C8F0F758-F385-9843-E7DA-B9C048176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416" y="328832"/>
            <a:ext cx="2098208" cy="43978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81C7DE6-187A-2C1B-230C-283969B23D1F}"/>
              </a:ext>
            </a:extLst>
          </p:cNvPr>
          <p:cNvSpPr txBox="1"/>
          <p:nvPr/>
        </p:nvSpPr>
        <p:spPr>
          <a:xfrm>
            <a:off x="1097280" y="634670"/>
            <a:ext cx="7735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Informe Externo Mensal dos RPPS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CD1E0F6-EA90-0EF7-737D-4FA1C761A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1" y="1525283"/>
            <a:ext cx="8305800" cy="361325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C434550-CC0C-3AD4-4086-B26FE4565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3930" y="1097448"/>
            <a:ext cx="14415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12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orma">
            <a:extLst>
              <a:ext uri="{FF2B5EF4-FFF2-40B4-BE49-F238E27FC236}">
                <a16:creationId xmlns:a16="http://schemas.microsoft.com/office/drawing/2014/main" id="{BADB2B9C-02E5-9628-7327-844832E27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C8F0F758-F385-9843-E7DA-B9C048176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905" y="195667"/>
            <a:ext cx="2195863" cy="46025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61A00A6-A410-289D-FAF9-FBB3108185BD}"/>
              </a:ext>
            </a:extLst>
          </p:cNvPr>
          <p:cNvSpPr txBox="1"/>
          <p:nvPr/>
        </p:nvSpPr>
        <p:spPr>
          <a:xfrm>
            <a:off x="459332" y="4998764"/>
            <a:ext cx="46240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err="1">
                <a:solidFill>
                  <a:schemeClr val="tx1"/>
                </a:solidFill>
              </a:rPr>
              <a:t>QRCode</a:t>
            </a:r>
            <a:r>
              <a:rPr lang="en-US" sz="2400" b="1" dirty="0">
                <a:solidFill>
                  <a:schemeClr val="tx1"/>
                </a:solidFill>
              </a:rPr>
              <a:t> do WhatsApp do </a:t>
            </a:r>
            <a:r>
              <a:rPr lang="en-US" sz="2400" b="1" dirty="0" err="1">
                <a:solidFill>
                  <a:schemeClr val="tx1"/>
                </a:solidFill>
              </a:rPr>
              <a:t>Atendimento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7EABACD-1E61-7C07-B904-6AD3E70F321E}"/>
              </a:ext>
            </a:extLst>
          </p:cNvPr>
          <p:cNvSpPr txBox="1"/>
          <p:nvPr/>
        </p:nvSpPr>
        <p:spPr>
          <a:xfrm>
            <a:off x="7444485" y="4858312"/>
            <a:ext cx="3917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i="0" dirty="0" err="1">
                <a:solidFill>
                  <a:schemeClr val="tx1"/>
                </a:solidFill>
                <a:effectLst/>
              </a:rPr>
              <a:t>QRCode</a:t>
            </a:r>
            <a:r>
              <a:rPr lang="en-US" sz="2400" b="1" i="0" dirty="0">
                <a:solidFill>
                  <a:schemeClr val="tx1"/>
                </a:solidFill>
                <a:effectLst/>
              </a:rPr>
              <a:t> para </a:t>
            </a:r>
            <a:r>
              <a:rPr lang="en-US" sz="2400" b="1" dirty="0">
                <a:solidFill>
                  <a:schemeClr val="tx1"/>
                </a:solidFill>
              </a:rPr>
              <a:t>e-</a:t>
            </a:r>
            <a:r>
              <a:rPr lang="en-US" sz="2400" b="1" i="0" dirty="0">
                <a:solidFill>
                  <a:schemeClr val="tx1"/>
                </a:solidFill>
                <a:effectLst/>
              </a:rPr>
              <a:t>mail para Mala </a:t>
            </a:r>
            <a:r>
              <a:rPr lang="en-US" sz="2400" b="1" i="0" dirty="0" err="1">
                <a:solidFill>
                  <a:schemeClr val="tx1"/>
                </a:solidFill>
                <a:effectLst/>
              </a:rPr>
              <a:t>Direta</a:t>
            </a:r>
            <a:r>
              <a:rPr lang="en-US" sz="2400" b="1" i="0" dirty="0">
                <a:solidFill>
                  <a:schemeClr val="tx1"/>
                </a:solidFill>
                <a:effectLst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Imagem 1" descr="Código QR&#10;&#10;Descrição gerada automaticamente">
            <a:extLst>
              <a:ext uri="{FF2B5EF4-FFF2-40B4-BE49-F238E27FC236}">
                <a16:creationId xmlns:a16="http://schemas.microsoft.com/office/drawing/2014/main" id="{5A38A6E5-E3A9-F734-60D0-76F6A9E26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662" y="1507792"/>
            <a:ext cx="3258059" cy="3217333"/>
          </a:xfrm>
          <a:prstGeom prst="rect">
            <a:avLst/>
          </a:prstGeom>
        </p:spPr>
      </p:pic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id="{1B5CF001-184A-DDFC-012A-5D2A9EC15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588" y="1538613"/>
            <a:ext cx="3287848" cy="332105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0ADE50E-A05B-C767-02F4-4C10E45144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0601" y="141427"/>
            <a:ext cx="1221072" cy="92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47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CD5B41A-AB4E-8478-B4F0-58F33B18F419}"/>
              </a:ext>
            </a:extLst>
          </p:cNvPr>
          <p:cNvSpPr txBox="1"/>
          <p:nvPr/>
        </p:nvSpPr>
        <p:spPr>
          <a:xfrm>
            <a:off x="640080" y="2697751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1" dirty="0" err="1"/>
              <a:t>Obrigada</a:t>
            </a:r>
            <a:r>
              <a:rPr lang="en-US" sz="4000" b="1" dirty="0"/>
              <a:t>!</a:t>
            </a: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dirty="0" err="1"/>
              <a:t>Cláudia</a:t>
            </a:r>
            <a:r>
              <a:rPr lang="en-US" sz="2000" dirty="0"/>
              <a:t> Fernanda Iten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dirty="0" err="1"/>
              <a:t>Coordenadora</a:t>
            </a:r>
            <a:r>
              <a:rPr lang="en-US" sz="2000" dirty="0"/>
              <a:t> </a:t>
            </a:r>
            <a:r>
              <a:rPr lang="en-US" sz="2000" dirty="0" err="1"/>
              <a:t>Geral</a:t>
            </a:r>
            <a:r>
              <a:rPr lang="en-US" sz="2000" dirty="0"/>
              <a:t> de </a:t>
            </a:r>
            <a:r>
              <a:rPr lang="en-US" sz="2000" dirty="0" err="1"/>
              <a:t>Normatização</a:t>
            </a:r>
            <a:r>
              <a:rPr lang="en-US" sz="2000" dirty="0"/>
              <a:t> e </a:t>
            </a:r>
            <a:r>
              <a:rPr lang="en-US" sz="2000" dirty="0" err="1"/>
              <a:t>Acompanhamento</a:t>
            </a:r>
            <a:r>
              <a:rPr lang="en-US" sz="2000" dirty="0"/>
              <a:t> Legal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dirty="0"/>
              <a:t>Departamento dos Regimes </a:t>
            </a:r>
            <a:r>
              <a:rPr lang="en-US" sz="2000" dirty="0" err="1"/>
              <a:t>Próprios</a:t>
            </a:r>
            <a:r>
              <a:rPr lang="en-US" sz="2000" dirty="0"/>
              <a:t> de </a:t>
            </a:r>
            <a:r>
              <a:rPr lang="en-US" sz="2000" dirty="0" err="1"/>
              <a:t>Previdência</a:t>
            </a:r>
            <a:r>
              <a:rPr lang="en-US" sz="2000" dirty="0"/>
              <a:t> Social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dirty="0" err="1"/>
              <a:t>Secretaria</a:t>
            </a:r>
            <a:r>
              <a:rPr lang="en-US" sz="2000" dirty="0"/>
              <a:t> de Regime </a:t>
            </a:r>
            <a:r>
              <a:rPr lang="en-US" sz="2000" dirty="0" err="1"/>
              <a:t>Próprio</a:t>
            </a:r>
            <a:r>
              <a:rPr lang="en-US" sz="2000" dirty="0"/>
              <a:t> e </a:t>
            </a:r>
            <a:r>
              <a:rPr lang="en-US" sz="2000" dirty="0" err="1"/>
              <a:t>Complementar</a:t>
            </a:r>
            <a:endParaRPr lang="en-US" sz="2000" dirty="0"/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dirty="0" err="1"/>
              <a:t>Ministério</a:t>
            </a:r>
            <a:r>
              <a:rPr lang="en-US" sz="2000" dirty="0"/>
              <a:t> da </a:t>
            </a:r>
            <a:r>
              <a:rPr lang="en-US" sz="2000" dirty="0" err="1"/>
              <a:t>Previdência</a:t>
            </a:r>
            <a:r>
              <a:rPr lang="en-US" sz="2000" dirty="0"/>
              <a:t> Social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807A7B3-8E4A-B0C0-3075-AFBAA40EB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349" y="2697751"/>
            <a:ext cx="3541952" cy="2691882"/>
          </a:xfrm>
          <a:prstGeom prst="rect">
            <a:avLst/>
          </a:prstGeom>
        </p:spPr>
      </p:pic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07EA6C34-894B-994B-E644-252FC1D1D9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56" y="316885"/>
            <a:ext cx="3703320" cy="77769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153473B-50E8-3CBA-F60A-9CF0B1D2ABEA}"/>
              </a:ext>
            </a:extLst>
          </p:cNvPr>
          <p:cNvSpPr txBox="1"/>
          <p:nvPr/>
        </p:nvSpPr>
        <p:spPr>
          <a:xfrm>
            <a:off x="257451" y="604544"/>
            <a:ext cx="71198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dirty="0"/>
              <a:t>Os desafios para a sustentabilidade dos RPPS continuam, mas o instrumento para gestão responsável está garantido</a:t>
            </a:r>
            <a:r>
              <a:rPr lang="pt-BR" sz="2000" b="1" dirty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6873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370F5-711E-9201-B88B-4970D8B76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FA7E6A8C-50EF-6B73-C172-A286CCD77511}"/>
              </a:ext>
            </a:extLst>
          </p:cNvPr>
          <p:cNvSpPr/>
          <p:nvPr/>
        </p:nvSpPr>
        <p:spPr>
          <a:xfrm>
            <a:off x="774584" y="2724212"/>
            <a:ext cx="10642832" cy="195056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89C2BE8-1DCA-5B0A-090C-D3ABE33003D3}"/>
              </a:ext>
            </a:extLst>
          </p:cNvPr>
          <p:cNvSpPr txBox="1"/>
          <p:nvPr/>
        </p:nvSpPr>
        <p:spPr>
          <a:xfrm>
            <a:off x="1362231" y="3038951"/>
            <a:ext cx="9535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b="1" i="1" dirty="0">
                <a:solidFill>
                  <a:srgbClr val="0721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Legalidade e constitucionalidade do CRP</a:t>
            </a:r>
            <a:r>
              <a:rPr lang="pt-BR" sz="3200" i="1" dirty="0">
                <a:solidFill>
                  <a:srgbClr val="07215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como instrumento que atesta a verificação da regularidade e dos entes.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B65262B-97C2-7DD0-74FE-4C7A1AF43720}"/>
              </a:ext>
            </a:extLst>
          </p:cNvPr>
          <p:cNvSpPr txBox="1"/>
          <p:nvPr/>
        </p:nvSpPr>
        <p:spPr>
          <a:xfrm flipH="1">
            <a:off x="488247" y="415639"/>
            <a:ext cx="87800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Decisão do Tema 968 do</a:t>
            </a:r>
          </a:p>
          <a:p>
            <a:r>
              <a:rPr lang="pt-BR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Supremo Tribunal Federal - STF</a:t>
            </a:r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69AEA327-E83B-78A3-5302-1BED287AE3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327" y="82364"/>
            <a:ext cx="2232824" cy="52322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B56F038-565B-F5A1-B334-7416C5662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739" y="5617028"/>
            <a:ext cx="14415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73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636AB-0D1E-2C1B-FF42-CAF033CF9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E6DD0-DC5A-B6EC-DBB4-F7172FF7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437134"/>
            <a:ext cx="10958574" cy="94753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B50C1B-B874-CB5E-D16B-947C9A3BF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989901"/>
            <a:ext cx="11351623" cy="4875324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endParaRPr lang="pt-BR" sz="80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80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8600" dirty="0">
                <a:effectLst/>
                <a:ea typeface="Times New Roman" panose="02020603050405020304" pitchFamily="18" charset="0"/>
              </a:rPr>
              <a:t>Após aproximadamente 2 décadas de discussão, no dia 13/12/2024, o Plenário Virtual do STF concluiu o julgamento do RE 1.007.271, Tema 968 de Repercussão Geral, intitulado: “Competência legislativa da União para dispor sobre normas gerais em matéria previdenciária no que diz respeito ao descumprimento da Lei </a:t>
            </a:r>
            <a:r>
              <a:rPr lang="pt-BR" sz="8600" b="1" dirty="0">
                <a:effectLst/>
                <a:ea typeface="Times New Roman" panose="02020603050405020304" pitchFamily="18" charset="0"/>
              </a:rPr>
              <a:t>9.717/1998 e do Decreto 3.778/2001 </a:t>
            </a:r>
            <a:r>
              <a:rPr lang="pt-BR" sz="8600" dirty="0">
                <a:effectLst/>
                <a:ea typeface="Times New Roman" panose="02020603050405020304" pitchFamily="18" charset="0"/>
              </a:rPr>
              <a:t>pelos demais entes federados.”</a:t>
            </a:r>
          </a:p>
          <a:p>
            <a:pPr marL="0" indent="0" algn="just">
              <a:buNone/>
            </a:pPr>
            <a:endParaRPr lang="pt-BR" sz="86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8600" dirty="0">
                <a:effectLst/>
                <a:ea typeface="Times New Roman" panose="02020603050405020304" pitchFamily="18" charset="0"/>
              </a:rPr>
              <a:t>No julgamento virtual, o Plenário do STF </a:t>
            </a:r>
            <a:r>
              <a:rPr lang="pt-BR" sz="8600" b="1" dirty="0">
                <a:effectLst/>
                <a:ea typeface="Times New Roman" panose="02020603050405020304" pitchFamily="18" charset="0"/>
              </a:rPr>
              <a:t>declarou a constitucionalidade dos dispositivos legais</a:t>
            </a:r>
            <a:r>
              <a:rPr lang="pt-BR" sz="8600" dirty="0">
                <a:effectLst/>
                <a:ea typeface="Times New Roman" panose="02020603050405020304" pitchFamily="18" charset="0"/>
              </a:rPr>
              <a:t>. A tese que prevaleceu para o Tema 968 foi apresentada em voto-vista pelo Ministro Luís Roberto Barroso, acompanhado pela maioria dos ministros que deram provimento ao recurso.</a:t>
            </a:r>
          </a:p>
          <a:p>
            <a:pPr marL="0" indent="0" algn="just">
              <a:buNone/>
            </a:pPr>
            <a:endParaRPr lang="pt-BR" sz="8000" dirty="0">
              <a:effectLst/>
              <a:ea typeface="Times New Roman" panose="02020603050405020304" pitchFamily="18" charset="0"/>
            </a:endParaRPr>
          </a:p>
          <a:p>
            <a:pPr algn="just">
              <a:buNone/>
            </a:pPr>
            <a:endParaRPr lang="pt-BR" sz="30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E5C8158-64AB-4BCB-7C11-4464BDA593A1}"/>
              </a:ext>
            </a:extLst>
          </p:cNvPr>
          <p:cNvSpPr txBox="1">
            <a:spLocks/>
          </p:cNvSpPr>
          <p:nvPr/>
        </p:nvSpPr>
        <p:spPr>
          <a:xfrm>
            <a:off x="1118093" y="430143"/>
            <a:ext cx="6994061" cy="400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>
                <a:latin typeface="+mn-lt"/>
              </a:rPr>
              <a:t>Da constitucionalidade do CRP </a:t>
            </a:r>
            <a:endParaRPr lang="pt-BR" sz="3600" b="1" dirty="0">
              <a:latin typeface="+mn-lt"/>
            </a:endParaRPr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07EA6C34-894B-994B-E644-252FC1D1D9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520" y="130922"/>
            <a:ext cx="3221804" cy="67658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C2D92EC-DF95-3883-76DC-5258CB5A0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497" y="5498984"/>
            <a:ext cx="14415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1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C817A-5350-EA59-C167-CC4198D6D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58B96E-5653-5754-84CE-B44E68436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830510"/>
            <a:ext cx="11351623" cy="55984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3200" b="1" dirty="0">
              <a:highlight>
                <a:srgbClr val="FFFF00"/>
              </a:highlight>
            </a:endParaRPr>
          </a:p>
          <a:p>
            <a:pPr marL="0" indent="0" algn="just">
              <a:buNone/>
            </a:pPr>
            <a:r>
              <a:rPr lang="pt-BR" sz="2200" b="1" dirty="0"/>
              <a:t>O Tribunal, por maioria, apreciando o tema 968 da Repercussão Geral, deu provimento ao recurso extraordinário e fixou as seguintes teses: </a:t>
            </a:r>
            <a:r>
              <a:rPr lang="pt-BR" sz="2200" b="1" u="sng" dirty="0"/>
              <a:t>1. É constitucional a previsão, em lei federal, de medidas sancionatórias ao ente federativo que descumprir os critérios e exigências aplicáveis aos regimes próprios de previdência social</a:t>
            </a:r>
            <a:r>
              <a:rPr lang="pt-BR" sz="2200" b="1" dirty="0"/>
              <a:t>. </a:t>
            </a:r>
          </a:p>
          <a:p>
            <a:pPr marL="0" indent="0" algn="just">
              <a:buNone/>
            </a:pPr>
            <a:endParaRPr lang="pt-BR" sz="2200" b="1" dirty="0"/>
          </a:p>
          <a:p>
            <a:pPr marL="0" indent="0" algn="just">
              <a:buNone/>
            </a:pPr>
            <a:r>
              <a:rPr lang="pt-BR" sz="2200" b="1" dirty="0"/>
              <a:t>2. </a:t>
            </a:r>
            <a:r>
              <a:rPr lang="pt-BR" sz="2200" b="1" u="sng" dirty="0"/>
              <a:t>Admite-se o controle judicial das exigências feitas pela União no exercício da fiscalização desses regimes</a:t>
            </a:r>
            <a:r>
              <a:rPr lang="pt-BR" sz="2200" b="1" dirty="0"/>
              <a:t>. Nesse caso, </a:t>
            </a:r>
            <a:r>
              <a:rPr lang="pt-BR" sz="2200" b="1" u="sng" dirty="0"/>
              <a:t>o ente deverá demonstrar, de forma técnica</a:t>
            </a:r>
            <a:r>
              <a:rPr lang="pt-BR" sz="2200" b="1" dirty="0"/>
              <a:t>: (i) a inexistência do déficit atuarial apontado; ou, (ii) caso reconheça o desequilíbrio, a impertinência das medidas impostas pela União e a existência de plano alternativo capaz de assegurar, de maneira equivalente, a sustentabilidade do regime. </a:t>
            </a:r>
          </a:p>
          <a:p>
            <a:pPr marL="0" indent="0" algn="just">
              <a:buNone/>
            </a:pPr>
            <a:endParaRPr lang="pt-BR" sz="2200" b="1" dirty="0"/>
          </a:p>
          <a:p>
            <a:pPr marL="0" indent="0" algn="ctr">
              <a:buNone/>
            </a:pPr>
            <a:r>
              <a:rPr lang="pt-BR" sz="2400" b="1" dirty="0">
                <a:effectLst/>
                <a:ea typeface="Times New Roman" panose="02020603050405020304" pitchFamily="18" charset="0"/>
              </a:rPr>
              <a:t>Resultado final: 7 x 4. Acórdão foi publicado no DJE do dia 13/02/2025.</a:t>
            </a:r>
            <a:endParaRPr lang="pt-BR" sz="2400" b="1" dirty="0">
              <a:highlight>
                <a:srgbClr val="FFFF00"/>
              </a:highlight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B8813800-2F7D-2C15-A397-B8832792D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5385"/>
          </a:xfrm>
        </p:spPr>
        <p:txBody>
          <a:bodyPr>
            <a:normAutofit fontScale="90000"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FB314B2-AD30-0569-E3BA-908A89A2F4B3}"/>
              </a:ext>
            </a:extLst>
          </p:cNvPr>
          <p:cNvSpPr txBox="1">
            <a:spLocks/>
          </p:cNvSpPr>
          <p:nvPr/>
        </p:nvSpPr>
        <p:spPr>
          <a:xfrm>
            <a:off x="1118093" y="430143"/>
            <a:ext cx="6994061" cy="400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+mn-lt"/>
              </a:rPr>
              <a:t>Da constitucionalidade do CRP</a:t>
            </a:r>
          </a:p>
        </p:txBody>
      </p:sp>
      <p:pic>
        <p:nvPicPr>
          <p:cNvPr id="9" name="Imagem 8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07EA6C34-894B-994B-E644-252FC1D1D9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718" y="130922"/>
            <a:ext cx="2592606" cy="54444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933E42B-C34C-DC95-32C1-36C52BB56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3010" y="5617028"/>
            <a:ext cx="14415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0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F932D-320E-5294-F26B-09A50D60B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03EB86-06D3-09EB-B6E5-02F6250A8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830510"/>
            <a:ext cx="11535177" cy="559842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pt-BR" sz="3200" b="1" dirty="0"/>
          </a:p>
          <a:p>
            <a:pPr marL="0" indent="0" algn="just">
              <a:buNone/>
            </a:pPr>
            <a:r>
              <a:rPr lang="pt-BR" sz="3200" b="1" dirty="0"/>
              <a:t>Fortalecimento do marco normativo sobre a competência da União para estabelecer as normas gerais relativas aos RPPS, fiscalizar o seu cumprimento e exigir o CRP;</a:t>
            </a:r>
          </a:p>
          <a:p>
            <a:pPr marL="0" indent="0" algn="just">
              <a:buNone/>
            </a:pPr>
            <a:r>
              <a:rPr lang="pt-BR" sz="3200" dirty="0">
                <a:highlight>
                  <a:srgbClr val="FFFF00"/>
                </a:highlight>
              </a:rPr>
              <a:t>2019 - Lei nº 13.846 (alterações da Lei nº 9.717/1998, art. 9º Competência SRPC emitir o CRP) e EC nº 103;</a:t>
            </a:r>
          </a:p>
          <a:p>
            <a:pPr marL="0" indent="0" algn="just">
              <a:buNone/>
            </a:pPr>
            <a:r>
              <a:rPr lang="pt-BR" sz="3300" dirty="0">
                <a:highlight>
                  <a:srgbClr val="FFFF00"/>
                </a:highlight>
              </a:rPr>
              <a:t>§ 22 no art. </a:t>
            </a:r>
            <a:r>
              <a:rPr lang="pt-BR" sz="3200" dirty="0">
                <a:highlight>
                  <a:srgbClr val="FFFF00"/>
                </a:highlight>
              </a:rPr>
              <a:t>40 da CF. Recepção da Lei nº 9.717/1998 (art. 9º da EC) e o art. 167, XIII. Base constitucional do art. 7º da Lei nº 9.717/1998 e do CRP).</a:t>
            </a:r>
          </a:p>
          <a:p>
            <a:pPr marL="0" indent="0" algn="just">
              <a:buNone/>
            </a:pPr>
            <a:endParaRPr lang="pt-BR" sz="100" b="1" dirty="0"/>
          </a:p>
          <a:p>
            <a:pPr marL="0" indent="0" algn="just">
              <a:buNone/>
            </a:pPr>
            <a:r>
              <a:rPr lang="pt-BR" sz="3200" b="1" dirty="0"/>
              <a:t>CNRPPS</a:t>
            </a:r>
          </a:p>
          <a:p>
            <a:pPr marL="0" indent="0" algn="just">
              <a:buNone/>
            </a:pPr>
            <a:r>
              <a:rPr lang="pt-BR" sz="3200" dirty="0"/>
              <a:t>O Decreto nº 10.188/2019 criou o </a:t>
            </a:r>
            <a:r>
              <a:rPr lang="pt-BR" sz="3200" dirty="0">
                <a:highlight>
                  <a:srgbClr val="FFFF00"/>
                </a:highlight>
              </a:rPr>
              <a:t>Conselho Nacional dos Regimes Próprios de Previdência Social - CNRPPS</a:t>
            </a:r>
            <a:r>
              <a:rPr lang="pt-BR" sz="3200" dirty="0"/>
              <a:t>, composto por 15 membros (5 da esfera federal; 5 da estadual e 5 da municipal), que representam governos, entidades gestora dos RPPS, </a:t>
            </a:r>
            <a:r>
              <a:rPr lang="pt-BR" sz="3200" dirty="0" err="1"/>
              <a:t>TC´s</a:t>
            </a:r>
            <a:r>
              <a:rPr lang="pt-BR" sz="3200" dirty="0"/>
              <a:t> e segurados.</a:t>
            </a:r>
          </a:p>
          <a:p>
            <a:pPr marL="0" indent="0" algn="just">
              <a:buNone/>
            </a:pPr>
            <a:r>
              <a:rPr lang="pt-BR" sz="3200" dirty="0"/>
              <a:t>Os entes participam da definição das políticas e diretrizes gerais e da elaboração e revisão das normas e procedimentos relativos aos RPPS. 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4D332FE0-98ED-3081-845D-E20940DD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5385"/>
          </a:xfrm>
        </p:spPr>
        <p:txBody>
          <a:bodyPr>
            <a:normAutofit fontScale="90000"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FB7E34E-C4A9-F378-C4F0-10B530737F6C}"/>
              </a:ext>
            </a:extLst>
          </p:cNvPr>
          <p:cNvSpPr txBox="1">
            <a:spLocks/>
          </p:cNvSpPr>
          <p:nvPr/>
        </p:nvSpPr>
        <p:spPr>
          <a:xfrm>
            <a:off x="1118093" y="430143"/>
            <a:ext cx="6994061" cy="400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+mn-lt"/>
              </a:rPr>
              <a:t>Da constitucionalidade do CRP</a:t>
            </a:r>
          </a:p>
        </p:txBody>
      </p:sp>
      <p:pic>
        <p:nvPicPr>
          <p:cNvPr id="9" name="Imagem 8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CAFCDD9B-859B-6FA7-F700-59A9B7137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046" y="130922"/>
            <a:ext cx="2394277" cy="50279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736D12F-912E-02C5-585D-122A418A5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7958" y="5831840"/>
            <a:ext cx="1159365" cy="88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57FD1-C58B-3D49-37D4-EB3A5B82B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21441D-6FA1-6FD4-1EBD-95C77935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830510"/>
            <a:ext cx="11351623" cy="55984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1200" b="1" dirty="0"/>
          </a:p>
          <a:p>
            <a:pPr marL="0" indent="0" algn="just">
              <a:buNone/>
            </a:pPr>
            <a:r>
              <a:rPr lang="pt-BR" sz="2900" b="1" dirty="0"/>
              <a:t>Todas as obrigações definidas nas Portarias Ministeriais possuem amparo constitucional ou legal; normas gerais de interesse e abrangência nacional.</a:t>
            </a:r>
          </a:p>
          <a:p>
            <a:pPr marL="0" indent="0" algn="just">
              <a:buNone/>
            </a:pPr>
            <a:r>
              <a:rPr lang="pt-BR" sz="2900" b="1" dirty="0"/>
              <a:t>A Portaria MTP 1.467/22 estabelece os "parâmetros, diretrizes e critérios" das obrigações, conforme atribuição definida no art. 9º da Lei 9.717/1998 (agora respaldada pelo art. 40, § 22 da CF e pelo art. 9º da EC 103/2019).</a:t>
            </a:r>
          </a:p>
          <a:p>
            <a:pPr marL="0" indent="0" algn="just">
              <a:buNone/>
            </a:pPr>
            <a:r>
              <a:rPr lang="pt-BR" sz="2900" dirty="0"/>
              <a:t>Adicionalmente, </a:t>
            </a:r>
            <a:r>
              <a:rPr lang="pt-BR" sz="2900" dirty="0">
                <a:highlight>
                  <a:srgbClr val="FFFF00"/>
                </a:highlight>
              </a:rPr>
              <a:t>possui caráter de orientação aos entes </a:t>
            </a:r>
            <a:r>
              <a:rPr lang="pt-BR" sz="2900" dirty="0"/>
              <a:t>sobre como cumprir as obrigações constitucionais e legais e observar as boas práticas de responsabilidade previdenciária, conforme atribuição também definida no art. 9º da Lei 9.717/1998. 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23DC0346-9F16-5ADA-D3CA-895932F1B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5385"/>
          </a:xfrm>
        </p:spPr>
        <p:txBody>
          <a:bodyPr>
            <a:normAutofit fontScale="90000"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A7726D3-307E-BD5A-5AA5-41B449B35633}"/>
              </a:ext>
            </a:extLst>
          </p:cNvPr>
          <p:cNvSpPr txBox="1">
            <a:spLocks/>
          </p:cNvSpPr>
          <p:nvPr/>
        </p:nvSpPr>
        <p:spPr>
          <a:xfrm>
            <a:off x="1118093" y="430143"/>
            <a:ext cx="6994061" cy="400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+mn-lt"/>
              </a:rPr>
              <a:t>Da constitucionalidade do CRP</a:t>
            </a:r>
          </a:p>
        </p:txBody>
      </p:sp>
      <p:pic>
        <p:nvPicPr>
          <p:cNvPr id="9" name="Imagem 8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5258EE4-4118-6945-0E8C-E0AC04C0CA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520" y="130922"/>
            <a:ext cx="3221804" cy="67658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5F22386-B743-DADA-7153-B058A3822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5744" y="5880295"/>
            <a:ext cx="14415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4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2A5C4-9089-A7A4-0C03-9848BDE7C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6BFB97-FF4E-8BCE-5CA3-B9CB5FFBA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830510"/>
            <a:ext cx="11351623" cy="55984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1200" b="1" dirty="0"/>
          </a:p>
          <a:p>
            <a:pPr marL="0" indent="0" algn="just">
              <a:buNone/>
            </a:pPr>
            <a:r>
              <a:rPr lang="pt-BR" sz="2900" dirty="0">
                <a:solidFill>
                  <a:srgbClr val="000000"/>
                </a:solidFill>
                <a:effectLst/>
                <a:hlinkClick r:id="rId3"/>
              </a:rPr>
              <a:t>Lei 9.717/99</a:t>
            </a:r>
          </a:p>
          <a:p>
            <a:pPr marL="0" indent="0" algn="just">
              <a:buNone/>
            </a:pPr>
            <a:r>
              <a:rPr lang="pt-BR" sz="2900" dirty="0">
                <a:solidFill>
                  <a:srgbClr val="000000"/>
                </a:solidFill>
                <a:effectLst/>
                <a:hlinkClick r:id="rId3"/>
              </a:rPr>
              <a:t>“Art. 9º</a:t>
            </a:r>
            <a:r>
              <a:rPr lang="pt-BR" sz="2900" dirty="0">
                <a:solidFill>
                  <a:srgbClr val="000000"/>
                </a:solidFill>
                <a:effectLst/>
              </a:rPr>
              <a:t> Compete à União, por intermédio da Secretaria Especial de Previdência e Trabalho do Ministério da Economia, em relação aos regimes próprios de previdência social e aos seus fundos previdenciários: </a:t>
            </a:r>
            <a:endParaRPr lang="pt-BR" sz="2900" dirty="0">
              <a:effectLst/>
            </a:endParaRPr>
          </a:p>
          <a:p>
            <a:pPr marL="0" indent="0" algn="just">
              <a:buNone/>
            </a:pPr>
            <a:r>
              <a:rPr lang="pt-BR" sz="2900" dirty="0">
                <a:solidFill>
                  <a:srgbClr val="000000"/>
                </a:solidFill>
                <a:effectLst/>
              </a:rPr>
              <a:t>I - a </a:t>
            </a:r>
            <a:r>
              <a:rPr lang="pt-BR" sz="2900" b="1" dirty="0">
                <a:solidFill>
                  <a:srgbClr val="000000"/>
                </a:solidFill>
                <a:effectLst/>
              </a:rPr>
              <a:t>orientação, a supervisão, a fiscalização e o acompanhamento</a:t>
            </a:r>
            <a:r>
              <a:rPr lang="pt-BR" sz="2900" dirty="0">
                <a:solidFill>
                  <a:srgbClr val="000000"/>
                </a:solidFill>
                <a:effectLst/>
              </a:rPr>
              <a:t>; </a:t>
            </a:r>
            <a:endParaRPr lang="pt-BR" sz="2900" dirty="0">
              <a:effectLst/>
            </a:endParaRPr>
          </a:p>
          <a:p>
            <a:pPr marL="0" indent="0" algn="just">
              <a:buNone/>
            </a:pPr>
            <a:r>
              <a:rPr lang="pt-BR" sz="2900" dirty="0">
                <a:solidFill>
                  <a:srgbClr val="000000"/>
                </a:solidFill>
                <a:effectLst/>
              </a:rPr>
              <a:t>II - </a:t>
            </a:r>
            <a:r>
              <a:rPr lang="pt-BR" sz="2900" b="1" dirty="0">
                <a:solidFill>
                  <a:srgbClr val="000000"/>
                </a:solidFill>
                <a:effectLst/>
              </a:rPr>
              <a:t>o estabelecimento e a publicação de parâmetros, diretrizes e critérios de responsabilidade previdenciária na sua instituição, organização e funcionamento</a:t>
            </a:r>
            <a:r>
              <a:rPr lang="pt-BR" sz="2900" dirty="0">
                <a:solidFill>
                  <a:srgbClr val="000000"/>
                </a:solidFill>
                <a:effectLst/>
              </a:rPr>
              <a:t>, relativos a custeio, benefícios, atuária, contabilidade, aplicação e utilização de recursos e constituição e manutenção dos fundos previdenciários, para preservação do caráter contributivo e solidário e do equilíbrio financeiro e atuarial;...”</a:t>
            </a:r>
            <a:endParaRPr lang="pt-BR" sz="2900" dirty="0">
              <a:effectLst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6B69BEDD-0220-733B-FBB2-62C67E523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5385"/>
          </a:xfrm>
        </p:spPr>
        <p:txBody>
          <a:bodyPr>
            <a:normAutofit fontScale="90000"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9357C2C-8374-2EBB-4AF9-6F40ACEDA284}"/>
              </a:ext>
            </a:extLst>
          </p:cNvPr>
          <p:cNvSpPr txBox="1">
            <a:spLocks/>
          </p:cNvSpPr>
          <p:nvPr/>
        </p:nvSpPr>
        <p:spPr>
          <a:xfrm>
            <a:off x="1118093" y="430143"/>
            <a:ext cx="6994061" cy="400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+mn-lt"/>
              </a:rPr>
              <a:t>Da constitucionalidade do CRP</a:t>
            </a:r>
          </a:p>
        </p:txBody>
      </p:sp>
      <p:pic>
        <p:nvPicPr>
          <p:cNvPr id="9" name="Imagem 8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1045479-2BB5-3326-87A5-66E39D756E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520" y="130922"/>
            <a:ext cx="3221804" cy="67658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CAF9546-21D4-1181-E1AA-7329B3C71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5744" y="5880295"/>
            <a:ext cx="14415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6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268F8-C9CD-8671-6629-193161A07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6DA3A7-C9A4-F504-DD5B-0A4F47C81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830510"/>
            <a:ext cx="11351623" cy="55984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900" b="1" dirty="0"/>
          </a:p>
          <a:p>
            <a:pPr marL="0" indent="0" algn="just">
              <a:buNone/>
            </a:pPr>
            <a:r>
              <a:rPr lang="pt-BR" sz="2900" b="1" dirty="0"/>
              <a:t>Evidências sobre a efetividade do CRP e de como a judicialização piora a situação dos RPPS;</a:t>
            </a:r>
          </a:p>
          <a:p>
            <a:pPr marL="0" indent="0" algn="just">
              <a:buNone/>
            </a:pPr>
            <a:endParaRPr lang="pt-BR" sz="500" b="1" dirty="0"/>
          </a:p>
          <a:p>
            <a:pPr marL="0" indent="0" algn="just">
              <a:buNone/>
            </a:pPr>
            <a:r>
              <a:rPr lang="pt-BR" sz="2900" b="1" dirty="0"/>
              <a:t>Movimento positivo de vários entes buscando a regularidade previdenciária;</a:t>
            </a:r>
          </a:p>
          <a:p>
            <a:pPr marL="0" indent="0" algn="just">
              <a:buNone/>
            </a:pPr>
            <a:endParaRPr lang="pt-BR" sz="700" b="1" dirty="0"/>
          </a:p>
          <a:p>
            <a:pPr marL="0" indent="0" algn="just">
              <a:buNone/>
            </a:pPr>
            <a:r>
              <a:rPr lang="pt-BR" sz="2900" b="1" dirty="0"/>
              <a:t>A judicialização do CRP, além de representar em si um elevado custo público prejudicial ao País e sociedade, resultou em efetiva piora da situação dos RPPS, tanto em relação à gestão como ao equilíbrio financeiro e atuarial.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23BBE7A3-716D-BC66-8E96-F4078588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5385"/>
          </a:xfrm>
        </p:spPr>
        <p:txBody>
          <a:bodyPr>
            <a:normAutofit fontScale="90000"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178A7D4-DDB4-063D-E93F-0E48F65BBD6A}"/>
              </a:ext>
            </a:extLst>
          </p:cNvPr>
          <p:cNvSpPr txBox="1">
            <a:spLocks/>
          </p:cNvSpPr>
          <p:nvPr/>
        </p:nvSpPr>
        <p:spPr>
          <a:xfrm>
            <a:off x="1118093" y="430143"/>
            <a:ext cx="6994061" cy="400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+mn-lt"/>
              </a:rPr>
              <a:t>Da constitucionalidade do CRP</a:t>
            </a:r>
          </a:p>
        </p:txBody>
      </p:sp>
      <p:pic>
        <p:nvPicPr>
          <p:cNvPr id="9" name="Imagem 8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FC554B00-9062-A52C-7246-93AACDFE5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520" y="130922"/>
            <a:ext cx="3221804" cy="6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4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F8286-1FAB-DE8C-EDDF-3F18526F2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813EDB-F179-5EF6-3020-684447992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8" y="1731132"/>
            <a:ext cx="11351623" cy="499526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/>
              <a:t>O Ministro Luís Roberto Barroso destacou, em seu voto, os impactos da judicialização do CRP para a situação dos RPPS, aferida pelo ISP: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000" dirty="0"/>
              <a:t>“29. A importância desses atos normativos também é verificada no plano prático. Como demonstrado pela União, </a:t>
            </a:r>
            <a:r>
              <a:rPr lang="pt-BR" sz="2000" b="1" dirty="0"/>
              <a:t>as decisões judiciais que afastam a aplicação do CRP têm estimulado comportamentos fiscais inadequados dos entes públicos </a:t>
            </a:r>
            <a:r>
              <a:rPr lang="pt-BR" sz="2000" dirty="0"/>
              <a:t>(doc. 137). Em todos os grupos analisados – Estados e Municípios; de grande, médio ou pequeno porte; com maior ou menor maturidade do regime de previdência –, </a:t>
            </a:r>
            <a:r>
              <a:rPr lang="pt-BR" sz="2000" b="1" dirty="0"/>
              <a:t>os entes públicos que não possuem decisão judicial eximindo-os de cumprir a legislação federal apresentam desempenho superior</a:t>
            </a:r>
            <a:r>
              <a:rPr lang="pt-BR" sz="2000" dirty="0"/>
              <a:t>. Além disso, </a:t>
            </a:r>
            <a:r>
              <a:rPr lang="pt-BR" sz="2000" b="1" dirty="0">
                <a:highlight>
                  <a:srgbClr val="FFFF00"/>
                </a:highlight>
              </a:rPr>
              <a:t>mais de 62% dos entes que possuem decisão judicial em seu favor – identificados como detentores de “Certidão de Regularidade Previdenciária judicial” –, estão classificados com nota “D”, o pior patamar classificatório</a:t>
            </a:r>
            <a:r>
              <a:rPr lang="pt-BR" sz="2000" dirty="0"/>
              <a:t>. Essas constatações demonstram que a supervisão federal não só encontra base constitucional no plano teórico, mas também tem significativa importância prática para assegurar a responsabilidade fiscal e a sustentabilidade dos regimes próprios.”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30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30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30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4B07183-AA89-443C-196C-F4E2B9018AC9}"/>
              </a:ext>
            </a:extLst>
          </p:cNvPr>
          <p:cNvSpPr txBox="1">
            <a:spLocks/>
          </p:cNvSpPr>
          <p:nvPr/>
        </p:nvSpPr>
        <p:spPr>
          <a:xfrm>
            <a:off x="292900" y="91337"/>
            <a:ext cx="7462807" cy="676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t-BR" sz="2400" b="1" cap="all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Impactos da </a:t>
            </a:r>
            <a:r>
              <a:rPr lang="pt-BR" sz="2400" b="1" cap="all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judicialização do CRP</a:t>
            </a:r>
            <a:endParaRPr lang="pt-BR" sz="24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C3A5C29F-B83E-EC83-4648-66D51315F9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5" y="160645"/>
            <a:ext cx="2069776" cy="434654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B75EEF7E-13A9-B8D8-EA6F-7967810BDB53}"/>
              </a:ext>
            </a:extLst>
          </p:cNvPr>
          <p:cNvCxnSpPr>
            <a:cxnSpLocks/>
          </p:cNvCxnSpPr>
          <p:nvPr/>
        </p:nvCxnSpPr>
        <p:spPr>
          <a:xfrm>
            <a:off x="0" y="767917"/>
            <a:ext cx="7156938" cy="0"/>
          </a:xfrm>
          <a:prstGeom prst="line">
            <a:avLst/>
          </a:prstGeom>
          <a:ln>
            <a:solidFill>
              <a:srgbClr val="005DB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F41797-423A-3C15-B917-D3CA5252E554}"/>
              </a:ext>
            </a:extLst>
          </p:cNvPr>
          <p:cNvSpPr txBox="1"/>
          <p:nvPr/>
        </p:nvSpPr>
        <p:spPr>
          <a:xfrm>
            <a:off x="292899" y="1098494"/>
            <a:ext cx="7321845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ISP FOI UTILIZADO COMO REFERÊNCIA EM JULGAMENTO PELO STF</a:t>
            </a:r>
            <a:endParaRPr lang="pt-BR" sz="1800" b="1" dirty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261814C-227B-2400-65F6-0BEFB9812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422" y="749073"/>
            <a:ext cx="1040249" cy="79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670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15003</TotalTime>
  <Words>1663</Words>
  <Application>Microsoft Office PowerPoint</Application>
  <PresentationFormat>Widescreen</PresentationFormat>
  <Paragraphs>120</Paragraphs>
  <Slides>19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Segoe UI</vt:lpstr>
      <vt:lpstr>Times New Roman</vt:lpstr>
      <vt:lpstr>Wingdings</vt:lpstr>
      <vt:lpstr>Tema do Office</vt:lpstr>
      <vt:lpstr>Tema do Office</vt:lpstr>
      <vt:lpstr>Constitucionalidade do CRP e o Programa de Regularidade Previdenciária</vt:lpstr>
      <vt:lpstr>Apresentação do PowerPoint</vt:lpstr>
      <vt:lpstr> </vt:lpstr>
      <vt:lpstr> </vt:lpstr>
      <vt:lpstr> </vt:lpstr>
      <vt:lpstr> </vt:lpstr>
      <vt:lpstr> </vt:lpstr>
      <vt:lpstr> 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MQ Design</dc:creator>
  <cp:lastModifiedBy>Claudia Fernanda Iten</cp:lastModifiedBy>
  <cp:revision>30</cp:revision>
  <dcterms:created xsi:type="dcterms:W3CDTF">2021-11-14T18:17:18Z</dcterms:created>
  <dcterms:modified xsi:type="dcterms:W3CDTF">2025-06-23T15:15:39Z</dcterms:modified>
</cp:coreProperties>
</file>