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7" r:id="rId7"/>
    <p:sldId id="274" r:id="rId8"/>
    <p:sldId id="278" r:id="rId9"/>
    <p:sldId id="279" r:id="rId10"/>
    <p:sldId id="275" r:id="rId11"/>
    <p:sldId id="280" r:id="rId12"/>
    <p:sldId id="281" r:id="rId13"/>
    <p:sldId id="277" r:id="rId14"/>
    <p:sldId id="268" r:id="rId15"/>
    <p:sldId id="271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994" y="283"/>
      </p:cViewPr>
      <p:guideLst/>
    </p:cSldViewPr>
  </p:slideViewPr>
  <p:notesTextViewPr>
    <p:cViewPr>
      <p:scale>
        <a:sx n="3" d="2"/>
        <a:sy n="3" d="2"/>
      </p:scale>
      <p:origin x="0" y="-5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798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5229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964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3490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62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664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597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299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273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371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3043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78BB8-C6BA-4D00-AB66-919596DDD1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128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lattes.cnpq.br/6304137576099093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lattes.cnpq.br/6304137576099093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F3E820B0-897C-EA16-8198-250DAC132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-1" y="1020278"/>
            <a:ext cx="12191999" cy="18576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pt-BR" sz="5000" b="1" dirty="0">
                <a:solidFill>
                  <a:srgbClr val="0070C0"/>
                </a:solidFill>
                <a:latin typeface="+mn-lt"/>
              </a:rPr>
              <a:t>Regras gerais de previdência social</a:t>
            </a:r>
          </a:p>
          <a:p>
            <a:pPr>
              <a:lnSpc>
                <a:spcPct val="120000"/>
              </a:lnSpc>
            </a:pPr>
            <a:r>
              <a:rPr lang="pt-BR" sz="5000" b="1" dirty="0">
                <a:solidFill>
                  <a:srgbClr val="0070C0"/>
                </a:solidFill>
                <a:latin typeface="+mn-lt"/>
              </a:rPr>
              <a:t>e Tema STF 968</a:t>
            </a:r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7F9F7EB7-3F66-B363-644E-348D989ECB1F}"/>
              </a:ext>
            </a:extLst>
          </p:cNvPr>
          <p:cNvSpPr txBox="1">
            <a:spLocks/>
          </p:cNvSpPr>
          <p:nvPr/>
        </p:nvSpPr>
        <p:spPr>
          <a:xfrm>
            <a:off x="0" y="3564755"/>
            <a:ext cx="12190413" cy="1187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sz="2700" b="1" dirty="0"/>
              <a:t>FERNANDO F. CALAZANS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t-BR" sz="2350" dirty="0">
                <a:solidFill>
                  <a:srgbClr val="0070C0"/>
                </a:solidFill>
              </a:rPr>
              <a:t>fernando_ffc@yahoo.com.br</a:t>
            </a:r>
          </a:p>
          <a:p>
            <a:pPr marL="0" indent="0" algn="ctr">
              <a:buNone/>
            </a:pPr>
            <a:r>
              <a:rPr lang="pt-BR" sz="1200" b="1" dirty="0"/>
              <a:t>Currículo: </a:t>
            </a:r>
            <a:r>
              <a:rPr lang="pt-BR" sz="1200" b="1" dirty="0">
                <a:hlinkClick r:id="rId3"/>
              </a:rPr>
              <a:t>http://lattes.cnpq.br/6304137576099093</a:t>
            </a:r>
            <a:endParaRPr lang="pt-BR" sz="1200" b="1" dirty="0"/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54467CD2-C7B7-7046-CF93-17E8409611B4}"/>
              </a:ext>
            </a:extLst>
          </p:cNvPr>
          <p:cNvSpPr txBox="1">
            <a:spLocks/>
          </p:cNvSpPr>
          <p:nvPr/>
        </p:nvSpPr>
        <p:spPr>
          <a:xfrm>
            <a:off x="0" y="5724750"/>
            <a:ext cx="12190413" cy="574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sz="2500" b="1" dirty="0">
                <a:solidFill>
                  <a:srgbClr val="0000FF"/>
                </a:solidFill>
                <a:ea typeface="+mj-ea"/>
                <a:cs typeface="+mj-cs"/>
              </a:rPr>
              <a:t>Foz do Iguaçu, 26/6/2025.</a:t>
            </a:r>
          </a:p>
        </p:txBody>
      </p:sp>
      <p:pic>
        <p:nvPicPr>
          <p:cNvPr id="4" name="Picture 2" descr="Ficheiro:Instagram logo 2016.svg – Wikipédia, a enciclopédia livre">
            <a:extLst>
              <a:ext uri="{FF2B5EF4-FFF2-40B4-BE49-F238E27FC236}">
                <a16:creationId xmlns:a16="http://schemas.microsoft.com/office/drawing/2014/main" id="{A72A9D15-CE0E-C13B-C7EF-C0F51291E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201" y="4820653"/>
            <a:ext cx="473107" cy="477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84147F4B-D041-05F5-B015-EB05C9F0D6DC}"/>
              </a:ext>
            </a:extLst>
          </p:cNvPr>
          <p:cNvSpPr txBox="1"/>
          <p:nvPr/>
        </p:nvSpPr>
        <p:spPr>
          <a:xfrm>
            <a:off x="5123938" y="4799165"/>
            <a:ext cx="26481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500" dirty="0" err="1">
                <a:cs typeface="Arial" pitchFamily="34" charset="0"/>
              </a:rPr>
              <a:t>fernandofcalazans</a:t>
            </a:r>
            <a:endParaRPr lang="pt-BR" sz="25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608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B0A0A9-9396-80B2-AA3F-13F36B5BEB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36C707F4-6853-CCD6-CC98-3026F15C56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8743CCC0-6E15-9B84-0206-84A0263F8831}"/>
              </a:ext>
            </a:extLst>
          </p:cNvPr>
          <p:cNvSpPr txBox="1"/>
          <p:nvPr/>
        </p:nvSpPr>
        <p:spPr>
          <a:xfrm>
            <a:off x="433138" y="144379"/>
            <a:ext cx="11308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0070C0"/>
                </a:solidFill>
              </a:rPr>
              <a:t>Decisão do STF no RE 1.007.271 / PE (Tema 968)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D644EA9-5C27-1771-BCFE-D5E59D9EF5E2}"/>
              </a:ext>
            </a:extLst>
          </p:cNvPr>
          <p:cNvSpPr txBox="1"/>
          <p:nvPr/>
        </p:nvSpPr>
        <p:spPr>
          <a:xfrm>
            <a:off x="433138" y="1047543"/>
            <a:ext cx="1130807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b="1" dirty="0">
                <a:solidFill>
                  <a:srgbClr val="FF0000"/>
                </a:solidFill>
              </a:rPr>
              <a:t>1.</a:t>
            </a:r>
            <a:r>
              <a:rPr lang="pt-BR" sz="3000" dirty="0"/>
              <a:t> É constitucional a previsão, em lei federal, de medidas sancionatórias ao ente federativo que descumprir os critérios e exigências aplicáveis aos regimes próprios de previdência social. </a:t>
            </a:r>
            <a:r>
              <a:rPr lang="pt-BR" sz="3000" b="1" dirty="0">
                <a:solidFill>
                  <a:srgbClr val="FF0000"/>
                </a:solidFill>
              </a:rPr>
              <a:t>2.</a:t>
            </a:r>
            <a:r>
              <a:rPr lang="pt-BR" sz="3000" dirty="0"/>
              <a:t> Admite-se o controle judicial das exigências feitas pela União no exercício da fiscalização desses regimes. Nesse caso, o ente fiscalizado deverá demonstrar, de forma técnica: </a:t>
            </a:r>
            <a:r>
              <a:rPr lang="pt-BR" sz="3000" b="1" dirty="0">
                <a:solidFill>
                  <a:srgbClr val="FF0000"/>
                </a:solidFill>
              </a:rPr>
              <a:t>(i)</a:t>
            </a:r>
            <a:r>
              <a:rPr lang="pt-BR" sz="3000" dirty="0"/>
              <a:t> a inexistência do déficit atuarial apontado; ou, </a:t>
            </a:r>
            <a:r>
              <a:rPr lang="pt-BR" sz="3000" b="1" dirty="0">
                <a:solidFill>
                  <a:srgbClr val="FF0000"/>
                </a:solidFill>
              </a:rPr>
              <a:t>(ii) </a:t>
            </a:r>
            <a:r>
              <a:rPr lang="pt-BR" sz="3000" dirty="0"/>
              <a:t>caso reconheça o desequilíbrio, a impertinência das medidas impostas pela União e a existência de plano alternativo capaz de assegurar, de maneira equivalente, a sustentabilidade do regime.</a:t>
            </a:r>
          </a:p>
        </p:txBody>
      </p:sp>
    </p:spTree>
    <p:extLst>
      <p:ext uri="{BB962C8B-B14F-4D97-AF65-F5344CB8AC3E}">
        <p14:creationId xmlns:p14="http://schemas.microsoft.com/office/powerpoint/2010/main" val="104061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3ED80D-241C-11CB-BD06-564D88C4B5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5D50277E-DD61-7ED0-C003-EC7C832EC0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E68E9C65-5AB9-1627-6D02-4C89044E8D89}"/>
              </a:ext>
            </a:extLst>
          </p:cNvPr>
          <p:cNvSpPr txBox="1"/>
          <p:nvPr/>
        </p:nvSpPr>
        <p:spPr>
          <a:xfrm>
            <a:off x="433138" y="144379"/>
            <a:ext cx="11308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0070C0"/>
                </a:solidFill>
              </a:rPr>
              <a:t>Destrinchando o Tema 968 em duas etapas...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45029DC-0A83-136F-5EEE-FDFAA746BF4D}"/>
              </a:ext>
            </a:extLst>
          </p:cNvPr>
          <p:cNvSpPr txBox="1"/>
          <p:nvPr/>
        </p:nvSpPr>
        <p:spPr>
          <a:xfrm>
            <a:off x="433138" y="1047543"/>
            <a:ext cx="1130807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b="1" dirty="0">
                <a:solidFill>
                  <a:srgbClr val="FF0000"/>
                </a:solidFill>
              </a:rPr>
              <a:t>1.</a:t>
            </a:r>
            <a:r>
              <a:rPr lang="pt-BR" sz="3000" dirty="0"/>
              <a:t> É constitucional a previsão, em </a:t>
            </a:r>
            <a:r>
              <a:rPr lang="pt-BR" sz="3000" u="sng" dirty="0"/>
              <a:t>lei</a:t>
            </a:r>
            <a:r>
              <a:rPr lang="pt-BR" sz="3000" dirty="0"/>
              <a:t> federal, de </a:t>
            </a:r>
            <a:r>
              <a:rPr lang="pt-BR" sz="3000" u="sng" dirty="0"/>
              <a:t>medidas sancionatórias </a:t>
            </a:r>
            <a:r>
              <a:rPr lang="pt-BR" sz="3000" dirty="0"/>
              <a:t>ao ente federativo que descumprir os </a:t>
            </a:r>
            <a:r>
              <a:rPr lang="pt-BR" sz="3000" u="sng" dirty="0"/>
              <a:t>critérios e exigências aplicáveis aos regimes próprios de previdência social</a:t>
            </a:r>
            <a:r>
              <a:rPr lang="pt-BR" sz="3000" dirty="0"/>
              <a:t>.</a:t>
            </a:r>
          </a:p>
          <a:p>
            <a:pPr algn="just"/>
            <a:endParaRPr lang="pt-BR" sz="3000" dirty="0"/>
          </a:p>
          <a:p>
            <a:pPr algn="just"/>
            <a:endParaRPr lang="pt-BR" sz="3000" dirty="0"/>
          </a:p>
          <a:p>
            <a:pPr algn="just"/>
            <a:r>
              <a:rPr lang="pt-BR" sz="3000" b="1" dirty="0">
                <a:solidFill>
                  <a:srgbClr val="FF0000"/>
                </a:solidFill>
              </a:rPr>
              <a:t>=&gt;</a:t>
            </a:r>
            <a:r>
              <a:rPr lang="pt-BR" sz="3000" dirty="0"/>
              <a:t> Sanções deve estar previstas em “</a:t>
            </a:r>
            <a:r>
              <a:rPr lang="pt-BR" sz="3000" b="1" u="sng" dirty="0">
                <a:solidFill>
                  <a:srgbClr val="FF0000"/>
                </a:solidFill>
              </a:rPr>
              <a:t>LEI</a:t>
            </a:r>
            <a:r>
              <a:rPr lang="pt-BR" sz="3000" dirty="0">
                <a:solidFill>
                  <a:srgbClr val="FF0000"/>
                </a:solidFill>
              </a:rPr>
              <a:t> federal</a:t>
            </a:r>
            <a:r>
              <a:rPr lang="pt-BR" sz="3000" dirty="0"/>
              <a:t>”.</a:t>
            </a:r>
          </a:p>
          <a:p>
            <a:pPr algn="just"/>
            <a:endParaRPr lang="pt-BR" sz="3000" dirty="0"/>
          </a:p>
          <a:p>
            <a:pPr algn="just"/>
            <a:endParaRPr lang="pt-BR" sz="3000" dirty="0"/>
          </a:p>
          <a:p>
            <a:pPr algn="just"/>
            <a:r>
              <a:rPr lang="pt-BR" sz="3000" b="1" dirty="0">
                <a:solidFill>
                  <a:srgbClr val="FF0000"/>
                </a:solidFill>
              </a:rPr>
              <a:t>=&gt;</a:t>
            </a:r>
            <a:r>
              <a:rPr lang="pt-BR" sz="3000" dirty="0"/>
              <a:t> Ente que descumprir critérios </a:t>
            </a:r>
            <a:r>
              <a:rPr lang="pt-BR" sz="3000" b="1" u="sng" dirty="0">
                <a:solidFill>
                  <a:srgbClr val="FF0000"/>
                </a:solidFill>
              </a:rPr>
              <a:t>aplicáveis</a:t>
            </a:r>
            <a:r>
              <a:rPr lang="pt-BR" sz="3000" dirty="0"/>
              <a:t> ao RPPS.</a:t>
            </a:r>
          </a:p>
          <a:p>
            <a:pPr algn="just"/>
            <a:endParaRPr lang="pt-BR" sz="3000" dirty="0"/>
          </a:p>
          <a:p>
            <a:pPr algn="just"/>
            <a:r>
              <a:rPr lang="pt-BR" sz="3000" dirty="0"/>
              <a:t>	* Critérios aplicáveis: </a:t>
            </a:r>
            <a:r>
              <a:rPr lang="pt-BR" sz="3000" b="1" dirty="0">
                <a:solidFill>
                  <a:srgbClr val="FF0000"/>
                </a:solidFill>
              </a:rPr>
              <a:t>regras</a:t>
            </a:r>
            <a:r>
              <a:rPr lang="pt-BR" sz="3000" dirty="0">
                <a:solidFill>
                  <a:srgbClr val="FF0000"/>
                </a:solidFill>
              </a:rPr>
              <a:t> </a:t>
            </a:r>
            <a:r>
              <a:rPr lang="pt-BR" sz="3000" b="1" dirty="0">
                <a:solidFill>
                  <a:srgbClr val="FF0000"/>
                </a:solidFill>
              </a:rPr>
              <a:t>“</a:t>
            </a:r>
            <a:r>
              <a:rPr lang="pt-BR" sz="3000" b="1" u="sng" dirty="0">
                <a:solidFill>
                  <a:srgbClr val="FF0000"/>
                </a:solidFill>
              </a:rPr>
              <a:t>GERAIS</a:t>
            </a:r>
            <a:r>
              <a:rPr lang="pt-BR" sz="3000" b="1" dirty="0">
                <a:solidFill>
                  <a:srgbClr val="FF0000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6146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C402F4-6792-1163-3837-05B583F240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33D904DE-6AB2-5452-39F6-A93CD17225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2510ED7-DF76-EA6B-BE3F-1742AF870750}"/>
              </a:ext>
            </a:extLst>
          </p:cNvPr>
          <p:cNvSpPr txBox="1"/>
          <p:nvPr/>
        </p:nvSpPr>
        <p:spPr>
          <a:xfrm>
            <a:off x="433138" y="144379"/>
            <a:ext cx="11308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0070C0"/>
                </a:solidFill>
              </a:rPr>
              <a:t>Destrinchando o Tema 968 em duas etapas...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110A40A-649A-88E0-D468-50D8212FA2DF}"/>
              </a:ext>
            </a:extLst>
          </p:cNvPr>
          <p:cNvSpPr txBox="1"/>
          <p:nvPr/>
        </p:nvSpPr>
        <p:spPr>
          <a:xfrm>
            <a:off x="433138" y="1047543"/>
            <a:ext cx="1130807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b="1" dirty="0">
                <a:solidFill>
                  <a:srgbClr val="FF0000"/>
                </a:solidFill>
              </a:rPr>
              <a:t>2.</a:t>
            </a:r>
            <a:r>
              <a:rPr lang="pt-BR" sz="3000" dirty="0"/>
              <a:t> Admite-se o </a:t>
            </a:r>
            <a:r>
              <a:rPr lang="pt-BR" sz="3000" b="1" u="sng" dirty="0"/>
              <a:t>controle</a:t>
            </a:r>
            <a:r>
              <a:rPr lang="pt-BR" sz="3000" b="1" dirty="0"/>
              <a:t> </a:t>
            </a:r>
            <a:r>
              <a:rPr lang="pt-BR" sz="3000" b="1" u="sng" dirty="0"/>
              <a:t>judicial</a:t>
            </a:r>
            <a:r>
              <a:rPr lang="pt-BR" sz="3000" b="1" dirty="0"/>
              <a:t> </a:t>
            </a:r>
            <a:r>
              <a:rPr lang="pt-BR" sz="3000" dirty="0"/>
              <a:t>das exigências feitas pela União no exercício da fiscalização desses regimes. Nesse caso, o ente fiscalizado deverá demonstrar, de forma técnica: </a:t>
            </a:r>
            <a:r>
              <a:rPr lang="pt-BR" sz="3000" b="1" dirty="0">
                <a:solidFill>
                  <a:srgbClr val="FF0000"/>
                </a:solidFill>
              </a:rPr>
              <a:t>(i)</a:t>
            </a:r>
            <a:r>
              <a:rPr lang="pt-BR" sz="3000" dirty="0"/>
              <a:t> a inexistência do déficit atuarial apontado; ou, </a:t>
            </a:r>
            <a:r>
              <a:rPr lang="pt-BR" sz="3000" b="1" dirty="0">
                <a:solidFill>
                  <a:srgbClr val="FF0000"/>
                </a:solidFill>
              </a:rPr>
              <a:t>(ii) </a:t>
            </a:r>
            <a:r>
              <a:rPr lang="pt-BR" sz="3000" dirty="0"/>
              <a:t>caso reconheça o desequilíbrio, a </a:t>
            </a:r>
            <a:r>
              <a:rPr lang="pt-BR" sz="3000" b="1" u="sng" dirty="0"/>
              <a:t>impertinência</a:t>
            </a:r>
            <a:r>
              <a:rPr lang="pt-BR" sz="3000" b="1" dirty="0"/>
              <a:t> das medidas</a:t>
            </a:r>
            <a:r>
              <a:rPr lang="pt-BR" sz="3000" dirty="0"/>
              <a:t> impostas pela União e a existência de </a:t>
            </a:r>
            <a:r>
              <a:rPr lang="pt-BR" sz="3000" b="1" dirty="0"/>
              <a:t>plano </a:t>
            </a:r>
            <a:r>
              <a:rPr lang="pt-BR" sz="3000" b="1" u="sng" dirty="0"/>
              <a:t>alternativo</a:t>
            </a:r>
            <a:r>
              <a:rPr lang="pt-BR" sz="3000" dirty="0"/>
              <a:t> capaz de assegurar, de maneira equivalente, a sustentabilidade do regime.</a:t>
            </a:r>
          </a:p>
          <a:p>
            <a:pPr algn="just"/>
            <a:endParaRPr lang="pt-BR" sz="3000" dirty="0"/>
          </a:p>
          <a:p>
            <a:pPr algn="just"/>
            <a:r>
              <a:rPr lang="pt-BR" sz="3000" b="1" dirty="0">
                <a:solidFill>
                  <a:srgbClr val="FF0000"/>
                </a:solidFill>
              </a:rPr>
              <a:t>=&gt;</a:t>
            </a:r>
            <a:r>
              <a:rPr lang="pt-BR" sz="3000" dirty="0"/>
              <a:t> Condição do controle judicial:</a:t>
            </a:r>
          </a:p>
          <a:p>
            <a:pPr algn="just"/>
            <a:endParaRPr lang="pt-BR" sz="3000" dirty="0"/>
          </a:p>
          <a:p>
            <a:pPr algn="just"/>
            <a:r>
              <a:rPr lang="pt-BR" sz="3000" dirty="0"/>
              <a:t>	* </a:t>
            </a:r>
            <a:r>
              <a:rPr lang="pt-BR" sz="3000" b="1" dirty="0">
                <a:solidFill>
                  <a:srgbClr val="FF0000"/>
                </a:solidFill>
              </a:rPr>
              <a:t>impertinência</a:t>
            </a:r>
            <a:r>
              <a:rPr lang="pt-BR" sz="3000" dirty="0"/>
              <a:t> da medida e plano </a:t>
            </a:r>
            <a:r>
              <a:rPr lang="pt-BR" sz="3000" b="1" dirty="0">
                <a:solidFill>
                  <a:srgbClr val="FF0000"/>
                </a:solidFill>
              </a:rPr>
              <a:t>alternativo</a:t>
            </a:r>
          </a:p>
        </p:txBody>
      </p:sp>
    </p:spTree>
    <p:extLst>
      <p:ext uri="{BB962C8B-B14F-4D97-AF65-F5344CB8AC3E}">
        <p14:creationId xmlns:p14="http://schemas.microsoft.com/office/powerpoint/2010/main" val="2047693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EED67A-CAF3-CB02-63F0-73DDB7FED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A3551B1A-B58A-7944-05C5-A0CFCB602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8F2621D5-C8E3-D1CA-6BD1-DE848F48D4DC}"/>
              </a:ext>
            </a:extLst>
          </p:cNvPr>
          <p:cNvSpPr txBox="1"/>
          <p:nvPr/>
        </p:nvSpPr>
        <p:spPr>
          <a:xfrm>
            <a:off x="433138" y="144379"/>
            <a:ext cx="11308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0070C0"/>
                </a:solidFill>
              </a:rPr>
              <a:t>Impertinência das medidas impostas pela União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5E2C435-4728-5772-BC2F-17EA5CDBC84F}"/>
              </a:ext>
            </a:extLst>
          </p:cNvPr>
          <p:cNvSpPr txBox="1"/>
          <p:nvPr/>
        </p:nvSpPr>
        <p:spPr>
          <a:xfrm>
            <a:off x="433138" y="1182289"/>
            <a:ext cx="1130807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b="1" dirty="0"/>
              <a:t>Impertinência</a:t>
            </a:r>
            <a:r>
              <a:rPr lang="pt-BR" sz="3000" dirty="0"/>
              <a:t> no contexto de </a:t>
            </a:r>
            <a:r>
              <a:rPr lang="pt-BR" sz="3000" b="1" dirty="0">
                <a:solidFill>
                  <a:srgbClr val="FF0000"/>
                </a:solidFill>
              </a:rPr>
              <a:t>regras “</a:t>
            </a:r>
            <a:r>
              <a:rPr lang="pt-BR" sz="3000" b="1" u="sng" dirty="0">
                <a:solidFill>
                  <a:srgbClr val="FF0000"/>
                </a:solidFill>
              </a:rPr>
              <a:t>GERAIS</a:t>
            </a:r>
            <a:r>
              <a:rPr lang="pt-BR" sz="3000" b="1" dirty="0">
                <a:solidFill>
                  <a:srgbClr val="FF0000"/>
                </a:solidFill>
              </a:rPr>
              <a:t>”</a:t>
            </a:r>
            <a:r>
              <a:rPr lang="pt-BR" sz="3000" dirty="0"/>
              <a:t>. </a:t>
            </a:r>
          </a:p>
          <a:p>
            <a:pPr algn="just"/>
            <a:endParaRPr lang="pt-BR" sz="3000" dirty="0"/>
          </a:p>
          <a:p>
            <a:pPr algn="just"/>
            <a:endParaRPr lang="pt-BR" sz="3000" dirty="0"/>
          </a:p>
          <a:p>
            <a:pPr algn="just"/>
            <a:r>
              <a:rPr lang="pt-BR" sz="3000" dirty="0"/>
              <a:t>O que são regras </a:t>
            </a:r>
            <a:r>
              <a:rPr lang="pt-BR" sz="3000" b="1" dirty="0">
                <a:solidFill>
                  <a:srgbClr val="FF0000"/>
                </a:solidFill>
              </a:rPr>
              <a:t>“</a:t>
            </a:r>
            <a:r>
              <a:rPr lang="pt-BR" sz="3000" b="1" u="sng" dirty="0">
                <a:solidFill>
                  <a:srgbClr val="FF0000"/>
                </a:solidFill>
              </a:rPr>
              <a:t>GERAIS</a:t>
            </a:r>
            <a:r>
              <a:rPr lang="pt-BR" sz="3000" b="1" dirty="0">
                <a:solidFill>
                  <a:srgbClr val="FF0000"/>
                </a:solidFill>
              </a:rPr>
              <a:t>”</a:t>
            </a:r>
            <a:r>
              <a:rPr lang="pt-BR" sz="3000" dirty="0"/>
              <a:t>? </a:t>
            </a:r>
          </a:p>
          <a:p>
            <a:pPr algn="just"/>
            <a:endParaRPr lang="pt-BR" sz="3000" dirty="0"/>
          </a:p>
          <a:p>
            <a:pPr algn="just"/>
            <a:endParaRPr lang="pt-BR" sz="3000" dirty="0"/>
          </a:p>
          <a:p>
            <a:pPr algn="just"/>
            <a:r>
              <a:rPr lang="pt-BR" sz="3000" dirty="0"/>
              <a:t>São as dispostas na Lei 9.717/98. </a:t>
            </a:r>
          </a:p>
          <a:p>
            <a:pPr algn="just"/>
            <a:endParaRPr lang="pt-BR" sz="3000" dirty="0"/>
          </a:p>
          <a:p>
            <a:pPr algn="just"/>
            <a:endParaRPr lang="pt-BR" sz="3000" dirty="0"/>
          </a:p>
          <a:p>
            <a:pPr algn="just"/>
            <a:r>
              <a:rPr lang="pt-BR" sz="3000" dirty="0"/>
              <a:t>Lei 9.717/98 </a:t>
            </a:r>
            <a:r>
              <a:rPr lang="pt-BR" sz="3000" b="1" i="1" dirty="0">
                <a:solidFill>
                  <a:srgbClr val="FF0000"/>
                </a:solidFill>
              </a:rPr>
              <a:t>versus</a:t>
            </a:r>
            <a:r>
              <a:rPr lang="pt-BR" sz="3000" dirty="0"/>
              <a:t> Portaria, ON, IN etc.</a:t>
            </a:r>
          </a:p>
        </p:txBody>
      </p:sp>
    </p:spTree>
    <p:extLst>
      <p:ext uri="{BB962C8B-B14F-4D97-AF65-F5344CB8AC3E}">
        <p14:creationId xmlns:p14="http://schemas.microsoft.com/office/powerpoint/2010/main" val="3696798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DB5012-7763-E8B8-8DA6-670601B38E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E5BA65CE-5C10-3241-4DC5-C7EB4DEBFE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27F83C8A-B3B6-660B-F912-F4DCEB29B3D9}"/>
              </a:ext>
            </a:extLst>
          </p:cNvPr>
          <p:cNvSpPr txBox="1"/>
          <p:nvPr/>
        </p:nvSpPr>
        <p:spPr>
          <a:xfrm>
            <a:off x="433138" y="144379"/>
            <a:ext cx="11308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0070C0"/>
                </a:solidFill>
              </a:rPr>
              <a:t>Efeitos da decisão do STF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1752C78-C822-0A71-BDB8-98095074111F}"/>
              </a:ext>
            </a:extLst>
          </p:cNvPr>
          <p:cNvSpPr txBox="1"/>
          <p:nvPr/>
        </p:nvSpPr>
        <p:spPr>
          <a:xfrm>
            <a:off x="433138" y="1384426"/>
            <a:ext cx="1130807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/>
              <a:t>Decisões que concederam CRP continuam vigentes, até decisão judicial em sentido contrário.</a:t>
            </a:r>
          </a:p>
          <a:p>
            <a:pPr algn="just"/>
            <a:endParaRPr lang="pt-BR" sz="3000" dirty="0"/>
          </a:p>
          <a:p>
            <a:pPr algn="just"/>
            <a:endParaRPr lang="pt-BR" sz="3000" dirty="0"/>
          </a:p>
          <a:p>
            <a:pPr algn="just"/>
            <a:r>
              <a:rPr lang="pt-BR" sz="3000" dirty="0"/>
              <a:t>As exigências </a:t>
            </a:r>
            <a:r>
              <a:rPr lang="pt-BR" sz="3000" b="1" dirty="0">
                <a:solidFill>
                  <a:srgbClr val="FF0000"/>
                </a:solidFill>
              </a:rPr>
              <a:t>“</a:t>
            </a:r>
            <a:r>
              <a:rPr lang="pt-BR" sz="3000" b="1" u="sng" dirty="0">
                <a:solidFill>
                  <a:srgbClr val="FF0000"/>
                </a:solidFill>
              </a:rPr>
              <a:t>específicas</a:t>
            </a:r>
            <a:r>
              <a:rPr lang="pt-BR" sz="3000" b="1" dirty="0">
                <a:solidFill>
                  <a:srgbClr val="FF0000"/>
                </a:solidFill>
              </a:rPr>
              <a:t>”</a:t>
            </a:r>
            <a:r>
              <a:rPr lang="pt-BR" sz="3000" dirty="0"/>
              <a:t> e </a:t>
            </a:r>
            <a:r>
              <a:rPr lang="pt-BR" sz="3000" b="1" dirty="0">
                <a:solidFill>
                  <a:srgbClr val="FF0000"/>
                </a:solidFill>
              </a:rPr>
              <a:t>“</a:t>
            </a:r>
            <a:r>
              <a:rPr lang="pt-BR" sz="3000" b="1" u="sng" dirty="0">
                <a:solidFill>
                  <a:srgbClr val="FF0000"/>
                </a:solidFill>
              </a:rPr>
              <a:t>infralegais</a:t>
            </a:r>
            <a:r>
              <a:rPr lang="pt-BR" sz="3000" b="1" dirty="0">
                <a:solidFill>
                  <a:srgbClr val="FF0000"/>
                </a:solidFill>
              </a:rPr>
              <a:t>”</a:t>
            </a:r>
            <a:r>
              <a:rPr lang="pt-BR" sz="3000" dirty="0"/>
              <a:t> da União continuarão sendo objeto de controle judicial, em razão do que estabelecem o art. 24, XII e §§, o art. 5º, II e o art. 84, IV, da CF/88. </a:t>
            </a:r>
          </a:p>
        </p:txBody>
      </p:sp>
    </p:spTree>
    <p:extLst>
      <p:ext uri="{BB962C8B-B14F-4D97-AF65-F5344CB8AC3E}">
        <p14:creationId xmlns:p14="http://schemas.microsoft.com/office/powerpoint/2010/main" val="436341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4250ED-9367-F137-0C51-57A016BA98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B344B2D-B0ED-609E-DCD3-23BD3E237F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25"/>
            <a:ext cx="12191999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7D43815-BFE9-FC9D-196F-5D63E4BF7CCD}"/>
              </a:ext>
            </a:extLst>
          </p:cNvPr>
          <p:cNvSpPr txBox="1"/>
          <p:nvPr/>
        </p:nvSpPr>
        <p:spPr>
          <a:xfrm>
            <a:off x="0" y="510143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0070C0"/>
                </a:solidFill>
              </a:rPr>
              <a:t>FIM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4D39BE-C23E-5C35-59D9-32855FFFECA9}"/>
              </a:ext>
            </a:extLst>
          </p:cNvPr>
          <p:cNvSpPr txBox="1"/>
          <p:nvPr/>
        </p:nvSpPr>
        <p:spPr>
          <a:xfrm>
            <a:off x="0" y="2231449"/>
            <a:ext cx="1219199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/>
              <a:t>Obrigado!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503B80A1-36A4-F31F-2ED7-A035C4103C92}"/>
              </a:ext>
            </a:extLst>
          </p:cNvPr>
          <p:cNvSpPr txBox="1">
            <a:spLocks/>
          </p:cNvSpPr>
          <p:nvPr/>
        </p:nvSpPr>
        <p:spPr>
          <a:xfrm>
            <a:off x="0" y="4219271"/>
            <a:ext cx="12190413" cy="1187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sz="2700" b="1" dirty="0"/>
              <a:t>FERNANDO F. CALAZANS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t-BR" sz="2350" dirty="0">
                <a:solidFill>
                  <a:srgbClr val="0070C0"/>
                </a:solidFill>
              </a:rPr>
              <a:t>fernando_ffc@yahoo.com.br</a:t>
            </a:r>
          </a:p>
          <a:p>
            <a:pPr marL="0" indent="0" algn="ctr">
              <a:buNone/>
            </a:pPr>
            <a:r>
              <a:rPr lang="pt-BR" sz="1200" b="1" dirty="0"/>
              <a:t>Currículo: </a:t>
            </a:r>
            <a:r>
              <a:rPr lang="pt-BR" sz="1200" b="1" dirty="0">
                <a:hlinkClick r:id="rId3"/>
              </a:rPr>
              <a:t>http://lattes.cnpq.br/6304137576099093</a:t>
            </a:r>
            <a:endParaRPr lang="pt-BR" sz="1200" b="1" dirty="0"/>
          </a:p>
        </p:txBody>
      </p:sp>
      <p:pic>
        <p:nvPicPr>
          <p:cNvPr id="6" name="Picture 2" descr="Ficheiro:Instagram logo 2016.svg – Wikipédia, a enciclopédia livre">
            <a:extLst>
              <a:ext uri="{FF2B5EF4-FFF2-40B4-BE49-F238E27FC236}">
                <a16:creationId xmlns:a16="http://schemas.microsoft.com/office/drawing/2014/main" id="{64C6ACB0-46CE-8FB1-C1B2-77A5B1058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201" y="5475169"/>
            <a:ext cx="473107" cy="477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AA13408D-A43C-EFC4-A399-3906F06A1507}"/>
              </a:ext>
            </a:extLst>
          </p:cNvPr>
          <p:cNvSpPr txBox="1"/>
          <p:nvPr/>
        </p:nvSpPr>
        <p:spPr>
          <a:xfrm>
            <a:off x="5123938" y="5453681"/>
            <a:ext cx="26481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500" dirty="0" err="1">
                <a:cs typeface="Arial" pitchFamily="34" charset="0"/>
              </a:rPr>
              <a:t>fernandofcalazans</a:t>
            </a:r>
            <a:endParaRPr lang="pt-BR" sz="25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419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E63CEFB-F6CA-C67E-A809-572B454559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F7D6283-AC98-B61B-AD53-7F4B7388FAF4}"/>
              </a:ext>
            </a:extLst>
          </p:cNvPr>
          <p:cNvSpPr txBox="1"/>
          <p:nvPr/>
        </p:nvSpPr>
        <p:spPr>
          <a:xfrm>
            <a:off x="731520" y="144379"/>
            <a:ext cx="110113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0070C0"/>
                </a:solidFill>
              </a:rPr>
              <a:t>Aparências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1B21FA2-6E83-C071-BC32-F886D304FADB}"/>
              </a:ext>
            </a:extLst>
          </p:cNvPr>
          <p:cNvSpPr txBox="1"/>
          <p:nvPr/>
        </p:nvSpPr>
        <p:spPr>
          <a:xfrm>
            <a:off x="729914" y="1499938"/>
            <a:ext cx="11011301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/>
              <a:t>Não acuse o irmão que parece mais abastado. Talvez seja simples escravo de compromissos.</a:t>
            </a:r>
          </a:p>
          <a:p>
            <a:pPr algn="just"/>
            <a:endParaRPr lang="pt-BR" sz="3000" dirty="0"/>
          </a:p>
          <a:p>
            <a:pPr algn="just"/>
            <a:r>
              <a:rPr lang="pt-BR" sz="3000" dirty="0"/>
              <a:t>Não condene o companheiro guindado à autoridade. É provável seja ele mero devedor da multidão. </a:t>
            </a:r>
          </a:p>
          <a:p>
            <a:pPr algn="just"/>
            <a:endParaRPr lang="pt-BR" sz="3000" dirty="0"/>
          </a:p>
          <a:p>
            <a:pPr algn="just"/>
            <a:r>
              <a:rPr lang="pt-BR" sz="3000" dirty="0"/>
              <a:t>Não inveje aquele que administra, enquanto você obedece. Muitas vezes, é um torturado.</a:t>
            </a:r>
          </a:p>
          <a:p>
            <a:pPr algn="just"/>
            <a:endParaRPr lang="pt-BR" sz="3000" dirty="0"/>
          </a:p>
          <a:p>
            <a:pPr algn="just"/>
            <a:r>
              <a:rPr lang="pt-BR" sz="1400" dirty="0"/>
              <a:t>LUIZ, André. Agenda cristã. Psicografado por Francisco Cândido Xavier. Rio de Janeiro: FEB, 2012, p. 101.</a:t>
            </a:r>
          </a:p>
        </p:txBody>
      </p:sp>
    </p:spTree>
    <p:extLst>
      <p:ext uri="{BB962C8B-B14F-4D97-AF65-F5344CB8AC3E}">
        <p14:creationId xmlns:p14="http://schemas.microsoft.com/office/powerpoint/2010/main" val="3485484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6AD857-884B-CEA4-62CA-565980D020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2123DA29-06CC-CAE5-2D4F-FB9888C77F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9A23D6EE-EE51-1D6E-2124-56E067B0121D}"/>
              </a:ext>
            </a:extLst>
          </p:cNvPr>
          <p:cNvSpPr txBox="1"/>
          <p:nvPr/>
        </p:nvSpPr>
        <p:spPr>
          <a:xfrm>
            <a:off x="731520" y="144379"/>
            <a:ext cx="110113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0070C0"/>
                </a:solidFill>
              </a:rPr>
              <a:t>SUMÁRIO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CEA329A-5694-424E-DC2A-72A4EE5A56EA}"/>
              </a:ext>
            </a:extLst>
          </p:cNvPr>
          <p:cNvSpPr txBox="1"/>
          <p:nvPr/>
        </p:nvSpPr>
        <p:spPr>
          <a:xfrm>
            <a:off x="365759" y="1230432"/>
            <a:ext cx="1149256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pt-BR" sz="3000" b="1" dirty="0">
                <a:solidFill>
                  <a:srgbClr val="0070C0"/>
                </a:solidFill>
              </a:rPr>
              <a:t>Responsabilidade na gestão previdenciária</a:t>
            </a:r>
          </a:p>
          <a:p>
            <a:pPr marL="514350" indent="-514350" algn="just">
              <a:buFont typeface="+mj-lt"/>
              <a:buAutoNum type="arabicPeriod"/>
            </a:pPr>
            <a:endParaRPr lang="pt-BR" sz="3000" b="1" dirty="0">
              <a:solidFill>
                <a:srgbClr val="0070C0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pt-BR" sz="3000" b="1" dirty="0">
                <a:solidFill>
                  <a:srgbClr val="0070C0"/>
                </a:solidFill>
              </a:rPr>
              <a:t>Competência para legislar sobre regras gerais de previdência social</a:t>
            </a:r>
          </a:p>
          <a:p>
            <a:pPr marL="514350" indent="-514350" algn="just">
              <a:buFont typeface="+mj-lt"/>
              <a:buAutoNum type="arabicPeriod"/>
            </a:pPr>
            <a:endParaRPr lang="pt-BR" sz="3000" b="1" dirty="0">
              <a:solidFill>
                <a:srgbClr val="0070C0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pt-BR" sz="3000" b="1" dirty="0">
                <a:solidFill>
                  <a:srgbClr val="0070C0"/>
                </a:solidFill>
              </a:rPr>
              <a:t>Atribuição regulatória da União e criação do CRP </a:t>
            </a:r>
          </a:p>
          <a:p>
            <a:pPr marL="514350" indent="-514350" algn="just">
              <a:buFont typeface="+mj-lt"/>
              <a:buAutoNum type="arabicPeriod"/>
            </a:pPr>
            <a:endParaRPr lang="pt-BR" sz="3000" b="1" dirty="0">
              <a:solidFill>
                <a:srgbClr val="0070C0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pt-BR" sz="3000" b="1" dirty="0">
                <a:solidFill>
                  <a:srgbClr val="0070C0"/>
                </a:solidFill>
              </a:rPr>
              <a:t>Legalização do CRP e constitucionalização das penas </a:t>
            </a:r>
          </a:p>
          <a:p>
            <a:pPr marL="514350" indent="-514350" algn="just">
              <a:buFont typeface="+mj-lt"/>
              <a:buAutoNum type="arabicPeriod"/>
            </a:pPr>
            <a:endParaRPr lang="pt-BR" sz="3000" b="1" dirty="0">
              <a:solidFill>
                <a:srgbClr val="0070C0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pt-BR" sz="3000" b="1" dirty="0">
                <a:solidFill>
                  <a:srgbClr val="0070C0"/>
                </a:solidFill>
              </a:rPr>
              <a:t>Decisão do STF no RE 1.007.271 / PE (Tema 968)</a:t>
            </a:r>
          </a:p>
          <a:p>
            <a:pPr marL="514350" indent="-514350" algn="just">
              <a:buFont typeface="+mj-lt"/>
              <a:buAutoNum type="arabicPeriod"/>
            </a:pPr>
            <a:endParaRPr lang="pt-BR" sz="3000" b="1" dirty="0">
              <a:solidFill>
                <a:srgbClr val="0070C0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pt-BR" sz="3000" b="1" dirty="0">
                <a:solidFill>
                  <a:srgbClr val="0070C0"/>
                </a:solidFill>
              </a:rPr>
              <a:t>Efeitos da decisão do STF</a:t>
            </a:r>
          </a:p>
        </p:txBody>
      </p:sp>
    </p:spTree>
    <p:extLst>
      <p:ext uri="{BB962C8B-B14F-4D97-AF65-F5344CB8AC3E}">
        <p14:creationId xmlns:p14="http://schemas.microsoft.com/office/powerpoint/2010/main" val="3433615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3DBA44-08E4-58C5-BF2D-4BD448B9C9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C72D9CC5-B882-7B1C-65E0-8D1C24486B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96253"/>
            <a:ext cx="12191999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5F2F8BA-16A0-3B4E-EFC9-28BBD405D40A}"/>
              </a:ext>
            </a:extLst>
          </p:cNvPr>
          <p:cNvSpPr txBox="1"/>
          <p:nvPr/>
        </p:nvSpPr>
        <p:spPr>
          <a:xfrm>
            <a:off x="0" y="3041587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0070C0"/>
                </a:solidFill>
              </a:rPr>
              <a:t>DESENVOLVIMENTO</a:t>
            </a:r>
          </a:p>
        </p:txBody>
      </p:sp>
    </p:spTree>
    <p:extLst>
      <p:ext uri="{BB962C8B-B14F-4D97-AF65-F5344CB8AC3E}">
        <p14:creationId xmlns:p14="http://schemas.microsoft.com/office/powerpoint/2010/main" val="2347599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8DE5B4-4784-C5A2-6B2E-79CDE9C887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30152229-0E19-0A8B-75EB-7C1E7C120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02B0DA72-6B94-7875-3958-41C7CF3579B3}"/>
              </a:ext>
            </a:extLst>
          </p:cNvPr>
          <p:cNvSpPr txBox="1"/>
          <p:nvPr/>
        </p:nvSpPr>
        <p:spPr>
          <a:xfrm>
            <a:off x="433138" y="144379"/>
            <a:ext cx="11308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0070C0"/>
                </a:solidFill>
              </a:rPr>
              <a:t>Responsabilidade na gestão previdenciária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4895FD1-B49F-E3E1-C04C-0D86DFB61BC4}"/>
              </a:ext>
            </a:extLst>
          </p:cNvPr>
          <p:cNvSpPr txBox="1"/>
          <p:nvPr/>
        </p:nvSpPr>
        <p:spPr>
          <a:xfrm>
            <a:off x="433138" y="1182294"/>
            <a:ext cx="1130807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/>
              <a:t>Déficit atuarial total dos RPPS’s: R$ 3,3 trilhões (AEPS, 2023)</a:t>
            </a:r>
          </a:p>
          <a:p>
            <a:pPr algn="just"/>
            <a:endParaRPr lang="pt-BR" sz="3000" dirty="0"/>
          </a:p>
          <a:p>
            <a:pPr algn="just"/>
            <a:r>
              <a:rPr lang="pt-BR" sz="3000" b="1" dirty="0"/>
              <a:t>EC 20/98:</a:t>
            </a:r>
            <a:r>
              <a:rPr lang="pt-BR" sz="3000" dirty="0"/>
              <a:t> novo paradigma de RPPS:</a:t>
            </a:r>
          </a:p>
          <a:p>
            <a:pPr algn="just"/>
            <a:endParaRPr lang="pt-BR" sz="3000" dirty="0"/>
          </a:p>
          <a:p>
            <a:pPr algn="just"/>
            <a:r>
              <a:rPr lang="pt-BR" sz="3000" dirty="0"/>
              <a:t>=&gt; Obrigatoriedade de preservação do “equilíbrio atuarial”</a:t>
            </a:r>
          </a:p>
          <a:p>
            <a:pPr algn="just"/>
            <a:endParaRPr lang="pt-BR" sz="3000" dirty="0"/>
          </a:p>
          <a:p>
            <a:pPr algn="just"/>
            <a:r>
              <a:rPr lang="pt-BR" sz="3000" dirty="0"/>
              <a:t>Garantir equilíbrio entre receitas e despesas no longo prazo.</a:t>
            </a:r>
          </a:p>
        </p:txBody>
      </p:sp>
    </p:spTree>
    <p:extLst>
      <p:ext uri="{BB962C8B-B14F-4D97-AF65-F5344CB8AC3E}">
        <p14:creationId xmlns:p14="http://schemas.microsoft.com/office/powerpoint/2010/main" val="3154852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1A5AEC-2B9A-7BFC-D64D-C049987138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751D90F-5DED-AAF1-F4F8-8F6CACF89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EA86E725-7932-6AA5-ED9B-C84D5432410A}"/>
              </a:ext>
            </a:extLst>
          </p:cNvPr>
          <p:cNvSpPr txBox="1"/>
          <p:nvPr/>
        </p:nvSpPr>
        <p:spPr>
          <a:xfrm>
            <a:off x="433138" y="144379"/>
            <a:ext cx="11308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0070C0"/>
                </a:solidFill>
              </a:rPr>
              <a:t>Competência para legislar sobre previdência social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F652CE-74BD-DB71-51EB-8DE1F08BD7ED}"/>
              </a:ext>
            </a:extLst>
          </p:cNvPr>
          <p:cNvSpPr txBox="1"/>
          <p:nvPr/>
        </p:nvSpPr>
        <p:spPr>
          <a:xfrm>
            <a:off x="433138" y="1586562"/>
            <a:ext cx="1130807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/>
              <a:t>Art. 24 - Compete à União e Estados </a:t>
            </a:r>
            <a:r>
              <a:rPr lang="pt-BR" sz="3000" b="1" u="sng" dirty="0"/>
              <a:t>legislar</a:t>
            </a:r>
            <a:r>
              <a:rPr lang="pt-BR" sz="3000" b="1" dirty="0"/>
              <a:t> </a:t>
            </a:r>
            <a:r>
              <a:rPr lang="pt-BR" sz="3000" b="1" u="sng" dirty="0"/>
              <a:t>concorrentemente</a:t>
            </a:r>
            <a:r>
              <a:rPr lang="pt-BR" sz="3000" dirty="0"/>
              <a:t> sobre:</a:t>
            </a:r>
          </a:p>
          <a:p>
            <a:pPr algn="just"/>
            <a:endParaRPr lang="pt-BR" sz="2700" dirty="0"/>
          </a:p>
          <a:p>
            <a:pPr algn="just"/>
            <a:r>
              <a:rPr lang="pt-BR" sz="3000" dirty="0"/>
              <a:t>XII - </a:t>
            </a:r>
            <a:r>
              <a:rPr lang="pt-BR" sz="3000" b="1" u="sng" dirty="0"/>
              <a:t>previdência social</a:t>
            </a:r>
            <a:r>
              <a:rPr lang="pt-BR" sz="3000" dirty="0"/>
              <a:t>, proteção e defesa da saúde;</a:t>
            </a:r>
          </a:p>
          <a:p>
            <a:pPr algn="just"/>
            <a:endParaRPr lang="pt-BR" sz="2700" dirty="0"/>
          </a:p>
          <a:p>
            <a:pPr algn="just"/>
            <a:r>
              <a:rPr lang="pt-BR" sz="3000" dirty="0"/>
              <a:t>§ 1º Competência da </a:t>
            </a:r>
            <a:r>
              <a:rPr lang="pt-BR" sz="3000" b="1" u="sng" dirty="0">
                <a:solidFill>
                  <a:srgbClr val="FF0000"/>
                </a:solidFill>
              </a:rPr>
              <a:t>União</a:t>
            </a:r>
            <a:r>
              <a:rPr lang="pt-BR" sz="3000" dirty="0"/>
              <a:t> limitar-se-á a estabelecer </a:t>
            </a:r>
            <a:r>
              <a:rPr lang="pt-BR" sz="3000" b="1" dirty="0"/>
              <a:t>normas</a:t>
            </a:r>
            <a:r>
              <a:rPr lang="pt-BR" sz="3000" dirty="0"/>
              <a:t> </a:t>
            </a:r>
            <a:r>
              <a:rPr lang="pt-BR" sz="3000" b="1" u="sng" dirty="0">
                <a:solidFill>
                  <a:srgbClr val="FF0000"/>
                </a:solidFill>
              </a:rPr>
              <a:t>GERAIS</a:t>
            </a:r>
            <a:r>
              <a:rPr lang="pt-BR" sz="3000" dirty="0"/>
              <a:t>.</a:t>
            </a:r>
          </a:p>
          <a:p>
            <a:pPr algn="just"/>
            <a:endParaRPr lang="pt-BR" sz="2700" dirty="0"/>
          </a:p>
          <a:p>
            <a:pPr algn="just"/>
            <a:r>
              <a:rPr lang="pt-BR" sz="3000" dirty="0"/>
              <a:t>§ 2º Competência da União para legislar sobre </a:t>
            </a:r>
            <a:r>
              <a:rPr lang="pt-BR" sz="3000" b="1" dirty="0"/>
              <a:t>normas </a:t>
            </a:r>
            <a:r>
              <a:rPr lang="pt-BR" sz="3000" b="1" u="sng" dirty="0"/>
              <a:t>gerais</a:t>
            </a:r>
            <a:r>
              <a:rPr lang="pt-BR" sz="3000" b="1" dirty="0"/>
              <a:t> </a:t>
            </a:r>
            <a:r>
              <a:rPr lang="pt-BR" sz="3000" dirty="0"/>
              <a:t>não exclui a </a:t>
            </a:r>
            <a:r>
              <a:rPr lang="pt-BR" sz="3000" b="1" dirty="0"/>
              <a:t>competência </a:t>
            </a:r>
            <a:r>
              <a:rPr lang="pt-BR" sz="3000" b="1" u="sng" dirty="0">
                <a:solidFill>
                  <a:srgbClr val="00B050"/>
                </a:solidFill>
              </a:rPr>
              <a:t>SUPLEMENTAR</a:t>
            </a:r>
            <a:r>
              <a:rPr lang="pt-BR" sz="3000" b="1" dirty="0"/>
              <a:t> </a:t>
            </a:r>
            <a:r>
              <a:rPr lang="pt-BR" sz="3000" dirty="0"/>
              <a:t>dos </a:t>
            </a:r>
            <a:r>
              <a:rPr lang="pt-BR" sz="3000" b="1" u="sng" dirty="0">
                <a:solidFill>
                  <a:srgbClr val="00B050"/>
                </a:solidFill>
              </a:rPr>
              <a:t>Estados</a:t>
            </a:r>
            <a:r>
              <a:rPr lang="pt-BR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2361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C03AD4-38A2-9EE7-4F75-FB1A1751B4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36557708-2AE0-EAD1-5547-18B9303D58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91F2F3F1-D2B0-147D-C683-97D77B7569D2}"/>
              </a:ext>
            </a:extLst>
          </p:cNvPr>
          <p:cNvSpPr txBox="1"/>
          <p:nvPr/>
        </p:nvSpPr>
        <p:spPr>
          <a:xfrm>
            <a:off x="433138" y="144379"/>
            <a:ext cx="11308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0070C0"/>
                </a:solidFill>
              </a:rPr>
              <a:t>Atribuição regulatória da União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03796E0-7234-016C-CB6B-4829C0017D5E}"/>
              </a:ext>
            </a:extLst>
          </p:cNvPr>
          <p:cNvSpPr txBox="1"/>
          <p:nvPr/>
        </p:nvSpPr>
        <p:spPr>
          <a:xfrm>
            <a:off x="433138" y="1105290"/>
            <a:ext cx="11308077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b="1" dirty="0"/>
              <a:t>Lei nº 9.717/98: “</a:t>
            </a:r>
            <a:r>
              <a:rPr lang="pt-BR" sz="3000" b="1" i="1" dirty="0"/>
              <a:t>Dispõe sobre </a:t>
            </a:r>
            <a:r>
              <a:rPr lang="pt-BR" sz="3000" b="1" i="1" u="sng" dirty="0"/>
              <a:t>regras</a:t>
            </a:r>
            <a:r>
              <a:rPr lang="pt-BR" sz="3000" b="1" i="1" dirty="0"/>
              <a:t> </a:t>
            </a:r>
            <a:r>
              <a:rPr lang="pt-BR" sz="3000" b="1" i="1" u="sng" dirty="0">
                <a:solidFill>
                  <a:srgbClr val="FF0000"/>
                </a:solidFill>
              </a:rPr>
              <a:t>GERAIS</a:t>
            </a:r>
            <a:r>
              <a:rPr lang="pt-BR" sz="3000" b="1" i="1" dirty="0"/>
              <a:t> para a organização e o funcionamento dos RPPS [...]</a:t>
            </a:r>
            <a:r>
              <a:rPr lang="pt-BR" sz="3000" b="1" dirty="0"/>
              <a:t>”</a:t>
            </a:r>
          </a:p>
          <a:p>
            <a:pPr algn="just"/>
            <a:endParaRPr lang="pt-BR" sz="3000" dirty="0"/>
          </a:p>
          <a:p>
            <a:pPr algn="just"/>
            <a:r>
              <a:rPr lang="pt-BR" sz="3000" dirty="0"/>
              <a:t>Art. 9º - Compete à União [...]:</a:t>
            </a:r>
          </a:p>
          <a:p>
            <a:pPr algn="just"/>
            <a:endParaRPr lang="pt-BR" sz="2700" dirty="0"/>
          </a:p>
          <a:p>
            <a:pPr algn="just"/>
            <a:r>
              <a:rPr lang="pt-BR" sz="3000" dirty="0"/>
              <a:t>- orientação, supervisão, fiscalização e acompanhamento dos RPPS’s;</a:t>
            </a:r>
          </a:p>
          <a:p>
            <a:pPr algn="just"/>
            <a:endParaRPr lang="pt-BR" sz="2700" dirty="0"/>
          </a:p>
          <a:p>
            <a:pPr algn="just"/>
            <a:r>
              <a:rPr lang="pt-BR" sz="3000" dirty="0"/>
              <a:t>- fixação de parâmetros e critérios de responsabilidade previdenciária;</a:t>
            </a:r>
          </a:p>
          <a:p>
            <a:pPr algn="just"/>
            <a:endParaRPr lang="pt-BR" sz="2700" dirty="0"/>
          </a:p>
          <a:p>
            <a:pPr algn="just"/>
            <a:r>
              <a:rPr lang="pt-BR" sz="3000" dirty="0"/>
              <a:t>- apuração de infrações e aplicação de penalidades. </a:t>
            </a:r>
          </a:p>
        </p:txBody>
      </p:sp>
    </p:spTree>
    <p:extLst>
      <p:ext uri="{BB962C8B-B14F-4D97-AF65-F5344CB8AC3E}">
        <p14:creationId xmlns:p14="http://schemas.microsoft.com/office/powerpoint/2010/main" val="1332616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63626C-14A9-9D18-1C93-B3B91B0B73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631C651E-EAFF-34DA-6CE4-AC09B8B242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58BB9AD4-61FB-25AB-14CB-74F25D92AAF3}"/>
              </a:ext>
            </a:extLst>
          </p:cNvPr>
          <p:cNvSpPr txBox="1"/>
          <p:nvPr/>
        </p:nvSpPr>
        <p:spPr>
          <a:xfrm>
            <a:off x="433138" y="144379"/>
            <a:ext cx="11308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0070C0"/>
                </a:solidFill>
              </a:rPr>
              <a:t>Criação do CRP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8C394B1-6EBC-69AB-287B-1FAF5DC59DD1}"/>
              </a:ext>
            </a:extLst>
          </p:cNvPr>
          <p:cNvSpPr txBox="1"/>
          <p:nvPr/>
        </p:nvSpPr>
        <p:spPr>
          <a:xfrm>
            <a:off x="433138" y="1105290"/>
            <a:ext cx="1130807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b="1" dirty="0"/>
              <a:t>Decreto nº 3.788/01:</a:t>
            </a:r>
          </a:p>
          <a:p>
            <a:pPr algn="just"/>
            <a:endParaRPr lang="pt-BR" sz="3000" b="1" dirty="0"/>
          </a:p>
          <a:p>
            <a:pPr algn="just"/>
            <a:r>
              <a:rPr lang="pt-BR" sz="3000" dirty="0"/>
              <a:t>“</a:t>
            </a:r>
            <a:r>
              <a:rPr lang="pt-BR" sz="3000" b="1" i="1" u="sng" dirty="0"/>
              <a:t>Institui</a:t>
            </a:r>
            <a:r>
              <a:rPr lang="pt-BR" sz="3000" i="1" dirty="0"/>
              <a:t>, no âmbito da Administração Pública Federal, o Certificado de Regularidade Previdenciária – CRP</a:t>
            </a:r>
            <a:r>
              <a:rPr lang="pt-BR" sz="3000" dirty="0"/>
              <a:t>”</a:t>
            </a:r>
          </a:p>
          <a:p>
            <a:pPr algn="just"/>
            <a:endParaRPr lang="pt-BR" sz="3000" dirty="0"/>
          </a:p>
          <a:p>
            <a:pPr algn="just"/>
            <a:endParaRPr lang="pt-BR" sz="3000" dirty="0"/>
          </a:p>
          <a:p>
            <a:pPr algn="just"/>
            <a:r>
              <a:rPr lang="pt-BR" sz="3000" dirty="0"/>
              <a:t>=&gt; </a:t>
            </a:r>
            <a:r>
              <a:rPr lang="pt-BR" sz="3000" b="1" u="sng" dirty="0"/>
              <a:t>Efetivação</a:t>
            </a:r>
            <a:r>
              <a:rPr lang="pt-BR" sz="3000" dirty="0"/>
              <a:t> da atribuição regulatória da União</a:t>
            </a:r>
          </a:p>
          <a:p>
            <a:pPr algn="just"/>
            <a:endParaRPr lang="pt-BR" sz="3000" dirty="0"/>
          </a:p>
          <a:p>
            <a:pPr algn="just"/>
            <a:endParaRPr lang="pt-BR" sz="3000" dirty="0"/>
          </a:p>
          <a:p>
            <a:pPr algn="just"/>
            <a:r>
              <a:rPr lang="pt-BR" sz="3000" dirty="0"/>
              <a:t>=&gt; </a:t>
            </a:r>
            <a:r>
              <a:rPr lang="pt-BR" sz="3000" b="1" u="sng" dirty="0"/>
              <a:t>Esforço</a:t>
            </a:r>
            <a:r>
              <a:rPr lang="pt-BR" sz="3000" b="1" dirty="0"/>
              <a:t> </a:t>
            </a:r>
            <a:r>
              <a:rPr lang="pt-BR" sz="3000" b="1" u="sng" dirty="0"/>
              <a:t>regulatório</a:t>
            </a:r>
            <a:r>
              <a:rPr lang="pt-BR" sz="3000" dirty="0"/>
              <a:t>: mais de 100 “atos normativos”</a:t>
            </a:r>
          </a:p>
        </p:txBody>
      </p:sp>
    </p:spTree>
    <p:extLst>
      <p:ext uri="{BB962C8B-B14F-4D97-AF65-F5344CB8AC3E}">
        <p14:creationId xmlns:p14="http://schemas.microsoft.com/office/powerpoint/2010/main" val="4181321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D38478-4D64-48B7-5C46-DBE20CB17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9982D4F6-31A2-4CB8-0EB3-483EB9043F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526CBD05-7D13-B9F2-89E0-AF16D30FD5B5}"/>
              </a:ext>
            </a:extLst>
          </p:cNvPr>
          <p:cNvSpPr txBox="1"/>
          <p:nvPr/>
        </p:nvSpPr>
        <p:spPr>
          <a:xfrm>
            <a:off x="433138" y="144379"/>
            <a:ext cx="11308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0070C0"/>
                </a:solidFill>
              </a:rPr>
              <a:t>Legalização do CRP e constitucionalização das penas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ECE4E27-BE3E-6DFF-6BD9-0D9B3A400439}"/>
              </a:ext>
            </a:extLst>
          </p:cNvPr>
          <p:cNvSpPr txBox="1"/>
          <p:nvPr/>
        </p:nvSpPr>
        <p:spPr>
          <a:xfrm>
            <a:off x="433138" y="1105290"/>
            <a:ext cx="11308077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b="1" u="sng" dirty="0"/>
              <a:t>Legalização</a:t>
            </a:r>
            <a:r>
              <a:rPr lang="pt-BR" sz="3000" b="1" dirty="0"/>
              <a:t> </a:t>
            </a:r>
            <a:r>
              <a:rPr lang="pt-BR" sz="3000" b="1" u="sng" dirty="0"/>
              <a:t>do</a:t>
            </a:r>
            <a:r>
              <a:rPr lang="pt-BR" sz="3000" b="1" dirty="0"/>
              <a:t> </a:t>
            </a:r>
            <a:r>
              <a:rPr lang="pt-BR" sz="3000" b="1" u="sng" dirty="0"/>
              <a:t>CRP</a:t>
            </a:r>
            <a:r>
              <a:rPr lang="pt-BR" sz="3000" b="1" dirty="0"/>
              <a:t> (Lei 13.846/09): </a:t>
            </a:r>
            <a:r>
              <a:rPr lang="pt-BR" sz="3000" dirty="0"/>
              <a:t>Compete à União emitir o CRP.</a:t>
            </a:r>
          </a:p>
          <a:p>
            <a:pPr algn="just"/>
            <a:endParaRPr lang="pt-BR" sz="3000" dirty="0"/>
          </a:p>
          <a:p>
            <a:pPr algn="just"/>
            <a:r>
              <a:rPr lang="pt-BR" sz="3000" b="1" u="sng" dirty="0"/>
              <a:t>Constitucionalização</a:t>
            </a:r>
            <a:r>
              <a:rPr lang="pt-BR" sz="3000" b="1" dirty="0"/>
              <a:t> </a:t>
            </a:r>
            <a:r>
              <a:rPr lang="pt-BR" sz="3000" b="1" u="sng" dirty="0"/>
              <a:t>das</a:t>
            </a:r>
            <a:r>
              <a:rPr lang="pt-BR" sz="3000" b="1" dirty="0"/>
              <a:t> </a:t>
            </a:r>
            <a:r>
              <a:rPr lang="pt-BR" sz="3000" b="1" u="sng" dirty="0"/>
              <a:t>penas</a:t>
            </a:r>
            <a:r>
              <a:rPr lang="pt-BR" sz="3000" dirty="0"/>
              <a:t> </a:t>
            </a:r>
            <a:r>
              <a:rPr lang="pt-BR" sz="3000" b="1" dirty="0"/>
              <a:t>(EC 103/19)</a:t>
            </a:r>
            <a:endParaRPr lang="pt-BR" sz="3000" dirty="0"/>
          </a:p>
          <a:p>
            <a:pPr algn="just"/>
            <a:endParaRPr lang="pt-BR" sz="2700" dirty="0"/>
          </a:p>
          <a:p>
            <a:pPr algn="just"/>
            <a:r>
              <a:rPr lang="pt-BR" sz="3000" dirty="0"/>
              <a:t>Art. 167 - São vedados [...]</a:t>
            </a:r>
          </a:p>
          <a:p>
            <a:pPr algn="just"/>
            <a:r>
              <a:rPr lang="pt-BR" sz="3000" dirty="0"/>
              <a:t>XIII - a transferência voluntária de recursos, a concessão de avais, as garantias e as subvenções pela União e a concessão de empréstimos e de financiamentos por instituições financeiras federais aos Estados, ao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B2B4909-94E1-DAA2-74D3-669D21188494}"/>
              </a:ext>
            </a:extLst>
          </p:cNvPr>
          <p:cNvSpPr txBox="1"/>
          <p:nvPr/>
        </p:nvSpPr>
        <p:spPr>
          <a:xfrm>
            <a:off x="433138" y="4711911"/>
            <a:ext cx="883599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000" dirty="0"/>
              <a:t>DF e aos Municípios na hipótese de descumprimento das </a:t>
            </a:r>
            <a:r>
              <a:rPr lang="pt-BR" sz="3000" b="1" dirty="0"/>
              <a:t>regras </a:t>
            </a:r>
            <a:r>
              <a:rPr lang="pt-BR" sz="3000" b="1" u="sng" dirty="0">
                <a:solidFill>
                  <a:srgbClr val="FF0000"/>
                </a:solidFill>
              </a:rPr>
              <a:t>GERAIS</a:t>
            </a:r>
            <a:r>
              <a:rPr lang="pt-BR" sz="3000" b="1" dirty="0"/>
              <a:t> </a:t>
            </a:r>
            <a:r>
              <a:rPr lang="pt-BR" sz="3000" dirty="0"/>
              <a:t>de organização e de funcionamento de regime próprio de previdência social. </a:t>
            </a:r>
          </a:p>
        </p:txBody>
      </p:sp>
    </p:spTree>
    <p:extLst>
      <p:ext uri="{BB962C8B-B14F-4D97-AF65-F5344CB8AC3E}">
        <p14:creationId xmlns:p14="http://schemas.microsoft.com/office/powerpoint/2010/main" val="28415377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2328</TotalTime>
  <Words>887</Words>
  <Application>Microsoft Office PowerPoint</Application>
  <PresentationFormat>Widescreen</PresentationFormat>
  <Paragraphs>113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Montserrat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Pró Empresa</dc:creator>
  <cp:lastModifiedBy>neco meeting</cp:lastModifiedBy>
  <cp:revision>132</cp:revision>
  <dcterms:created xsi:type="dcterms:W3CDTF">2022-02-18T18:51:31Z</dcterms:created>
  <dcterms:modified xsi:type="dcterms:W3CDTF">2025-06-26T16:46:31Z</dcterms:modified>
</cp:coreProperties>
</file>