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9" r:id="rId4"/>
    <p:sldId id="260" r:id="rId5"/>
    <p:sldId id="259" r:id="rId6"/>
    <p:sldId id="289" r:id="rId7"/>
    <p:sldId id="280" r:id="rId8"/>
    <p:sldId id="284" r:id="rId9"/>
    <p:sldId id="286" r:id="rId10"/>
    <p:sldId id="287" r:id="rId11"/>
    <p:sldId id="288" r:id="rId12"/>
    <p:sldId id="291" r:id="rId13"/>
    <p:sldId id="278" r:id="rId14"/>
    <p:sldId id="290" r:id="rId15"/>
    <p:sldId id="285" r:id="rId16"/>
    <p:sldId id="261" r:id="rId17"/>
    <p:sldId id="262" r:id="rId18"/>
    <p:sldId id="263" r:id="rId19"/>
    <p:sldId id="264" r:id="rId20"/>
    <p:sldId id="265" r:id="rId21"/>
    <p:sldId id="266" r:id="rId22"/>
    <p:sldId id="271" r:id="rId23"/>
    <p:sldId id="276" r:id="rId24"/>
    <p:sldId id="268" r:id="rId25"/>
    <p:sldId id="269" r:id="rId26"/>
    <p:sldId id="270" r:id="rId27"/>
    <p:sldId id="272" r:id="rId28"/>
    <p:sldId id="274" r:id="rId29"/>
    <p:sldId id="275" r:id="rId30"/>
    <p:sldId id="258" r:id="rId31"/>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9" d="100"/>
          <a:sy n="59" d="100"/>
        </p:scale>
        <p:origin x="56"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62D78BB8-C6BA-4D00-AB66-919596DDD1DF}" type="datetimeFigureOut">
              <a:rPr lang="pt-BR" smtClean="0"/>
              <a:t>21/06/2025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FD02A93-A44D-4EE6-84A0-D7DEA0B61649}" type="slidenum">
              <a:rPr lang="pt-BR" smtClean="0"/>
              <a:t>‹nº›</a:t>
            </a:fld>
            <a:endParaRPr lang="pt-BR"/>
          </a:p>
        </p:txBody>
      </p:sp>
    </p:spTree>
    <p:extLst>
      <p:ext uri="{BB962C8B-B14F-4D97-AF65-F5344CB8AC3E}">
        <p14:creationId xmlns:p14="http://schemas.microsoft.com/office/powerpoint/2010/main" val="2817983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62D78BB8-C6BA-4D00-AB66-919596DDD1DF}" type="datetimeFigureOut">
              <a:rPr lang="pt-BR" smtClean="0"/>
              <a:t>21/06/2025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FD02A93-A44D-4EE6-84A0-D7DEA0B61649}" type="slidenum">
              <a:rPr lang="pt-BR" smtClean="0"/>
              <a:t>‹nº›</a:t>
            </a:fld>
            <a:endParaRPr lang="pt-BR"/>
          </a:p>
        </p:txBody>
      </p:sp>
    </p:spTree>
    <p:extLst>
      <p:ext uri="{BB962C8B-B14F-4D97-AF65-F5344CB8AC3E}">
        <p14:creationId xmlns:p14="http://schemas.microsoft.com/office/powerpoint/2010/main" val="3585229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62D78BB8-C6BA-4D00-AB66-919596DDD1DF}" type="datetimeFigureOut">
              <a:rPr lang="pt-BR" smtClean="0"/>
              <a:t>21/06/2025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FD02A93-A44D-4EE6-84A0-D7DEA0B61649}" type="slidenum">
              <a:rPr lang="pt-BR" smtClean="0"/>
              <a:t>‹nº›</a:t>
            </a:fld>
            <a:endParaRPr lang="pt-BR"/>
          </a:p>
        </p:txBody>
      </p:sp>
    </p:spTree>
    <p:extLst>
      <p:ext uri="{BB962C8B-B14F-4D97-AF65-F5344CB8AC3E}">
        <p14:creationId xmlns:p14="http://schemas.microsoft.com/office/powerpoint/2010/main" val="949640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62D78BB8-C6BA-4D00-AB66-919596DDD1DF}" type="datetimeFigureOut">
              <a:rPr lang="pt-BR" smtClean="0"/>
              <a:t>21/06/2025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FD02A93-A44D-4EE6-84A0-D7DEA0B61649}" type="slidenum">
              <a:rPr lang="pt-BR" smtClean="0"/>
              <a:t>‹nº›</a:t>
            </a:fld>
            <a:endParaRPr lang="pt-BR"/>
          </a:p>
        </p:txBody>
      </p:sp>
    </p:spTree>
    <p:extLst>
      <p:ext uri="{BB962C8B-B14F-4D97-AF65-F5344CB8AC3E}">
        <p14:creationId xmlns:p14="http://schemas.microsoft.com/office/powerpoint/2010/main" val="1413490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62D78BB8-C6BA-4D00-AB66-919596DDD1DF}" type="datetimeFigureOut">
              <a:rPr lang="pt-BR" smtClean="0"/>
              <a:t>21/06/2025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FD02A93-A44D-4EE6-84A0-D7DEA0B61649}" type="slidenum">
              <a:rPr lang="pt-BR" smtClean="0"/>
              <a:t>‹nº›</a:t>
            </a:fld>
            <a:endParaRPr lang="pt-BR"/>
          </a:p>
        </p:txBody>
      </p:sp>
    </p:spTree>
    <p:extLst>
      <p:ext uri="{BB962C8B-B14F-4D97-AF65-F5344CB8AC3E}">
        <p14:creationId xmlns:p14="http://schemas.microsoft.com/office/powerpoint/2010/main" val="201628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62D78BB8-C6BA-4D00-AB66-919596DDD1DF}" type="datetimeFigureOut">
              <a:rPr lang="pt-BR" smtClean="0"/>
              <a:t>21/06/2025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FD02A93-A44D-4EE6-84A0-D7DEA0B61649}" type="slidenum">
              <a:rPr lang="pt-BR" smtClean="0"/>
              <a:t>‹nº›</a:t>
            </a:fld>
            <a:endParaRPr lang="pt-BR"/>
          </a:p>
        </p:txBody>
      </p:sp>
    </p:spTree>
    <p:extLst>
      <p:ext uri="{BB962C8B-B14F-4D97-AF65-F5344CB8AC3E}">
        <p14:creationId xmlns:p14="http://schemas.microsoft.com/office/powerpoint/2010/main" val="2426646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62D78BB8-C6BA-4D00-AB66-919596DDD1DF}" type="datetimeFigureOut">
              <a:rPr lang="pt-BR" smtClean="0"/>
              <a:t>21/06/2025</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5FD02A93-A44D-4EE6-84A0-D7DEA0B61649}" type="slidenum">
              <a:rPr lang="pt-BR" smtClean="0"/>
              <a:t>‹nº›</a:t>
            </a:fld>
            <a:endParaRPr lang="pt-BR"/>
          </a:p>
        </p:txBody>
      </p:sp>
    </p:spTree>
    <p:extLst>
      <p:ext uri="{BB962C8B-B14F-4D97-AF65-F5344CB8AC3E}">
        <p14:creationId xmlns:p14="http://schemas.microsoft.com/office/powerpoint/2010/main" val="1375972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62D78BB8-C6BA-4D00-AB66-919596DDD1DF}" type="datetimeFigureOut">
              <a:rPr lang="pt-BR" smtClean="0"/>
              <a:t>21/06/2025</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5FD02A93-A44D-4EE6-84A0-D7DEA0B61649}" type="slidenum">
              <a:rPr lang="pt-BR" smtClean="0"/>
              <a:t>‹nº›</a:t>
            </a:fld>
            <a:endParaRPr lang="pt-BR"/>
          </a:p>
        </p:txBody>
      </p:sp>
    </p:spTree>
    <p:extLst>
      <p:ext uri="{BB962C8B-B14F-4D97-AF65-F5344CB8AC3E}">
        <p14:creationId xmlns:p14="http://schemas.microsoft.com/office/powerpoint/2010/main" val="3287299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62D78BB8-C6BA-4D00-AB66-919596DDD1DF}" type="datetimeFigureOut">
              <a:rPr lang="pt-BR" smtClean="0"/>
              <a:t>21/06/2025</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5FD02A93-A44D-4EE6-84A0-D7DEA0B61649}" type="slidenum">
              <a:rPr lang="pt-BR" smtClean="0"/>
              <a:t>‹nº›</a:t>
            </a:fld>
            <a:endParaRPr lang="pt-BR"/>
          </a:p>
        </p:txBody>
      </p:sp>
    </p:spTree>
    <p:extLst>
      <p:ext uri="{BB962C8B-B14F-4D97-AF65-F5344CB8AC3E}">
        <p14:creationId xmlns:p14="http://schemas.microsoft.com/office/powerpoint/2010/main" val="2768273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62D78BB8-C6BA-4D00-AB66-919596DDD1DF}" type="datetimeFigureOut">
              <a:rPr lang="pt-BR" smtClean="0"/>
              <a:t>21/06/2025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FD02A93-A44D-4EE6-84A0-D7DEA0B61649}" type="slidenum">
              <a:rPr lang="pt-BR" smtClean="0"/>
              <a:t>‹nº›</a:t>
            </a:fld>
            <a:endParaRPr lang="pt-BR"/>
          </a:p>
        </p:txBody>
      </p:sp>
    </p:spTree>
    <p:extLst>
      <p:ext uri="{BB962C8B-B14F-4D97-AF65-F5344CB8AC3E}">
        <p14:creationId xmlns:p14="http://schemas.microsoft.com/office/powerpoint/2010/main" val="3513716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62D78BB8-C6BA-4D00-AB66-919596DDD1DF}" type="datetimeFigureOut">
              <a:rPr lang="pt-BR" smtClean="0"/>
              <a:t>21/06/2025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FD02A93-A44D-4EE6-84A0-D7DEA0B61649}" type="slidenum">
              <a:rPr lang="pt-BR" smtClean="0"/>
              <a:t>‹nº›</a:t>
            </a:fld>
            <a:endParaRPr lang="pt-BR"/>
          </a:p>
        </p:txBody>
      </p:sp>
    </p:spTree>
    <p:extLst>
      <p:ext uri="{BB962C8B-B14F-4D97-AF65-F5344CB8AC3E}">
        <p14:creationId xmlns:p14="http://schemas.microsoft.com/office/powerpoint/2010/main" val="3263043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D78BB8-C6BA-4D00-AB66-919596DDD1DF}" type="datetimeFigureOut">
              <a:rPr lang="pt-BR" smtClean="0"/>
              <a:t>21/06/2025</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D02A93-A44D-4EE6-84A0-D7DEA0B61649}" type="slidenum">
              <a:rPr lang="pt-BR" smtClean="0"/>
              <a:t>‹nº›</a:t>
            </a:fld>
            <a:endParaRPr lang="pt-BR"/>
          </a:p>
        </p:txBody>
      </p:sp>
    </p:spTree>
    <p:extLst>
      <p:ext uri="{BB962C8B-B14F-4D97-AF65-F5344CB8AC3E}">
        <p14:creationId xmlns:p14="http://schemas.microsoft.com/office/powerpoint/2010/main" val="21412801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stj.jus.br/sites/portalp/Paginas/Comunicacao/Noticias/2023/29012023-Sexta-Turma-estendeu-protecao-da-Lei-Maria-da-Penha-para-mulheres-trans.aspx"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a:extLst>
              <a:ext uri="{FF2B5EF4-FFF2-40B4-BE49-F238E27FC236}">
                <a16:creationId xmlns:a16="http://schemas.microsoft.com/office/drawing/2014/main" id="{E9B16D6C-10D3-95DB-CB23-EAF52B97A0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512" y="0"/>
            <a:ext cx="12128041" cy="6858000"/>
          </a:xfrm>
          <a:prstGeom prst="rect">
            <a:avLst/>
          </a:prstGeom>
        </p:spPr>
      </p:pic>
    </p:spTree>
    <p:extLst>
      <p:ext uri="{BB962C8B-B14F-4D97-AF65-F5344CB8AC3E}">
        <p14:creationId xmlns:p14="http://schemas.microsoft.com/office/powerpoint/2010/main" val="35478322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57A935-1129-EAB0-35E3-9ED870D5C826}"/>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8B6BD7BD-D910-4500-5DA7-634B331B7D36}"/>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37939D9D-4643-F192-494E-08A4878390B2}"/>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BEFA01C1-3017-8580-8FF7-A28A6E96FB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9" name="Título 1">
            <a:extLst>
              <a:ext uri="{FF2B5EF4-FFF2-40B4-BE49-F238E27FC236}">
                <a16:creationId xmlns:a16="http://schemas.microsoft.com/office/drawing/2014/main" id="{D5EF5B4A-2F61-C6C0-7C70-5D0650E67AF1}"/>
              </a:ext>
            </a:extLst>
          </p:cNvPr>
          <p:cNvSpPr txBox="1">
            <a:spLocks/>
          </p:cNvSpPr>
          <p:nvPr/>
        </p:nvSpPr>
        <p:spPr>
          <a:xfrm>
            <a:off x="646388" y="416560"/>
            <a:ext cx="10783612" cy="122936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b="1" dirty="0">
                <a:latin typeface="Montserrat" panose="00000500000000000000" pitchFamily="2" charset="0"/>
              </a:rPr>
              <a:t>Protocolo para julgamento com perspectiva de gênero</a:t>
            </a:r>
          </a:p>
        </p:txBody>
      </p:sp>
      <p:sp>
        <p:nvSpPr>
          <p:cNvPr id="2" name="Título 1">
            <a:extLst>
              <a:ext uri="{FF2B5EF4-FFF2-40B4-BE49-F238E27FC236}">
                <a16:creationId xmlns:a16="http://schemas.microsoft.com/office/drawing/2014/main" id="{523EFF31-F1A6-669D-172F-48E8AF310AD4}"/>
              </a:ext>
            </a:extLst>
          </p:cNvPr>
          <p:cNvSpPr txBox="1">
            <a:spLocks/>
          </p:cNvSpPr>
          <p:nvPr/>
        </p:nvSpPr>
        <p:spPr>
          <a:xfrm>
            <a:off x="548640" y="1960880"/>
            <a:ext cx="10881360" cy="419154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endParaRPr lang="pt-BR" sz="2500" dirty="0">
              <a:latin typeface="Montserrat" panose="00000500000000000000" pitchFamily="2" charset="0"/>
              <a:sym typeface="Wingdings" panose="05000000000000000000" pitchFamily="2" charset="2"/>
            </a:endParaRPr>
          </a:p>
          <a:p>
            <a:pPr algn="just"/>
            <a:endParaRPr lang="pt-BR" sz="2500" dirty="0">
              <a:latin typeface="Montserrat" panose="00000500000000000000" pitchFamily="2" charset="0"/>
              <a:sym typeface="Wingdings" panose="05000000000000000000" pitchFamily="2" charset="2"/>
            </a:endParaRPr>
          </a:p>
          <a:p>
            <a:pPr algn="just"/>
            <a:endParaRPr lang="pt-BR" sz="2500" dirty="0">
              <a:latin typeface="Montserrat" panose="00000500000000000000" pitchFamily="2" charset="0"/>
              <a:sym typeface="Wingdings" panose="05000000000000000000" pitchFamily="2" charset="2"/>
            </a:endParaRPr>
          </a:p>
          <a:p>
            <a:pPr algn="just"/>
            <a:r>
              <a:rPr lang="pt-BR" sz="2500" dirty="0">
                <a:latin typeface="Montserrat" panose="00000500000000000000" pitchFamily="2" charset="0"/>
                <a:sym typeface="Wingdings" panose="05000000000000000000" pitchFamily="2" charset="2"/>
              </a:rPr>
              <a:t> </a:t>
            </a:r>
            <a:r>
              <a:rPr lang="pt-BR" dirty="0"/>
              <a:t> </a:t>
            </a:r>
            <a:endParaRPr lang="pt-BR" sz="2500" dirty="0">
              <a:latin typeface="Montserrat" panose="00000500000000000000" pitchFamily="2" charset="0"/>
            </a:endParaRPr>
          </a:p>
          <a:p>
            <a:pPr algn="just"/>
            <a:endParaRPr lang="pt-BR" sz="2500" dirty="0">
              <a:latin typeface="Montserrat" panose="00000500000000000000" pitchFamily="2" charset="0"/>
            </a:endParaRPr>
          </a:p>
          <a:p>
            <a:pPr algn="just"/>
            <a:endParaRPr lang="pt-BR" sz="2500" dirty="0">
              <a:latin typeface="Montserrat" panose="00000500000000000000" pitchFamily="2" charset="0"/>
            </a:endParaRPr>
          </a:p>
        </p:txBody>
      </p:sp>
      <p:sp>
        <p:nvSpPr>
          <p:cNvPr id="4" name="CaixaDeTexto 3">
            <a:extLst>
              <a:ext uri="{FF2B5EF4-FFF2-40B4-BE49-F238E27FC236}">
                <a16:creationId xmlns:a16="http://schemas.microsoft.com/office/drawing/2014/main" id="{D2A95C1F-6075-BFC1-FDD3-2D2CC68937C9}"/>
              </a:ext>
            </a:extLst>
          </p:cNvPr>
          <p:cNvSpPr txBox="1"/>
          <p:nvPr/>
        </p:nvSpPr>
        <p:spPr>
          <a:xfrm>
            <a:off x="399261" y="1886389"/>
            <a:ext cx="8707120" cy="4893647"/>
          </a:xfrm>
          <a:prstGeom prst="rect">
            <a:avLst/>
          </a:prstGeom>
          <a:noFill/>
        </p:spPr>
        <p:txBody>
          <a:bodyPr wrap="square">
            <a:spAutoFit/>
          </a:bodyPr>
          <a:lstStyle/>
          <a:p>
            <a:pPr algn="just"/>
            <a:r>
              <a:rPr lang="pt-BR" sz="2400" dirty="0"/>
              <a:t>“A homens e mulheres </a:t>
            </a:r>
            <a:r>
              <a:rPr lang="pt-BR" sz="2400" dirty="0" err="1"/>
              <a:t>são</a:t>
            </a:r>
            <a:r>
              <a:rPr lang="pt-BR" sz="2400" dirty="0"/>
              <a:t> </a:t>
            </a:r>
            <a:r>
              <a:rPr lang="pt-BR" sz="2400" dirty="0" err="1"/>
              <a:t>atribuídas</a:t>
            </a:r>
            <a:r>
              <a:rPr lang="pt-BR" sz="2400" dirty="0"/>
              <a:t> diferentes </a:t>
            </a:r>
            <a:r>
              <a:rPr lang="pt-BR" sz="2400" dirty="0" err="1"/>
              <a:t>características</a:t>
            </a:r>
            <a:r>
              <a:rPr lang="pt-BR" sz="2400" dirty="0"/>
              <a:t>, que têm significados e cargas valorativas distintas.  O pouco valor que se atribui àquilo que associamos culturalmente ao “feminino”(esfera privada, passividade, trabalho de cuidado ou desvalorizado, </a:t>
            </a:r>
            <a:r>
              <a:rPr lang="pt-BR" sz="2400" dirty="0" err="1"/>
              <a:t>emoção</a:t>
            </a:r>
            <a:r>
              <a:rPr lang="pt-BR" sz="2400" dirty="0"/>
              <a:t> em detrimento da razão)em comparação com o “masculino” (esfera pública, atitude, agressividade, trabalho remunerado, racionalidade e neutralidade) é fruto da </a:t>
            </a:r>
            <a:r>
              <a:rPr lang="pt-BR" sz="2400" dirty="0" err="1"/>
              <a:t>relação</a:t>
            </a:r>
            <a:r>
              <a:rPr lang="pt-BR" sz="2400" dirty="0"/>
              <a:t> de poder entre os </a:t>
            </a:r>
            <a:r>
              <a:rPr lang="pt-BR" sz="2400" dirty="0" err="1"/>
              <a:t>gêneros</a:t>
            </a:r>
            <a:r>
              <a:rPr lang="pt-BR" sz="2400" dirty="0"/>
              <a:t> e tende a </a:t>
            </a:r>
            <a:r>
              <a:rPr lang="pt-BR" sz="2400" dirty="0" err="1"/>
              <a:t>perpetuá-las.Isso</a:t>
            </a:r>
            <a:r>
              <a:rPr lang="pt-BR" sz="2400" dirty="0"/>
              <a:t> significa dizer que, no mundo em que vivemos, desigualdades </a:t>
            </a:r>
            <a:r>
              <a:rPr lang="pt-BR" sz="2400" dirty="0" err="1"/>
              <a:t>são</a:t>
            </a:r>
            <a:r>
              <a:rPr lang="pt-BR" sz="2400" dirty="0"/>
              <a:t> fruto </a:t>
            </a:r>
            <a:r>
              <a:rPr lang="pt-BR" sz="2400" dirty="0" err="1"/>
              <a:t>não</a:t>
            </a:r>
            <a:r>
              <a:rPr lang="pt-BR" sz="2400" dirty="0"/>
              <a:t> do tratamento diferenciado entre indivíduos e grupos, mas, sim, da </a:t>
            </a:r>
            <a:r>
              <a:rPr lang="pt-BR" sz="2400" dirty="0" err="1"/>
              <a:t>existência</a:t>
            </a:r>
            <a:r>
              <a:rPr lang="pt-BR" sz="2400" dirty="0"/>
              <a:t> de hierarquias estruturais”.</a:t>
            </a:r>
            <a:r>
              <a:rPr lang="en-US" sz="2400" dirty="0"/>
              <a:t> </a:t>
            </a:r>
          </a:p>
          <a:p>
            <a:pPr algn="just"/>
            <a:r>
              <a:rPr lang="en-US" sz="2400" dirty="0"/>
              <a:t>MACKINNON, Catharine A. </a:t>
            </a:r>
            <a:r>
              <a:rPr lang="en-US" sz="2400" b="1" dirty="0"/>
              <a:t>Substantive equality: a perspective. </a:t>
            </a:r>
            <a:r>
              <a:rPr lang="en-US" sz="2400" dirty="0"/>
              <a:t>Minnesota Law Review, Minneapolis, v. 96, 2011.</a:t>
            </a:r>
            <a:endParaRPr lang="pt-BR" sz="2400" dirty="0"/>
          </a:p>
        </p:txBody>
      </p:sp>
    </p:spTree>
    <p:extLst>
      <p:ext uri="{BB962C8B-B14F-4D97-AF65-F5344CB8AC3E}">
        <p14:creationId xmlns:p14="http://schemas.microsoft.com/office/powerpoint/2010/main" val="1964804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0F81C5-752A-6C3E-A41E-E2A26F601D48}"/>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02896826-A46D-B699-8763-F20D7484C8F1}"/>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472C504B-D95D-E22C-BEAE-73438007AECA}"/>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B2956592-F6F4-15F9-8716-0C6CEC19A4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9" name="Título 1">
            <a:extLst>
              <a:ext uri="{FF2B5EF4-FFF2-40B4-BE49-F238E27FC236}">
                <a16:creationId xmlns:a16="http://schemas.microsoft.com/office/drawing/2014/main" id="{BE247770-5166-1035-CFEA-0D250DCD7B96}"/>
              </a:ext>
            </a:extLst>
          </p:cNvPr>
          <p:cNvSpPr txBox="1">
            <a:spLocks/>
          </p:cNvSpPr>
          <p:nvPr/>
        </p:nvSpPr>
        <p:spPr>
          <a:xfrm>
            <a:off x="646388" y="416560"/>
            <a:ext cx="10783612" cy="122936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b="1" dirty="0">
                <a:latin typeface="Montserrat" panose="00000500000000000000" pitchFamily="2" charset="0"/>
              </a:rPr>
              <a:t>Protocolo para julgamento com perspectiva de gênero</a:t>
            </a:r>
          </a:p>
        </p:txBody>
      </p:sp>
      <p:sp>
        <p:nvSpPr>
          <p:cNvPr id="2" name="Título 1">
            <a:extLst>
              <a:ext uri="{FF2B5EF4-FFF2-40B4-BE49-F238E27FC236}">
                <a16:creationId xmlns:a16="http://schemas.microsoft.com/office/drawing/2014/main" id="{7398E487-1D48-AFEF-C2F2-C97EFB390E80}"/>
              </a:ext>
            </a:extLst>
          </p:cNvPr>
          <p:cNvSpPr txBox="1">
            <a:spLocks/>
          </p:cNvSpPr>
          <p:nvPr/>
        </p:nvSpPr>
        <p:spPr>
          <a:xfrm>
            <a:off x="548640" y="1960880"/>
            <a:ext cx="10881360" cy="419154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endParaRPr lang="pt-BR" sz="2500" dirty="0">
              <a:latin typeface="Montserrat" panose="00000500000000000000" pitchFamily="2" charset="0"/>
              <a:sym typeface="Wingdings" panose="05000000000000000000" pitchFamily="2" charset="2"/>
            </a:endParaRPr>
          </a:p>
          <a:p>
            <a:pPr algn="just"/>
            <a:endParaRPr lang="pt-BR" sz="2500" dirty="0">
              <a:latin typeface="Montserrat" panose="00000500000000000000" pitchFamily="2" charset="0"/>
              <a:sym typeface="Wingdings" panose="05000000000000000000" pitchFamily="2" charset="2"/>
            </a:endParaRPr>
          </a:p>
          <a:p>
            <a:pPr algn="just"/>
            <a:endParaRPr lang="pt-BR" sz="2500" dirty="0">
              <a:latin typeface="Montserrat" panose="00000500000000000000" pitchFamily="2" charset="0"/>
              <a:sym typeface="Wingdings" panose="05000000000000000000" pitchFamily="2" charset="2"/>
            </a:endParaRPr>
          </a:p>
          <a:p>
            <a:pPr algn="just"/>
            <a:r>
              <a:rPr lang="pt-BR" sz="2500" dirty="0">
                <a:latin typeface="Montserrat" panose="00000500000000000000" pitchFamily="2" charset="0"/>
                <a:sym typeface="Wingdings" panose="05000000000000000000" pitchFamily="2" charset="2"/>
              </a:rPr>
              <a:t> </a:t>
            </a:r>
            <a:r>
              <a:rPr lang="pt-BR" dirty="0"/>
              <a:t> </a:t>
            </a:r>
            <a:endParaRPr lang="pt-BR" sz="2500" dirty="0">
              <a:latin typeface="Montserrat" panose="00000500000000000000" pitchFamily="2" charset="0"/>
            </a:endParaRPr>
          </a:p>
          <a:p>
            <a:pPr algn="just"/>
            <a:endParaRPr lang="pt-BR" sz="2500" dirty="0">
              <a:latin typeface="Montserrat" panose="00000500000000000000" pitchFamily="2" charset="0"/>
            </a:endParaRPr>
          </a:p>
          <a:p>
            <a:pPr algn="just"/>
            <a:endParaRPr lang="pt-BR" sz="2500" dirty="0">
              <a:latin typeface="Montserrat" panose="00000500000000000000" pitchFamily="2" charset="0"/>
            </a:endParaRPr>
          </a:p>
        </p:txBody>
      </p:sp>
      <p:sp>
        <p:nvSpPr>
          <p:cNvPr id="4" name="CaixaDeTexto 3">
            <a:extLst>
              <a:ext uri="{FF2B5EF4-FFF2-40B4-BE49-F238E27FC236}">
                <a16:creationId xmlns:a16="http://schemas.microsoft.com/office/drawing/2014/main" id="{FFA97CAD-9D69-C904-25C1-0DA9BF023E0B}"/>
              </a:ext>
            </a:extLst>
          </p:cNvPr>
          <p:cNvSpPr txBox="1"/>
          <p:nvPr/>
        </p:nvSpPr>
        <p:spPr>
          <a:xfrm>
            <a:off x="399261" y="1886389"/>
            <a:ext cx="8707120" cy="4154984"/>
          </a:xfrm>
          <a:prstGeom prst="rect">
            <a:avLst/>
          </a:prstGeom>
          <a:noFill/>
        </p:spPr>
        <p:txBody>
          <a:bodyPr wrap="square">
            <a:spAutoFit/>
          </a:bodyPr>
          <a:lstStyle/>
          <a:p>
            <a:pPr algn="just"/>
            <a:r>
              <a:rPr lang="pt-BR" sz="4400" dirty="0"/>
              <a:t>As assimetrias se revelam e se materializam de diversas formas como  por exemplo nas relações interpessoais que podem gerar  violência doméstica , sexual,  </a:t>
            </a:r>
            <a:r>
              <a:rPr lang="pt-BR" sz="4400"/>
              <a:t>laboral ,econômica, etc.</a:t>
            </a:r>
            <a:endParaRPr lang="pt-BR" sz="4400" dirty="0"/>
          </a:p>
        </p:txBody>
      </p:sp>
    </p:spTree>
    <p:extLst>
      <p:ext uri="{BB962C8B-B14F-4D97-AF65-F5344CB8AC3E}">
        <p14:creationId xmlns:p14="http://schemas.microsoft.com/office/powerpoint/2010/main" val="21815818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523CC7-6F6C-F852-EB75-90E609DDF4A2}"/>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6CB2962A-A9F4-775F-7396-1D51A7F74FBA}"/>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B53697B6-1B4E-769D-D53B-DEFA9121F11A}"/>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8F236C25-C51A-F440-BF86-ACC58581C1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9" name="Título 1">
            <a:extLst>
              <a:ext uri="{FF2B5EF4-FFF2-40B4-BE49-F238E27FC236}">
                <a16:creationId xmlns:a16="http://schemas.microsoft.com/office/drawing/2014/main" id="{F7AC1A69-C7B6-A96C-5607-AD33058C5AF2}"/>
              </a:ext>
            </a:extLst>
          </p:cNvPr>
          <p:cNvSpPr txBox="1">
            <a:spLocks/>
          </p:cNvSpPr>
          <p:nvPr/>
        </p:nvSpPr>
        <p:spPr>
          <a:xfrm>
            <a:off x="646388" y="82720"/>
            <a:ext cx="10783612" cy="405974"/>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2800" b="1" dirty="0">
                <a:latin typeface="Montserrat" panose="00000500000000000000" pitchFamily="2" charset="0"/>
              </a:rPr>
              <a:t>Protocolo para julgamento com perspectiva de gênero</a:t>
            </a:r>
          </a:p>
        </p:txBody>
      </p:sp>
      <p:sp>
        <p:nvSpPr>
          <p:cNvPr id="2" name="Título 1">
            <a:extLst>
              <a:ext uri="{FF2B5EF4-FFF2-40B4-BE49-F238E27FC236}">
                <a16:creationId xmlns:a16="http://schemas.microsoft.com/office/drawing/2014/main" id="{956C1434-F637-3049-B3B0-8E886E67CC96}"/>
              </a:ext>
            </a:extLst>
          </p:cNvPr>
          <p:cNvSpPr txBox="1">
            <a:spLocks/>
          </p:cNvSpPr>
          <p:nvPr/>
        </p:nvSpPr>
        <p:spPr>
          <a:xfrm>
            <a:off x="548640" y="1960880"/>
            <a:ext cx="10881360" cy="419154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endParaRPr lang="pt-BR" sz="2500" dirty="0">
              <a:latin typeface="Montserrat" panose="00000500000000000000" pitchFamily="2" charset="0"/>
              <a:sym typeface="Wingdings" panose="05000000000000000000" pitchFamily="2" charset="2"/>
            </a:endParaRPr>
          </a:p>
          <a:p>
            <a:pPr algn="just"/>
            <a:endParaRPr lang="pt-BR" sz="2500" dirty="0">
              <a:latin typeface="Montserrat" panose="00000500000000000000" pitchFamily="2" charset="0"/>
              <a:sym typeface="Wingdings" panose="05000000000000000000" pitchFamily="2" charset="2"/>
            </a:endParaRPr>
          </a:p>
          <a:p>
            <a:pPr algn="just"/>
            <a:endParaRPr lang="pt-BR" sz="2500" dirty="0">
              <a:latin typeface="Montserrat" panose="00000500000000000000" pitchFamily="2" charset="0"/>
              <a:sym typeface="Wingdings" panose="05000000000000000000" pitchFamily="2" charset="2"/>
            </a:endParaRPr>
          </a:p>
          <a:p>
            <a:pPr algn="just"/>
            <a:r>
              <a:rPr lang="pt-BR" sz="2500" dirty="0">
                <a:latin typeface="Montserrat" panose="00000500000000000000" pitchFamily="2" charset="0"/>
                <a:sym typeface="Wingdings" panose="05000000000000000000" pitchFamily="2" charset="2"/>
              </a:rPr>
              <a:t> </a:t>
            </a:r>
            <a:r>
              <a:rPr lang="pt-BR" dirty="0"/>
              <a:t> </a:t>
            </a:r>
            <a:endParaRPr lang="pt-BR" sz="2500" dirty="0">
              <a:latin typeface="Montserrat" panose="00000500000000000000" pitchFamily="2" charset="0"/>
            </a:endParaRPr>
          </a:p>
          <a:p>
            <a:pPr algn="just"/>
            <a:endParaRPr lang="pt-BR" sz="2500" dirty="0">
              <a:latin typeface="Montserrat" panose="00000500000000000000" pitchFamily="2" charset="0"/>
            </a:endParaRPr>
          </a:p>
          <a:p>
            <a:pPr algn="just"/>
            <a:endParaRPr lang="pt-BR" sz="2500" dirty="0">
              <a:latin typeface="Montserrat" panose="00000500000000000000" pitchFamily="2" charset="0"/>
            </a:endParaRPr>
          </a:p>
        </p:txBody>
      </p:sp>
      <p:pic>
        <p:nvPicPr>
          <p:cNvPr id="5" name="Imagem 4">
            <a:extLst>
              <a:ext uri="{FF2B5EF4-FFF2-40B4-BE49-F238E27FC236}">
                <a16:creationId xmlns:a16="http://schemas.microsoft.com/office/drawing/2014/main" id="{1095A0BB-D62D-0993-08DB-EABF1F3FE6A5}"/>
              </a:ext>
            </a:extLst>
          </p:cNvPr>
          <p:cNvPicPr>
            <a:picLocks noChangeAspect="1"/>
          </p:cNvPicPr>
          <p:nvPr/>
        </p:nvPicPr>
        <p:blipFill>
          <a:blip r:embed="rId3"/>
          <a:stretch>
            <a:fillRect/>
          </a:stretch>
        </p:blipFill>
        <p:spPr>
          <a:xfrm>
            <a:off x="137160" y="571414"/>
            <a:ext cx="9326880" cy="6203866"/>
          </a:xfrm>
          <a:prstGeom prst="rect">
            <a:avLst/>
          </a:prstGeom>
        </p:spPr>
      </p:pic>
    </p:spTree>
    <p:extLst>
      <p:ext uri="{BB962C8B-B14F-4D97-AF65-F5344CB8AC3E}">
        <p14:creationId xmlns:p14="http://schemas.microsoft.com/office/powerpoint/2010/main" val="28934008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799E0A-35AC-72F2-D9C0-C73CFCFC3886}"/>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D6E3690D-BAD8-CE09-3F0F-C066DA50E519}"/>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8857435A-C1FC-43A2-AC41-65980F6B55EE}"/>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8CE8BF46-0D74-291B-A9F4-603673D730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9" name="Título 1">
            <a:extLst>
              <a:ext uri="{FF2B5EF4-FFF2-40B4-BE49-F238E27FC236}">
                <a16:creationId xmlns:a16="http://schemas.microsoft.com/office/drawing/2014/main" id="{3F849B2D-1EC4-0C82-12AD-6790FFDEE049}"/>
              </a:ext>
            </a:extLst>
          </p:cNvPr>
          <p:cNvSpPr txBox="1">
            <a:spLocks/>
          </p:cNvSpPr>
          <p:nvPr/>
        </p:nvSpPr>
        <p:spPr>
          <a:xfrm>
            <a:off x="646388" y="213360"/>
            <a:ext cx="10783612" cy="981396"/>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b="1" dirty="0">
                <a:latin typeface="Montserrat" panose="00000500000000000000" pitchFamily="2" charset="0"/>
              </a:rPr>
              <a:t>Protocolo para julgamento com perspectiva de gênero</a:t>
            </a:r>
          </a:p>
        </p:txBody>
      </p:sp>
      <p:sp>
        <p:nvSpPr>
          <p:cNvPr id="2" name="Título 1">
            <a:extLst>
              <a:ext uri="{FF2B5EF4-FFF2-40B4-BE49-F238E27FC236}">
                <a16:creationId xmlns:a16="http://schemas.microsoft.com/office/drawing/2014/main" id="{1C82B635-2D9A-7148-8C08-428907229DFC}"/>
              </a:ext>
            </a:extLst>
          </p:cNvPr>
          <p:cNvSpPr txBox="1">
            <a:spLocks/>
          </p:cNvSpPr>
          <p:nvPr/>
        </p:nvSpPr>
        <p:spPr>
          <a:xfrm>
            <a:off x="646388" y="1330960"/>
            <a:ext cx="10783612" cy="482146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pt-BR" sz="4500" dirty="0"/>
              <a:t>O Protocolo de Gênero não visa dar tratamento especial à mulher ou  grupos protegidos, mas compreender como são constituídas socialmente as desigualdades e hierarquias entre as pessoas.</a:t>
            </a:r>
            <a:endParaRPr lang="pt-BR" sz="4500" dirty="0">
              <a:latin typeface="Montserrat" panose="00000500000000000000" pitchFamily="2" charset="0"/>
              <a:sym typeface="Wingdings" panose="05000000000000000000" pitchFamily="2" charset="2"/>
            </a:endParaRPr>
          </a:p>
          <a:p>
            <a:pPr algn="just"/>
            <a:r>
              <a:rPr lang="pt-BR" sz="2500" dirty="0">
                <a:latin typeface="Montserrat" panose="00000500000000000000" pitchFamily="2" charset="0"/>
                <a:sym typeface="Wingdings" panose="05000000000000000000" pitchFamily="2" charset="2"/>
              </a:rPr>
              <a:t> </a:t>
            </a:r>
            <a:r>
              <a:rPr lang="pt-BR" dirty="0"/>
              <a:t> </a:t>
            </a:r>
            <a:endParaRPr lang="pt-BR" sz="2500" dirty="0">
              <a:latin typeface="Montserrat" panose="00000500000000000000" pitchFamily="2" charset="0"/>
            </a:endParaRPr>
          </a:p>
          <a:p>
            <a:pPr algn="just"/>
            <a:endParaRPr lang="pt-BR" sz="2500" dirty="0">
              <a:latin typeface="Montserrat" panose="00000500000000000000" pitchFamily="2" charset="0"/>
            </a:endParaRPr>
          </a:p>
          <a:p>
            <a:pPr algn="just"/>
            <a:endParaRPr lang="pt-BR" sz="2500" dirty="0">
              <a:latin typeface="Montserrat" panose="00000500000000000000" pitchFamily="2" charset="0"/>
            </a:endParaRPr>
          </a:p>
        </p:txBody>
      </p:sp>
    </p:spTree>
    <p:extLst>
      <p:ext uri="{BB962C8B-B14F-4D97-AF65-F5344CB8AC3E}">
        <p14:creationId xmlns:p14="http://schemas.microsoft.com/office/powerpoint/2010/main" val="19436481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5AFB4E-5564-6ADB-E46D-CD40A91B04B2}"/>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00D3B9B1-0BF1-D675-852D-7AB55D2DD2FD}"/>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6674597F-FB5C-AEA2-3D5C-C7550954AF67}"/>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2B924523-DD24-B546-D7EA-260EFD869B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9" name="Título 1">
            <a:extLst>
              <a:ext uri="{FF2B5EF4-FFF2-40B4-BE49-F238E27FC236}">
                <a16:creationId xmlns:a16="http://schemas.microsoft.com/office/drawing/2014/main" id="{9966B4DC-3CA9-FA67-8D00-108F30D9CE08}"/>
              </a:ext>
            </a:extLst>
          </p:cNvPr>
          <p:cNvSpPr txBox="1">
            <a:spLocks/>
          </p:cNvSpPr>
          <p:nvPr/>
        </p:nvSpPr>
        <p:spPr>
          <a:xfrm>
            <a:off x="646388" y="213360"/>
            <a:ext cx="10783612" cy="981396"/>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b="1" dirty="0">
                <a:latin typeface="Montserrat" panose="00000500000000000000" pitchFamily="2" charset="0"/>
              </a:rPr>
              <a:t>Protocolo para julgamento com perspectiva de gênero</a:t>
            </a:r>
          </a:p>
        </p:txBody>
      </p:sp>
      <p:sp>
        <p:nvSpPr>
          <p:cNvPr id="2" name="Título 1">
            <a:extLst>
              <a:ext uri="{FF2B5EF4-FFF2-40B4-BE49-F238E27FC236}">
                <a16:creationId xmlns:a16="http://schemas.microsoft.com/office/drawing/2014/main" id="{A2BB68DF-A066-E23C-3876-4087782DE0BC}"/>
              </a:ext>
            </a:extLst>
          </p:cNvPr>
          <p:cNvSpPr txBox="1">
            <a:spLocks/>
          </p:cNvSpPr>
          <p:nvPr/>
        </p:nvSpPr>
        <p:spPr>
          <a:xfrm>
            <a:off x="646388" y="1330960"/>
            <a:ext cx="10783612" cy="482146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pt-BR" sz="3200" dirty="0">
                <a:latin typeface="Montserrat" panose="00000500000000000000" pitchFamily="2" charset="0"/>
              </a:rPr>
              <a:t>ADI 4275  STF – Mudança de nome nos cartórios de registro civil sem a  necessidade de realização de  cirurgia de resignação de sexo ou  tratamento hormonal;</a:t>
            </a:r>
          </a:p>
          <a:p>
            <a:pPr algn="just"/>
            <a:endParaRPr lang="pt-BR" sz="3200" dirty="0">
              <a:latin typeface="Montserrat" panose="00000500000000000000" pitchFamily="2" charset="0"/>
            </a:endParaRPr>
          </a:p>
          <a:p>
            <a:pPr algn="just"/>
            <a:r>
              <a:rPr lang="pt-BR" sz="3200" dirty="0">
                <a:latin typeface="Montserrat" panose="00000500000000000000" pitchFamily="2" charset="0"/>
              </a:rPr>
              <a:t>ADPF 527 -  Reconhece direito às mulheres transexuais de transferência para presídios femininos .</a:t>
            </a:r>
          </a:p>
          <a:p>
            <a:pPr algn="just"/>
            <a:endParaRPr lang="pt-BR" sz="3200" dirty="0">
              <a:latin typeface="Montserrat" panose="00000500000000000000" pitchFamily="2" charset="0"/>
            </a:endParaRPr>
          </a:p>
          <a:p>
            <a:pPr algn="just"/>
            <a:endParaRPr lang="pt-BR" sz="3200" dirty="0">
              <a:latin typeface="Montserrat" panose="00000500000000000000" pitchFamily="2" charset="0"/>
            </a:endParaRPr>
          </a:p>
          <a:p>
            <a:pPr algn="just"/>
            <a:endParaRPr lang="pt-BR" sz="2500" dirty="0">
              <a:latin typeface="Montserrat" panose="00000500000000000000" pitchFamily="2" charset="0"/>
            </a:endParaRPr>
          </a:p>
        </p:txBody>
      </p:sp>
    </p:spTree>
    <p:extLst>
      <p:ext uri="{BB962C8B-B14F-4D97-AF65-F5344CB8AC3E}">
        <p14:creationId xmlns:p14="http://schemas.microsoft.com/office/powerpoint/2010/main" val="26567104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157C46-A968-B130-70FF-F82DDF011CC0}"/>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7D28E1FC-B740-EE55-B3ED-92922434AA4C}"/>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44B89F7F-0C80-D17F-A317-1BCCAA2D855E}"/>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767A4C75-6C5A-B9D8-AA35-FA413548D5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9" name="Título 1">
            <a:extLst>
              <a:ext uri="{FF2B5EF4-FFF2-40B4-BE49-F238E27FC236}">
                <a16:creationId xmlns:a16="http://schemas.microsoft.com/office/drawing/2014/main" id="{73DD3026-560C-C428-E1F1-1752FCB73D8C}"/>
              </a:ext>
            </a:extLst>
          </p:cNvPr>
          <p:cNvSpPr txBox="1">
            <a:spLocks/>
          </p:cNvSpPr>
          <p:nvPr/>
        </p:nvSpPr>
        <p:spPr>
          <a:xfrm>
            <a:off x="646388" y="213360"/>
            <a:ext cx="10783612" cy="981396"/>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b="1" dirty="0">
                <a:latin typeface="Montserrat" panose="00000500000000000000" pitchFamily="2" charset="0"/>
              </a:rPr>
              <a:t>Protocolo para julgamento com perspectiva de gênero</a:t>
            </a:r>
          </a:p>
        </p:txBody>
      </p:sp>
      <p:sp>
        <p:nvSpPr>
          <p:cNvPr id="2" name="Título 1">
            <a:extLst>
              <a:ext uri="{FF2B5EF4-FFF2-40B4-BE49-F238E27FC236}">
                <a16:creationId xmlns:a16="http://schemas.microsoft.com/office/drawing/2014/main" id="{E3E64991-3104-7524-1533-ABA2833D9342}"/>
              </a:ext>
            </a:extLst>
          </p:cNvPr>
          <p:cNvSpPr txBox="1">
            <a:spLocks/>
          </p:cNvSpPr>
          <p:nvPr/>
        </p:nvSpPr>
        <p:spPr>
          <a:xfrm>
            <a:off x="646388" y="1330960"/>
            <a:ext cx="10783612" cy="482146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pt-BR" sz="4500" dirty="0"/>
              <a:t>.</a:t>
            </a:r>
            <a:endParaRPr lang="pt-BR" sz="4500" dirty="0">
              <a:latin typeface="Montserrat" panose="00000500000000000000" pitchFamily="2" charset="0"/>
              <a:sym typeface="Wingdings" panose="05000000000000000000" pitchFamily="2" charset="2"/>
            </a:endParaRPr>
          </a:p>
          <a:p>
            <a:pPr algn="just"/>
            <a:r>
              <a:rPr lang="pt-BR" sz="2500" dirty="0">
                <a:latin typeface="Montserrat" panose="00000500000000000000" pitchFamily="2" charset="0"/>
                <a:sym typeface="Wingdings" panose="05000000000000000000" pitchFamily="2" charset="2"/>
              </a:rPr>
              <a:t> </a:t>
            </a:r>
            <a:r>
              <a:rPr lang="pt-BR" dirty="0"/>
              <a:t> </a:t>
            </a:r>
            <a:endParaRPr lang="pt-BR" sz="2500" dirty="0">
              <a:latin typeface="Montserrat" panose="00000500000000000000" pitchFamily="2" charset="0"/>
            </a:endParaRPr>
          </a:p>
          <a:p>
            <a:pPr algn="just"/>
            <a:endParaRPr lang="pt-BR" sz="2500" dirty="0">
              <a:latin typeface="Montserrat" panose="00000500000000000000" pitchFamily="2" charset="0"/>
            </a:endParaRPr>
          </a:p>
          <a:p>
            <a:pPr algn="just"/>
            <a:endParaRPr lang="pt-BR" sz="2500" dirty="0">
              <a:latin typeface="Montserrat" panose="00000500000000000000" pitchFamily="2" charset="0"/>
            </a:endParaRPr>
          </a:p>
        </p:txBody>
      </p:sp>
      <p:sp>
        <p:nvSpPr>
          <p:cNvPr id="4" name="CaixaDeTexto 3">
            <a:extLst>
              <a:ext uri="{FF2B5EF4-FFF2-40B4-BE49-F238E27FC236}">
                <a16:creationId xmlns:a16="http://schemas.microsoft.com/office/drawing/2014/main" id="{72B43126-9BC4-1DB7-D0B4-EA303F26D266}"/>
              </a:ext>
            </a:extLst>
          </p:cNvPr>
          <p:cNvSpPr txBox="1"/>
          <p:nvPr/>
        </p:nvSpPr>
        <p:spPr>
          <a:xfrm>
            <a:off x="378941" y="1221939"/>
            <a:ext cx="9083558" cy="4585871"/>
          </a:xfrm>
          <a:prstGeom prst="rect">
            <a:avLst/>
          </a:prstGeom>
          <a:noFill/>
        </p:spPr>
        <p:txBody>
          <a:bodyPr wrap="square">
            <a:spAutoFit/>
          </a:bodyPr>
          <a:lstStyle/>
          <a:p>
            <a:pPr algn="just"/>
            <a:r>
              <a:rPr lang="pt-BR" sz="2800" dirty="0"/>
              <a:t>A decisão da Sexta Turma do Superior Tribunal de Justiça (STJ) estabelecendo que a Lei Maria da Penha (Lei 11.340/2006) também deve ser aplicada aos casos de violência doméstica ou familiar contra mulheres transgênero. O relator do recurso, ministro Rogerio </a:t>
            </a:r>
            <a:r>
              <a:rPr lang="pt-BR" sz="2800" dirty="0" err="1"/>
              <a:t>Schietti</a:t>
            </a:r>
            <a:r>
              <a:rPr lang="pt-BR" sz="2800" dirty="0"/>
              <a:t> Cruz, considerou que, por se tratar de vítima mulher, independentemente do seu sexo biológico, e tendo ocorrido a violência em ambiente familiar deveria ser aplicada a legislação especial.</a:t>
            </a:r>
            <a:endParaRPr lang="pt-BR" sz="2000" dirty="0"/>
          </a:p>
          <a:p>
            <a:pPr algn="just"/>
            <a:r>
              <a:rPr lang="pt-BR" sz="2000" dirty="0">
                <a:hlinkClick r:id="rId3"/>
              </a:rPr>
              <a:t>https://www.stj.jus.br/sites/portalp/Paginas/Comunicacao/Noticias/2023/29012023-Sexta-Turma-estendeu-protecao-da-Lei-Maria-da-Penha-para-mulheres-trans.aspx</a:t>
            </a:r>
            <a:endParaRPr lang="pt-BR" sz="2000" dirty="0"/>
          </a:p>
        </p:txBody>
      </p:sp>
    </p:spTree>
    <p:extLst>
      <p:ext uri="{BB962C8B-B14F-4D97-AF65-F5344CB8AC3E}">
        <p14:creationId xmlns:p14="http://schemas.microsoft.com/office/powerpoint/2010/main" val="379688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AD7694-B506-D756-1105-2C9601A43A71}"/>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F15A266D-2158-28D1-9BA1-C3A5E7A52424}"/>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6B15CDC2-1AD7-E61D-DC4D-9E2D5155BE7E}"/>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38FF94DD-F2CB-5033-0E29-37921F5438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9" name="Título 1">
            <a:extLst>
              <a:ext uri="{FF2B5EF4-FFF2-40B4-BE49-F238E27FC236}">
                <a16:creationId xmlns:a16="http://schemas.microsoft.com/office/drawing/2014/main" id="{B410D8A5-D3B7-4BB5-7087-E5C291C73964}"/>
              </a:ext>
            </a:extLst>
          </p:cNvPr>
          <p:cNvSpPr txBox="1">
            <a:spLocks/>
          </p:cNvSpPr>
          <p:nvPr/>
        </p:nvSpPr>
        <p:spPr>
          <a:xfrm>
            <a:off x="646388" y="868690"/>
            <a:ext cx="10783612" cy="120279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b="1" dirty="0">
                <a:latin typeface="Montserrat" panose="00000500000000000000" pitchFamily="2" charset="0"/>
              </a:rPr>
              <a:t>Busca pela Igualdade de Gênero</a:t>
            </a:r>
          </a:p>
          <a:p>
            <a:pPr algn="l"/>
            <a:r>
              <a:rPr lang="pt-BR" sz="4000" b="1" dirty="0">
                <a:latin typeface="Montserrat" panose="00000500000000000000" pitchFamily="2" charset="0"/>
              </a:rPr>
              <a:t> </a:t>
            </a:r>
          </a:p>
        </p:txBody>
      </p:sp>
      <p:sp>
        <p:nvSpPr>
          <p:cNvPr id="2" name="Título 1">
            <a:extLst>
              <a:ext uri="{FF2B5EF4-FFF2-40B4-BE49-F238E27FC236}">
                <a16:creationId xmlns:a16="http://schemas.microsoft.com/office/drawing/2014/main" id="{6356D792-D767-4E82-B6DA-EF480B31013A}"/>
              </a:ext>
            </a:extLst>
          </p:cNvPr>
          <p:cNvSpPr txBox="1">
            <a:spLocks/>
          </p:cNvSpPr>
          <p:nvPr/>
        </p:nvSpPr>
        <p:spPr>
          <a:xfrm>
            <a:off x="646388" y="1956521"/>
            <a:ext cx="10783612" cy="423421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2500" b="1" u="sng" dirty="0">
                <a:latin typeface="Montserrat" panose="00000500000000000000" pitchFamily="2" charset="0"/>
                <a:sym typeface="Wingdings" panose="05000000000000000000" pitchFamily="2" charset="2"/>
              </a:rPr>
              <a:t>FEMINISMO:</a:t>
            </a:r>
          </a:p>
          <a:p>
            <a:pPr algn="l"/>
            <a:endParaRPr lang="pt-BR" sz="2500" dirty="0">
              <a:latin typeface="Montserrat" panose="00000500000000000000" pitchFamily="2" charset="0"/>
              <a:sym typeface="Wingdings" panose="05000000000000000000" pitchFamily="2" charset="2"/>
            </a:endParaRPr>
          </a:p>
          <a:p>
            <a:pPr marL="342900" indent="-342900" algn="l">
              <a:buFont typeface="Wingdings" panose="05000000000000000000" pitchFamily="2" charset="2"/>
              <a:buChar char="à"/>
            </a:pPr>
            <a:r>
              <a:rPr lang="pt-BR" sz="2500" dirty="0">
                <a:latin typeface="Montserrat" panose="00000500000000000000" pitchFamily="2" charset="0"/>
                <a:sym typeface="Wingdings" panose="05000000000000000000" pitchFamily="2" charset="2"/>
              </a:rPr>
              <a:t> Precursoras: Olympe de </a:t>
            </a:r>
            <a:r>
              <a:rPr lang="pt-BR" sz="2500" dirty="0" err="1">
                <a:latin typeface="Montserrat" panose="00000500000000000000" pitchFamily="2" charset="0"/>
                <a:sym typeface="Wingdings" panose="05000000000000000000" pitchFamily="2" charset="2"/>
              </a:rPr>
              <a:t>Gouges</a:t>
            </a:r>
            <a:r>
              <a:rPr lang="pt-BR" sz="2500" dirty="0">
                <a:latin typeface="Montserrat" panose="00000500000000000000" pitchFamily="2" charset="0"/>
                <a:sym typeface="Wingdings" panose="05000000000000000000" pitchFamily="2" charset="2"/>
              </a:rPr>
              <a:t> e Mary </a:t>
            </a:r>
            <a:r>
              <a:rPr lang="pt-BR" sz="2500" dirty="0" err="1">
                <a:latin typeface="Montserrat" panose="00000500000000000000" pitchFamily="2" charset="0"/>
                <a:sym typeface="Wingdings" panose="05000000000000000000" pitchFamily="2" charset="2"/>
              </a:rPr>
              <a:t>Wollstonecraft</a:t>
            </a:r>
            <a:r>
              <a:rPr lang="pt-BR" sz="2500" dirty="0">
                <a:latin typeface="Montserrat" panose="00000500000000000000" pitchFamily="2" charset="0"/>
                <a:sym typeface="Wingdings" panose="05000000000000000000" pitchFamily="2" charset="2"/>
              </a:rPr>
              <a:t>  </a:t>
            </a:r>
          </a:p>
          <a:p>
            <a:pPr marL="342900" indent="-342900" algn="l">
              <a:buFont typeface="Wingdings" panose="05000000000000000000" pitchFamily="2" charset="2"/>
              <a:buChar char="à"/>
            </a:pPr>
            <a:endParaRPr lang="pt-BR" sz="2500" dirty="0">
              <a:latin typeface="Montserrat" panose="00000500000000000000" pitchFamily="2" charset="0"/>
              <a:sym typeface="Wingdings" panose="05000000000000000000" pitchFamily="2" charset="2"/>
            </a:endParaRPr>
          </a:p>
          <a:p>
            <a:pPr marL="342900" indent="-342900" algn="l">
              <a:buFont typeface="Wingdings" panose="05000000000000000000" pitchFamily="2" charset="2"/>
              <a:buChar char="à"/>
            </a:pPr>
            <a:r>
              <a:rPr lang="pt-BR" sz="2500" dirty="0">
                <a:latin typeface="Montserrat" panose="00000500000000000000" pitchFamily="2" charset="0"/>
                <a:sym typeface="Wingdings" panose="05000000000000000000" pitchFamily="2" charset="2"/>
              </a:rPr>
              <a:t> Movimento feminista – a partir do final séc. XIX / início séc. XX </a:t>
            </a:r>
          </a:p>
          <a:p>
            <a:pPr marL="342900" indent="-342900" algn="l">
              <a:buFont typeface="Wingdings" panose="05000000000000000000" pitchFamily="2" charset="2"/>
              <a:buChar char="à"/>
            </a:pPr>
            <a:endParaRPr lang="pt-BR" sz="2500" dirty="0">
              <a:latin typeface="Montserrat" panose="00000500000000000000" pitchFamily="2" charset="0"/>
              <a:sym typeface="Wingdings" panose="05000000000000000000" pitchFamily="2" charset="2"/>
            </a:endParaRPr>
          </a:p>
          <a:p>
            <a:pPr algn="l"/>
            <a:r>
              <a:rPr lang="pt-BR" sz="2500" dirty="0">
                <a:latin typeface="Montserrat" panose="00000500000000000000" pitchFamily="2" charset="0"/>
                <a:sym typeface="Wingdings" panose="05000000000000000000" pitchFamily="2" charset="2"/>
              </a:rPr>
              <a:t>				- 1ª onda</a:t>
            </a:r>
          </a:p>
          <a:p>
            <a:pPr marL="342900" indent="-342900" algn="l">
              <a:buFont typeface="Wingdings" panose="05000000000000000000" pitchFamily="2" charset="2"/>
              <a:buChar char="à"/>
            </a:pPr>
            <a:r>
              <a:rPr lang="pt-BR" sz="2500" dirty="0">
                <a:latin typeface="Montserrat" panose="00000500000000000000" pitchFamily="2" charset="0"/>
                <a:sym typeface="Wingdings" panose="05000000000000000000" pitchFamily="2" charset="2"/>
              </a:rPr>
              <a:t> Silvia Pimentel 	- 2ª onda</a:t>
            </a:r>
          </a:p>
          <a:p>
            <a:pPr algn="l"/>
            <a:r>
              <a:rPr lang="pt-BR" sz="2500" dirty="0">
                <a:latin typeface="Montserrat" panose="00000500000000000000" pitchFamily="2" charset="0"/>
                <a:sym typeface="Wingdings" panose="05000000000000000000" pitchFamily="2" charset="2"/>
              </a:rPr>
              <a:t>				- 3ª onda</a:t>
            </a:r>
          </a:p>
          <a:p>
            <a:pPr marL="342900" indent="-342900" algn="l">
              <a:buFont typeface="Wingdings" panose="05000000000000000000" pitchFamily="2" charset="2"/>
              <a:buChar char="à"/>
            </a:pPr>
            <a:endParaRPr lang="pt-BR" sz="2500" dirty="0">
              <a:latin typeface="Montserrat" panose="00000500000000000000" pitchFamily="2" charset="0"/>
              <a:sym typeface="Wingdings" panose="05000000000000000000" pitchFamily="2" charset="2"/>
            </a:endParaRPr>
          </a:p>
          <a:p>
            <a:pPr marL="342900" indent="-342900" algn="l">
              <a:buFont typeface="Wingdings" panose="05000000000000000000" pitchFamily="2" charset="2"/>
              <a:buChar char="à"/>
            </a:pPr>
            <a:r>
              <a:rPr lang="pt-BR" sz="2500" dirty="0">
                <a:latin typeface="Montserrat" panose="00000500000000000000" pitchFamily="2" charset="0"/>
                <a:sym typeface="Wingdings" panose="05000000000000000000" pitchFamily="2" charset="2"/>
              </a:rPr>
              <a:t>Interseccionalidade (</a:t>
            </a:r>
            <a:r>
              <a:rPr lang="pt-BR" sz="2500" dirty="0" err="1">
                <a:latin typeface="Montserrat" panose="00000500000000000000" pitchFamily="2" charset="0"/>
                <a:sym typeface="Wingdings" panose="05000000000000000000" pitchFamily="2" charset="2"/>
              </a:rPr>
              <a:t>Kimberlé</a:t>
            </a:r>
            <a:r>
              <a:rPr lang="pt-BR" sz="2500" dirty="0">
                <a:latin typeface="Montserrat" panose="00000500000000000000" pitchFamily="2" charset="0"/>
                <a:sym typeface="Wingdings" panose="05000000000000000000" pitchFamily="2" charset="2"/>
              </a:rPr>
              <a:t> </a:t>
            </a:r>
            <a:r>
              <a:rPr lang="pt-BR" sz="2500" dirty="0" err="1">
                <a:latin typeface="Montserrat" panose="00000500000000000000" pitchFamily="2" charset="0"/>
                <a:sym typeface="Wingdings" panose="05000000000000000000" pitchFamily="2" charset="2"/>
              </a:rPr>
              <a:t>Crenshaw</a:t>
            </a:r>
            <a:r>
              <a:rPr lang="pt-BR" sz="2500" dirty="0">
                <a:latin typeface="Montserrat" panose="00000500000000000000" pitchFamily="2" charset="0"/>
                <a:sym typeface="Wingdings" panose="05000000000000000000" pitchFamily="2" charset="2"/>
              </a:rPr>
              <a:t>)</a:t>
            </a:r>
          </a:p>
        </p:txBody>
      </p:sp>
      <p:sp>
        <p:nvSpPr>
          <p:cNvPr id="3" name="Chave Esquerda 2">
            <a:extLst>
              <a:ext uri="{FF2B5EF4-FFF2-40B4-BE49-F238E27FC236}">
                <a16:creationId xmlns:a16="http://schemas.microsoft.com/office/drawing/2014/main" id="{B41A90FA-5FF5-C13E-A755-6851299B2A07}"/>
              </a:ext>
            </a:extLst>
          </p:cNvPr>
          <p:cNvSpPr/>
          <p:nvPr/>
        </p:nvSpPr>
        <p:spPr>
          <a:xfrm>
            <a:off x="3632886" y="4349579"/>
            <a:ext cx="654908" cy="1202798"/>
          </a:xfrm>
          <a:prstGeom prst="leftBrace">
            <a:avLst/>
          </a:prstGeom>
          <a:ln w="3810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dirty="0"/>
          </a:p>
        </p:txBody>
      </p:sp>
    </p:spTree>
    <p:extLst>
      <p:ext uri="{BB962C8B-B14F-4D97-AF65-F5344CB8AC3E}">
        <p14:creationId xmlns:p14="http://schemas.microsoft.com/office/powerpoint/2010/main" val="17396305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8117B4-EC34-1338-5562-4DDB1CE08E79}"/>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4A3EB5A7-13F8-44E7-559D-5E5E429C5D56}"/>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590E28E7-76CA-4887-B7FD-FF19DB5E2EEF}"/>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2B81A8F3-B2D6-2768-F59E-34EAA8F655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9" name="Título 1">
            <a:extLst>
              <a:ext uri="{FF2B5EF4-FFF2-40B4-BE49-F238E27FC236}">
                <a16:creationId xmlns:a16="http://schemas.microsoft.com/office/drawing/2014/main" id="{77CACBE7-7F06-342E-4267-BCD5B7B4B291}"/>
              </a:ext>
            </a:extLst>
          </p:cNvPr>
          <p:cNvSpPr txBox="1">
            <a:spLocks/>
          </p:cNvSpPr>
          <p:nvPr/>
        </p:nvSpPr>
        <p:spPr>
          <a:xfrm>
            <a:off x="646388" y="868690"/>
            <a:ext cx="10783612" cy="120279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b="1" dirty="0">
                <a:latin typeface="Montserrat" panose="00000500000000000000" pitchFamily="2" charset="0"/>
              </a:rPr>
              <a:t>Busca pela Igualdade de Gênero</a:t>
            </a:r>
          </a:p>
          <a:p>
            <a:pPr algn="l"/>
            <a:r>
              <a:rPr lang="pt-BR" sz="4000" b="1" dirty="0">
                <a:latin typeface="Montserrat" panose="00000500000000000000" pitchFamily="2" charset="0"/>
              </a:rPr>
              <a:t> </a:t>
            </a:r>
          </a:p>
        </p:txBody>
      </p:sp>
      <p:sp>
        <p:nvSpPr>
          <p:cNvPr id="2" name="Título 1">
            <a:extLst>
              <a:ext uri="{FF2B5EF4-FFF2-40B4-BE49-F238E27FC236}">
                <a16:creationId xmlns:a16="http://schemas.microsoft.com/office/drawing/2014/main" id="{B9BC6A0B-CE8E-A110-4996-E3AE0CE33560}"/>
              </a:ext>
            </a:extLst>
          </p:cNvPr>
          <p:cNvSpPr txBox="1">
            <a:spLocks/>
          </p:cNvSpPr>
          <p:nvPr/>
        </p:nvSpPr>
        <p:spPr>
          <a:xfrm>
            <a:off x="646388" y="1717733"/>
            <a:ext cx="10783612" cy="4831347"/>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2500" b="1" u="sng" dirty="0">
                <a:latin typeface="Montserrat" panose="00000500000000000000" pitchFamily="2" charset="0"/>
                <a:sym typeface="Wingdings" panose="05000000000000000000" pitchFamily="2" charset="2"/>
              </a:rPr>
              <a:t>NORMAS PROTETIVAS:</a:t>
            </a:r>
          </a:p>
          <a:p>
            <a:pPr algn="l"/>
            <a:endParaRPr lang="pt-BR" sz="2500" dirty="0">
              <a:latin typeface="Montserrat" panose="00000500000000000000" pitchFamily="2" charset="0"/>
              <a:sym typeface="Wingdings" panose="05000000000000000000" pitchFamily="2" charset="2"/>
            </a:endParaRPr>
          </a:p>
          <a:p>
            <a:pPr marL="342900" indent="-342900" algn="l">
              <a:buFont typeface="Wingdings" panose="05000000000000000000" pitchFamily="2" charset="2"/>
              <a:buChar char="à"/>
            </a:pPr>
            <a:r>
              <a:rPr lang="pt-BR" sz="2400" dirty="0">
                <a:latin typeface="Montserrat" panose="00000500000000000000" pitchFamily="2" charset="0"/>
                <a:sym typeface="Wingdings" panose="05000000000000000000" pitchFamily="2" charset="2"/>
              </a:rPr>
              <a:t> Carta das Nações Unidas de 1945</a:t>
            </a:r>
          </a:p>
          <a:p>
            <a:pPr marL="342900" indent="-342900" algn="l">
              <a:buFont typeface="Wingdings" panose="05000000000000000000" pitchFamily="2" charset="2"/>
              <a:buChar char="à"/>
            </a:pPr>
            <a:endParaRPr lang="pt-BR" sz="2400" dirty="0">
              <a:latin typeface="Montserrat" panose="00000500000000000000" pitchFamily="2" charset="0"/>
              <a:sym typeface="Wingdings" panose="05000000000000000000" pitchFamily="2" charset="2"/>
            </a:endParaRPr>
          </a:p>
          <a:p>
            <a:pPr marL="342900" indent="-342900" algn="l">
              <a:buFont typeface="Wingdings" panose="05000000000000000000" pitchFamily="2" charset="2"/>
              <a:buChar char="à"/>
            </a:pPr>
            <a:r>
              <a:rPr lang="pt-BR" sz="2400" dirty="0">
                <a:latin typeface="Montserrat" panose="00000500000000000000" pitchFamily="2" charset="0"/>
                <a:sym typeface="Wingdings" panose="05000000000000000000" pitchFamily="2" charset="2"/>
              </a:rPr>
              <a:t> Declaração Universal dos Direitos Humanos de 1948</a:t>
            </a:r>
          </a:p>
          <a:p>
            <a:pPr algn="l"/>
            <a:endParaRPr lang="pt-BR" sz="2400" dirty="0">
              <a:latin typeface="Montserrat" panose="00000500000000000000" pitchFamily="2" charset="0"/>
              <a:sym typeface="Wingdings" panose="05000000000000000000" pitchFamily="2" charset="2"/>
            </a:endParaRPr>
          </a:p>
          <a:p>
            <a:pPr marL="342900" indent="-342900" algn="just">
              <a:buFont typeface="Wingdings" panose="05000000000000000000" pitchFamily="2" charset="2"/>
              <a:buChar char="à"/>
            </a:pPr>
            <a:r>
              <a:rPr lang="pt-BR" sz="2400" dirty="0">
                <a:latin typeface="Montserrat" panose="00000500000000000000" pitchFamily="2" charset="0"/>
                <a:sym typeface="Wingdings" panose="05000000000000000000" pitchFamily="2" charset="2"/>
              </a:rPr>
              <a:t> Convenção sobre a Eliminação de Todas as Formas de Discriminação Contra a Mulher – Convenção CEDAW </a:t>
            </a:r>
          </a:p>
          <a:p>
            <a:pPr algn="l"/>
            <a:r>
              <a:rPr lang="pt-BR" sz="2400" dirty="0">
                <a:latin typeface="Montserrat" panose="00000500000000000000" pitchFamily="2" charset="0"/>
                <a:sym typeface="Wingdings" panose="05000000000000000000" pitchFamily="2" charset="2"/>
              </a:rPr>
              <a:t>    (1979)</a:t>
            </a:r>
          </a:p>
          <a:p>
            <a:pPr marL="342900" indent="-342900" algn="l">
              <a:buFont typeface="Wingdings" panose="05000000000000000000" pitchFamily="2" charset="2"/>
              <a:buChar char="à"/>
            </a:pPr>
            <a:endParaRPr lang="pt-BR" sz="2400" dirty="0">
              <a:latin typeface="Montserrat" panose="00000500000000000000" pitchFamily="2" charset="0"/>
              <a:sym typeface="Wingdings" panose="05000000000000000000" pitchFamily="2" charset="2"/>
            </a:endParaRPr>
          </a:p>
          <a:p>
            <a:pPr marL="342900" indent="-342900" algn="l">
              <a:buFont typeface="Wingdings" panose="05000000000000000000" pitchFamily="2" charset="2"/>
              <a:buChar char="à"/>
            </a:pPr>
            <a:r>
              <a:rPr lang="pt-BR" sz="2400" dirty="0">
                <a:latin typeface="Montserrat" panose="00000500000000000000" pitchFamily="2" charset="0"/>
                <a:sym typeface="Wingdings" panose="05000000000000000000" pitchFamily="2" charset="2"/>
              </a:rPr>
              <a:t> CF/1988</a:t>
            </a:r>
          </a:p>
          <a:p>
            <a:pPr marL="342900" indent="-342900" algn="l">
              <a:buFont typeface="Wingdings" panose="05000000000000000000" pitchFamily="2" charset="2"/>
              <a:buChar char="à"/>
            </a:pPr>
            <a:endParaRPr lang="pt-BR" sz="2400" dirty="0">
              <a:latin typeface="Montserrat" panose="00000500000000000000" pitchFamily="2" charset="0"/>
              <a:sym typeface="Wingdings" panose="05000000000000000000" pitchFamily="2" charset="2"/>
            </a:endParaRPr>
          </a:p>
          <a:p>
            <a:pPr marL="342900" indent="-342900" algn="l">
              <a:buFont typeface="Wingdings" panose="05000000000000000000" pitchFamily="2" charset="2"/>
              <a:buChar char="à"/>
            </a:pPr>
            <a:r>
              <a:rPr lang="pt-BR" sz="2400" dirty="0">
                <a:latin typeface="Montserrat" panose="00000500000000000000" pitchFamily="2" charset="0"/>
                <a:sym typeface="Wingdings" panose="05000000000000000000" pitchFamily="2" charset="2"/>
              </a:rPr>
              <a:t>Convenção Interamericana para Prevenir, Punir e </a:t>
            </a:r>
            <a:br>
              <a:rPr lang="pt-BR" sz="2400" dirty="0">
                <a:latin typeface="Montserrat" panose="00000500000000000000" pitchFamily="2" charset="0"/>
                <a:sym typeface="Wingdings" panose="05000000000000000000" pitchFamily="2" charset="2"/>
              </a:rPr>
            </a:br>
            <a:r>
              <a:rPr lang="pt-BR" sz="2400" dirty="0">
                <a:latin typeface="Montserrat" panose="00000500000000000000" pitchFamily="2" charset="0"/>
                <a:sym typeface="Wingdings" panose="05000000000000000000" pitchFamily="2" charset="2"/>
              </a:rPr>
              <a:t>Erradicar a Violência contra a Mulher - Convenção de Belém do Pará (1994)</a:t>
            </a:r>
          </a:p>
        </p:txBody>
      </p:sp>
    </p:spTree>
    <p:extLst>
      <p:ext uri="{BB962C8B-B14F-4D97-AF65-F5344CB8AC3E}">
        <p14:creationId xmlns:p14="http://schemas.microsoft.com/office/powerpoint/2010/main" val="2842531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EA6994-6ECE-9F40-84B9-B760890A7D05}"/>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7D5C6FF0-B488-E5E8-1AAA-D331D434499A}"/>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1AC649D6-4503-63E8-6F8D-05E38176A486}"/>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3CF18C3D-77A0-B177-5847-EE1E88017A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9" name="Título 1">
            <a:extLst>
              <a:ext uri="{FF2B5EF4-FFF2-40B4-BE49-F238E27FC236}">
                <a16:creationId xmlns:a16="http://schemas.microsoft.com/office/drawing/2014/main" id="{351EB829-90F4-081D-2737-0551777A105B}"/>
              </a:ext>
            </a:extLst>
          </p:cNvPr>
          <p:cNvSpPr txBox="1">
            <a:spLocks/>
          </p:cNvSpPr>
          <p:nvPr/>
        </p:nvSpPr>
        <p:spPr>
          <a:xfrm>
            <a:off x="646388" y="868690"/>
            <a:ext cx="10783612" cy="120279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b="1" dirty="0">
                <a:latin typeface="Montserrat" panose="00000500000000000000" pitchFamily="2" charset="0"/>
              </a:rPr>
              <a:t>Casos emblemáticos</a:t>
            </a:r>
          </a:p>
          <a:p>
            <a:pPr algn="l"/>
            <a:r>
              <a:rPr lang="pt-BR" sz="4000" b="1" dirty="0">
                <a:latin typeface="Montserrat" panose="00000500000000000000" pitchFamily="2" charset="0"/>
              </a:rPr>
              <a:t> </a:t>
            </a:r>
          </a:p>
        </p:txBody>
      </p:sp>
      <p:sp>
        <p:nvSpPr>
          <p:cNvPr id="2" name="Título 1">
            <a:extLst>
              <a:ext uri="{FF2B5EF4-FFF2-40B4-BE49-F238E27FC236}">
                <a16:creationId xmlns:a16="http://schemas.microsoft.com/office/drawing/2014/main" id="{50054CC1-510A-4CF4-53F6-B84F40D3A10E}"/>
              </a:ext>
            </a:extLst>
          </p:cNvPr>
          <p:cNvSpPr txBox="1">
            <a:spLocks/>
          </p:cNvSpPr>
          <p:nvPr/>
        </p:nvSpPr>
        <p:spPr>
          <a:xfrm>
            <a:off x="704194" y="1814256"/>
            <a:ext cx="10783612" cy="455505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342900" indent="-342900" algn="just">
              <a:buFont typeface="Wingdings" panose="05000000000000000000" pitchFamily="2" charset="2"/>
              <a:buChar char="à"/>
            </a:pPr>
            <a:r>
              <a:rPr lang="pt-BR" sz="2500" b="1" dirty="0">
                <a:latin typeface="Montserrat" panose="00000500000000000000" pitchFamily="2" charset="0"/>
                <a:sym typeface="Wingdings" panose="05000000000000000000" pitchFamily="2" charset="2"/>
              </a:rPr>
              <a:t> Caso Maria da Penha </a:t>
            </a:r>
            <a:r>
              <a:rPr lang="pt-BR" sz="2500" dirty="0">
                <a:latin typeface="Montserrat" panose="00000500000000000000" pitchFamily="2" charset="0"/>
                <a:sym typeface="Wingdings" panose="05000000000000000000" pitchFamily="2" charset="2"/>
              </a:rPr>
              <a:t>– Comissão Interamericana de Direitos Humanos</a:t>
            </a:r>
          </a:p>
          <a:p>
            <a:pPr marL="342900" indent="-342900" algn="just">
              <a:buFont typeface="Wingdings" panose="05000000000000000000" pitchFamily="2" charset="2"/>
              <a:buChar char="à"/>
            </a:pPr>
            <a:endParaRPr lang="pt-BR" sz="2500" dirty="0">
              <a:latin typeface="Montserrat" panose="00000500000000000000" pitchFamily="2" charset="0"/>
              <a:sym typeface="Wingdings" panose="05000000000000000000" pitchFamily="2" charset="2"/>
            </a:endParaRPr>
          </a:p>
          <a:p>
            <a:pPr marL="342900" indent="-342900" algn="just">
              <a:buFont typeface="Wingdings" panose="05000000000000000000" pitchFamily="2" charset="2"/>
              <a:buChar char="à"/>
            </a:pPr>
            <a:r>
              <a:rPr lang="pt-BR" sz="2500" dirty="0">
                <a:latin typeface="Montserrat" panose="00000500000000000000" pitchFamily="2" charset="0"/>
                <a:sym typeface="Wingdings" panose="05000000000000000000" pitchFamily="2" charset="2"/>
              </a:rPr>
              <a:t> </a:t>
            </a:r>
            <a:r>
              <a:rPr lang="pt-BR" sz="2500" b="1" dirty="0">
                <a:latin typeface="Montserrat" panose="00000500000000000000" pitchFamily="2" charset="0"/>
                <a:sym typeface="Wingdings" panose="05000000000000000000" pitchFamily="2" charset="2"/>
              </a:rPr>
              <a:t>Caso Simone André Diniz </a:t>
            </a:r>
            <a:r>
              <a:rPr lang="pt-BR" sz="2500" dirty="0">
                <a:latin typeface="Montserrat" panose="00000500000000000000" pitchFamily="2" charset="0"/>
                <a:sym typeface="Wingdings" panose="05000000000000000000" pitchFamily="2" charset="2"/>
              </a:rPr>
              <a:t>– Comissão Interamericana de Direitos Humanos </a:t>
            </a:r>
          </a:p>
          <a:p>
            <a:pPr marL="342900" indent="-342900" algn="just">
              <a:buFont typeface="Wingdings" panose="05000000000000000000" pitchFamily="2" charset="2"/>
              <a:buChar char="à"/>
            </a:pPr>
            <a:endParaRPr lang="pt-BR" sz="2500" b="1" dirty="0">
              <a:latin typeface="Montserrat" panose="00000500000000000000" pitchFamily="2" charset="0"/>
              <a:sym typeface="Wingdings" panose="05000000000000000000" pitchFamily="2" charset="2"/>
            </a:endParaRPr>
          </a:p>
          <a:p>
            <a:pPr marL="342900" indent="-342900" algn="just">
              <a:buFont typeface="Wingdings" panose="05000000000000000000" pitchFamily="2" charset="2"/>
              <a:buChar char="à"/>
            </a:pPr>
            <a:r>
              <a:rPr lang="pt-BR" sz="2500" b="1" dirty="0">
                <a:latin typeface="Montserrat" panose="00000500000000000000" pitchFamily="2" charset="0"/>
                <a:sym typeface="Wingdings" panose="05000000000000000000" pitchFamily="2" charset="2"/>
              </a:rPr>
              <a:t> Caso Márcia Barbosa de Souza </a:t>
            </a:r>
            <a:r>
              <a:rPr lang="pt-BR" sz="2500" dirty="0">
                <a:latin typeface="Montserrat" panose="00000500000000000000" pitchFamily="2" charset="0"/>
                <a:sym typeface="Wingdings" panose="05000000000000000000" pitchFamily="2" charset="2"/>
              </a:rPr>
              <a:t>– Comissão Interamericana de Direitos Humanos</a:t>
            </a:r>
          </a:p>
          <a:p>
            <a:pPr algn="just"/>
            <a:endParaRPr lang="pt-BR" sz="2500" b="1" u="sng" dirty="0">
              <a:latin typeface="Montserrat" panose="00000500000000000000" pitchFamily="2" charset="0"/>
              <a:sym typeface="Wingdings" panose="05000000000000000000" pitchFamily="2" charset="2"/>
            </a:endParaRPr>
          </a:p>
          <a:p>
            <a:pPr marL="342900" indent="-342900" algn="just">
              <a:buFont typeface="Wingdings" panose="05000000000000000000" pitchFamily="2" charset="2"/>
              <a:buChar char="à"/>
            </a:pPr>
            <a:r>
              <a:rPr lang="pt-BR" sz="2500" b="1" dirty="0">
                <a:latin typeface="Montserrat" panose="00000500000000000000" pitchFamily="2" charset="0"/>
                <a:sym typeface="Wingdings" panose="05000000000000000000" pitchFamily="2" charset="2"/>
              </a:rPr>
              <a:t> Caso Alyne Pimentel Teixeira – </a:t>
            </a:r>
            <a:r>
              <a:rPr lang="pt-BR" sz="2500" dirty="0">
                <a:latin typeface="Montserrat" panose="00000500000000000000" pitchFamily="2" charset="0"/>
                <a:sym typeface="Wingdings" panose="05000000000000000000" pitchFamily="2" charset="2"/>
              </a:rPr>
              <a:t>Comitê CEDAW</a:t>
            </a:r>
          </a:p>
          <a:p>
            <a:pPr marL="342900" indent="-342900" algn="just">
              <a:buFont typeface="Wingdings" panose="05000000000000000000" pitchFamily="2" charset="2"/>
              <a:buChar char="à"/>
            </a:pPr>
            <a:endParaRPr lang="pt-BR" sz="2500" dirty="0">
              <a:latin typeface="Montserrat" panose="00000500000000000000" pitchFamily="2" charset="0"/>
              <a:sym typeface="Wingdings" panose="05000000000000000000" pitchFamily="2" charset="2"/>
            </a:endParaRPr>
          </a:p>
          <a:p>
            <a:pPr marL="342900" indent="-342900" algn="just">
              <a:buFont typeface="Wingdings" panose="05000000000000000000" pitchFamily="2" charset="2"/>
              <a:buChar char="à"/>
            </a:pPr>
            <a:r>
              <a:rPr lang="pt-BR" sz="2500" dirty="0">
                <a:latin typeface="Montserrat" panose="00000500000000000000" pitchFamily="2" charset="0"/>
                <a:sym typeface="Wingdings" panose="05000000000000000000" pitchFamily="2" charset="2"/>
              </a:rPr>
              <a:t> </a:t>
            </a:r>
            <a:r>
              <a:rPr lang="pt-BR" sz="2500" b="1" dirty="0">
                <a:latin typeface="Montserrat" panose="00000500000000000000" pitchFamily="2" charset="0"/>
                <a:sym typeface="Wingdings" panose="05000000000000000000" pitchFamily="2" charset="2"/>
              </a:rPr>
              <a:t>Caso Favela Nova Brasília </a:t>
            </a:r>
            <a:r>
              <a:rPr lang="pt-BR" sz="2500" dirty="0">
                <a:latin typeface="Montserrat" panose="00000500000000000000" pitchFamily="2" charset="0"/>
                <a:sym typeface="Wingdings" panose="05000000000000000000" pitchFamily="2" charset="2"/>
              </a:rPr>
              <a:t>– Corte Interamericana de Direitos Humanos</a:t>
            </a:r>
          </a:p>
        </p:txBody>
      </p:sp>
    </p:spTree>
    <p:extLst>
      <p:ext uri="{BB962C8B-B14F-4D97-AF65-F5344CB8AC3E}">
        <p14:creationId xmlns:p14="http://schemas.microsoft.com/office/powerpoint/2010/main" val="25778182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1BB116-BF5B-8001-34A7-F97073E7ED9F}"/>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26D67689-2815-4AD5-B926-DAA7A8E1C8CE}"/>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3C26A5C0-52DE-65B9-BC32-ACAAD9B49C63}"/>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F472E563-D490-B0C1-CE75-9292473F99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9" name="Título 1">
            <a:extLst>
              <a:ext uri="{FF2B5EF4-FFF2-40B4-BE49-F238E27FC236}">
                <a16:creationId xmlns:a16="http://schemas.microsoft.com/office/drawing/2014/main" id="{C6C06674-01D5-935B-9FBC-FBB3667B3526}"/>
              </a:ext>
            </a:extLst>
          </p:cNvPr>
          <p:cNvSpPr txBox="1">
            <a:spLocks/>
          </p:cNvSpPr>
          <p:nvPr/>
        </p:nvSpPr>
        <p:spPr>
          <a:xfrm>
            <a:off x="646388" y="868690"/>
            <a:ext cx="10783612" cy="120279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b="1" dirty="0">
                <a:latin typeface="Montserrat" panose="00000500000000000000" pitchFamily="2" charset="0"/>
              </a:rPr>
              <a:t>CNJ: Protocolo para julgamento com perspectiva de gênero</a:t>
            </a:r>
          </a:p>
        </p:txBody>
      </p:sp>
      <p:sp>
        <p:nvSpPr>
          <p:cNvPr id="2" name="Título 1">
            <a:extLst>
              <a:ext uri="{FF2B5EF4-FFF2-40B4-BE49-F238E27FC236}">
                <a16:creationId xmlns:a16="http://schemas.microsoft.com/office/drawing/2014/main" id="{D2878E0E-80A4-FF4F-A8B6-85E96ED9E2C9}"/>
              </a:ext>
            </a:extLst>
          </p:cNvPr>
          <p:cNvSpPr txBox="1">
            <a:spLocks/>
          </p:cNvSpPr>
          <p:nvPr/>
        </p:nvSpPr>
        <p:spPr>
          <a:xfrm>
            <a:off x="646388" y="2338779"/>
            <a:ext cx="10783612" cy="381364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342900" indent="-342900" algn="l">
              <a:buFont typeface="Wingdings" panose="05000000000000000000" pitchFamily="2" charset="2"/>
              <a:buChar char="à"/>
            </a:pPr>
            <a:r>
              <a:rPr lang="pt-BR" sz="2500" dirty="0">
                <a:latin typeface="Montserrat" panose="00000500000000000000" pitchFamily="2" charset="0"/>
                <a:sym typeface="Wingdings" panose="05000000000000000000" pitchFamily="2" charset="2"/>
              </a:rPr>
              <a:t>Guia para magistrados</a:t>
            </a:r>
          </a:p>
          <a:p>
            <a:pPr marL="342900" indent="-342900" algn="l">
              <a:buFont typeface="Wingdings" panose="05000000000000000000" pitchFamily="2" charset="2"/>
              <a:buChar char="à"/>
            </a:pPr>
            <a:endParaRPr lang="pt-BR" sz="2500" dirty="0">
              <a:latin typeface="Montserrat" panose="00000500000000000000" pitchFamily="2" charset="0"/>
              <a:sym typeface="Wingdings" panose="05000000000000000000" pitchFamily="2" charset="2"/>
            </a:endParaRPr>
          </a:p>
          <a:p>
            <a:pPr marL="342900" indent="-342900" algn="l">
              <a:buFont typeface="Wingdings" panose="05000000000000000000" pitchFamily="2" charset="2"/>
              <a:buChar char="à"/>
            </a:pPr>
            <a:r>
              <a:rPr lang="pt-BR" sz="2500" b="1" dirty="0">
                <a:latin typeface="Montserrat" panose="00000500000000000000" pitchFamily="2" charset="0"/>
                <a:sym typeface="Wingdings" panose="05000000000000000000" pitchFamily="2" charset="2"/>
              </a:rPr>
              <a:t>PROVAS:</a:t>
            </a:r>
          </a:p>
          <a:p>
            <a:pPr marL="271463" algn="just"/>
            <a:r>
              <a:rPr lang="pt-BR" sz="2500" dirty="0">
                <a:latin typeface="Montserrat" panose="00000500000000000000" pitchFamily="2" charset="0"/>
                <a:sym typeface="Wingdings" panose="05000000000000000000" pitchFamily="2" charset="2"/>
              </a:rPr>
              <a:t>“o(a) julgador(a) atento(a) a gênero é aquele(a) que percebe dinâmicas que são fruto e reprodutoras de desigualdades estruturais presentes na instrução do processo e que age ativamente para barrá-las.” (CNJ, 2021, p. 47)</a:t>
            </a:r>
            <a:endParaRPr lang="pt-BR" sz="2500" dirty="0">
              <a:latin typeface="Montserrat" panose="00000500000000000000" pitchFamily="2" charset="0"/>
            </a:endParaRPr>
          </a:p>
          <a:p>
            <a:pPr algn="just"/>
            <a:endParaRPr lang="pt-BR" sz="2500" dirty="0">
              <a:latin typeface="Montserrat" panose="00000500000000000000" pitchFamily="2" charset="0"/>
            </a:endParaRPr>
          </a:p>
          <a:p>
            <a:pPr algn="just"/>
            <a:endParaRPr lang="pt-BR" sz="2500" dirty="0">
              <a:latin typeface="Montserrat" panose="00000500000000000000" pitchFamily="2" charset="0"/>
            </a:endParaRPr>
          </a:p>
          <a:p>
            <a:pPr algn="just"/>
            <a:endParaRPr lang="pt-BR" sz="2500" dirty="0">
              <a:latin typeface="Montserrat" panose="00000500000000000000" pitchFamily="2" charset="0"/>
            </a:endParaRPr>
          </a:p>
        </p:txBody>
      </p:sp>
    </p:spTree>
    <p:extLst>
      <p:ext uri="{BB962C8B-B14F-4D97-AF65-F5344CB8AC3E}">
        <p14:creationId xmlns:p14="http://schemas.microsoft.com/office/powerpoint/2010/main" val="1640129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F3E820B0-897C-EA16-8198-250DAC132C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9" name="Título 1"/>
          <p:cNvSpPr txBox="1">
            <a:spLocks/>
          </p:cNvSpPr>
          <p:nvPr/>
        </p:nvSpPr>
        <p:spPr>
          <a:xfrm>
            <a:off x="395487" y="1747387"/>
            <a:ext cx="11401026" cy="336322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pt-BR" sz="3900" b="1" dirty="0">
                <a:latin typeface="Montserrat" panose="00000500000000000000" pitchFamily="2" charset="0"/>
              </a:rPr>
              <a:t>Protocolo do Conselho Nacional de Justiça para Perspectiva de Gênero nas ações judiciais e a sua aplicabilidade no RPPS</a:t>
            </a:r>
          </a:p>
          <a:p>
            <a:pPr algn="just"/>
            <a:endParaRPr lang="pt-BR" sz="4000" dirty="0">
              <a:latin typeface="Montserrat" panose="00000500000000000000" pitchFamily="2" charset="0"/>
            </a:endParaRPr>
          </a:p>
          <a:p>
            <a:pPr algn="just"/>
            <a:r>
              <a:rPr lang="pt-BR" sz="2400" b="1" dirty="0">
                <a:solidFill>
                  <a:srgbClr val="002060"/>
                </a:solidFill>
                <a:latin typeface="Montserrat" panose="00000500000000000000" pitchFamily="2" charset="0"/>
              </a:rPr>
              <a:t>Prof. Livre Docente Miguel Horvath Júnior</a:t>
            </a:r>
          </a:p>
          <a:p>
            <a:pPr algn="just"/>
            <a:endParaRPr lang="pt-BR" sz="2400" b="1" dirty="0">
              <a:solidFill>
                <a:srgbClr val="002060"/>
              </a:solidFill>
              <a:latin typeface="Montserrat" panose="00000500000000000000" pitchFamily="2" charset="0"/>
            </a:endParaRPr>
          </a:p>
        </p:txBody>
      </p:sp>
    </p:spTree>
    <p:extLst>
      <p:ext uri="{BB962C8B-B14F-4D97-AF65-F5344CB8AC3E}">
        <p14:creationId xmlns:p14="http://schemas.microsoft.com/office/powerpoint/2010/main" val="7876084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5DCE77-7638-1D3C-677B-2C9982692A53}"/>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3E8FD0BD-7193-BA33-04EE-AD84938F3F5F}"/>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11A3D11A-8D95-0AB1-7A1D-6AE75618B80D}"/>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790C0EC0-DD29-7135-2B53-4E1381993C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9" name="Título 1">
            <a:extLst>
              <a:ext uri="{FF2B5EF4-FFF2-40B4-BE49-F238E27FC236}">
                <a16:creationId xmlns:a16="http://schemas.microsoft.com/office/drawing/2014/main" id="{D7FDE559-5086-4B66-CDF5-38D72FCD9E82}"/>
              </a:ext>
            </a:extLst>
          </p:cNvPr>
          <p:cNvSpPr txBox="1">
            <a:spLocks/>
          </p:cNvSpPr>
          <p:nvPr/>
        </p:nvSpPr>
        <p:spPr>
          <a:xfrm>
            <a:off x="646388" y="868690"/>
            <a:ext cx="10783612" cy="120279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b="1" dirty="0">
                <a:latin typeface="Montserrat" panose="00000500000000000000" pitchFamily="2" charset="0"/>
              </a:rPr>
              <a:t>CNJ: Protocolo para julgamento com perspectiva de gênero</a:t>
            </a:r>
          </a:p>
        </p:txBody>
      </p:sp>
      <p:sp>
        <p:nvSpPr>
          <p:cNvPr id="2" name="Título 1">
            <a:extLst>
              <a:ext uri="{FF2B5EF4-FFF2-40B4-BE49-F238E27FC236}">
                <a16:creationId xmlns:a16="http://schemas.microsoft.com/office/drawing/2014/main" id="{9FC0D874-5B0A-A905-1A82-3FA2AA11694D}"/>
              </a:ext>
            </a:extLst>
          </p:cNvPr>
          <p:cNvSpPr txBox="1">
            <a:spLocks/>
          </p:cNvSpPr>
          <p:nvPr/>
        </p:nvSpPr>
        <p:spPr>
          <a:xfrm>
            <a:off x="646388" y="2338779"/>
            <a:ext cx="10783612" cy="381364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2500" b="1" u="sng" dirty="0">
                <a:latin typeface="Montserrat" panose="00000500000000000000" pitchFamily="2" charset="0"/>
                <a:sym typeface="Wingdings" panose="05000000000000000000" pitchFamily="2" charset="2"/>
              </a:rPr>
              <a:t>DIREITO PREVIDENCIÁRIO: </a:t>
            </a:r>
          </a:p>
          <a:p>
            <a:pPr marL="342900" indent="-342900" algn="l">
              <a:buFont typeface="Wingdings" panose="05000000000000000000" pitchFamily="2" charset="2"/>
              <a:buChar char="à"/>
            </a:pPr>
            <a:endParaRPr lang="pt-BR" sz="2500" dirty="0">
              <a:latin typeface="Montserrat" panose="00000500000000000000" pitchFamily="2" charset="0"/>
              <a:sym typeface="Wingdings" panose="05000000000000000000" pitchFamily="2" charset="2"/>
            </a:endParaRPr>
          </a:p>
          <a:p>
            <a:pPr algn="l"/>
            <a:r>
              <a:rPr lang="pt-BR" sz="2500" dirty="0">
                <a:latin typeface="Montserrat" panose="00000500000000000000" pitchFamily="2" charset="0"/>
                <a:sym typeface="Wingdings" panose="05000000000000000000" pitchFamily="2" charset="2"/>
              </a:rPr>
              <a:t>“Julgamento com Perspectiva de Gênero. Um guia para o direito previdenciário.</a:t>
            </a:r>
          </a:p>
          <a:p>
            <a:pPr marL="342900" indent="-342900" algn="l">
              <a:buFont typeface="Wingdings" panose="05000000000000000000" pitchFamily="2" charset="2"/>
              <a:buChar char="à"/>
            </a:pPr>
            <a:endParaRPr lang="pt-BR" sz="2500" dirty="0">
              <a:latin typeface="Montserrat" panose="00000500000000000000" pitchFamily="2" charset="0"/>
              <a:sym typeface="Wingdings" panose="05000000000000000000" pitchFamily="2" charset="2"/>
            </a:endParaRPr>
          </a:p>
          <a:p>
            <a:pPr marL="342900" indent="-342900" algn="l">
              <a:buFont typeface="Wingdings" panose="05000000000000000000" pitchFamily="2" charset="2"/>
              <a:buChar char="à"/>
            </a:pPr>
            <a:endParaRPr lang="pt-BR" sz="2500" dirty="0">
              <a:latin typeface="Montserrat" panose="00000500000000000000" pitchFamily="2" charset="0"/>
              <a:sym typeface="Wingdings" panose="05000000000000000000" pitchFamily="2" charset="2"/>
            </a:endParaRPr>
          </a:p>
          <a:p>
            <a:pPr marL="342900" indent="-342900" algn="l">
              <a:buFont typeface="Wingdings" panose="05000000000000000000" pitchFamily="2" charset="2"/>
              <a:buChar char="à"/>
            </a:pPr>
            <a:endParaRPr lang="pt-BR" sz="2500" dirty="0">
              <a:latin typeface="Montserrat" panose="00000500000000000000" pitchFamily="2" charset="0"/>
              <a:sym typeface="Wingdings" panose="05000000000000000000" pitchFamily="2" charset="2"/>
            </a:endParaRPr>
          </a:p>
          <a:p>
            <a:pPr algn="l"/>
            <a:endParaRPr lang="pt-BR" sz="2500" dirty="0">
              <a:latin typeface="Montserrat" panose="00000500000000000000" pitchFamily="2" charset="0"/>
            </a:endParaRPr>
          </a:p>
        </p:txBody>
      </p:sp>
    </p:spTree>
    <p:extLst>
      <p:ext uri="{BB962C8B-B14F-4D97-AF65-F5344CB8AC3E}">
        <p14:creationId xmlns:p14="http://schemas.microsoft.com/office/powerpoint/2010/main" val="22455635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7CC178-F931-E91B-CC4C-43E9EB5C867C}"/>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EA18AAB5-1DFA-1E4A-82C5-0DB49BF427AC}"/>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9412062D-E6E0-1E26-54B0-43F9F7EE0D69}"/>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4EF45289-8727-FE13-F172-279CF88428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9" name="Título 1">
            <a:extLst>
              <a:ext uri="{FF2B5EF4-FFF2-40B4-BE49-F238E27FC236}">
                <a16:creationId xmlns:a16="http://schemas.microsoft.com/office/drawing/2014/main" id="{CC16E68C-92DF-3827-25C9-184FEBE2F7B1}"/>
              </a:ext>
            </a:extLst>
          </p:cNvPr>
          <p:cNvSpPr txBox="1">
            <a:spLocks/>
          </p:cNvSpPr>
          <p:nvPr/>
        </p:nvSpPr>
        <p:spPr>
          <a:xfrm>
            <a:off x="646388" y="868690"/>
            <a:ext cx="10783612" cy="120279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b="1" dirty="0">
                <a:latin typeface="Montserrat" panose="00000500000000000000" pitchFamily="2" charset="0"/>
              </a:rPr>
              <a:t>CNJ: Protocolo para julgamento com perspectiva de gênero</a:t>
            </a:r>
          </a:p>
        </p:txBody>
      </p:sp>
      <p:sp>
        <p:nvSpPr>
          <p:cNvPr id="2" name="Título 1">
            <a:extLst>
              <a:ext uri="{FF2B5EF4-FFF2-40B4-BE49-F238E27FC236}">
                <a16:creationId xmlns:a16="http://schemas.microsoft.com/office/drawing/2014/main" id="{77497030-291E-75F6-D705-85BB0D413DF4}"/>
              </a:ext>
            </a:extLst>
          </p:cNvPr>
          <p:cNvSpPr txBox="1">
            <a:spLocks/>
          </p:cNvSpPr>
          <p:nvPr/>
        </p:nvSpPr>
        <p:spPr>
          <a:xfrm>
            <a:off x="646388" y="2338779"/>
            <a:ext cx="10783612" cy="381364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342900" indent="-342900" algn="just">
              <a:buFont typeface="Wingdings" panose="05000000000000000000" pitchFamily="2" charset="2"/>
              <a:buChar char="à"/>
            </a:pPr>
            <a:r>
              <a:rPr lang="pt-BR" sz="2500" dirty="0">
                <a:latin typeface="Montserrat" panose="00000500000000000000" pitchFamily="2" charset="0"/>
                <a:sym typeface="Wingdings" panose="05000000000000000000" pitchFamily="2" charset="2"/>
              </a:rPr>
              <a:t> Atividades domésticas / cuidado e desigualdades no mercado de trabalho geram impactos na aposentadoria da mulher </a:t>
            </a:r>
          </a:p>
          <a:p>
            <a:pPr marL="342900" indent="-342900" algn="l">
              <a:buFont typeface="Wingdings" panose="05000000000000000000" pitchFamily="2" charset="2"/>
              <a:buChar char="à"/>
            </a:pPr>
            <a:endParaRPr lang="pt-BR" sz="2500" dirty="0">
              <a:latin typeface="Montserrat" panose="00000500000000000000" pitchFamily="2" charset="0"/>
              <a:sym typeface="Wingdings" panose="05000000000000000000" pitchFamily="2" charset="2"/>
            </a:endParaRPr>
          </a:p>
          <a:p>
            <a:pPr marL="342900" indent="-342900" algn="l">
              <a:buFont typeface="Wingdings" panose="05000000000000000000" pitchFamily="2" charset="2"/>
              <a:buChar char="à"/>
            </a:pPr>
            <a:r>
              <a:rPr lang="pt-BR" sz="2500" dirty="0">
                <a:latin typeface="Montserrat" panose="00000500000000000000" pitchFamily="2" charset="0"/>
                <a:sym typeface="Wingdings" panose="05000000000000000000" pitchFamily="2" charset="2"/>
              </a:rPr>
              <a:t> Aposentadoria rural: desvalorização do trabalho rural feminino e dificuldade probatória </a:t>
            </a:r>
            <a:endParaRPr lang="pt-BR" sz="2500" dirty="0">
              <a:latin typeface="Montserrat" panose="00000500000000000000" pitchFamily="2" charset="0"/>
            </a:endParaRPr>
          </a:p>
          <a:p>
            <a:pPr marL="342900" indent="-342900" algn="l">
              <a:buFont typeface="Wingdings" panose="05000000000000000000" pitchFamily="2" charset="2"/>
              <a:buChar char="à"/>
            </a:pPr>
            <a:endParaRPr lang="pt-BR" sz="2500" dirty="0">
              <a:latin typeface="Montserrat" panose="00000500000000000000" pitchFamily="2" charset="0"/>
              <a:sym typeface="Wingdings" panose="05000000000000000000" pitchFamily="2" charset="2"/>
            </a:endParaRPr>
          </a:p>
          <a:p>
            <a:pPr marL="342900" indent="-342900" algn="l">
              <a:buFont typeface="Wingdings" panose="05000000000000000000" pitchFamily="2" charset="2"/>
              <a:buChar char="à"/>
            </a:pPr>
            <a:r>
              <a:rPr lang="pt-BR" sz="2500" dirty="0">
                <a:latin typeface="Montserrat" panose="00000500000000000000" pitchFamily="2" charset="0"/>
                <a:sym typeface="Wingdings" panose="05000000000000000000" pitchFamily="2" charset="2"/>
              </a:rPr>
              <a:t>Dificuldade de comprovação da incapacidade </a:t>
            </a:r>
          </a:p>
          <a:p>
            <a:pPr algn="l"/>
            <a:r>
              <a:rPr lang="pt-BR" sz="2500" dirty="0">
                <a:latin typeface="Montserrat" panose="00000500000000000000" pitchFamily="2" charset="0"/>
                <a:sym typeface="Wingdings" panose="05000000000000000000" pitchFamily="2" charset="2"/>
              </a:rPr>
              <a:t>    (“do lar”)</a:t>
            </a:r>
          </a:p>
          <a:p>
            <a:pPr algn="l"/>
            <a:endParaRPr lang="pt-BR" sz="2500" dirty="0">
              <a:latin typeface="Montserrat" panose="00000500000000000000" pitchFamily="2" charset="0"/>
            </a:endParaRPr>
          </a:p>
        </p:txBody>
      </p:sp>
    </p:spTree>
    <p:extLst>
      <p:ext uri="{BB962C8B-B14F-4D97-AF65-F5344CB8AC3E}">
        <p14:creationId xmlns:p14="http://schemas.microsoft.com/office/powerpoint/2010/main" val="3192432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A5B773-1DF2-1108-5E5C-0445AAC7B0CD}"/>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3223FC2C-3697-29FF-B473-DC60B5073AE4}"/>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BD7FE484-6892-27C0-93F3-E2CB666B69A6}"/>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FC7214B9-F710-4BFE-D33F-44C36DF614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9" name="Título 1">
            <a:extLst>
              <a:ext uri="{FF2B5EF4-FFF2-40B4-BE49-F238E27FC236}">
                <a16:creationId xmlns:a16="http://schemas.microsoft.com/office/drawing/2014/main" id="{3059AE0A-AA63-00B6-7435-690B8A24B325}"/>
              </a:ext>
            </a:extLst>
          </p:cNvPr>
          <p:cNvSpPr txBox="1">
            <a:spLocks/>
          </p:cNvSpPr>
          <p:nvPr/>
        </p:nvSpPr>
        <p:spPr>
          <a:xfrm>
            <a:off x="646388" y="868690"/>
            <a:ext cx="10783612" cy="120279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b="1" dirty="0">
                <a:latin typeface="Montserrat" panose="00000500000000000000" pitchFamily="2" charset="0"/>
              </a:rPr>
              <a:t>EXEMPLO HIPOTÉTICO:</a:t>
            </a:r>
          </a:p>
          <a:p>
            <a:pPr algn="l"/>
            <a:endParaRPr lang="pt-BR" sz="4000" b="1" dirty="0">
              <a:latin typeface="Montserrat" panose="00000500000000000000" pitchFamily="2" charset="0"/>
            </a:endParaRPr>
          </a:p>
        </p:txBody>
      </p:sp>
      <p:sp>
        <p:nvSpPr>
          <p:cNvPr id="2" name="Título 1">
            <a:extLst>
              <a:ext uri="{FF2B5EF4-FFF2-40B4-BE49-F238E27FC236}">
                <a16:creationId xmlns:a16="http://schemas.microsoft.com/office/drawing/2014/main" id="{56D52B3D-B082-262E-FE6B-CB59202C66D8}"/>
              </a:ext>
            </a:extLst>
          </p:cNvPr>
          <p:cNvSpPr txBox="1">
            <a:spLocks/>
          </p:cNvSpPr>
          <p:nvPr/>
        </p:nvSpPr>
        <p:spPr>
          <a:xfrm>
            <a:off x="646388" y="2194253"/>
            <a:ext cx="10783612" cy="381364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342900" indent="-342900" algn="just">
              <a:buFont typeface="Wingdings" panose="05000000000000000000" pitchFamily="2" charset="2"/>
              <a:buChar char="à"/>
            </a:pPr>
            <a:r>
              <a:rPr lang="pt-BR" sz="2500" dirty="0">
                <a:latin typeface="Montserrat" panose="00000500000000000000" pitchFamily="2" charset="0"/>
                <a:sym typeface="Wingdings" panose="05000000000000000000" pitchFamily="2" charset="2"/>
              </a:rPr>
              <a:t>União estável entre um homem e uma mulher</a:t>
            </a:r>
          </a:p>
          <a:p>
            <a:pPr marL="342900" indent="-342900" algn="just">
              <a:buFont typeface="Wingdings" panose="05000000000000000000" pitchFamily="2" charset="2"/>
              <a:buChar char="à"/>
            </a:pPr>
            <a:endParaRPr lang="pt-BR" sz="2500" dirty="0">
              <a:latin typeface="Montserrat" panose="00000500000000000000" pitchFamily="2" charset="0"/>
              <a:sym typeface="Wingdings" panose="05000000000000000000" pitchFamily="2" charset="2"/>
            </a:endParaRPr>
          </a:p>
          <a:p>
            <a:pPr marL="342900" indent="-342900" algn="just">
              <a:buFont typeface="Wingdings" panose="05000000000000000000" pitchFamily="2" charset="2"/>
              <a:buChar char="à"/>
            </a:pPr>
            <a:r>
              <a:rPr lang="pt-BR" sz="2500" dirty="0">
                <a:latin typeface="Montserrat" panose="00000500000000000000" pitchFamily="2" charset="0"/>
                <a:sym typeface="Wingdings" panose="05000000000000000000" pitchFamily="2" charset="2"/>
              </a:rPr>
              <a:t>Contexto de violência doméstica</a:t>
            </a:r>
          </a:p>
          <a:p>
            <a:pPr marL="342900" indent="-342900" algn="just">
              <a:buFont typeface="Wingdings" panose="05000000000000000000" pitchFamily="2" charset="2"/>
              <a:buChar char="à"/>
            </a:pPr>
            <a:endParaRPr lang="pt-BR" sz="2500" dirty="0">
              <a:latin typeface="Montserrat" panose="00000500000000000000" pitchFamily="2" charset="0"/>
              <a:sym typeface="Wingdings" panose="05000000000000000000" pitchFamily="2" charset="2"/>
            </a:endParaRPr>
          </a:p>
          <a:p>
            <a:pPr marL="342900" indent="-342900" algn="just">
              <a:buFont typeface="Wingdings" panose="05000000000000000000" pitchFamily="2" charset="2"/>
              <a:buChar char="à"/>
            </a:pPr>
            <a:r>
              <a:rPr lang="pt-BR" sz="2500" dirty="0">
                <a:latin typeface="Montserrat" panose="00000500000000000000" pitchFamily="2" charset="0"/>
                <a:sym typeface="Wingdings" panose="05000000000000000000" pitchFamily="2" charset="2"/>
              </a:rPr>
              <a:t>Mulher se afasta do lar – separação de fato</a:t>
            </a:r>
          </a:p>
          <a:p>
            <a:pPr marL="342900" indent="-342900" algn="just">
              <a:buFont typeface="Wingdings" panose="05000000000000000000" pitchFamily="2" charset="2"/>
              <a:buChar char="à"/>
            </a:pPr>
            <a:endParaRPr lang="pt-BR" sz="2500" dirty="0">
              <a:latin typeface="Montserrat" panose="00000500000000000000" pitchFamily="2" charset="0"/>
              <a:sym typeface="Wingdings" panose="05000000000000000000" pitchFamily="2" charset="2"/>
            </a:endParaRPr>
          </a:p>
          <a:p>
            <a:pPr marL="342900" indent="-342900" algn="just">
              <a:buFont typeface="Wingdings" panose="05000000000000000000" pitchFamily="2" charset="2"/>
              <a:buChar char="à"/>
            </a:pPr>
            <a:r>
              <a:rPr lang="pt-BR" sz="2500" dirty="0">
                <a:latin typeface="Montserrat" panose="00000500000000000000" pitchFamily="2" charset="0"/>
                <a:sym typeface="Wingdings" panose="05000000000000000000" pitchFamily="2" charset="2"/>
              </a:rPr>
              <a:t>Homem (segurado da previdência) falece neste período</a:t>
            </a:r>
          </a:p>
          <a:p>
            <a:pPr marL="342900" indent="-342900" algn="just">
              <a:buFont typeface="Wingdings" panose="05000000000000000000" pitchFamily="2" charset="2"/>
              <a:buChar char="à"/>
            </a:pPr>
            <a:endParaRPr lang="pt-BR" sz="2500" dirty="0">
              <a:latin typeface="Montserrat" panose="00000500000000000000" pitchFamily="2" charset="0"/>
              <a:sym typeface="Wingdings" panose="05000000000000000000" pitchFamily="2" charset="2"/>
            </a:endParaRPr>
          </a:p>
          <a:p>
            <a:pPr marL="342900" indent="-342900" algn="just">
              <a:buFont typeface="Wingdings" panose="05000000000000000000" pitchFamily="2" charset="2"/>
              <a:buChar char="à"/>
            </a:pPr>
            <a:r>
              <a:rPr lang="pt-BR" sz="2500" dirty="0">
                <a:latin typeface="Montserrat" panose="00000500000000000000" pitchFamily="2" charset="0"/>
                <a:sym typeface="Wingdings" panose="05000000000000000000" pitchFamily="2" charset="2"/>
              </a:rPr>
              <a:t>Pensão por morte é devida?</a:t>
            </a:r>
          </a:p>
          <a:p>
            <a:pPr marL="342900" indent="-342900" algn="just">
              <a:buFont typeface="Wingdings" panose="05000000000000000000" pitchFamily="2" charset="2"/>
              <a:buChar char="à"/>
            </a:pPr>
            <a:endParaRPr lang="pt-BR" sz="2500" dirty="0">
              <a:latin typeface="Montserrat" panose="00000500000000000000" pitchFamily="2" charset="0"/>
              <a:sym typeface="Wingdings" panose="05000000000000000000" pitchFamily="2" charset="2"/>
            </a:endParaRPr>
          </a:p>
          <a:p>
            <a:pPr marL="342900" indent="-342900" algn="just">
              <a:buFont typeface="Wingdings" panose="05000000000000000000" pitchFamily="2" charset="2"/>
              <a:buChar char="à"/>
            </a:pPr>
            <a:endParaRPr lang="pt-BR" sz="2500" dirty="0">
              <a:latin typeface="Montserrat" panose="00000500000000000000" pitchFamily="2" charset="0"/>
            </a:endParaRPr>
          </a:p>
        </p:txBody>
      </p:sp>
    </p:spTree>
    <p:extLst>
      <p:ext uri="{BB962C8B-B14F-4D97-AF65-F5344CB8AC3E}">
        <p14:creationId xmlns:p14="http://schemas.microsoft.com/office/powerpoint/2010/main" val="18705230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B8162A-B9B0-0903-2912-FCC793050DE2}"/>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DAAD7C59-7295-BC68-9F78-FF3726213CB7}"/>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E914E4E3-5BA7-19D0-50EB-30FCEEDFC223}"/>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6B6AD572-847D-D64B-7702-6E403F73A3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9" name="Título 1">
            <a:extLst>
              <a:ext uri="{FF2B5EF4-FFF2-40B4-BE49-F238E27FC236}">
                <a16:creationId xmlns:a16="http://schemas.microsoft.com/office/drawing/2014/main" id="{880B668A-0B75-56A4-A68F-1D4491479DCC}"/>
              </a:ext>
            </a:extLst>
          </p:cNvPr>
          <p:cNvSpPr txBox="1">
            <a:spLocks/>
          </p:cNvSpPr>
          <p:nvPr/>
        </p:nvSpPr>
        <p:spPr>
          <a:xfrm>
            <a:off x="646388" y="868690"/>
            <a:ext cx="10783612" cy="120279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b="1" dirty="0">
                <a:latin typeface="Montserrat" panose="00000500000000000000" pitchFamily="2" charset="0"/>
              </a:rPr>
              <a:t>EXEMPLOS: Aplicação do Protocolo na prática</a:t>
            </a:r>
          </a:p>
        </p:txBody>
      </p:sp>
      <p:sp>
        <p:nvSpPr>
          <p:cNvPr id="2" name="Título 1">
            <a:extLst>
              <a:ext uri="{FF2B5EF4-FFF2-40B4-BE49-F238E27FC236}">
                <a16:creationId xmlns:a16="http://schemas.microsoft.com/office/drawing/2014/main" id="{884BCE7F-372A-8C9E-C1A3-CDEC6ECC05C9}"/>
              </a:ext>
            </a:extLst>
          </p:cNvPr>
          <p:cNvSpPr txBox="1">
            <a:spLocks/>
          </p:cNvSpPr>
          <p:nvPr/>
        </p:nvSpPr>
        <p:spPr>
          <a:xfrm>
            <a:off x="646388" y="2194253"/>
            <a:ext cx="10783612" cy="381364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pt-BR" sz="2500" b="1" dirty="0">
                <a:solidFill>
                  <a:srgbClr val="002060"/>
                </a:solidFill>
                <a:latin typeface="Montserrat" panose="00000500000000000000" pitchFamily="2" charset="0"/>
                <a:sym typeface="Wingdings" panose="05000000000000000000" pitchFamily="2" charset="2"/>
              </a:rPr>
              <a:t>Pensão por morte: </a:t>
            </a:r>
          </a:p>
          <a:p>
            <a:pPr marL="342900" indent="-342900" algn="just">
              <a:buFont typeface="Wingdings" panose="05000000000000000000" pitchFamily="2" charset="2"/>
              <a:buChar char="à"/>
            </a:pPr>
            <a:r>
              <a:rPr lang="pt-BR" sz="2500" b="1" dirty="0" err="1">
                <a:latin typeface="Montserrat" panose="00000500000000000000" pitchFamily="2" charset="0"/>
                <a:sym typeface="Wingdings" panose="05000000000000000000" pitchFamily="2" charset="2"/>
              </a:rPr>
              <a:t>ApCiv</a:t>
            </a:r>
            <a:r>
              <a:rPr lang="pt-BR" sz="2500" b="1" dirty="0">
                <a:latin typeface="Montserrat" panose="00000500000000000000" pitchFamily="2" charset="0"/>
                <a:sym typeface="Wingdings" panose="05000000000000000000" pitchFamily="2" charset="2"/>
              </a:rPr>
              <a:t> 5002022-79.2023.4.03.6123 - TRF 3ª Região, 10ª Turma</a:t>
            </a:r>
            <a:r>
              <a:rPr lang="pt-BR" sz="2500" dirty="0">
                <a:latin typeface="Montserrat" panose="00000500000000000000" pitchFamily="2" charset="0"/>
                <a:sym typeface="Wingdings" panose="05000000000000000000" pitchFamily="2" charset="2"/>
              </a:rPr>
              <a:t>. Rel. Desembargadora Federal GABRIELA SHIZUE SOARES DE ARAUJO, julgado em 13/05/2025, DJEN DATA: 16/05/2025</a:t>
            </a:r>
          </a:p>
          <a:p>
            <a:pPr marL="342900" indent="-342900" algn="just">
              <a:buFont typeface="Wingdings" panose="05000000000000000000" pitchFamily="2" charset="2"/>
              <a:buChar char="à"/>
            </a:pPr>
            <a:endParaRPr lang="pt-BR" sz="2500" dirty="0">
              <a:latin typeface="Montserrat" panose="00000500000000000000" pitchFamily="2" charset="0"/>
              <a:sym typeface="Wingdings" panose="05000000000000000000" pitchFamily="2" charset="2"/>
            </a:endParaRPr>
          </a:p>
          <a:p>
            <a:pPr marL="342900" indent="-342900" algn="just">
              <a:buFont typeface="Wingdings" panose="05000000000000000000" pitchFamily="2" charset="2"/>
              <a:buChar char="à"/>
            </a:pPr>
            <a:endParaRPr lang="pt-BR" sz="2500" dirty="0">
              <a:latin typeface="Montserrat" panose="00000500000000000000" pitchFamily="2" charset="0"/>
              <a:sym typeface="Wingdings" panose="05000000000000000000" pitchFamily="2" charset="2"/>
            </a:endParaRPr>
          </a:p>
          <a:p>
            <a:pPr algn="just"/>
            <a:r>
              <a:rPr lang="pt-BR" sz="2500" b="1" dirty="0">
                <a:solidFill>
                  <a:srgbClr val="002060"/>
                </a:solidFill>
                <a:latin typeface="Montserrat" panose="00000500000000000000" pitchFamily="2" charset="0"/>
                <a:sym typeface="Wingdings" panose="05000000000000000000" pitchFamily="2" charset="2"/>
              </a:rPr>
              <a:t>Aposentadoria por Idade: </a:t>
            </a:r>
            <a:endParaRPr lang="pt-BR" sz="2500" dirty="0">
              <a:solidFill>
                <a:srgbClr val="002060"/>
              </a:solidFill>
              <a:latin typeface="Montserrat" panose="00000500000000000000" pitchFamily="2" charset="0"/>
              <a:sym typeface="Wingdings" panose="05000000000000000000" pitchFamily="2" charset="2"/>
            </a:endParaRPr>
          </a:p>
          <a:p>
            <a:pPr marL="342900" indent="-342900" algn="just">
              <a:buFont typeface="Wingdings" panose="05000000000000000000" pitchFamily="2" charset="2"/>
              <a:buChar char="à"/>
            </a:pPr>
            <a:r>
              <a:rPr lang="pt-BR" sz="2500" b="1" dirty="0" err="1">
                <a:latin typeface="Montserrat" panose="00000500000000000000" pitchFamily="2" charset="0"/>
                <a:sym typeface="Wingdings" panose="05000000000000000000" pitchFamily="2" charset="2"/>
              </a:rPr>
              <a:t>ApCiv</a:t>
            </a:r>
            <a:r>
              <a:rPr lang="pt-BR" sz="2500" b="1" dirty="0">
                <a:latin typeface="Montserrat" panose="00000500000000000000" pitchFamily="2" charset="0"/>
                <a:sym typeface="Wingdings" panose="05000000000000000000" pitchFamily="2" charset="2"/>
              </a:rPr>
              <a:t> 5568123-92.2019.4.03.9999 - TRF 3ª Região, 7ª Turma. </a:t>
            </a:r>
            <a:r>
              <a:rPr lang="pt-BR" sz="2500" dirty="0">
                <a:latin typeface="Montserrat" panose="00000500000000000000" pitchFamily="2" charset="0"/>
                <a:sym typeface="Wingdings" panose="05000000000000000000" pitchFamily="2" charset="2"/>
              </a:rPr>
              <a:t>Desembargadora Federal INES VIRGINIA PRADO SOARES.  DJEN DATA: 10/04/2025</a:t>
            </a:r>
            <a:endParaRPr lang="pt-BR" sz="2500" dirty="0">
              <a:latin typeface="Montserrat" panose="00000500000000000000" pitchFamily="2" charset="0"/>
            </a:endParaRPr>
          </a:p>
        </p:txBody>
      </p:sp>
    </p:spTree>
    <p:extLst>
      <p:ext uri="{BB962C8B-B14F-4D97-AF65-F5344CB8AC3E}">
        <p14:creationId xmlns:p14="http://schemas.microsoft.com/office/powerpoint/2010/main" val="18197052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DDB91B-4992-988C-0676-D162179ABA10}"/>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5C042E23-BD46-1270-1FE0-28F45250F63D}"/>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49A16588-0BC5-C409-0006-D93C1A5C3CF0}"/>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E3DD56DC-E99D-A755-D10F-D9C8FB7B28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2" name="Título 1">
            <a:extLst>
              <a:ext uri="{FF2B5EF4-FFF2-40B4-BE49-F238E27FC236}">
                <a16:creationId xmlns:a16="http://schemas.microsoft.com/office/drawing/2014/main" id="{E1E67FC6-40EF-7569-4CEE-B47591B85400}"/>
              </a:ext>
            </a:extLst>
          </p:cNvPr>
          <p:cNvSpPr txBox="1">
            <a:spLocks/>
          </p:cNvSpPr>
          <p:nvPr/>
        </p:nvSpPr>
        <p:spPr>
          <a:xfrm>
            <a:off x="646388" y="2338779"/>
            <a:ext cx="10783612" cy="381364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342900" indent="-342900" algn="l">
              <a:buFont typeface="Wingdings" panose="05000000000000000000" pitchFamily="2" charset="2"/>
              <a:buChar char="à"/>
            </a:pPr>
            <a:endParaRPr lang="pt-BR" sz="2500" dirty="0">
              <a:latin typeface="Montserrat" panose="00000500000000000000" pitchFamily="2" charset="0"/>
              <a:sym typeface="Wingdings" panose="05000000000000000000" pitchFamily="2" charset="2"/>
            </a:endParaRPr>
          </a:p>
          <a:p>
            <a:pPr algn="l"/>
            <a:endParaRPr lang="pt-BR" sz="2500" dirty="0">
              <a:latin typeface="Montserrat" panose="00000500000000000000" pitchFamily="2" charset="0"/>
            </a:endParaRPr>
          </a:p>
        </p:txBody>
      </p:sp>
      <p:sp>
        <p:nvSpPr>
          <p:cNvPr id="5" name="CaixaDeTexto 4">
            <a:extLst>
              <a:ext uri="{FF2B5EF4-FFF2-40B4-BE49-F238E27FC236}">
                <a16:creationId xmlns:a16="http://schemas.microsoft.com/office/drawing/2014/main" id="{45C7D703-25C9-9BC2-FFA1-6544D4924FAD}"/>
              </a:ext>
            </a:extLst>
          </p:cNvPr>
          <p:cNvSpPr txBox="1"/>
          <p:nvPr/>
        </p:nvSpPr>
        <p:spPr>
          <a:xfrm>
            <a:off x="556053" y="607694"/>
            <a:ext cx="10989559" cy="5632311"/>
          </a:xfrm>
          <a:prstGeom prst="rect">
            <a:avLst/>
          </a:prstGeom>
          <a:noFill/>
        </p:spPr>
        <p:txBody>
          <a:bodyPr wrap="square" rtlCol="0">
            <a:spAutoFit/>
          </a:bodyPr>
          <a:lstStyle/>
          <a:p>
            <a:pPr algn="just"/>
            <a:r>
              <a:rPr lang="pt-BR" sz="2000" dirty="0">
                <a:latin typeface="Arial" panose="020B0604020202020204" pitchFamily="34" charset="0"/>
                <a:cs typeface="Arial" panose="020B0604020202020204" pitchFamily="34" charset="0"/>
              </a:rPr>
              <a:t>“(...) - Imperativo salientar que o entendimento em contrário exarado pelo juiz a quo no sentido de que não restaria configurada relação afetiva entre o de cujus e a parte autora se baseou primordialmente no </a:t>
            </a:r>
            <a:r>
              <a:rPr lang="pt-BR" sz="2000" b="1" u="sng" dirty="0">
                <a:latin typeface="Arial" panose="020B0604020202020204" pitchFamily="34" charset="0"/>
                <a:cs typeface="Arial" panose="020B0604020202020204" pitchFamily="34" charset="0"/>
              </a:rPr>
              <a:t>depoimento pessoal </a:t>
            </a:r>
            <a:r>
              <a:rPr lang="pt-BR" sz="2000" dirty="0">
                <a:latin typeface="Arial" panose="020B0604020202020204" pitchFamily="34" charset="0"/>
                <a:cs typeface="Arial" panose="020B0604020202020204" pitchFamily="34" charset="0"/>
              </a:rPr>
              <a:t>desta, que foi, por sua vez, </a:t>
            </a:r>
            <a:r>
              <a:rPr lang="pt-BR" sz="2000" b="1" u="sng" dirty="0">
                <a:latin typeface="Arial" panose="020B0604020202020204" pitchFamily="34" charset="0"/>
                <a:cs typeface="Arial" panose="020B0604020202020204" pitchFamily="34" charset="0"/>
              </a:rPr>
              <a:t>conduzido com base em indagações centradas na intimidade sexual do casal e em estereótipos de gênero</a:t>
            </a:r>
            <a:r>
              <a:rPr lang="pt-BR" sz="2000" dirty="0">
                <a:latin typeface="Arial" panose="020B0604020202020204" pitchFamily="34" charset="0"/>
                <a:cs typeface="Arial" panose="020B0604020202020204" pitchFamily="34" charset="0"/>
              </a:rPr>
              <a:t>.</a:t>
            </a:r>
          </a:p>
          <a:p>
            <a:pPr algn="just"/>
            <a:r>
              <a:rPr lang="pt-BR" sz="2000" dirty="0">
                <a:latin typeface="Arial" panose="020B0604020202020204" pitchFamily="34" charset="0"/>
                <a:cs typeface="Arial" panose="020B0604020202020204" pitchFamily="34" charset="0"/>
              </a:rPr>
              <a:t>- Na condução do depoimento pessoal da parte autora, o magistrado a quo questiona o motivo da separação pregressa do casal, ao que foi respondido pela autora que estaria ocorrendo um desentendimento entre os cônjuges. Não satisfeito com a resposta obtida, questiona se o de cujus a agredia, ao que a autora respondeu que não, bem como questiona se o de cujus bebia, ao que a autora respondeu que apenas socialmente. Ainda, questiona se quando o de cujus ”se embriagava prejudicava a parte autora”, ao que esta respondeu que não. Por fim, questiona se o de cujus possuía relações extraconjugais, ao que a parte autora novamente responde que não.</a:t>
            </a:r>
          </a:p>
          <a:p>
            <a:pPr algn="just"/>
            <a:r>
              <a:rPr lang="pt-BR" sz="2000" dirty="0">
                <a:latin typeface="Arial" panose="020B0604020202020204" pitchFamily="34" charset="0"/>
                <a:cs typeface="Arial" panose="020B0604020202020204" pitchFamily="34" charset="0"/>
              </a:rPr>
              <a:t>- Dando continuidade ao depoimento pessoal, ao partir do pressuposto de que, mesmo após a separação, o casal estaria de fato residindo na mesma residência, o magistrado de primeiro grau questiona se a autora habitaria o mesmo cômodo que o de cujus, tendo a parte respondido que eles dormiam em quartos diferentes (inclusive em face da enfermidade enfrentada pelo de cujus), e, mais uma vez não satisfeito, questiona se o casal mantinha relações sexuais, tendo a autora novamente respondido negativamente.</a:t>
            </a:r>
          </a:p>
        </p:txBody>
      </p:sp>
    </p:spTree>
    <p:extLst>
      <p:ext uri="{BB962C8B-B14F-4D97-AF65-F5344CB8AC3E}">
        <p14:creationId xmlns:p14="http://schemas.microsoft.com/office/powerpoint/2010/main" val="16810878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A4CFDD-947B-D970-92FD-F166A4B65305}"/>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E014A5DE-5AC4-0794-E1A8-D1DA45109428}"/>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B9325D67-0402-71D0-095D-9DF3431D77B5}"/>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9E6B6BA9-9A9B-261E-F488-1498E9D616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2" name="Título 1">
            <a:extLst>
              <a:ext uri="{FF2B5EF4-FFF2-40B4-BE49-F238E27FC236}">
                <a16:creationId xmlns:a16="http://schemas.microsoft.com/office/drawing/2014/main" id="{4EA35172-E31B-6899-6400-D02971B11F68}"/>
              </a:ext>
            </a:extLst>
          </p:cNvPr>
          <p:cNvSpPr txBox="1">
            <a:spLocks/>
          </p:cNvSpPr>
          <p:nvPr/>
        </p:nvSpPr>
        <p:spPr>
          <a:xfrm>
            <a:off x="646388" y="2338779"/>
            <a:ext cx="10783612" cy="381364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342900" indent="-342900" algn="l">
              <a:buFont typeface="Wingdings" panose="05000000000000000000" pitchFamily="2" charset="2"/>
              <a:buChar char="à"/>
            </a:pPr>
            <a:endParaRPr lang="pt-BR" sz="2500" dirty="0">
              <a:latin typeface="Montserrat" panose="00000500000000000000" pitchFamily="2" charset="0"/>
              <a:sym typeface="Wingdings" panose="05000000000000000000" pitchFamily="2" charset="2"/>
            </a:endParaRPr>
          </a:p>
          <a:p>
            <a:pPr algn="l"/>
            <a:endParaRPr lang="pt-BR" sz="2500" dirty="0">
              <a:latin typeface="Montserrat" panose="00000500000000000000" pitchFamily="2" charset="0"/>
            </a:endParaRPr>
          </a:p>
        </p:txBody>
      </p:sp>
      <p:sp>
        <p:nvSpPr>
          <p:cNvPr id="5" name="CaixaDeTexto 4">
            <a:extLst>
              <a:ext uri="{FF2B5EF4-FFF2-40B4-BE49-F238E27FC236}">
                <a16:creationId xmlns:a16="http://schemas.microsoft.com/office/drawing/2014/main" id="{776C4F8A-C1F6-7FE8-A043-4A0F667F4AEC}"/>
              </a:ext>
            </a:extLst>
          </p:cNvPr>
          <p:cNvSpPr txBox="1"/>
          <p:nvPr/>
        </p:nvSpPr>
        <p:spPr>
          <a:xfrm>
            <a:off x="518984" y="463979"/>
            <a:ext cx="11026628" cy="6463308"/>
          </a:xfrm>
          <a:prstGeom prst="rect">
            <a:avLst/>
          </a:prstGeom>
          <a:noFill/>
        </p:spPr>
        <p:txBody>
          <a:bodyPr wrap="square" rtlCol="0">
            <a:spAutoFit/>
          </a:bodyPr>
          <a:lstStyle/>
          <a:p>
            <a:pPr algn="just"/>
            <a:r>
              <a:rPr lang="pt-BR" dirty="0">
                <a:latin typeface="Arial" panose="020B0604020202020204" pitchFamily="34" charset="0"/>
                <a:cs typeface="Arial" panose="020B0604020202020204" pitchFamily="34" charset="0"/>
              </a:rPr>
              <a:t>-  Tais questionamentos reiterados traduzem uma visão extremamente estigmatizante com relação ao papel e aos direitos da mulher dentro de uma relação conjugal, especialmente considerando que, para fins de concessão de pensão por morte, faz-se totalmente irrelevante para o magistrado conhecer os motivos da separação conjugal e da própria reconciliação, de foro íntimo do casal, e muito menos é cabível se entremear em detalhes referentes às suas relações sexuais.</a:t>
            </a:r>
          </a:p>
          <a:p>
            <a:pPr algn="just"/>
            <a:r>
              <a:rPr lang="pt-BR" dirty="0">
                <a:latin typeface="Arial" panose="020B0604020202020204" pitchFamily="34" charset="0"/>
                <a:cs typeface="Arial" panose="020B0604020202020204" pitchFamily="34" charset="0"/>
              </a:rPr>
              <a:t>- Pela forma como foi conduzido o depoimento, pode-se dar a impressão equivocada de que os motivos justificáveis para que uma mulher pudesse desejar a separação de seu marido, ou até deixar de se reconciliar com ele, seriam: a um, porque era agredida; a dois, porque o cônjuge se embriagava; a três, porque o cônjuge a agredia quando “se embriagava”; ou, a quatro, porque o cônjuge mantinha relações extraconjugais.</a:t>
            </a:r>
          </a:p>
          <a:p>
            <a:pPr algn="just"/>
            <a:r>
              <a:rPr lang="pt-BR" dirty="0">
                <a:latin typeface="Arial" panose="020B0604020202020204" pitchFamily="34" charset="0"/>
                <a:cs typeface="Arial" panose="020B0604020202020204" pitchFamily="34" charset="0"/>
              </a:rPr>
              <a:t>- </a:t>
            </a:r>
            <a:r>
              <a:rPr lang="pt-BR" b="1" dirty="0">
                <a:latin typeface="Arial" panose="020B0604020202020204" pitchFamily="34" charset="0"/>
                <a:cs typeface="Arial" panose="020B0604020202020204" pitchFamily="34" charset="0"/>
              </a:rPr>
              <a:t>O </a:t>
            </a:r>
            <a:r>
              <a:rPr lang="pt-BR" b="1" u="sng" dirty="0">
                <a:latin typeface="Arial" panose="020B0604020202020204" pitchFamily="34" charset="0"/>
                <a:cs typeface="Arial" panose="020B0604020202020204" pitchFamily="34" charset="0"/>
              </a:rPr>
              <a:t>Protocolo para Julgamento com Perspectiva de Gênero, anexado à Recomendação CNJ n.º 128/2022, e aprovado pelo Grupo de Trabalho pela Portaria CNJ n.º 27/2021, visando implementar a Política Nacional ao Enfrentamento à Violência contra as Mulheres pelo Poder Judiciário, estabelecida pela Resolução CNJ n.º 254/2020</a:t>
            </a:r>
            <a:r>
              <a:rPr lang="pt-BR" b="1" dirty="0">
                <a:latin typeface="Arial" panose="020B0604020202020204" pitchFamily="34" charset="0"/>
                <a:cs typeface="Arial" panose="020B0604020202020204" pitchFamily="34" charset="0"/>
              </a:rPr>
              <a:t>, instrui que o julgador se abstenha de perguntas calcadas em estereótipos de gênero ou em temas íntimos irrelevantes, devendo dirigir a instrução probatória aos elementos objetivos para caracterização da união estável — convivência pública, contínua e duradoura, e dependência econômica.</a:t>
            </a:r>
          </a:p>
          <a:p>
            <a:pPr algn="just"/>
            <a:r>
              <a:rPr lang="pt-BR" dirty="0">
                <a:latin typeface="Arial" panose="020B0604020202020204" pitchFamily="34" charset="0"/>
                <a:cs typeface="Arial" panose="020B0604020202020204" pitchFamily="34" charset="0"/>
              </a:rPr>
              <a:t>(...)</a:t>
            </a:r>
          </a:p>
          <a:p>
            <a:pPr algn="just"/>
            <a:r>
              <a:rPr lang="pt-BR" dirty="0">
                <a:latin typeface="Arial" panose="020B0604020202020204" pitchFamily="34" charset="0"/>
                <a:cs typeface="Arial" panose="020B0604020202020204" pitchFamily="34" charset="0"/>
              </a:rPr>
              <a:t>- </a:t>
            </a:r>
            <a:r>
              <a:rPr lang="pt-BR" b="1" dirty="0">
                <a:latin typeface="Arial" panose="020B0604020202020204" pitchFamily="34" charset="0"/>
                <a:cs typeface="Arial" panose="020B0604020202020204" pitchFamily="34" charset="0"/>
              </a:rPr>
              <a:t>Tal orientação processual harmoniza com o princípio constitucional da igualdade de gênero, trazido pelo artigo 5º, inciso I, da Constituição Federal, que disciplina que homens e mulheres são iguais em direitos e obrigações, e pelo princípio constitucional da dignidade da pessoa humana, trazido pelo artigo 1º, inciso III, da Constituição Federal, consolidado como fundamento da República.</a:t>
            </a:r>
          </a:p>
        </p:txBody>
      </p:sp>
    </p:spTree>
    <p:extLst>
      <p:ext uri="{BB962C8B-B14F-4D97-AF65-F5344CB8AC3E}">
        <p14:creationId xmlns:p14="http://schemas.microsoft.com/office/powerpoint/2010/main" val="20873498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8AEB26-46FB-B56F-0AAF-39A07E8BFD70}"/>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7CCBE970-E3CC-D6A2-20B3-AD5B0CC77220}"/>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ED044194-0627-56E4-072B-C75A206FB378}"/>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1B804C4D-AED6-7B49-AEBF-556F20513A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2" name="Título 1">
            <a:extLst>
              <a:ext uri="{FF2B5EF4-FFF2-40B4-BE49-F238E27FC236}">
                <a16:creationId xmlns:a16="http://schemas.microsoft.com/office/drawing/2014/main" id="{2D8EA403-1448-DBD9-B043-E612C5F54317}"/>
              </a:ext>
            </a:extLst>
          </p:cNvPr>
          <p:cNvSpPr txBox="1">
            <a:spLocks/>
          </p:cNvSpPr>
          <p:nvPr/>
        </p:nvSpPr>
        <p:spPr>
          <a:xfrm>
            <a:off x="646388" y="2338779"/>
            <a:ext cx="10783612" cy="381364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342900" indent="-342900" algn="l">
              <a:buFont typeface="Wingdings" panose="05000000000000000000" pitchFamily="2" charset="2"/>
              <a:buChar char="à"/>
            </a:pPr>
            <a:endParaRPr lang="pt-BR" sz="2500" dirty="0">
              <a:latin typeface="Montserrat" panose="00000500000000000000" pitchFamily="2" charset="0"/>
              <a:sym typeface="Wingdings" panose="05000000000000000000" pitchFamily="2" charset="2"/>
            </a:endParaRPr>
          </a:p>
          <a:p>
            <a:pPr algn="l"/>
            <a:endParaRPr lang="pt-BR" sz="2500" dirty="0">
              <a:latin typeface="Montserrat" panose="00000500000000000000" pitchFamily="2" charset="0"/>
            </a:endParaRPr>
          </a:p>
        </p:txBody>
      </p:sp>
      <p:sp>
        <p:nvSpPr>
          <p:cNvPr id="5" name="CaixaDeTexto 4">
            <a:extLst>
              <a:ext uri="{FF2B5EF4-FFF2-40B4-BE49-F238E27FC236}">
                <a16:creationId xmlns:a16="http://schemas.microsoft.com/office/drawing/2014/main" id="{77EE8803-B6DF-14AA-C9C6-44B3E3A30898}"/>
              </a:ext>
            </a:extLst>
          </p:cNvPr>
          <p:cNvSpPr txBox="1"/>
          <p:nvPr/>
        </p:nvSpPr>
        <p:spPr>
          <a:xfrm>
            <a:off x="378941" y="104651"/>
            <a:ext cx="11166671" cy="6863417"/>
          </a:xfrm>
          <a:prstGeom prst="rect">
            <a:avLst/>
          </a:prstGeom>
          <a:noFill/>
        </p:spPr>
        <p:txBody>
          <a:bodyPr wrap="square" rtlCol="0">
            <a:spAutoFit/>
          </a:bodyPr>
          <a:lstStyle/>
          <a:p>
            <a:pPr algn="just"/>
            <a:r>
              <a:rPr lang="pt-BR" sz="2000" dirty="0">
                <a:latin typeface="Arial" panose="020B0604020202020204" pitchFamily="34" charset="0"/>
                <a:cs typeface="Arial" panose="020B0604020202020204" pitchFamily="34" charset="0"/>
              </a:rPr>
              <a:t>- Em síntese, temos que </a:t>
            </a:r>
            <a:r>
              <a:rPr lang="pt-BR" sz="2000" b="1" u="sng" dirty="0">
                <a:latin typeface="Arial" panose="020B0604020202020204" pitchFamily="34" charset="0"/>
                <a:cs typeface="Arial" panose="020B0604020202020204" pitchFamily="34" charset="0"/>
              </a:rPr>
              <a:t>a condução da instrução processual foi deficiente em preservar não apenas a dignidade da parte autora, mas também a máxima efetivação dos princípios do julgamento com perspectiva de gênero, da isonomia processual e da cooperação</a:t>
            </a:r>
            <a:r>
              <a:rPr lang="pt-BR" sz="2000" dirty="0">
                <a:latin typeface="Arial" panose="020B0604020202020204" pitchFamily="34" charset="0"/>
                <a:cs typeface="Arial" panose="020B0604020202020204" pitchFamily="34" charset="0"/>
              </a:rPr>
              <a:t>.</a:t>
            </a:r>
          </a:p>
          <a:p>
            <a:pPr algn="just"/>
            <a:r>
              <a:rPr lang="pt-BR" sz="2000" dirty="0">
                <a:latin typeface="Arial" panose="020B0604020202020204" pitchFamily="34" charset="0"/>
                <a:cs typeface="Arial" panose="020B0604020202020204" pitchFamily="34" charset="0"/>
              </a:rPr>
              <a:t>- A manutenção, em quaisquer atos judiciais, de práticas eivadas de um machismo que, infelizmente, é estrutural e, ainda que inconscientemente, não isenta qualquer um de nós, afronta o caráter protetivo do benefício previdenciário e desvirtua a real finalidade do processo. Tal conduta macula a função jurisdicional e contraria o Protocolo para Julgamento com Perspectiva de Gênero e os valores constitucionais da igualdade de gênero e da dignidade da pessoa humana.</a:t>
            </a:r>
          </a:p>
          <a:p>
            <a:pPr algn="just"/>
            <a:r>
              <a:rPr lang="pt-BR" sz="2000" dirty="0">
                <a:latin typeface="Arial" panose="020B0604020202020204" pitchFamily="34" charset="0"/>
                <a:cs typeface="Arial" panose="020B0604020202020204" pitchFamily="34" charset="0"/>
              </a:rPr>
              <a:t>- </a:t>
            </a:r>
            <a:r>
              <a:rPr lang="pt-BR" sz="2000" b="1" dirty="0">
                <a:latin typeface="Arial" panose="020B0604020202020204" pitchFamily="34" charset="0"/>
                <a:cs typeface="Arial" panose="020B0604020202020204" pitchFamily="34" charset="0"/>
              </a:rPr>
              <a:t>Cabe ao próprio sistema de justiça, e nesse sentido vêm as recomendações do Conselho Nacional de Justiça, corrigir eventuais distorções, inclusive em um sentido auto educativo e reflexivo que cabe a todos nós, magistradas e magistrados, para que as desigualdades e discriminações de gênero históricas que perpassam gerações não se perpetuem ainda mais em nossas instituições.</a:t>
            </a:r>
          </a:p>
          <a:p>
            <a:pPr algn="just"/>
            <a:r>
              <a:rPr lang="pt-BR" sz="2000" dirty="0">
                <a:latin typeface="Arial" panose="020B0604020202020204" pitchFamily="34" charset="0"/>
                <a:cs typeface="Arial" panose="020B0604020202020204" pitchFamily="34" charset="0"/>
              </a:rPr>
              <a:t>- Ainda seguindo-se o Protocolo para Julgamento com Perspectiva de Gênero, ficou consignado, pelas declarações das testemunhas e da própria autora, que esta se manteve em uma relação de união estável com o "de cujus", assumindo a função de seus cuidados em razão da enfermidade - câncer - que culminou em seu falecimento. Não se pode ignorar que, na divisão sexual desigual do trabalho que se estabeleceu por séculos em nossa sociedade, as mulheres são as principais responsáveis pelos cuidados dos vulneráveis, incluindo crianças, idosos e enfermos.</a:t>
            </a:r>
          </a:p>
        </p:txBody>
      </p:sp>
    </p:spTree>
    <p:extLst>
      <p:ext uri="{BB962C8B-B14F-4D97-AF65-F5344CB8AC3E}">
        <p14:creationId xmlns:p14="http://schemas.microsoft.com/office/powerpoint/2010/main" val="15017051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39D58F-E4B3-2AED-0C3F-568A15454975}"/>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A52ABC20-37D7-1F51-C1B0-342C0B9252CF}"/>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389F1ED6-027E-F0E8-0D2E-3C804F2F049A}"/>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E6519C38-364D-6B7F-A36C-109DFDE487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2" name="Título 1">
            <a:extLst>
              <a:ext uri="{FF2B5EF4-FFF2-40B4-BE49-F238E27FC236}">
                <a16:creationId xmlns:a16="http://schemas.microsoft.com/office/drawing/2014/main" id="{CB99AD7D-09BD-9F49-9ECD-BDB977ED6A49}"/>
              </a:ext>
            </a:extLst>
          </p:cNvPr>
          <p:cNvSpPr txBox="1">
            <a:spLocks/>
          </p:cNvSpPr>
          <p:nvPr/>
        </p:nvSpPr>
        <p:spPr>
          <a:xfrm>
            <a:off x="646388" y="2338779"/>
            <a:ext cx="10783612" cy="381364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342900" indent="-342900" algn="l">
              <a:buFont typeface="Wingdings" panose="05000000000000000000" pitchFamily="2" charset="2"/>
              <a:buChar char="à"/>
            </a:pPr>
            <a:endParaRPr lang="pt-BR" sz="2500" dirty="0">
              <a:latin typeface="Montserrat" panose="00000500000000000000" pitchFamily="2" charset="0"/>
              <a:sym typeface="Wingdings" panose="05000000000000000000" pitchFamily="2" charset="2"/>
            </a:endParaRPr>
          </a:p>
          <a:p>
            <a:pPr algn="l"/>
            <a:endParaRPr lang="pt-BR" sz="2500" dirty="0">
              <a:latin typeface="Montserrat" panose="00000500000000000000" pitchFamily="2" charset="0"/>
            </a:endParaRPr>
          </a:p>
        </p:txBody>
      </p:sp>
      <p:sp>
        <p:nvSpPr>
          <p:cNvPr id="5" name="CaixaDeTexto 4">
            <a:extLst>
              <a:ext uri="{FF2B5EF4-FFF2-40B4-BE49-F238E27FC236}">
                <a16:creationId xmlns:a16="http://schemas.microsoft.com/office/drawing/2014/main" id="{797F28E1-1E84-A997-6B5A-19D5E9DA010C}"/>
              </a:ext>
            </a:extLst>
          </p:cNvPr>
          <p:cNvSpPr txBox="1"/>
          <p:nvPr/>
        </p:nvSpPr>
        <p:spPr>
          <a:xfrm>
            <a:off x="454858" y="488693"/>
            <a:ext cx="11166671" cy="6186309"/>
          </a:xfrm>
          <a:prstGeom prst="rect">
            <a:avLst/>
          </a:prstGeom>
          <a:noFill/>
        </p:spPr>
        <p:txBody>
          <a:bodyPr wrap="square" rtlCol="0">
            <a:spAutoFit/>
          </a:bodyPr>
          <a:lstStyle/>
          <a:p>
            <a:pPr algn="just"/>
            <a:r>
              <a:rPr lang="pt-BR" dirty="0">
                <a:latin typeface="Arial" panose="020B0604020202020204" pitchFamily="34" charset="0"/>
                <a:cs typeface="Arial" panose="020B0604020202020204" pitchFamily="34" charset="0"/>
              </a:rPr>
              <a:t>- A própria Lei nº 15.069, de 23 de dezembro de 2024, reconhece expressamente em seu texto que as mulheres brasileiras são as principais responsáveis pelo trabalho não remunerado do cuidado, quando estabelece como um dos objetivos da Política Nacional de Cuidados “promover o reconhecimento, a redução e a redistribuição do trabalho não remunerado do cuidado, realizado primordialmente pelas mulheres” (artigo 4º, inciso VI) e, ainda, quando dispõe que o Poder Executivo deverá incluir em seu Plano Nacional de Cuidados a “estruturação de medidas para redução da sobrecarga de trabalho não remunerado que recai sobre as famílias, em especial sobre as mulheres, com a promoção da corresponsabilidade social e entre homens e mulheres” (artigo 9º, inciso V).</a:t>
            </a:r>
          </a:p>
          <a:p>
            <a:pPr algn="just"/>
            <a:r>
              <a:rPr lang="pt-BR" dirty="0">
                <a:latin typeface="Arial" panose="020B0604020202020204" pitchFamily="34" charset="0"/>
                <a:cs typeface="Arial" panose="020B0604020202020204" pitchFamily="34" charset="0"/>
              </a:rPr>
              <a:t>- Destarte, </a:t>
            </a:r>
            <a:r>
              <a:rPr lang="pt-BR" b="1" dirty="0">
                <a:latin typeface="Arial" panose="020B0604020202020204" pitchFamily="34" charset="0"/>
                <a:cs typeface="Arial" panose="020B0604020202020204" pitchFamily="34" charset="0"/>
              </a:rPr>
              <a:t>admitir que a mulher assuma uma função não remunerada de cuidar de seu companheiro enfermo, e ao mesmo tempo afirmar que tal responsabilidade não é suficiente para configurar a relação afetiva entre o casal, acaba por reforçar esse estereótipo de gênero extremamente discriminatório, como se a parte autora, no caso, fosse obrigada a cuidar do "de cujus", pelo simples fato de ser mulher.</a:t>
            </a:r>
          </a:p>
          <a:p>
            <a:pPr algn="just"/>
            <a:r>
              <a:rPr lang="pt-BR" dirty="0">
                <a:latin typeface="Arial" panose="020B0604020202020204" pitchFamily="34" charset="0"/>
                <a:cs typeface="Arial" panose="020B0604020202020204" pitchFamily="34" charset="0"/>
              </a:rPr>
              <a:t>- Diante do conjunto probatório constante nos autos, conclui-se, com segurança, que, além do longo casamento, que gerou duas filhas, a parte autora viveu em regime de união estável com o falecido de 2017 até a data do óbito, em 14/09/2020, sendo presumida a sua dependência econômica, nos termos do artigo 16, inciso I da Lei nº 8.213/1991, motivo pelo qual tem direito a parte autora à concessão do benefício de pensão por morte, de forma vitalícia, nos termos dos artigos 74 e 77, §2º, inciso V, alínea "c",  item "6", da Lei nº 8.213/91. (...) “</a:t>
            </a:r>
          </a:p>
          <a:p>
            <a:pPr algn="just"/>
            <a:r>
              <a:rPr lang="pt-BR" b="1" dirty="0">
                <a:latin typeface="Arial" panose="020B0604020202020204" pitchFamily="34" charset="0"/>
                <a:cs typeface="Arial" panose="020B0604020202020204" pitchFamily="34" charset="0"/>
              </a:rPr>
              <a:t>(TRF 3ª Região, 10ª Turma, </a:t>
            </a:r>
            <a:r>
              <a:rPr lang="pt-BR" b="1" dirty="0" err="1">
                <a:latin typeface="Arial" panose="020B0604020202020204" pitchFamily="34" charset="0"/>
                <a:cs typeface="Arial" panose="020B0604020202020204" pitchFamily="34" charset="0"/>
              </a:rPr>
              <a:t>ApCiv</a:t>
            </a:r>
            <a:r>
              <a:rPr lang="pt-BR" b="1" dirty="0">
                <a:latin typeface="Arial" panose="020B0604020202020204" pitchFamily="34" charset="0"/>
                <a:cs typeface="Arial" panose="020B0604020202020204" pitchFamily="34" charset="0"/>
              </a:rPr>
              <a:t> - APELAÇÃO CÍVEL - 5002022-79.2023.4.03.6123, Rel. Desembargadora Federal GABRIELA SHIZUE SOARES DE ARAUJO, julgado em 13/05/2025, DJEN DATA: 16/05/2025)</a:t>
            </a:r>
          </a:p>
        </p:txBody>
      </p:sp>
    </p:spTree>
    <p:extLst>
      <p:ext uri="{BB962C8B-B14F-4D97-AF65-F5344CB8AC3E}">
        <p14:creationId xmlns:p14="http://schemas.microsoft.com/office/powerpoint/2010/main" val="38998925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a:extLst>
            <a:ext uri="{FF2B5EF4-FFF2-40B4-BE49-F238E27FC236}">
              <a16:creationId xmlns:a16="http://schemas.microsoft.com/office/drawing/2014/main" id="{12E6D300-529D-1C8A-32C2-EE5134ECB4DC}"/>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D631115C-580A-4EB0-7A10-5BC624D105D9}"/>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AB8BDC80-1A73-8385-BABF-5E872BFE879D}"/>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085A0DC4-84AA-D847-C4C2-AF0054A1AE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2" name="Título 1">
            <a:extLst>
              <a:ext uri="{FF2B5EF4-FFF2-40B4-BE49-F238E27FC236}">
                <a16:creationId xmlns:a16="http://schemas.microsoft.com/office/drawing/2014/main" id="{64CA9368-D601-C975-047C-322FA06363BB}"/>
              </a:ext>
            </a:extLst>
          </p:cNvPr>
          <p:cNvSpPr txBox="1">
            <a:spLocks/>
          </p:cNvSpPr>
          <p:nvPr/>
        </p:nvSpPr>
        <p:spPr>
          <a:xfrm>
            <a:off x="646388" y="2338779"/>
            <a:ext cx="10783612" cy="381364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342900" indent="-342900" algn="l">
              <a:buFont typeface="Wingdings" panose="05000000000000000000" pitchFamily="2" charset="2"/>
              <a:buChar char="à"/>
            </a:pPr>
            <a:endParaRPr lang="pt-BR" sz="2500" dirty="0">
              <a:latin typeface="Montserrat" panose="00000500000000000000" pitchFamily="2" charset="0"/>
              <a:sym typeface="Wingdings" panose="05000000000000000000" pitchFamily="2" charset="2"/>
            </a:endParaRPr>
          </a:p>
          <a:p>
            <a:pPr algn="l"/>
            <a:endParaRPr lang="pt-BR" sz="2500" dirty="0">
              <a:latin typeface="Montserrat" panose="00000500000000000000" pitchFamily="2" charset="0"/>
            </a:endParaRPr>
          </a:p>
        </p:txBody>
      </p:sp>
      <p:sp>
        <p:nvSpPr>
          <p:cNvPr id="5" name="CaixaDeTexto 4">
            <a:extLst>
              <a:ext uri="{FF2B5EF4-FFF2-40B4-BE49-F238E27FC236}">
                <a16:creationId xmlns:a16="http://schemas.microsoft.com/office/drawing/2014/main" id="{CA2720ED-7E3C-8A87-B9CD-9601935FE393}"/>
              </a:ext>
            </a:extLst>
          </p:cNvPr>
          <p:cNvSpPr txBox="1"/>
          <p:nvPr/>
        </p:nvSpPr>
        <p:spPr>
          <a:xfrm>
            <a:off x="370562" y="305068"/>
            <a:ext cx="11335264" cy="6247864"/>
          </a:xfrm>
          <a:prstGeom prst="rect">
            <a:avLst/>
          </a:prstGeom>
          <a:noFill/>
        </p:spPr>
        <p:txBody>
          <a:bodyPr wrap="square" rtlCol="0">
            <a:spAutoFit/>
          </a:bodyPr>
          <a:lstStyle/>
          <a:p>
            <a:pPr algn="just"/>
            <a:r>
              <a:rPr lang="pt-BR" sz="2000" dirty="0">
                <a:latin typeface="Arial" panose="020B0604020202020204" pitchFamily="34" charset="0"/>
                <a:cs typeface="Arial" panose="020B0604020202020204" pitchFamily="34" charset="0"/>
              </a:rPr>
              <a:t>DIREITO PREVIDENCIÁRIO. APELAÇÃO CÍVEL. APOSENTADORIA POR IDADE URBANA. RECONHECIMENTO DE TEMPO DE SERVIÇO COMO EMPREGADA DOMÉSTICA. RASURA EM CTPS. PROVA ORAL IDÔNEA. JULGAMENTO COM PERSPECTIVA DE GÊNERO. RECURSO PROVIDO. I. CASO EM EXAME (...) II. QUESTÃO EM DISCUSSÃO: Há duas questões em discussão: (i) definir se a anotação na CTPS com rasura pode ser considerada como início de prova material do vínculo de trabalho como empregada doméstica  entre 1973 e 1979; e (</a:t>
            </a:r>
            <a:r>
              <a:rPr lang="pt-BR" sz="2000" dirty="0" err="1">
                <a:latin typeface="Arial" panose="020B0604020202020204" pitchFamily="34" charset="0"/>
                <a:cs typeface="Arial" panose="020B0604020202020204" pitchFamily="34" charset="0"/>
              </a:rPr>
              <a:t>ii</a:t>
            </a:r>
            <a:r>
              <a:rPr lang="pt-BR" sz="2000" dirty="0">
                <a:latin typeface="Arial" panose="020B0604020202020204" pitchFamily="34" charset="0"/>
                <a:cs typeface="Arial" panose="020B0604020202020204" pitchFamily="34" charset="0"/>
              </a:rPr>
              <a:t>) estabelecer se a autora faz jus à aposentadoria por idade urbana com base no reconhecimento integral do referido período. III. RAZÕES DE DECIDIR: A jurisprudência dominante reconhece que rasura em anotações de CTPS afasta a presunção de veracidade absoluta, mas admite que essas anotações sirvam como início de prova material, desde que corroboradas por outros elementos probatórios, especialmente a prova oral produzida em juízo. A prova testemunhal produzida em audiência foi uníssona e coerente ao confirmar o vínculo empregatício da autora com a mesma empregadora durante o período de 1973 a 1979, suprindo a fragilidade da prova documental. </a:t>
            </a:r>
            <a:r>
              <a:rPr lang="pt-BR" sz="2000" b="1" u="sng" dirty="0">
                <a:latin typeface="Arial" panose="020B0604020202020204" pitchFamily="34" charset="0"/>
                <a:cs typeface="Arial" panose="020B0604020202020204" pitchFamily="34" charset="0"/>
              </a:rPr>
              <a:t>O julgamento deve observar o Protocolo para Julgamento com Perspectiva de Gênero (Resolução CNJ nº 492/2023), que impõe a consideração das desigualdades históricas, sociais e estruturais enfrentadas pelas mulheres, em especial aquelas pertencentes a grupos vulneráveis, como as trabalhadoras domésticas negras e de baixa escolaridade</a:t>
            </a:r>
            <a:r>
              <a:rPr lang="pt-BR" sz="2000" dirty="0">
                <a:latin typeface="Arial" panose="020B0604020202020204" pitchFamily="34" charset="0"/>
                <a:cs typeface="Arial" panose="020B0604020202020204" pitchFamily="34" charset="0"/>
              </a:rPr>
              <a:t>. A informalidade estrutural do trabalho doméstico, historicamente marginalizado e associado à herança escravocrata, justifica a mitigação da rigidez probatória, de modo a não perpetuar injustiças decorrentes de discriminações de gênero, raça e classe.</a:t>
            </a:r>
            <a:endParaRPr lang="pt-BR"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842113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a:extLst>
            <a:ext uri="{FF2B5EF4-FFF2-40B4-BE49-F238E27FC236}">
              <a16:creationId xmlns:a16="http://schemas.microsoft.com/office/drawing/2014/main" id="{7A734604-4D8E-FF6A-C8DD-D46F55775DE1}"/>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7D312B60-A1D9-6836-5864-5E921C4D27F2}"/>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4952B2E1-E1CA-94C1-F60E-61D3C1F02BB6}"/>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9104E3AE-A2A3-4110-492F-21F0AC25D8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2" name="Título 1">
            <a:extLst>
              <a:ext uri="{FF2B5EF4-FFF2-40B4-BE49-F238E27FC236}">
                <a16:creationId xmlns:a16="http://schemas.microsoft.com/office/drawing/2014/main" id="{C5DFFE65-2D5B-E62A-409E-35A0F600B80A}"/>
              </a:ext>
            </a:extLst>
          </p:cNvPr>
          <p:cNvSpPr txBox="1">
            <a:spLocks/>
          </p:cNvSpPr>
          <p:nvPr/>
        </p:nvSpPr>
        <p:spPr>
          <a:xfrm>
            <a:off x="646388" y="2338779"/>
            <a:ext cx="10783612" cy="381364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342900" indent="-342900" algn="l">
              <a:buFont typeface="Wingdings" panose="05000000000000000000" pitchFamily="2" charset="2"/>
              <a:buChar char="à"/>
            </a:pPr>
            <a:endParaRPr lang="pt-BR" sz="2500" dirty="0">
              <a:latin typeface="Montserrat" panose="00000500000000000000" pitchFamily="2" charset="0"/>
              <a:sym typeface="Wingdings" panose="05000000000000000000" pitchFamily="2" charset="2"/>
            </a:endParaRPr>
          </a:p>
          <a:p>
            <a:pPr algn="l"/>
            <a:endParaRPr lang="pt-BR" sz="2500" dirty="0">
              <a:latin typeface="Montserrat" panose="00000500000000000000" pitchFamily="2" charset="0"/>
            </a:endParaRPr>
          </a:p>
        </p:txBody>
      </p:sp>
      <p:sp>
        <p:nvSpPr>
          <p:cNvPr id="5" name="CaixaDeTexto 4">
            <a:extLst>
              <a:ext uri="{FF2B5EF4-FFF2-40B4-BE49-F238E27FC236}">
                <a16:creationId xmlns:a16="http://schemas.microsoft.com/office/drawing/2014/main" id="{E10CB4BA-E62F-55DA-9EA5-CDFEF0D925A7}"/>
              </a:ext>
            </a:extLst>
          </p:cNvPr>
          <p:cNvSpPr txBox="1"/>
          <p:nvPr/>
        </p:nvSpPr>
        <p:spPr>
          <a:xfrm>
            <a:off x="378941" y="320456"/>
            <a:ext cx="11166671" cy="5940088"/>
          </a:xfrm>
          <a:prstGeom prst="rect">
            <a:avLst/>
          </a:prstGeom>
          <a:noFill/>
        </p:spPr>
        <p:txBody>
          <a:bodyPr wrap="square" rtlCol="0">
            <a:spAutoFit/>
          </a:bodyPr>
          <a:lstStyle/>
          <a:p>
            <a:pPr algn="just"/>
            <a:r>
              <a:rPr lang="pt-BR" sz="2000" dirty="0">
                <a:latin typeface="Arial" panose="020B0604020202020204" pitchFamily="34" charset="0"/>
                <a:cs typeface="Arial" panose="020B0604020202020204" pitchFamily="34" charset="0"/>
              </a:rPr>
              <a:t>Comprovado o vínculo empregatício no período controverso, somado ao tempo de contribuição já reconhecido administrativamente, a autora atingiu o número de contribuições mensais necessárias por ocasião da DER (02/05/2017), fazendo jus à aposentadoria por idade urbana, nos termos dos </a:t>
            </a:r>
            <a:r>
              <a:rPr lang="pt-BR" sz="2000" dirty="0" err="1">
                <a:latin typeface="Arial" panose="020B0604020202020204" pitchFamily="34" charset="0"/>
                <a:cs typeface="Arial" panose="020B0604020202020204" pitchFamily="34" charset="0"/>
              </a:rPr>
              <a:t>arts</a:t>
            </a:r>
            <a:r>
              <a:rPr lang="pt-BR" sz="2000" dirty="0">
                <a:latin typeface="Arial" panose="020B0604020202020204" pitchFamily="34" charset="0"/>
                <a:cs typeface="Arial" panose="020B0604020202020204" pitchFamily="34" charset="0"/>
              </a:rPr>
              <a:t>. 48 e 25, II, da Lei nº 8.213/1991, com aplicação do art. 3º, §1º, da Lei nº 10.666/2003. (...) </a:t>
            </a:r>
          </a:p>
          <a:p>
            <a:pPr algn="just"/>
            <a:r>
              <a:rPr lang="pt-BR" sz="2000" dirty="0">
                <a:latin typeface="Arial" panose="020B0604020202020204" pitchFamily="34" charset="0"/>
                <a:cs typeface="Arial" panose="020B0604020202020204" pitchFamily="34" charset="0"/>
              </a:rPr>
              <a:t>Tese de julgamento: Anotação em CTPS com rasura pode ser admitida como início de prova material do vínculo de trabalho, desde que corroborada por prova testemunhal idônea. A aplicação do Protocolo para Julgamento com Perspectiva de Gênero impõe a consideração das desigualdades estruturais enfrentadas por mulheres, especialmente trabalhadoras domésticas, autorizando mitigação das exigências formais de prova. A comprovação do tempo de serviço, ainda que parcialmente informal, permite a concessão da aposentadoria por idade urbana, desde que preenchidos os requisitos legais à data do requerimento administrativo. Dispositivos relevantes citados: CF/1988, </a:t>
            </a:r>
            <a:r>
              <a:rPr lang="pt-BR" sz="2000" dirty="0" err="1">
                <a:latin typeface="Arial" panose="020B0604020202020204" pitchFamily="34" charset="0"/>
                <a:cs typeface="Arial" panose="020B0604020202020204" pitchFamily="34" charset="0"/>
              </a:rPr>
              <a:t>arts</a:t>
            </a:r>
            <a:r>
              <a:rPr lang="pt-BR" sz="2000" dirty="0">
                <a:latin typeface="Arial" panose="020B0604020202020204" pitchFamily="34" charset="0"/>
                <a:cs typeface="Arial" panose="020B0604020202020204" pitchFamily="34" charset="0"/>
              </a:rPr>
              <a:t>. 5º, I e XXXV; Lei nº 8.213/1991, </a:t>
            </a:r>
            <a:r>
              <a:rPr lang="pt-BR" sz="2000" dirty="0" err="1">
                <a:latin typeface="Arial" panose="020B0604020202020204" pitchFamily="34" charset="0"/>
                <a:cs typeface="Arial" panose="020B0604020202020204" pitchFamily="34" charset="0"/>
              </a:rPr>
              <a:t>arts</a:t>
            </a:r>
            <a:r>
              <a:rPr lang="pt-BR" sz="2000" dirty="0">
                <a:latin typeface="Arial" panose="020B0604020202020204" pitchFamily="34" charset="0"/>
                <a:cs typeface="Arial" panose="020B0604020202020204" pitchFamily="34" charset="0"/>
              </a:rPr>
              <a:t>. 25, II, 48, 49 e 142; Lei nº 10.666/2003, art. 3º, §1º; Resolução CNJ nº 492/2023. Jurisprudência relevante citada: STJ, REsp 1.352.721/SP, Corte Especial, j. 12.11.2014 (não aplicável ao caso, mas citado como referência para distinção); TRF3, 3ª Seção, jurisprudência dominante sobre honorários e cálculo do benefício.</a:t>
            </a:r>
            <a:endParaRPr lang="pt-BR" sz="2000" b="1" dirty="0">
              <a:latin typeface="Arial" panose="020B0604020202020204" pitchFamily="34" charset="0"/>
              <a:cs typeface="Arial" panose="020B0604020202020204" pitchFamily="34" charset="0"/>
            </a:endParaRPr>
          </a:p>
          <a:p>
            <a:pPr algn="just"/>
            <a:r>
              <a:rPr lang="pt-BR" sz="2000" b="1" dirty="0">
                <a:latin typeface="Arial" panose="020B0604020202020204" pitchFamily="34" charset="0"/>
                <a:cs typeface="Arial" panose="020B0604020202020204" pitchFamily="34" charset="0"/>
              </a:rPr>
              <a:t>(</a:t>
            </a:r>
            <a:r>
              <a:rPr lang="pt-BR" sz="2000" b="1" dirty="0" err="1">
                <a:latin typeface="Arial" panose="020B0604020202020204" pitchFamily="34" charset="0"/>
                <a:cs typeface="Arial" panose="020B0604020202020204" pitchFamily="34" charset="0"/>
              </a:rPr>
              <a:t>ApCiv</a:t>
            </a:r>
            <a:r>
              <a:rPr lang="pt-BR" sz="2000" b="1" dirty="0">
                <a:latin typeface="Arial" panose="020B0604020202020204" pitchFamily="34" charset="0"/>
                <a:cs typeface="Arial" panose="020B0604020202020204" pitchFamily="34" charset="0"/>
              </a:rPr>
              <a:t> 5568123-92.2019.4.03.9999, Desembargadora Federal INES VIRGINIA PRADO SOARES, TRF3 - 7ª Turma, DJEN DATA: 10/04/2025)</a:t>
            </a:r>
            <a:endParaRPr lang="pt-B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9627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8F77EB-CD3F-838B-DE1F-84C6472076D0}"/>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F77FB35B-7BD9-29DC-9798-15DDD6B016C1}"/>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58EFA9BA-A6BB-1BAE-AFAE-2BFCBFC724E6}"/>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1B1AA1AE-9FC5-2409-B7A2-9BD8AC61EC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9" name="Título 1">
            <a:extLst>
              <a:ext uri="{FF2B5EF4-FFF2-40B4-BE49-F238E27FC236}">
                <a16:creationId xmlns:a16="http://schemas.microsoft.com/office/drawing/2014/main" id="{34B1CCAC-703D-2FAF-BB06-4D634AC4D69B}"/>
              </a:ext>
            </a:extLst>
          </p:cNvPr>
          <p:cNvSpPr txBox="1">
            <a:spLocks/>
          </p:cNvSpPr>
          <p:nvPr/>
        </p:nvSpPr>
        <p:spPr>
          <a:xfrm>
            <a:off x="646388" y="868690"/>
            <a:ext cx="10783612" cy="120279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b="1" dirty="0">
                <a:latin typeface="Montserrat" panose="00000500000000000000" pitchFamily="2" charset="0"/>
              </a:rPr>
              <a:t>Protocolo para julgamento com perspectiva de gênero</a:t>
            </a:r>
          </a:p>
        </p:txBody>
      </p:sp>
      <p:sp>
        <p:nvSpPr>
          <p:cNvPr id="2" name="Título 1">
            <a:extLst>
              <a:ext uri="{FF2B5EF4-FFF2-40B4-BE49-F238E27FC236}">
                <a16:creationId xmlns:a16="http://schemas.microsoft.com/office/drawing/2014/main" id="{BCCC6CB0-A2D2-AF2D-5487-BB6F34DA2286}"/>
              </a:ext>
            </a:extLst>
          </p:cNvPr>
          <p:cNvSpPr txBox="1">
            <a:spLocks/>
          </p:cNvSpPr>
          <p:nvPr/>
        </p:nvSpPr>
        <p:spPr>
          <a:xfrm>
            <a:off x="646388" y="2194253"/>
            <a:ext cx="10783612" cy="3958172"/>
          </a:xfrm>
          <a:prstGeom prst="rect">
            <a:avLst/>
          </a:prstGeom>
        </p:spPr>
        <p:txBody>
          <a:bodyPr vert="horz" lIns="91440" tIns="45720" rIns="91440" bIns="45720" rtlCol="0" anchor="b">
            <a:normAutofit fontScale="7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sz="2500" dirty="0">
              <a:latin typeface="Montserrat" panose="00000500000000000000" pitchFamily="2" charset="0"/>
              <a:sym typeface="Wingdings" panose="05000000000000000000" pitchFamily="2" charset="2"/>
            </a:endParaRPr>
          </a:p>
          <a:p>
            <a:pPr algn="just"/>
            <a:r>
              <a:rPr lang="pt-BR" sz="2500" dirty="0">
                <a:latin typeface="Montserrat" panose="00000500000000000000" pitchFamily="2" charset="0"/>
                <a:sym typeface="Wingdings" panose="05000000000000000000" pitchFamily="2" charset="2"/>
              </a:rPr>
              <a:t> </a:t>
            </a:r>
            <a:r>
              <a:rPr lang="pt-BR" dirty="0"/>
              <a:t> </a:t>
            </a:r>
          </a:p>
          <a:p>
            <a:pPr algn="just"/>
            <a:r>
              <a:rPr lang="pt-BR" sz="3200" dirty="0"/>
              <a:t>Recomendação 128/2022  do CNJ </a:t>
            </a:r>
          </a:p>
          <a:p>
            <a:pPr algn="just"/>
            <a:endParaRPr lang="pt-BR" sz="3200" dirty="0">
              <a:latin typeface="Montserrat" panose="00000500000000000000" pitchFamily="2" charset="0"/>
              <a:sym typeface="Wingdings" panose="05000000000000000000" pitchFamily="2" charset="2"/>
            </a:endParaRPr>
          </a:p>
          <a:p>
            <a:pPr algn="l"/>
            <a:r>
              <a:rPr lang="pt-BR" sz="2500" dirty="0">
                <a:latin typeface="Montserrat" panose="00000500000000000000" pitchFamily="2" charset="0"/>
                <a:sym typeface="Wingdings" panose="05000000000000000000" pitchFamily="2" charset="2"/>
              </a:rPr>
              <a:t>Resolução n. 492, de 17 de março de 2023</a:t>
            </a:r>
          </a:p>
          <a:p>
            <a:pPr algn="l"/>
            <a:endParaRPr lang="pt-BR" sz="2500" dirty="0">
              <a:latin typeface="Montserrat" panose="00000500000000000000" pitchFamily="2" charset="0"/>
              <a:sym typeface="Wingdings" panose="05000000000000000000" pitchFamily="2" charset="2"/>
            </a:endParaRPr>
          </a:p>
          <a:p>
            <a:pPr algn="l"/>
            <a:r>
              <a:rPr lang="pt-BR" sz="2500" dirty="0">
                <a:latin typeface="Montserrat" panose="00000500000000000000" pitchFamily="2" charset="0"/>
                <a:sym typeface="Wingdings" panose="05000000000000000000" pitchFamily="2" charset="2"/>
              </a:rPr>
              <a:t> Fruto do Grupo de Trabalho </a:t>
            </a:r>
            <a:r>
              <a:rPr lang="pt-BR" sz="2500" dirty="0">
                <a:latin typeface="Montserrat" panose="00000500000000000000" pitchFamily="2" charset="0"/>
              </a:rPr>
              <a:t>Instituído pela Portaria CNJ n. 27, de 2 de fevereiro de 2021</a:t>
            </a:r>
          </a:p>
          <a:p>
            <a:pPr algn="l"/>
            <a:endParaRPr lang="pt-BR" sz="2500" dirty="0">
              <a:latin typeface="Montserrat" panose="00000500000000000000" pitchFamily="2" charset="0"/>
            </a:endParaRPr>
          </a:p>
          <a:p>
            <a:pPr marL="342900" indent="-342900" algn="just">
              <a:buFont typeface="Wingdings" panose="05000000000000000000" pitchFamily="2" charset="2"/>
              <a:buChar char="à"/>
            </a:pPr>
            <a:r>
              <a:rPr lang="pt-BR" sz="2500" dirty="0">
                <a:latin typeface="Montserrat" panose="00000500000000000000" pitchFamily="2" charset="0"/>
                <a:sym typeface="Wingdings" panose="05000000000000000000" pitchFamily="2" charset="2"/>
              </a:rPr>
              <a:t>Referência: </a:t>
            </a:r>
            <a:r>
              <a:rPr lang="pt-BR" sz="2500" dirty="0">
                <a:latin typeface="Montserrat" panose="00000500000000000000" pitchFamily="2" charset="0"/>
              </a:rPr>
              <a:t>Protocolo para </a:t>
            </a:r>
            <a:r>
              <a:rPr lang="pt-BR" sz="2500" dirty="0" err="1">
                <a:latin typeface="Montserrat" panose="00000500000000000000" pitchFamily="2" charset="0"/>
              </a:rPr>
              <a:t>Juzgar</a:t>
            </a:r>
            <a:r>
              <a:rPr lang="pt-BR" sz="2500" dirty="0">
                <a:latin typeface="Montserrat" panose="00000500000000000000" pitchFamily="2" charset="0"/>
              </a:rPr>
              <a:t> </a:t>
            </a:r>
            <a:r>
              <a:rPr lang="pt-BR" sz="2500" dirty="0" err="1">
                <a:latin typeface="Montserrat" panose="00000500000000000000" pitchFamily="2" charset="0"/>
              </a:rPr>
              <a:t>con</a:t>
            </a:r>
            <a:r>
              <a:rPr lang="pt-BR" sz="2500" dirty="0">
                <a:latin typeface="Montserrat" panose="00000500000000000000" pitchFamily="2" charset="0"/>
              </a:rPr>
              <a:t> Perspectiva de Género - Estado do México.</a:t>
            </a:r>
          </a:p>
          <a:p>
            <a:pPr marL="342900" indent="-342900" algn="just">
              <a:buFont typeface="Wingdings" panose="05000000000000000000" pitchFamily="2" charset="2"/>
              <a:buChar char="à"/>
            </a:pPr>
            <a:endParaRPr lang="pt-BR" sz="2500" dirty="0">
              <a:latin typeface="Montserrat" panose="00000500000000000000" pitchFamily="2" charset="0"/>
            </a:endParaRPr>
          </a:p>
          <a:p>
            <a:pPr algn="l"/>
            <a:r>
              <a:rPr lang="pt-BR" sz="2500" dirty="0">
                <a:latin typeface="Montserrat" panose="00000500000000000000" pitchFamily="2" charset="0"/>
              </a:rPr>
              <a:t> A finalidade da Resolução 492/2023  </a:t>
            </a:r>
            <a:r>
              <a:rPr lang="pt-BR" sz="2800" b="0" i="0" u="none" strike="noStrike" baseline="0" dirty="0">
                <a:latin typeface="MicrosoftTaiLe"/>
              </a:rPr>
              <a:t>é alcançar a igualdade de gênero e o desenvolvimento sustentável </a:t>
            </a:r>
          </a:p>
          <a:p>
            <a:pPr algn="l"/>
            <a:endParaRPr lang="pt-BR" sz="2800" b="0" i="0" u="none" strike="noStrike" baseline="0" dirty="0">
              <a:latin typeface="MicrosoftTaiLe"/>
            </a:endParaRPr>
          </a:p>
          <a:p>
            <a:pPr algn="l"/>
            <a:r>
              <a:rPr lang="pt-BR" sz="2800" b="0" i="0" u="none" strike="noStrike" baseline="0" dirty="0">
                <a:latin typeface="MicrosoftTaiLe"/>
              </a:rPr>
              <a:t>(Tópico 5  da Agenda 2030 da ONU).</a:t>
            </a:r>
            <a:endParaRPr lang="pt-BR" sz="2500" dirty="0">
              <a:latin typeface="Montserrat" panose="00000500000000000000" pitchFamily="2" charset="0"/>
            </a:endParaRPr>
          </a:p>
          <a:p>
            <a:pPr marL="342900" indent="-342900" algn="just">
              <a:buFont typeface="Wingdings" panose="05000000000000000000" pitchFamily="2" charset="2"/>
              <a:buChar char="à"/>
            </a:pPr>
            <a:endParaRPr lang="pt-BR" sz="2500" dirty="0">
              <a:latin typeface="Montserrat" panose="00000500000000000000" pitchFamily="2" charset="0"/>
            </a:endParaRPr>
          </a:p>
          <a:p>
            <a:pPr algn="just"/>
            <a:endParaRPr lang="pt-BR" sz="2500" dirty="0">
              <a:latin typeface="Montserrat" panose="00000500000000000000" pitchFamily="2" charset="0"/>
            </a:endParaRPr>
          </a:p>
          <a:p>
            <a:pPr algn="just"/>
            <a:endParaRPr lang="pt-BR" sz="2500" dirty="0">
              <a:latin typeface="Montserrat" panose="00000500000000000000" pitchFamily="2" charset="0"/>
            </a:endParaRPr>
          </a:p>
          <a:p>
            <a:pPr algn="just"/>
            <a:endParaRPr lang="pt-BR" sz="2500" dirty="0">
              <a:latin typeface="Montserrat" panose="00000500000000000000" pitchFamily="2" charset="0"/>
            </a:endParaRPr>
          </a:p>
        </p:txBody>
      </p:sp>
    </p:spTree>
    <p:extLst>
      <p:ext uri="{BB962C8B-B14F-4D97-AF65-F5344CB8AC3E}">
        <p14:creationId xmlns:p14="http://schemas.microsoft.com/office/powerpoint/2010/main" val="1439812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a:extLst>
              <a:ext uri="{FF2B5EF4-FFF2-40B4-BE49-F238E27FC236}">
                <a16:creationId xmlns:a16="http://schemas.microsoft.com/office/drawing/2014/main" id="{7E63CEFB-F6CA-C67E-A809-572B454559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6" name="Título 1"/>
          <p:cNvSpPr txBox="1">
            <a:spLocks/>
          </p:cNvSpPr>
          <p:nvPr/>
        </p:nvSpPr>
        <p:spPr>
          <a:xfrm>
            <a:off x="3146855" y="2506963"/>
            <a:ext cx="6046572" cy="2584021"/>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pt-BR" sz="26400" dirty="0">
                <a:latin typeface="Montserrat" panose="00000500000000000000" pitchFamily="2" charset="0"/>
              </a:rPr>
              <a:t>Obrigado!</a:t>
            </a:r>
          </a:p>
          <a:p>
            <a:endParaRPr lang="pt-BR" dirty="0">
              <a:latin typeface="Montserrat" panose="00000500000000000000" pitchFamily="2" charset="0"/>
            </a:endParaRPr>
          </a:p>
          <a:p>
            <a:endParaRPr lang="pt-BR" dirty="0">
              <a:latin typeface="Montserrat" panose="00000500000000000000" pitchFamily="2" charset="0"/>
            </a:endParaRPr>
          </a:p>
          <a:p>
            <a:pPr>
              <a:lnSpc>
                <a:spcPct val="170000"/>
              </a:lnSpc>
            </a:pPr>
            <a:r>
              <a:rPr lang="pt-BR" sz="7700" dirty="0">
                <a:latin typeface="Montserrat" panose="00000500000000000000" pitchFamily="2" charset="0"/>
              </a:rPr>
              <a:t>Prof. Miguel </a:t>
            </a:r>
            <a:r>
              <a:rPr lang="pt-BR" sz="7700" dirty="0" err="1">
                <a:latin typeface="Montserrat" panose="00000500000000000000" pitchFamily="2" charset="0"/>
              </a:rPr>
              <a:t>Horvath</a:t>
            </a:r>
            <a:r>
              <a:rPr lang="pt-BR" sz="7700" dirty="0">
                <a:latin typeface="Montserrat" panose="00000500000000000000" pitchFamily="2" charset="0"/>
              </a:rPr>
              <a:t> Júnior</a:t>
            </a:r>
            <a:br>
              <a:rPr lang="pt-BR" sz="7700" dirty="0">
                <a:latin typeface="Montserrat" panose="00000500000000000000" pitchFamily="2" charset="0"/>
              </a:rPr>
            </a:br>
            <a:r>
              <a:rPr lang="pt-BR" sz="7700" dirty="0">
                <a:latin typeface="Montserrat" panose="00000500000000000000" pitchFamily="2" charset="0"/>
              </a:rPr>
              <a:t>Prof. Assistente Laís Lopes Francelino</a:t>
            </a:r>
          </a:p>
          <a:p>
            <a:endParaRPr lang="pt-BR" dirty="0">
              <a:latin typeface="Montserrat" panose="00000500000000000000" pitchFamily="2" charset="0"/>
            </a:endParaRPr>
          </a:p>
        </p:txBody>
      </p:sp>
    </p:spTree>
    <p:extLst>
      <p:ext uri="{BB962C8B-B14F-4D97-AF65-F5344CB8AC3E}">
        <p14:creationId xmlns:p14="http://schemas.microsoft.com/office/powerpoint/2010/main" val="3485484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F751A3-2FAA-9B8D-6D47-8DCDA5D79589}"/>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A589CFDA-2A50-1D88-4E42-4C939CB14CE5}"/>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7EB5135D-67E1-06C8-6990-84AF98AC31C2}"/>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702DDCAC-A75B-54DC-7DBA-48255749D6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9" name="Título 1">
            <a:extLst>
              <a:ext uri="{FF2B5EF4-FFF2-40B4-BE49-F238E27FC236}">
                <a16:creationId xmlns:a16="http://schemas.microsoft.com/office/drawing/2014/main" id="{07179703-EC15-B418-9393-DBD13AA58A1E}"/>
              </a:ext>
            </a:extLst>
          </p:cNvPr>
          <p:cNvSpPr txBox="1">
            <a:spLocks/>
          </p:cNvSpPr>
          <p:nvPr/>
        </p:nvSpPr>
        <p:spPr>
          <a:xfrm>
            <a:off x="646388" y="868690"/>
            <a:ext cx="10783612" cy="120279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b="1" dirty="0">
                <a:latin typeface="Montserrat" panose="00000500000000000000" pitchFamily="2" charset="0"/>
              </a:rPr>
              <a:t>Protocolo para julgamento com perspectiva de gênero</a:t>
            </a:r>
          </a:p>
        </p:txBody>
      </p:sp>
      <p:sp>
        <p:nvSpPr>
          <p:cNvPr id="2" name="Título 1">
            <a:extLst>
              <a:ext uri="{FF2B5EF4-FFF2-40B4-BE49-F238E27FC236}">
                <a16:creationId xmlns:a16="http://schemas.microsoft.com/office/drawing/2014/main" id="{64176DDE-F722-5B8E-E2A2-BEFD727B20CF}"/>
              </a:ext>
            </a:extLst>
          </p:cNvPr>
          <p:cNvSpPr txBox="1">
            <a:spLocks/>
          </p:cNvSpPr>
          <p:nvPr/>
        </p:nvSpPr>
        <p:spPr>
          <a:xfrm>
            <a:off x="646388" y="2338779"/>
            <a:ext cx="10783612" cy="381364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342900" indent="-342900" algn="l">
              <a:buFont typeface="Wingdings" panose="05000000000000000000" pitchFamily="2" charset="2"/>
              <a:buChar char="à"/>
            </a:pPr>
            <a:r>
              <a:rPr lang="pt-BR" sz="2500" dirty="0">
                <a:latin typeface="Montserrat" panose="00000500000000000000" pitchFamily="2" charset="0"/>
                <a:sym typeface="Wingdings" panose="05000000000000000000" pitchFamily="2" charset="2"/>
              </a:rPr>
              <a:t>Instrumento de alcance a igualdade de gênero</a:t>
            </a:r>
          </a:p>
          <a:p>
            <a:pPr marL="342900" indent="-342900" algn="l">
              <a:buFont typeface="Wingdings" panose="05000000000000000000" pitchFamily="2" charset="2"/>
              <a:buChar char="à"/>
            </a:pPr>
            <a:endParaRPr lang="pt-BR" sz="2500" dirty="0">
              <a:latin typeface="Montserrat" panose="00000500000000000000" pitchFamily="2" charset="0"/>
              <a:sym typeface="Wingdings" panose="05000000000000000000" pitchFamily="2" charset="2"/>
            </a:endParaRPr>
          </a:p>
          <a:p>
            <a:pPr marL="342900" indent="-342900" algn="l">
              <a:buFont typeface="Wingdings" panose="05000000000000000000" pitchFamily="2" charset="2"/>
              <a:buChar char="à"/>
            </a:pPr>
            <a:endParaRPr lang="pt-BR" sz="2500" dirty="0">
              <a:latin typeface="Montserrat" panose="00000500000000000000" pitchFamily="2" charset="0"/>
              <a:sym typeface="Wingdings" panose="05000000000000000000" pitchFamily="2" charset="2"/>
            </a:endParaRPr>
          </a:p>
          <a:p>
            <a:pPr marL="342900" indent="-342900" algn="l">
              <a:buFont typeface="Wingdings" panose="05000000000000000000" pitchFamily="2" charset="2"/>
              <a:buChar char="à"/>
            </a:pPr>
            <a:endParaRPr lang="pt-BR" sz="2500" dirty="0">
              <a:latin typeface="Montserrat" panose="00000500000000000000" pitchFamily="2" charset="0"/>
              <a:sym typeface="Wingdings" panose="05000000000000000000" pitchFamily="2" charset="2"/>
            </a:endParaRPr>
          </a:p>
          <a:p>
            <a:pPr marL="342900" indent="-342900" algn="l">
              <a:buFont typeface="Wingdings" panose="05000000000000000000" pitchFamily="2" charset="2"/>
              <a:buChar char="à"/>
            </a:pPr>
            <a:endParaRPr lang="pt-BR" sz="2500" dirty="0">
              <a:latin typeface="Montserrat" panose="00000500000000000000" pitchFamily="2" charset="0"/>
              <a:sym typeface="Wingdings" panose="05000000000000000000" pitchFamily="2" charset="2"/>
            </a:endParaRPr>
          </a:p>
          <a:p>
            <a:pPr marL="342900" indent="-342900" algn="l">
              <a:buFont typeface="Wingdings" panose="05000000000000000000" pitchFamily="2" charset="2"/>
              <a:buChar char="à"/>
            </a:pPr>
            <a:endParaRPr lang="pt-BR" sz="2500" dirty="0">
              <a:latin typeface="Montserrat" panose="00000500000000000000" pitchFamily="2" charset="0"/>
              <a:sym typeface="Wingdings" panose="05000000000000000000" pitchFamily="2" charset="2"/>
            </a:endParaRPr>
          </a:p>
          <a:p>
            <a:pPr marL="342900" indent="-342900" algn="l">
              <a:buFont typeface="Wingdings" panose="05000000000000000000" pitchFamily="2" charset="2"/>
              <a:buChar char="à"/>
            </a:pPr>
            <a:endParaRPr lang="pt-BR" sz="2500" dirty="0">
              <a:latin typeface="Montserrat" panose="00000500000000000000" pitchFamily="2" charset="0"/>
              <a:sym typeface="Wingdings" panose="05000000000000000000" pitchFamily="2" charset="2"/>
            </a:endParaRPr>
          </a:p>
          <a:p>
            <a:pPr marL="342900" indent="-342900" algn="l">
              <a:buFont typeface="Wingdings" panose="05000000000000000000" pitchFamily="2" charset="2"/>
              <a:buChar char="à"/>
            </a:pPr>
            <a:endParaRPr lang="pt-BR" sz="2500" dirty="0">
              <a:latin typeface="Montserrat" panose="00000500000000000000" pitchFamily="2" charset="0"/>
              <a:sym typeface="Wingdings" panose="05000000000000000000" pitchFamily="2" charset="2"/>
            </a:endParaRPr>
          </a:p>
          <a:p>
            <a:pPr algn="l"/>
            <a:endParaRPr lang="pt-BR" sz="2500" dirty="0">
              <a:latin typeface="Montserrat" panose="00000500000000000000" pitchFamily="2" charset="0"/>
            </a:endParaRPr>
          </a:p>
          <a:p>
            <a:pPr algn="just"/>
            <a:endParaRPr lang="pt-BR" sz="2500" dirty="0">
              <a:latin typeface="Montserrat" panose="00000500000000000000" pitchFamily="2" charset="0"/>
            </a:endParaRPr>
          </a:p>
          <a:p>
            <a:pPr algn="just"/>
            <a:endParaRPr lang="pt-BR" sz="2500" dirty="0">
              <a:latin typeface="Montserrat" panose="00000500000000000000" pitchFamily="2" charset="0"/>
            </a:endParaRPr>
          </a:p>
        </p:txBody>
      </p:sp>
      <p:pic>
        <p:nvPicPr>
          <p:cNvPr id="10" name="Imagem 9">
            <a:extLst>
              <a:ext uri="{FF2B5EF4-FFF2-40B4-BE49-F238E27FC236}">
                <a16:creationId xmlns:a16="http://schemas.microsoft.com/office/drawing/2014/main" id="{51BFE383-9A12-5419-2E55-D08F609E2DFC}"/>
              </a:ext>
            </a:extLst>
          </p:cNvPr>
          <p:cNvPicPr>
            <a:picLocks noChangeAspect="1"/>
          </p:cNvPicPr>
          <p:nvPr/>
        </p:nvPicPr>
        <p:blipFill>
          <a:blip r:embed="rId3"/>
          <a:stretch>
            <a:fillRect/>
          </a:stretch>
        </p:blipFill>
        <p:spPr>
          <a:xfrm>
            <a:off x="996778" y="2805167"/>
            <a:ext cx="7591168" cy="3614549"/>
          </a:xfrm>
          <a:prstGeom prst="rect">
            <a:avLst/>
          </a:prstGeom>
        </p:spPr>
      </p:pic>
    </p:spTree>
    <p:extLst>
      <p:ext uri="{BB962C8B-B14F-4D97-AF65-F5344CB8AC3E}">
        <p14:creationId xmlns:p14="http://schemas.microsoft.com/office/powerpoint/2010/main" val="1395847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3A7DB7-91DB-1869-1AD5-B48125D70CA9}"/>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1A185814-A7CD-0669-989B-CDF20A6A96DA}"/>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10794390-9581-F120-C85C-28C238C77E5F}"/>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86062880-5FA7-7657-3580-EDC32E7532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9" name="Título 1">
            <a:extLst>
              <a:ext uri="{FF2B5EF4-FFF2-40B4-BE49-F238E27FC236}">
                <a16:creationId xmlns:a16="http://schemas.microsoft.com/office/drawing/2014/main" id="{68D2CBF3-6464-3201-901F-0FFA203D5FA5}"/>
              </a:ext>
            </a:extLst>
          </p:cNvPr>
          <p:cNvSpPr txBox="1">
            <a:spLocks/>
          </p:cNvSpPr>
          <p:nvPr/>
        </p:nvSpPr>
        <p:spPr>
          <a:xfrm>
            <a:off x="646388" y="868690"/>
            <a:ext cx="10783612" cy="120279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b="1" dirty="0">
                <a:latin typeface="Montserrat" panose="00000500000000000000" pitchFamily="2" charset="0"/>
              </a:rPr>
              <a:t>Protocolo para julgamento com perspectiva de gênero</a:t>
            </a:r>
          </a:p>
        </p:txBody>
      </p:sp>
      <p:sp>
        <p:nvSpPr>
          <p:cNvPr id="2" name="Título 1">
            <a:extLst>
              <a:ext uri="{FF2B5EF4-FFF2-40B4-BE49-F238E27FC236}">
                <a16:creationId xmlns:a16="http://schemas.microsoft.com/office/drawing/2014/main" id="{131596A5-6BD0-AC3B-2F0E-862BA72F5245}"/>
              </a:ext>
            </a:extLst>
          </p:cNvPr>
          <p:cNvSpPr txBox="1">
            <a:spLocks/>
          </p:cNvSpPr>
          <p:nvPr/>
        </p:nvSpPr>
        <p:spPr>
          <a:xfrm>
            <a:off x="646388" y="2194253"/>
            <a:ext cx="10783612" cy="395817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pt-BR" sz="2400" dirty="0">
                <a:latin typeface="Montserrat" panose="00000500000000000000" pitchFamily="2" charset="0"/>
                <a:sym typeface="Wingdings" panose="05000000000000000000" pitchFamily="2" charset="2"/>
              </a:rPr>
              <a:t>Gênero é  expressão usada para tratar do conjunto de características socialmente atribuídas  aos diferentes sexos.</a:t>
            </a:r>
          </a:p>
          <a:p>
            <a:endParaRPr lang="pt-BR" sz="2400" dirty="0">
              <a:latin typeface="Montserrat" panose="00000500000000000000" pitchFamily="2" charset="0"/>
              <a:sym typeface="Wingdings" panose="05000000000000000000" pitchFamily="2" charset="2"/>
            </a:endParaRPr>
          </a:p>
          <a:p>
            <a:r>
              <a:rPr lang="pt-BR" sz="2400" dirty="0">
                <a:latin typeface="Montserrat" panose="00000500000000000000" pitchFamily="2" charset="0"/>
                <a:sym typeface="Wingdings" panose="05000000000000000000" pitchFamily="2" charset="2"/>
              </a:rPr>
              <a:t>SEXO  -  aspecto biológico</a:t>
            </a:r>
          </a:p>
          <a:p>
            <a:r>
              <a:rPr lang="pt-BR" sz="2400" dirty="0">
                <a:latin typeface="Montserrat" panose="00000500000000000000" pitchFamily="2" charset="0"/>
                <a:sym typeface="Wingdings" panose="05000000000000000000" pitchFamily="2" charset="2"/>
              </a:rPr>
              <a:t>GÊNERO – aspecto cultural </a:t>
            </a:r>
          </a:p>
          <a:p>
            <a:pPr algn="just"/>
            <a:r>
              <a:rPr lang="pt-BR" sz="2500" dirty="0">
                <a:latin typeface="Montserrat" panose="00000500000000000000" pitchFamily="2" charset="0"/>
                <a:sym typeface="Wingdings" panose="05000000000000000000" pitchFamily="2" charset="2"/>
              </a:rPr>
              <a:t> </a:t>
            </a:r>
            <a:r>
              <a:rPr lang="pt-BR" dirty="0"/>
              <a:t> </a:t>
            </a:r>
            <a:endParaRPr lang="pt-BR" sz="2500" dirty="0">
              <a:latin typeface="Montserrat" panose="00000500000000000000" pitchFamily="2" charset="0"/>
            </a:endParaRPr>
          </a:p>
          <a:p>
            <a:pPr algn="just"/>
            <a:endParaRPr lang="pt-BR" sz="2500" dirty="0">
              <a:latin typeface="Montserrat" panose="00000500000000000000" pitchFamily="2" charset="0"/>
            </a:endParaRPr>
          </a:p>
          <a:p>
            <a:pPr algn="just"/>
            <a:endParaRPr lang="pt-BR" sz="2500" dirty="0">
              <a:latin typeface="Montserrat" panose="00000500000000000000" pitchFamily="2" charset="0"/>
            </a:endParaRPr>
          </a:p>
        </p:txBody>
      </p:sp>
    </p:spTree>
    <p:extLst>
      <p:ext uri="{BB962C8B-B14F-4D97-AF65-F5344CB8AC3E}">
        <p14:creationId xmlns:p14="http://schemas.microsoft.com/office/powerpoint/2010/main" val="1054464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D99A8A-D04C-E7F6-3B9E-456BC60D45A6}"/>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9B0F5E7F-F3EA-8386-286F-E52F95FF0D7F}"/>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DD35BB13-9466-2DB2-FFD3-B0ABC25DD206}"/>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ECD3590C-9289-31F5-A131-AF58251F22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9" name="Título 1">
            <a:extLst>
              <a:ext uri="{FF2B5EF4-FFF2-40B4-BE49-F238E27FC236}">
                <a16:creationId xmlns:a16="http://schemas.microsoft.com/office/drawing/2014/main" id="{B8298D4C-ADD3-7AB4-BC5C-8CD097F7A461}"/>
              </a:ext>
            </a:extLst>
          </p:cNvPr>
          <p:cNvSpPr txBox="1">
            <a:spLocks/>
          </p:cNvSpPr>
          <p:nvPr/>
        </p:nvSpPr>
        <p:spPr>
          <a:xfrm>
            <a:off x="646388" y="102742"/>
            <a:ext cx="10783612" cy="1152563"/>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b="1" dirty="0">
                <a:latin typeface="Montserrat" panose="00000500000000000000" pitchFamily="2" charset="0"/>
              </a:rPr>
              <a:t>Protocolo para julgamento com perspectiva de gênero</a:t>
            </a:r>
          </a:p>
        </p:txBody>
      </p:sp>
      <p:sp>
        <p:nvSpPr>
          <p:cNvPr id="2" name="Título 1">
            <a:extLst>
              <a:ext uri="{FF2B5EF4-FFF2-40B4-BE49-F238E27FC236}">
                <a16:creationId xmlns:a16="http://schemas.microsoft.com/office/drawing/2014/main" id="{633E8C41-56F9-4E59-022C-5A13B8A44662}"/>
              </a:ext>
            </a:extLst>
          </p:cNvPr>
          <p:cNvSpPr txBox="1">
            <a:spLocks/>
          </p:cNvSpPr>
          <p:nvPr/>
        </p:nvSpPr>
        <p:spPr>
          <a:xfrm>
            <a:off x="548640" y="1960880"/>
            <a:ext cx="10881360" cy="419154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endParaRPr lang="pt-BR" sz="2500" dirty="0">
              <a:latin typeface="Montserrat" panose="00000500000000000000" pitchFamily="2" charset="0"/>
              <a:sym typeface="Wingdings" panose="05000000000000000000" pitchFamily="2" charset="2"/>
            </a:endParaRPr>
          </a:p>
          <a:p>
            <a:pPr algn="just"/>
            <a:endParaRPr lang="pt-BR" sz="2500" dirty="0">
              <a:latin typeface="Montserrat" panose="00000500000000000000" pitchFamily="2" charset="0"/>
              <a:sym typeface="Wingdings" panose="05000000000000000000" pitchFamily="2" charset="2"/>
            </a:endParaRPr>
          </a:p>
          <a:p>
            <a:pPr algn="just"/>
            <a:endParaRPr lang="pt-BR" sz="2500" dirty="0">
              <a:latin typeface="Montserrat" panose="00000500000000000000" pitchFamily="2" charset="0"/>
              <a:sym typeface="Wingdings" panose="05000000000000000000" pitchFamily="2" charset="2"/>
            </a:endParaRPr>
          </a:p>
          <a:p>
            <a:pPr algn="just"/>
            <a:r>
              <a:rPr lang="pt-BR" sz="2500" dirty="0">
                <a:latin typeface="Montserrat" panose="00000500000000000000" pitchFamily="2" charset="0"/>
                <a:sym typeface="Wingdings" panose="05000000000000000000" pitchFamily="2" charset="2"/>
              </a:rPr>
              <a:t> </a:t>
            </a:r>
            <a:r>
              <a:rPr lang="pt-BR" dirty="0"/>
              <a:t> </a:t>
            </a:r>
            <a:endParaRPr lang="pt-BR" sz="2500" dirty="0">
              <a:latin typeface="Montserrat" panose="00000500000000000000" pitchFamily="2" charset="0"/>
            </a:endParaRPr>
          </a:p>
          <a:p>
            <a:pPr algn="just"/>
            <a:endParaRPr lang="pt-BR" sz="2500" dirty="0">
              <a:latin typeface="Montserrat" panose="00000500000000000000" pitchFamily="2" charset="0"/>
            </a:endParaRPr>
          </a:p>
          <a:p>
            <a:pPr algn="just"/>
            <a:endParaRPr lang="pt-BR" sz="2500" dirty="0">
              <a:latin typeface="Montserrat" panose="00000500000000000000" pitchFamily="2" charset="0"/>
            </a:endParaRPr>
          </a:p>
        </p:txBody>
      </p:sp>
      <p:pic>
        <p:nvPicPr>
          <p:cNvPr id="5" name="Imagem 4">
            <a:extLst>
              <a:ext uri="{FF2B5EF4-FFF2-40B4-BE49-F238E27FC236}">
                <a16:creationId xmlns:a16="http://schemas.microsoft.com/office/drawing/2014/main" id="{5BFA927F-6B30-025D-CC87-743A5B6946A9}"/>
              </a:ext>
            </a:extLst>
          </p:cNvPr>
          <p:cNvPicPr>
            <a:picLocks noChangeAspect="1"/>
          </p:cNvPicPr>
          <p:nvPr/>
        </p:nvPicPr>
        <p:blipFill>
          <a:blip r:embed="rId3"/>
          <a:stretch>
            <a:fillRect/>
          </a:stretch>
        </p:blipFill>
        <p:spPr>
          <a:xfrm>
            <a:off x="0" y="1358048"/>
            <a:ext cx="9339209" cy="5324122"/>
          </a:xfrm>
          <a:prstGeom prst="rect">
            <a:avLst/>
          </a:prstGeom>
        </p:spPr>
      </p:pic>
    </p:spTree>
    <p:extLst>
      <p:ext uri="{BB962C8B-B14F-4D97-AF65-F5344CB8AC3E}">
        <p14:creationId xmlns:p14="http://schemas.microsoft.com/office/powerpoint/2010/main" val="2696330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9C9EA1-7E65-20C7-7FB6-C791B7E449F3}"/>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ADC83A00-7B6A-004C-8D26-781F90E4E602}"/>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33A2BB07-04C2-505E-6C71-525F2AD0848D}"/>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472EF0A0-8D14-6EF7-4DB0-266AB4050F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9" name="Título 1">
            <a:extLst>
              <a:ext uri="{FF2B5EF4-FFF2-40B4-BE49-F238E27FC236}">
                <a16:creationId xmlns:a16="http://schemas.microsoft.com/office/drawing/2014/main" id="{0CC9F48C-7069-2472-8EB8-63504CB70977}"/>
              </a:ext>
            </a:extLst>
          </p:cNvPr>
          <p:cNvSpPr txBox="1">
            <a:spLocks/>
          </p:cNvSpPr>
          <p:nvPr/>
        </p:nvSpPr>
        <p:spPr>
          <a:xfrm>
            <a:off x="646388" y="416560"/>
            <a:ext cx="10783612" cy="122936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b="1" dirty="0">
                <a:latin typeface="Montserrat" panose="00000500000000000000" pitchFamily="2" charset="0"/>
              </a:rPr>
              <a:t>Protocolo para julgamento com perspectiva de gênero</a:t>
            </a:r>
          </a:p>
        </p:txBody>
      </p:sp>
      <p:sp>
        <p:nvSpPr>
          <p:cNvPr id="2" name="Título 1">
            <a:extLst>
              <a:ext uri="{FF2B5EF4-FFF2-40B4-BE49-F238E27FC236}">
                <a16:creationId xmlns:a16="http://schemas.microsoft.com/office/drawing/2014/main" id="{E1FA13A0-2938-2865-C3F1-80CF48580654}"/>
              </a:ext>
            </a:extLst>
          </p:cNvPr>
          <p:cNvSpPr txBox="1">
            <a:spLocks/>
          </p:cNvSpPr>
          <p:nvPr/>
        </p:nvSpPr>
        <p:spPr>
          <a:xfrm>
            <a:off x="548640" y="1960880"/>
            <a:ext cx="10881360" cy="4191545"/>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endParaRPr lang="pt-BR" sz="2500" dirty="0">
              <a:latin typeface="Montserrat" panose="00000500000000000000" pitchFamily="2" charset="0"/>
              <a:sym typeface="Wingdings" panose="05000000000000000000" pitchFamily="2" charset="2"/>
            </a:endParaRPr>
          </a:p>
          <a:p>
            <a:pPr algn="just"/>
            <a:endParaRPr lang="pt-BR" sz="2500" dirty="0">
              <a:latin typeface="Montserrat" panose="00000500000000000000" pitchFamily="2" charset="0"/>
              <a:sym typeface="Wingdings" panose="05000000000000000000" pitchFamily="2" charset="2"/>
            </a:endParaRPr>
          </a:p>
          <a:p>
            <a:pPr algn="just"/>
            <a:endParaRPr lang="pt-BR" sz="2500" dirty="0">
              <a:latin typeface="Montserrat" panose="00000500000000000000" pitchFamily="2" charset="0"/>
              <a:sym typeface="Wingdings" panose="05000000000000000000" pitchFamily="2" charset="2"/>
            </a:endParaRPr>
          </a:p>
          <a:p>
            <a:pPr algn="just"/>
            <a:r>
              <a:rPr lang="pt-BR" sz="2500" dirty="0">
                <a:latin typeface="Montserrat" panose="00000500000000000000" pitchFamily="2" charset="0"/>
                <a:sym typeface="Wingdings" panose="05000000000000000000" pitchFamily="2" charset="2"/>
              </a:rPr>
              <a:t>Para Maria Amélia e Mônica de Melo “ o termo gênero deve ser  entendido como instrumento, como uma lente de aumento que facilita a percepção das desigualdades sociais e  econômicas entre homens e mulheres que se deve à discriminação histórica contra as mulheres.</a:t>
            </a:r>
          </a:p>
          <a:p>
            <a:pPr algn="just"/>
            <a:endParaRPr lang="pt-BR" sz="2500" dirty="0">
              <a:latin typeface="Montserrat" panose="00000500000000000000" pitchFamily="2" charset="0"/>
              <a:sym typeface="Wingdings" panose="05000000000000000000" pitchFamily="2" charset="2"/>
            </a:endParaRPr>
          </a:p>
          <a:p>
            <a:pPr algn="just"/>
            <a:r>
              <a:rPr lang="pt-BR" sz="2500" dirty="0">
                <a:latin typeface="Montserrat" panose="00000500000000000000" pitchFamily="2" charset="0"/>
                <a:sym typeface="Wingdings" panose="05000000000000000000" pitchFamily="2" charset="2"/>
              </a:rPr>
              <a:t>Teles, Maria Amélia de Almeida; Melo Monica de. </a:t>
            </a:r>
            <a:r>
              <a:rPr lang="pt-BR" sz="2500" b="1" dirty="0">
                <a:latin typeface="Montserrat" panose="00000500000000000000" pitchFamily="2" charset="0"/>
                <a:sym typeface="Wingdings" panose="05000000000000000000" pitchFamily="2" charset="2"/>
              </a:rPr>
              <a:t>Breve história do feminismo no Brasil e  outros ensaios</a:t>
            </a:r>
            <a:r>
              <a:rPr lang="pt-BR" sz="2500" dirty="0">
                <a:latin typeface="Montserrat" panose="00000500000000000000" pitchFamily="2" charset="0"/>
                <a:sym typeface="Wingdings" panose="05000000000000000000" pitchFamily="2" charset="2"/>
              </a:rPr>
              <a:t>. São Paulo: Almedina, 2018.</a:t>
            </a:r>
          </a:p>
          <a:p>
            <a:pPr algn="just"/>
            <a:r>
              <a:rPr lang="pt-BR" sz="2500" dirty="0">
                <a:latin typeface="Montserrat" panose="00000500000000000000" pitchFamily="2" charset="0"/>
                <a:sym typeface="Wingdings" panose="05000000000000000000" pitchFamily="2" charset="2"/>
              </a:rPr>
              <a:t> </a:t>
            </a:r>
            <a:r>
              <a:rPr lang="pt-BR" dirty="0"/>
              <a:t> </a:t>
            </a:r>
            <a:endParaRPr lang="pt-BR" sz="2500" dirty="0">
              <a:latin typeface="Montserrat" panose="00000500000000000000" pitchFamily="2" charset="0"/>
            </a:endParaRPr>
          </a:p>
          <a:p>
            <a:pPr algn="just"/>
            <a:endParaRPr lang="pt-BR" sz="2500" dirty="0">
              <a:latin typeface="Montserrat" panose="00000500000000000000" pitchFamily="2" charset="0"/>
            </a:endParaRPr>
          </a:p>
          <a:p>
            <a:pPr algn="just"/>
            <a:endParaRPr lang="pt-BR" sz="2500" dirty="0">
              <a:latin typeface="Montserrat" panose="00000500000000000000" pitchFamily="2" charset="0"/>
            </a:endParaRPr>
          </a:p>
        </p:txBody>
      </p:sp>
    </p:spTree>
    <p:extLst>
      <p:ext uri="{BB962C8B-B14F-4D97-AF65-F5344CB8AC3E}">
        <p14:creationId xmlns:p14="http://schemas.microsoft.com/office/powerpoint/2010/main" val="3590650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F84484-75CB-F217-1E15-30934DC8C704}"/>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4284CB30-2993-4DF8-77E4-0FC0380A6353}"/>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E18E580A-FF1B-8643-D422-14E33A29028D}"/>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337C1C96-5ED4-49AB-AD9F-2A56252440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9" name="Título 1">
            <a:extLst>
              <a:ext uri="{FF2B5EF4-FFF2-40B4-BE49-F238E27FC236}">
                <a16:creationId xmlns:a16="http://schemas.microsoft.com/office/drawing/2014/main" id="{B8BEA33E-25D2-D902-B2CF-91B5F263380E}"/>
              </a:ext>
            </a:extLst>
          </p:cNvPr>
          <p:cNvSpPr txBox="1">
            <a:spLocks/>
          </p:cNvSpPr>
          <p:nvPr/>
        </p:nvSpPr>
        <p:spPr>
          <a:xfrm>
            <a:off x="646388" y="416560"/>
            <a:ext cx="10783612" cy="122936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b="1" dirty="0">
                <a:latin typeface="Montserrat" panose="00000500000000000000" pitchFamily="2" charset="0"/>
              </a:rPr>
              <a:t>Protocolo para julgamento com perspectiva de gênero</a:t>
            </a:r>
          </a:p>
        </p:txBody>
      </p:sp>
      <p:sp>
        <p:nvSpPr>
          <p:cNvPr id="2" name="Título 1">
            <a:extLst>
              <a:ext uri="{FF2B5EF4-FFF2-40B4-BE49-F238E27FC236}">
                <a16:creationId xmlns:a16="http://schemas.microsoft.com/office/drawing/2014/main" id="{DE079C6A-3532-E594-B030-39379A2C5DDF}"/>
              </a:ext>
            </a:extLst>
          </p:cNvPr>
          <p:cNvSpPr txBox="1">
            <a:spLocks/>
          </p:cNvSpPr>
          <p:nvPr/>
        </p:nvSpPr>
        <p:spPr>
          <a:xfrm>
            <a:off x="548640" y="1960880"/>
            <a:ext cx="10881360" cy="4191545"/>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endParaRPr lang="pt-BR" sz="2500" dirty="0">
              <a:latin typeface="Montserrat" panose="00000500000000000000" pitchFamily="2" charset="0"/>
              <a:sym typeface="Wingdings" panose="05000000000000000000" pitchFamily="2" charset="2"/>
            </a:endParaRPr>
          </a:p>
          <a:p>
            <a:pPr algn="just"/>
            <a:endParaRPr lang="pt-BR" sz="2500" dirty="0">
              <a:latin typeface="Montserrat" panose="00000500000000000000" pitchFamily="2" charset="0"/>
              <a:sym typeface="Wingdings" panose="05000000000000000000" pitchFamily="2" charset="2"/>
            </a:endParaRPr>
          </a:p>
          <a:p>
            <a:pPr algn="just"/>
            <a:endParaRPr lang="pt-BR" sz="2500" dirty="0">
              <a:latin typeface="Montserrat" panose="00000500000000000000" pitchFamily="2" charset="0"/>
              <a:sym typeface="Wingdings" panose="05000000000000000000" pitchFamily="2" charset="2"/>
            </a:endParaRPr>
          </a:p>
          <a:p>
            <a:pPr algn="just"/>
            <a:r>
              <a:rPr lang="pt-BR" sz="2500" dirty="0">
                <a:latin typeface="Montserrat" panose="00000500000000000000" pitchFamily="2" charset="0"/>
                <a:sym typeface="Wingdings" panose="05000000000000000000" pitchFamily="2" charset="2"/>
              </a:rPr>
              <a:t>Para Maria Amélia e Mônica de Melo “ o termo gênero deve ser  entendido como instrumento, como uma lente de aumento que </a:t>
            </a:r>
            <a:r>
              <a:rPr lang="pt-BR" sz="2500" dirty="0">
                <a:solidFill>
                  <a:srgbClr val="FF0000"/>
                </a:solidFill>
                <a:highlight>
                  <a:srgbClr val="FFFF00"/>
                </a:highlight>
                <a:latin typeface="Montserrat" panose="00000500000000000000" pitchFamily="2" charset="0"/>
                <a:sym typeface="Wingdings" panose="05000000000000000000" pitchFamily="2" charset="2"/>
              </a:rPr>
              <a:t>facilita a percepção das desigualdades sociais e  econômicas entre homens e mulheres </a:t>
            </a:r>
            <a:r>
              <a:rPr lang="pt-BR" sz="2500" dirty="0">
                <a:latin typeface="Montserrat" panose="00000500000000000000" pitchFamily="2" charset="0"/>
                <a:sym typeface="Wingdings" panose="05000000000000000000" pitchFamily="2" charset="2"/>
              </a:rPr>
              <a:t>que se deve à discriminação histórica contra as mulheres.</a:t>
            </a:r>
          </a:p>
          <a:p>
            <a:pPr algn="just"/>
            <a:endParaRPr lang="pt-BR" sz="2500" dirty="0">
              <a:latin typeface="Montserrat" panose="00000500000000000000" pitchFamily="2" charset="0"/>
              <a:sym typeface="Wingdings" panose="05000000000000000000" pitchFamily="2" charset="2"/>
            </a:endParaRPr>
          </a:p>
          <a:p>
            <a:pPr algn="just"/>
            <a:r>
              <a:rPr lang="pt-BR" sz="2500" dirty="0">
                <a:latin typeface="Montserrat" panose="00000500000000000000" pitchFamily="2" charset="0"/>
                <a:sym typeface="Wingdings" panose="05000000000000000000" pitchFamily="2" charset="2"/>
              </a:rPr>
              <a:t>Teles, Maria Amélia de Almeida; Melo Monica de. </a:t>
            </a:r>
            <a:r>
              <a:rPr lang="pt-BR" sz="2500" b="1" dirty="0">
                <a:latin typeface="Montserrat" panose="00000500000000000000" pitchFamily="2" charset="0"/>
                <a:sym typeface="Wingdings" panose="05000000000000000000" pitchFamily="2" charset="2"/>
              </a:rPr>
              <a:t>Breve história do feminismo no Brasil e  outros ensaios</a:t>
            </a:r>
            <a:r>
              <a:rPr lang="pt-BR" sz="2500" dirty="0">
                <a:latin typeface="Montserrat" panose="00000500000000000000" pitchFamily="2" charset="0"/>
                <a:sym typeface="Wingdings" panose="05000000000000000000" pitchFamily="2" charset="2"/>
              </a:rPr>
              <a:t>. São Paulo: Almedina, 2018.</a:t>
            </a:r>
          </a:p>
          <a:p>
            <a:pPr algn="just"/>
            <a:r>
              <a:rPr lang="pt-BR" sz="2500" dirty="0">
                <a:latin typeface="Montserrat" panose="00000500000000000000" pitchFamily="2" charset="0"/>
                <a:sym typeface="Wingdings" panose="05000000000000000000" pitchFamily="2" charset="2"/>
              </a:rPr>
              <a:t> </a:t>
            </a:r>
            <a:r>
              <a:rPr lang="pt-BR" dirty="0"/>
              <a:t> </a:t>
            </a:r>
            <a:endParaRPr lang="pt-BR" sz="2500" dirty="0">
              <a:latin typeface="Montserrat" panose="00000500000000000000" pitchFamily="2" charset="0"/>
            </a:endParaRPr>
          </a:p>
          <a:p>
            <a:pPr algn="just"/>
            <a:endParaRPr lang="pt-BR" sz="2500" dirty="0">
              <a:latin typeface="Montserrat" panose="00000500000000000000" pitchFamily="2" charset="0"/>
            </a:endParaRPr>
          </a:p>
          <a:p>
            <a:pPr algn="just"/>
            <a:endParaRPr lang="pt-BR" sz="2500" dirty="0">
              <a:latin typeface="Montserrat" panose="00000500000000000000" pitchFamily="2" charset="0"/>
            </a:endParaRPr>
          </a:p>
        </p:txBody>
      </p:sp>
    </p:spTree>
    <p:extLst>
      <p:ext uri="{BB962C8B-B14F-4D97-AF65-F5344CB8AC3E}">
        <p14:creationId xmlns:p14="http://schemas.microsoft.com/office/powerpoint/2010/main" val="3139554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183162-0E1B-A9F4-BF89-224A4CABE968}"/>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7DA82D9C-152B-A7D3-FFA8-0C863896ABCC}"/>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457609BB-7C9A-7C32-867A-4D4FFD96B6B5}"/>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04084EF1-787E-B6FC-8BC8-A59171C7EA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9" name="Título 1">
            <a:extLst>
              <a:ext uri="{FF2B5EF4-FFF2-40B4-BE49-F238E27FC236}">
                <a16:creationId xmlns:a16="http://schemas.microsoft.com/office/drawing/2014/main" id="{349C67C0-7BDD-8278-9A0B-44DE7E280333}"/>
              </a:ext>
            </a:extLst>
          </p:cNvPr>
          <p:cNvSpPr txBox="1">
            <a:spLocks/>
          </p:cNvSpPr>
          <p:nvPr/>
        </p:nvSpPr>
        <p:spPr>
          <a:xfrm>
            <a:off x="646388" y="416560"/>
            <a:ext cx="10783612" cy="122936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b="1" dirty="0">
                <a:latin typeface="Montserrat" panose="00000500000000000000" pitchFamily="2" charset="0"/>
              </a:rPr>
              <a:t>Protocolo para julgamento com perspectiva de gênero</a:t>
            </a:r>
          </a:p>
        </p:txBody>
      </p:sp>
      <p:sp>
        <p:nvSpPr>
          <p:cNvPr id="2" name="Título 1">
            <a:extLst>
              <a:ext uri="{FF2B5EF4-FFF2-40B4-BE49-F238E27FC236}">
                <a16:creationId xmlns:a16="http://schemas.microsoft.com/office/drawing/2014/main" id="{0F3D1F4D-D184-22DB-7276-B7BDA74E4C89}"/>
              </a:ext>
            </a:extLst>
          </p:cNvPr>
          <p:cNvSpPr txBox="1">
            <a:spLocks/>
          </p:cNvSpPr>
          <p:nvPr/>
        </p:nvSpPr>
        <p:spPr>
          <a:xfrm>
            <a:off x="548640" y="1960880"/>
            <a:ext cx="10881360" cy="419154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endParaRPr lang="pt-BR" sz="2500" dirty="0">
              <a:latin typeface="Montserrat" panose="00000500000000000000" pitchFamily="2" charset="0"/>
              <a:sym typeface="Wingdings" panose="05000000000000000000" pitchFamily="2" charset="2"/>
            </a:endParaRPr>
          </a:p>
          <a:p>
            <a:pPr algn="just"/>
            <a:endParaRPr lang="pt-BR" sz="2500" dirty="0">
              <a:latin typeface="Montserrat" panose="00000500000000000000" pitchFamily="2" charset="0"/>
              <a:sym typeface="Wingdings" panose="05000000000000000000" pitchFamily="2" charset="2"/>
            </a:endParaRPr>
          </a:p>
          <a:p>
            <a:pPr algn="just"/>
            <a:endParaRPr lang="pt-BR" sz="2500" dirty="0">
              <a:latin typeface="Montserrat" panose="00000500000000000000" pitchFamily="2" charset="0"/>
              <a:sym typeface="Wingdings" panose="05000000000000000000" pitchFamily="2" charset="2"/>
            </a:endParaRPr>
          </a:p>
          <a:p>
            <a:pPr algn="just"/>
            <a:r>
              <a:rPr lang="pt-BR" sz="2500" dirty="0">
                <a:latin typeface="Montserrat" panose="00000500000000000000" pitchFamily="2" charset="0"/>
                <a:sym typeface="Wingdings" panose="05000000000000000000" pitchFamily="2" charset="2"/>
              </a:rPr>
              <a:t>A desigualdade é fruto da </a:t>
            </a:r>
            <a:r>
              <a:rPr lang="pt-BR" sz="2500" dirty="0" err="1">
                <a:latin typeface="Montserrat" panose="00000500000000000000" pitchFamily="2" charset="0"/>
                <a:sym typeface="Wingdings" panose="05000000000000000000" pitchFamily="2" charset="2"/>
              </a:rPr>
              <a:t>existência</a:t>
            </a:r>
            <a:r>
              <a:rPr lang="pt-BR" sz="2500" dirty="0">
                <a:latin typeface="Montserrat" panose="00000500000000000000" pitchFamily="2" charset="0"/>
                <a:sym typeface="Wingdings" panose="05000000000000000000" pitchFamily="2" charset="2"/>
              </a:rPr>
              <a:t> de hierarquias sociais estruturais, que moldam desde a forma como enxergamos membros de grupos, os papéis a eles atribuídos e </a:t>
            </a:r>
            <a:r>
              <a:rPr lang="pt-BR" sz="2500" dirty="0" err="1">
                <a:latin typeface="Montserrat" panose="00000500000000000000" pitchFamily="2" charset="0"/>
                <a:sym typeface="Wingdings" panose="05000000000000000000" pitchFamily="2" charset="2"/>
              </a:rPr>
              <a:t>relações</a:t>
            </a:r>
            <a:r>
              <a:rPr lang="pt-BR" sz="2500" dirty="0">
                <a:latin typeface="Montserrat" panose="00000500000000000000" pitchFamily="2" charset="0"/>
                <a:sym typeface="Wingdings" panose="05000000000000000000" pitchFamily="2" charset="2"/>
              </a:rPr>
              <a:t> interpessoais, até práticas institucionais e o direito.</a:t>
            </a:r>
          </a:p>
          <a:p>
            <a:pPr algn="just"/>
            <a:r>
              <a:rPr lang="pt-BR" sz="2500" dirty="0">
                <a:latin typeface="Montserrat" panose="00000500000000000000" pitchFamily="2" charset="0"/>
                <a:sym typeface="Wingdings" panose="05000000000000000000" pitchFamily="2" charset="2"/>
              </a:rPr>
              <a:t> </a:t>
            </a:r>
            <a:r>
              <a:rPr lang="pt-BR" dirty="0"/>
              <a:t> </a:t>
            </a:r>
            <a:endParaRPr lang="pt-BR" sz="2500" dirty="0">
              <a:latin typeface="Montserrat" panose="00000500000000000000" pitchFamily="2" charset="0"/>
            </a:endParaRPr>
          </a:p>
          <a:p>
            <a:pPr algn="just"/>
            <a:endParaRPr lang="pt-BR" sz="2500" dirty="0">
              <a:latin typeface="Montserrat" panose="00000500000000000000" pitchFamily="2" charset="0"/>
            </a:endParaRPr>
          </a:p>
          <a:p>
            <a:pPr algn="just"/>
            <a:endParaRPr lang="pt-BR" sz="2500" dirty="0">
              <a:latin typeface="Montserrat" panose="00000500000000000000" pitchFamily="2" charset="0"/>
            </a:endParaRPr>
          </a:p>
        </p:txBody>
      </p:sp>
    </p:spTree>
    <p:extLst>
      <p:ext uri="{BB962C8B-B14F-4D97-AF65-F5344CB8AC3E}">
        <p14:creationId xmlns:p14="http://schemas.microsoft.com/office/powerpoint/2010/main" val="687273265"/>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306</TotalTime>
  <Words>3067</Words>
  <Application>Microsoft Office PowerPoint</Application>
  <PresentationFormat>Widescreen</PresentationFormat>
  <Paragraphs>219</Paragraphs>
  <Slides>30</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30</vt:i4>
      </vt:variant>
    </vt:vector>
  </HeadingPairs>
  <TitlesOfParts>
    <vt:vector size="37" baseType="lpstr">
      <vt:lpstr>Arial</vt:lpstr>
      <vt:lpstr>Calibri</vt:lpstr>
      <vt:lpstr>Calibri Light</vt:lpstr>
      <vt:lpstr>MicrosoftTaiLe</vt:lpstr>
      <vt:lpstr>Montserrat</vt:lpstr>
      <vt:lpstr>Wingdings</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Pró Empresa</dc:creator>
  <cp:lastModifiedBy>Miguel Horvath Junior</cp:lastModifiedBy>
  <cp:revision>31</cp:revision>
  <dcterms:created xsi:type="dcterms:W3CDTF">2022-02-18T18:51:31Z</dcterms:created>
  <dcterms:modified xsi:type="dcterms:W3CDTF">2025-06-21T19:33:12Z</dcterms:modified>
</cp:coreProperties>
</file>