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92" r:id="rId5"/>
    <p:sldId id="258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9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22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64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49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2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64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97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29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2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71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0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8BB8-C6BA-4D00-AB66-919596DDD1DF}" type="datetimeFigureOut">
              <a:rPr lang="pt-BR" smtClean="0"/>
              <a:t>23/06/2025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2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E9B16D6C-10D3-95DB-CB23-EAF52B97A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2" y="0"/>
            <a:ext cx="12128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95487" y="1747387"/>
            <a:ext cx="11401026" cy="33632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900" b="1" dirty="0">
                <a:latin typeface="Montserrat" panose="00000500000000000000" pitchFamily="2" charset="0"/>
              </a:rPr>
              <a:t>Protocolo do Conselho Nacional de Justiça para Perspectiva de Gênero nas ações judiciais e a sua aplicabilidade no RPPS</a:t>
            </a:r>
          </a:p>
          <a:p>
            <a:pPr algn="just"/>
            <a:endParaRPr lang="pt-BR" sz="4000" dirty="0">
              <a:latin typeface="Montserrat" panose="00000500000000000000" pitchFamily="2" charset="0"/>
            </a:endParaRPr>
          </a:p>
          <a:p>
            <a:pPr algn="just"/>
            <a:r>
              <a:rPr lang="pt-BR" sz="2400" b="1" dirty="0" smtClean="0">
                <a:solidFill>
                  <a:srgbClr val="002060"/>
                </a:solidFill>
                <a:latin typeface="Montserrat" panose="00000500000000000000" pitchFamily="2" charset="0"/>
              </a:rPr>
              <a:t>Clarissa Aquino </a:t>
            </a:r>
            <a:r>
              <a:rPr lang="pt-BR" sz="2400" b="1" dirty="0" err="1" smtClean="0">
                <a:solidFill>
                  <a:srgbClr val="002060"/>
                </a:solidFill>
                <a:latin typeface="Montserrat" panose="00000500000000000000" pitchFamily="2" charset="0"/>
              </a:rPr>
              <a:t>Assiz</a:t>
            </a:r>
            <a:r>
              <a:rPr lang="pt-BR" sz="2400" b="1" dirty="0" smtClean="0">
                <a:solidFill>
                  <a:srgbClr val="002060"/>
                </a:solidFill>
                <a:latin typeface="Montserrat" panose="00000500000000000000" pitchFamily="2" charset="0"/>
              </a:rPr>
              <a:t> </a:t>
            </a:r>
          </a:p>
          <a:p>
            <a:pPr algn="just"/>
            <a:r>
              <a:rPr lang="pt-BR" sz="2400" b="1" dirty="0" smtClean="0">
                <a:solidFill>
                  <a:srgbClr val="002060"/>
                </a:solidFill>
                <a:latin typeface="Montserrat" panose="00000500000000000000" pitchFamily="2" charset="0"/>
              </a:rPr>
              <a:t>Gerente de Previdência do Município de Salvador</a:t>
            </a:r>
            <a:endParaRPr lang="pt-BR" sz="2400" b="1" dirty="0">
              <a:solidFill>
                <a:srgbClr val="002060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48F77EB-CD3F-838B-DE1F-84C647207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F77FB35B-7BD9-29DC-9798-15DDD6B016C1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58EFA9BA-A6BB-1BAE-AFAE-2BFCBFC724E6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1B1AA1AE-9FC5-2409-B7A2-9BD8AC61EC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4B1CCAC-703D-2FAF-BB06-4D634AC4D69B}"/>
              </a:ext>
            </a:extLst>
          </p:cNvPr>
          <p:cNvSpPr txBox="1">
            <a:spLocks/>
          </p:cNvSpPr>
          <p:nvPr/>
        </p:nvSpPr>
        <p:spPr>
          <a:xfrm>
            <a:off x="646388" y="868690"/>
            <a:ext cx="10783612" cy="12027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 smtClean="0">
                <a:latin typeface="Montserrat" panose="00000500000000000000" pitchFamily="2" charset="0"/>
              </a:rPr>
              <a:t>Aplicabilidade no RPPS</a:t>
            </a:r>
            <a:endParaRPr lang="pt-BR" sz="40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CC6CB0-A2D2-AF2D-5487-BB6F34DA2286}"/>
              </a:ext>
            </a:extLst>
          </p:cNvPr>
          <p:cNvSpPr txBox="1">
            <a:spLocks/>
          </p:cNvSpPr>
          <p:nvPr/>
        </p:nvSpPr>
        <p:spPr>
          <a:xfrm>
            <a:off x="646388" y="2194253"/>
            <a:ext cx="10783612" cy="39581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marL="342900" indent="-342900" algn="just">
              <a:buFont typeface="Wingdings" pitchFamily="2" charset="2"/>
              <a:buChar char="q"/>
            </a:pPr>
            <a:endParaRPr lang="pt-BR" sz="24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pt-BR" sz="2400" dirty="0" smtClean="0"/>
              <a:t>Recomendação COPAJURE – Comissão Permanente de Acompanhamento de Ações Judiciais Relevantes:</a:t>
            </a:r>
          </a:p>
          <a:p>
            <a:pPr algn="just"/>
            <a:endParaRPr lang="pt-BR" sz="2400" dirty="0"/>
          </a:p>
          <a:p>
            <a:pPr marL="457200" indent="-457200" algn="just">
              <a:buFont typeface="Wingdings" pitchFamily="2" charset="2"/>
              <a:buChar char="ü"/>
            </a:pPr>
            <a:r>
              <a:rPr lang="pt-BR" sz="2400" dirty="0" smtClean="0"/>
              <a:t> Informativo Mensal do DRPPS: Edição LVI, Abril de 2025.</a:t>
            </a:r>
          </a:p>
          <a:p>
            <a:pPr algn="just"/>
            <a:endParaRPr lang="pt-BR" sz="2400" dirty="0" smtClean="0"/>
          </a:p>
          <a:p>
            <a:pPr marL="342900" indent="-342900" algn="just">
              <a:buFont typeface="Wingdings" pitchFamily="2" charset="2"/>
              <a:buChar char="q"/>
            </a:pPr>
            <a:endParaRPr lang="pt-BR" sz="24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pt-BR" sz="2400" dirty="0" smtClean="0"/>
              <a:t>Evitar </a:t>
            </a:r>
            <a:r>
              <a:rPr lang="pt-BR" sz="2400" dirty="0"/>
              <a:t>que decisões administrativas sejam corrigidas pelo Poder </a:t>
            </a:r>
            <a:r>
              <a:rPr lang="pt-BR" sz="2400" dirty="0" smtClean="0"/>
              <a:t>Judiciário.</a:t>
            </a:r>
          </a:p>
          <a:p>
            <a:pPr algn="just"/>
            <a:endParaRPr lang="pt-BR" sz="2400" dirty="0" smtClean="0"/>
          </a:p>
          <a:p>
            <a:pPr marL="342900" indent="-342900" algn="just">
              <a:buFont typeface="Wingdings" pitchFamily="2" charset="2"/>
              <a:buChar char="q"/>
            </a:pPr>
            <a:endParaRPr lang="pt-BR" sz="2400" dirty="0"/>
          </a:p>
          <a:p>
            <a:pPr marL="342900" indent="-342900" algn="just">
              <a:buFont typeface="Wingdings" pitchFamily="2" charset="2"/>
              <a:buChar char="q"/>
            </a:pPr>
            <a:r>
              <a:rPr lang="pt-BR" sz="2400" dirty="0" smtClean="0"/>
              <a:t>Promoção </a:t>
            </a:r>
            <a:r>
              <a:rPr lang="pt-BR" sz="2400" dirty="0"/>
              <a:t>de um ambiente mais inclusivo e equitativo, alinhado com os princípios de igualdade e não discriminação fomentados pelo CNJ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500" dirty="0" smtClean="0">
              <a:latin typeface="Montserrat" panose="00000500000000000000" pitchFamily="2" charset="0"/>
            </a:endParaRPr>
          </a:p>
          <a:p>
            <a:pPr algn="just"/>
            <a:endParaRPr lang="pt-BR" sz="2500" dirty="0">
              <a:latin typeface="Montserrat" panose="00000500000000000000" pitchFamily="2" charset="0"/>
            </a:endParaRPr>
          </a:p>
          <a:p>
            <a:pPr algn="just"/>
            <a:endParaRPr lang="pt-BR" sz="2500" dirty="0">
              <a:latin typeface="Montserrat" panose="00000500000000000000" pitchFamily="2" charset="0"/>
            </a:endParaRPr>
          </a:p>
          <a:p>
            <a:pPr algn="just"/>
            <a:endParaRPr lang="pt-BR" sz="25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48F77EB-CD3F-838B-DE1F-84C647207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F77FB35B-7BD9-29DC-9798-15DDD6B016C1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58EFA9BA-A6BB-1BAE-AFAE-2BFCBFC724E6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1B1AA1AE-9FC5-2409-B7A2-9BD8AC61EC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4B1CCAC-703D-2FAF-BB06-4D634AC4D69B}"/>
              </a:ext>
            </a:extLst>
          </p:cNvPr>
          <p:cNvSpPr txBox="1">
            <a:spLocks/>
          </p:cNvSpPr>
          <p:nvPr/>
        </p:nvSpPr>
        <p:spPr>
          <a:xfrm>
            <a:off x="646388" y="868690"/>
            <a:ext cx="10783612" cy="12027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 smtClean="0">
                <a:latin typeface="Montserrat" panose="00000500000000000000" pitchFamily="2" charset="0"/>
              </a:rPr>
              <a:t>Aplicabilidade no RPPS</a:t>
            </a:r>
            <a:endParaRPr lang="pt-BR" sz="40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CC6CB0-A2D2-AF2D-5487-BB6F34DA2286}"/>
              </a:ext>
            </a:extLst>
          </p:cNvPr>
          <p:cNvSpPr txBox="1">
            <a:spLocks/>
          </p:cNvSpPr>
          <p:nvPr/>
        </p:nvSpPr>
        <p:spPr>
          <a:xfrm>
            <a:off x="646388" y="2194253"/>
            <a:ext cx="10783612" cy="39581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marL="342900" indent="-342900" algn="just">
              <a:buFont typeface="Wingdings" pitchFamily="2" charset="2"/>
              <a:buChar char="q"/>
            </a:pPr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pt-BR" sz="2400" dirty="0"/>
              <a:t>Análise considerando a realidade social, evitando-se estereótipos, resguardando a proteção previdenciária com a perspectiva de gênero</a:t>
            </a:r>
            <a:r>
              <a:rPr lang="pt-BR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pt-BR" sz="2400" dirty="0"/>
          </a:p>
          <a:p>
            <a:pPr marL="342900" indent="-342900" algn="just">
              <a:buFont typeface="Wingdings" pitchFamily="2" charset="2"/>
              <a:buChar char="q"/>
            </a:pPr>
            <a:r>
              <a:rPr lang="pt-BR" sz="2400" dirty="0"/>
              <a:t>Observância da legislação previdenciária do ente</a:t>
            </a:r>
            <a:r>
              <a:rPr lang="pt-BR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pt-BR" sz="2400" dirty="0"/>
          </a:p>
          <a:p>
            <a:pPr marL="342900" indent="-342900" algn="just">
              <a:buFont typeface="Wingdings" pitchFamily="2" charset="2"/>
              <a:buChar char="q"/>
            </a:pPr>
            <a:r>
              <a:rPr lang="pt-BR" sz="2400" dirty="0"/>
              <a:t>Importância do Serviço Social, através do estudo social da situação</a:t>
            </a:r>
            <a:r>
              <a:rPr lang="pt-BR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pt-BR" sz="24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pt-BR" sz="2400" dirty="0" smtClean="0"/>
              <a:t>Casos ocorridos no âmbito do RPPS do Município de Salvador – BA.</a:t>
            </a:r>
            <a:endParaRPr lang="pt-BR" sz="2400" dirty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500" dirty="0" smtClean="0">
              <a:latin typeface="Montserrat" panose="00000500000000000000" pitchFamily="2" charset="0"/>
            </a:endParaRPr>
          </a:p>
          <a:p>
            <a:pPr algn="just"/>
            <a:endParaRPr lang="pt-BR" sz="2500" dirty="0">
              <a:latin typeface="Montserrat" panose="00000500000000000000" pitchFamily="2" charset="0"/>
            </a:endParaRPr>
          </a:p>
          <a:p>
            <a:pPr algn="just"/>
            <a:endParaRPr lang="pt-BR" sz="2500" dirty="0">
              <a:latin typeface="Montserrat" panose="00000500000000000000" pitchFamily="2" charset="0"/>
            </a:endParaRPr>
          </a:p>
          <a:p>
            <a:pPr algn="just"/>
            <a:endParaRPr lang="pt-BR" sz="25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1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E63CEFB-F6CA-C67E-A809-572B45455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3146855" y="2506963"/>
            <a:ext cx="6046572" cy="2584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200" dirty="0" smtClean="0"/>
              <a:t>Obrigada!</a:t>
            </a:r>
            <a:endParaRPr lang="pt-BR" sz="20200" dirty="0"/>
          </a:p>
          <a:p>
            <a:endParaRPr lang="pt-BR" dirty="0">
              <a:latin typeface="Montserrat" panose="00000500000000000000" pitchFamily="2" charset="0"/>
            </a:endParaRPr>
          </a:p>
          <a:p>
            <a:endParaRPr lang="pt-BR" dirty="0">
              <a:latin typeface="Montserrat" panose="00000500000000000000" pitchFamily="2" charset="0"/>
            </a:endParaRPr>
          </a:p>
          <a:p>
            <a:endParaRPr lang="pt-BR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48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148</Words>
  <Application>Microsoft Office PowerPoint</Application>
  <PresentationFormat>Personalizar</PresentationFormat>
  <Paragraphs>54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 Empresa</dc:creator>
  <cp:lastModifiedBy>Márcio Santos</cp:lastModifiedBy>
  <cp:revision>34</cp:revision>
  <dcterms:created xsi:type="dcterms:W3CDTF">2022-02-18T18:51:31Z</dcterms:created>
  <dcterms:modified xsi:type="dcterms:W3CDTF">2025-06-23T18:29:30Z</dcterms:modified>
</cp:coreProperties>
</file>