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12192000"/>
  <p:defaultTextStyle>
    <a:defPPr>
      <a:defRPr lang="pt-B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5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691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pt-BR"/>
              <a:t>Click to edit Master subtitle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8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pt-BR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5C297C7-96F2-FBFE-C347-F3C7D5085DDA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xmlns="" val="hdr"/>
              </p:ext>
            </p:extLst>
          </p:nvPr>
        </p:nvSpPr>
        <p:spPr>
          <a:xfrm>
            <a:off x="11691938" y="63500"/>
            <a:ext cx="465137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pt-BR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#interna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Subtítulo">
            <a:extLst>
              <a:ext uri="{FF2B5EF4-FFF2-40B4-BE49-F238E27FC236}">
                <a16:creationId xmlns:a16="http://schemas.microsoft.com/office/drawing/2014/main" id="{2490148A-A7FF-6A83-517E-2FB04202F693}"/>
              </a:ext>
            </a:extLst>
          </p:cNvPr>
          <p:cNvSpPr txBox="1">
            <a:spLocks/>
          </p:cNvSpPr>
          <p:nvPr/>
        </p:nvSpPr>
        <p:spPr>
          <a:xfrm>
            <a:off x="2181986" y="3561465"/>
            <a:ext cx="7198118" cy="536482"/>
          </a:xfrm>
          <a:prstGeom prst="rect">
            <a:avLst/>
          </a:prstGeom>
        </p:spPr>
        <p:txBody>
          <a:bodyPr vert="horz" lIns="45842" tIns="22921" rIns="45842" bIns="22921" rtlCol="0" anchor="ctr">
            <a:noAutofit/>
          </a:bodyPr>
          <a:lstStyle>
            <a:lvl1pPr marL="452262" indent="-452262" algn="l" defTabSz="1809049" rtl="0" eaLnBrk="1" latinLnBrk="0" hangingPunct="1">
              <a:lnSpc>
                <a:spcPct val="90000"/>
              </a:lnSpc>
              <a:spcBef>
                <a:spcPts val="1978"/>
              </a:spcBef>
              <a:buFont typeface="Arial" panose="020B0604020202020204" pitchFamily="34" charset="0"/>
              <a:buChar char="•"/>
              <a:defRPr sz="5540" kern="1200">
                <a:solidFill>
                  <a:srgbClr val="FEED3A"/>
                </a:solidFill>
                <a:latin typeface="BancoDoBrasil Titulos Regular"/>
                <a:ea typeface="BancoDoBrasil Titulos Regular"/>
                <a:cs typeface="BancoDoBrasil Titulos Regular"/>
                <a:sym typeface="BancoDoBrasil Titulos Regular"/>
              </a:defRPr>
            </a:lvl1pPr>
            <a:lvl2pPr marL="1356787" indent="-452262" algn="l" defTabSz="1809049" rtl="0" eaLnBrk="1" latinLnBrk="0" hangingPunct="1">
              <a:lnSpc>
                <a:spcPct val="90000"/>
              </a:lnSpc>
              <a:spcBef>
                <a:spcPts val="989"/>
              </a:spcBef>
              <a:buFont typeface="Arial" panose="020B0604020202020204" pitchFamily="34" charset="0"/>
              <a:buChar char="•"/>
              <a:defRPr sz="47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61311" indent="-452262" algn="l" defTabSz="1809049" rtl="0" eaLnBrk="1" latinLnBrk="0" hangingPunct="1">
              <a:lnSpc>
                <a:spcPct val="90000"/>
              </a:lnSpc>
              <a:spcBef>
                <a:spcPts val="989"/>
              </a:spcBef>
              <a:buFont typeface="Arial" panose="020B0604020202020204" pitchFamily="34" charset="0"/>
              <a:buChar char="•"/>
              <a:defRPr sz="395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65836" indent="-452262" algn="l" defTabSz="1809049" rtl="0" eaLnBrk="1" latinLnBrk="0" hangingPunct="1">
              <a:lnSpc>
                <a:spcPct val="90000"/>
              </a:lnSpc>
              <a:spcBef>
                <a:spcPts val="989"/>
              </a:spcBef>
              <a:buFont typeface="Arial" panose="020B0604020202020204" pitchFamily="34" charset="0"/>
              <a:buChar char="•"/>
              <a:defRPr sz="35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070360" indent="-452262" algn="l" defTabSz="1809049" rtl="0" eaLnBrk="1" latinLnBrk="0" hangingPunct="1">
              <a:lnSpc>
                <a:spcPct val="90000"/>
              </a:lnSpc>
              <a:spcBef>
                <a:spcPts val="989"/>
              </a:spcBef>
              <a:buFont typeface="Arial" panose="020B0604020202020204" pitchFamily="34" charset="0"/>
              <a:buChar char="•"/>
              <a:defRPr sz="35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974885" indent="-452262" algn="l" defTabSz="1809049" rtl="0" eaLnBrk="1" latinLnBrk="0" hangingPunct="1">
              <a:lnSpc>
                <a:spcPct val="90000"/>
              </a:lnSpc>
              <a:spcBef>
                <a:spcPts val="989"/>
              </a:spcBef>
              <a:buFont typeface="Arial" panose="020B0604020202020204" pitchFamily="34" charset="0"/>
              <a:buChar char="•"/>
              <a:defRPr sz="35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879409" indent="-452262" algn="l" defTabSz="1809049" rtl="0" eaLnBrk="1" latinLnBrk="0" hangingPunct="1">
              <a:lnSpc>
                <a:spcPct val="90000"/>
              </a:lnSpc>
              <a:spcBef>
                <a:spcPts val="989"/>
              </a:spcBef>
              <a:buFont typeface="Arial" panose="020B0604020202020204" pitchFamily="34" charset="0"/>
              <a:buChar char="•"/>
              <a:defRPr sz="35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783934" indent="-452262" algn="l" defTabSz="1809049" rtl="0" eaLnBrk="1" latinLnBrk="0" hangingPunct="1">
              <a:lnSpc>
                <a:spcPct val="90000"/>
              </a:lnSpc>
              <a:spcBef>
                <a:spcPts val="989"/>
              </a:spcBef>
              <a:buFont typeface="Arial" panose="020B0604020202020204" pitchFamily="34" charset="0"/>
              <a:buChar char="•"/>
              <a:defRPr sz="35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688458" indent="-452262" algn="l" defTabSz="1809049" rtl="0" eaLnBrk="1" latinLnBrk="0" hangingPunct="1">
              <a:lnSpc>
                <a:spcPct val="90000"/>
              </a:lnSpc>
              <a:spcBef>
                <a:spcPts val="989"/>
              </a:spcBef>
              <a:buFont typeface="Arial" panose="020B0604020202020204" pitchFamily="34" charset="0"/>
              <a:buChar char="•"/>
              <a:defRPr sz="35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06876" rtl="0" eaLnBrk="1" fontAlgn="auto" latinLnBrk="0" hangingPunct="1">
              <a:lnSpc>
                <a:spcPct val="90000"/>
              </a:lnSpc>
              <a:spcBef>
                <a:spcPts val="99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t-BR" sz="3000" b="0" i="0" u="none" strike="noStrike" kern="120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 Regular"/>
                <a:sym typeface="BancoDoBrasil Titulos Regular"/>
              </a:rPr>
              <a:t>Busque mais para os seus investimentos</a:t>
            </a:r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48BF9622-1A35-A996-5F02-EEBA11A22812}"/>
              </a:ext>
            </a:extLst>
          </p:cNvPr>
          <p:cNvCxnSpPr>
            <a:cxnSpLocks/>
          </p:cNvCxnSpPr>
          <p:nvPr/>
        </p:nvCxnSpPr>
        <p:spPr>
          <a:xfrm>
            <a:off x="2190444" y="3296535"/>
            <a:ext cx="7336322" cy="0"/>
          </a:xfrm>
          <a:prstGeom prst="line">
            <a:avLst/>
          </a:prstGeom>
          <a:noFill/>
          <a:ln w="76200" cap="flat">
            <a:solidFill>
              <a:srgbClr val="FFFF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7" name="Imagem 6" descr="Uma imagem contendo desenho&#10;&#10;O conteúdo gerado por IA pode estar incorreto.">
            <a:extLst>
              <a:ext uri="{FF2B5EF4-FFF2-40B4-BE49-F238E27FC236}">
                <a16:creationId xmlns:a16="http://schemas.microsoft.com/office/drawing/2014/main" id="{D04C8F99-AE21-4DA6-A887-9BDDD98B42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985" y="1412779"/>
            <a:ext cx="7344781" cy="15651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B10697D5-197F-03FD-AA24-E056B67274C0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0A38914-3CE5-9707-FE60-57E511CD6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0FF6C84-C248-0914-803F-53A2EC2F6C21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BB Private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2D0C815-3DFE-CB6D-3A51-47EB85EAFD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2656"/>
            <a:ext cx="11694622" cy="4464496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F2BF644C-9CC9-087D-0807-53E7F0CB05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AF7A700E-C410-8C83-A19C-A2E8259939DC}"/>
              </a:ext>
            </a:extLst>
          </p:cNvPr>
          <p:cNvCxnSpPr/>
          <p:nvPr/>
        </p:nvCxnSpPr>
        <p:spPr bwMode="auto">
          <a:xfrm>
            <a:off x="5735960" y="304651"/>
            <a:ext cx="0" cy="517010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46318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5E7D834D-8728-F91D-555C-91518D5189D8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01AF112-7347-B434-6390-89B08B082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B3879188-FAF1-3470-50C7-52D746F6E840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BB Private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8F0DA51-33D6-43C1-5AD7-50AC119896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43360"/>
          <a:stretch/>
        </p:blipFill>
        <p:spPr>
          <a:xfrm>
            <a:off x="115257" y="621156"/>
            <a:ext cx="6360387" cy="455909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5CF353F4-EB17-A72D-0178-8452BA1F8D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7897" b="44715"/>
          <a:stretch/>
        </p:blipFill>
        <p:spPr>
          <a:xfrm>
            <a:off x="7104112" y="881336"/>
            <a:ext cx="4553424" cy="2973625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45621D45-ACBA-C9E8-E695-2C21F5150A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2906A28F-78AC-661E-98A7-2DA363D39314}"/>
              </a:ext>
            </a:extLst>
          </p:cNvPr>
          <p:cNvCxnSpPr/>
          <p:nvPr/>
        </p:nvCxnSpPr>
        <p:spPr bwMode="auto">
          <a:xfrm>
            <a:off x="6696799" y="332656"/>
            <a:ext cx="0" cy="517010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3389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97097F7C-584F-43F4-9CF0-935799760CC9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4CBEDDD-15D3-E897-8BF0-D779E21A66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45BF749A-AFD3-FEBD-5551-868136E8FA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7FA67AC8-061F-6248-BA6C-78EC4B2864A1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BB Private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39B58BC-8F89-F542-47A2-ABE486BE62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620688"/>
            <a:ext cx="9188132" cy="383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253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EE64C50D-8730-2044-B37B-89AEA246F112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FE1379F-1378-2E64-CFDF-8C620DF64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212D005C-E97D-9C9B-A30E-64A0A42B3E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0B0B9578-26E2-6689-6494-6326A551C29A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BB </a:t>
            </a:r>
            <a:r>
              <a:rPr kumimoji="0" lang="pt-BR" sz="1203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Asset</a:t>
            </a:r>
            <a:endParaRPr kumimoji="0" lang="pt-BR" sz="1203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83933F5-A966-190C-8A43-CC5B58CC290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009"/>
          <a:stretch/>
        </p:blipFill>
        <p:spPr>
          <a:xfrm>
            <a:off x="131168" y="422860"/>
            <a:ext cx="10213304" cy="4392487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170DD95-70C6-81E5-3717-B5BB66B9A48B}"/>
              </a:ext>
            </a:extLst>
          </p:cNvPr>
          <p:cNvSpPr txBox="1"/>
          <p:nvPr/>
        </p:nvSpPr>
        <p:spPr>
          <a:xfrm>
            <a:off x="4032645" y="183884"/>
            <a:ext cx="1883072" cy="431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8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206" b="0" i="1" u="none" strike="noStrike" kern="1200" cap="none" spc="0" normalizeH="0" baseline="0" noProof="0" dirty="0">
                <a:ln>
                  <a:noFill/>
                </a:ln>
                <a:solidFill>
                  <a:srgbClr val="002D4B"/>
                </a:solidFill>
                <a:effectLst/>
                <a:uLnTx/>
                <a:uFillTx/>
                <a:latin typeface="BancoDoBrasil Textos" panose="00000500000000000000" pitchFamily="2" charset="0"/>
                <a:ea typeface="+mn-ea"/>
                <a:cs typeface="+mn-cs"/>
              </a:rPr>
              <a:t>Selic (% a.a.)</a:t>
            </a:r>
          </a:p>
        </p:txBody>
      </p:sp>
    </p:spTree>
    <p:extLst>
      <p:ext uri="{BB962C8B-B14F-4D97-AF65-F5344CB8AC3E}">
        <p14:creationId xmlns:p14="http://schemas.microsoft.com/office/powerpoint/2010/main" val="2244084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20E11A3B-AC1E-2E56-B0B3-74AF68782A5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ADE0D35-43D0-0A23-38C5-8C082DFB4B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249FD471-D558-C837-AD13-1BD1D37145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E85328E-37F1-56C0-6F3C-7ABAADAA147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151" t="3879" r="1348" b="1849"/>
          <a:stretch/>
        </p:blipFill>
        <p:spPr>
          <a:xfrm>
            <a:off x="1196495" y="332656"/>
            <a:ext cx="8568952" cy="503462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02F702A-9FF2-6F6D-2E62-6E220A6CF8D3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BB </a:t>
            </a:r>
            <a:r>
              <a:rPr kumimoji="0" lang="pt-BR" sz="1203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Asset</a:t>
            </a:r>
            <a:endParaRPr kumimoji="0" lang="pt-BR" sz="1203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8856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A520B5AE-F6B5-AC4B-9E1E-AE65F556B3FA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82CDA64-475B-5A1E-E631-43BFA27BF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4D21A515-5C3A-9E1B-27EE-EECD7ED80F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43C472C9-5479-FA82-FB92-5081198315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40" t="2383" r="2314" b="2640"/>
          <a:stretch/>
        </p:blipFill>
        <p:spPr>
          <a:xfrm>
            <a:off x="1559496" y="404664"/>
            <a:ext cx="7921296" cy="4671844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C9C69D3A-4C9E-0A75-5C26-45E149D9A36C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BB </a:t>
            </a:r>
            <a:r>
              <a:rPr kumimoji="0" lang="pt-BR" sz="1203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Asset</a:t>
            </a:r>
            <a:endParaRPr kumimoji="0" lang="pt-BR" sz="1203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307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AE6A00CF-47AF-36FE-7B3B-CC9D901111F1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CF59139-5A51-FD3D-D78C-D5EAC2B70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88D8CC78-731C-1F13-3D09-041A71999A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E2EB59C7-5CD3-A842-2287-FACC18C25C7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3033"/>
          <a:stretch/>
        </p:blipFill>
        <p:spPr>
          <a:xfrm>
            <a:off x="1417078" y="260648"/>
            <a:ext cx="7991290" cy="4915598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96C01B4D-3C63-93EB-8966-E136A7918DB3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BB </a:t>
            </a:r>
            <a:r>
              <a:rPr kumimoji="0" lang="pt-BR" sz="1203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Asset</a:t>
            </a:r>
            <a:endParaRPr kumimoji="0" lang="pt-BR" sz="1203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3714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8BD506B-1408-8CBA-C7C6-912EEDFB2B64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3298A0A-6364-98BB-C2F2-5E40FBA87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1308D41F-E37A-6547-F16A-60AA7DE128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4B1EEDD0-22E6-C021-83DC-43EF803EBC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423307"/>
            <a:ext cx="7128792" cy="493317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134723A1-B539-AE8E-3481-9A41E687C9D0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BB </a:t>
            </a:r>
            <a:r>
              <a:rPr kumimoji="0" lang="pt-BR" sz="1203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Asset</a:t>
            </a:r>
            <a:endParaRPr kumimoji="0" lang="pt-BR" sz="1203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BancoDoBrasil Textos Light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122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091DBA56-65C7-4EBF-8821-471BCB0DFE78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CD129380-983F-A17A-AA71-7B561A230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6CDCA700-318C-BD79-D707-6505202912F4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¹ Considera a exclusão de outliers | Fonte: IDEX-JGP, BB-BI.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7E9A070-B86E-E3CE-9BC2-3876F29A52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282" y="332656"/>
            <a:ext cx="11079477" cy="4464496"/>
          </a:xfrm>
          <a:prstGeom prst="rect">
            <a:avLst/>
          </a:prstGeom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6262CF9-52F8-1B80-51EC-43B878B99BE5}"/>
              </a:ext>
            </a:extLst>
          </p:cNvPr>
          <p:cNvCxnSpPr/>
          <p:nvPr/>
        </p:nvCxnSpPr>
        <p:spPr bwMode="auto">
          <a:xfrm>
            <a:off x="5829020" y="304651"/>
            <a:ext cx="0" cy="517010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D054FB79-6396-0CDB-734A-7641110512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6928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97ED40C6-5BEE-1F7C-A476-09DF4548AFEB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1CCA727-B496-AB0B-4F15-094BE82E3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FE8A7C2E-BDE0-B195-819F-3EFFC60E3023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¹ Considera a exclusão de outliers | Fonte: IDEX-JGP, BB-BI.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BB20018-D2B6-E8A8-2CD3-240B224BC0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38" y="436993"/>
            <a:ext cx="5663450" cy="4237742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7824D7A-74AC-08B9-D1A4-3171B4A052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42515"/>
            <a:ext cx="5519434" cy="4243265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711077AA-788A-4388-F872-B04C3BAF96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F61E4C5B-A616-F809-F5A7-90C8F7A9A070}"/>
              </a:ext>
            </a:extLst>
          </p:cNvPr>
          <p:cNvCxnSpPr/>
          <p:nvPr/>
        </p:nvCxnSpPr>
        <p:spPr>
          <a:xfrm>
            <a:off x="5879976" y="260648"/>
            <a:ext cx="0" cy="517010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653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8919C8D2-7C77-651C-CFC3-C44603057096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3BBD2D6-7484-1EDB-8B3F-F0D6EC9F8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89AE4253-D911-194B-C129-D59BA9C03BB5}"/>
              </a:ext>
            </a:extLst>
          </p:cNvPr>
          <p:cNvSpPr txBox="1"/>
          <p:nvPr/>
        </p:nvSpPr>
        <p:spPr>
          <a:xfrm>
            <a:off x="554649" y="1044169"/>
            <a:ext cx="5505449" cy="287007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3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800" i="0" u="none" strike="noStrike" kern="120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</a:rPr>
              <a:t>R$</a:t>
            </a:r>
            <a:r>
              <a:rPr kumimoji="0" lang="en-US" sz="5000" i="0" u="none" strike="noStrike" kern="120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35400" i="0" u="none" strike="noStrike" kern="120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</a:rPr>
              <a:t>1,70</a:t>
            </a:r>
            <a:br>
              <a:rPr kumimoji="0" lang="en-US" sz="35400" i="0" u="none" strike="noStrike" kern="120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</a:rPr>
            </a:br>
            <a:r>
              <a:rPr kumimoji="0" lang="en-US" sz="35400" b="1" i="0" u="none" strike="noStrike" kern="1200" cap="none" spc="0" normalizeH="0" baseline="0" noProof="0" dirty="0" err="1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</a:rPr>
              <a:t>trilhão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465EFF"/>
              </a:solidFill>
              <a:effectLst/>
              <a:uLnTx/>
              <a:uFillTx/>
              <a:latin typeface="BancoDoBrasil Titulos" panose="00000500000000000000" pitchFamily="2" charset="0"/>
              <a:ea typeface="+mn-ea"/>
              <a:cs typeface="+mn-cs"/>
            </a:endParaRPr>
          </a:p>
        </p:txBody>
      </p:sp>
      <p:pic>
        <p:nvPicPr>
          <p:cNvPr id="6" name="Imagem 5" descr="Logotipo&#10;&#10;O conteúdo gerado por IA pode estar incorreto.">
            <a:extLst>
              <a:ext uri="{FF2B5EF4-FFF2-40B4-BE49-F238E27FC236}">
                <a16:creationId xmlns:a16="http://schemas.microsoft.com/office/drawing/2014/main" id="{718E4C1B-570D-909A-EB65-2633223E60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836712"/>
            <a:ext cx="3761232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9219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9CF12DB9-7BBF-0202-1DF4-ADF5BB702215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76DC4D1-9720-F853-7C62-DECFE4C6B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05215425-32F8-828D-E7C7-84026E53F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03216"/>
            <a:ext cx="10814719" cy="4584502"/>
          </a:xfrm>
          <a:prstGeom prst="rect">
            <a:avLst/>
          </a:prstGeom>
        </p:spPr>
      </p:pic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38D48A9E-34CE-A19E-3003-B77CE0E0B044}"/>
              </a:ext>
            </a:extLst>
          </p:cNvPr>
          <p:cNvCxnSpPr/>
          <p:nvPr/>
        </p:nvCxnSpPr>
        <p:spPr bwMode="auto">
          <a:xfrm>
            <a:off x="5591944" y="303216"/>
            <a:ext cx="0" cy="517010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F57CAF43-3BF7-F5E9-1814-F93C842E30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3888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B0F06243-D4BA-F4EF-BEB9-09C2D0D5A0DF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B6F9B05-8372-FC85-F75C-DBFBF6587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E649881-E6A4-DBA1-0B2D-F3CEB0C7DB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87288"/>
            <a:ext cx="11073598" cy="429384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8D278B1-7110-349A-1F66-73B04BD3D66C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BB Private</a:t>
            </a:r>
          </a:p>
        </p:txBody>
      </p:sp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6BE68185-664A-9811-7BFA-19F5F76E9D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96BF6C4F-AE0E-6D6B-6BD7-AA3254B88E94}"/>
              </a:ext>
            </a:extLst>
          </p:cNvPr>
          <p:cNvCxnSpPr/>
          <p:nvPr/>
        </p:nvCxnSpPr>
        <p:spPr bwMode="auto">
          <a:xfrm>
            <a:off x="3647728" y="287288"/>
            <a:ext cx="0" cy="517010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B8272C08-F6A3-8151-4507-B9B1BCC6A1D1}"/>
              </a:ext>
            </a:extLst>
          </p:cNvPr>
          <p:cNvCxnSpPr/>
          <p:nvPr/>
        </p:nvCxnSpPr>
        <p:spPr bwMode="auto">
          <a:xfrm>
            <a:off x="7248128" y="332656"/>
            <a:ext cx="0" cy="517010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m 1">
            <a:extLst>
              <a:ext uri="{FF2B5EF4-FFF2-40B4-BE49-F238E27FC236}">
                <a16:creationId xmlns:a16="http://schemas.microsoft.com/office/drawing/2014/main" id="{95B1D0D2-86DB-BDA5-8336-62EDD9A2390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6392"/>
          <a:stretch/>
        </p:blipFill>
        <p:spPr>
          <a:xfrm>
            <a:off x="3603749" y="4556098"/>
            <a:ext cx="3711719" cy="1052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6567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2873CE3C-7211-6B1E-5081-39F43479DB34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59DD889-C533-B02B-2EF7-EBB9122B37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6DD14D17-16E4-543D-513B-A5FA64BEF5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sp>
        <p:nvSpPr>
          <p:cNvPr id="2" name="Obrigado">
            <a:extLst>
              <a:ext uri="{FF2B5EF4-FFF2-40B4-BE49-F238E27FC236}">
                <a16:creationId xmlns:a16="http://schemas.microsoft.com/office/drawing/2014/main" id="{5E2A04CF-5FB1-C555-B2CA-0E68D7E0F527}"/>
              </a:ext>
            </a:extLst>
          </p:cNvPr>
          <p:cNvSpPr txBox="1">
            <a:spLocks/>
          </p:cNvSpPr>
          <p:nvPr/>
        </p:nvSpPr>
        <p:spPr>
          <a:xfrm>
            <a:off x="1071993" y="1967717"/>
            <a:ext cx="3338847" cy="966137"/>
          </a:xfrm>
          <a:prstGeom prst="rect">
            <a:avLst/>
          </a:prstGeom>
        </p:spPr>
        <p:txBody>
          <a:bodyPr vert="horz" lIns="45842" tIns="22921" rIns="45842" bIns="22921" rtlCol="0" anchor="ctr">
            <a:normAutofit/>
          </a:bodyPr>
          <a:lstStyle>
            <a:lvl1pPr algn="l" defTabSz="180904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7200" kern="1200">
                <a:solidFill>
                  <a:srgbClr val="FEED3A"/>
                </a:solidFill>
                <a:latin typeface="BancoDoBrasil Titulos Light"/>
                <a:ea typeface="BancoDoBrasil Titulos Light"/>
                <a:cs typeface="BancoDoBrasil Titulos Light"/>
                <a:sym typeface="BancoDoBrasil Titulos Light"/>
              </a:defRPr>
            </a:lvl1pPr>
          </a:lstStyle>
          <a:p>
            <a:pPr marL="0" marR="0" lvl="0" indent="0" algn="ctr" defTabSz="180904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5414" b="1" i="0" u="none" strike="noStrike" kern="1200" cap="none" spc="5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>
                  <a:solidFill>
                    <a:srgbClr val="FFFF00"/>
                  </a:solidFill>
                </a:uFill>
                <a:latin typeface="BancoDoBrasil Titulos" panose="00000500000000000000" pitchFamily="2" charset="0"/>
                <a:sym typeface="BancoDoBrasil Titulos Light"/>
              </a:rPr>
              <a:t>Obrigado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846ED81-E043-8E76-D8C7-254428A100D5}"/>
              </a:ext>
            </a:extLst>
          </p:cNvPr>
          <p:cNvSpPr txBox="1"/>
          <p:nvPr/>
        </p:nvSpPr>
        <p:spPr>
          <a:xfrm>
            <a:off x="5947884" y="421705"/>
            <a:ext cx="3820524" cy="83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6" b="1" i="0" u="none" strike="noStrike" kern="120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  <a:sym typeface="BancoDoBrasil Titulos Light"/>
              </a:rPr>
              <a:t>Você já conhece 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6" b="1" i="0" u="none" strike="noStrike" kern="1200" cap="none" spc="0" normalizeH="0" baseline="0" noProof="0" dirty="0">
                <a:ln>
                  <a:noFill/>
                </a:ln>
                <a:solidFill>
                  <a:srgbClr val="465E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  <a:sym typeface="BancoDoBrasil Titulos Light"/>
              </a:rPr>
              <a:t>nosso perfil no LinkedIn?</a:t>
            </a:r>
            <a:endParaRPr kumimoji="0" lang="pt-BR" sz="5414" b="1" i="0" u="none" strike="noStrike" kern="1200" cap="none" spc="0" normalizeH="0" baseline="0" noProof="0" dirty="0">
              <a:ln>
                <a:noFill/>
              </a:ln>
              <a:solidFill>
                <a:srgbClr val="465EF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  <a:sym typeface="BancoDoBrasil Titulos Light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548670F0-F66B-C10C-904B-C70597B08C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854" y="1254497"/>
            <a:ext cx="3518585" cy="3518585"/>
          </a:xfrm>
          <a:prstGeom prst="rect">
            <a:avLst/>
          </a:prstGeom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E7373D9E-383C-996D-C534-BF8B6D5D73D2}"/>
              </a:ext>
            </a:extLst>
          </p:cNvPr>
          <p:cNvCxnSpPr>
            <a:cxnSpLocks/>
          </p:cNvCxnSpPr>
          <p:nvPr/>
        </p:nvCxnSpPr>
        <p:spPr>
          <a:xfrm>
            <a:off x="960262" y="2929709"/>
            <a:ext cx="356230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279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902E4F59-B778-7152-AA73-172462B7450B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4E1F500D-1DE3-E1A4-CA04-9CA88E3CF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BF37844D-AC50-6736-EF11-8D2CDA08AC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64E283C8-A4A1-E6D9-77C2-072CC8236C53}"/>
              </a:ext>
            </a:extLst>
          </p:cNvPr>
          <p:cNvGrpSpPr/>
          <p:nvPr/>
        </p:nvGrpSpPr>
        <p:grpSpPr>
          <a:xfrm>
            <a:off x="767408" y="332656"/>
            <a:ext cx="10657184" cy="5040560"/>
            <a:chOff x="1484151" y="1352474"/>
            <a:chExt cx="10078450" cy="4552732"/>
          </a:xfrm>
        </p:grpSpPr>
        <p:grpSp>
          <p:nvGrpSpPr>
            <p:cNvPr id="6" name="Group 8">
              <a:extLst>
                <a:ext uri="{FF2B5EF4-FFF2-40B4-BE49-F238E27FC236}">
                  <a16:creationId xmlns:a16="http://schemas.microsoft.com/office/drawing/2014/main" id="{F66F6013-7BD3-DC52-A74F-3F545A19665E}"/>
                </a:ext>
              </a:extLst>
            </p:cNvPr>
            <p:cNvGrpSpPr/>
            <p:nvPr/>
          </p:nvGrpSpPr>
          <p:grpSpPr>
            <a:xfrm>
              <a:off x="5286495" y="1352474"/>
              <a:ext cx="1961957" cy="2083197"/>
              <a:chOff x="5279830" y="1450888"/>
              <a:chExt cx="1978112" cy="2100350"/>
            </a:xfrm>
          </p:grpSpPr>
          <p:sp>
            <p:nvSpPr>
              <p:cNvPr id="20" name="Block Arc 5">
                <a:extLst>
                  <a:ext uri="{FF2B5EF4-FFF2-40B4-BE49-F238E27FC236}">
                    <a16:creationId xmlns:a16="http://schemas.microsoft.com/office/drawing/2014/main" id="{98CB9495-C7E9-7263-EE6F-CD450BEA9A6C}"/>
                  </a:ext>
                </a:extLst>
              </p:cNvPr>
              <p:cNvSpPr/>
              <p:nvPr/>
            </p:nvSpPr>
            <p:spPr>
              <a:xfrm>
                <a:off x="5279830" y="1450888"/>
                <a:ext cx="1978112" cy="1978112"/>
              </a:xfrm>
              <a:prstGeom prst="blockArc">
                <a:avLst>
                  <a:gd name="adj1" fmla="val 10665855"/>
                  <a:gd name="adj2" fmla="val 4686305"/>
                  <a:gd name="adj3" fmla="val 14042"/>
                </a:avLst>
              </a:prstGeom>
              <a:solidFill>
                <a:schemeClr val="accent1"/>
              </a:solidFill>
              <a:ln w="2286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30383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460766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691149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921532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151915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382298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612682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843065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303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85" b="0" i="0" u="none" strike="noStrike" kern="1200" cap="none" spc="0" normalizeH="0" baseline="0" noProof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Helvetica Neue Medium"/>
                </a:endParaRPr>
              </a:p>
            </p:txBody>
          </p:sp>
          <p:sp>
            <p:nvSpPr>
              <p:cNvPr id="21" name="Isosceles Triangle 7">
                <a:extLst>
                  <a:ext uri="{FF2B5EF4-FFF2-40B4-BE49-F238E27FC236}">
                    <a16:creationId xmlns:a16="http://schemas.microsoft.com/office/drawing/2014/main" id="{710D222A-42FF-E5C5-003D-14D751B4BC4D}"/>
                  </a:ext>
                </a:extLst>
              </p:cNvPr>
              <p:cNvSpPr/>
              <p:nvPr/>
            </p:nvSpPr>
            <p:spPr>
              <a:xfrm rot="16200000">
                <a:off x="6088273" y="3130121"/>
                <a:ext cx="522846" cy="319387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30383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460766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691149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921532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151915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382298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612682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843065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303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85" b="0" i="0" u="none" strike="noStrike" kern="1200" cap="none" spc="0" normalizeH="0" baseline="0" noProof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Helvetica Neue Medium"/>
                </a:endParaRPr>
              </a:p>
            </p:txBody>
          </p:sp>
        </p:grpSp>
        <p:grpSp>
          <p:nvGrpSpPr>
            <p:cNvPr id="7" name="Group 9">
              <a:extLst>
                <a:ext uri="{FF2B5EF4-FFF2-40B4-BE49-F238E27FC236}">
                  <a16:creationId xmlns:a16="http://schemas.microsoft.com/office/drawing/2014/main" id="{C694DD03-3C96-FC05-1C9B-4DE8DFD06B09}"/>
                </a:ext>
              </a:extLst>
            </p:cNvPr>
            <p:cNvGrpSpPr/>
            <p:nvPr/>
          </p:nvGrpSpPr>
          <p:grpSpPr>
            <a:xfrm flipH="1">
              <a:off x="4726834" y="2663517"/>
              <a:ext cx="1961957" cy="2083197"/>
              <a:chOff x="5279830" y="1450888"/>
              <a:chExt cx="1978112" cy="2100350"/>
            </a:xfrm>
          </p:grpSpPr>
          <p:sp>
            <p:nvSpPr>
              <p:cNvPr id="18" name="Block Arc 10">
                <a:extLst>
                  <a:ext uri="{FF2B5EF4-FFF2-40B4-BE49-F238E27FC236}">
                    <a16:creationId xmlns:a16="http://schemas.microsoft.com/office/drawing/2014/main" id="{AD12B811-15C7-A48C-1645-5B16A592ACB9}"/>
                  </a:ext>
                </a:extLst>
              </p:cNvPr>
              <p:cNvSpPr/>
              <p:nvPr/>
            </p:nvSpPr>
            <p:spPr>
              <a:xfrm>
                <a:off x="5279830" y="1450888"/>
                <a:ext cx="1978112" cy="1978112"/>
              </a:xfrm>
              <a:prstGeom prst="blockArc">
                <a:avLst>
                  <a:gd name="adj1" fmla="val 13708212"/>
                  <a:gd name="adj2" fmla="val 4686305"/>
                  <a:gd name="adj3" fmla="val 14042"/>
                </a:avLst>
              </a:prstGeom>
              <a:solidFill>
                <a:srgbClr val="FFFF00"/>
              </a:solidFill>
              <a:ln w="2286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30383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460766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691149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921532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151915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382298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612682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843065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303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85" b="0" i="0" u="none" strike="noStrike" kern="1200" cap="none" spc="0" normalizeH="0" baseline="0" noProof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Helvetica Neue Medium"/>
                </a:endParaRPr>
              </a:p>
            </p:txBody>
          </p:sp>
          <p:sp>
            <p:nvSpPr>
              <p:cNvPr id="19" name="Isosceles Triangle 11">
                <a:extLst>
                  <a:ext uri="{FF2B5EF4-FFF2-40B4-BE49-F238E27FC236}">
                    <a16:creationId xmlns:a16="http://schemas.microsoft.com/office/drawing/2014/main" id="{5A82616C-4C9E-3DC9-0E48-466F30A974F7}"/>
                  </a:ext>
                </a:extLst>
              </p:cNvPr>
              <p:cNvSpPr/>
              <p:nvPr/>
            </p:nvSpPr>
            <p:spPr>
              <a:xfrm rot="16200000">
                <a:off x="6088273" y="3130121"/>
                <a:ext cx="522846" cy="319387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230383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460766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691149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921532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151915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382298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612682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1843065" algn="l" defTabSz="230383" rtl="0" eaLnBrk="1" latinLnBrk="0" hangingPunct="1">
                  <a:defRPr sz="907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30383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785" b="0" i="0" u="none" strike="noStrike" kern="1200" cap="none" spc="0" normalizeH="0" baseline="0" noProof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Helvetica Neue Medium"/>
                </a:endParaRPr>
              </a:p>
            </p:txBody>
          </p:sp>
        </p:grpSp>
        <p:sp>
          <p:nvSpPr>
            <p:cNvPr id="8" name="Block Arc 13">
              <a:extLst>
                <a:ext uri="{FF2B5EF4-FFF2-40B4-BE49-F238E27FC236}">
                  <a16:creationId xmlns:a16="http://schemas.microsoft.com/office/drawing/2014/main" id="{58CD8606-5E10-B23D-6857-A608F2EFDB45}"/>
                </a:ext>
              </a:extLst>
            </p:cNvPr>
            <p:cNvSpPr/>
            <p:nvPr/>
          </p:nvSpPr>
          <p:spPr>
            <a:xfrm>
              <a:off x="5286495" y="3943249"/>
              <a:ext cx="1961957" cy="1961957"/>
            </a:xfrm>
            <a:prstGeom prst="blockArc">
              <a:avLst>
                <a:gd name="adj1" fmla="val 13685962"/>
                <a:gd name="adj2" fmla="val 10977385"/>
                <a:gd name="adj3" fmla="val 13426"/>
              </a:avLst>
            </a:prstGeom>
            <a:solidFill>
              <a:schemeClr val="bg2"/>
            </a:solidFill>
            <a:ln w="2286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0383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0766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91149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2153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5191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82298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1268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4306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303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85" b="0" i="0" u="none" strike="noStrike" kern="1200" cap="none" spc="0" normalizeH="0" baseline="0" noProof="0">
                <a:ln>
                  <a:noFill/>
                </a:ln>
                <a:solidFill>
                  <a:srgbClr val="3333BD"/>
                </a:solidFill>
                <a:effectLst/>
                <a:uLnTx/>
                <a:uFillTx/>
                <a:latin typeface="Helvetica Neue Medium"/>
              </a:endParaRPr>
            </a:p>
          </p:txBody>
        </p:sp>
        <p:sp>
          <p:nvSpPr>
            <p:cNvPr id="9" name="TextBox 15">
              <a:extLst>
                <a:ext uri="{FF2B5EF4-FFF2-40B4-BE49-F238E27FC236}">
                  <a16:creationId xmlns:a16="http://schemas.microsoft.com/office/drawing/2014/main" id="{F71504D6-4205-8A35-2738-0CD46DA8B1B5}"/>
                </a:ext>
              </a:extLst>
            </p:cNvPr>
            <p:cNvSpPr txBox="1"/>
            <p:nvPr/>
          </p:nvSpPr>
          <p:spPr>
            <a:xfrm>
              <a:off x="5658321" y="1959731"/>
              <a:ext cx="1208444" cy="668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0383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0766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91149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2153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5191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82298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1268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4306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303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05" b="1" i="0" u="none" strike="noStrike" kern="1200" cap="none" spc="0" normalizeH="0" baseline="0" noProof="0" dirty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 panose="00000500000000000000" pitchFamily="2" charset="0"/>
                </a:rPr>
                <a:t>R$ 90,2 Bi</a:t>
              </a:r>
            </a:p>
          </p:txBody>
        </p:sp>
        <p:sp>
          <p:nvSpPr>
            <p:cNvPr id="10" name="TextBox 16">
              <a:extLst>
                <a:ext uri="{FF2B5EF4-FFF2-40B4-BE49-F238E27FC236}">
                  <a16:creationId xmlns:a16="http://schemas.microsoft.com/office/drawing/2014/main" id="{A2CB8A8A-D368-2560-C046-53ACE9D32E95}"/>
                </a:ext>
              </a:extLst>
            </p:cNvPr>
            <p:cNvSpPr txBox="1"/>
            <p:nvPr/>
          </p:nvSpPr>
          <p:spPr>
            <a:xfrm>
              <a:off x="5109546" y="3359113"/>
              <a:ext cx="1396468" cy="4162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0383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0766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91149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2153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5191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82298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1268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4306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303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05" b="1" i="0" u="none" strike="noStrike" kern="1200" cap="none" spc="0" normalizeH="0" baseline="0" noProof="0" dirty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 panose="00000500000000000000" pitchFamily="2" charset="0"/>
                </a:rPr>
                <a:t>41,49%</a:t>
              </a:r>
            </a:p>
          </p:txBody>
        </p:sp>
        <p:sp>
          <p:nvSpPr>
            <p:cNvPr id="11" name="TextBox 17">
              <a:extLst>
                <a:ext uri="{FF2B5EF4-FFF2-40B4-BE49-F238E27FC236}">
                  <a16:creationId xmlns:a16="http://schemas.microsoft.com/office/drawing/2014/main" id="{A38EA431-284E-5D23-0F99-342FA8158320}"/>
                </a:ext>
              </a:extLst>
            </p:cNvPr>
            <p:cNvSpPr txBox="1"/>
            <p:nvPr/>
          </p:nvSpPr>
          <p:spPr>
            <a:xfrm>
              <a:off x="5692446" y="4695914"/>
              <a:ext cx="1157405" cy="375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0383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0766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91149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2153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5191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82298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1268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4306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303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05" b="1" i="0" u="none" strike="noStrike" kern="1200" cap="none" spc="0" normalizeH="0" baseline="0" noProof="0" dirty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 panose="00000500000000000000" pitchFamily="2" charset="0"/>
                </a:rPr>
                <a:t>+ 1.700</a:t>
              </a:r>
            </a:p>
          </p:txBody>
        </p:sp>
        <p:sp>
          <p:nvSpPr>
            <p:cNvPr id="12" name="TextBox 20">
              <a:extLst>
                <a:ext uri="{FF2B5EF4-FFF2-40B4-BE49-F238E27FC236}">
                  <a16:creationId xmlns:a16="http://schemas.microsoft.com/office/drawing/2014/main" id="{1497457B-685D-CDCD-7452-711A1124E3E9}"/>
                </a:ext>
              </a:extLst>
            </p:cNvPr>
            <p:cNvSpPr txBox="1"/>
            <p:nvPr/>
          </p:nvSpPr>
          <p:spPr>
            <a:xfrm>
              <a:off x="7620069" y="3271382"/>
              <a:ext cx="3942532" cy="75309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en-US"/>
              </a:defPPr>
              <a:lvl1pPr marL="0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0383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0766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91149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2153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5191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82298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1268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4306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230383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/>
                  <a:ea typeface="맑은 고딕"/>
                </a:rPr>
                <a:t>Liderança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BD"/>
                </a:solidFill>
                <a:effectLst/>
                <a:uLnTx/>
                <a:uFillTx/>
                <a:latin typeface="BancoDoBrasil Textos"/>
                <a:ea typeface="맑은 고딕"/>
              </a:endParaRPr>
            </a:p>
            <a:p>
              <a:pPr marL="0" marR="0" lvl="0" indent="0" algn="l" defTabSz="230383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1" u="none" strike="noStrike" kern="1200" cap="none" spc="0" normalizeH="0" baseline="0" noProof="0" dirty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/>
                  <a:ea typeface="맑은 고딕"/>
                </a:rPr>
                <a:t>Market Share </a:t>
              </a: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/>
                  <a:ea typeface="맑은 고딕"/>
                </a:rPr>
                <a:t>no mercado RPPS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BD"/>
                </a:solidFill>
                <a:effectLst/>
                <a:uLnTx/>
                <a:uFillTx/>
                <a:latin typeface="BancoDoBrasil Textos"/>
                <a:ea typeface="맑은 고딕"/>
              </a:endParaRPr>
            </a:p>
          </p:txBody>
        </p:sp>
        <p:sp>
          <p:nvSpPr>
            <p:cNvPr id="13" name="TextBox 23">
              <a:extLst>
                <a:ext uri="{FF2B5EF4-FFF2-40B4-BE49-F238E27FC236}">
                  <a16:creationId xmlns:a16="http://schemas.microsoft.com/office/drawing/2014/main" id="{0A57BC9E-9906-EDD6-DFE5-229D21024A7B}"/>
                </a:ext>
              </a:extLst>
            </p:cNvPr>
            <p:cNvSpPr txBox="1"/>
            <p:nvPr/>
          </p:nvSpPr>
          <p:spPr>
            <a:xfrm>
              <a:off x="1913529" y="1944795"/>
              <a:ext cx="2694302" cy="75309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0383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0766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91149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2153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5191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82298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1268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4306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230383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 panose="00000500000000000000" pitchFamily="2" charset="0"/>
                  <a:ea typeface="맑은 고딕" panose="020B0503020000020004" pitchFamily="50" charset="-127"/>
                </a:rPr>
                <a:t>Volume de </a:t>
              </a:r>
              <a:r>
                <a:rPr kumimoji="0" lang="en-US" altLang="ko-KR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 panose="00000500000000000000" pitchFamily="2" charset="0"/>
                  <a:ea typeface="맑은 고딕" panose="020B0503020000020004" pitchFamily="50" charset="-127"/>
                </a:rPr>
                <a:t>recursos</a:t>
              </a: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 panose="00000500000000000000" pitchFamily="2" charset="0"/>
                  <a:ea typeface="맑은 고딕" panose="020B0503020000020004" pitchFamily="50" charset="-127"/>
                </a:rPr>
                <a:t> </a:t>
              </a:r>
              <a:r>
                <a:rPr kumimoji="0" lang="en-US" altLang="ko-KR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 panose="00000500000000000000" pitchFamily="2" charset="0"/>
                  <a:ea typeface="맑은 고딕" panose="020B0503020000020004" pitchFamily="50" charset="-127"/>
                </a:rPr>
                <a:t>administrados</a:t>
              </a: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 panose="00000500000000000000" pitchFamily="2" charset="0"/>
                  <a:ea typeface="맑은 고딕" panose="020B0503020000020004" pitchFamily="50" charset="-127"/>
                </a:rPr>
                <a:t> 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BD"/>
                </a:solidFill>
                <a:effectLst/>
                <a:uLnTx/>
                <a:uFillTx/>
                <a:latin typeface="BancoDoBrasil Textos" panose="00000500000000000000" pitchFamily="2" charset="0"/>
                <a:ea typeface="맑은 고딕" panose="020B0503020000020004" pitchFamily="50" charset="-127"/>
              </a:endParaRPr>
            </a:p>
          </p:txBody>
        </p:sp>
        <p:sp>
          <p:nvSpPr>
            <p:cNvPr id="14" name="TextBox 24">
              <a:extLst>
                <a:ext uri="{FF2B5EF4-FFF2-40B4-BE49-F238E27FC236}">
                  <a16:creationId xmlns:a16="http://schemas.microsoft.com/office/drawing/2014/main" id="{D6EC65E2-0B99-E036-E286-8B47924D493C}"/>
                </a:ext>
              </a:extLst>
            </p:cNvPr>
            <p:cNvSpPr txBox="1"/>
            <p:nvPr/>
          </p:nvSpPr>
          <p:spPr>
            <a:xfrm>
              <a:off x="1484151" y="4794893"/>
              <a:ext cx="3123410" cy="3529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0383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0766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91149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2153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5191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82298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1268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4306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230383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 panose="00000500000000000000" pitchFamily="2" charset="0"/>
                  <a:ea typeface="맑은 고딕" panose="020B0503020000020004" pitchFamily="50" charset="-127"/>
                </a:rPr>
                <a:t>RPPS </a:t>
              </a:r>
              <a:r>
                <a:rPr kumimoji="0" lang="en-US" altLang="ko-KR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 panose="00000500000000000000" pitchFamily="2" charset="0"/>
                  <a:ea typeface="맑은 고딕" panose="020B0503020000020004" pitchFamily="50" charset="-127"/>
                </a:rPr>
                <a:t>atendidos</a:t>
              </a:r>
              <a:r>
                <a:rPr kumimoji="0" lang="en-US" altLang="ko-K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BD"/>
                  </a:solidFill>
                  <a:effectLst/>
                  <a:uLnTx/>
                  <a:uFillTx/>
                  <a:latin typeface="BancoDoBrasil Textos" panose="00000500000000000000" pitchFamily="2" charset="0"/>
                  <a:ea typeface="맑은 고딕" panose="020B0503020000020004" pitchFamily="50" charset="-127"/>
                </a:rPr>
                <a:t> no Brasil 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BD"/>
                </a:solidFill>
                <a:effectLst/>
                <a:uLnTx/>
                <a:uFillTx/>
                <a:latin typeface="BancoDoBrasil Textos" panose="00000500000000000000" pitchFamily="2" charset="0"/>
                <a:ea typeface="맑은 고딕" panose="020B0503020000020004" pitchFamily="50" charset="-127"/>
              </a:endParaRPr>
            </a:p>
          </p:txBody>
        </p:sp>
        <p:sp>
          <p:nvSpPr>
            <p:cNvPr id="15" name="Oval 25">
              <a:extLst>
                <a:ext uri="{FF2B5EF4-FFF2-40B4-BE49-F238E27FC236}">
                  <a16:creationId xmlns:a16="http://schemas.microsoft.com/office/drawing/2014/main" id="{209BA53C-29ED-C614-58B5-0387028DEA61}"/>
                </a:ext>
              </a:extLst>
            </p:cNvPr>
            <p:cNvSpPr/>
            <p:nvPr/>
          </p:nvSpPr>
          <p:spPr>
            <a:xfrm>
              <a:off x="4719149" y="2237526"/>
              <a:ext cx="291693" cy="28159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0383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0766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91149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2153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5191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82298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1268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4306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303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85" b="0" i="0" u="none" strike="noStrike" kern="1200" cap="none" spc="0" normalizeH="0" baseline="0" noProof="0">
                <a:ln>
                  <a:noFill/>
                </a:ln>
                <a:solidFill>
                  <a:srgbClr val="3333BD"/>
                </a:solidFill>
                <a:effectLst/>
                <a:uLnTx/>
                <a:uFillTx/>
                <a:latin typeface="Helvetica Neue Medium"/>
              </a:endParaRPr>
            </a:p>
          </p:txBody>
        </p:sp>
        <p:sp>
          <p:nvSpPr>
            <p:cNvPr id="16" name="Oval 26">
              <a:extLst>
                <a:ext uri="{FF2B5EF4-FFF2-40B4-BE49-F238E27FC236}">
                  <a16:creationId xmlns:a16="http://schemas.microsoft.com/office/drawing/2014/main" id="{7F9A52EA-89FA-D785-82F4-B27F15FCCEF3}"/>
                </a:ext>
              </a:extLst>
            </p:cNvPr>
            <p:cNvSpPr/>
            <p:nvPr/>
          </p:nvSpPr>
          <p:spPr>
            <a:xfrm>
              <a:off x="7248452" y="3473669"/>
              <a:ext cx="291694" cy="28838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0383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0766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91149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2153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5191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82298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1268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4306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303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85" b="0" i="0" u="none" strike="noStrike" kern="1200" cap="none" spc="0" normalizeH="0" baseline="0" noProof="0">
                <a:ln>
                  <a:noFill/>
                </a:ln>
                <a:solidFill>
                  <a:srgbClr val="3333BD"/>
                </a:solidFill>
                <a:effectLst/>
                <a:uLnTx/>
                <a:uFillTx/>
                <a:latin typeface="Helvetica Neue Medium"/>
              </a:endParaRPr>
            </a:p>
          </p:txBody>
        </p:sp>
        <p:sp>
          <p:nvSpPr>
            <p:cNvPr id="17" name="Oval 27">
              <a:extLst>
                <a:ext uri="{FF2B5EF4-FFF2-40B4-BE49-F238E27FC236}">
                  <a16:creationId xmlns:a16="http://schemas.microsoft.com/office/drawing/2014/main" id="{CDB1A09A-C664-2E73-1A89-16AC406741F3}"/>
                </a:ext>
              </a:extLst>
            </p:cNvPr>
            <p:cNvSpPr/>
            <p:nvPr/>
          </p:nvSpPr>
          <p:spPr>
            <a:xfrm>
              <a:off x="4719148" y="4830586"/>
              <a:ext cx="291694" cy="281596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230383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460766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691149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92153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15191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382298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612682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843065" algn="l" defTabSz="230383" rtl="0" eaLnBrk="1" latinLnBrk="0" hangingPunct="1">
                <a:defRPr sz="90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303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85" b="0" i="0" u="none" strike="noStrike" kern="1200" cap="none" spc="0" normalizeH="0" baseline="0" noProof="0">
                <a:ln>
                  <a:noFill/>
                </a:ln>
                <a:solidFill>
                  <a:srgbClr val="3333BD"/>
                </a:solidFill>
                <a:effectLst/>
                <a:uLnTx/>
                <a:uFillTx/>
                <a:latin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4240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BE564C88-47F3-4AE5-F995-4BC12E62E045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BBD0CFB-CEBF-728E-A8B7-2D810F510B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4B74ED85-8A59-47E3-4741-7721DFF871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sp>
        <p:nvSpPr>
          <p:cNvPr id="2" name="TextBox 51">
            <a:extLst>
              <a:ext uri="{FF2B5EF4-FFF2-40B4-BE49-F238E27FC236}">
                <a16:creationId xmlns:a16="http://schemas.microsoft.com/office/drawing/2014/main" id="{DBF2D8A2-1197-B623-667A-F4374B753E47}"/>
              </a:ext>
            </a:extLst>
          </p:cNvPr>
          <p:cNvSpPr txBox="1"/>
          <p:nvPr/>
        </p:nvSpPr>
        <p:spPr>
          <a:xfrm>
            <a:off x="1750028" y="3855611"/>
            <a:ext cx="39147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Lato Light" charset="0"/>
                <a:cs typeface="Arial" panose="020B0604020202020204" pitchFamily="34" charset="0"/>
                <a:sym typeface="Helvetica Neue"/>
              </a:rPr>
              <a:t>ISO 9001:2015 </a:t>
            </a:r>
            <a:r>
              <a:rPr kumimoji="0" lang="pt-BR" sz="1400" b="0" i="0" u="none" strike="noStrike" kern="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Lato Light" charset="0"/>
                <a:cs typeface="Arial" panose="020B0604020202020204" pitchFamily="34" charset="0"/>
                <a:sym typeface="Helvetica Neue"/>
              </a:rPr>
              <a:t>- Processo de Análise de Risco e de Crédito Fundação Vanzolini, representa um dos mais renomados títulos internacionais em qualidade de serviços e processos. </a:t>
            </a:r>
          </a:p>
          <a:p>
            <a:pPr marL="0" marR="0" lvl="0" indent="0" algn="just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Lato Light" charset="0"/>
                <a:cs typeface="Arial" panose="020B0604020202020204" pitchFamily="34" charset="0"/>
                <a:sym typeface="Helvetica Neue"/>
              </a:rPr>
              <a:t>Desde 2012 - Revalidado em agosto de 2021.</a:t>
            </a:r>
          </a:p>
        </p:txBody>
      </p:sp>
      <p:sp>
        <p:nvSpPr>
          <p:cNvPr id="5" name="TextBox 46">
            <a:extLst>
              <a:ext uri="{FF2B5EF4-FFF2-40B4-BE49-F238E27FC236}">
                <a16:creationId xmlns:a16="http://schemas.microsoft.com/office/drawing/2014/main" id="{89F26A31-89C4-A63F-D21F-7B8E6D54F3D7}"/>
              </a:ext>
            </a:extLst>
          </p:cNvPr>
          <p:cNvSpPr txBox="1"/>
          <p:nvPr/>
        </p:nvSpPr>
        <p:spPr>
          <a:xfrm>
            <a:off x="1750028" y="1946505"/>
            <a:ext cx="391472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Lato Light" charset="0"/>
                <a:cs typeface="Arial" panose="020B0604020202020204" pitchFamily="34" charset="0"/>
                <a:sym typeface="Helvetica Neue"/>
              </a:rPr>
              <a:t>FITCH</a:t>
            </a:r>
            <a:r>
              <a:rPr kumimoji="0" lang="pt-BR" sz="1400" b="0" i="0" u="none" strike="noStrike" kern="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Lato Light" charset="0"/>
                <a:cs typeface="Arial" panose="020B0604020202020204" pitchFamily="34" charset="0"/>
                <a:sym typeface="Helvetica Neue"/>
              </a:rPr>
              <a:t> - a nota reflete que a capacidade de gestão de ativos da BB Asset são consideradas extremamente robustas comparadas às melhores práticas adotadas pelos gestores de recursos internacionais. </a:t>
            </a:r>
          </a:p>
          <a:p>
            <a:pPr marL="0" marR="0" lvl="0" indent="0" algn="just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Lato Light" charset="0"/>
                <a:cs typeface="Arial" panose="020B0604020202020204" pitchFamily="34" charset="0"/>
                <a:sym typeface="Helvetica Neue"/>
              </a:rPr>
              <a:t>Desde 2012 - Revalidada em setembro de 2023.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5F63F315-658F-8495-2DB3-60124E7767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19" y="4108942"/>
            <a:ext cx="1260441" cy="892552"/>
          </a:xfrm>
          <a:prstGeom prst="rect">
            <a:avLst/>
          </a:prstGeom>
          <a:effectLst>
            <a:glow rad="127000">
              <a:schemeClr val="bg1">
                <a:alpha val="60000"/>
              </a:schemeClr>
            </a:glow>
          </a:effec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B3857B8-FFDA-7D28-B342-F3A0FD42B7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75" y="2101879"/>
            <a:ext cx="1259885" cy="1258551"/>
          </a:xfrm>
          <a:prstGeom prst="rect">
            <a:avLst/>
          </a:prstGeom>
        </p:spPr>
      </p:pic>
      <p:pic>
        <p:nvPicPr>
          <p:cNvPr id="8" name="Picture 5" descr="Principles for Responsible Investment logo">
            <a:extLst>
              <a:ext uri="{FF2B5EF4-FFF2-40B4-BE49-F238E27FC236}">
                <a16:creationId xmlns:a16="http://schemas.microsoft.com/office/drawing/2014/main" id="{6874E7A8-8627-B516-E77C-48D065E89D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67764" y="1735821"/>
            <a:ext cx="1877667" cy="473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2">
            <a:extLst>
              <a:ext uri="{FF2B5EF4-FFF2-40B4-BE49-F238E27FC236}">
                <a16:creationId xmlns:a16="http://schemas.microsoft.com/office/drawing/2014/main" id="{2791FBE6-F9C6-34FE-0CF8-AA53126E8D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277" y="1468377"/>
            <a:ext cx="379860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  <a:sym typeface="Helvetica Neue"/>
              </a:rPr>
              <a:t>Em 2010 a BB Asset tornou-se signatária do </a:t>
            </a: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  <a:sym typeface="Helvetica Neue"/>
              </a:rPr>
              <a:t>Principles for Responsible Investment - PRI</a:t>
            </a: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  <a:sym typeface="Helvetica Neue"/>
              </a:rPr>
              <a:t>, comprometendo-se a adotar os princípios desta iniciativa de investidores internacionais apoiada pela </a:t>
            </a: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  <a:sym typeface="Helvetica Neue"/>
              </a:rPr>
              <a:t>ONU</a:t>
            </a: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Arial" charset="0"/>
                <a:sym typeface="Helvetica Neue"/>
              </a:rPr>
              <a:t>.</a:t>
            </a:r>
          </a:p>
        </p:txBody>
      </p:sp>
      <p:sp>
        <p:nvSpPr>
          <p:cNvPr id="14" name="TextBox 39">
            <a:extLst>
              <a:ext uri="{FF2B5EF4-FFF2-40B4-BE49-F238E27FC236}">
                <a16:creationId xmlns:a16="http://schemas.microsoft.com/office/drawing/2014/main" id="{C05A80BA-F30D-84F3-9CA9-D2E481C0F74D}"/>
              </a:ext>
            </a:extLst>
          </p:cNvPr>
          <p:cNvSpPr txBox="1"/>
          <p:nvPr/>
        </p:nvSpPr>
        <p:spPr>
          <a:xfrm>
            <a:off x="1750028" y="622176"/>
            <a:ext cx="39147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1" i="0" u="none" strike="noStrike" kern="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Lato Light" charset="0"/>
                <a:cs typeface="Arial" panose="020B0604020202020204" pitchFamily="34" charset="0"/>
                <a:sym typeface="Helvetica Neue"/>
              </a:rPr>
              <a:t>MOODY’S</a:t>
            </a:r>
            <a:r>
              <a:rPr kumimoji="0" lang="pt-BR" sz="1400" b="0" i="0" u="none" strike="noStrike" kern="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Lato Light" charset="0"/>
                <a:cs typeface="Arial" panose="020B0604020202020204" pitchFamily="34" charset="0"/>
                <a:sym typeface="Helvetica Neue"/>
              </a:rPr>
              <a:t> - atesta que a gestora possui um ambiente de qualidade de gestão e controle excelentes. </a:t>
            </a:r>
          </a:p>
          <a:p>
            <a:pPr marL="0" marR="0" lvl="0" indent="0" algn="just" defTabSz="4572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Lato Light" charset="0"/>
                <a:cs typeface="Arial" panose="020B0604020202020204" pitchFamily="34" charset="0"/>
                <a:sym typeface="Helvetica Neue"/>
              </a:rPr>
              <a:t>Desde 2006 - Revalidada em maio de 2023.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C7CED934-8FB5-73AA-9098-CAC911841C75}"/>
              </a:ext>
            </a:extLst>
          </p:cNvPr>
          <p:cNvSpPr txBox="1"/>
          <p:nvPr/>
        </p:nvSpPr>
        <p:spPr>
          <a:xfrm>
            <a:off x="44904" y="683731"/>
            <a:ext cx="1628285" cy="89255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0" u="none" strike="noStrike" kern="120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Helvetica Neue"/>
              </a:rPr>
              <a:t>Moody's Local Brasil - Avaliação de Qualidade de Gestor MQ1</a:t>
            </a:r>
            <a:endParaRPr kumimoji="0" lang="pt-BR" sz="1300" b="1" i="0" u="none" strike="noStrike" kern="1200" cap="none" spc="0" normalizeH="0" baseline="0" noProof="0" dirty="0">
              <a:ln>
                <a:noFill/>
              </a:ln>
              <a:solidFill>
                <a:srgbClr val="00345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  <a:sym typeface="Helvetica Neue"/>
            </a:endParaRPr>
          </a:p>
        </p:txBody>
      </p:sp>
      <p:pic>
        <p:nvPicPr>
          <p:cNvPr id="19" name="Imagem 18" descr="Ícone&#10;&#10;Descrição gerada automaticamente">
            <a:extLst>
              <a:ext uri="{FF2B5EF4-FFF2-40B4-BE49-F238E27FC236}">
                <a16:creationId xmlns:a16="http://schemas.microsoft.com/office/drawing/2014/main" id="{4C819568-3975-54A2-5D94-21E7B99221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4889" y="3065527"/>
            <a:ext cx="1043415" cy="1043415"/>
          </a:xfrm>
          <a:prstGeom prst="rect">
            <a:avLst/>
          </a:prstGeom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2FA95044-116F-1C74-220C-7727DD21C433}"/>
              </a:ext>
            </a:extLst>
          </p:cNvPr>
          <p:cNvSpPr txBox="1"/>
          <p:nvPr/>
        </p:nvSpPr>
        <p:spPr>
          <a:xfrm>
            <a:off x="7988746" y="3065527"/>
            <a:ext cx="3695667" cy="9130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5400" tIns="25400" rIns="25400" bIns="25400" numCol="1" spcCol="38100" rtlCol="0" anchor="ctr">
            <a:spAutoFit/>
          </a:bodyPr>
          <a:lstStyle/>
          <a:p>
            <a:pPr marL="0" marR="0" lvl="0" indent="0" algn="just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  <a:sym typeface="Helvetica Neue"/>
              </a:rPr>
              <a:t>Em 2022, recebeu o selo </a:t>
            </a:r>
            <a:r>
              <a:rPr kumimoji="0" lang="pt-BR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  <a:sym typeface="Helvetica Neue"/>
              </a:rPr>
              <a:t>Women</a:t>
            </a: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  <a:sym typeface="Helvetica Neue"/>
              </a:rPr>
              <a:t> </a:t>
            </a:r>
            <a:r>
              <a:rPr kumimoji="0" lang="pt-BR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  <a:sym typeface="Helvetica Neue"/>
              </a:rPr>
              <a:t>on</a:t>
            </a:r>
            <a:r>
              <a:rPr kumimoji="0" lang="pt-BR" sz="1400" b="1" i="0" u="none" strike="noStrike" kern="120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  <a:sym typeface="Helvetica Neue"/>
              </a:rPr>
              <a:t> Board (WOB</a:t>
            </a:r>
            <a:r>
              <a:rPr kumimoji="0" lang="pt-BR" sz="1400" b="1" i="1" u="none" strike="noStrike" kern="120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  <a:sym typeface="Helvetica Neue"/>
              </a:rPr>
              <a:t>)</a:t>
            </a:r>
            <a:r>
              <a:rPr kumimoji="0" lang="pt-BR" sz="1400" b="0" i="1" u="none" strike="noStrike" kern="120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  <a:sym typeface="Helvetica Neue"/>
              </a:rPr>
              <a:t>,</a:t>
            </a: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003459"/>
                </a:solidFill>
                <a:effectLst/>
                <a:uLnTx/>
                <a:uFillTx/>
                <a:latin typeface="BancoDoBrasil Titulos" panose="00000500000000000000" pitchFamily="2" charset="0"/>
                <a:ea typeface="+mn-ea"/>
                <a:cs typeface="+mn-cs"/>
                <a:sym typeface="Helvetica Neue"/>
              </a:rPr>
              <a:t> que reconhece as boas práticas em ambientes corporativos , oriundos da diversidade em posições de liderança.</a:t>
            </a:r>
            <a:endParaRPr kumimoji="0" lang="pt-BR" sz="1400" b="1" i="0" u="none" strike="noStrike" kern="0" cap="none" spc="0" normalizeH="0" baseline="0" noProof="0" dirty="0">
              <a:ln>
                <a:noFill/>
              </a:ln>
              <a:solidFill>
                <a:srgbClr val="003459"/>
              </a:solidFill>
              <a:effectLst/>
              <a:uLnTx/>
              <a:uFillTx/>
              <a:latin typeface="BancoDoBrasil Titulos" panose="00000500000000000000" pitchFamily="2" charset="0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543845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869E21D-85E5-2919-2F4D-94A422FFCDB4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C0259C00-296E-B8F4-2A65-52509E75B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E5CFB42B-7F3B-198D-DB6E-303E6ECFC8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9DA1C30C-A3A6-3302-FA03-6CB6536A5059}"/>
              </a:ext>
            </a:extLst>
          </p:cNvPr>
          <p:cNvSpPr txBox="1"/>
          <p:nvPr/>
        </p:nvSpPr>
        <p:spPr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BB Private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584C1FA-B1CC-4940-72E4-D94B93F4AB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96" y="476672"/>
            <a:ext cx="10709737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131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36131081-FC92-8665-F07E-DC5D88E8A9DC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82178A4-DA6A-F7E9-1ABC-EFA1B2F4D1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4CCDB174-3997-5DDB-3397-051F611468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5F249CC-005B-EAB5-FB92-D4298402A40E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BB Private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DCDA846-CA07-4980-02C7-A90901BE52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79" y="332656"/>
            <a:ext cx="10637499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486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6CB30673-10C8-0991-2ED2-BBE42AA8368E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5ED8810D-7FA0-A72C-CE2C-F601AE256C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AB461ACD-9E40-91AB-4054-FE4CBB7B52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200E835C-7B68-1AB6-5164-70E8634C8A98}"/>
              </a:ext>
            </a:extLst>
          </p:cNvPr>
          <p:cNvSpPr/>
          <p:nvPr/>
        </p:nvSpPr>
        <p:spPr>
          <a:xfrm>
            <a:off x="189362" y="557250"/>
            <a:ext cx="7200000" cy="828000"/>
          </a:xfrm>
          <a:prstGeom prst="roundRect">
            <a:avLst/>
          </a:prstGeom>
          <a:solidFill>
            <a:srgbClr val="465EFF"/>
          </a:solidFill>
          <a:ln>
            <a:noFill/>
          </a:ln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chemeClr val="bg1"/>
                </a:solidFill>
                <a:latin typeface="BancoDoBrasil Textos" panose="00000500000000000000" pitchFamily="2" charset="0"/>
              </a:rPr>
              <a:t>Desaceleração da atividade econômica global. </a:t>
            </a:r>
          </a:p>
          <a:p>
            <a:pPr algn="ctr"/>
            <a:r>
              <a:rPr lang="pt-BR" sz="2400" b="1" dirty="0">
                <a:solidFill>
                  <a:schemeClr val="bg1"/>
                </a:solidFill>
                <a:latin typeface="BancoDoBrasil Textos" panose="00000500000000000000" pitchFamily="2" charset="0"/>
              </a:rPr>
              <a:t>China em atenção.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5889CE71-C0A9-90E9-A49B-BB5855116A80}"/>
              </a:ext>
            </a:extLst>
          </p:cNvPr>
          <p:cNvSpPr/>
          <p:nvPr/>
        </p:nvSpPr>
        <p:spPr>
          <a:xfrm>
            <a:off x="4799856" y="1700808"/>
            <a:ext cx="7200000" cy="828000"/>
          </a:xfrm>
          <a:prstGeom prst="roundRect">
            <a:avLst/>
          </a:prstGeom>
          <a:solidFill>
            <a:srgbClr val="465E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chemeClr val="bg1"/>
                </a:solidFill>
                <a:latin typeface="BancoDoBrasil Textos" panose="00000500000000000000" pitchFamily="2" charset="0"/>
              </a:rPr>
              <a:t>Política monetária com diferentes dinâmicas.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6ED713D2-62B1-2C31-5662-F83D76ACAC1A}"/>
              </a:ext>
            </a:extLst>
          </p:cNvPr>
          <p:cNvSpPr/>
          <p:nvPr/>
        </p:nvSpPr>
        <p:spPr>
          <a:xfrm>
            <a:off x="189362" y="2844366"/>
            <a:ext cx="7200000" cy="828000"/>
          </a:xfrm>
          <a:prstGeom prst="roundRect">
            <a:avLst/>
          </a:prstGeom>
          <a:solidFill>
            <a:srgbClr val="465E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chemeClr val="bg1"/>
                </a:solidFill>
                <a:latin typeface="BancoDoBrasil Textos" panose="00000500000000000000" pitchFamily="2" charset="0"/>
              </a:rPr>
              <a:t>Conflitos geopolíticos seguem presentes e adicionam incertezas.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AEF76280-3983-71C7-0668-9B5C63A1CD90}"/>
              </a:ext>
            </a:extLst>
          </p:cNvPr>
          <p:cNvSpPr/>
          <p:nvPr/>
        </p:nvSpPr>
        <p:spPr>
          <a:xfrm>
            <a:off x="2351584" y="4293096"/>
            <a:ext cx="7200000" cy="828000"/>
          </a:xfrm>
          <a:prstGeom prst="roundRect">
            <a:avLst/>
          </a:prstGeom>
          <a:solidFill>
            <a:srgbClr val="465E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chemeClr val="bg1"/>
                </a:solidFill>
                <a:latin typeface="BancoDoBrasil Textos" panose="00000500000000000000" pitchFamily="2" charset="0"/>
              </a:rPr>
              <a:t>Contexto desafiador para economias emergentes.</a:t>
            </a:r>
          </a:p>
        </p:txBody>
      </p:sp>
    </p:spTree>
    <p:extLst>
      <p:ext uri="{BB962C8B-B14F-4D97-AF65-F5344CB8AC3E}">
        <p14:creationId xmlns:p14="http://schemas.microsoft.com/office/powerpoint/2010/main" val="1479437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D9C02107-A559-8A67-D675-C9C89078B8D9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D4AE938F-E75A-475B-A944-838AF5CE5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4BCCDCBC-FF7A-67E9-61D5-3FCDC7F999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93B05685-3207-3504-1B44-190D616D575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" r="29991" b="88794"/>
          <a:stretch/>
        </p:blipFill>
        <p:spPr>
          <a:xfrm>
            <a:off x="6095999" y="421606"/>
            <a:ext cx="4561922" cy="504055"/>
          </a:xfrm>
          <a:prstGeom prst="rect">
            <a:avLst/>
          </a:prstGeom>
        </p:spPr>
      </p:pic>
      <p:pic>
        <p:nvPicPr>
          <p:cNvPr id="5" name="Imagem 4" descr="Gráfico, Gráfico de linhas&#10;&#10;O conteúdo gerado por IA pode estar incorreto.">
            <a:extLst>
              <a:ext uri="{FF2B5EF4-FFF2-40B4-BE49-F238E27FC236}">
                <a16:creationId xmlns:a16="http://schemas.microsoft.com/office/drawing/2014/main" id="{6B5AB377-FA50-7FA7-E806-AE082118F4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00" r="57652" b="7884"/>
          <a:stretch/>
        </p:blipFill>
        <p:spPr>
          <a:xfrm>
            <a:off x="6291253" y="993763"/>
            <a:ext cx="4556782" cy="377063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80346FBC-F1C7-AAE7-0D01-8240867486F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7538"/>
          <a:stretch/>
        </p:blipFill>
        <p:spPr>
          <a:xfrm>
            <a:off x="156370" y="1162937"/>
            <a:ext cx="5665392" cy="3432285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239FA968-1115-E7FA-8FDC-1B39CA45DF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615" y="473191"/>
            <a:ext cx="5088798" cy="400886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ECBE738A-0923-B686-A1C9-5395E2BDBFFF}"/>
              </a:ext>
            </a:extLst>
          </p:cNvPr>
          <p:cNvSpPr txBox="1"/>
          <p:nvPr/>
        </p:nvSpPr>
        <p:spPr bwMode="auto">
          <a:xfrm>
            <a:off x="119337" y="5275627"/>
            <a:ext cx="5544616" cy="205322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U.S. Bureau </a:t>
            </a:r>
            <a:r>
              <a:rPr kumimoji="0" lang="pt-BR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of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 Economic </a:t>
            </a:r>
            <a:r>
              <a:rPr kumimoji="0" lang="pt-BR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Analysis</a:t>
            </a:r>
            <a:r>
              <a:rPr kumimoji="0" lang="pt-BR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 (BEA). Elaboração: BB Assessoramento Econômico</a:t>
            </a: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A2406B23-AC42-A218-7FD1-8A181CA1D1B0}"/>
              </a:ext>
            </a:extLst>
          </p:cNvPr>
          <p:cNvCxnSpPr/>
          <p:nvPr/>
        </p:nvCxnSpPr>
        <p:spPr bwMode="auto">
          <a:xfrm>
            <a:off x="6095999" y="332656"/>
            <a:ext cx="0" cy="5170104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5761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64511A6D-DECC-44DC-618C-E246A8E14123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6AC5CF4-B9F0-1044-6CDE-759931627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Logotipo&#10;&#10;O conteúdo gerado por IA pode estar incorreto.">
            <a:extLst>
              <a:ext uri="{FF2B5EF4-FFF2-40B4-BE49-F238E27FC236}">
                <a16:creationId xmlns:a16="http://schemas.microsoft.com/office/drawing/2014/main" id="{5D22DB06-3D5E-CAA7-2C45-F480152F96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332656"/>
            <a:ext cx="1040463" cy="90872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156D48B1-E4DC-EF46-6BFC-653BF578A527}"/>
              </a:ext>
            </a:extLst>
          </p:cNvPr>
          <p:cNvSpPr txBox="1"/>
          <p:nvPr/>
        </p:nvSpPr>
        <p:spPr bwMode="auto">
          <a:xfrm>
            <a:off x="119336" y="5238206"/>
            <a:ext cx="7336799" cy="236549"/>
          </a:xfrm>
          <a:prstGeom prst="rect">
            <a:avLst/>
          </a:prstGeom>
          <a:ln w="12700">
            <a:miter lim="400000"/>
          </a:ln>
        </p:spPr>
        <p:txBody>
          <a:bodyPr wrap="square" lIns="25468" tIns="25468" rIns="25468" bIns="25468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77991" algn="r">
              <a:defRPr sz="2400" b="0">
                <a:solidFill>
                  <a:schemeClr val="tx1">
                    <a:lumMod val="50000"/>
                    <a:lumOff val="50000"/>
                  </a:schemeClr>
                </a:solidFill>
                <a:latin typeface="BancoDoBrasil Textos Light" panose="00000400000000000000" pitchFamily="2" charset="0"/>
                <a:ea typeface="BancoDoBrasil Titulos Bold"/>
                <a:cs typeface="BancoDoBrasil Titulos Bold"/>
              </a:defRPr>
            </a:lvl1pPr>
          </a:lstStyle>
          <a:p>
            <a:pPr marL="0" marR="39097" lvl="0" indent="0" algn="l" defTabSz="22919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3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BancoDoBrasil Textos Light" panose="00000400000000000000" pitchFamily="2" charset="0"/>
              </a:rPr>
              <a:t>Fonte: Bloomberg, BB-BI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FA67616-F025-C7D8-DBD2-1E5185502A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16" y="476672"/>
            <a:ext cx="6624736" cy="4666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482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342</Words>
  <Application>Microsoft Office PowerPoint</Application>
  <DocSecurity>0</DocSecurity>
  <PresentationFormat>Widescreen</PresentationFormat>
  <Paragraphs>42</Paragraphs>
  <Slides>22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22</vt:i4>
      </vt:variant>
    </vt:vector>
  </HeadingPairs>
  <TitlesOfParts>
    <vt:vector size="36" baseType="lpstr">
      <vt:lpstr>맑은 고딕</vt:lpstr>
      <vt:lpstr>Arial</vt:lpstr>
      <vt:lpstr>BancoDoBrasil Textos</vt:lpstr>
      <vt:lpstr>BancoDoBrasil Textos Light</vt:lpstr>
      <vt:lpstr>BancoDoBrasil Titulos</vt:lpstr>
      <vt:lpstr>BancoDoBrasil Titulos Bold</vt:lpstr>
      <vt:lpstr>BancoDoBrasil Titulos Light</vt:lpstr>
      <vt:lpstr>BancoDoBrasil Titulos Regular</vt:lpstr>
      <vt:lpstr>Calibri</vt:lpstr>
      <vt:lpstr>Calibri Light</vt:lpstr>
      <vt:lpstr>Helvetica Neue</vt:lpstr>
      <vt:lpstr>Helvetica Neue Medium</vt:lpstr>
      <vt:lpstr>Lato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subject/>
  <dc:creator>Gabriela</dc:creator>
  <cp:keywords/>
  <dc:description/>
  <cp:lastModifiedBy>Gabriela</cp:lastModifiedBy>
  <cp:revision>15</cp:revision>
  <dcterms:created xsi:type="dcterms:W3CDTF">2012-12-03T06:56:55Z</dcterms:created>
  <dcterms:modified xsi:type="dcterms:W3CDTF">2025-04-16T12:46:05Z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881dc9-f7f2-41de-a334-ceff3dc15b31_Enabled">
    <vt:lpwstr>true</vt:lpwstr>
  </property>
  <property fmtid="{D5CDD505-2E9C-101B-9397-08002B2CF9AE}" pid="3" name="MSIP_Label_40881dc9-f7f2-41de-a334-ceff3dc15b31_SetDate">
    <vt:lpwstr>2025-04-10T19:04:40Z</vt:lpwstr>
  </property>
  <property fmtid="{D5CDD505-2E9C-101B-9397-08002B2CF9AE}" pid="4" name="MSIP_Label_40881dc9-f7f2-41de-a334-ceff3dc15b31_Method">
    <vt:lpwstr>Standard</vt:lpwstr>
  </property>
  <property fmtid="{D5CDD505-2E9C-101B-9397-08002B2CF9AE}" pid="5" name="MSIP_Label_40881dc9-f7f2-41de-a334-ceff3dc15b31_Name">
    <vt:lpwstr>40881dc9-f7f2-41de-a334-ceff3dc15b31</vt:lpwstr>
  </property>
  <property fmtid="{D5CDD505-2E9C-101B-9397-08002B2CF9AE}" pid="6" name="MSIP_Label_40881dc9-f7f2-41de-a334-ceff3dc15b31_SiteId">
    <vt:lpwstr>ea0c2907-38d2-4181-8750-b0b190b60443</vt:lpwstr>
  </property>
  <property fmtid="{D5CDD505-2E9C-101B-9397-08002B2CF9AE}" pid="7" name="MSIP_Label_40881dc9-f7f2-41de-a334-ceff3dc15b31_ActionId">
    <vt:lpwstr>66c18931-78f2-4dc0-bfd9-ed494ba67c6e</vt:lpwstr>
  </property>
  <property fmtid="{D5CDD505-2E9C-101B-9397-08002B2CF9AE}" pid="8" name="MSIP_Label_40881dc9-f7f2-41de-a334-ceff3dc15b31_ContentBits">
    <vt:lpwstr>1</vt:lpwstr>
  </property>
  <property fmtid="{D5CDD505-2E9C-101B-9397-08002B2CF9AE}" pid="9" name="MSIP_Label_40881dc9-f7f2-41de-a334-ceff3dc15b31_Tag">
    <vt:lpwstr>10, 3, 0, 1</vt:lpwstr>
  </property>
  <property fmtid="{D5CDD505-2E9C-101B-9397-08002B2CF9AE}" pid="10" name="ClassificationContentMarkingHeaderLocations">
    <vt:lpwstr>Office Theme:3</vt:lpwstr>
  </property>
  <property fmtid="{D5CDD505-2E9C-101B-9397-08002B2CF9AE}" pid="11" name="ClassificationContentMarkingHeaderText">
    <vt:lpwstr>#interna</vt:lpwstr>
  </property>
</Properties>
</file>