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61" r:id="rId9"/>
  </p:sldIdLst>
  <p:sldSz cx="12192000" cy="6858000"/>
  <p:notesSz cx="6858000" cy="12192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42"/>
    <p:restoredTop sz="94696"/>
  </p:normalViewPr>
  <p:slideViewPr>
    <p:cSldViewPr>
      <p:cViewPr varScale="1">
        <p:scale>
          <a:sx n="82" d="100"/>
          <a:sy n="82" d="100"/>
        </p:scale>
        <p:origin x="28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7C77C2-9E5A-B34A-B371-66CF2BAC93D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A8BB1-98ED-8243-9806-495108574C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8127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6A8BB1-98ED-8243-9806-495108574C4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7686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03DE4-7643-F309-CC04-88D42DAA6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9D84B10-D404-FD1F-5798-FB10D13DA1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1F60034-A9BC-0BC6-FD60-DB9BB2106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26A8344B-3D9A-4D3A-CD25-441F0EBC3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6A8BB1-98ED-8243-9806-495108574C49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7129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pt-BR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pt-BR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pt-BR"/>
              <a:t>16/04/2025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A4DA34F0-FA1F-87B1-86F1-3516DB608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24" y="695700"/>
            <a:ext cx="4796822" cy="4842457"/>
          </a:xfrm>
          <a:prstGeom prst="rect">
            <a:avLst/>
          </a:prstGeom>
        </p:spPr>
      </p:pic>
      <p:sp>
        <p:nvSpPr>
          <p:cNvPr id="3" name="Google Shape;156;p24">
            <a:extLst>
              <a:ext uri="{FF2B5EF4-FFF2-40B4-BE49-F238E27FC236}">
                <a16:creationId xmlns:a16="http://schemas.microsoft.com/office/drawing/2014/main" id="{FA541FDF-F4AE-B51F-D36D-203624080615}"/>
              </a:ext>
            </a:extLst>
          </p:cNvPr>
          <p:cNvSpPr txBox="1"/>
          <p:nvPr/>
        </p:nvSpPr>
        <p:spPr>
          <a:xfrm>
            <a:off x="6303524" y="1000799"/>
            <a:ext cx="2902226" cy="126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800" b="1" dirty="0">
                <a:solidFill>
                  <a:srgbClr val="3F3A00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SOBRE A EMPRESA</a:t>
            </a:r>
          </a:p>
        </p:txBody>
      </p:sp>
      <p:sp>
        <p:nvSpPr>
          <p:cNvPr id="5" name="Google Shape;156;p24">
            <a:extLst>
              <a:ext uri="{FF2B5EF4-FFF2-40B4-BE49-F238E27FC236}">
                <a16:creationId xmlns:a16="http://schemas.microsoft.com/office/drawing/2014/main" id="{5F65C65B-055B-BC12-8C1B-241ABF513233}"/>
              </a:ext>
            </a:extLst>
          </p:cNvPr>
          <p:cNvSpPr txBox="1"/>
          <p:nvPr/>
        </p:nvSpPr>
        <p:spPr>
          <a:xfrm>
            <a:off x="5450746" y="2262643"/>
            <a:ext cx="4173646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+100</a:t>
            </a:r>
            <a:r>
              <a:rPr lang="pt-BR" sz="180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 clientes RPPS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pt-BR" sz="180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R$ 2,7 bilhões </a:t>
            </a:r>
            <a:r>
              <a:rPr lang="pt-BR" sz="180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de </a:t>
            </a:r>
            <a:r>
              <a:rPr lang="pt-BR" sz="1800" dirty="0" err="1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AuC</a:t>
            </a:r>
            <a:endParaRPr lang="pt-BR" sz="180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pt-BR" sz="180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26</a:t>
            </a:r>
            <a:r>
              <a:rPr lang="pt-BR" sz="180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 colaboradores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(10 comerciais)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pt-BR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b="1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+20 anos</a:t>
            </a:r>
            <a:r>
              <a:rPr lang="pt-BR" sz="180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 de histórico profissional no mercado financeiro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pt-BR" sz="180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Produtos </a:t>
            </a:r>
            <a:r>
              <a:rPr lang="pt-BR" sz="1800" dirty="0" err="1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multiestratégicos</a:t>
            </a:r>
            <a:r>
              <a:rPr lang="pt-BR" sz="180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, com </a:t>
            </a:r>
            <a:r>
              <a:rPr lang="pt-BR" sz="1800" b="1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4 gestoras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5FAC0A41-0D7B-3936-ACEA-B3CAE8838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31301"/>
            <a:ext cx="284480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823CFB9A-1CBA-5B1B-7E7D-AFB41D851E4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9FE087B-54FB-E522-F3AD-CFFF79741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10304"/>
            <a:ext cx="12191999" cy="6858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ED833D8-D07A-8927-A5D4-9775F83B5B70}"/>
              </a:ext>
            </a:extLst>
          </p:cNvPr>
          <p:cNvSpPr txBox="1"/>
          <p:nvPr/>
        </p:nvSpPr>
        <p:spPr>
          <a:xfrm>
            <a:off x="1775520" y="476672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u="sng" dirty="0">
                <a:latin typeface="Abadi" panose="020F0502020204030204" pitchFamily="34" charset="0"/>
                <a:cs typeface="Abadi" panose="020F0502020204030204" pitchFamily="34" charset="0"/>
              </a:rPr>
              <a:t>Portfólio Tecnicamente Promissor X Meta atuarial</a:t>
            </a:r>
          </a:p>
        </p:txBody>
      </p:sp>
      <p:sp>
        <p:nvSpPr>
          <p:cNvPr id="6" name="Retângulo Arredondado 5">
            <a:extLst>
              <a:ext uri="{FF2B5EF4-FFF2-40B4-BE49-F238E27FC236}">
                <a16:creationId xmlns:a16="http://schemas.microsoft.com/office/drawing/2014/main" id="{37D44842-F451-FA28-C1BB-23AE720AB2E7}"/>
              </a:ext>
            </a:extLst>
          </p:cNvPr>
          <p:cNvSpPr/>
          <p:nvPr/>
        </p:nvSpPr>
        <p:spPr>
          <a:xfrm>
            <a:off x="3071664" y="1871325"/>
            <a:ext cx="5040560" cy="278181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/>
              <a:t>Meta Anual</a:t>
            </a:r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r>
              <a:rPr lang="pt-BR" dirty="0"/>
              <a:t>X</a:t>
            </a:r>
          </a:p>
          <a:p>
            <a:pPr algn="ctr"/>
            <a:endParaRPr lang="pt-BR" dirty="0"/>
          </a:p>
          <a:p>
            <a:pPr algn="ctr"/>
            <a:endParaRPr lang="pt-BR" dirty="0"/>
          </a:p>
          <a:p>
            <a:pPr algn="ctr"/>
            <a:r>
              <a:rPr lang="pt-BR" dirty="0"/>
              <a:t>Meta de Longo Prazo</a:t>
            </a:r>
          </a:p>
        </p:txBody>
      </p:sp>
    </p:spTree>
    <p:extLst>
      <p:ext uri="{BB962C8B-B14F-4D97-AF65-F5344CB8AC3E}">
        <p14:creationId xmlns:p14="http://schemas.microsoft.com/office/powerpoint/2010/main" val="282365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E80E162-29B1-3390-356B-D8F4713DB0A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78A15ED-7628-64F6-827B-BD4BD7121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 descr="Diagrama&#10;&#10;O conteúdo gerado por IA pode estar incorreto.">
            <a:extLst>
              <a:ext uri="{FF2B5EF4-FFF2-40B4-BE49-F238E27FC236}">
                <a16:creationId xmlns:a16="http://schemas.microsoft.com/office/drawing/2014/main" id="{49B5FA1C-A6C2-BBD6-927B-94A8EF4E3B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4664"/>
            <a:ext cx="756084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83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6C09A6C-E805-B624-6DD6-56B002FDACB2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D2022DB-D02B-A84A-7A32-BB3B081A6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Imagem 2" descr="Aplicativo&#10;&#10;O conteúdo gerado por IA pode estar incorreto.">
            <a:extLst>
              <a:ext uri="{FF2B5EF4-FFF2-40B4-BE49-F238E27FC236}">
                <a16:creationId xmlns:a16="http://schemas.microsoft.com/office/drawing/2014/main" id="{3D79AB02-A65D-302D-F956-283223670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764704"/>
            <a:ext cx="8827995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59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FB5AC548-F97C-4110-2CBD-FF663D27D78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8C91E78-BFF6-A88A-3F3F-8852103C3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9" name="Imagem 8" descr="Tabela&#10;&#10;O conteúdo gerado por IA pode estar incorreto.">
            <a:extLst>
              <a:ext uri="{FF2B5EF4-FFF2-40B4-BE49-F238E27FC236}">
                <a16:creationId xmlns:a16="http://schemas.microsoft.com/office/drawing/2014/main" id="{BE869EAA-3982-5218-0ACF-8ECAAD863D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9490542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57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1C0FCCC-145D-0B5D-001B-D760EC7DEF02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84B2C87-E02E-8470-5F41-84A3A4758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69DD9E1-1B4D-B349-7803-64DA90C7260C}"/>
              </a:ext>
            </a:extLst>
          </p:cNvPr>
          <p:cNvSpPr txBox="1"/>
          <p:nvPr/>
        </p:nvSpPr>
        <p:spPr>
          <a:xfrm>
            <a:off x="1559731" y="225649"/>
            <a:ext cx="9072537" cy="564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667"/>
              </a:lnSpc>
              <a:spcBef>
                <a:spcPct val="0"/>
              </a:spcBef>
            </a:pPr>
            <a:r>
              <a:rPr lang="en-US" sz="3334" b="1" dirty="0">
                <a:solidFill>
                  <a:srgbClr val="6C102E"/>
                </a:solidFill>
                <a:latin typeface="Alexandria Heavy"/>
                <a:ea typeface="Alexandria Heavy"/>
                <a:cs typeface="Alexandria Heavy"/>
                <a:sym typeface="Alexandria Heavy"/>
              </a:rPr>
              <a:t>PROJEÇÕES DE MERCADO X REALIDADE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7CA60D2D-E183-5558-74D5-BCA781B56A98}"/>
              </a:ext>
            </a:extLst>
          </p:cNvPr>
          <p:cNvSpPr/>
          <p:nvPr/>
        </p:nvSpPr>
        <p:spPr>
          <a:xfrm>
            <a:off x="211225" y="771283"/>
            <a:ext cx="3753486" cy="2318909"/>
          </a:xfrm>
          <a:custGeom>
            <a:avLst/>
            <a:gdLst/>
            <a:ahLst/>
            <a:cxnLst/>
            <a:rect l="l" t="t" r="r" b="b"/>
            <a:pathLst>
              <a:path w="6284014" h="3919654">
                <a:moveTo>
                  <a:pt x="0" y="0"/>
                </a:moveTo>
                <a:lnTo>
                  <a:pt x="6284014" y="0"/>
                </a:lnTo>
                <a:lnTo>
                  <a:pt x="6284014" y="3919654"/>
                </a:lnTo>
                <a:lnTo>
                  <a:pt x="0" y="39196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F25C43DC-952F-ADE7-6FF1-C98497FA0345}"/>
              </a:ext>
            </a:extLst>
          </p:cNvPr>
          <p:cNvSpPr/>
          <p:nvPr/>
        </p:nvSpPr>
        <p:spPr>
          <a:xfrm>
            <a:off x="4367808" y="793585"/>
            <a:ext cx="3725155" cy="2318909"/>
          </a:xfrm>
          <a:custGeom>
            <a:avLst/>
            <a:gdLst/>
            <a:ahLst/>
            <a:cxnLst/>
            <a:rect l="l" t="t" r="r" b="b"/>
            <a:pathLst>
              <a:path w="6296632" h="3919654">
                <a:moveTo>
                  <a:pt x="0" y="0"/>
                </a:moveTo>
                <a:lnTo>
                  <a:pt x="6296633" y="0"/>
                </a:lnTo>
                <a:lnTo>
                  <a:pt x="6296633" y="3919654"/>
                </a:lnTo>
                <a:lnTo>
                  <a:pt x="0" y="391965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t-BR" sz="1200" dirty="0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18DEF757-91B2-EB4A-EDAA-8310EF5F8235}"/>
              </a:ext>
            </a:extLst>
          </p:cNvPr>
          <p:cNvSpPr/>
          <p:nvPr/>
        </p:nvSpPr>
        <p:spPr>
          <a:xfrm>
            <a:off x="211225" y="3220639"/>
            <a:ext cx="3725155" cy="2278321"/>
          </a:xfrm>
          <a:custGeom>
            <a:avLst/>
            <a:gdLst/>
            <a:ahLst/>
            <a:cxnLst/>
            <a:rect l="l" t="t" r="r" b="b"/>
            <a:pathLst>
              <a:path w="6284014" h="3911799">
                <a:moveTo>
                  <a:pt x="0" y="0"/>
                </a:moveTo>
                <a:lnTo>
                  <a:pt x="6284014" y="0"/>
                </a:lnTo>
                <a:lnTo>
                  <a:pt x="6284014" y="3911799"/>
                </a:lnTo>
                <a:lnTo>
                  <a:pt x="0" y="39117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F044B8E9-E942-176A-1FB3-240A315F3E81}"/>
              </a:ext>
            </a:extLst>
          </p:cNvPr>
          <p:cNvSpPr/>
          <p:nvPr/>
        </p:nvSpPr>
        <p:spPr>
          <a:xfrm>
            <a:off x="4367808" y="3200113"/>
            <a:ext cx="3725155" cy="2318909"/>
          </a:xfrm>
          <a:custGeom>
            <a:avLst/>
            <a:gdLst/>
            <a:ahLst/>
            <a:cxnLst/>
            <a:rect l="l" t="t" r="r" b="b"/>
            <a:pathLst>
              <a:path w="6296632" h="3919654">
                <a:moveTo>
                  <a:pt x="0" y="0"/>
                </a:moveTo>
                <a:lnTo>
                  <a:pt x="6296633" y="0"/>
                </a:lnTo>
                <a:lnTo>
                  <a:pt x="6296633" y="3919654"/>
                </a:lnTo>
                <a:lnTo>
                  <a:pt x="0" y="39196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C11699D8-6C19-13C1-8AE3-8C8B052A37E3}"/>
              </a:ext>
            </a:extLst>
          </p:cNvPr>
          <p:cNvSpPr txBox="1"/>
          <p:nvPr/>
        </p:nvSpPr>
        <p:spPr>
          <a:xfrm>
            <a:off x="259795" y="5412775"/>
            <a:ext cx="3676585" cy="2124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867"/>
              </a:lnSpc>
            </a:pPr>
            <a:r>
              <a:rPr lang="en-US" sz="900" b="1" dirty="0">
                <a:solidFill>
                  <a:srgbClr val="3F3A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Fonte:</a:t>
            </a:r>
            <a:r>
              <a:rPr lang="en-US" sz="900" dirty="0">
                <a:solidFill>
                  <a:srgbClr val="3F3A00"/>
                </a:solidFill>
                <a:latin typeface="Open Sans"/>
                <a:ea typeface="Open Sans"/>
                <a:cs typeface="Open Sans"/>
                <a:sym typeface="Open Sans"/>
              </a:rPr>
              <a:t> Boletim Focus, ANBIMA e IBGE.</a:t>
            </a:r>
          </a:p>
        </p:txBody>
      </p:sp>
    </p:spTree>
    <p:extLst>
      <p:ext uri="{BB962C8B-B14F-4D97-AF65-F5344CB8AC3E}">
        <p14:creationId xmlns:p14="http://schemas.microsoft.com/office/powerpoint/2010/main" val="4109558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A86E4CD-27E9-BE12-C3D9-97A68C73BA4F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A66C1FC-252E-C1FF-7399-D4BB535C2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6BE354E-BC8B-2855-BE32-739A90564E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344" y="404664"/>
            <a:ext cx="9001000" cy="510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22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0AD8D79-2356-B46A-35B5-569677D05A0C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22FBADD-0FDE-4B45-37DF-4179A60CD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2" name="Picture 10">
            <a:extLst>
              <a:ext uri="{FF2B5EF4-FFF2-40B4-BE49-F238E27FC236}">
                <a16:creationId xmlns:a16="http://schemas.microsoft.com/office/drawing/2014/main" id="{28A4EF53-CA5F-5850-472F-7A4EF40766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476672"/>
            <a:ext cx="9001000" cy="493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18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63</Words>
  <Application>Microsoft Office PowerPoint</Application>
  <DocSecurity>0</DocSecurity>
  <PresentationFormat>Widescreen</PresentationFormat>
  <Paragraphs>23</Paragraphs>
  <Slides>8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7" baseType="lpstr">
      <vt:lpstr>Abadi</vt:lpstr>
      <vt:lpstr>Alexandria Heavy</vt:lpstr>
      <vt:lpstr>Aptos</vt:lpstr>
      <vt:lpstr>Arial</vt:lpstr>
      <vt:lpstr>Noto Serif</vt:lpstr>
      <vt:lpstr>Open Sans</vt:lpstr>
      <vt:lpstr>Open Sans Bold</vt:lpstr>
      <vt:lpstr>Playfair Display SC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subject/>
  <dc:creator>Gabriela</dc:creator>
  <cp:keywords/>
  <dc:description/>
  <cp:lastModifiedBy>Gabriela</cp:lastModifiedBy>
  <cp:revision>17</cp:revision>
  <dcterms:created xsi:type="dcterms:W3CDTF">2012-12-03T06:56:55Z</dcterms:created>
  <dcterms:modified xsi:type="dcterms:W3CDTF">2025-04-16T12:43:56Z</dcterms:modified>
  <cp:category/>
  <dc:identifier/>
  <cp:contentStatus/>
  <dc:language/>
  <cp:version/>
</cp:coreProperties>
</file>