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tags/tag3.xml" ContentType="application/vnd.openxmlformats-officedocument.presentationml.tags+xml"/>
  <Override PartName="/ppt/notesSlides/notesSlide19.xml" ContentType="application/vnd.openxmlformats-officedocument.presentationml.notesSlide+xml"/>
  <Override PartName="/ppt/tags/tag4.xml" ContentType="application/vnd.openxmlformats-officedocument.presentationml.tags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tags/tag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  <p:sldMasterId id="2147483696" r:id="rId3"/>
  </p:sldMasterIdLst>
  <p:notesMasterIdLst>
    <p:notesMasterId r:id="rId44"/>
  </p:notesMasterIdLst>
  <p:sldIdLst>
    <p:sldId id="2147483194" r:id="rId4"/>
    <p:sldId id="2141411777" r:id="rId5"/>
    <p:sldId id="2147481415" r:id="rId6"/>
    <p:sldId id="256" r:id="rId7"/>
    <p:sldId id="2147483193" r:id="rId8"/>
    <p:sldId id="2147481419" r:id="rId9"/>
    <p:sldId id="2147481420" r:id="rId10"/>
    <p:sldId id="2147481416" r:id="rId11"/>
    <p:sldId id="2147483195" r:id="rId12"/>
    <p:sldId id="1606" r:id="rId13"/>
    <p:sldId id="1708" r:id="rId14"/>
    <p:sldId id="1711" r:id="rId15"/>
    <p:sldId id="1712" r:id="rId16"/>
    <p:sldId id="2181" r:id="rId17"/>
    <p:sldId id="2182" r:id="rId18"/>
    <p:sldId id="1713" r:id="rId19"/>
    <p:sldId id="2183" r:id="rId20"/>
    <p:sldId id="1108" r:id="rId21"/>
    <p:sldId id="1109" r:id="rId22"/>
    <p:sldId id="1107" r:id="rId23"/>
    <p:sldId id="835" r:id="rId24"/>
    <p:sldId id="1709" r:id="rId25"/>
    <p:sldId id="2180" r:id="rId26"/>
    <p:sldId id="258" r:id="rId27"/>
    <p:sldId id="259" r:id="rId28"/>
    <p:sldId id="262" r:id="rId29"/>
    <p:sldId id="1695" r:id="rId30"/>
    <p:sldId id="1696" r:id="rId31"/>
    <p:sldId id="1697" r:id="rId32"/>
    <p:sldId id="1702" r:id="rId33"/>
    <p:sldId id="1703" r:id="rId34"/>
    <p:sldId id="1704" r:id="rId35"/>
    <p:sldId id="926" r:id="rId36"/>
    <p:sldId id="927" r:id="rId37"/>
    <p:sldId id="928" r:id="rId38"/>
    <p:sldId id="2186" r:id="rId39"/>
    <p:sldId id="2179" r:id="rId40"/>
    <p:sldId id="2184" r:id="rId41"/>
    <p:sldId id="257" r:id="rId42"/>
    <p:sldId id="2185" r:id="rId43"/>
  </p:sldIdLst>
  <p:sldSz cx="12192000" cy="6858000"/>
  <p:notesSz cx="6858000" cy="12192000"/>
  <p:defaultTextStyle>
    <a:defPPr>
      <a:defRPr lang="pt-B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C832"/>
    <a:srgbClr val="146E37"/>
    <a:srgbClr val="0EBE38"/>
    <a:srgbClr val="0DAB4D"/>
    <a:srgbClr val="08F825"/>
    <a:srgbClr val="2D9F71"/>
    <a:srgbClr val="41C34D"/>
    <a:srgbClr val="61F50F"/>
    <a:srgbClr val="29DB42"/>
    <a:srgbClr val="0DF7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C7BC4D-0EA2-45C9-B964-D1B570105C54}" v="7" dt="2025-04-15T20:30:05.5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79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uricio Okabayashi" userId="35a7cb0b-164f-4c7a-9329-c8ed3c22b3dc" providerId="ADAL" clId="{48C7BC4D-0EA2-45C9-B964-D1B570105C54}"/>
    <pc:docChg chg="custSel addSld delSld modSld">
      <pc:chgData name="Mauricio Okabayashi" userId="35a7cb0b-164f-4c7a-9329-c8ed3c22b3dc" providerId="ADAL" clId="{48C7BC4D-0EA2-45C9-B964-D1B570105C54}" dt="2025-04-15T20:36:19.580" v="38" actId="14100"/>
      <pc:docMkLst>
        <pc:docMk/>
      </pc:docMkLst>
      <pc:sldChg chg="addSp delSp modSp mod">
        <pc:chgData name="Mauricio Okabayashi" userId="35a7cb0b-164f-4c7a-9329-c8ed3c22b3dc" providerId="ADAL" clId="{48C7BC4D-0EA2-45C9-B964-D1B570105C54}" dt="2025-04-15T20:36:19.580" v="38" actId="14100"/>
        <pc:sldMkLst>
          <pc:docMk/>
          <pc:sldMk cId="0" sldId="256"/>
        </pc:sldMkLst>
        <pc:spChg chg="add mod">
          <ac:chgData name="Mauricio Okabayashi" userId="35a7cb0b-164f-4c7a-9329-c8ed3c22b3dc" providerId="ADAL" clId="{48C7BC4D-0EA2-45C9-B964-D1B570105C54}" dt="2025-04-15T20:36:19.580" v="38" actId="14100"/>
          <ac:spMkLst>
            <pc:docMk/>
            <pc:sldMk cId="0" sldId="256"/>
            <ac:spMk id="8" creationId="{E7D4F340-5F7C-E32E-405A-52B74D300598}"/>
          </ac:spMkLst>
        </pc:spChg>
        <pc:spChg chg="add mod">
          <ac:chgData name="Mauricio Okabayashi" userId="35a7cb0b-164f-4c7a-9329-c8ed3c22b3dc" providerId="ADAL" clId="{48C7BC4D-0EA2-45C9-B964-D1B570105C54}" dt="2025-04-15T20:29:57.886" v="21" actId="120"/>
          <ac:spMkLst>
            <pc:docMk/>
            <pc:sldMk cId="0" sldId="256"/>
            <ac:spMk id="9" creationId="{231D250D-B4A5-6994-B71C-B8A889E8423A}"/>
          </ac:spMkLst>
        </pc:spChg>
        <pc:spChg chg="add mod">
          <ac:chgData name="Mauricio Okabayashi" userId="35a7cb0b-164f-4c7a-9329-c8ed3c22b3dc" providerId="ADAL" clId="{48C7BC4D-0EA2-45C9-B964-D1B570105C54}" dt="2025-04-15T20:30:15.269" v="25" actId="1076"/>
          <ac:spMkLst>
            <pc:docMk/>
            <pc:sldMk cId="0" sldId="256"/>
            <ac:spMk id="10" creationId="{686EBD4F-7C6D-7E7D-EF03-9CAC81990F75}"/>
          </ac:spMkLst>
        </pc:spChg>
        <pc:picChg chg="add mod">
          <ac:chgData name="Mauricio Okabayashi" userId="35a7cb0b-164f-4c7a-9329-c8ed3c22b3dc" providerId="ADAL" clId="{48C7BC4D-0EA2-45C9-B964-D1B570105C54}" dt="2025-04-15T20:36:11.266" v="35" actId="1076"/>
          <ac:picMkLst>
            <pc:docMk/>
            <pc:sldMk cId="0" sldId="256"/>
            <ac:picMk id="6" creationId="{F04CBEC9-C97A-39E6-DC66-5002C4FD1E84}"/>
          </ac:picMkLst>
        </pc:picChg>
        <pc:picChg chg="del">
          <ac:chgData name="Mauricio Okabayashi" userId="35a7cb0b-164f-4c7a-9329-c8ed3c22b3dc" providerId="ADAL" clId="{48C7BC4D-0EA2-45C9-B964-D1B570105C54}" dt="2025-04-15T20:28:33.681" v="7" actId="478"/>
          <ac:picMkLst>
            <pc:docMk/>
            <pc:sldMk cId="0" sldId="256"/>
            <ac:picMk id="14" creationId="{3263AA67-5B05-643C-11E8-A610E64DD19A}"/>
          </ac:picMkLst>
        </pc:picChg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4060822118" sldId="257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2134008997" sldId="258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481513330" sldId="259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063824226" sldId="262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674324375" sldId="835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240529954" sldId="926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662340905" sldId="927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790297350" sldId="928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520736361" sldId="1107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633903051" sldId="1108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71677080" sldId="1109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372316070" sldId="1606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71612391" sldId="1695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95570009" sldId="1696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880086906" sldId="1697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994806331" sldId="1702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2417562039" sldId="1703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2833650626" sldId="1704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776485498" sldId="1708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449110595" sldId="1709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2078972943" sldId="1711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402056955" sldId="1712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149610521" sldId="1713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161057038" sldId="2179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859208576" sldId="2180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836118366" sldId="2181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979740418" sldId="2182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4021587297" sldId="2183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1964518572" sldId="2184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750691679" sldId="2185"/>
        </pc:sldMkLst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3229394425" sldId="2186"/>
        </pc:sldMkLst>
      </pc:sldChg>
      <pc:sldChg chg="del">
        <pc:chgData name="Mauricio Okabayashi" userId="35a7cb0b-164f-4c7a-9329-c8ed3c22b3dc" providerId="ADAL" clId="{48C7BC4D-0EA2-45C9-B964-D1B570105C54}" dt="2025-04-15T20:20:12.410" v="3" actId="47"/>
        <pc:sldMkLst>
          <pc:docMk/>
          <pc:sldMk cId="2897187971" sldId="2147481423"/>
        </pc:sldMkLst>
      </pc:sldChg>
      <pc:sldChg chg="addSp delSp modSp mod">
        <pc:chgData name="Mauricio Okabayashi" userId="35a7cb0b-164f-4c7a-9329-c8ed3c22b3dc" providerId="ADAL" clId="{48C7BC4D-0EA2-45C9-B964-D1B570105C54}" dt="2025-04-15T20:19:24.355" v="1"/>
        <pc:sldMkLst>
          <pc:docMk/>
          <pc:sldMk cId="1843065195" sldId="2147483194"/>
        </pc:sldMkLst>
        <pc:spChg chg="add mod">
          <ac:chgData name="Mauricio Okabayashi" userId="35a7cb0b-164f-4c7a-9329-c8ed3c22b3dc" providerId="ADAL" clId="{48C7BC4D-0EA2-45C9-B964-D1B570105C54}" dt="2025-04-15T20:19:24.355" v="1"/>
          <ac:spMkLst>
            <pc:docMk/>
            <pc:sldMk cId="1843065195" sldId="2147483194"/>
            <ac:spMk id="2" creationId="{6D037591-9EC9-AC7F-B675-3794B7AD31E0}"/>
          </ac:spMkLst>
        </pc:spChg>
        <pc:spChg chg="del">
          <ac:chgData name="Mauricio Okabayashi" userId="35a7cb0b-164f-4c7a-9329-c8ed3c22b3dc" providerId="ADAL" clId="{48C7BC4D-0EA2-45C9-B964-D1B570105C54}" dt="2025-04-15T20:19:23.977" v="0" actId="478"/>
          <ac:spMkLst>
            <pc:docMk/>
            <pc:sldMk cId="1843065195" sldId="2147483194"/>
            <ac:spMk id="6" creationId="{B440FE70-067D-FF67-DD02-68A46BDCE09E}"/>
          </ac:spMkLst>
        </pc:spChg>
      </pc:sldChg>
      <pc:sldChg chg="add del">
        <pc:chgData name="Mauricio Okabayashi" userId="35a7cb0b-164f-4c7a-9329-c8ed3c22b3dc" providerId="ADAL" clId="{48C7BC4D-0EA2-45C9-B964-D1B570105C54}" dt="2025-04-15T20:20:38.187" v="6"/>
        <pc:sldMkLst>
          <pc:docMk/>
          <pc:sldMk cId="0" sldId="2147483195"/>
        </pc:sldMkLst>
      </pc:sldChg>
      <pc:sldChg chg="del">
        <pc:chgData name="Mauricio Okabayashi" userId="35a7cb0b-164f-4c7a-9329-c8ed3c22b3dc" providerId="ADAL" clId="{48C7BC4D-0EA2-45C9-B964-D1B570105C54}" dt="2025-04-15T20:20:10.667" v="2" actId="47"/>
        <pc:sldMkLst>
          <pc:docMk/>
          <pc:sldMk cId="3789896934" sldId="214748319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292E50-BCC0-4C2B-83FF-D340CAC08E2B}" type="datetimeFigureOut">
              <a:rPr lang="pt-BR" smtClean="0"/>
              <a:t>15/04/2025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8F82E-C266-4914-979B-AAA4DBC314A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6367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dirty="0"/>
              <a:t>Dicas gerais sobre slides você encontra na página 69 do manual da marca.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50E299-5A14-4729-B24B-520E68F439DA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10629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2517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997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endParaRPr lang="en-US" b="0" i="0" dirty="0">
              <a:effectLst/>
              <a:latin typeface="-apple-system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7882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US" b="0" i="0" u="none" strike="noStrike" dirty="0">
              <a:solidFill>
                <a:srgbClr val="425B76"/>
              </a:solidFill>
              <a:effectLst/>
              <a:latin typeface="Nunito Sans" pitchFamily="2" charset="0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8137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3021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fontAlgn="base"/>
            <a:endParaRPr lang="en-US" b="0" i="0" dirty="0">
              <a:effectLst/>
              <a:latin typeface="-apple-system"/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687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3744" tIns="46872" rIns="93744" bIns="4687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BFE6C-35EB-4F07-A6A4-5BA300934303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777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3744" tIns="46872" rIns="93744" bIns="4687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BFE6C-35EB-4F07-A6A4-5BA300934303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71564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3744" tIns="46872" rIns="93744" bIns="4687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BFE6C-35EB-4F07-A6A4-5BA300934303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8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4795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62A772-9C0F-4434-8BAE-C39854CE08C3}" type="slidenum">
              <a:rPr kumimoji="0" lang="pt-B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479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93666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3744" tIns="46872" rIns="93744" bIns="4687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BFE6C-35EB-4F07-A6A4-5BA300934303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92759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3744" tIns="46872" rIns="93744" bIns="4687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BFE6C-35EB-4F07-A6A4-5BA300934303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49094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3744" tIns="46872" rIns="93744" bIns="46872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4BFE6C-35EB-4F07-A6A4-5BA300934303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41174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74670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19E75C-4620-45F8-A820-0CA9B14460D7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625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48177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886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705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4122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4E003A-291A-4D88-9782-6941254B68C9}" type="slidenum">
              <a:rPr kumimoji="0" lang="pt-BR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t-BR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3903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51155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362200" y="546100"/>
            <a:ext cx="4876800" cy="2744788"/>
          </a:xfrm>
          <a:ln/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50000"/>
              </a:spcBef>
            </a:pPr>
            <a:endParaRPr lang="es-ES" b="1" dirty="0">
              <a:solidFill>
                <a:srgbClr val="000000"/>
              </a:solidFill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9CCC10-772A-442D-B3FB-AAC3E458463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944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4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pt-BR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B2FC58C2-D628-C89A-B05C-7100FC2998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122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EFCB2686-D828-EC0B-E066-D3A74FAA0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2663" y="6540629"/>
            <a:ext cx="749912" cy="183891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pic>
        <p:nvPicPr>
          <p:cNvPr id="9" name="Imagem 8" descr="Texto, Logotipo&#10;&#10;Descrição gerada automaticamente">
            <a:extLst>
              <a:ext uri="{FF2B5EF4-FFF2-40B4-BE49-F238E27FC236}">
                <a16:creationId xmlns:a16="http://schemas.microsoft.com/office/drawing/2014/main" id="{DCAFFC76-672B-0D40-C3EE-C11BE34066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93381" y="260350"/>
            <a:ext cx="719194" cy="44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93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210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5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EFCB2686-D828-EC0B-E066-D3A74FAA0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00996D19-FE6C-AA5D-71FC-26FA5AE7C6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33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s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EFCB2686-D828-EC0B-E066-D3A74FAA0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00996D19-FE6C-AA5D-71FC-26FA5AE7C6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spaço Reservado para Imagem 4">
            <a:extLst>
              <a:ext uri="{FF2B5EF4-FFF2-40B4-BE49-F238E27FC236}">
                <a16:creationId xmlns:a16="http://schemas.microsoft.com/office/drawing/2014/main" id="{3D6F6691-996F-71E7-950A-EAEB961791A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9425" y="764741"/>
            <a:ext cx="3656157" cy="493784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FOTO – CASE 1</a:t>
            </a:r>
          </a:p>
        </p:txBody>
      </p:sp>
      <p:sp>
        <p:nvSpPr>
          <p:cNvPr id="14" name="Espaço Reservado para Imagem 4">
            <a:extLst>
              <a:ext uri="{FF2B5EF4-FFF2-40B4-BE49-F238E27FC236}">
                <a16:creationId xmlns:a16="http://schemas.microsoft.com/office/drawing/2014/main" id="{B9221E21-4399-D87C-D25C-A8068B6D1F1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67921" y="764741"/>
            <a:ext cx="3656157" cy="493784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FOTO – CASE 2</a:t>
            </a:r>
          </a:p>
        </p:txBody>
      </p:sp>
      <p:sp>
        <p:nvSpPr>
          <p:cNvPr id="15" name="Espaço Reservado para Imagem 4">
            <a:extLst>
              <a:ext uri="{FF2B5EF4-FFF2-40B4-BE49-F238E27FC236}">
                <a16:creationId xmlns:a16="http://schemas.microsoft.com/office/drawing/2014/main" id="{048141BC-9EB7-0653-B4DE-6032D6ECC50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56418" y="764741"/>
            <a:ext cx="3656157" cy="493784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FOTO – CASE 3</a:t>
            </a:r>
          </a:p>
        </p:txBody>
      </p:sp>
      <p:sp>
        <p:nvSpPr>
          <p:cNvPr id="17" name="Espaço Reservado para Texto 16">
            <a:extLst>
              <a:ext uri="{FF2B5EF4-FFF2-40B4-BE49-F238E27FC236}">
                <a16:creationId xmlns:a16="http://schemas.microsoft.com/office/drawing/2014/main" id="{85A1F324-B72E-44B0-DD6F-4FD23A54CB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9425" y="5840413"/>
            <a:ext cx="3645766" cy="792162"/>
          </a:xfrm>
        </p:spPr>
        <p:txBody>
          <a:bodyPr/>
          <a:lstStyle>
            <a:lvl1pPr marL="0" indent="0">
              <a:buNone/>
              <a:defRPr b="0" i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t-BR"/>
              <a:t>Título do case</a:t>
            </a:r>
          </a:p>
        </p:txBody>
      </p:sp>
      <p:sp>
        <p:nvSpPr>
          <p:cNvPr id="18" name="Espaço Reservado para Texto 16">
            <a:extLst>
              <a:ext uri="{FF2B5EF4-FFF2-40B4-BE49-F238E27FC236}">
                <a16:creationId xmlns:a16="http://schemas.microsoft.com/office/drawing/2014/main" id="{B744DDE3-E066-55E6-671D-3BC4CE6FD2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49881" y="5840413"/>
            <a:ext cx="3688773" cy="792162"/>
          </a:xfrm>
        </p:spPr>
        <p:txBody>
          <a:bodyPr/>
          <a:lstStyle>
            <a:lvl1pPr marL="0" indent="0">
              <a:buNone/>
              <a:defRPr b="0" i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t-BR"/>
              <a:t>Título do case</a:t>
            </a:r>
          </a:p>
        </p:txBody>
      </p:sp>
      <p:sp>
        <p:nvSpPr>
          <p:cNvPr id="19" name="Espaço Reservado para Texto 16">
            <a:extLst>
              <a:ext uri="{FF2B5EF4-FFF2-40B4-BE49-F238E27FC236}">
                <a16:creationId xmlns:a16="http://schemas.microsoft.com/office/drawing/2014/main" id="{F1A01ED9-24D4-53B0-3F0F-D2F4B77BCAB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040216" y="5840413"/>
            <a:ext cx="3688773" cy="792162"/>
          </a:xfrm>
        </p:spPr>
        <p:txBody>
          <a:bodyPr/>
          <a:lstStyle>
            <a:lvl1pPr marL="0" indent="0">
              <a:buNone/>
              <a:defRPr b="0" i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pt-BR"/>
              <a:t>Título do case</a:t>
            </a:r>
          </a:p>
        </p:txBody>
      </p:sp>
    </p:spTree>
    <p:extLst>
      <p:ext uri="{BB962C8B-B14F-4D97-AF65-F5344CB8AC3E}">
        <p14:creationId xmlns:p14="http://schemas.microsoft.com/office/powerpoint/2010/main" val="194548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ssa cooperativ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950A0C7A-F37D-38B0-27EE-7FB4F5E7D06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90855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pt-BR"/>
              <a:t>Inserir imagem da cooperativa</a:t>
            </a:r>
          </a:p>
        </p:txBody>
      </p:sp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21812" y="6498012"/>
            <a:ext cx="2290763" cy="206375"/>
          </a:xfrm>
        </p:spPr>
        <p:txBody>
          <a:bodyPr>
            <a:normAutofit/>
          </a:bodyPr>
          <a:lstStyle>
            <a:lvl1pPr marL="0" indent="0" algn="r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EFCB2686-D828-EC0B-E066-D3A74FAA0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00996D19-FE6C-AA5D-71FC-26FA5AE7C6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>
            <a:extLst>
              <a:ext uri="{FF2B5EF4-FFF2-40B4-BE49-F238E27FC236}">
                <a16:creationId xmlns:a16="http://schemas.microsoft.com/office/drawing/2014/main" id="{60374F95-F94D-FFCE-2270-EAE3008024E1}"/>
              </a:ext>
            </a:extLst>
          </p:cNvPr>
          <p:cNvSpPr/>
          <p:nvPr userDrawn="1"/>
        </p:nvSpPr>
        <p:spPr>
          <a:xfrm>
            <a:off x="1" y="0"/>
            <a:ext cx="4908549" cy="6212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E7AE232A-AF97-38F2-8A36-B44F953260D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7009" y="328190"/>
            <a:ext cx="2201684" cy="237325"/>
          </a:xfrm>
          <a:prstGeom prst="rect">
            <a:avLst/>
          </a:prstGeom>
        </p:spPr>
      </p:pic>
      <p:sp>
        <p:nvSpPr>
          <p:cNvPr id="13" name="Espaço Reservado para Texto 12">
            <a:extLst>
              <a:ext uri="{FF2B5EF4-FFF2-40B4-BE49-F238E27FC236}">
                <a16:creationId xmlns:a16="http://schemas.microsoft.com/office/drawing/2014/main" id="{184D36D2-14DD-0B2B-4B3F-4D137E038F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0098" y="303516"/>
            <a:ext cx="3646365" cy="433387"/>
          </a:xfrm>
        </p:spPr>
        <p:txBody>
          <a:bodyPr/>
          <a:lstStyle>
            <a:lvl1pPr marL="0" indent="0">
              <a:buNone/>
              <a:defRPr lang="pt-BR" sz="1600" b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Digite o nome da cooperativa</a:t>
            </a:r>
          </a:p>
        </p:txBody>
      </p:sp>
    </p:spTree>
    <p:extLst>
      <p:ext uri="{BB962C8B-B14F-4D97-AF65-F5344CB8AC3E}">
        <p14:creationId xmlns:p14="http://schemas.microsoft.com/office/powerpoint/2010/main" val="408209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  <p15:guide id="2" pos="309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ssa agenc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Imagem 9">
            <a:extLst>
              <a:ext uri="{FF2B5EF4-FFF2-40B4-BE49-F238E27FC236}">
                <a16:creationId xmlns:a16="http://schemas.microsoft.com/office/drawing/2014/main" id="{950A0C7A-F37D-38B0-27EE-7FB4F5E7D06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90855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pt-BR"/>
              <a:t>Inserir imagem da agência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5CDBB98-AA4E-18D1-703D-8DB93458FD5A}"/>
              </a:ext>
            </a:extLst>
          </p:cNvPr>
          <p:cNvSpPr/>
          <p:nvPr userDrawn="1"/>
        </p:nvSpPr>
        <p:spPr>
          <a:xfrm>
            <a:off x="1" y="0"/>
            <a:ext cx="4908549" cy="6212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EFCB2686-D828-EC0B-E066-D3A74FAA0F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00996D19-FE6C-AA5D-71FC-26FA5AE7C6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Texto 7">
            <a:extLst>
              <a:ext uri="{FF2B5EF4-FFF2-40B4-BE49-F238E27FC236}">
                <a16:creationId xmlns:a16="http://schemas.microsoft.com/office/drawing/2014/main" id="{773116D7-9CA0-2D55-9E1D-6A8EC569AA8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21812" y="6498012"/>
            <a:ext cx="2290763" cy="206375"/>
          </a:xfrm>
        </p:spPr>
        <p:txBody>
          <a:bodyPr>
            <a:normAutofit/>
          </a:bodyPr>
          <a:lstStyle>
            <a:lvl1pPr marL="0" indent="0" algn="r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pic>
        <p:nvPicPr>
          <p:cNvPr id="9" name="Imagem 8" descr="Desenho com traços pretos em fundo branco&#10;&#10;Descrição gerada automaticamente com confiança baixa">
            <a:extLst>
              <a:ext uri="{FF2B5EF4-FFF2-40B4-BE49-F238E27FC236}">
                <a16:creationId xmlns:a16="http://schemas.microsoft.com/office/drawing/2014/main" id="{EE9F5680-E093-31F5-A92B-D10F9E5B52B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97010" y="309021"/>
            <a:ext cx="1778018" cy="253576"/>
          </a:xfrm>
          <a:prstGeom prst="rect">
            <a:avLst/>
          </a:prstGeom>
        </p:spPr>
      </p:pic>
      <p:sp>
        <p:nvSpPr>
          <p:cNvPr id="12" name="Espaço Reservado para Texto 12">
            <a:extLst>
              <a:ext uri="{FF2B5EF4-FFF2-40B4-BE49-F238E27FC236}">
                <a16:creationId xmlns:a16="http://schemas.microsoft.com/office/drawing/2014/main" id="{F5B453FF-905E-6713-8B51-BB7533C5E77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970098" y="303516"/>
            <a:ext cx="3646365" cy="433387"/>
          </a:xfrm>
        </p:spPr>
        <p:txBody>
          <a:bodyPr/>
          <a:lstStyle>
            <a:lvl1pPr marL="0" indent="0">
              <a:buNone/>
              <a:defRPr lang="pt-BR" sz="1600" b="1" kern="120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Digite o nome da agência</a:t>
            </a:r>
          </a:p>
        </p:txBody>
      </p:sp>
    </p:spTree>
    <p:extLst>
      <p:ext uri="{BB962C8B-B14F-4D97-AF65-F5344CB8AC3E}">
        <p14:creationId xmlns:p14="http://schemas.microsoft.com/office/powerpoint/2010/main" val="360877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  <p15:guide id="2" pos="309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19AB601-F098-C65D-A0AA-AF82D33BB0DF}"/>
              </a:ext>
            </a:extLst>
          </p:cNvPr>
          <p:cNvSpPr/>
          <p:nvPr userDrawn="1"/>
        </p:nvSpPr>
        <p:spPr>
          <a:xfrm>
            <a:off x="0" y="0"/>
            <a:ext cx="12192000" cy="622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C6F086D9-6D9D-0836-D957-5995F6C8D20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497515" y="870438"/>
            <a:ext cx="5215060" cy="5762136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Inserir imagem do relatório da Cooperativa</a:t>
            </a:r>
          </a:p>
        </p:txBody>
      </p:sp>
    </p:spTree>
    <p:extLst>
      <p:ext uri="{BB962C8B-B14F-4D97-AF65-F5344CB8AC3E}">
        <p14:creationId xmlns:p14="http://schemas.microsoft.com/office/powerpoint/2010/main" val="321380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19AB601-F098-C65D-A0AA-AF82D33BB0DF}"/>
              </a:ext>
            </a:extLst>
          </p:cNvPr>
          <p:cNvSpPr/>
          <p:nvPr userDrawn="1"/>
        </p:nvSpPr>
        <p:spPr>
          <a:xfrm>
            <a:off x="0" y="0"/>
            <a:ext cx="12192000" cy="622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30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19AB601-F098-C65D-A0AA-AF82D33BB0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218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19AB601-F098-C65D-A0AA-AF82D33BB0D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ço Reservado para Mídia 3">
            <a:extLst>
              <a:ext uri="{FF2B5EF4-FFF2-40B4-BE49-F238E27FC236}">
                <a16:creationId xmlns:a16="http://schemas.microsoft.com/office/drawing/2014/main" id="{06DB12B8-BC8F-9CE0-3B28-7EE6E562D8ED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768350"/>
            <a:ext cx="12192000" cy="5864225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pt-BR"/>
              <a:t>Clique para inserir vídeo</a:t>
            </a:r>
          </a:p>
        </p:txBody>
      </p:sp>
    </p:spTree>
    <p:extLst>
      <p:ext uri="{BB962C8B-B14F-4D97-AF65-F5344CB8AC3E}">
        <p14:creationId xmlns:p14="http://schemas.microsoft.com/office/powerpoint/2010/main" val="110251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D19AB601-F098-C65D-A0AA-AF82D33BB0DF}"/>
              </a:ext>
            </a:extLst>
          </p:cNvPr>
          <p:cNvSpPr/>
          <p:nvPr userDrawn="1"/>
        </p:nvSpPr>
        <p:spPr>
          <a:xfrm>
            <a:off x="0" y="0"/>
            <a:ext cx="12192000" cy="62216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811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Menino sorrindo com camisa verde&#10;&#10;Descrição gerada automaticamente">
            <a:extLst>
              <a:ext uri="{FF2B5EF4-FFF2-40B4-BE49-F238E27FC236}">
                <a16:creationId xmlns:a16="http://schemas.microsoft.com/office/drawing/2014/main" id="{AA1EB52E-A181-A937-9BA8-3B01F0DF76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429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058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ssoa de uniforme com chapéu&#10;&#10;Descrição gerada automaticamente">
            <a:extLst>
              <a:ext uri="{FF2B5EF4-FFF2-40B4-BE49-F238E27FC236}">
                <a16:creationId xmlns:a16="http://schemas.microsoft.com/office/drawing/2014/main" id="{BA111BA7-5BF7-CE73-5A4E-184C68B5B9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286" b="12004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17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Em Br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ão segurando celular verde&#10;&#10;Descrição gerada automaticamente">
            <a:extLst>
              <a:ext uri="{FF2B5EF4-FFF2-40B4-BE49-F238E27FC236}">
                <a16:creationId xmlns:a16="http://schemas.microsoft.com/office/drawing/2014/main" id="{26158A63-ABAD-18C2-65EF-DB71CC8122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4408"/>
          <a:stretch/>
        </p:blipFill>
        <p:spPr>
          <a:xfrm>
            <a:off x="0" y="0"/>
            <a:ext cx="12208814" cy="6858000"/>
          </a:xfrm>
          <a:prstGeom prst="rect">
            <a:avLst/>
          </a:prstGeom>
        </p:spPr>
      </p:pic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26E30E24-03F0-3DAE-0300-7AD91395D2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76603" y="260350"/>
            <a:ext cx="1511633" cy="250201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17DDCE13-4A60-F6C9-7A94-CF2728AEF0F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09775" y="307329"/>
            <a:ext cx="702800" cy="163150"/>
          </a:xfrm>
          <a:prstGeom prst="rect">
            <a:avLst/>
          </a:prstGeom>
        </p:spPr>
      </p:pic>
      <p:sp>
        <p:nvSpPr>
          <p:cNvPr id="8" name="Espaço Reservado para Texto 7">
            <a:extLst>
              <a:ext uri="{FF2B5EF4-FFF2-40B4-BE49-F238E27FC236}">
                <a16:creationId xmlns:a16="http://schemas.microsoft.com/office/drawing/2014/main" id="{AAE060F2-3061-182B-D11E-5B3D48B2D8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1373" y="6498012"/>
            <a:ext cx="2290763" cy="206375"/>
          </a:xfrm>
        </p:spPr>
        <p:txBody>
          <a:bodyPr>
            <a:normAutofit/>
          </a:bodyPr>
          <a:lstStyle>
            <a:lvl1pPr marL="0" indent="0">
              <a:buNone/>
              <a:defRPr lang="pt-BR" sz="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pt-BR" sz="8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Fonte: [inserir fonte]</a:t>
            </a:r>
            <a:endParaRPr lang="pt-BR"/>
          </a:p>
        </p:txBody>
      </p: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83006D6B-E6E8-02BC-96C0-5CB5AC667556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455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radecimen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Homem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9E4C7425-258E-C336-A52C-340BF2BC28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0755" b="3694"/>
          <a:stretch/>
        </p:blipFill>
        <p:spPr>
          <a:xfrm>
            <a:off x="0" y="0"/>
            <a:ext cx="12214619" cy="6858000"/>
          </a:xfrm>
          <a:prstGeom prst="rect">
            <a:avLst/>
          </a:prstGeom>
        </p:spPr>
      </p:pic>
      <p:pic>
        <p:nvPicPr>
          <p:cNvPr id="3" name="Imagem 2" descr="Uma imagem contendo Ícone&#10;&#10;Descrição gerada automaticamente">
            <a:extLst>
              <a:ext uri="{FF2B5EF4-FFF2-40B4-BE49-F238E27FC236}">
                <a16:creationId xmlns:a16="http://schemas.microsoft.com/office/drawing/2014/main" id="{23E789D7-0BC5-136B-22E1-B3CD1E0122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91251" y="260350"/>
            <a:ext cx="1421324" cy="88918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FA7F2F24-438A-58B1-57E5-2BA451D65D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5333" y="1424292"/>
            <a:ext cx="1067242" cy="247753"/>
          </a:xfrm>
          <a:prstGeom prst="rect">
            <a:avLst/>
          </a:prstGeom>
        </p:spPr>
      </p:pic>
      <p:pic>
        <p:nvPicPr>
          <p:cNvPr id="5" name="Imagem 4" descr="Homem com os braços para cima&#10;&#10;Descrição gerada automaticamente">
            <a:extLst>
              <a:ext uri="{FF2B5EF4-FFF2-40B4-BE49-F238E27FC236}">
                <a16:creationId xmlns:a16="http://schemas.microsoft.com/office/drawing/2014/main" id="{EAAB5544-34A0-9882-DC8E-175EDA9348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/>
          </a:blip>
          <a:srcRect l="17043" t="19901" r="20185" b="3820"/>
          <a:stretch/>
        </p:blipFill>
        <p:spPr>
          <a:xfrm>
            <a:off x="2078495" y="732557"/>
            <a:ext cx="7680960" cy="6125443"/>
          </a:xfrm>
          <a:prstGeom prst="rect">
            <a:avLst/>
          </a:prstGeom>
        </p:spPr>
      </p:pic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5B56370B-3364-6A2A-8AC6-DEA3AF1BEA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82063" y="2455863"/>
            <a:ext cx="2830512" cy="3187700"/>
          </a:xfrm>
        </p:spPr>
        <p:txBody>
          <a:bodyPr>
            <a:normAutofit/>
          </a:bodyPr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Clique para deixar a mensagem de agradecimento da cooperativa</a:t>
            </a:r>
          </a:p>
        </p:txBody>
      </p:sp>
    </p:spTree>
    <p:extLst>
      <p:ext uri="{BB962C8B-B14F-4D97-AF65-F5344CB8AC3E}">
        <p14:creationId xmlns:p14="http://schemas.microsoft.com/office/powerpoint/2010/main" val="31130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en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Homem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9E4C7425-258E-C336-A52C-340BF2BC28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0755" b="3694"/>
          <a:stretch/>
        </p:blipFill>
        <p:spPr>
          <a:xfrm>
            <a:off x="0" y="0"/>
            <a:ext cx="12214619" cy="6858000"/>
          </a:xfrm>
          <a:prstGeom prst="rect">
            <a:avLst/>
          </a:prstGeom>
        </p:spPr>
      </p:pic>
      <p:pic>
        <p:nvPicPr>
          <p:cNvPr id="3" name="Imagem 2" descr="Uma imagem contendo Ícone&#10;&#10;Descrição gerada automaticamente">
            <a:extLst>
              <a:ext uri="{FF2B5EF4-FFF2-40B4-BE49-F238E27FC236}">
                <a16:creationId xmlns:a16="http://schemas.microsoft.com/office/drawing/2014/main" id="{23E789D7-0BC5-136B-22E1-B3CD1E01227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291251" y="260350"/>
            <a:ext cx="1421324" cy="88918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FA7F2F24-438A-58B1-57E5-2BA451D65D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45333" y="1424292"/>
            <a:ext cx="1067242" cy="247753"/>
          </a:xfrm>
          <a:prstGeom prst="rect">
            <a:avLst/>
          </a:prstGeom>
        </p:spPr>
      </p:pic>
      <p:pic>
        <p:nvPicPr>
          <p:cNvPr id="5" name="Imagem 4" descr="Homem com os braços para cima&#10;&#10;Descrição gerada automaticamente">
            <a:extLst>
              <a:ext uri="{FF2B5EF4-FFF2-40B4-BE49-F238E27FC236}">
                <a16:creationId xmlns:a16="http://schemas.microsoft.com/office/drawing/2014/main" id="{EAAB5544-34A0-9882-DC8E-175EDA93483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/>
          </a:blip>
          <a:srcRect l="17043" t="19901" r="20185" b="3820"/>
          <a:stretch/>
        </p:blipFill>
        <p:spPr>
          <a:xfrm>
            <a:off x="2078495" y="732557"/>
            <a:ext cx="7680960" cy="6125443"/>
          </a:xfrm>
          <a:prstGeom prst="rect">
            <a:avLst/>
          </a:prstGeom>
        </p:spPr>
      </p:pic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5B56370B-3364-6A2A-8AC6-DEA3AF1BEA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82063" y="2455863"/>
            <a:ext cx="2830512" cy="3187700"/>
          </a:xfrm>
        </p:spPr>
        <p:txBody>
          <a:bodyPr>
            <a:normAutofit/>
          </a:bodyPr>
          <a:lstStyle>
            <a:lvl1pPr marL="0" indent="0" algn="r">
              <a:buNone/>
              <a:defRPr sz="24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Clique para deixar a mensagem de agradecimento da cooperativa</a:t>
            </a:r>
          </a:p>
        </p:txBody>
      </p:sp>
    </p:spTree>
    <p:extLst>
      <p:ext uri="{BB962C8B-B14F-4D97-AF65-F5344CB8AC3E}">
        <p14:creationId xmlns:p14="http://schemas.microsoft.com/office/powerpoint/2010/main" val="342848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GENC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ângulo 25">
            <a:extLst>
              <a:ext uri="{FF2B5EF4-FFF2-40B4-BE49-F238E27FC236}">
                <a16:creationId xmlns:a16="http://schemas.microsoft.com/office/drawing/2014/main" id="{F4CF8921-F093-E858-1EB3-C4E17D04ADCC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Espaço Reservado para Texto 4">
            <a:extLst>
              <a:ext uri="{FF2B5EF4-FFF2-40B4-BE49-F238E27FC236}">
                <a16:creationId xmlns:a16="http://schemas.microsoft.com/office/drawing/2014/main" id="{B9E3AD31-AFD6-2B2D-D037-5DFFE6EEDA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30" name="Espaço Reservado para Texto 4">
            <a:extLst>
              <a:ext uri="{FF2B5EF4-FFF2-40B4-BE49-F238E27FC236}">
                <a16:creationId xmlns:a16="http://schemas.microsoft.com/office/drawing/2014/main" id="{84BF71B4-0952-249C-9D73-6C8D4C8422D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97768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D5CE7ECD-6C43-0339-786B-65B0D83618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3" name="Imagem 2" descr="Logotipo&#10;&#10;Descrição gerada automaticamente">
            <a:extLst>
              <a:ext uri="{FF2B5EF4-FFF2-40B4-BE49-F238E27FC236}">
                <a16:creationId xmlns:a16="http://schemas.microsoft.com/office/drawing/2014/main" id="{A1B4FA7E-675C-A870-6CF5-3C0BE42604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F79E6FE0-213E-42D6-25A4-C87C9F1AB16B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61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OPERATIV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tângulo 25">
            <a:extLst>
              <a:ext uri="{FF2B5EF4-FFF2-40B4-BE49-F238E27FC236}">
                <a16:creationId xmlns:a16="http://schemas.microsoft.com/office/drawing/2014/main" id="{F4CF8921-F093-E858-1EB3-C4E17D04ADCC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Espaço Reservado para Texto 4">
            <a:extLst>
              <a:ext uri="{FF2B5EF4-FFF2-40B4-BE49-F238E27FC236}">
                <a16:creationId xmlns:a16="http://schemas.microsoft.com/office/drawing/2014/main" id="{B9E3AD31-AFD6-2B2D-D037-5DFFE6EEDA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30" name="Espaço Reservado para Texto 4">
            <a:extLst>
              <a:ext uri="{FF2B5EF4-FFF2-40B4-BE49-F238E27FC236}">
                <a16:creationId xmlns:a16="http://schemas.microsoft.com/office/drawing/2014/main" id="{84BF71B4-0952-249C-9D73-6C8D4C8422D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597768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D5CE7ECD-6C43-0339-786B-65B0D83618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3" name="Imagem 2" descr="Logotipo&#10;&#10;Descrição gerada automaticamente">
            <a:extLst>
              <a:ext uri="{FF2B5EF4-FFF2-40B4-BE49-F238E27FC236}">
                <a16:creationId xmlns:a16="http://schemas.microsoft.com/office/drawing/2014/main" id="{A1B4FA7E-675C-A870-6CF5-3C0BE42604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F79E6FE0-213E-42D6-25A4-C87C9F1AB16B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7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323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ECER CONSELHO FIS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7">
            <a:extLst>
              <a:ext uri="{FF2B5EF4-FFF2-40B4-BE49-F238E27FC236}">
                <a16:creationId xmlns:a16="http://schemas.microsoft.com/office/drawing/2014/main" id="{D2155FEB-E7FB-A8DF-0D10-FA1E3421F6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9425" y="2018805"/>
            <a:ext cx="11233150" cy="4448669"/>
          </a:xfrm>
        </p:spPr>
        <p:txBody>
          <a:bodyPr>
            <a:normAutofit/>
          </a:bodyPr>
          <a:lstStyle>
            <a:lvl1pPr algn="l">
              <a:buNone/>
              <a:defRPr sz="16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2" name="Espaço Reservado para Texto 4">
            <a:extLst>
              <a:ext uri="{FF2B5EF4-FFF2-40B4-BE49-F238E27FC236}">
                <a16:creationId xmlns:a16="http://schemas.microsoft.com/office/drawing/2014/main" id="{F9CAC01B-E8E5-8DC2-91B8-2ECA041C4AA6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9425" y="1398642"/>
            <a:ext cx="9413722" cy="381000"/>
          </a:xfrm>
        </p:spPr>
        <p:txBody>
          <a:bodyPr>
            <a:noAutofit/>
          </a:bodyPr>
          <a:lstStyle>
            <a:lvl1pPr marL="0" indent="0">
              <a:buNone/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pt-BR"/>
              <a:t>Digite o título aqui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E99710F-FDCB-023A-7E92-DC5A9163CA35}"/>
              </a:ext>
            </a:extLst>
          </p:cNvPr>
          <p:cNvSpPr/>
          <p:nvPr userDrawn="1"/>
        </p:nvSpPr>
        <p:spPr>
          <a:xfrm>
            <a:off x="-1" y="0"/>
            <a:ext cx="8942119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3030F647-9CB0-5F5E-18D9-21028887F2E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7" name="Imagem 6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799F9974-138F-5170-31A7-77B5B587A2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8" name="Imagem 7" descr="Logotipo&#10;&#10;Descrição gerada automaticamente">
            <a:extLst>
              <a:ext uri="{FF2B5EF4-FFF2-40B4-BE49-F238E27FC236}">
                <a16:creationId xmlns:a16="http://schemas.microsoft.com/office/drawing/2014/main" id="{1E974485-0FDF-D8BD-4AC4-7724553E69D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0978EE60-0B87-FE35-83E4-E44288706442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50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OPER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78E397FB-E270-0B89-ECCA-F11AC579F871}"/>
              </a:ext>
            </a:extLst>
          </p:cNvPr>
          <p:cNvCxnSpPr>
            <a:cxnSpLocks/>
          </p:cNvCxnSpPr>
          <p:nvPr userDrawn="1"/>
        </p:nvCxnSpPr>
        <p:spPr>
          <a:xfrm>
            <a:off x="0" y="800100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ângulo 1">
            <a:extLst>
              <a:ext uri="{FF2B5EF4-FFF2-40B4-BE49-F238E27FC236}">
                <a16:creationId xmlns:a16="http://schemas.microsoft.com/office/drawing/2014/main" id="{1348FF5C-E32E-454C-28F2-3042D70CC8DE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CA5CA625-F032-33AA-9CDB-DEDFC9AE95F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13BAB583-CD38-AAEE-EA5B-260EE1263B1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9868" y="269030"/>
            <a:ext cx="6921297" cy="381000"/>
          </a:xfrm>
        </p:spPr>
        <p:txBody>
          <a:bodyPr>
            <a:noAutofit/>
          </a:bodyPr>
          <a:lstStyle>
            <a:lvl1pPr marL="0" indent="0" algn="r">
              <a:buNone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5" name="Imagem 4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73CD6EEF-7EA4-F649-82D3-0F3743BEC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6490776"/>
            <a:ext cx="699333" cy="171489"/>
          </a:xfrm>
          <a:prstGeom prst="rect">
            <a:avLst/>
          </a:prstGeom>
        </p:spPr>
      </p:pic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02BBFC9A-8488-C164-452C-A2DA390BE8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479425" y="6383888"/>
            <a:ext cx="1547228" cy="24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1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ORDENADORES NUCL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ço Reservado para Imagem 3">
            <a:extLst>
              <a:ext uri="{FF2B5EF4-FFF2-40B4-BE49-F238E27FC236}">
                <a16:creationId xmlns:a16="http://schemas.microsoft.com/office/drawing/2014/main" id="{C550816D-C9C3-D542-84DB-77F39DDCA95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5" y="21791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6" name="Espaço Reservado para Texto 7">
            <a:extLst>
              <a:ext uri="{FF2B5EF4-FFF2-40B4-BE49-F238E27FC236}">
                <a16:creationId xmlns:a16="http://schemas.microsoft.com/office/drawing/2014/main" id="{75111FAB-5121-574C-8283-70C579945C0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5000" y="2149829"/>
            <a:ext cx="2124359" cy="346410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27" name="Espaço Reservado para Imagem 3">
            <a:extLst>
              <a:ext uri="{FF2B5EF4-FFF2-40B4-BE49-F238E27FC236}">
                <a16:creationId xmlns:a16="http://schemas.microsoft.com/office/drawing/2014/main" id="{2C380806-FCEB-D84D-93CE-503C00CC0B52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8356" y="21791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8" name="Espaço Reservado para Texto 7">
            <a:extLst>
              <a:ext uri="{FF2B5EF4-FFF2-40B4-BE49-F238E27FC236}">
                <a16:creationId xmlns:a16="http://schemas.microsoft.com/office/drawing/2014/main" id="{9EF0F9DF-5626-C64D-8DDE-92040AF29AB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06789" y="2149829"/>
            <a:ext cx="2124359" cy="346410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29" name="Espaço Reservado para Imagem 3">
            <a:extLst>
              <a:ext uri="{FF2B5EF4-FFF2-40B4-BE49-F238E27FC236}">
                <a16:creationId xmlns:a16="http://schemas.microsoft.com/office/drawing/2014/main" id="{BCC453AA-FE66-7042-BA90-65D703234A4A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717286" y="21791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30" name="Espaço Reservado para Texto 7">
            <a:extLst>
              <a:ext uri="{FF2B5EF4-FFF2-40B4-BE49-F238E27FC236}">
                <a16:creationId xmlns:a16="http://schemas.microsoft.com/office/drawing/2014/main" id="{20EE7FEC-F0A4-9A41-BB9C-3B4B977E0E3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888243" y="2149829"/>
            <a:ext cx="2124359" cy="346410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31" name="Espaço Reservado para Imagem 3">
            <a:extLst>
              <a:ext uri="{FF2B5EF4-FFF2-40B4-BE49-F238E27FC236}">
                <a16:creationId xmlns:a16="http://schemas.microsoft.com/office/drawing/2014/main" id="{43748765-5DC8-A747-B7C8-6FF64A11065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79425" y="4173598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32" name="Espaço Reservado para Texto 7">
            <a:extLst>
              <a:ext uri="{FF2B5EF4-FFF2-40B4-BE49-F238E27FC236}">
                <a16:creationId xmlns:a16="http://schemas.microsoft.com/office/drawing/2014/main" id="{3424634B-414A-C048-8303-20DD383FF37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45000" y="4144264"/>
            <a:ext cx="2124359" cy="346410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33" name="Espaço Reservado para Imagem 3">
            <a:extLst>
              <a:ext uri="{FF2B5EF4-FFF2-40B4-BE49-F238E27FC236}">
                <a16:creationId xmlns:a16="http://schemas.microsoft.com/office/drawing/2014/main" id="{82A5EF82-38C5-6940-A0E7-1CFECE0875A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098356" y="4173598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34" name="Espaço Reservado para Texto 7">
            <a:extLst>
              <a:ext uri="{FF2B5EF4-FFF2-40B4-BE49-F238E27FC236}">
                <a16:creationId xmlns:a16="http://schemas.microsoft.com/office/drawing/2014/main" id="{67E182DA-358A-B140-8E68-B6F56A29CA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06789" y="4144264"/>
            <a:ext cx="2124359" cy="346410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35" name="Espaço Reservado para Imagem 3">
            <a:extLst>
              <a:ext uri="{FF2B5EF4-FFF2-40B4-BE49-F238E27FC236}">
                <a16:creationId xmlns:a16="http://schemas.microsoft.com/office/drawing/2014/main" id="{36CD0356-9A14-3B47-9086-480D8A9F82C1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717286" y="4173598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36" name="Espaço Reservado para Texto 7">
            <a:extLst>
              <a:ext uri="{FF2B5EF4-FFF2-40B4-BE49-F238E27FC236}">
                <a16:creationId xmlns:a16="http://schemas.microsoft.com/office/drawing/2014/main" id="{F58649AE-4F8E-8841-AFBB-3F94D1BD00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88243" y="4144264"/>
            <a:ext cx="2124359" cy="346410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37" name="Espaço Reservado para Texto 7">
            <a:extLst>
              <a:ext uri="{FF2B5EF4-FFF2-40B4-BE49-F238E27FC236}">
                <a16:creationId xmlns:a16="http://schemas.microsoft.com/office/drawing/2014/main" id="{0BDE3D72-9EA1-2A4D-B4AD-E010B5A6AB7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645000" y="2627349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NÚCLEO AQUI ]</a:t>
            </a:r>
          </a:p>
        </p:txBody>
      </p:sp>
      <p:sp>
        <p:nvSpPr>
          <p:cNvPr id="38" name="Espaço Reservado para Texto 7">
            <a:extLst>
              <a:ext uri="{FF2B5EF4-FFF2-40B4-BE49-F238E27FC236}">
                <a16:creationId xmlns:a16="http://schemas.microsoft.com/office/drawing/2014/main" id="{EE0B92AD-F188-CE42-88E9-194182EF431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306789" y="2627349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NÚCLEO AQUI ]</a:t>
            </a:r>
          </a:p>
        </p:txBody>
      </p:sp>
      <p:sp>
        <p:nvSpPr>
          <p:cNvPr id="39" name="Espaço Reservado para Texto 7">
            <a:extLst>
              <a:ext uri="{FF2B5EF4-FFF2-40B4-BE49-F238E27FC236}">
                <a16:creationId xmlns:a16="http://schemas.microsoft.com/office/drawing/2014/main" id="{A4167C4D-CFA0-5444-8FEC-A2BDCDAEC34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88243" y="2627349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NÚCLEO AQUI ]</a:t>
            </a:r>
          </a:p>
        </p:txBody>
      </p:sp>
      <p:sp>
        <p:nvSpPr>
          <p:cNvPr id="40" name="Espaço Reservado para Texto 7">
            <a:extLst>
              <a:ext uri="{FF2B5EF4-FFF2-40B4-BE49-F238E27FC236}">
                <a16:creationId xmlns:a16="http://schemas.microsoft.com/office/drawing/2014/main" id="{4CF8D2A5-B300-2548-8EA3-838ABE67E49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45000" y="4621784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NÚCLEO AQUI ]</a:t>
            </a:r>
          </a:p>
        </p:txBody>
      </p:sp>
      <p:sp>
        <p:nvSpPr>
          <p:cNvPr id="59" name="Espaço Reservado para Texto 7">
            <a:extLst>
              <a:ext uri="{FF2B5EF4-FFF2-40B4-BE49-F238E27FC236}">
                <a16:creationId xmlns:a16="http://schemas.microsoft.com/office/drawing/2014/main" id="{1EA09D70-E58D-734F-ADF0-645FE4E396C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5306789" y="4621784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NÚCLEO AQUI ]</a:t>
            </a:r>
          </a:p>
        </p:txBody>
      </p:sp>
      <p:sp>
        <p:nvSpPr>
          <p:cNvPr id="60" name="Espaço Reservado para Texto 7">
            <a:extLst>
              <a:ext uri="{FF2B5EF4-FFF2-40B4-BE49-F238E27FC236}">
                <a16:creationId xmlns:a16="http://schemas.microsoft.com/office/drawing/2014/main" id="{1B4D5751-21CD-3E4D-A6C0-FDEEA7EF0EF5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888243" y="4621784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NÚCLEO AQUI ]</a:t>
            </a:r>
          </a:p>
        </p:txBody>
      </p:sp>
      <p:sp>
        <p:nvSpPr>
          <p:cNvPr id="61" name="Espaço Reservado para Texto 7">
            <a:extLst>
              <a:ext uri="{FF2B5EF4-FFF2-40B4-BE49-F238E27FC236}">
                <a16:creationId xmlns:a16="http://schemas.microsoft.com/office/drawing/2014/main" id="{B8386B86-4BFB-CD46-BCAF-C4526B070A4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645000" y="3135349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LOCALIDADE ]</a:t>
            </a:r>
          </a:p>
        </p:txBody>
      </p:sp>
      <p:sp>
        <p:nvSpPr>
          <p:cNvPr id="62" name="Espaço Reservado para Texto 7">
            <a:extLst>
              <a:ext uri="{FF2B5EF4-FFF2-40B4-BE49-F238E27FC236}">
                <a16:creationId xmlns:a16="http://schemas.microsoft.com/office/drawing/2014/main" id="{CEDC218E-7861-004D-BA03-BD3331D8365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306789" y="3135349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LOCALIDADE ]</a:t>
            </a:r>
          </a:p>
        </p:txBody>
      </p:sp>
      <p:sp>
        <p:nvSpPr>
          <p:cNvPr id="63" name="Espaço Reservado para Texto 7">
            <a:extLst>
              <a:ext uri="{FF2B5EF4-FFF2-40B4-BE49-F238E27FC236}">
                <a16:creationId xmlns:a16="http://schemas.microsoft.com/office/drawing/2014/main" id="{678402DB-D7E5-9948-9056-DFE97F7A8D0B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888243" y="3135349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LOCALIDADE ]</a:t>
            </a:r>
          </a:p>
        </p:txBody>
      </p:sp>
      <p:sp>
        <p:nvSpPr>
          <p:cNvPr id="64" name="Espaço Reservado para Texto 7">
            <a:extLst>
              <a:ext uri="{FF2B5EF4-FFF2-40B4-BE49-F238E27FC236}">
                <a16:creationId xmlns:a16="http://schemas.microsoft.com/office/drawing/2014/main" id="{6687D7D0-2006-DD43-B1B9-D0966CA66E0C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45000" y="5129784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LOCALIDADE ]</a:t>
            </a:r>
          </a:p>
        </p:txBody>
      </p:sp>
      <p:sp>
        <p:nvSpPr>
          <p:cNvPr id="65" name="Espaço Reservado para Texto 7">
            <a:extLst>
              <a:ext uri="{FF2B5EF4-FFF2-40B4-BE49-F238E27FC236}">
                <a16:creationId xmlns:a16="http://schemas.microsoft.com/office/drawing/2014/main" id="{D38482B3-3BC2-F44C-8533-6A93D3C07E9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306789" y="5129784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LOCALIDADE ]</a:t>
            </a:r>
          </a:p>
        </p:txBody>
      </p:sp>
      <p:sp>
        <p:nvSpPr>
          <p:cNvPr id="66" name="Espaço Reservado para Texto 7">
            <a:extLst>
              <a:ext uri="{FF2B5EF4-FFF2-40B4-BE49-F238E27FC236}">
                <a16:creationId xmlns:a16="http://schemas.microsoft.com/office/drawing/2014/main" id="{C0BE1654-3629-A441-BDAD-3BA01676AFB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888243" y="5129784"/>
            <a:ext cx="2124359" cy="346410"/>
          </a:xfrm>
        </p:spPr>
        <p:txBody>
          <a:bodyPr/>
          <a:lstStyle>
            <a:lvl1pPr algn="l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LOCALIDADE ]</a:t>
            </a:r>
          </a:p>
        </p:txBody>
      </p:sp>
      <p:cxnSp>
        <p:nvCxnSpPr>
          <p:cNvPr id="18" name="Conector Reto 17">
            <a:extLst>
              <a:ext uri="{FF2B5EF4-FFF2-40B4-BE49-F238E27FC236}">
                <a16:creationId xmlns:a16="http://schemas.microsoft.com/office/drawing/2014/main" id="{78E397FB-E270-0B89-ECCA-F11AC579F871}"/>
              </a:ext>
            </a:extLst>
          </p:cNvPr>
          <p:cNvCxnSpPr>
            <a:cxnSpLocks/>
          </p:cNvCxnSpPr>
          <p:nvPr userDrawn="1"/>
        </p:nvCxnSpPr>
        <p:spPr>
          <a:xfrm>
            <a:off x="0" y="800100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ângulo 1">
            <a:extLst>
              <a:ext uri="{FF2B5EF4-FFF2-40B4-BE49-F238E27FC236}">
                <a16:creationId xmlns:a16="http://schemas.microsoft.com/office/drawing/2014/main" id="{1348FF5C-E32E-454C-28F2-3042D70CC8DE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Texto 4">
            <a:extLst>
              <a:ext uri="{FF2B5EF4-FFF2-40B4-BE49-F238E27FC236}">
                <a16:creationId xmlns:a16="http://schemas.microsoft.com/office/drawing/2014/main" id="{CA5CA625-F032-33AA-9CDB-DEDFC9AE95F0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13BAB583-CD38-AAEE-EA5B-260EE1263B11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9868" y="269030"/>
            <a:ext cx="6921297" cy="381000"/>
          </a:xfrm>
        </p:spPr>
        <p:txBody>
          <a:bodyPr>
            <a:noAutofit/>
          </a:bodyPr>
          <a:lstStyle>
            <a:lvl1pPr marL="0" indent="0" algn="r">
              <a:buNone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5" name="Imagem 4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73CD6EEF-7EA4-F649-82D3-0F3743BEC1A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6490776"/>
            <a:ext cx="699333" cy="171489"/>
          </a:xfrm>
          <a:prstGeom prst="rect">
            <a:avLst/>
          </a:prstGeom>
        </p:spPr>
      </p:pic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02BBFC9A-8488-C164-452C-A2DA390BE8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479425" y="6383888"/>
            <a:ext cx="1547228" cy="248687"/>
          </a:xfrm>
          <a:prstGeom prst="rect">
            <a:avLst/>
          </a:prstGeom>
        </p:spPr>
      </p:pic>
      <p:sp>
        <p:nvSpPr>
          <p:cNvPr id="21" name="Espaço Reservado para Texto 20">
            <a:extLst>
              <a:ext uri="{FF2B5EF4-FFF2-40B4-BE49-F238E27FC236}">
                <a16:creationId xmlns:a16="http://schemas.microsoft.com/office/drawing/2014/main" id="{648E7D46-3F05-24D4-A6D0-00AF92D1A92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72200" y="939800"/>
            <a:ext cx="5629275" cy="419100"/>
          </a:xfrm>
        </p:spPr>
        <p:txBody>
          <a:bodyPr>
            <a:normAutofit/>
          </a:bodyPr>
          <a:lstStyle>
            <a:lvl1pPr marL="0" indent="0" algn="r">
              <a:buNone/>
              <a:defRPr lang="pt-BR" sz="2000" b="1" kern="1200" dirty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  <a:sym typeface="Helvetica Light"/>
              </a:defRPr>
            </a:lvl1pPr>
          </a:lstStyle>
          <a:p>
            <a:pPr lvl="0"/>
            <a:r>
              <a:rPr lang="pt-BR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341031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50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RESIDENTE E VI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B75D2F7E-83BD-5363-8A74-53AA988FC6C1}"/>
              </a:ext>
            </a:extLst>
          </p:cNvPr>
          <p:cNvSpPr/>
          <p:nvPr userDrawn="1"/>
        </p:nvSpPr>
        <p:spPr>
          <a:xfrm>
            <a:off x="1105858" y="3168337"/>
            <a:ext cx="213661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 panose="020B0403020202020204" pitchFamily="34" charset="0"/>
              </a:rPr>
              <a:t>PRESIDENTE</a:t>
            </a:r>
            <a:r>
              <a:rPr kumimoji="0" lang="en-US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 panose="020B0403020202020204" pitchFamily="34" charset="0"/>
              </a:rPr>
              <a:t>:</a:t>
            </a:r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0CDF95D8-1AB0-5718-682F-1CA35F41450F}"/>
              </a:ext>
            </a:extLst>
          </p:cNvPr>
          <p:cNvSpPr/>
          <p:nvPr userDrawn="1"/>
        </p:nvSpPr>
        <p:spPr>
          <a:xfrm>
            <a:off x="8699500" y="3167390"/>
            <a:ext cx="2136611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 panose="020B0403020202020204" pitchFamily="34" charset="0"/>
              </a:rPr>
              <a:t>VICE-PRESIDENTE</a:t>
            </a:r>
            <a:r>
              <a:rPr kumimoji="0" lang="en-US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 panose="020B0403020202020204" pitchFamily="34" charset="0"/>
              </a:rPr>
              <a:t>:</a:t>
            </a:r>
          </a:p>
        </p:txBody>
      </p:sp>
      <p:sp>
        <p:nvSpPr>
          <p:cNvPr id="15" name="Espaço Reservado para Imagem 3">
            <a:extLst>
              <a:ext uri="{FF2B5EF4-FFF2-40B4-BE49-F238E27FC236}">
                <a16:creationId xmlns:a16="http://schemas.microsoft.com/office/drawing/2014/main" id="{17A3C29F-A062-C844-224C-14F6C9A1C02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8200" y="2488698"/>
            <a:ext cx="2446338" cy="244633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6" name="Espaço Reservado para Imagem 3">
            <a:extLst>
              <a:ext uri="{FF2B5EF4-FFF2-40B4-BE49-F238E27FC236}">
                <a16:creationId xmlns:a16="http://schemas.microsoft.com/office/drawing/2014/main" id="{BECB866A-E535-2E44-30E2-60BF8FE72C8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2488698"/>
            <a:ext cx="2446338" cy="244633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7" name="Espaço Reservado para Texto 7">
            <a:extLst>
              <a:ext uri="{FF2B5EF4-FFF2-40B4-BE49-F238E27FC236}">
                <a16:creationId xmlns:a16="http://schemas.microsoft.com/office/drawing/2014/main" id="{A703669E-4AC6-EE6A-7078-667B5D6D7A0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79425" y="3644151"/>
            <a:ext cx="2644775" cy="441325"/>
          </a:xfrm>
        </p:spPr>
        <p:txBody>
          <a:bodyPr/>
          <a:lstStyle>
            <a:lvl1pPr algn="r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18" name="Espaço Reservado para Texto 7">
            <a:extLst>
              <a:ext uri="{FF2B5EF4-FFF2-40B4-BE49-F238E27FC236}">
                <a16:creationId xmlns:a16="http://schemas.microsoft.com/office/drawing/2014/main" id="{EF2C51D3-0E87-41A6-2A7A-72FCB702FC1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734425" y="3644151"/>
            <a:ext cx="2644775" cy="441325"/>
          </a:xfrm>
        </p:spPr>
        <p:txBody>
          <a:bodyPr/>
          <a:lstStyle>
            <a:lvl1pPr algn="l"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35872C32-0455-4009-48D8-E2FB6DEF4BD6}"/>
              </a:ext>
            </a:extLst>
          </p:cNvPr>
          <p:cNvCxnSpPr>
            <a:cxnSpLocks/>
          </p:cNvCxnSpPr>
          <p:nvPr userDrawn="1"/>
        </p:nvCxnSpPr>
        <p:spPr>
          <a:xfrm>
            <a:off x="0" y="800100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>
            <a:extLst>
              <a:ext uri="{FF2B5EF4-FFF2-40B4-BE49-F238E27FC236}">
                <a16:creationId xmlns:a16="http://schemas.microsoft.com/office/drawing/2014/main" id="{D625343D-0724-87D7-89DB-6B01B76F88E9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FFA5AB92-3D4B-1F37-E441-1CE7030830A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ABA28194-DE58-CA63-ADA6-930823744D0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9868" y="269030"/>
            <a:ext cx="6921297" cy="381000"/>
          </a:xfrm>
        </p:spPr>
        <p:txBody>
          <a:bodyPr>
            <a:noAutofit/>
          </a:bodyPr>
          <a:lstStyle>
            <a:lvl1pPr marL="0" indent="0" algn="r">
              <a:buNone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10" name="Imagem 9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8736EE41-A5E0-2224-01AA-0112B86848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6490776"/>
            <a:ext cx="699333" cy="171489"/>
          </a:xfrm>
          <a:prstGeom prst="rect">
            <a:avLst/>
          </a:prstGeom>
        </p:spPr>
      </p:pic>
      <p:pic>
        <p:nvPicPr>
          <p:cNvPr id="11" name="Imagem 10" descr="Logotipo&#10;&#10;Descrição gerada automaticamente">
            <a:extLst>
              <a:ext uri="{FF2B5EF4-FFF2-40B4-BE49-F238E27FC236}">
                <a16:creationId xmlns:a16="http://schemas.microsoft.com/office/drawing/2014/main" id="{587DBF93-7076-5848-8030-431D4EEB905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479425" y="6383888"/>
            <a:ext cx="1547228" cy="248687"/>
          </a:xfrm>
          <a:prstGeom prst="rect">
            <a:avLst/>
          </a:prstGeom>
        </p:spPr>
      </p:pic>
      <p:sp>
        <p:nvSpPr>
          <p:cNvPr id="12" name="Espaço Reservado para Texto 20">
            <a:extLst>
              <a:ext uri="{FF2B5EF4-FFF2-40B4-BE49-F238E27FC236}">
                <a16:creationId xmlns:a16="http://schemas.microsoft.com/office/drawing/2014/main" id="{B45D1919-847A-B607-D93F-C105C2489D8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72200" y="939800"/>
            <a:ext cx="5629275" cy="419100"/>
          </a:xfrm>
        </p:spPr>
        <p:txBody>
          <a:bodyPr>
            <a:normAutofit/>
          </a:bodyPr>
          <a:lstStyle>
            <a:lvl1pPr marL="0" indent="0" algn="r">
              <a:buNone/>
              <a:defRPr lang="pt-BR" sz="2000" b="1" kern="1200" dirty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  <a:sym typeface="Helvetica Light"/>
              </a:defRPr>
            </a:lvl1pPr>
          </a:lstStyle>
          <a:p>
            <a:pPr lvl="0"/>
            <a:r>
              <a:rPr lang="pt-BR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254474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SELHEIROS EFE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tângulo 18">
            <a:extLst>
              <a:ext uri="{FF2B5EF4-FFF2-40B4-BE49-F238E27FC236}">
                <a16:creationId xmlns:a16="http://schemas.microsoft.com/office/drawing/2014/main" id="{470B86C4-1EF5-7D1C-787E-0534B783D79D}"/>
              </a:ext>
            </a:extLst>
          </p:cNvPr>
          <p:cNvSpPr/>
          <p:nvPr userDrawn="1"/>
        </p:nvSpPr>
        <p:spPr>
          <a:xfrm>
            <a:off x="1644999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20" name="Espaço Reservado para Imagem 3">
            <a:extLst>
              <a:ext uri="{FF2B5EF4-FFF2-40B4-BE49-F238E27FC236}">
                <a16:creationId xmlns:a16="http://schemas.microsoft.com/office/drawing/2014/main" id="{B36F361A-DB5C-B1EE-0BFC-29FC8FAA32B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5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1" name="Espaço Reservado para Texto 7">
            <a:extLst>
              <a:ext uri="{FF2B5EF4-FFF2-40B4-BE49-F238E27FC236}">
                <a16:creationId xmlns:a16="http://schemas.microsoft.com/office/drawing/2014/main" id="{36E7D077-D761-1DD9-9FCF-3B85AFA99F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5001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CD7B6560-2103-B4DB-279B-61947E0F3902}"/>
              </a:ext>
            </a:extLst>
          </p:cNvPr>
          <p:cNvSpPr/>
          <p:nvPr userDrawn="1"/>
        </p:nvSpPr>
        <p:spPr>
          <a:xfrm>
            <a:off x="4466256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23" name="Espaço Reservado para Imagem 3">
            <a:extLst>
              <a:ext uri="{FF2B5EF4-FFF2-40B4-BE49-F238E27FC236}">
                <a16:creationId xmlns:a16="http://schemas.microsoft.com/office/drawing/2014/main" id="{8F756B80-851E-EAE1-B763-A99AA903BE7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09142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4" name="Espaço Reservado para Texto 7">
            <a:extLst>
              <a:ext uri="{FF2B5EF4-FFF2-40B4-BE49-F238E27FC236}">
                <a16:creationId xmlns:a16="http://schemas.microsoft.com/office/drawing/2014/main" id="{9CCF6A51-9448-7B2F-CA10-1ADE4CABF6D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6258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D6D65754-DD2D-D3BB-F257-0B09A24D8832}"/>
              </a:ext>
            </a:extLst>
          </p:cNvPr>
          <p:cNvSpPr/>
          <p:nvPr userDrawn="1"/>
        </p:nvSpPr>
        <p:spPr>
          <a:xfrm>
            <a:off x="7309815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42" name="Espaço Reservado para Imagem 3">
            <a:extLst>
              <a:ext uri="{FF2B5EF4-FFF2-40B4-BE49-F238E27FC236}">
                <a16:creationId xmlns:a16="http://schemas.microsoft.com/office/drawing/2014/main" id="{F6ED6175-21F3-C072-9D68-B1E115EDA12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138859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43" name="Espaço Reservado para Texto 7">
            <a:extLst>
              <a:ext uri="{FF2B5EF4-FFF2-40B4-BE49-F238E27FC236}">
                <a16:creationId xmlns:a16="http://schemas.microsoft.com/office/drawing/2014/main" id="{93EF3F9A-EB79-B7D7-F10B-D91E1F1CE2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309817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79A7C386-B055-9E68-B6B8-5F526EF9DEF2}"/>
              </a:ext>
            </a:extLst>
          </p:cNvPr>
          <p:cNvSpPr/>
          <p:nvPr userDrawn="1"/>
        </p:nvSpPr>
        <p:spPr>
          <a:xfrm>
            <a:off x="10134151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45" name="Espaço Reservado para Imagem 3">
            <a:extLst>
              <a:ext uri="{FF2B5EF4-FFF2-40B4-BE49-F238E27FC236}">
                <a16:creationId xmlns:a16="http://schemas.microsoft.com/office/drawing/2014/main" id="{0C6D4114-44B9-90F2-FCE5-E29816A38FAD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968577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46" name="Espaço Reservado para Texto 7">
            <a:extLst>
              <a:ext uri="{FF2B5EF4-FFF2-40B4-BE49-F238E27FC236}">
                <a16:creationId xmlns:a16="http://schemas.microsoft.com/office/drawing/2014/main" id="{EB7BC73D-5714-48AD-7828-97910AD49DF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134153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723C7EFA-233B-56B2-8944-71D249B2E6FA}"/>
              </a:ext>
            </a:extLst>
          </p:cNvPr>
          <p:cNvSpPr/>
          <p:nvPr userDrawn="1"/>
        </p:nvSpPr>
        <p:spPr>
          <a:xfrm>
            <a:off x="1644999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48" name="Espaço Reservado para Imagem 3">
            <a:extLst>
              <a:ext uri="{FF2B5EF4-FFF2-40B4-BE49-F238E27FC236}">
                <a16:creationId xmlns:a16="http://schemas.microsoft.com/office/drawing/2014/main" id="{CC635D25-361B-A9DE-CA00-BED6A10E30D6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79425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49" name="Espaço Reservado para Texto 7">
            <a:extLst>
              <a:ext uri="{FF2B5EF4-FFF2-40B4-BE49-F238E27FC236}">
                <a16:creationId xmlns:a16="http://schemas.microsoft.com/office/drawing/2014/main" id="{07AAC621-9EAF-275E-C5B9-52698133549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45001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249A1D85-8E62-245C-1662-A211E6486E08}"/>
              </a:ext>
            </a:extLst>
          </p:cNvPr>
          <p:cNvSpPr/>
          <p:nvPr userDrawn="1"/>
        </p:nvSpPr>
        <p:spPr>
          <a:xfrm>
            <a:off x="4466256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51" name="Espaço Reservado para Imagem 3">
            <a:extLst>
              <a:ext uri="{FF2B5EF4-FFF2-40B4-BE49-F238E27FC236}">
                <a16:creationId xmlns:a16="http://schemas.microsoft.com/office/drawing/2014/main" id="{8389BDD6-A82E-E6E1-1C4C-6103996A94F5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309142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52" name="Espaço Reservado para Texto 7">
            <a:extLst>
              <a:ext uri="{FF2B5EF4-FFF2-40B4-BE49-F238E27FC236}">
                <a16:creationId xmlns:a16="http://schemas.microsoft.com/office/drawing/2014/main" id="{BC0E895A-680B-6BA4-481A-2C58156F907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66258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1995655F-B163-1E38-369A-E941FEA2A8B9}"/>
              </a:ext>
            </a:extLst>
          </p:cNvPr>
          <p:cNvSpPr/>
          <p:nvPr userDrawn="1"/>
        </p:nvSpPr>
        <p:spPr>
          <a:xfrm>
            <a:off x="7309815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54" name="Espaço Reservado para Imagem 3">
            <a:extLst>
              <a:ext uri="{FF2B5EF4-FFF2-40B4-BE49-F238E27FC236}">
                <a16:creationId xmlns:a16="http://schemas.microsoft.com/office/drawing/2014/main" id="{2C36A492-C2BB-36F0-262B-C5B2CE95487F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38859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55" name="Espaço Reservado para Texto 7">
            <a:extLst>
              <a:ext uri="{FF2B5EF4-FFF2-40B4-BE49-F238E27FC236}">
                <a16:creationId xmlns:a16="http://schemas.microsoft.com/office/drawing/2014/main" id="{29FA30D5-84F2-CF9F-8213-24F8A71311E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09817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56" name="Retângulo 55">
            <a:extLst>
              <a:ext uri="{FF2B5EF4-FFF2-40B4-BE49-F238E27FC236}">
                <a16:creationId xmlns:a16="http://schemas.microsoft.com/office/drawing/2014/main" id="{88EE4053-907C-89A0-3C19-D84D4255EA22}"/>
              </a:ext>
            </a:extLst>
          </p:cNvPr>
          <p:cNvSpPr/>
          <p:nvPr userDrawn="1"/>
        </p:nvSpPr>
        <p:spPr>
          <a:xfrm>
            <a:off x="10134151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57" name="Espaço Reservado para Imagem 3">
            <a:extLst>
              <a:ext uri="{FF2B5EF4-FFF2-40B4-BE49-F238E27FC236}">
                <a16:creationId xmlns:a16="http://schemas.microsoft.com/office/drawing/2014/main" id="{6FFD2F2B-92BC-F1F5-707A-95F178CEC80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968577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58" name="Espaço Reservado para Texto 7">
            <a:extLst>
              <a:ext uri="{FF2B5EF4-FFF2-40B4-BE49-F238E27FC236}">
                <a16:creationId xmlns:a16="http://schemas.microsoft.com/office/drawing/2014/main" id="{FC98CAD4-2D5A-E643-C213-C92D3E04C1D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34153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9FCC8B15-A08D-170E-3814-D6C1F4736CD5}"/>
              </a:ext>
            </a:extLst>
          </p:cNvPr>
          <p:cNvCxnSpPr>
            <a:cxnSpLocks/>
          </p:cNvCxnSpPr>
          <p:nvPr userDrawn="1"/>
        </p:nvCxnSpPr>
        <p:spPr>
          <a:xfrm>
            <a:off x="0" y="800100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>
            <a:extLst>
              <a:ext uri="{FF2B5EF4-FFF2-40B4-BE49-F238E27FC236}">
                <a16:creationId xmlns:a16="http://schemas.microsoft.com/office/drawing/2014/main" id="{B8C20F4A-ACE7-8D9C-485F-E9470BE841C3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22939375-FA60-D46E-152E-9C59D59F600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01C81D28-DD7E-E988-29E7-C12DC750650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9868" y="269030"/>
            <a:ext cx="6921297" cy="381000"/>
          </a:xfrm>
        </p:spPr>
        <p:txBody>
          <a:bodyPr>
            <a:noAutofit/>
          </a:bodyPr>
          <a:lstStyle>
            <a:lvl1pPr marL="0" indent="0" algn="r">
              <a:buNone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10" name="Imagem 9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A7D88B03-2087-A4FF-2B50-54F9C03EF8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6490776"/>
            <a:ext cx="699333" cy="171489"/>
          </a:xfrm>
          <a:prstGeom prst="rect">
            <a:avLst/>
          </a:prstGeom>
        </p:spPr>
      </p:pic>
      <p:pic>
        <p:nvPicPr>
          <p:cNvPr id="11" name="Imagem 10" descr="Logotipo&#10;&#10;Descrição gerada automaticamente">
            <a:extLst>
              <a:ext uri="{FF2B5EF4-FFF2-40B4-BE49-F238E27FC236}">
                <a16:creationId xmlns:a16="http://schemas.microsoft.com/office/drawing/2014/main" id="{C889C3DD-FDBF-CF10-22D5-5840EE8535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479425" y="6383888"/>
            <a:ext cx="1547228" cy="248687"/>
          </a:xfrm>
          <a:prstGeom prst="rect">
            <a:avLst/>
          </a:prstGeom>
        </p:spPr>
      </p:pic>
      <p:sp>
        <p:nvSpPr>
          <p:cNvPr id="12" name="Espaço Reservado para Texto 20">
            <a:extLst>
              <a:ext uri="{FF2B5EF4-FFF2-40B4-BE49-F238E27FC236}">
                <a16:creationId xmlns:a16="http://schemas.microsoft.com/office/drawing/2014/main" id="{CCCE7768-47CA-379E-7A9D-9692057B9C4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72200" y="939800"/>
            <a:ext cx="5629275" cy="419100"/>
          </a:xfrm>
        </p:spPr>
        <p:txBody>
          <a:bodyPr>
            <a:normAutofit/>
          </a:bodyPr>
          <a:lstStyle>
            <a:lvl1pPr marL="0" indent="0" algn="r">
              <a:buNone/>
              <a:defRPr lang="pt-BR" sz="2000" b="1" kern="1200" dirty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  <a:sym typeface="Helvetica Light"/>
              </a:defRPr>
            </a:lvl1pPr>
          </a:lstStyle>
          <a:p>
            <a:pPr lvl="0"/>
            <a:r>
              <a:rPr lang="pt-BR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421782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ELHEIROS SUPLEN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tângulo 66">
            <a:extLst>
              <a:ext uri="{FF2B5EF4-FFF2-40B4-BE49-F238E27FC236}">
                <a16:creationId xmlns:a16="http://schemas.microsoft.com/office/drawing/2014/main" id="{93207A0D-7958-5BDD-8EA1-DEE1511BF2B3}"/>
              </a:ext>
            </a:extLst>
          </p:cNvPr>
          <p:cNvSpPr/>
          <p:nvPr userDrawn="1"/>
        </p:nvSpPr>
        <p:spPr>
          <a:xfrm>
            <a:off x="1644999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68" name="Espaço Reservado para Imagem 3">
            <a:extLst>
              <a:ext uri="{FF2B5EF4-FFF2-40B4-BE49-F238E27FC236}">
                <a16:creationId xmlns:a16="http://schemas.microsoft.com/office/drawing/2014/main" id="{9849F9C3-26C5-CFB2-ED58-B23A4ED2B53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5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69" name="Espaço Reservado para Texto 7">
            <a:extLst>
              <a:ext uri="{FF2B5EF4-FFF2-40B4-BE49-F238E27FC236}">
                <a16:creationId xmlns:a16="http://schemas.microsoft.com/office/drawing/2014/main" id="{49544FAB-645E-16A6-C05E-51FE777D095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5001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70" name="Retângulo 69">
            <a:extLst>
              <a:ext uri="{FF2B5EF4-FFF2-40B4-BE49-F238E27FC236}">
                <a16:creationId xmlns:a16="http://schemas.microsoft.com/office/drawing/2014/main" id="{141AD493-96FB-40F0-B5C4-F8F3CCBEA496}"/>
              </a:ext>
            </a:extLst>
          </p:cNvPr>
          <p:cNvSpPr/>
          <p:nvPr userDrawn="1"/>
        </p:nvSpPr>
        <p:spPr>
          <a:xfrm>
            <a:off x="4466256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71" name="Espaço Reservado para Imagem 3">
            <a:extLst>
              <a:ext uri="{FF2B5EF4-FFF2-40B4-BE49-F238E27FC236}">
                <a16:creationId xmlns:a16="http://schemas.microsoft.com/office/drawing/2014/main" id="{AC1D1E6C-1806-9D54-2A9C-871CB2A205F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3309142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72" name="Espaço Reservado para Texto 7">
            <a:extLst>
              <a:ext uri="{FF2B5EF4-FFF2-40B4-BE49-F238E27FC236}">
                <a16:creationId xmlns:a16="http://schemas.microsoft.com/office/drawing/2014/main" id="{BAF77E96-6205-65E9-0F82-B011799C84C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66258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73" name="Retângulo 72">
            <a:extLst>
              <a:ext uri="{FF2B5EF4-FFF2-40B4-BE49-F238E27FC236}">
                <a16:creationId xmlns:a16="http://schemas.microsoft.com/office/drawing/2014/main" id="{2DF60DBA-DFD3-ED66-BEB3-5FBC0F8AD79A}"/>
              </a:ext>
            </a:extLst>
          </p:cNvPr>
          <p:cNvSpPr/>
          <p:nvPr userDrawn="1"/>
        </p:nvSpPr>
        <p:spPr>
          <a:xfrm>
            <a:off x="7309815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74" name="Espaço Reservado para Imagem 3">
            <a:extLst>
              <a:ext uri="{FF2B5EF4-FFF2-40B4-BE49-F238E27FC236}">
                <a16:creationId xmlns:a16="http://schemas.microsoft.com/office/drawing/2014/main" id="{FAE7D83B-1E59-F51F-476E-ADD6F3C68DA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138859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75" name="Espaço Reservado para Texto 7">
            <a:extLst>
              <a:ext uri="{FF2B5EF4-FFF2-40B4-BE49-F238E27FC236}">
                <a16:creationId xmlns:a16="http://schemas.microsoft.com/office/drawing/2014/main" id="{FAAD938D-6CA8-BFF0-A39C-694BC86219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309817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76" name="Retângulo 75">
            <a:extLst>
              <a:ext uri="{FF2B5EF4-FFF2-40B4-BE49-F238E27FC236}">
                <a16:creationId xmlns:a16="http://schemas.microsoft.com/office/drawing/2014/main" id="{1CE5FFE9-F047-3809-95B7-DEED7895208A}"/>
              </a:ext>
            </a:extLst>
          </p:cNvPr>
          <p:cNvSpPr/>
          <p:nvPr userDrawn="1"/>
        </p:nvSpPr>
        <p:spPr>
          <a:xfrm>
            <a:off x="10134151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77" name="Espaço Reservado para Imagem 3">
            <a:extLst>
              <a:ext uri="{FF2B5EF4-FFF2-40B4-BE49-F238E27FC236}">
                <a16:creationId xmlns:a16="http://schemas.microsoft.com/office/drawing/2014/main" id="{D783F4AE-C946-6C51-E029-D90791056AF0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968577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78" name="Espaço Reservado para Texto 7">
            <a:extLst>
              <a:ext uri="{FF2B5EF4-FFF2-40B4-BE49-F238E27FC236}">
                <a16:creationId xmlns:a16="http://schemas.microsoft.com/office/drawing/2014/main" id="{379A2155-56CC-0451-71E3-2A71A88E11E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134153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79" name="Retângulo 78">
            <a:extLst>
              <a:ext uri="{FF2B5EF4-FFF2-40B4-BE49-F238E27FC236}">
                <a16:creationId xmlns:a16="http://schemas.microsoft.com/office/drawing/2014/main" id="{D2E29A8B-96F2-762A-2D02-DC45FA95457B}"/>
              </a:ext>
            </a:extLst>
          </p:cNvPr>
          <p:cNvSpPr/>
          <p:nvPr userDrawn="1"/>
        </p:nvSpPr>
        <p:spPr>
          <a:xfrm>
            <a:off x="1644999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80" name="Espaço Reservado para Imagem 3">
            <a:extLst>
              <a:ext uri="{FF2B5EF4-FFF2-40B4-BE49-F238E27FC236}">
                <a16:creationId xmlns:a16="http://schemas.microsoft.com/office/drawing/2014/main" id="{7060BE3C-92FF-56CC-7D66-855228C51444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79425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81" name="Espaço Reservado para Texto 7">
            <a:extLst>
              <a:ext uri="{FF2B5EF4-FFF2-40B4-BE49-F238E27FC236}">
                <a16:creationId xmlns:a16="http://schemas.microsoft.com/office/drawing/2014/main" id="{60652ED3-49A6-D6FC-FD9E-FCC1FE6A040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45001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82" name="Retângulo 81">
            <a:extLst>
              <a:ext uri="{FF2B5EF4-FFF2-40B4-BE49-F238E27FC236}">
                <a16:creationId xmlns:a16="http://schemas.microsoft.com/office/drawing/2014/main" id="{831CD511-E078-1EA2-6C96-B6F9F8498061}"/>
              </a:ext>
            </a:extLst>
          </p:cNvPr>
          <p:cNvSpPr/>
          <p:nvPr userDrawn="1"/>
        </p:nvSpPr>
        <p:spPr>
          <a:xfrm>
            <a:off x="4466256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83" name="Espaço Reservado para Imagem 3">
            <a:extLst>
              <a:ext uri="{FF2B5EF4-FFF2-40B4-BE49-F238E27FC236}">
                <a16:creationId xmlns:a16="http://schemas.microsoft.com/office/drawing/2014/main" id="{5DC05DAF-6677-07CD-BD4B-F47C6DD36FA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309142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84" name="Espaço Reservado para Texto 7">
            <a:extLst>
              <a:ext uri="{FF2B5EF4-FFF2-40B4-BE49-F238E27FC236}">
                <a16:creationId xmlns:a16="http://schemas.microsoft.com/office/drawing/2014/main" id="{DD0A0048-BFF6-3960-6A97-D2A09DF72D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66258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85" name="Retângulo 84">
            <a:extLst>
              <a:ext uri="{FF2B5EF4-FFF2-40B4-BE49-F238E27FC236}">
                <a16:creationId xmlns:a16="http://schemas.microsoft.com/office/drawing/2014/main" id="{C39B3213-1CDB-646F-F385-D3D284AE1284}"/>
              </a:ext>
            </a:extLst>
          </p:cNvPr>
          <p:cNvSpPr/>
          <p:nvPr userDrawn="1"/>
        </p:nvSpPr>
        <p:spPr>
          <a:xfrm>
            <a:off x="7309815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86" name="Espaço Reservado para Imagem 3">
            <a:extLst>
              <a:ext uri="{FF2B5EF4-FFF2-40B4-BE49-F238E27FC236}">
                <a16:creationId xmlns:a16="http://schemas.microsoft.com/office/drawing/2014/main" id="{4F613D7E-D503-C9B2-C08E-50CE07CCA69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38859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87" name="Espaço Reservado para Texto 7">
            <a:extLst>
              <a:ext uri="{FF2B5EF4-FFF2-40B4-BE49-F238E27FC236}">
                <a16:creationId xmlns:a16="http://schemas.microsoft.com/office/drawing/2014/main" id="{421290D3-FB17-F094-2B95-495438895C57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309817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88" name="Retângulo 87">
            <a:extLst>
              <a:ext uri="{FF2B5EF4-FFF2-40B4-BE49-F238E27FC236}">
                <a16:creationId xmlns:a16="http://schemas.microsoft.com/office/drawing/2014/main" id="{FC7C83DE-182D-16C6-78B6-D56660590145}"/>
              </a:ext>
            </a:extLst>
          </p:cNvPr>
          <p:cNvSpPr/>
          <p:nvPr userDrawn="1"/>
        </p:nvSpPr>
        <p:spPr>
          <a:xfrm>
            <a:off x="10134151" y="4179954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SUPLENTES:</a:t>
            </a:r>
          </a:p>
        </p:txBody>
      </p:sp>
      <p:sp>
        <p:nvSpPr>
          <p:cNvPr id="89" name="Espaço Reservado para Imagem 3">
            <a:extLst>
              <a:ext uri="{FF2B5EF4-FFF2-40B4-BE49-F238E27FC236}">
                <a16:creationId xmlns:a16="http://schemas.microsoft.com/office/drawing/2014/main" id="{C4305F54-FE29-0BCF-6AA1-56A0E53F2259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968577" y="4253563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90" name="Espaço Reservado para Texto 7">
            <a:extLst>
              <a:ext uri="{FF2B5EF4-FFF2-40B4-BE49-F238E27FC236}">
                <a16:creationId xmlns:a16="http://schemas.microsoft.com/office/drawing/2014/main" id="{DBA8DA44-762C-5EA2-3CD0-3346F84427C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34153" y="4681428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B23A6A57-04F8-4293-DB0B-E6E0506EDAD7}"/>
              </a:ext>
            </a:extLst>
          </p:cNvPr>
          <p:cNvCxnSpPr>
            <a:cxnSpLocks/>
          </p:cNvCxnSpPr>
          <p:nvPr userDrawn="1"/>
        </p:nvCxnSpPr>
        <p:spPr>
          <a:xfrm>
            <a:off x="0" y="800100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>
            <a:extLst>
              <a:ext uri="{FF2B5EF4-FFF2-40B4-BE49-F238E27FC236}">
                <a16:creationId xmlns:a16="http://schemas.microsoft.com/office/drawing/2014/main" id="{242E646E-C63F-A6B3-E99B-D4CE079CC3F4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27669D6C-B681-F17F-C8B0-BB8C143BEF45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3E5759DB-6ACE-B5AF-27B3-F03A5771F53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9868" y="269030"/>
            <a:ext cx="6921297" cy="381000"/>
          </a:xfrm>
        </p:spPr>
        <p:txBody>
          <a:bodyPr>
            <a:noAutofit/>
          </a:bodyPr>
          <a:lstStyle>
            <a:lvl1pPr marL="0" indent="0" algn="r">
              <a:buNone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10" name="Imagem 9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646A4F1E-4597-86EA-6D8B-7E69FCE629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6490776"/>
            <a:ext cx="699333" cy="171489"/>
          </a:xfrm>
          <a:prstGeom prst="rect">
            <a:avLst/>
          </a:prstGeom>
        </p:spPr>
      </p:pic>
      <p:pic>
        <p:nvPicPr>
          <p:cNvPr id="11" name="Imagem 10" descr="Logotipo&#10;&#10;Descrição gerada automaticamente">
            <a:extLst>
              <a:ext uri="{FF2B5EF4-FFF2-40B4-BE49-F238E27FC236}">
                <a16:creationId xmlns:a16="http://schemas.microsoft.com/office/drawing/2014/main" id="{FAA64F80-0AF0-47D9-B45A-4574BEF18D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479425" y="6383888"/>
            <a:ext cx="1547228" cy="248687"/>
          </a:xfrm>
          <a:prstGeom prst="rect">
            <a:avLst/>
          </a:prstGeom>
        </p:spPr>
      </p:pic>
      <p:sp>
        <p:nvSpPr>
          <p:cNvPr id="12" name="Espaço Reservado para Texto 20">
            <a:extLst>
              <a:ext uri="{FF2B5EF4-FFF2-40B4-BE49-F238E27FC236}">
                <a16:creationId xmlns:a16="http://schemas.microsoft.com/office/drawing/2014/main" id="{398B2A16-7907-B268-0515-46D5BE587B0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72200" y="939800"/>
            <a:ext cx="5629275" cy="419100"/>
          </a:xfrm>
        </p:spPr>
        <p:txBody>
          <a:bodyPr>
            <a:normAutofit/>
          </a:bodyPr>
          <a:lstStyle>
            <a:lvl1pPr marL="0" indent="0" algn="r">
              <a:buNone/>
              <a:defRPr lang="pt-BR" sz="2000" b="1" kern="1200" dirty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  <a:sym typeface="Helvetica Light"/>
              </a:defRPr>
            </a:lvl1pPr>
          </a:lstStyle>
          <a:p>
            <a:pPr lvl="0"/>
            <a:r>
              <a:rPr lang="pt-BR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39959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CONSELHEIROS EFETIV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AFD1C83-4F0F-327B-7F5C-DDAE78C22E32}"/>
              </a:ext>
            </a:extLst>
          </p:cNvPr>
          <p:cNvSpPr/>
          <p:nvPr userDrawn="1"/>
        </p:nvSpPr>
        <p:spPr>
          <a:xfrm>
            <a:off x="1644999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5" name="Espaço Reservado para Imagem 3">
            <a:extLst>
              <a:ext uri="{FF2B5EF4-FFF2-40B4-BE49-F238E27FC236}">
                <a16:creationId xmlns:a16="http://schemas.microsoft.com/office/drawing/2014/main" id="{7F772BF8-886A-5271-D2C0-46CD3D8B901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9425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6" name="Espaço Reservado para Texto 7">
            <a:extLst>
              <a:ext uri="{FF2B5EF4-FFF2-40B4-BE49-F238E27FC236}">
                <a16:creationId xmlns:a16="http://schemas.microsoft.com/office/drawing/2014/main" id="{C2B977D1-7F7E-1D99-A0AC-7EDAD055C4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5001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E5D5B165-6F11-63DE-8EA2-49ED56C35877}"/>
              </a:ext>
            </a:extLst>
          </p:cNvPr>
          <p:cNvSpPr/>
          <p:nvPr userDrawn="1"/>
        </p:nvSpPr>
        <p:spPr>
          <a:xfrm>
            <a:off x="5306788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8" name="Espaço Reservado para Imagem 3">
            <a:extLst>
              <a:ext uri="{FF2B5EF4-FFF2-40B4-BE49-F238E27FC236}">
                <a16:creationId xmlns:a16="http://schemas.microsoft.com/office/drawing/2014/main" id="{8DF21999-A118-6A08-2FFB-A6FA369923F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098356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0" name="Espaço Reservado para Texto 7">
            <a:extLst>
              <a:ext uri="{FF2B5EF4-FFF2-40B4-BE49-F238E27FC236}">
                <a16:creationId xmlns:a16="http://schemas.microsoft.com/office/drawing/2014/main" id="{495091DB-AF60-8A9E-AD6C-595EF63D70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06790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B122740-9CB9-5510-98F5-0DC62B746337}"/>
              </a:ext>
            </a:extLst>
          </p:cNvPr>
          <p:cNvSpPr/>
          <p:nvPr userDrawn="1"/>
        </p:nvSpPr>
        <p:spPr>
          <a:xfrm>
            <a:off x="8888242" y="2161583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14" name="Espaço Reservado para Imagem 3">
            <a:extLst>
              <a:ext uri="{FF2B5EF4-FFF2-40B4-BE49-F238E27FC236}">
                <a16:creationId xmlns:a16="http://schemas.microsoft.com/office/drawing/2014/main" id="{03BDFB34-960A-3E6E-3C0D-AA69AAF557B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717286" y="2235192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5" name="Espaço Reservado para Texto 7">
            <a:extLst>
              <a:ext uri="{FF2B5EF4-FFF2-40B4-BE49-F238E27FC236}">
                <a16:creationId xmlns:a16="http://schemas.microsoft.com/office/drawing/2014/main" id="{A2A147D3-B642-F54D-5B6D-9B186DC087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888244" y="2663057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A07C022-EF92-E64A-173C-320CAB984130}"/>
              </a:ext>
            </a:extLst>
          </p:cNvPr>
          <p:cNvSpPr/>
          <p:nvPr userDrawn="1"/>
        </p:nvSpPr>
        <p:spPr>
          <a:xfrm>
            <a:off x="1644999" y="4156018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17" name="Espaço Reservado para Imagem 3">
            <a:extLst>
              <a:ext uri="{FF2B5EF4-FFF2-40B4-BE49-F238E27FC236}">
                <a16:creationId xmlns:a16="http://schemas.microsoft.com/office/drawing/2014/main" id="{1041C3D6-B158-5A24-9905-28045754957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79425" y="4229627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8" name="Espaço Reservado para Texto 7">
            <a:extLst>
              <a:ext uri="{FF2B5EF4-FFF2-40B4-BE49-F238E27FC236}">
                <a16:creationId xmlns:a16="http://schemas.microsoft.com/office/drawing/2014/main" id="{05A1225C-9248-84BA-E19B-1735D1EDB17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45001" y="4657492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4A13DA8F-9900-898A-F948-83AB8755BF38}"/>
              </a:ext>
            </a:extLst>
          </p:cNvPr>
          <p:cNvSpPr/>
          <p:nvPr userDrawn="1"/>
        </p:nvSpPr>
        <p:spPr>
          <a:xfrm>
            <a:off x="5306788" y="4156018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20" name="Espaço Reservado para Imagem 3">
            <a:extLst>
              <a:ext uri="{FF2B5EF4-FFF2-40B4-BE49-F238E27FC236}">
                <a16:creationId xmlns:a16="http://schemas.microsoft.com/office/drawing/2014/main" id="{9849BF1E-F55E-C2DD-43C4-FA1D7591680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4098356" y="4229627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1" name="Espaço Reservado para Texto 7">
            <a:extLst>
              <a:ext uri="{FF2B5EF4-FFF2-40B4-BE49-F238E27FC236}">
                <a16:creationId xmlns:a16="http://schemas.microsoft.com/office/drawing/2014/main" id="{A81E9FCF-5C16-ECE4-02FF-5BC279D2C65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306790" y="4657492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034B2821-86FE-8DB1-E406-A4336FD197E8}"/>
              </a:ext>
            </a:extLst>
          </p:cNvPr>
          <p:cNvSpPr/>
          <p:nvPr userDrawn="1"/>
        </p:nvSpPr>
        <p:spPr>
          <a:xfrm>
            <a:off x="8888242" y="4156018"/>
            <a:ext cx="157842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5613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 Light" panose="020F0302020204030204" pitchFamily="34" charset="0"/>
                <a:cs typeface="Calibri Light" panose="020F0302020204030204" pitchFamily="34" charset="0"/>
                <a:sym typeface="Helvetica Light" panose="020B0403020202020204" pitchFamily="34" charset="0"/>
              </a:rPr>
              <a:t>CONSELHEIROS EFETIVOS:</a:t>
            </a:r>
          </a:p>
        </p:txBody>
      </p:sp>
      <p:sp>
        <p:nvSpPr>
          <p:cNvPr id="23" name="Espaço Reservado para Imagem 3">
            <a:extLst>
              <a:ext uri="{FF2B5EF4-FFF2-40B4-BE49-F238E27FC236}">
                <a16:creationId xmlns:a16="http://schemas.microsoft.com/office/drawing/2014/main" id="{70BB3F23-F524-9428-2C61-EB56E41F05A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7717286" y="4229627"/>
            <a:ext cx="1165574" cy="1165574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4" name="Espaço Reservado para Texto 7">
            <a:extLst>
              <a:ext uri="{FF2B5EF4-FFF2-40B4-BE49-F238E27FC236}">
                <a16:creationId xmlns:a16="http://schemas.microsoft.com/office/drawing/2014/main" id="{301C2BCE-6C97-3143-E1F2-D95BC85D21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888244" y="4657492"/>
            <a:ext cx="1578422" cy="535531"/>
          </a:xfrm>
        </p:spPr>
        <p:txBody>
          <a:bodyPr/>
          <a:lstStyle>
            <a:lvl1pPr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pt-BR"/>
              <a:t>[ NOME AQUI ]</a:t>
            </a:r>
          </a:p>
        </p:txBody>
      </p:sp>
      <p:cxnSp>
        <p:nvCxnSpPr>
          <p:cNvPr id="2" name="Conector Reto 1">
            <a:extLst>
              <a:ext uri="{FF2B5EF4-FFF2-40B4-BE49-F238E27FC236}">
                <a16:creationId xmlns:a16="http://schemas.microsoft.com/office/drawing/2014/main" id="{AB6C9FE0-95EA-D8AE-EB2C-B6BD90734505}"/>
              </a:ext>
            </a:extLst>
          </p:cNvPr>
          <p:cNvCxnSpPr>
            <a:cxnSpLocks/>
          </p:cNvCxnSpPr>
          <p:nvPr userDrawn="1"/>
        </p:nvCxnSpPr>
        <p:spPr>
          <a:xfrm>
            <a:off x="0" y="800100"/>
            <a:ext cx="121920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 2">
            <a:extLst>
              <a:ext uri="{FF2B5EF4-FFF2-40B4-BE49-F238E27FC236}">
                <a16:creationId xmlns:a16="http://schemas.microsoft.com/office/drawing/2014/main" id="{5BCBFF37-78E2-5F87-59EB-19BAACB07F08}"/>
              </a:ext>
            </a:extLst>
          </p:cNvPr>
          <p:cNvSpPr/>
          <p:nvPr userDrawn="1"/>
        </p:nvSpPr>
        <p:spPr>
          <a:xfrm>
            <a:off x="0" y="0"/>
            <a:ext cx="4449968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Espaço Reservado para Texto 4">
            <a:extLst>
              <a:ext uri="{FF2B5EF4-FFF2-40B4-BE49-F238E27FC236}">
                <a16:creationId xmlns:a16="http://schemas.microsoft.com/office/drawing/2014/main" id="{A9E04BBF-71BC-503E-67C8-87ED74A3D7B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Nome da cooperativa</a:t>
            </a:r>
          </a:p>
        </p:txBody>
      </p:sp>
      <p:sp>
        <p:nvSpPr>
          <p:cNvPr id="11" name="Espaço Reservado para Texto 4">
            <a:extLst>
              <a:ext uri="{FF2B5EF4-FFF2-40B4-BE49-F238E27FC236}">
                <a16:creationId xmlns:a16="http://schemas.microsoft.com/office/drawing/2014/main" id="{638EE683-4C9F-7E25-C1FD-51509638862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9868" y="269030"/>
            <a:ext cx="6921297" cy="381000"/>
          </a:xfrm>
        </p:spPr>
        <p:txBody>
          <a:bodyPr>
            <a:noAutofit/>
          </a:bodyPr>
          <a:lstStyle>
            <a:lvl1pPr marL="0" indent="0" algn="r">
              <a:buNone/>
              <a:defRPr sz="2000" b="1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12" name="Imagem 1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5D294F99-61D3-AE97-FAF0-40EF16C2871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6490776"/>
            <a:ext cx="699333" cy="171489"/>
          </a:xfrm>
          <a:prstGeom prst="rect">
            <a:avLst/>
          </a:prstGeom>
        </p:spPr>
      </p:pic>
      <p:pic>
        <p:nvPicPr>
          <p:cNvPr id="25" name="Imagem 24" descr="Logotipo&#10;&#10;Descrição gerada automaticamente">
            <a:extLst>
              <a:ext uri="{FF2B5EF4-FFF2-40B4-BE49-F238E27FC236}">
                <a16:creationId xmlns:a16="http://schemas.microsoft.com/office/drawing/2014/main" id="{F02AF51E-8CD8-9D90-5535-BBF77E93A0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479425" y="6383888"/>
            <a:ext cx="1547228" cy="248687"/>
          </a:xfrm>
          <a:prstGeom prst="rect">
            <a:avLst/>
          </a:prstGeom>
        </p:spPr>
      </p:pic>
      <p:sp>
        <p:nvSpPr>
          <p:cNvPr id="30" name="Espaço Reservado para Texto 20">
            <a:extLst>
              <a:ext uri="{FF2B5EF4-FFF2-40B4-BE49-F238E27FC236}">
                <a16:creationId xmlns:a16="http://schemas.microsoft.com/office/drawing/2014/main" id="{4A07B1F7-89A6-D832-BC37-3E728FF59B8D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72200" y="939800"/>
            <a:ext cx="5629275" cy="419100"/>
          </a:xfrm>
        </p:spPr>
        <p:txBody>
          <a:bodyPr>
            <a:normAutofit/>
          </a:bodyPr>
          <a:lstStyle>
            <a:lvl1pPr marL="0" indent="0" algn="r">
              <a:buNone/>
              <a:defRPr lang="pt-BR" sz="2000" b="1" kern="1200" dirty="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  <a:sym typeface="Helvetica Light"/>
              </a:defRPr>
            </a:lvl1pPr>
          </a:lstStyle>
          <a:p>
            <a:pPr lvl="0"/>
            <a:r>
              <a:rPr lang="pt-BR"/>
              <a:t>TÍTULO</a:t>
            </a:r>
          </a:p>
        </p:txBody>
      </p:sp>
    </p:spTree>
    <p:extLst>
      <p:ext uri="{BB962C8B-B14F-4D97-AF65-F5344CB8AC3E}">
        <p14:creationId xmlns:p14="http://schemas.microsoft.com/office/powerpoint/2010/main" val="157466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tros ass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Texto 7">
            <a:extLst>
              <a:ext uri="{FF2B5EF4-FFF2-40B4-BE49-F238E27FC236}">
                <a16:creationId xmlns:a16="http://schemas.microsoft.com/office/drawing/2014/main" id="{D2155FEB-E7FB-A8DF-0D10-FA1E3421F6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9425" y="2389274"/>
            <a:ext cx="11233150" cy="4122362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2" name="Espaço Reservado para Texto 4">
            <a:extLst>
              <a:ext uri="{FF2B5EF4-FFF2-40B4-BE49-F238E27FC236}">
                <a16:creationId xmlns:a16="http://schemas.microsoft.com/office/drawing/2014/main" id="{A04C74D5-E745-8768-6813-99C236E3478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9425" y="1861780"/>
            <a:ext cx="9413722" cy="381000"/>
          </a:xfrm>
        </p:spPr>
        <p:txBody>
          <a:bodyPr>
            <a:noAutofit/>
          </a:bodyPr>
          <a:lstStyle>
            <a:lvl1pPr marL="0" indent="0">
              <a:buNone/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pt-BR"/>
              <a:t>Digite o título aqui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91C8D83-FAA1-36AA-1C9C-A8188F38D26D}"/>
              </a:ext>
            </a:extLst>
          </p:cNvPr>
          <p:cNvSpPr/>
          <p:nvPr userDrawn="1"/>
        </p:nvSpPr>
        <p:spPr>
          <a:xfrm>
            <a:off x="-1" y="0"/>
            <a:ext cx="8942119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4749759D-E6F1-1F86-EF35-7EC28CE982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7" name="Imagem 6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F99E39F5-5B9C-3416-6751-34AFC400F7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8" name="Imagem 7" descr="Logotipo&#10;&#10;Descrição gerada automaticamente">
            <a:extLst>
              <a:ext uri="{FF2B5EF4-FFF2-40B4-BE49-F238E27FC236}">
                <a16:creationId xmlns:a16="http://schemas.microsoft.com/office/drawing/2014/main" id="{119EF5B4-3BA5-7A38-3E0A-005F9C41FB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B5CC084-F2FE-1442-0B16-D040FB3362AD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71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utorial como vot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3">
            <a:extLst>
              <a:ext uri="{FF2B5EF4-FFF2-40B4-BE49-F238E27FC236}">
                <a16:creationId xmlns:a16="http://schemas.microsoft.com/office/drawing/2014/main" id="{02429270-2F11-FD02-17B7-EFE6309E12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8517" y="1128364"/>
            <a:ext cx="3584058" cy="4406162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6" name="Espaço Reservado para Texto 7">
            <a:extLst>
              <a:ext uri="{FF2B5EF4-FFF2-40B4-BE49-F238E27FC236}">
                <a16:creationId xmlns:a16="http://schemas.microsoft.com/office/drawing/2014/main" id="{D2155FEB-E7FB-A8DF-0D10-FA1E3421F6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14097" y="5643382"/>
            <a:ext cx="3665855" cy="989193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91C8D83-FAA1-36AA-1C9C-A8188F38D26D}"/>
              </a:ext>
            </a:extLst>
          </p:cNvPr>
          <p:cNvSpPr/>
          <p:nvPr userDrawn="1"/>
        </p:nvSpPr>
        <p:spPr>
          <a:xfrm>
            <a:off x="-1" y="0"/>
            <a:ext cx="8942119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4749759D-E6F1-1F86-EF35-7EC28CE982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7" name="Imagem 6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F99E39F5-5B9C-3416-6751-34AFC400F7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8" name="Imagem 7" descr="Logotipo&#10;&#10;Descrição gerada automaticamente">
            <a:extLst>
              <a:ext uri="{FF2B5EF4-FFF2-40B4-BE49-F238E27FC236}">
                <a16:creationId xmlns:a16="http://schemas.microsoft.com/office/drawing/2014/main" id="{119EF5B4-3BA5-7A38-3E0A-005F9C41FB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B5CC084-F2FE-1442-0B16-D040FB3362AD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88436AE-D7FC-3E18-B22D-1306C7B461F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79375" y="1128364"/>
            <a:ext cx="7422965" cy="4406162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2" name="Espaço Reservado para Texto 7">
            <a:extLst>
              <a:ext uri="{FF2B5EF4-FFF2-40B4-BE49-F238E27FC236}">
                <a16:creationId xmlns:a16="http://schemas.microsoft.com/office/drawing/2014/main" id="{975421CE-7053-34FD-F924-29DD2408256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79425" y="5643382"/>
            <a:ext cx="7288162" cy="989193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</p:spTree>
    <p:extLst>
      <p:ext uri="{BB962C8B-B14F-4D97-AF65-F5344CB8AC3E}">
        <p14:creationId xmlns:p14="http://schemas.microsoft.com/office/powerpoint/2010/main" val="1546966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torial como vot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3">
            <a:extLst>
              <a:ext uri="{FF2B5EF4-FFF2-40B4-BE49-F238E27FC236}">
                <a16:creationId xmlns:a16="http://schemas.microsoft.com/office/drawing/2014/main" id="{02429270-2F11-FD02-17B7-EFE6309E12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8517" y="1128364"/>
            <a:ext cx="3584058" cy="358405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6" name="Espaço Reservado para Texto 7">
            <a:extLst>
              <a:ext uri="{FF2B5EF4-FFF2-40B4-BE49-F238E27FC236}">
                <a16:creationId xmlns:a16="http://schemas.microsoft.com/office/drawing/2014/main" id="{D2155FEB-E7FB-A8DF-0D10-FA1E3421F6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33346" y="4968844"/>
            <a:ext cx="3579229" cy="989193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91C8D83-FAA1-36AA-1C9C-A8188F38D26D}"/>
              </a:ext>
            </a:extLst>
          </p:cNvPr>
          <p:cNvSpPr/>
          <p:nvPr userDrawn="1"/>
        </p:nvSpPr>
        <p:spPr>
          <a:xfrm>
            <a:off x="-1" y="0"/>
            <a:ext cx="8942119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4749759D-E6F1-1F86-EF35-7EC28CE982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7" name="Imagem 6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F99E39F5-5B9C-3416-6751-34AFC400F7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8" name="Imagem 7" descr="Logotipo&#10;&#10;Descrição gerada automaticamente">
            <a:extLst>
              <a:ext uri="{FF2B5EF4-FFF2-40B4-BE49-F238E27FC236}">
                <a16:creationId xmlns:a16="http://schemas.microsoft.com/office/drawing/2014/main" id="{119EF5B4-3BA5-7A38-3E0A-005F9C41FB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B5CC084-F2FE-1442-0B16-D040FB3362AD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ço Reservado para Imagem 3">
            <a:extLst>
              <a:ext uri="{FF2B5EF4-FFF2-40B4-BE49-F238E27FC236}">
                <a16:creationId xmlns:a16="http://schemas.microsoft.com/office/drawing/2014/main" id="{527958BD-B0A8-9404-66A3-9C46D1A46082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303946" y="1128364"/>
            <a:ext cx="3584058" cy="358405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1" name="Espaço Reservado para Imagem 3">
            <a:extLst>
              <a:ext uri="{FF2B5EF4-FFF2-40B4-BE49-F238E27FC236}">
                <a16:creationId xmlns:a16="http://schemas.microsoft.com/office/drawing/2014/main" id="{C88436AE-D7FC-3E18-B22D-1306C7B461F4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79376" y="1128364"/>
            <a:ext cx="3584058" cy="358405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2" name="Espaço Reservado para Texto 7">
            <a:extLst>
              <a:ext uri="{FF2B5EF4-FFF2-40B4-BE49-F238E27FC236}">
                <a16:creationId xmlns:a16="http://schemas.microsoft.com/office/drawing/2014/main" id="{975421CE-7053-34FD-F924-29DD2408256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95800" y="4941168"/>
            <a:ext cx="3579229" cy="989193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13" name="Espaço Reservado para Texto 7">
            <a:extLst>
              <a:ext uri="{FF2B5EF4-FFF2-40B4-BE49-F238E27FC236}">
                <a16:creationId xmlns:a16="http://schemas.microsoft.com/office/drawing/2014/main" id="{65B640E2-4B6C-7382-2605-30D14C2CACA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79376" y="4941168"/>
            <a:ext cx="3579229" cy="989193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</p:spTree>
    <p:extLst>
      <p:ext uri="{BB962C8B-B14F-4D97-AF65-F5344CB8AC3E}">
        <p14:creationId xmlns:p14="http://schemas.microsoft.com/office/powerpoint/2010/main" val="194112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ros ass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Imagem 3">
            <a:extLst>
              <a:ext uri="{FF2B5EF4-FFF2-40B4-BE49-F238E27FC236}">
                <a16:creationId xmlns:a16="http://schemas.microsoft.com/office/drawing/2014/main" id="{02429270-2F11-FD02-17B7-EFE6309E12AA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51541" y="2389274"/>
            <a:ext cx="3584058" cy="358405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6" name="Espaço Reservado para Texto 7">
            <a:extLst>
              <a:ext uri="{FF2B5EF4-FFF2-40B4-BE49-F238E27FC236}">
                <a16:creationId xmlns:a16="http://schemas.microsoft.com/office/drawing/2014/main" id="{D2155FEB-E7FB-A8DF-0D10-FA1E3421F69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9425" y="2389274"/>
            <a:ext cx="7471395" cy="3591880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2" name="Espaço Reservado para Texto 4">
            <a:extLst>
              <a:ext uri="{FF2B5EF4-FFF2-40B4-BE49-F238E27FC236}">
                <a16:creationId xmlns:a16="http://schemas.microsoft.com/office/drawing/2014/main" id="{A04C74D5-E745-8768-6813-99C236E3478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9425" y="1861780"/>
            <a:ext cx="9413722" cy="381000"/>
          </a:xfrm>
        </p:spPr>
        <p:txBody>
          <a:bodyPr>
            <a:noAutofit/>
          </a:bodyPr>
          <a:lstStyle>
            <a:lvl1pPr marL="0" indent="0">
              <a:buNone/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pt-BR"/>
              <a:t>Digite o título aqui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91C8D83-FAA1-36AA-1C9C-A8188F38D26D}"/>
              </a:ext>
            </a:extLst>
          </p:cNvPr>
          <p:cNvSpPr/>
          <p:nvPr userDrawn="1"/>
        </p:nvSpPr>
        <p:spPr>
          <a:xfrm>
            <a:off x="-1" y="0"/>
            <a:ext cx="8942119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Espaço Reservado para Texto 4">
            <a:extLst>
              <a:ext uri="{FF2B5EF4-FFF2-40B4-BE49-F238E27FC236}">
                <a16:creationId xmlns:a16="http://schemas.microsoft.com/office/drawing/2014/main" id="{4749759D-E6F1-1F86-EF35-7EC28CE982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7" name="Imagem 6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F99E39F5-5B9C-3416-6751-34AFC400F7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8" name="Imagem 7" descr="Logotipo&#10;&#10;Descrição gerada automaticamente">
            <a:extLst>
              <a:ext uri="{FF2B5EF4-FFF2-40B4-BE49-F238E27FC236}">
                <a16:creationId xmlns:a16="http://schemas.microsoft.com/office/drawing/2014/main" id="{119EF5B4-3BA5-7A38-3E0A-005F9C41FB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B5CC084-F2FE-1442-0B16-D040FB3362AD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99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tros ass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Imagem 3">
            <a:extLst>
              <a:ext uri="{FF2B5EF4-FFF2-40B4-BE49-F238E27FC236}">
                <a16:creationId xmlns:a16="http://schemas.microsoft.com/office/drawing/2014/main" id="{AB28D9DE-AE76-CA90-C07D-BACC2FE8F0E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244361" y="2389274"/>
            <a:ext cx="2491238" cy="249123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14" name="Espaço Reservado para Texto 7">
            <a:extLst>
              <a:ext uri="{FF2B5EF4-FFF2-40B4-BE49-F238E27FC236}">
                <a16:creationId xmlns:a16="http://schemas.microsoft.com/office/drawing/2014/main" id="{7EE032AC-FE5B-C823-856A-16F4A7211D0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9425" y="2389274"/>
            <a:ext cx="6015100" cy="3591880"/>
          </a:xfrm>
        </p:spPr>
        <p:txBody>
          <a:bodyPr/>
          <a:lstStyle>
            <a:lvl1pPr algn="l">
              <a:buNone/>
              <a:defRPr sz="1800" b="0" i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pt-BR"/>
              <a:t>[Texto aqui]</a:t>
            </a:r>
          </a:p>
        </p:txBody>
      </p:sp>
      <p:sp>
        <p:nvSpPr>
          <p:cNvPr id="15" name="Espaço Reservado para Imagem 3">
            <a:extLst>
              <a:ext uri="{FF2B5EF4-FFF2-40B4-BE49-F238E27FC236}">
                <a16:creationId xmlns:a16="http://schemas.microsoft.com/office/drawing/2014/main" id="{A235E09D-E844-2B19-C28D-8870C025315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623824" y="2389274"/>
            <a:ext cx="2491238" cy="2491238"/>
          </a:xfrm>
          <a:prstGeom prst="roundRect">
            <a:avLst>
              <a:gd name="adj" fmla="val 0"/>
            </a:avLst>
          </a:prstGeom>
          <a:ln w="19050">
            <a:solidFill>
              <a:schemeClr val="tx1"/>
            </a:solidFill>
          </a:ln>
        </p:spPr>
        <p:txBody>
          <a:bodyPr anchor="ctr"/>
          <a:lstStyle>
            <a:lvl1pPr algn="ctr"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pt-BR"/>
              <a:t>[FOTO AQUI]</a:t>
            </a:r>
          </a:p>
        </p:txBody>
      </p:sp>
      <p:sp>
        <p:nvSpPr>
          <p:cNvPr id="2" name="Espaço Reservado para Texto 4">
            <a:extLst>
              <a:ext uri="{FF2B5EF4-FFF2-40B4-BE49-F238E27FC236}">
                <a16:creationId xmlns:a16="http://schemas.microsoft.com/office/drawing/2014/main" id="{B04263D4-D9DA-A099-BB33-AE3E2A56C8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9425" y="1861780"/>
            <a:ext cx="9413722" cy="381000"/>
          </a:xfrm>
        </p:spPr>
        <p:txBody>
          <a:bodyPr>
            <a:noAutofit/>
          </a:bodyPr>
          <a:lstStyle>
            <a:lvl1pPr marL="0" indent="0">
              <a:buNone/>
              <a:defRPr sz="2400" b="1" i="1">
                <a:solidFill>
                  <a:schemeClr val="tx1"/>
                </a:solidFill>
              </a:defRPr>
            </a:lvl1pPr>
          </a:lstStyle>
          <a:p>
            <a:r>
              <a:rPr lang="pt-BR"/>
              <a:t>Digite o título aqui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3CBF837C-6484-1B4F-794F-D17818B021FA}"/>
              </a:ext>
            </a:extLst>
          </p:cNvPr>
          <p:cNvSpPr/>
          <p:nvPr userDrawn="1"/>
        </p:nvSpPr>
        <p:spPr>
          <a:xfrm>
            <a:off x="-1" y="0"/>
            <a:ext cx="8942119" cy="7984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Espaço Reservado para Texto 4">
            <a:extLst>
              <a:ext uri="{FF2B5EF4-FFF2-40B4-BE49-F238E27FC236}">
                <a16:creationId xmlns:a16="http://schemas.microsoft.com/office/drawing/2014/main" id="{63E624BD-DEF0-F9DC-1447-6306FFCA0ECD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22375" y="269030"/>
            <a:ext cx="3880683" cy="38100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pt-BR"/>
              <a:t>Título</a:t>
            </a:r>
          </a:p>
        </p:txBody>
      </p:sp>
      <p:pic>
        <p:nvPicPr>
          <p:cNvPr id="9" name="Imagem 8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CF090DDF-A767-DF6C-DA0A-197707ED7B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242" y="302502"/>
            <a:ext cx="699333" cy="171489"/>
          </a:xfrm>
          <a:prstGeom prst="rect">
            <a:avLst/>
          </a:prstGeom>
        </p:spPr>
      </p:pic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856F7331-EC3E-3043-6854-1E6F03400A6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r="4589"/>
          <a:stretch/>
        </p:blipFill>
        <p:spPr>
          <a:xfrm>
            <a:off x="9181730" y="264076"/>
            <a:ext cx="1547228" cy="248687"/>
          </a:xfrm>
          <a:prstGeom prst="rect">
            <a:avLst/>
          </a:prstGeom>
        </p:spPr>
      </p:pic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A3C00F4C-5FEC-A311-5334-E8A4B0697762}"/>
              </a:ext>
            </a:extLst>
          </p:cNvPr>
          <p:cNvCxnSpPr>
            <a:cxnSpLocks/>
          </p:cNvCxnSpPr>
          <p:nvPr userDrawn="1"/>
        </p:nvCxnSpPr>
        <p:spPr>
          <a:xfrm>
            <a:off x="10858043" y="260350"/>
            <a:ext cx="0" cy="252413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44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59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pt-BR"/>
              <a:t>Click to edit Master subtitle style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12861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3763615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2861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911424" y="576263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11424" y="3455988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97349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3763615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3763615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984998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036889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036889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03713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04543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27991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52980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542693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11028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38579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pt-BR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43006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760450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53715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406445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35558" y="573088"/>
            <a:ext cx="11375471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335559" y="1524001"/>
            <a:ext cx="11375471" cy="483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62503" y="638175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F71FCBB2-088F-47F7-952C-6F837C182990}" type="slidenum">
              <a:rPr lang="en-US"/>
              <a:pPr>
                <a:defRPr/>
              </a:pPr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5554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Onl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1AFFAB2F-0AC7-134D-852D-969BA029EA5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3115" y="385763"/>
            <a:ext cx="10706100" cy="820868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buNone/>
              <a:defRPr sz="3467" b="1"/>
            </a:lvl1pPr>
          </a:lstStyle>
          <a:p>
            <a:pPr lvl="0"/>
            <a:r>
              <a:rPr lang="en-US" dirty="0"/>
              <a:t>Text Only Slide Header Here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469F56-6E7E-A24B-913B-1106091CCE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3115" y="1497015"/>
            <a:ext cx="10706100" cy="46202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Add bullet points here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CBBF7D7-B98F-8347-B721-E2B4CF61B788}"/>
              </a:ext>
            </a:extLst>
          </p:cNvPr>
          <p:cNvSpPr/>
          <p:nvPr userDrawn="1"/>
        </p:nvSpPr>
        <p:spPr>
          <a:xfrm>
            <a:off x="0" y="6344242"/>
            <a:ext cx="12192000" cy="5137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100" b="0" i="0" u="none" strike="noStrike" kern="1200" cap="none" spc="0" normalizeH="0" baseline="0" noProof="0" dirty="0">
              <a:ln>
                <a:noFill/>
              </a:ln>
              <a:solidFill>
                <a:srgbClr val="00A3D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Slide Number Placeholder 7">
            <a:extLst>
              <a:ext uri="{FF2B5EF4-FFF2-40B4-BE49-F238E27FC236}">
                <a16:creationId xmlns:a16="http://schemas.microsoft.com/office/drawing/2014/main" id="{8ED1B08B-116D-FA47-85D6-96A85F7A5C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46861" y="6421825"/>
            <a:ext cx="526255" cy="3111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457178" rtl="0" eaLnBrk="1" latinLnBrk="0" hangingPunct="1">
              <a:defRPr lang="en-US" sz="1200" b="0" i="0" kern="1200" smtClean="0">
                <a:solidFill>
                  <a:schemeClr val="bg2">
                    <a:lumMod val="7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532E12-9D70-4071-BDC6-A960D7BB2615}" type="slidenum">
              <a:rPr lang="en-US" smtClean="0">
                <a:solidFill>
                  <a:srgbClr val="FFFFFF">
                    <a:lumMod val="75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‹nº›</a:t>
            </a:fld>
            <a:endParaRPr lang="en-US" dirty="0">
              <a:solidFill>
                <a:srgbClr val="FFFFFF">
                  <a:lumMod val="75000"/>
                </a:srgb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0640292" y="6462621"/>
            <a:ext cx="1312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Kaplan, Inc.</a:t>
            </a:r>
          </a:p>
        </p:txBody>
      </p:sp>
    </p:spTree>
    <p:extLst>
      <p:ext uri="{BB962C8B-B14F-4D97-AF65-F5344CB8AC3E}">
        <p14:creationId xmlns:p14="http://schemas.microsoft.com/office/powerpoint/2010/main" val="925047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838200" y="274639"/>
            <a:ext cx="11017370" cy="631136"/>
          </a:xfrm>
        </p:spPr>
        <p:txBody>
          <a:bodyPr/>
          <a:lstStyle>
            <a:lvl1pPr algn="l">
              <a:defRPr sz="2500">
                <a:latin typeface="Arial Black" panose="020B0A04020102020204" pitchFamily="34" charset="0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0806" y="984636"/>
            <a:ext cx="11504763" cy="4930314"/>
          </a:xfrm>
        </p:spPr>
        <p:txBody>
          <a:bodyPr/>
          <a:lstStyle>
            <a:lvl1pPr algn="just">
              <a:buClr>
                <a:schemeClr val="accent6">
                  <a:lumMod val="75000"/>
                </a:schemeClr>
              </a:buCl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just">
              <a:buClr>
                <a:schemeClr val="accent6">
                  <a:lumMod val="75000"/>
                </a:schemeClr>
              </a:buCl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just">
              <a:buClr>
                <a:schemeClr val="accent6">
                  <a:lumMod val="75000"/>
                </a:schemeClr>
              </a:buCl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just">
              <a:buClr>
                <a:schemeClr val="accent6">
                  <a:lumMod val="75000"/>
                </a:schemeClr>
              </a:buCl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just">
              <a:buClr>
                <a:schemeClr val="accent6">
                  <a:lumMod val="75000"/>
                </a:schemeClr>
              </a:buCl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6F93F7FB-4B1F-4D53-9A74-093CDB121996}"/>
              </a:ext>
            </a:extLst>
          </p:cNvPr>
          <p:cNvCxnSpPr/>
          <p:nvPr userDrawn="1"/>
        </p:nvCxnSpPr>
        <p:spPr>
          <a:xfrm>
            <a:off x="336430" y="943048"/>
            <a:ext cx="11530698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m 11">
            <a:extLst>
              <a:ext uri="{FF2B5EF4-FFF2-40B4-BE49-F238E27FC236}">
                <a16:creationId xmlns:a16="http://schemas.microsoft.com/office/drawing/2014/main" id="{0F620DC3-538D-4170-82AF-05BF8A5637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6430" y="399474"/>
            <a:ext cx="351550" cy="369796"/>
          </a:xfrm>
          <a:prstGeom prst="rect">
            <a:avLst/>
          </a:prstGeom>
        </p:spPr>
      </p:pic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6EF38B8F-1D6E-48DA-80AC-C5D8F8318058}"/>
              </a:ext>
            </a:extLst>
          </p:cNvPr>
          <p:cNvCxnSpPr/>
          <p:nvPr userDrawn="1"/>
        </p:nvCxnSpPr>
        <p:spPr>
          <a:xfrm>
            <a:off x="325054" y="6022305"/>
            <a:ext cx="11530698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406895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862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Picture Placeholder 2"/>
          <p:cNvSpPr>
            <a:spLocks noGrp="1" noChangeAspect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pt-BR"/>
              <a:t>Click icon to add picture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pt-BR"/>
              <a:t>Click to edit Master text styles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pt-BR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image" Target="../media/image15.png"/><Relationship Id="rId2" Type="http://schemas.openxmlformats.org/officeDocument/2006/relationships/slideLayout" Target="../slideLayouts/slideLayout4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pt-BR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EF20953-31F7-99CE-2641-9CE6061500EA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052187" y="6642100"/>
            <a:ext cx="2116138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pt-BR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Classificação da informação: Uso Interno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4C060E44-A0EC-2444-8D01-F9D7BDFC11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575" y="368300"/>
            <a:ext cx="6251650" cy="4838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FB657DC-7B17-0645-9F37-0510F1F0F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943"/>
            <a:ext cx="10515600" cy="4350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MSIPCMContentMarking" descr="{&quot;HashCode&quot;:1358424980,&quot;Placement&quot;:&quot;Footer&quot;,&quot;Top&quot;:519.343,&quot;Left&quot;:384.723541,&quot;SlideWidth&quot;:960,&quot;SlideHeight&quot;:540}">
            <a:extLst>
              <a:ext uri="{FF2B5EF4-FFF2-40B4-BE49-F238E27FC236}">
                <a16:creationId xmlns:a16="http://schemas.microsoft.com/office/drawing/2014/main" id="{F5947CFD-D095-4A7C-82DB-65A0CC577FF6}"/>
              </a:ext>
            </a:extLst>
          </p:cNvPr>
          <p:cNvSpPr txBox="1"/>
          <p:nvPr userDrawn="1"/>
        </p:nvSpPr>
        <p:spPr>
          <a:xfrm>
            <a:off x="4885989" y="6678759"/>
            <a:ext cx="2420021" cy="1538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pt-BR" sz="1000">
                <a:solidFill>
                  <a:schemeClr val="tx1">
                    <a:lumMod val="40000"/>
                    <a:lumOff val="60000"/>
                  </a:schemeClr>
                </a:solidFill>
                <a:latin typeface="Calibri" panose="020F0502020204030204" pitchFamily="34" charset="0"/>
              </a:rPr>
              <a:t>Classificação da informação: Uso Interno</a:t>
            </a:r>
          </a:p>
        </p:txBody>
      </p:sp>
    </p:spTree>
    <p:extLst>
      <p:ext uri="{BB962C8B-B14F-4D97-AF65-F5344CB8AC3E}">
        <p14:creationId xmlns:p14="http://schemas.microsoft.com/office/powerpoint/2010/main" val="1823571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  <p:sldLayoutId id="2147483690" r:id="rId25"/>
    <p:sldLayoutId id="2147483691" r:id="rId26"/>
    <p:sldLayoutId id="2147483692" r:id="rId27"/>
    <p:sldLayoutId id="2147483693" r:id="rId28"/>
    <p:sldLayoutId id="2147483694" r:id="rId29"/>
    <p:sldLayoutId id="2147483695" r:id="rId3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rgbClr val="5A645A"/>
          </a:solidFill>
          <a:latin typeface="Calibri" panose="020F0502020204030204" pitchFamily="34" charset="0"/>
          <a:ea typeface="Verdana" panose="020B0604030504040204" pitchFamily="34" charset="0"/>
          <a:cs typeface="Calibri" panose="020F0502020204030204" pitchFamily="34" charset="0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600" b="0" i="0" kern="1200">
          <a:solidFill>
            <a:schemeClr val="tx2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02">
          <p15:clr>
            <a:srgbClr val="F26B43"/>
          </p15:clr>
        </p15:guide>
        <p15:guide id="3" pos="7378">
          <p15:clr>
            <a:srgbClr val="F26B43"/>
          </p15:clr>
        </p15:guide>
        <p15:guide id="4" orient="horz" pos="4178">
          <p15:clr>
            <a:srgbClr val="F26B43"/>
          </p15:clr>
        </p15:guide>
        <p15:guide id="5" orient="horz" pos="1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3727DB7-8BA4-6E7D-642D-44C8FC5177CB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pt-BR" dirty="0"/>
              <a:t>Click </a:t>
            </a:r>
            <a:r>
              <a:rPr lang="pt-BR" dirty="0" err="1"/>
              <a:t>to</a:t>
            </a:r>
            <a:r>
              <a:rPr lang="pt-BR" dirty="0"/>
              <a:t> </a:t>
            </a:r>
            <a:r>
              <a:rPr lang="pt-BR" dirty="0" err="1"/>
              <a:t>edit</a:t>
            </a:r>
            <a:r>
              <a:rPr lang="pt-BR" dirty="0"/>
              <a:t> Master </a:t>
            </a:r>
            <a:r>
              <a:rPr lang="pt-BR" dirty="0" err="1"/>
              <a:t>title</a:t>
            </a:r>
            <a:r>
              <a:rPr lang="pt-BR" dirty="0"/>
              <a:t> </a:t>
            </a:r>
            <a:r>
              <a:rPr lang="pt-BR" dirty="0" err="1"/>
              <a:t>style</a:t>
            </a:r>
            <a:endParaRPr lang="pt-BR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pt-BR"/>
              <a:t>Click to edit Master text styles</a:t>
            </a:r>
            <a:endParaRPr/>
          </a:p>
          <a:p>
            <a:pPr lvl="1">
              <a:defRPr/>
            </a:pPr>
            <a:r>
              <a:rPr lang="pt-BR"/>
              <a:t>Second level</a:t>
            </a:r>
            <a:endParaRPr/>
          </a:p>
          <a:p>
            <a:pPr lvl="2">
              <a:defRPr/>
            </a:pPr>
            <a:r>
              <a:rPr lang="pt-BR"/>
              <a:t>Third level</a:t>
            </a:r>
            <a:endParaRPr/>
          </a:p>
          <a:p>
            <a:pPr lvl="3">
              <a:defRPr/>
            </a:pPr>
            <a:r>
              <a:rPr lang="pt-BR"/>
              <a:t>Fourth level</a:t>
            </a:r>
            <a:endParaRPr/>
          </a:p>
          <a:p>
            <a:pPr lvl="4">
              <a:defRPr/>
            </a:pPr>
            <a:r>
              <a:rPr lang="pt-BR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pt-BR"/>
              <a:t>15/04/2025</a:t>
            </a:fld>
            <a:endParaRPr lang="pt-B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pt-BR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7305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18" Type="http://schemas.openxmlformats.org/officeDocument/2006/relationships/image" Target="../media/image32.png"/><Relationship Id="rId3" Type="http://schemas.openxmlformats.org/officeDocument/2006/relationships/image" Target="../media/image1.png"/><Relationship Id="rId21" Type="http://schemas.openxmlformats.org/officeDocument/2006/relationships/image" Target="../media/image35.svg"/><Relationship Id="rId7" Type="http://schemas.openxmlformats.org/officeDocument/2006/relationships/image" Target="../media/image21.svg"/><Relationship Id="rId12" Type="http://schemas.openxmlformats.org/officeDocument/2006/relationships/image" Target="../media/image26.png"/><Relationship Id="rId17" Type="http://schemas.openxmlformats.org/officeDocument/2006/relationships/image" Target="../media/image31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5" Type="http://schemas.openxmlformats.org/officeDocument/2006/relationships/image" Target="../media/image29.svg"/><Relationship Id="rId23" Type="http://schemas.openxmlformats.org/officeDocument/2006/relationships/image" Target="../media/image37.svg"/><Relationship Id="rId10" Type="http://schemas.openxmlformats.org/officeDocument/2006/relationships/image" Target="../media/image24.png"/><Relationship Id="rId19" Type="http://schemas.openxmlformats.org/officeDocument/2006/relationships/image" Target="../media/image33.svg"/><Relationship Id="rId4" Type="http://schemas.openxmlformats.org/officeDocument/2006/relationships/image" Target="../media/image18.png"/><Relationship Id="rId9" Type="http://schemas.openxmlformats.org/officeDocument/2006/relationships/image" Target="../media/image23.svg"/><Relationship Id="rId14" Type="http://schemas.openxmlformats.org/officeDocument/2006/relationships/image" Target="../media/image28.png"/><Relationship Id="rId22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3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6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5.xml"/><Relationship Id="rId1" Type="http://schemas.openxmlformats.org/officeDocument/2006/relationships/tags" Target="../tags/tag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50.png"/><Relationship Id="rId4" Type="http://schemas.openxmlformats.org/officeDocument/2006/relationships/image" Target="../media/image4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1870AD0C-5F8E-98EB-C1B5-826342F7570A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418CFED-B5A4-450D-DF44-083C8A3B9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F0F3512-7AD8-89A1-E20F-997B1471F0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3" b="19313"/>
          <a:stretch/>
        </p:blipFill>
        <p:spPr bwMode="auto">
          <a:xfrm>
            <a:off x="4007768" y="3789040"/>
            <a:ext cx="4176464" cy="1180132"/>
          </a:xfrm>
          <a:prstGeom prst="rect">
            <a:avLst/>
          </a:prstGeom>
        </p:spPr>
      </p:pic>
      <p:sp>
        <p:nvSpPr>
          <p:cNvPr id="2" name="Título 2">
            <a:extLst>
              <a:ext uri="{FF2B5EF4-FFF2-40B4-BE49-F238E27FC236}">
                <a16:creationId xmlns:a16="http://schemas.microsoft.com/office/drawing/2014/main" id="{6D037591-9EC9-AC7F-B675-3794B7AD31E0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dirty="0">
                <a:latin typeface="+mn-lt"/>
                <a:ea typeface="+mn-ea"/>
                <a:cs typeface="+mn-cs"/>
              </a:rPr>
              <a:t>OS 10 MANDAMENTOS DO </a:t>
            </a:r>
            <a:br>
              <a:rPr lang="pt-BR" sz="4000" b="1" dirty="0">
                <a:latin typeface="+mn-lt"/>
                <a:ea typeface="+mn-ea"/>
                <a:cs typeface="+mn-cs"/>
              </a:rPr>
            </a:br>
            <a:r>
              <a:rPr lang="pt-BR" sz="4000" b="1" dirty="0">
                <a:latin typeface="+mn-lt"/>
                <a:ea typeface="+mn-ea"/>
                <a:cs typeface="+mn-cs"/>
              </a:rPr>
              <a:t>ASSET ALLOCATION PARA</a:t>
            </a:r>
            <a:br>
              <a:rPr lang="pt-BR" sz="4000" b="1" dirty="0">
                <a:latin typeface="+mn-lt"/>
                <a:ea typeface="+mn-ea"/>
                <a:cs typeface="+mn-cs"/>
              </a:rPr>
            </a:br>
            <a:r>
              <a:rPr lang="pt-BR" sz="4000" b="1" dirty="0">
                <a:latin typeface="+mn-lt"/>
                <a:ea typeface="+mn-ea"/>
                <a:cs typeface="+mn-cs"/>
              </a:rPr>
              <a:t>INVESTIDORES INSTITUCIONAIS</a:t>
            </a:r>
          </a:p>
        </p:txBody>
      </p:sp>
    </p:spTree>
    <p:extLst>
      <p:ext uri="{BB962C8B-B14F-4D97-AF65-F5344CB8AC3E}">
        <p14:creationId xmlns:p14="http://schemas.microsoft.com/office/powerpoint/2010/main" val="1843065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>
            <a:extLst>
              <a:ext uri="{FF2B5EF4-FFF2-40B4-BE49-F238E27FC236}">
                <a16:creationId xmlns:a16="http://schemas.microsoft.com/office/drawing/2014/main" id="{F5752C99-2FD1-03E4-9537-D4C04A792958}"/>
              </a:ext>
            </a:extLst>
          </p:cNvPr>
          <p:cNvGrpSpPr/>
          <p:nvPr/>
        </p:nvGrpSpPr>
        <p:grpSpPr>
          <a:xfrm>
            <a:off x="262421" y="1189028"/>
            <a:ext cx="5621620" cy="3618641"/>
            <a:chOff x="262421" y="1189028"/>
            <a:chExt cx="5621620" cy="3618641"/>
          </a:xfrm>
        </p:grpSpPr>
        <p:pic>
          <p:nvPicPr>
            <p:cNvPr id="4" name="Imagem 3">
              <a:extLst>
                <a:ext uri="{FF2B5EF4-FFF2-40B4-BE49-F238E27FC236}">
                  <a16:creationId xmlns:a16="http://schemas.microsoft.com/office/drawing/2014/main" id="{3C87B5EC-9B91-C924-5A01-69F5BC178BC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2421" y="1189028"/>
              <a:ext cx="5621620" cy="3618641"/>
            </a:xfrm>
            <a:prstGeom prst="rect">
              <a:avLst/>
            </a:prstGeom>
          </p:spPr>
        </p:pic>
        <p:pic>
          <p:nvPicPr>
            <p:cNvPr id="6" name="Imagem 5">
              <a:extLst>
                <a:ext uri="{FF2B5EF4-FFF2-40B4-BE49-F238E27FC236}">
                  <a16:creationId xmlns:a16="http://schemas.microsoft.com/office/drawing/2014/main" id="{7392F718-F8B6-7EFD-CC6F-7F01C8C9E0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7" t="79377" r="95438" b="17776"/>
            <a:stretch/>
          </p:blipFill>
          <p:spPr>
            <a:xfrm>
              <a:off x="389653" y="4061332"/>
              <a:ext cx="76201" cy="102998"/>
            </a:xfrm>
            <a:prstGeom prst="rect">
              <a:avLst/>
            </a:prstGeom>
          </p:spPr>
        </p:pic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EB404095-A1D6-2E41-0949-E5703AE162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000" dirty="0"/>
              <a:t>RAPHAEL PALONE, CFA, CAIA, FRM, CFP, CGA, CGE, CNPI, CA-600, MSC</a:t>
            </a:r>
          </a:p>
        </p:txBody>
      </p:sp>
      <p:pic>
        <p:nvPicPr>
          <p:cNvPr id="5" name="Espaço Reservado para Conteúdo 4" descr="Interface gráfica do usuário&#10;&#10;Descrição gerada automaticamente">
            <a:extLst>
              <a:ext uri="{FF2B5EF4-FFF2-40B4-BE49-F238E27FC236}">
                <a16:creationId xmlns:a16="http://schemas.microsoft.com/office/drawing/2014/main" id="{94BFA935-ECE6-0BF3-1774-19FD5FDDB6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40" y="1052736"/>
            <a:ext cx="6527007" cy="4351338"/>
          </a:xfrm>
        </p:spPr>
      </p:pic>
    </p:spTree>
    <p:extLst>
      <p:ext uri="{BB962C8B-B14F-4D97-AF65-F5344CB8AC3E}">
        <p14:creationId xmlns:p14="http://schemas.microsoft.com/office/powerpoint/2010/main" val="3372316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7" name="Picture 2" descr="Construindo sua primeira análise de dados do ZERO com o R - Análise Macro">
            <a:extLst>
              <a:ext uri="{FF2B5EF4-FFF2-40B4-BE49-F238E27FC236}">
                <a16:creationId xmlns:a16="http://schemas.microsoft.com/office/drawing/2014/main" id="{59E1B5BE-05A7-8E15-9541-B3C7A784E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39" y="1262610"/>
            <a:ext cx="4392303" cy="273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xa de desocupação | Carta de Conjuntura">
            <a:extLst>
              <a:ext uri="{FF2B5EF4-FFF2-40B4-BE49-F238E27FC236}">
                <a16:creationId xmlns:a16="http://schemas.microsoft.com/office/drawing/2014/main" id="{8BD344D1-E806-90E0-1600-9B18804CA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3392448"/>
            <a:ext cx="4752528" cy="2221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A1E9A6D7-E63B-2561-F465-E56567F25B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00" y="748932"/>
            <a:ext cx="4567623" cy="2662194"/>
          </a:xfrm>
          <a:prstGeom prst="rect">
            <a:avLst/>
          </a:prstGeom>
        </p:spPr>
      </p:pic>
      <p:sp>
        <p:nvSpPr>
          <p:cNvPr id="29" name="CaixaDeTexto 28">
            <a:extLst>
              <a:ext uri="{FF2B5EF4-FFF2-40B4-BE49-F238E27FC236}">
                <a16:creationId xmlns:a16="http://schemas.microsoft.com/office/drawing/2014/main" id="{B9AFD075-409C-3B6D-2F66-D248C0EB84ED}"/>
              </a:ext>
            </a:extLst>
          </p:cNvPr>
          <p:cNvSpPr txBox="1"/>
          <p:nvPr/>
        </p:nvSpPr>
        <p:spPr>
          <a:xfrm>
            <a:off x="5009421" y="3782470"/>
            <a:ext cx="47525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O Mercado é cíclico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Nada sobe pra sempre, nada cai pra sempre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Crises são bons momentos para montar posições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D34C22D-74F5-40A4-C4FD-8430B12F3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1- O Mercado Financeiro é cíclico</a:t>
            </a:r>
          </a:p>
        </p:txBody>
      </p:sp>
    </p:spTree>
    <p:extLst>
      <p:ext uri="{BB962C8B-B14F-4D97-AF65-F5344CB8AC3E}">
        <p14:creationId xmlns:p14="http://schemas.microsoft.com/office/powerpoint/2010/main" val="776485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EAC0C823-7982-5F3C-E252-07B247C05A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1628800"/>
            <a:ext cx="5868652" cy="3912435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DDB2228-2D21-46C6-2D24-39557B930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/>
              <a:t>2- Momentum</a:t>
            </a:r>
            <a:r>
              <a:rPr lang="pt-BR" dirty="0"/>
              <a:t> é um dos maiores fatores de retorno dos investimentos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74A4A6F-F33F-B9FD-99FA-25C4632B4255}"/>
              </a:ext>
            </a:extLst>
          </p:cNvPr>
          <p:cNvSpPr/>
          <p:nvPr/>
        </p:nvSpPr>
        <p:spPr>
          <a:xfrm>
            <a:off x="1487488" y="2996952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5F60C3A8-9D22-527D-30FE-47476D35ED83}"/>
              </a:ext>
            </a:extLst>
          </p:cNvPr>
          <p:cNvSpPr/>
          <p:nvPr/>
        </p:nvSpPr>
        <p:spPr bwMode="auto">
          <a:xfrm>
            <a:off x="1919536" y="3167261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6F6EC54A-F0D7-E903-0B4E-E3FC9DCF1A2A}"/>
              </a:ext>
            </a:extLst>
          </p:cNvPr>
          <p:cNvSpPr/>
          <p:nvPr/>
        </p:nvSpPr>
        <p:spPr bwMode="auto">
          <a:xfrm>
            <a:off x="2243436" y="2996952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0DC9A238-BCE8-1A81-3076-B5E5C3478A6A}"/>
              </a:ext>
            </a:extLst>
          </p:cNvPr>
          <p:cNvSpPr/>
          <p:nvPr/>
        </p:nvSpPr>
        <p:spPr bwMode="auto">
          <a:xfrm>
            <a:off x="2614936" y="2924944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CA52F34-5B3D-1C2B-65CD-1E72221EA299}"/>
              </a:ext>
            </a:extLst>
          </p:cNvPr>
          <p:cNvSpPr/>
          <p:nvPr/>
        </p:nvSpPr>
        <p:spPr bwMode="auto">
          <a:xfrm>
            <a:off x="2999656" y="2636912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c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C214FDE8-7002-A94B-625F-057BCF8B281C}"/>
              </a:ext>
            </a:extLst>
          </p:cNvPr>
          <p:cNvSpPr/>
          <p:nvPr/>
        </p:nvSpPr>
        <p:spPr bwMode="auto">
          <a:xfrm>
            <a:off x="3288904" y="2675781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C410D7B1-AB86-BB3F-76E0-F483962900C7}"/>
              </a:ext>
            </a:extLst>
          </p:cNvPr>
          <p:cNvSpPr/>
          <p:nvPr/>
        </p:nvSpPr>
        <p:spPr bwMode="auto">
          <a:xfrm>
            <a:off x="3462046" y="3070573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2B923CEE-42A8-B9C6-0617-61372B5F5DD9}"/>
              </a:ext>
            </a:extLst>
          </p:cNvPr>
          <p:cNvSpPr/>
          <p:nvPr/>
        </p:nvSpPr>
        <p:spPr bwMode="auto">
          <a:xfrm>
            <a:off x="3678070" y="3356992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AB3CB2F5-00DF-395D-C7FA-9434309F3B91}"/>
              </a:ext>
            </a:extLst>
          </p:cNvPr>
          <p:cNvSpPr/>
          <p:nvPr/>
        </p:nvSpPr>
        <p:spPr bwMode="auto">
          <a:xfrm>
            <a:off x="3967318" y="3335188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311B0908-654A-9EBD-5F3E-2DE6B8729E9F}"/>
              </a:ext>
            </a:extLst>
          </p:cNvPr>
          <p:cNvSpPr/>
          <p:nvPr/>
        </p:nvSpPr>
        <p:spPr bwMode="auto">
          <a:xfrm>
            <a:off x="4166159" y="2655387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ED77375-31E8-CAFB-46F8-6A6C5A2C57A7}"/>
              </a:ext>
            </a:extLst>
          </p:cNvPr>
          <p:cNvSpPr/>
          <p:nvPr/>
        </p:nvSpPr>
        <p:spPr bwMode="auto">
          <a:xfrm>
            <a:off x="4270923" y="3285753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B93D3FCA-09E8-86A8-74BA-D7C5F8B12BEC}"/>
              </a:ext>
            </a:extLst>
          </p:cNvPr>
          <p:cNvSpPr/>
          <p:nvPr/>
        </p:nvSpPr>
        <p:spPr bwMode="auto">
          <a:xfrm>
            <a:off x="4422286" y="3086381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87B803F5-31BE-1F78-7291-4DB8EAD48D3E}"/>
              </a:ext>
            </a:extLst>
          </p:cNvPr>
          <p:cNvSpPr/>
          <p:nvPr/>
        </p:nvSpPr>
        <p:spPr bwMode="auto">
          <a:xfrm>
            <a:off x="4716302" y="2727395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7EF58E9B-F59E-23F4-EDA1-E801B63C8230}"/>
              </a:ext>
            </a:extLst>
          </p:cNvPr>
          <p:cNvSpPr/>
          <p:nvPr/>
        </p:nvSpPr>
        <p:spPr bwMode="auto">
          <a:xfrm>
            <a:off x="5043414" y="2561481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380B8154-DA6C-2B45-3BCF-EE4D15B4CF66}"/>
              </a:ext>
            </a:extLst>
          </p:cNvPr>
          <p:cNvSpPr/>
          <p:nvPr/>
        </p:nvSpPr>
        <p:spPr bwMode="auto">
          <a:xfrm>
            <a:off x="5117686" y="2964541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0" name="Elipse 19">
            <a:extLst>
              <a:ext uri="{FF2B5EF4-FFF2-40B4-BE49-F238E27FC236}">
                <a16:creationId xmlns:a16="http://schemas.microsoft.com/office/drawing/2014/main" id="{CC40CEC9-7AFD-5267-A6BA-F7D19D964929}"/>
              </a:ext>
            </a:extLst>
          </p:cNvPr>
          <p:cNvSpPr/>
          <p:nvPr/>
        </p:nvSpPr>
        <p:spPr bwMode="auto">
          <a:xfrm>
            <a:off x="5322847" y="2657500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1" name="Elipse 20">
            <a:extLst>
              <a:ext uri="{FF2B5EF4-FFF2-40B4-BE49-F238E27FC236}">
                <a16:creationId xmlns:a16="http://schemas.microsoft.com/office/drawing/2014/main" id="{DDF47F5F-90D2-B631-BF53-4B1942663A2D}"/>
              </a:ext>
            </a:extLst>
          </p:cNvPr>
          <p:cNvSpPr/>
          <p:nvPr/>
        </p:nvSpPr>
        <p:spPr bwMode="auto">
          <a:xfrm>
            <a:off x="5430859" y="2284958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2" name="Elipse 21">
            <a:extLst>
              <a:ext uri="{FF2B5EF4-FFF2-40B4-BE49-F238E27FC236}">
                <a16:creationId xmlns:a16="http://schemas.microsoft.com/office/drawing/2014/main" id="{FA5AC768-5339-1570-296F-C83CAD855B84}"/>
              </a:ext>
            </a:extLst>
          </p:cNvPr>
          <p:cNvSpPr/>
          <p:nvPr/>
        </p:nvSpPr>
        <p:spPr bwMode="auto">
          <a:xfrm>
            <a:off x="5538871" y="3130699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77276B5B-BD2A-738A-A8B2-20708F52EEFE}"/>
              </a:ext>
            </a:extLst>
          </p:cNvPr>
          <p:cNvSpPr/>
          <p:nvPr/>
        </p:nvSpPr>
        <p:spPr bwMode="auto">
          <a:xfrm>
            <a:off x="5801339" y="2996952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57D9D941-2155-4C99-395C-F693A4D7D0DD}"/>
              </a:ext>
            </a:extLst>
          </p:cNvPr>
          <p:cNvSpPr/>
          <p:nvPr/>
        </p:nvSpPr>
        <p:spPr bwMode="auto">
          <a:xfrm>
            <a:off x="6139321" y="3023245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5" name="Elipse 24">
            <a:extLst>
              <a:ext uri="{FF2B5EF4-FFF2-40B4-BE49-F238E27FC236}">
                <a16:creationId xmlns:a16="http://schemas.microsoft.com/office/drawing/2014/main" id="{D7565DB4-F182-0A70-6009-4F4D8D5C8268}"/>
              </a:ext>
            </a:extLst>
          </p:cNvPr>
          <p:cNvSpPr/>
          <p:nvPr/>
        </p:nvSpPr>
        <p:spPr bwMode="auto">
          <a:xfrm>
            <a:off x="6379449" y="3253283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E70EA189-F541-449A-0AD6-7F5F1252013C}"/>
              </a:ext>
            </a:extLst>
          </p:cNvPr>
          <p:cNvSpPr/>
          <p:nvPr/>
        </p:nvSpPr>
        <p:spPr bwMode="auto">
          <a:xfrm>
            <a:off x="6487745" y="2603773"/>
            <a:ext cx="216024" cy="14401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459C4679-0907-7D4D-FB81-F0E09154FA3B}"/>
              </a:ext>
            </a:extLst>
          </p:cNvPr>
          <p:cNvSpPr txBox="1"/>
          <p:nvPr/>
        </p:nvSpPr>
        <p:spPr bwMode="auto">
          <a:xfrm>
            <a:off x="7109773" y="2155464"/>
            <a:ext cx="47525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Nos últimos 15 anos houve </a:t>
            </a:r>
            <a:r>
              <a:rPr kumimoji="0" lang="pt-BR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</a:rPr>
              <a:t>86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“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inflexion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points” para 1 ano com ganhos acima da SELIC</a:t>
            </a:r>
          </a:p>
        </p:txBody>
      </p:sp>
    </p:spTree>
    <p:extLst>
      <p:ext uri="{BB962C8B-B14F-4D97-AF65-F5344CB8AC3E}">
        <p14:creationId xmlns:p14="http://schemas.microsoft.com/office/powerpoint/2010/main" val="207897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D6AD22F-EE2D-B8BF-F870-9ECC0287E4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93" t="29055" r="19291" b="11841"/>
          <a:stretch/>
        </p:blipFill>
        <p:spPr>
          <a:xfrm>
            <a:off x="407368" y="1586934"/>
            <a:ext cx="7128792" cy="4002366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511F6B8F-62DD-810E-80B5-2F04230A11E6}"/>
              </a:ext>
            </a:extLst>
          </p:cNvPr>
          <p:cNvSpPr txBox="1"/>
          <p:nvPr/>
        </p:nvSpPr>
        <p:spPr bwMode="auto">
          <a:xfrm>
            <a:off x="7680176" y="1916832"/>
            <a:ext cx="432048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285750" indent="-285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Renda Fixa sempre será uma parte importante do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asset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allocation</a:t>
            </a: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Outras classes de ativos precisam ser consideradas para ganhos reais no longo prazo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3C0F6B5B-8108-984C-8F0A-3E3AA7F52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3- Diversificar = reduzir risco da carteira</a:t>
            </a:r>
          </a:p>
        </p:txBody>
      </p:sp>
    </p:spTree>
    <p:extLst>
      <p:ext uri="{BB962C8B-B14F-4D97-AF65-F5344CB8AC3E}">
        <p14:creationId xmlns:p14="http://schemas.microsoft.com/office/powerpoint/2010/main" val="402056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ixaDeTexto 9">
            <a:extLst>
              <a:ext uri="{FF2B5EF4-FFF2-40B4-BE49-F238E27FC236}">
                <a16:creationId xmlns:a16="http://schemas.microsoft.com/office/drawing/2014/main" id="{28564629-9F0E-D5C2-C983-EBCEC1D94E9A}"/>
              </a:ext>
            </a:extLst>
          </p:cNvPr>
          <p:cNvSpPr txBox="1"/>
          <p:nvPr/>
        </p:nvSpPr>
        <p:spPr>
          <a:xfrm>
            <a:off x="4798242" y="1975327"/>
            <a:ext cx="2467342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Tempo?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Liquidez?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Capacidade de risco?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Tolerância ao risco?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Exigência regulatória?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Tributação?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3444AE1-2448-5D18-573A-C5294ED86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dirty="0"/>
              <a:t>4- O jogo de um RPPS é diferente de outros investidores institucionais</a:t>
            </a:r>
          </a:p>
        </p:txBody>
      </p:sp>
      <p:sp>
        <p:nvSpPr>
          <p:cNvPr id="4" name="Elipse 3">
            <a:extLst>
              <a:ext uri="{FF2B5EF4-FFF2-40B4-BE49-F238E27FC236}">
                <a16:creationId xmlns:a16="http://schemas.microsoft.com/office/drawing/2014/main" id="{6D74CE21-898B-236D-AE51-E13F4813F256}"/>
              </a:ext>
            </a:extLst>
          </p:cNvPr>
          <p:cNvSpPr/>
          <p:nvPr/>
        </p:nvSpPr>
        <p:spPr>
          <a:xfrm>
            <a:off x="1199456" y="1691085"/>
            <a:ext cx="1296144" cy="936104"/>
          </a:xfrm>
          <a:prstGeom prst="ellipse">
            <a:avLst/>
          </a:prstGeom>
          <a:gradFill flip="none" rotWithShape="1">
            <a:gsLst>
              <a:gs pos="46000">
                <a:srgbClr val="157D9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DB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4208E634-B8C9-279B-D483-F529C02DDC80}"/>
              </a:ext>
            </a:extLst>
          </p:cNvPr>
          <p:cNvSpPr/>
          <p:nvPr/>
        </p:nvSpPr>
        <p:spPr>
          <a:xfrm>
            <a:off x="2351584" y="3089649"/>
            <a:ext cx="1296144" cy="936104"/>
          </a:xfrm>
          <a:prstGeom prst="ellipse">
            <a:avLst/>
          </a:prstGeom>
          <a:gradFill flip="none" rotWithShape="1">
            <a:gsLst>
              <a:gs pos="46000">
                <a:srgbClr val="157D9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DC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B8199BE3-C13D-1007-A19E-69C9EC7BD940}"/>
              </a:ext>
            </a:extLst>
          </p:cNvPr>
          <p:cNvSpPr/>
          <p:nvPr/>
        </p:nvSpPr>
        <p:spPr>
          <a:xfrm>
            <a:off x="3647728" y="4294747"/>
            <a:ext cx="1872208" cy="936104"/>
          </a:xfrm>
          <a:prstGeom prst="ellipse">
            <a:avLst/>
          </a:prstGeom>
          <a:gradFill flip="none" rotWithShape="1">
            <a:gsLst>
              <a:gs pos="46000">
                <a:srgbClr val="157D9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Soberanos</a:t>
            </a:r>
          </a:p>
        </p:txBody>
      </p:sp>
      <p:sp>
        <p:nvSpPr>
          <p:cNvPr id="7" name="Elipse 6">
            <a:extLst>
              <a:ext uri="{FF2B5EF4-FFF2-40B4-BE49-F238E27FC236}">
                <a16:creationId xmlns:a16="http://schemas.microsoft.com/office/drawing/2014/main" id="{C9C0382A-00D9-5AA4-A09B-A55CD1DCA7AF}"/>
              </a:ext>
            </a:extLst>
          </p:cNvPr>
          <p:cNvSpPr/>
          <p:nvPr/>
        </p:nvSpPr>
        <p:spPr>
          <a:xfrm>
            <a:off x="6528048" y="4359909"/>
            <a:ext cx="1872208" cy="936104"/>
          </a:xfrm>
          <a:prstGeom prst="ellipse">
            <a:avLst/>
          </a:prstGeom>
          <a:gradFill flip="none" rotWithShape="1">
            <a:gsLst>
              <a:gs pos="46000">
                <a:srgbClr val="157D9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Fundações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045D6662-966F-672B-9411-CED5A9F9DFC4}"/>
              </a:ext>
            </a:extLst>
          </p:cNvPr>
          <p:cNvSpPr/>
          <p:nvPr/>
        </p:nvSpPr>
        <p:spPr>
          <a:xfrm>
            <a:off x="8328248" y="3089649"/>
            <a:ext cx="1872208" cy="936104"/>
          </a:xfrm>
          <a:prstGeom prst="ellipse">
            <a:avLst/>
          </a:prstGeom>
          <a:gradFill flip="none" rotWithShape="1">
            <a:gsLst>
              <a:gs pos="46000">
                <a:srgbClr val="157D9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Bancos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59CE49CC-B8B9-EA12-35B4-2B27EE195200}"/>
              </a:ext>
            </a:extLst>
          </p:cNvPr>
          <p:cNvSpPr/>
          <p:nvPr/>
        </p:nvSpPr>
        <p:spPr>
          <a:xfrm>
            <a:off x="9408368" y="1691085"/>
            <a:ext cx="2376264" cy="936104"/>
          </a:xfrm>
          <a:prstGeom prst="ellipse">
            <a:avLst/>
          </a:prstGeom>
          <a:gradFill flip="none" rotWithShape="1">
            <a:gsLst>
              <a:gs pos="46000">
                <a:srgbClr val="157D99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t>Seguradoras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99B1C37C-E58D-9AAA-74BD-C5FDD311EEB6}"/>
              </a:ext>
            </a:extLst>
          </p:cNvPr>
          <p:cNvSpPr/>
          <p:nvPr/>
        </p:nvSpPr>
        <p:spPr>
          <a:xfrm>
            <a:off x="4795088" y="1720391"/>
            <a:ext cx="2601823" cy="2051174"/>
          </a:xfrm>
          <a:prstGeom prst="ellipse">
            <a:avLst/>
          </a:prstGeom>
          <a:noFill/>
          <a:ln w="57150">
            <a:solidFill>
              <a:schemeClr val="bg1">
                <a:lumMod val="65000"/>
              </a:schemeClr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BB5DDBF2-FA82-E429-B83D-0D08E7E5FDD5}"/>
              </a:ext>
            </a:extLst>
          </p:cNvPr>
          <p:cNvSpPr/>
          <p:nvPr/>
        </p:nvSpPr>
        <p:spPr>
          <a:xfrm rot="20768126">
            <a:off x="4250102" y="2015424"/>
            <a:ext cx="3475772" cy="1343223"/>
          </a:xfrm>
          <a:prstGeom prst="ellipse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E8D8C70F-0F5E-8828-FE4C-CFE89CA09F43}"/>
              </a:ext>
            </a:extLst>
          </p:cNvPr>
          <p:cNvSpPr/>
          <p:nvPr/>
        </p:nvSpPr>
        <p:spPr>
          <a:xfrm rot="1090881">
            <a:off x="4483648" y="2148619"/>
            <a:ext cx="3475772" cy="1343223"/>
          </a:xfrm>
          <a:prstGeom prst="ellipse">
            <a:avLst/>
          </a:prstGeom>
          <a:noFill/>
          <a:ln w="5715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6118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444AE1-2448-5D18-573A-C5294ED86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000" dirty="0"/>
              <a:t>4- O jogo de um RPPS é diferente de outros investidores institucionais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F29C23EE-EBD5-48D2-146F-C167378793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2159"/>
          <a:stretch/>
        </p:blipFill>
        <p:spPr>
          <a:xfrm>
            <a:off x="358638" y="1751149"/>
            <a:ext cx="11833362" cy="275797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2724942C-24A1-06B5-7116-232AEA5F55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7151"/>
          <a:stretch/>
        </p:blipFill>
        <p:spPr>
          <a:xfrm>
            <a:off x="358638" y="4499288"/>
            <a:ext cx="11833362" cy="40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4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D0BDE07-0A26-06DD-5A50-87FBAA6625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2" t="29652" r="10895" b="12437"/>
          <a:stretch/>
        </p:blipFill>
        <p:spPr>
          <a:xfrm>
            <a:off x="119336" y="1520788"/>
            <a:ext cx="9075482" cy="381642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026C7D28-12DD-BD72-0E6A-2A4BF75D41C3}"/>
              </a:ext>
            </a:extLst>
          </p:cNvPr>
          <p:cNvSpPr txBox="1"/>
          <p:nvPr/>
        </p:nvSpPr>
        <p:spPr bwMode="auto">
          <a:xfrm>
            <a:off x="8983963" y="2060848"/>
            <a:ext cx="3168352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285750" indent="-285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Renda variável tem ganhos sistematicamente maiores do que Renda Fixa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Riscos e retornos são medidos com mais confiança no longo prazo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6F52395-F4F9-74FD-87C8-8ED0CA4FC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365125"/>
            <a:ext cx="11089232" cy="1325563"/>
          </a:xfrm>
        </p:spPr>
        <p:txBody>
          <a:bodyPr>
            <a:normAutofit/>
          </a:bodyPr>
          <a:lstStyle/>
          <a:p>
            <a:r>
              <a:rPr lang="pt-BR" sz="3200" dirty="0"/>
              <a:t>5- Seus ganhos e seus riscos são medidos em longo prazo</a:t>
            </a:r>
          </a:p>
        </p:txBody>
      </p:sp>
    </p:spTree>
    <p:extLst>
      <p:ext uri="{BB962C8B-B14F-4D97-AF65-F5344CB8AC3E}">
        <p14:creationId xmlns:p14="http://schemas.microsoft.com/office/powerpoint/2010/main" val="3149610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FA2F16-FEEC-1896-85C3-0F1D83F16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6- Alocação estratégica ≠ alocação tática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763963"/>
          </a:xfrm>
        </p:spPr>
        <p:txBody>
          <a:bodyPr/>
          <a:lstStyle/>
          <a:p>
            <a:pPr eaLnBrk="1" hangingPunct="1"/>
            <a:r>
              <a:rPr lang="pt-BR" dirty="0">
                <a:solidFill>
                  <a:srgbClr val="2A2D76"/>
                </a:solidFill>
              </a:rPr>
              <a:t>É a decisão mais importante (maior fonte de retorno) no processo de gestão de portfólio.</a:t>
            </a:r>
          </a:p>
          <a:p>
            <a:pPr lvl="1"/>
            <a:r>
              <a:rPr lang="pt-BR" sz="2000" dirty="0">
                <a:solidFill>
                  <a:srgbClr val="2A2D76"/>
                </a:solidFill>
              </a:rPr>
              <a:t>Estratégica = alocação de </a:t>
            </a:r>
            <a:r>
              <a:rPr lang="pt-BR" sz="2000" i="1" dirty="0">
                <a:solidFill>
                  <a:srgbClr val="2A2D76"/>
                </a:solidFill>
              </a:rPr>
              <a:t>longo prazo</a:t>
            </a:r>
            <a:r>
              <a:rPr lang="pt-BR" sz="2000" dirty="0">
                <a:solidFill>
                  <a:srgbClr val="2A2D76"/>
                </a:solidFill>
              </a:rPr>
              <a:t>, com alocações target para as classes de ativos.</a:t>
            </a:r>
          </a:p>
          <a:p>
            <a:pPr lvl="1"/>
            <a:r>
              <a:rPr lang="pt-BR" sz="2000" dirty="0">
                <a:solidFill>
                  <a:srgbClr val="2A2D76"/>
                </a:solidFill>
              </a:rPr>
              <a:t>Estas definem o IPS, o portfólio-alvo e o benchmark a se usar.</a:t>
            </a:r>
          </a:p>
          <a:p>
            <a:pPr lvl="1"/>
            <a:r>
              <a:rPr lang="pt-BR" sz="2000" dirty="0">
                <a:solidFill>
                  <a:srgbClr val="2A2D76"/>
                </a:solidFill>
              </a:rPr>
              <a:t>O objetivo é maximizar a utilidade esperada para o investidor, sujeito a quaisquer restrições.</a:t>
            </a:r>
          </a:p>
          <a:p>
            <a:r>
              <a:rPr lang="en-US" sz="2400" dirty="0" err="1">
                <a:solidFill>
                  <a:srgbClr val="2A2D76"/>
                </a:solidFill>
              </a:rPr>
              <a:t>Alocações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táticas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são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desvios</a:t>
            </a:r>
            <a:r>
              <a:rPr lang="en-US" sz="2400" dirty="0">
                <a:solidFill>
                  <a:srgbClr val="2A2D76"/>
                </a:solidFill>
              </a:rPr>
              <a:t> de </a:t>
            </a:r>
            <a:r>
              <a:rPr lang="en-US" sz="2400" dirty="0" err="1">
                <a:solidFill>
                  <a:srgbClr val="2A2D76"/>
                </a:solidFill>
              </a:rPr>
              <a:t>curto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prazo</a:t>
            </a:r>
            <a:r>
              <a:rPr lang="en-US" sz="2400" dirty="0">
                <a:solidFill>
                  <a:srgbClr val="2A2D76"/>
                </a:solidFill>
              </a:rPr>
              <a:t> para </a:t>
            </a:r>
            <a:r>
              <a:rPr lang="en-US" sz="2400" dirty="0" err="1">
                <a:solidFill>
                  <a:srgbClr val="2A2D76"/>
                </a:solidFill>
              </a:rPr>
              <a:t>aproveitar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oportunidades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pontuais</a:t>
            </a:r>
            <a:r>
              <a:rPr lang="en-US" sz="2400" dirty="0">
                <a:solidFill>
                  <a:srgbClr val="2A2D76"/>
                </a:solidFill>
              </a:rPr>
              <a:t>.</a:t>
            </a:r>
          </a:p>
          <a:p>
            <a:r>
              <a:rPr lang="en-US" sz="2400" dirty="0">
                <a:solidFill>
                  <a:srgbClr val="2A2D76"/>
                </a:solidFill>
              </a:rPr>
              <a:t>Mas </a:t>
            </a:r>
            <a:r>
              <a:rPr lang="en-US" sz="2400" dirty="0" err="1">
                <a:solidFill>
                  <a:srgbClr val="2A2D76"/>
                </a:solidFill>
              </a:rPr>
              <a:t>quanto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eu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posso</a:t>
            </a:r>
            <a:r>
              <a:rPr lang="en-US" sz="2400" dirty="0">
                <a:solidFill>
                  <a:srgbClr val="2A2D76"/>
                </a:solidFill>
              </a:rPr>
              <a:t> me </a:t>
            </a:r>
            <a:r>
              <a:rPr lang="en-US" sz="2400" dirty="0" err="1">
                <a:solidFill>
                  <a:srgbClr val="2A2D76"/>
                </a:solidFill>
              </a:rPr>
              <a:t>desviar</a:t>
            </a:r>
            <a:r>
              <a:rPr lang="en-US" sz="2400" dirty="0">
                <a:solidFill>
                  <a:srgbClr val="2A2D76"/>
                </a:solidFill>
              </a:rPr>
              <a:t> de </a:t>
            </a:r>
            <a:r>
              <a:rPr lang="en-US" sz="2400" dirty="0" err="1">
                <a:solidFill>
                  <a:srgbClr val="2A2D76"/>
                </a:solidFill>
              </a:rPr>
              <a:t>minha</a:t>
            </a:r>
            <a:r>
              <a:rPr lang="en-US" sz="2400" dirty="0">
                <a:solidFill>
                  <a:srgbClr val="2A2D76"/>
                </a:solidFill>
              </a:rPr>
              <a:t> </a:t>
            </a:r>
            <a:r>
              <a:rPr lang="en-US" sz="2400" dirty="0" err="1">
                <a:solidFill>
                  <a:srgbClr val="2A2D76"/>
                </a:solidFill>
              </a:rPr>
              <a:t>alocação</a:t>
            </a:r>
            <a:r>
              <a:rPr lang="en-US" sz="2400" dirty="0">
                <a:solidFill>
                  <a:srgbClr val="2A2D76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21587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35051" y="573088"/>
            <a:ext cx="10363200" cy="838200"/>
          </a:xfrm>
        </p:spPr>
        <p:txBody>
          <a:bodyPr/>
          <a:lstStyle/>
          <a:p>
            <a:pPr eaLnBrk="1" hangingPunct="1"/>
            <a:r>
              <a:rPr lang="en-US" dirty="0"/>
              <a:t>7- </a:t>
            </a:r>
            <a:r>
              <a:rPr lang="en-US" dirty="0" err="1"/>
              <a:t>Você</a:t>
            </a:r>
            <a:r>
              <a:rPr lang="en-US" dirty="0"/>
              <a:t> </a:t>
            </a:r>
            <a:r>
              <a:rPr lang="en-US" dirty="0" err="1"/>
              <a:t>tem</a:t>
            </a:r>
            <a:r>
              <a:rPr lang="en-US" dirty="0"/>
              <a:t> </a:t>
            </a:r>
            <a:r>
              <a:rPr lang="en-US" dirty="0" err="1"/>
              <a:t>corredores</a:t>
            </a:r>
            <a:r>
              <a:rPr lang="en-US" dirty="0"/>
              <a:t>. </a:t>
            </a:r>
            <a:r>
              <a:rPr lang="en-US" dirty="0" err="1"/>
              <a:t>Respeite-os</a:t>
            </a:r>
            <a:r>
              <a:rPr lang="en-US" dirty="0"/>
              <a:t>!</a:t>
            </a:r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36000" y="6381750"/>
            <a:ext cx="2844800" cy="476250"/>
          </a:xfrm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69455" y="1524001"/>
            <a:ext cx="10658908" cy="219303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dirty="0">
                <a:solidFill>
                  <a:srgbClr val="2A2D76"/>
                </a:solidFill>
              </a:rPr>
              <a:t>Se </a:t>
            </a:r>
            <a:r>
              <a:rPr lang="en-GB" dirty="0" err="1">
                <a:solidFill>
                  <a:srgbClr val="2A2D76"/>
                </a:solidFill>
              </a:rPr>
              <a:t>chegar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ao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limite</a:t>
            </a:r>
            <a:r>
              <a:rPr lang="en-GB" dirty="0">
                <a:solidFill>
                  <a:srgbClr val="2A2D76"/>
                </a:solidFill>
              </a:rPr>
              <a:t> de um corridor, </a:t>
            </a:r>
            <a:r>
              <a:rPr lang="en-GB" dirty="0" err="1">
                <a:solidFill>
                  <a:srgbClr val="2A2D76"/>
                </a:solidFill>
              </a:rPr>
              <a:t>você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tem</a:t>
            </a:r>
            <a:r>
              <a:rPr lang="en-GB" dirty="0">
                <a:solidFill>
                  <a:srgbClr val="2A2D76"/>
                </a:solidFill>
              </a:rPr>
              <a:t> que </a:t>
            </a:r>
            <a:r>
              <a:rPr lang="en-GB" dirty="0" err="1">
                <a:solidFill>
                  <a:srgbClr val="2A2D76"/>
                </a:solidFill>
              </a:rPr>
              <a:t>rebalancear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sua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carteira</a:t>
            </a:r>
            <a:r>
              <a:rPr lang="en-GB" dirty="0">
                <a:solidFill>
                  <a:srgbClr val="2A2D76"/>
                </a:solidFill>
              </a:rPr>
              <a:t>:</a:t>
            </a:r>
          </a:p>
          <a:p>
            <a:pPr eaLnBrk="1" hangingPunct="1"/>
            <a:r>
              <a:rPr lang="en-GB" dirty="0">
                <a:solidFill>
                  <a:srgbClr val="2A2D76"/>
                </a:solidFill>
              </a:rPr>
              <a:t>Ex: 40% </a:t>
            </a:r>
            <a:r>
              <a:rPr lang="en-GB" dirty="0" err="1">
                <a:solidFill>
                  <a:srgbClr val="2A2D76"/>
                </a:solidFill>
              </a:rPr>
              <a:t>alocados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em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renda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fixa</a:t>
            </a:r>
            <a:r>
              <a:rPr lang="en-GB" dirty="0">
                <a:solidFill>
                  <a:srgbClr val="2A2D76"/>
                </a:solidFill>
              </a:rPr>
              <a:t> ± 5%. </a:t>
            </a:r>
            <a:r>
              <a:rPr lang="en-GB" dirty="0" err="1">
                <a:solidFill>
                  <a:srgbClr val="2A2D76"/>
                </a:solidFill>
              </a:rPr>
              <a:t>Significa</a:t>
            </a:r>
            <a:r>
              <a:rPr lang="en-GB" dirty="0">
                <a:solidFill>
                  <a:srgbClr val="2A2D76"/>
                </a:solidFill>
              </a:rPr>
              <a:t> que </a:t>
            </a:r>
            <a:r>
              <a:rPr lang="en-GB" dirty="0" err="1">
                <a:solidFill>
                  <a:srgbClr val="2A2D76"/>
                </a:solidFill>
              </a:rPr>
              <a:t>você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pode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ir</a:t>
            </a:r>
            <a:r>
              <a:rPr lang="en-GB" dirty="0">
                <a:solidFill>
                  <a:srgbClr val="2A2D76"/>
                </a:solidFill>
              </a:rPr>
              <a:t> de 35% a 45% de </a:t>
            </a:r>
            <a:r>
              <a:rPr lang="en-GB" dirty="0" err="1">
                <a:solidFill>
                  <a:srgbClr val="2A2D76"/>
                </a:solidFill>
              </a:rPr>
              <a:t>alocação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sem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estar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desenquadrado</a:t>
            </a:r>
            <a:r>
              <a:rPr lang="en-GB" dirty="0">
                <a:solidFill>
                  <a:srgbClr val="2A2D76"/>
                </a:solidFill>
              </a:rPr>
              <a:t>;</a:t>
            </a:r>
          </a:p>
          <a:p>
            <a:pPr lvl="1" eaLnBrk="1" hangingPunct="1"/>
            <a:r>
              <a:rPr lang="en-GB" dirty="0" err="1">
                <a:solidFill>
                  <a:srgbClr val="2A2D76"/>
                </a:solidFill>
              </a:rPr>
              <a:t>Requer</a:t>
            </a:r>
            <a:r>
              <a:rPr lang="en-GB" dirty="0">
                <a:solidFill>
                  <a:srgbClr val="2A2D76"/>
                </a:solidFill>
              </a:rPr>
              <a:t> um </a:t>
            </a:r>
            <a:r>
              <a:rPr lang="en-GB" dirty="0" err="1">
                <a:solidFill>
                  <a:srgbClr val="2A2D76"/>
                </a:solidFill>
              </a:rPr>
              <a:t>monitoramento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contínuo</a:t>
            </a:r>
            <a:endParaRPr lang="en-GB" dirty="0">
              <a:solidFill>
                <a:srgbClr val="2A2D76"/>
              </a:solidFill>
            </a:endParaRPr>
          </a:p>
          <a:p>
            <a:pPr eaLnBrk="1" hangingPunct="1"/>
            <a:endParaRPr lang="en-GB" dirty="0">
              <a:solidFill>
                <a:srgbClr val="2A2D76"/>
              </a:solidFill>
            </a:endParaRPr>
          </a:p>
        </p:txBody>
      </p:sp>
      <p:cxnSp>
        <p:nvCxnSpPr>
          <p:cNvPr id="3" name="Conector reto 2">
            <a:extLst>
              <a:ext uri="{FF2B5EF4-FFF2-40B4-BE49-F238E27FC236}">
                <a16:creationId xmlns:a16="http://schemas.microsoft.com/office/drawing/2014/main" id="{EFA08B9A-A297-A48A-F082-D03FA40BC79C}"/>
              </a:ext>
            </a:extLst>
          </p:cNvPr>
          <p:cNvCxnSpPr/>
          <p:nvPr/>
        </p:nvCxnSpPr>
        <p:spPr>
          <a:xfrm>
            <a:off x="1199456" y="4077072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F0932D61-8781-E369-A753-9995832FB1C5}"/>
              </a:ext>
            </a:extLst>
          </p:cNvPr>
          <p:cNvCxnSpPr/>
          <p:nvPr/>
        </p:nvCxnSpPr>
        <p:spPr>
          <a:xfrm>
            <a:off x="1199456" y="522920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aixaDeTexto 4">
            <a:extLst>
              <a:ext uri="{FF2B5EF4-FFF2-40B4-BE49-F238E27FC236}">
                <a16:creationId xmlns:a16="http://schemas.microsoft.com/office/drawing/2014/main" id="{8DDC01D5-A059-1CEA-EC0C-02DC7A42DA8B}"/>
              </a:ext>
            </a:extLst>
          </p:cNvPr>
          <p:cNvSpPr txBox="1"/>
          <p:nvPr/>
        </p:nvSpPr>
        <p:spPr>
          <a:xfrm>
            <a:off x="8636719" y="3891339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45%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8ACD3D4-B9C5-7C12-21D2-49799DB61D2A}"/>
              </a:ext>
            </a:extLst>
          </p:cNvPr>
          <p:cNvSpPr txBox="1"/>
          <p:nvPr/>
        </p:nvSpPr>
        <p:spPr>
          <a:xfrm>
            <a:off x="8670994" y="5044534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35%</a:t>
            </a:r>
          </a:p>
        </p:txBody>
      </p:sp>
      <p:sp>
        <p:nvSpPr>
          <p:cNvPr id="8" name="Forma Livre: Forma 7">
            <a:extLst>
              <a:ext uri="{FF2B5EF4-FFF2-40B4-BE49-F238E27FC236}">
                <a16:creationId xmlns:a16="http://schemas.microsoft.com/office/drawing/2014/main" id="{4DEB2B5D-AA85-229E-9DEE-61914F2D69E0}"/>
              </a:ext>
            </a:extLst>
          </p:cNvPr>
          <p:cNvSpPr/>
          <p:nvPr/>
        </p:nvSpPr>
        <p:spPr>
          <a:xfrm>
            <a:off x="1266825" y="3904662"/>
            <a:ext cx="7334250" cy="1585935"/>
          </a:xfrm>
          <a:custGeom>
            <a:avLst/>
            <a:gdLst>
              <a:gd name="connsiteX0" fmla="*/ 0 w 7334250"/>
              <a:gd name="connsiteY0" fmla="*/ 1200738 h 1585935"/>
              <a:gd name="connsiteX1" fmla="*/ 57150 w 7334250"/>
              <a:gd name="connsiteY1" fmla="*/ 1067388 h 1585935"/>
              <a:gd name="connsiteX2" fmla="*/ 238125 w 7334250"/>
              <a:gd name="connsiteY2" fmla="*/ 1124538 h 1585935"/>
              <a:gd name="connsiteX3" fmla="*/ 314325 w 7334250"/>
              <a:gd name="connsiteY3" fmla="*/ 734013 h 1585935"/>
              <a:gd name="connsiteX4" fmla="*/ 600075 w 7334250"/>
              <a:gd name="connsiteY4" fmla="*/ 829263 h 1585935"/>
              <a:gd name="connsiteX5" fmla="*/ 704850 w 7334250"/>
              <a:gd name="connsiteY5" fmla="*/ 372063 h 1585935"/>
              <a:gd name="connsiteX6" fmla="*/ 1000125 w 7334250"/>
              <a:gd name="connsiteY6" fmla="*/ 486363 h 1585935"/>
              <a:gd name="connsiteX7" fmla="*/ 1123950 w 7334250"/>
              <a:gd name="connsiteY7" fmla="*/ 48213 h 1585935"/>
              <a:gd name="connsiteX8" fmla="*/ 1495425 w 7334250"/>
              <a:gd name="connsiteY8" fmla="*/ 419688 h 1585935"/>
              <a:gd name="connsiteX9" fmla="*/ 1724025 w 7334250"/>
              <a:gd name="connsiteY9" fmla="*/ 162513 h 1585935"/>
              <a:gd name="connsiteX10" fmla="*/ 1924050 w 7334250"/>
              <a:gd name="connsiteY10" fmla="*/ 457788 h 1585935"/>
              <a:gd name="connsiteX11" fmla="*/ 2152650 w 7334250"/>
              <a:gd name="connsiteY11" fmla="*/ 588 h 1585935"/>
              <a:gd name="connsiteX12" fmla="*/ 2352675 w 7334250"/>
              <a:gd name="connsiteY12" fmla="*/ 572088 h 1585935"/>
              <a:gd name="connsiteX13" fmla="*/ 2581275 w 7334250"/>
              <a:gd name="connsiteY13" fmla="*/ 486363 h 1585935"/>
              <a:gd name="connsiteX14" fmla="*/ 2724150 w 7334250"/>
              <a:gd name="connsiteY14" fmla="*/ 867363 h 1585935"/>
              <a:gd name="connsiteX15" fmla="*/ 2962275 w 7334250"/>
              <a:gd name="connsiteY15" fmla="*/ 638763 h 1585935"/>
              <a:gd name="connsiteX16" fmla="*/ 3162300 w 7334250"/>
              <a:gd name="connsiteY16" fmla="*/ 1105488 h 1585935"/>
              <a:gd name="connsiteX17" fmla="*/ 3352800 w 7334250"/>
              <a:gd name="connsiteY17" fmla="*/ 943563 h 1585935"/>
              <a:gd name="connsiteX18" fmla="*/ 3609975 w 7334250"/>
              <a:gd name="connsiteY18" fmla="*/ 1257888 h 1585935"/>
              <a:gd name="connsiteX19" fmla="*/ 3771900 w 7334250"/>
              <a:gd name="connsiteY19" fmla="*/ 1086438 h 1585935"/>
              <a:gd name="connsiteX20" fmla="*/ 4038600 w 7334250"/>
              <a:gd name="connsiteY20" fmla="*/ 1476963 h 1585935"/>
              <a:gd name="connsiteX21" fmla="*/ 4276725 w 7334250"/>
              <a:gd name="connsiteY21" fmla="*/ 1410288 h 1585935"/>
              <a:gd name="connsiteX22" fmla="*/ 4562475 w 7334250"/>
              <a:gd name="connsiteY22" fmla="*/ 1581738 h 1585935"/>
              <a:gd name="connsiteX23" fmla="*/ 4772025 w 7334250"/>
              <a:gd name="connsiteY23" fmla="*/ 1438863 h 1585935"/>
              <a:gd name="connsiteX24" fmla="*/ 5172075 w 7334250"/>
              <a:gd name="connsiteY24" fmla="*/ 1581738 h 1585935"/>
              <a:gd name="connsiteX25" fmla="*/ 5381625 w 7334250"/>
              <a:gd name="connsiteY25" fmla="*/ 1238838 h 1585935"/>
              <a:gd name="connsiteX26" fmla="*/ 5781675 w 7334250"/>
              <a:gd name="connsiteY26" fmla="*/ 1381713 h 1585935"/>
              <a:gd name="connsiteX27" fmla="*/ 6029325 w 7334250"/>
              <a:gd name="connsiteY27" fmla="*/ 972138 h 1585935"/>
              <a:gd name="connsiteX28" fmla="*/ 6410325 w 7334250"/>
              <a:gd name="connsiteY28" fmla="*/ 895938 h 1585935"/>
              <a:gd name="connsiteX29" fmla="*/ 6496050 w 7334250"/>
              <a:gd name="connsiteY29" fmla="*/ 914988 h 1585935"/>
              <a:gd name="connsiteX30" fmla="*/ 6591300 w 7334250"/>
              <a:gd name="connsiteY30" fmla="*/ 705438 h 1585935"/>
              <a:gd name="connsiteX31" fmla="*/ 6791325 w 7334250"/>
              <a:gd name="connsiteY31" fmla="*/ 743538 h 1585935"/>
              <a:gd name="connsiteX32" fmla="*/ 6810375 w 7334250"/>
              <a:gd name="connsiteY32" fmla="*/ 495888 h 1585935"/>
              <a:gd name="connsiteX33" fmla="*/ 7058025 w 7334250"/>
              <a:gd name="connsiteY33" fmla="*/ 543513 h 1585935"/>
              <a:gd name="connsiteX34" fmla="*/ 7153275 w 7334250"/>
              <a:gd name="connsiteY34" fmla="*/ 229188 h 1585935"/>
              <a:gd name="connsiteX35" fmla="*/ 7239000 w 7334250"/>
              <a:gd name="connsiteY35" fmla="*/ 286338 h 1585935"/>
              <a:gd name="connsiteX36" fmla="*/ 7334250 w 7334250"/>
              <a:gd name="connsiteY36" fmla="*/ 19638 h 1585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334250" h="1585935">
                <a:moveTo>
                  <a:pt x="0" y="1200738"/>
                </a:moveTo>
                <a:cubicBezTo>
                  <a:pt x="8731" y="1140413"/>
                  <a:pt x="17463" y="1080088"/>
                  <a:pt x="57150" y="1067388"/>
                </a:cubicBezTo>
                <a:cubicBezTo>
                  <a:pt x="96838" y="1054688"/>
                  <a:pt x="195263" y="1180100"/>
                  <a:pt x="238125" y="1124538"/>
                </a:cubicBezTo>
                <a:cubicBezTo>
                  <a:pt x="280988" y="1068975"/>
                  <a:pt x="254000" y="783225"/>
                  <a:pt x="314325" y="734013"/>
                </a:cubicBezTo>
                <a:cubicBezTo>
                  <a:pt x="374650" y="684801"/>
                  <a:pt x="534988" y="889588"/>
                  <a:pt x="600075" y="829263"/>
                </a:cubicBezTo>
                <a:cubicBezTo>
                  <a:pt x="665162" y="768938"/>
                  <a:pt x="638175" y="429213"/>
                  <a:pt x="704850" y="372063"/>
                </a:cubicBezTo>
                <a:cubicBezTo>
                  <a:pt x="771525" y="314913"/>
                  <a:pt x="930275" y="540338"/>
                  <a:pt x="1000125" y="486363"/>
                </a:cubicBezTo>
                <a:cubicBezTo>
                  <a:pt x="1069975" y="432388"/>
                  <a:pt x="1041400" y="59325"/>
                  <a:pt x="1123950" y="48213"/>
                </a:cubicBezTo>
                <a:cubicBezTo>
                  <a:pt x="1206500" y="37101"/>
                  <a:pt x="1395413" y="400638"/>
                  <a:pt x="1495425" y="419688"/>
                </a:cubicBezTo>
                <a:cubicBezTo>
                  <a:pt x="1595438" y="438738"/>
                  <a:pt x="1652588" y="156163"/>
                  <a:pt x="1724025" y="162513"/>
                </a:cubicBezTo>
                <a:cubicBezTo>
                  <a:pt x="1795462" y="168863"/>
                  <a:pt x="1852613" y="484775"/>
                  <a:pt x="1924050" y="457788"/>
                </a:cubicBezTo>
                <a:cubicBezTo>
                  <a:pt x="1995487" y="430801"/>
                  <a:pt x="2081213" y="-18462"/>
                  <a:pt x="2152650" y="588"/>
                </a:cubicBezTo>
                <a:cubicBezTo>
                  <a:pt x="2224088" y="19638"/>
                  <a:pt x="2281238" y="491125"/>
                  <a:pt x="2352675" y="572088"/>
                </a:cubicBezTo>
                <a:cubicBezTo>
                  <a:pt x="2424113" y="653050"/>
                  <a:pt x="2519363" y="437151"/>
                  <a:pt x="2581275" y="486363"/>
                </a:cubicBezTo>
                <a:cubicBezTo>
                  <a:pt x="2643187" y="535575"/>
                  <a:pt x="2660650" y="841963"/>
                  <a:pt x="2724150" y="867363"/>
                </a:cubicBezTo>
                <a:cubicBezTo>
                  <a:pt x="2787650" y="892763"/>
                  <a:pt x="2889250" y="599075"/>
                  <a:pt x="2962275" y="638763"/>
                </a:cubicBezTo>
                <a:cubicBezTo>
                  <a:pt x="3035300" y="678450"/>
                  <a:pt x="3097213" y="1054688"/>
                  <a:pt x="3162300" y="1105488"/>
                </a:cubicBezTo>
                <a:cubicBezTo>
                  <a:pt x="3227388" y="1156288"/>
                  <a:pt x="3278188" y="918163"/>
                  <a:pt x="3352800" y="943563"/>
                </a:cubicBezTo>
                <a:cubicBezTo>
                  <a:pt x="3427412" y="968963"/>
                  <a:pt x="3540125" y="1234076"/>
                  <a:pt x="3609975" y="1257888"/>
                </a:cubicBezTo>
                <a:cubicBezTo>
                  <a:pt x="3679825" y="1281700"/>
                  <a:pt x="3700462" y="1049925"/>
                  <a:pt x="3771900" y="1086438"/>
                </a:cubicBezTo>
                <a:cubicBezTo>
                  <a:pt x="3843338" y="1122951"/>
                  <a:pt x="3954462" y="1422988"/>
                  <a:pt x="4038600" y="1476963"/>
                </a:cubicBezTo>
                <a:cubicBezTo>
                  <a:pt x="4122738" y="1530938"/>
                  <a:pt x="4189413" y="1392826"/>
                  <a:pt x="4276725" y="1410288"/>
                </a:cubicBezTo>
                <a:cubicBezTo>
                  <a:pt x="4364037" y="1427750"/>
                  <a:pt x="4479925" y="1576976"/>
                  <a:pt x="4562475" y="1581738"/>
                </a:cubicBezTo>
                <a:cubicBezTo>
                  <a:pt x="4645025" y="1586500"/>
                  <a:pt x="4670425" y="1438863"/>
                  <a:pt x="4772025" y="1438863"/>
                </a:cubicBezTo>
                <a:cubicBezTo>
                  <a:pt x="4873625" y="1438863"/>
                  <a:pt x="5070475" y="1615076"/>
                  <a:pt x="5172075" y="1581738"/>
                </a:cubicBezTo>
                <a:cubicBezTo>
                  <a:pt x="5273675" y="1548401"/>
                  <a:pt x="5280025" y="1272176"/>
                  <a:pt x="5381625" y="1238838"/>
                </a:cubicBezTo>
                <a:cubicBezTo>
                  <a:pt x="5483225" y="1205501"/>
                  <a:pt x="5673725" y="1426163"/>
                  <a:pt x="5781675" y="1381713"/>
                </a:cubicBezTo>
                <a:cubicBezTo>
                  <a:pt x="5889625" y="1337263"/>
                  <a:pt x="5924550" y="1053100"/>
                  <a:pt x="6029325" y="972138"/>
                </a:cubicBezTo>
                <a:cubicBezTo>
                  <a:pt x="6134100" y="891176"/>
                  <a:pt x="6332538" y="905463"/>
                  <a:pt x="6410325" y="895938"/>
                </a:cubicBezTo>
                <a:cubicBezTo>
                  <a:pt x="6488112" y="886413"/>
                  <a:pt x="6465888" y="946738"/>
                  <a:pt x="6496050" y="914988"/>
                </a:cubicBezTo>
                <a:cubicBezTo>
                  <a:pt x="6526212" y="883238"/>
                  <a:pt x="6542088" y="734013"/>
                  <a:pt x="6591300" y="705438"/>
                </a:cubicBezTo>
                <a:cubicBezTo>
                  <a:pt x="6640513" y="676863"/>
                  <a:pt x="6754813" y="778463"/>
                  <a:pt x="6791325" y="743538"/>
                </a:cubicBezTo>
                <a:cubicBezTo>
                  <a:pt x="6827837" y="708613"/>
                  <a:pt x="6765925" y="529225"/>
                  <a:pt x="6810375" y="495888"/>
                </a:cubicBezTo>
                <a:cubicBezTo>
                  <a:pt x="6854825" y="462551"/>
                  <a:pt x="7000875" y="587963"/>
                  <a:pt x="7058025" y="543513"/>
                </a:cubicBezTo>
                <a:cubicBezTo>
                  <a:pt x="7115175" y="499063"/>
                  <a:pt x="7123113" y="272050"/>
                  <a:pt x="7153275" y="229188"/>
                </a:cubicBezTo>
                <a:cubicBezTo>
                  <a:pt x="7183437" y="186326"/>
                  <a:pt x="7208838" y="321263"/>
                  <a:pt x="7239000" y="286338"/>
                </a:cubicBezTo>
                <a:cubicBezTo>
                  <a:pt x="7269163" y="251413"/>
                  <a:pt x="7301706" y="135525"/>
                  <a:pt x="7334250" y="19638"/>
                </a:cubicBezTo>
              </a:path>
            </a:pathLst>
          </a:cu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B89CDBE-69F8-C71E-ED87-28C2764EF429}"/>
              </a:ext>
            </a:extLst>
          </p:cNvPr>
          <p:cNvSpPr txBox="1"/>
          <p:nvPr/>
        </p:nvSpPr>
        <p:spPr>
          <a:xfrm>
            <a:off x="8170703" y="3540673"/>
            <a:ext cx="3775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Alocações em Renda Fixa por mês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ECDFE97E-B965-22E3-79AE-4DBA2A96C62A}"/>
              </a:ext>
            </a:extLst>
          </p:cNvPr>
          <p:cNvSpPr txBox="1"/>
          <p:nvPr/>
        </p:nvSpPr>
        <p:spPr>
          <a:xfrm>
            <a:off x="884348" y="5228987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Jan/2010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39BCBE9-F3C2-87F2-0C1F-98E7D326DCE1}"/>
              </a:ext>
            </a:extLst>
          </p:cNvPr>
          <p:cNvSpPr txBox="1"/>
          <p:nvPr/>
        </p:nvSpPr>
        <p:spPr>
          <a:xfrm>
            <a:off x="1737196" y="5228987"/>
            <a:ext cx="764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Jun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/2011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103FB8C-875D-A2AB-C201-7CF63A906E24}"/>
              </a:ext>
            </a:extLst>
          </p:cNvPr>
          <p:cNvSpPr txBox="1"/>
          <p:nvPr/>
        </p:nvSpPr>
        <p:spPr>
          <a:xfrm>
            <a:off x="2711624" y="5228987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Jan/2012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8E0FD735-F045-3816-BB95-DDC29E741D7C}"/>
              </a:ext>
            </a:extLst>
          </p:cNvPr>
          <p:cNvSpPr txBox="1"/>
          <p:nvPr/>
        </p:nvSpPr>
        <p:spPr>
          <a:xfrm>
            <a:off x="3519901" y="5236574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Jun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/2015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6E08C027-5CB1-A7AD-164A-821E5565A59B}"/>
              </a:ext>
            </a:extLst>
          </p:cNvPr>
          <p:cNvSpPr txBox="1"/>
          <p:nvPr/>
        </p:nvSpPr>
        <p:spPr>
          <a:xfrm>
            <a:off x="4257510" y="5215541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Jan/2016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93C15CC-04E9-2C10-7AB6-CE780E2C102E}"/>
              </a:ext>
            </a:extLst>
          </p:cNvPr>
          <p:cNvSpPr txBox="1"/>
          <p:nvPr/>
        </p:nvSpPr>
        <p:spPr>
          <a:xfrm>
            <a:off x="5065787" y="5223128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Jun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/2018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F165E0B-5FD4-1FA8-B5E4-A87746834C66}"/>
              </a:ext>
            </a:extLst>
          </p:cNvPr>
          <p:cNvSpPr txBox="1"/>
          <p:nvPr/>
        </p:nvSpPr>
        <p:spPr>
          <a:xfrm>
            <a:off x="5768456" y="5198243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Jan/2020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3D7295B0-8D6D-F9D4-7039-2C80B6466081}"/>
              </a:ext>
            </a:extLst>
          </p:cNvPr>
          <p:cNvSpPr txBox="1"/>
          <p:nvPr/>
        </p:nvSpPr>
        <p:spPr>
          <a:xfrm>
            <a:off x="6576733" y="5205830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Jun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/2022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392DD612-2AD7-4A0A-A652-06A134E007D6}"/>
              </a:ext>
            </a:extLst>
          </p:cNvPr>
          <p:cNvSpPr txBox="1"/>
          <p:nvPr/>
        </p:nvSpPr>
        <p:spPr>
          <a:xfrm>
            <a:off x="7176120" y="5229200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Jan/2025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C85F9CD0-14E1-AB4D-81C7-F3FF57821EC7}"/>
              </a:ext>
            </a:extLst>
          </p:cNvPr>
          <p:cNvSpPr txBox="1"/>
          <p:nvPr/>
        </p:nvSpPr>
        <p:spPr>
          <a:xfrm>
            <a:off x="7860167" y="5198243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5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Jun</a:t>
            </a:r>
            <a:r>
              <a:rPr kumimoji="0" lang="pt-BR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t>/2025</a:t>
            </a:r>
          </a:p>
        </p:txBody>
      </p:sp>
    </p:spTree>
    <p:extLst>
      <p:ext uri="{BB962C8B-B14F-4D97-AF65-F5344CB8AC3E}">
        <p14:creationId xmlns:p14="http://schemas.microsoft.com/office/powerpoint/2010/main" val="363390305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1035051" y="573088"/>
            <a:ext cx="10363200" cy="838200"/>
          </a:xfrm>
        </p:spPr>
        <p:txBody>
          <a:bodyPr/>
          <a:lstStyle/>
          <a:p>
            <a:pPr eaLnBrk="1" hangingPunct="1"/>
            <a:r>
              <a:rPr lang="en-US" dirty="0"/>
              <a:t>Mas </a:t>
            </a:r>
            <a:r>
              <a:rPr lang="en-US" dirty="0" err="1"/>
              <a:t>quão</a:t>
            </a:r>
            <a:r>
              <a:rPr lang="en-US" dirty="0"/>
              <a:t> largo </a:t>
            </a:r>
            <a:r>
              <a:rPr lang="en-US" dirty="0" err="1"/>
              <a:t>pode</a:t>
            </a:r>
            <a:r>
              <a:rPr lang="en-US" dirty="0"/>
              <a:t> ser um </a:t>
            </a:r>
            <a:r>
              <a:rPr lang="en-US" dirty="0" err="1"/>
              <a:t>corredor</a:t>
            </a:r>
            <a:r>
              <a:rPr lang="en-US" dirty="0"/>
              <a:t>?</a:t>
            </a:r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36000" y="6381750"/>
            <a:ext cx="2844800" cy="476250"/>
          </a:xfrm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1744" y="1524000"/>
            <a:ext cx="11249891" cy="4837113"/>
          </a:xfrm>
        </p:spPr>
        <p:txBody>
          <a:bodyPr/>
          <a:lstStyle/>
          <a:p>
            <a:pPr eaLnBrk="1" hangingPunct="1"/>
            <a:r>
              <a:rPr lang="en-GB" dirty="0">
                <a:solidFill>
                  <a:srgbClr val="2A2D76"/>
                </a:solidFill>
              </a:rPr>
              <a:t>Custos de </a:t>
            </a:r>
            <a:r>
              <a:rPr lang="en-GB" dirty="0" err="1">
                <a:solidFill>
                  <a:srgbClr val="2A2D76"/>
                </a:solidFill>
              </a:rPr>
              <a:t>transação</a:t>
            </a:r>
            <a:r>
              <a:rPr lang="en-GB" dirty="0">
                <a:solidFill>
                  <a:srgbClr val="2A2D76"/>
                </a:solidFill>
              </a:rPr>
              <a:t>, </a:t>
            </a:r>
            <a:r>
              <a:rPr lang="en-GB" dirty="0" err="1">
                <a:solidFill>
                  <a:srgbClr val="2A2D76"/>
                </a:solidFill>
              </a:rPr>
              <a:t>impostos</a:t>
            </a:r>
            <a:r>
              <a:rPr lang="en-GB" dirty="0">
                <a:solidFill>
                  <a:srgbClr val="2A2D76"/>
                </a:solidFill>
              </a:rPr>
              <a:t> &amp; </a:t>
            </a:r>
            <a:r>
              <a:rPr lang="en-GB" dirty="0" err="1">
                <a:solidFill>
                  <a:srgbClr val="2A2D76"/>
                </a:solidFill>
              </a:rPr>
              <a:t>iliquidez</a:t>
            </a:r>
            <a:endParaRPr lang="en-GB" dirty="0">
              <a:solidFill>
                <a:srgbClr val="2A2D76"/>
              </a:solidFill>
            </a:endParaRPr>
          </a:p>
          <a:p>
            <a:pPr marL="457200" lvl="1" indent="0" eaLnBrk="1" hangingPunct="1">
              <a:spcBef>
                <a:spcPts val="400"/>
              </a:spcBef>
              <a:buNone/>
            </a:pPr>
            <a:r>
              <a:rPr lang="en-US" dirty="0">
                <a:solidFill>
                  <a:srgbClr val="2A2D76"/>
                </a:solidFill>
              </a:rPr>
              <a:t>→ </a:t>
            </a:r>
            <a:r>
              <a:rPr lang="en-US" sz="2000" dirty="0" err="1">
                <a:solidFill>
                  <a:srgbClr val="00B050"/>
                </a:solidFill>
              </a:rPr>
              <a:t>aumente</a:t>
            </a:r>
            <a:r>
              <a:rPr lang="en-US" sz="2000" dirty="0">
                <a:solidFill>
                  <a:srgbClr val="2A2D76"/>
                </a:solidFill>
              </a:rPr>
              <a:t> o </a:t>
            </a:r>
            <a:r>
              <a:rPr lang="en-GB" sz="2000" dirty="0" err="1">
                <a:solidFill>
                  <a:srgbClr val="2A2D76"/>
                </a:solidFill>
              </a:rPr>
              <a:t>corredor</a:t>
            </a:r>
            <a:r>
              <a:rPr lang="en-GB" sz="2000" dirty="0">
                <a:solidFill>
                  <a:srgbClr val="2A2D76"/>
                </a:solidFill>
              </a:rPr>
              <a:t> para </a:t>
            </a:r>
            <a:r>
              <a:rPr lang="en-GB" sz="2000" dirty="0" err="1">
                <a:solidFill>
                  <a:srgbClr val="2A2D76"/>
                </a:solidFill>
              </a:rPr>
              <a:t>reduzir</a:t>
            </a:r>
            <a:r>
              <a:rPr lang="en-GB" sz="2000" dirty="0">
                <a:solidFill>
                  <a:srgbClr val="2A2D76"/>
                </a:solidFill>
              </a:rPr>
              <a:t> custos (</a:t>
            </a:r>
            <a:r>
              <a:rPr lang="en-GB" sz="2000" dirty="0" err="1">
                <a:solidFill>
                  <a:srgbClr val="2A2D76"/>
                </a:solidFill>
              </a:rPr>
              <a:t>ou</a:t>
            </a:r>
            <a:r>
              <a:rPr lang="en-GB" sz="2000" dirty="0">
                <a:solidFill>
                  <a:srgbClr val="2A2D76"/>
                </a:solidFill>
              </a:rPr>
              <a:t> </a:t>
            </a:r>
            <a:r>
              <a:rPr lang="en-GB" sz="2000" dirty="0" err="1">
                <a:solidFill>
                  <a:srgbClr val="2A2D76"/>
                </a:solidFill>
              </a:rPr>
              <a:t>considere</a:t>
            </a:r>
            <a:r>
              <a:rPr lang="en-GB" sz="2000" dirty="0">
                <a:solidFill>
                  <a:srgbClr val="2A2D76"/>
                </a:solidFill>
              </a:rPr>
              <a:t> usar </a:t>
            </a:r>
            <a:r>
              <a:rPr lang="en-GB" sz="2000" dirty="0" err="1">
                <a:solidFill>
                  <a:srgbClr val="2A2D76"/>
                </a:solidFill>
              </a:rPr>
              <a:t>derivativos</a:t>
            </a:r>
            <a:r>
              <a:rPr lang="en-GB" sz="2000" dirty="0">
                <a:solidFill>
                  <a:srgbClr val="2A2D76"/>
                </a:solidFill>
              </a:rPr>
              <a:t>)</a:t>
            </a:r>
          </a:p>
          <a:p>
            <a:pPr eaLnBrk="1" hangingPunct="1"/>
            <a:r>
              <a:rPr lang="en-GB" dirty="0">
                <a:solidFill>
                  <a:srgbClr val="2A2D76"/>
                </a:solidFill>
              </a:rPr>
              <a:t>Alta </a:t>
            </a:r>
            <a:r>
              <a:rPr lang="en-GB" dirty="0" err="1">
                <a:solidFill>
                  <a:srgbClr val="2A2D76"/>
                </a:solidFill>
              </a:rPr>
              <a:t>tolerância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ao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risco</a:t>
            </a:r>
            <a:r>
              <a:rPr lang="en-GB" dirty="0">
                <a:solidFill>
                  <a:srgbClr val="2A2D76"/>
                </a:solidFill>
              </a:rPr>
              <a:t> do </a:t>
            </a:r>
            <a:r>
              <a:rPr lang="en-GB" dirty="0" err="1">
                <a:solidFill>
                  <a:srgbClr val="2A2D76"/>
                </a:solidFill>
              </a:rPr>
              <a:t>investidor</a:t>
            </a:r>
            <a:endParaRPr lang="en-GB" dirty="0">
              <a:solidFill>
                <a:srgbClr val="2A2D76"/>
              </a:solidFill>
            </a:endParaRPr>
          </a:p>
          <a:p>
            <a:pPr marL="342900" lvl="2" indent="0" eaLnBrk="1" hangingPunct="1">
              <a:spcBef>
                <a:spcPts val="400"/>
              </a:spcBef>
              <a:buNone/>
            </a:pPr>
            <a:r>
              <a:rPr lang="en-US" dirty="0">
                <a:solidFill>
                  <a:srgbClr val="2A2D76"/>
                </a:solidFill>
              </a:rPr>
              <a:t>→ </a:t>
            </a:r>
            <a:r>
              <a:rPr lang="en-US" dirty="0" err="1">
                <a:solidFill>
                  <a:srgbClr val="00B050"/>
                </a:solidFill>
              </a:rPr>
              <a:t>aumente</a:t>
            </a:r>
            <a:r>
              <a:rPr lang="en-US" dirty="0">
                <a:solidFill>
                  <a:srgbClr val="2A2D76"/>
                </a:solidFill>
              </a:rPr>
              <a:t> o </a:t>
            </a:r>
            <a:r>
              <a:rPr lang="en-GB" dirty="0" err="1">
                <a:solidFill>
                  <a:srgbClr val="2A2D76"/>
                </a:solidFill>
              </a:rPr>
              <a:t>corredor</a:t>
            </a:r>
            <a:r>
              <a:rPr lang="en-GB" dirty="0">
                <a:solidFill>
                  <a:srgbClr val="2A2D76"/>
                </a:solidFill>
              </a:rPr>
              <a:t> e </a:t>
            </a:r>
            <a:r>
              <a:rPr lang="en-GB" dirty="0" err="1">
                <a:solidFill>
                  <a:srgbClr val="2A2D76"/>
                </a:solidFill>
              </a:rPr>
              <a:t>aceite</a:t>
            </a:r>
            <a:r>
              <a:rPr lang="en-GB" dirty="0">
                <a:solidFill>
                  <a:srgbClr val="2A2D76"/>
                </a:solidFill>
              </a:rPr>
              <a:t> a </a:t>
            </a:r>
            <a:r>
              <a:rPr lang="en-GB" dirty="0" err="1">
                <a:solidFill>
                  <a:srgbClr val="2A2D76"/>
                </a:solidFill>
              </a:rPr>
              <a:t>volatilidade</a:t>
            </a:r>
            <a:endParaRPr lang="en-GB" dirty="0">
              <a:solidFill>
                <a:srgbClr val="2A2D76"/>
              </a:solidFill>
            </a:endParaRPr>
          </a:p>
          <a:p>
            <a:pPr eaLnBrk="1" hangingPunct="1"/>
            <a:r>
              <a:rPr lang="en-GB" dirty="0" err="1">
                <a:solidFill>
                  <a:srgbClr val="2A2D76"/>
                </a:solidFill>
              </a:rPr>
              <a:t>Correlação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positiva</a:t>
            </a:r>
            <a:r>
              <a:rPr lang="en-GB" dirty="0">
                <a:solidFill>
                  <a:srgbClr val="2A2D76"/>
                </a:solidFill>
              </a:rPr>
              <a:t> com </a:t>
            </a:r>
            <a:r>
              <a:rPr lang="en-GB" dirty="0" err="1">
                <a:solidFill>
                  <a:srgbClr val="2A2D76"/>
                </a:solidFill>
              </a:rPr>
              <a:t>outras</a:t>
            </a:r>
            <a:r>
              <a:rPr lang="en-GB" dirty="0">
                <a:solidFill>
                  <a:srgbClr val="2A2D76"/>
                </a:solidFill>
              </a:rPr>
              <a:t> classes de </a:t>
            </a:r>
            <a:r>
              <a:rPr lang="en-GB" dirty="0" err="1">
                <a:solidFill>
                  <a:srgbClr val="2A2D76"/>
                </a:solidFill>
              </a:rPr>
              <a:t>ativos</a:t>
            </a:r>
            <a:endParaRPr lang="en-GB" dirty="0">
              <a:solidFill>
                <a:srgbClr val="2A2D76"/>
              </a:solidFill>
            </a:endParaRPr>
          </a:p>
          <a:p>
            <a:pPr marL="457200" lvl="1" indent="0" eaLnBrk="1" hangingPunct="1">
              <a:spcBef>
                <a:spcPts val="400"/>
              </a:spcBef>
              <a:buNone/>
            </a:pPr>
            <a:r>
              <a:rPr lang="en-US" dirty="0">
                <a:solidFill>
                  <a:srgbClr val="2A2D76"/>
                </a:solidFill>
              </a:rPr>
              <a:t>→ </a:t>
            </a:r>
            <a:r>
              <a:rPr lang="en-US" sz="2000" dirty="0" err="1">
                <a:solidFill>
                  <a:srgbClr val="00B050"/>
                </a:solidFill>
              </a:rPr>
              <a:t>aumente</a:t>
            </a:r>
            <a:r>
              <a:rPr lang="en-US" sz="2000" dirty="0">
                <a:solidFill>
                  <a:srgbClr val="2A2D76"/>
                </a:solidFill>
              </a:rPr>
              <a:t> o </a:t>
            </a:r>
            <a:r>
              <a:rPr lang="en-GB" sz="2000" dirty="0" err="1">
                <a:solidFill>
                  <a:srgbClr val="2A2D76"/>
                </a:solidFill>
              </a:rPr>
              <a:t>corredor</a:t>
            </a:r>
            <a:r>
              <a:rPr lang="en-GB" sz="2000" dirty="0">
                <a:solidFill>
                  <a:srgbClr val="2A2D76"/>
                </a:solidFill>
              </a:rPr>
              <a:t> (</a:t>
            </a:r>
            <a:r>
              <a:rPr lang="en-GB" sz="2000" dirty="0" err="1">
                <a:solidFill>
                  <a:srgbClr val="2A2D76"/>
                </a:solidFill>
              </a:rPr>
              <a:t>não</a:t>
            </a:r>
            <a:r>
              <a:rPr lang="en-GB" sz="2000" dirty="0">
                <a:solidFill>
                  <a:srgbClr val="2A2D76"/>
                </a:solidFill>
              </a:rPr>
              <a:t> </a:t>
            </a:r>
            <a:r>
              <a:rPr lang="en-GB" sz="2000" dirty="0" err="1">
                <a:solidFill>
                  <a:srgbClr val="2A2D76"/>
                </a:solidFill>
              </a:rPr>
              <a:t>há</a:t>
            </a:r>
            <a:r>
              <a:rPr lang="en-GB" sz="2000" dirty="0">
                <a:solidFill>
                  <a:srgbClr val="2A2D76"/>
                </a:solidFill>
              </a:rPr>
              <a:t> </a:t>
            </a:r>
            <a:r>
              <a:rPr lang="en-GB" sz="2000" dirty="0" err="1">
                <a:solidFill>
                  <a:srgbClr val="2A2D76"/>
                </a:solidFill>
              </a:rPr>
              <a:t>muito</a:t>
            </a:r>
            <a:r>
              <a:rPr lang="en-GB" sz="2000" dirty="0">
                <a:solidFill>
                  <a:srgbClr val="2A2D76"/>
                </a:solidFill>
              </a:rPr>
              <a:t> </a:t>
            </a:r>
            <a:r>
              <a:rPr lang="en-GB" sz="2000" dirty="0" err="1">
                <a:solidFill>
                  <a:srgbClr val="2A2D76"/>
                </a:solidFill>
              </a:rPr>
              <a:t>valor</a:t>
            </a:r>
            <a:r>
              <a:rPr lang="en-GB" sz="2000" dirty="0">
                <a:solidFill>
                  <a:srgbClr val="2A2D76"/>
                </a:solidFill>
              </a:rPr>
              <a:t> </a:t>
            </a:r>
            <a:r>
              <a:rPr lang="en-GB" sz="2000" dirty="0" err="1">
                <a:solidFill>
                  <a:srgbClr val="2A2D76"/>
                </a:solidFill>
              </a:rPr>
              <a:t>em</a:t>
            </a:r>
            <a:r>
              <a:rPr lang="en-GB" sz="2000" dirty="0">
                <a:solidFill>
                  <a:srgbClr val="2A2D76"/>
                </a:solidFill>
              </a:rPr>
              <a:t> </a:t>
            </a:r>
            <a:r>
              <a:rPr lang="en-GB" sz="2000" dirty="0" err="1">
                <a:solidFill>
                  <a:srgbClr val="2A2D76"/>
                </a:solidFill>
              </a:rPr>
              <a:t>rebalancear</a:t>
            </a:r>
            <a:r>
              <a:rPr lang="en-GB" sz="2000" dirty="0">
                <a:solidFill>
                  <a:srgbClr val="2A2D76"/>
                </a:solidFill>
              </a:rPr>
              <a:t>)</a:t>
            </a:r>
          </a:p>
          <a:p>
            <a:pPr eaLnBrk="1" hangingPunct="1"/>
            <a:r>
              <a:rPr lang="en-GB" dirty="0" err="1">
                <a:solidFill>
                  <a:srgbClr val="2A2D76"/>
                </a:solidFill>
              </a:rPr>
              <a:t>Volatilidade</a:t>
            </a:r>
            <a:r>
              <a:rPr lang="en-GB" dirty="0">
                <a:solidFill>
                  <a:srgbClr val="2A2D76"/>
                </a:solidFill>
              </a:rPr>
              <a:t> dos </a:t>
            </a:r>
            <a:r>
              <a:rPr lang="en-GB" dirty="0" err="1">
                <a:solidFill>
                  <a:srgbClr val="2A2D76"/>
                </a:solidFill>
              </a:rPr>
              <a:t>ativos</a:t>
            </a:r>
            <a:endParaRPr lang="en-GB" dirty="0">
              <a:solidFill>
                <a:srgbClr val="2A2D76"/>
              </a:solidFill>
            </a:endParaRPr>
          </a:p>
          <a:p>
            <a:pPr marL="457200" lvl="1" indent="0" eaLnBrk="1" hangingPunct="1">
              <a:spcBef>
                <a:spcPts val="400"/>
              </a:spcBef>
              <a:buNone/>
            </a:pPr>
            <a:r>
              <a:rPr lang="en-US" dirty="0">
                <a:solidFill>
                  <a:srgbClr val="2A2D76"/>
                </a:solidFill>
              </a:rPr>
              <a:t>→ </a:t>
            </a:r>
            <a:r>
              <a:rPr lang="pt-BR" sz="2000" dirty="0">
                <a:solidFill>
                  <a:srgbClr val="FF0000"/>
                </a:solidFill>
              </a:rPr>
              <a:t>diminua</a:t>
            </a:r>
            <a:r>
              <a:rPr lang="pt-BR" sz="2000" dirty="0">
                <a:solidFill>
                  <a:srgbClr val="2A2D76"/>
                </a:solidFill>
              </a:rPr>
              <a:t> o corredor para controlar o risco</a:t>
            </a:r>
            <a:endParaRPr lang="en-GB" sz="2000" dirty="0">
              <a:solidFill>
                <a:srgbClr val="2A2D76"/>
              </a:solidFill>
            </a:endParaRPr>
          </a:p>
          <a:p>
            <a:pPr marL="457200" lvl="1" indent="0" eaLnBrk="1" hangingPunct="1">
              <a:spcBef>
                <a:spcPts val="400"/>
              </a:spcBef>
              <a:buNone/>
            </a:pPr>
            <a:endParaRPr lang="en-GB" dirty="0">
              <a:solidFill>
                <a:srgbClr val="2A2D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7708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E70C2A75-2F9B-4680-A0CF-2E211A4E5993}"/>
              </a:ext>
            </a:extLst>
          </p:cNvPr>
          <p:cNvSpPr txBox="1"/>
          <p:nvPr/>
        </p:nvSpPr>
        <p:spPr>
          <a:xfrm>
            <a:off x="2138488" y="3780481"/>
            <a:ext cx="3489158" cy="369332"/>
          </a:xfrm>
          <a:prstGeom prst="rect">
            <a:avLst/>
          </a:prstGeom>
          <a:solidFill>
            <a:srgbClr val="FAFFFF"/>
          </a:solidFill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sp>
        <p:nvSpPr>
          <p:cNvPr id="8" name="Paralelogramo 7">
            <a:extLst>
              <a:ext uri="{FF2B5EF4-FFF2-40B4-BE49-F238E27FC236}">
                <a16:creationId xmlns:a16="http://schemas.microsoft.com/office/drawing/2014/main" id="{093EC24A-87B0-4E50-9DE7-8CE4899A0C41}"/>
              </a:ext>
            </a:extLst>
          </p:cNvPr>
          <p:cNvSpPr/>
          <p:nvPr/>
        </p:nvSpPr>
        <p:spPr>
          <a:xfrm rot="182681">
            <a:off x="-375050" y="-34776"/>
            <a:ext cx="684874" cy="6855362"/>
          </a:xfrm>
          <a:prstGeom prst="parallelogram">
            <a:avLst/>
          </a:prstGeom>
          <a:solidFill>
            <a:srgbClr val="3FA110"/>
          </a:solidFill>
          <a:ln>
            <a:solidFill>
              <a:srgbClr val="3FA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Uma imagem contendo jogador, monitor, placa, segurando&#10;&#10;Descrição gerada automaticamente">
            <a:extLst>
              <a:ext uri="{FF2B5EF4-FFF2-40B4-BE49-F238E27FC236}">
                <a16:creationId xmlns:a16="http://schemas.microsoft.com/office/drawing/2014/main" id="{E17B4866-7502-A06E-0DF0-A1B60BE9E7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0226" y="6400782"/>
            <a:ext cx="1025459" cy="251461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219FC5C9-98D7-F04C-40C3-F0AD8A175A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11696" y="1434905"/>
            <a:ext cx="4855283" cy="4758454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ECC37652-8174-0E2B-1D6A-586F7DF0CAE2}"/>
              </a:ext>
            </a:extLst>
          </p:cNvPr>
          <p:cNvSpPr/>
          <p:nvPr/>
        </p:nvSpPr>
        <p:spPr>
          <a:xfrm>
            <a:off x="2340255" y="4704667"/>
            <a:ext cx="13299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colaboradores</a:t>
            </a:r>
            <a:endParaRPr kumimoji="0" lang="pt-BR" sz="1300" b="1" i="0" u="none" strike="noStrike" kern="1200" cap="none" spc="0" normalizeH="0" baseline="0" noProof="0" dirty="0">
              <a:ln>
                <a:noFill/>
              </a:ln>
              <a:solidFill>
                <a:srgbClr val="323C32"/>
              </a:solidFill>
              <a:uLnTx/>
              <a:uFillTx/>
              <a:latin typeface="Calibri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8482317-6EC6-1FC3-32B3-0062AB8F3AC8}"/>
              </a:ext>
            </a:extLst>
          </p:cNvPr>
          <p:cNvSpPr/>
          <p:nvPr/>
        </p:nvSpPr>
        <p:spPr>
          <a:xfrm>
            <a:off x="2379414" y="4252120"/>
            <a:ext cx="79701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Mais de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rgbClr val="323C32"/>
              </a:solidFill>
              <a:uLnTx/>
              <a:uFillTx/>
              <a:latin typeface="Calibri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41D4CDC5-8CC7-D1F0-AF3B-027E2E6390BF}"/>
              </a:ext>
            </a:extLst>
          </p:cNvPr>
          <p:cNvSpPr/>
          <p:nvPr/>
        </p:nvSpPr>
        <p:spPr>
          <a:xfrm>
            <a:off x="2459583" y="1648088"/>
            <a:ext cx="1210588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</a:b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2,8 mil </a:t>
            </a:r>
            <a:endParaRPr kumimoji="0" lang="pt-BR" sz="1801" b="1" i="1" u="none" strike="noStrike" kern="1200" cap="none" spc="0" normalizeH="0" baseline="0" noProof="0" dirty="0">
              <a:ln>
                <a:noFill/>
              </a:ln>
              <a:solidFill>
                <a:srgbClr val="3FA110"/>
              </a:solidFill>
              <a:uLnTx/>
              <a:uFillTx/>
              <a:latin typeface="Exo 2.0" panose="00000500000000000000" pitchFamily="50" charset="0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agências</a:t>
            </a:r>
            <a:r>
              <a:rPr kumimoji="0" lang="pt-BR" sz="1200" b="0" i="1" u="none" strike="noStrike" kern="1200" cap="none" spc="0" normalizeH="0" baseline="0" noProof="0" dirty="0">
                <a:ln>
                  <a:noFill/>
                </a:ln>
                <a:solidFill>
                  <a:srgbClr val="818181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 </a:t>
            </a:r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srgbClr val="818181"/>
              </a:solidFill>
              <a:uLnTx/>
              <a:uFillTx/>
              <a:latin typeface="Calibri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034A0896-F5B6-DA46-A437-D6C5B0E78987}"/>
              </a:ext>
            </a:extLst>
          </p:cNvPr>
          <p:cNvSpPr/>
          <p:nvPr/>
        </p:nvSpPr>
        <p:spPr>
          <a:xfrm>
            <a:off x="807175" y="3199800"/>
            <a:ext cx="2198038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1.600 </a:t>
            </a:r>
            <a:r>
              <a:rPr lang="pt-BR" b="1" i="1" dirty="0">
                <a:solidFill>
                  <a:srgbClr val="323C32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municípios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4EFEEEAC-D2D2-DC97-ACF8-D66E67583234}"/>
              </a:ext>
            </a:extLst>
          </p:cNvPr>
          <p:cNvSpPr/>
          <p:nvPr/>
        </p:nvSpPr>
        <p:spPr>
          <a:xfrm>
            <a:off x="3400574" y="633940"/>
            <a:ext cx="1210588" cy="7541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Mais de</a:t>
            </a:r>
            <a:b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</a:br>
            <a:r>
              <a:rPr kumimoji="0" lang="pt-BR" sz="1801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 </a:t>
            </a:r>
          </a:p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de associados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rgbClr val="323C32"/>
              </a:solidFill>
              <a:uLnTx/>
              <a:uFillTx/>
              <a:latin typeface="Calibri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8CFE764F-07B0-BAC2-7278-492DB620FE89}"/>
              </a:ext>
            </a:extLst>
          </p:cNvPr>
          <p:cNvSpPr txBox="1"/>
          <p:nvPr/>
        </p:nvSpPr>
        <p:spPr>
          <a:xfrm>
            <a:off x="838043" y="2982901"/>
            <a:ext cx="1926757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Presença em mais de 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6BA5474-4C50-EB82-F2D7-32A9D1887F8C}"/>
              </a:ext>
            </a:extLst>
          </p:cNvPr>
          <p:cNvSpPr/>
          <p:nvPr/>
        </p:nvSpPr>
        <p:spPr>
          <a:xfrm>
            <a:off x="3336406" y="795334"/>
            <a:ext cx="15937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 i="1" dirty="0">
                <a:solidFill>
                  <a:srgbClr val="3FA110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8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 milhões</a:t>
            </a:r>
            <a:endParaRPr kumimoji="0" lang="pt-BR" sz="2400" b="0" i="0" u="none" strike="noStrike" kern="1200" cap="none" spc="0" normalizeH="0" baseline="0" noProof="0" dirty="0">
              <a:ln>
                <a:noFill/>
              </a:ln>
              <a:solidFill>
                <a:srgbClr val="3FA110"/>
              </a:solidFill>
              <a:uLnTx/>
              <a:uFillTx/>
              <a:latin typeface="Calibri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942F825E-44F2-B737-CAD0-4EB21D2DBBC3}"/>
              </a:ext>
            </a:extLst>
          </p:cNvPr>
          <p:cNvSpPr txBox="1"/>
          <p:nvPr/>
        </p:nvSpPr>
        <p:spPr>
          <a:xfrm>
            <a:off x="3353415" y="5752590"/>
            <a:ext cx="2000379" cy="29238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Soluções Financeiras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97219A2-49A4-960A-7FE2-CA1510F30665}"/>
              </a:ext>
            </a:extLst>
          </p:cNvPr>
          <p:cNvSpPr txBox="1"/>
          <p:nvPr/>
        </p:nvSpPr>
        <p:spPr>
          <a:xfrm>
            <a:off x="6718516" y="6342592"/>
            <a:ext cx="2000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5 Centrais</a:t>
            </a:r>
          </a:p>
        </p:txBody>
      </p:sp>
      <p:pic>
        <p:nvPicPr>
          <p:cNvPr id="17" name="Gráfico 16">
            <a:extLst>
              <a:ext uri="{FF2B5EF4-FFF2-40B4-BE49-F238E27FC236}">
                <a16:creationId xmlns:a16="http://schemas.microsoft.com/office/drawing/2014/main" id="{53EC166C-7E57-E622-11D8-76CB232BBD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34644" y="795334"/>
            <a:ext cx="501762" cy="297749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62AF378E-7997-436F-B34B-F646F902C2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793251" y="1917962"/>
            <a:ext cx="432826" cy="299649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7A7B3EA1-DFEF-2294-3BB0-89FD049DC6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019828" y="4358093"/>
            <a:ext cx="332244" cy="414167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EB30DA08-B3E4-2E3D-E6F3-EB36A71022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06712" y="6092510"/>
            <a:ext cx="356080" cy="450045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4043B0BE-79F2-ABB8-6FDD-346CF23702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1603" y="3069196"/>
            <a:ext cx="356080" cy="450045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0C3FB671-B302-9AA7-FAA2-2E4551BCF23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085421" y="5552060"/>
            <a:ext cx="262175" cy="467804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7D5FEA86-489A-AE4D-F0C2-56A1BCFFDE4B}"/>
              </a:ext>
            </a:extLst>
          </p:cNvPr>
          <p:cNvSpPr txBox="1"/>
          <p:nvPr/>
        </p:nvSpPr>
        <p:spPr>
          <a:xfrm>
            <a:off x="2166894" y="4410919"/>
            <a:ext cx="133955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2400" b="1" i="1" dirty="0">
                <a:solidFill>
                  <a:srgbClr val="3FA110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45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 mil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501EBE6F-B6DF-A55A-255F-6845141856CA}"/>
              </a:ext>
            </a:extLst>
          </p:cNvPr>
          <p:cNvSpPr txBox="1"/>
          <p:nvPr/>
        </p:nvSpPr>
        <p:spPr>
          <a:xfrm>
            <a:off x="3523014" y="5444205"/>
            <a:ext cx="2121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pt-BR" sz="1300" b="1" i="1" dirty="0">
                <a:solidFill>
                  <a:srgbClr val="323C32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Mais de 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300</a:t>
            </a:r>
            <a:endParaRPr kumimoji="0" lang="pt-BR" sz="1801" b="1" i="1" u="none" strike="noStrike" kern="1200" cap="none" spc="0" normalizeH="0" baseline="0" noProof="0" dirty="0">
              <a:ln>
                <a:noFill/>
              </a:ln>
              <a:solidFill>
                <a:srgbClr val="3FA110"/>
              </a:solidFill>
              <a:uLnTx/>
              <a:uFillTx/>
              <a:latin typeface="Exo 2.0" panose="00000500000000000000" pitchFamily="50" charset="0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F5F3A63E-087E-D1C5-2350-D4E30F9C63ED}"/>
              </a:ext>
            </a:extLst>
          </p:cNvPr>
          <p:cNvSpPr txBox="1"/>
          <p:nvPr/>
        </p:nvSpPr>
        <p:spPr>
          <a:xfrm>
            <a:off x="6718517" y="5995409"/>
            <a:ext cx="2781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104 cooperativas</a:t>
            </a: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AE8A7EA6-4EE9-C603-F3F2-D5E79648C8EA}"/>
              </a:ext>
            </a:extLst>
          </p:cNvPr>
          <p:cNvSpPr/>
          <p:nvPr/>
        </p:nvSpPr>
        <p:spPr>
          <a:xfrm>
            <a:off x="2216783" y="1675165"/>
            <a:ext cx="797013" cy="29238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Mais de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rgbClr val="323C32"/>
              </a:solidFill>
              <a:uLnTx/>
              <a:uFillTx/>
              <a:latin typeface="Calibri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D863C7C4-6139-52D3-DA4A-FF5A329A5877}"/>
              </a:ext>
            </a:extLst>
          </p:cNvPr>
          <p:cNvSpPr txBox="1"/>
          <p:nvPr/>
        </p:nvSpPr>
        <p:spPr>
          <a:xfrm>
            <a:off x="7929057" y="2022928"/>
            <a:ext cx="2915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R$ </a:t>
            </a:r>
            <a:r>
              <a:rPr lang="pt-BR" sz="2400" b="1" i="1" noProof="0" dirty="0">
                <a:solidFill>
                  <a:srgbClr val="3FA110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42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 bilhões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04DED959-5C29-B178-2ABC-11B595B4009F}"/>
              </a:ext>
            </a:extLst>
          </p:cNvPr>
          <p:cNvSpPr txBox="1"/>
          <p:nvPr/>
        </p:nvSpPr>
        <p:spPr>
          <a:xfrm>
            <a:off x="8428037" y="3505419"/>
            <a:ext cx="2618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R$ </a:t>
            </a:r>
            <a:r>
              <a:rPr lang="pt-BR" sz="2400" b="1" i="1" dirty="0">
                <a:solidFill>
                  <a:srgbClr val="3FA110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243,6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 bilhões</a:t>
            </a:r>
          </a:p>
        </p:txBody>
      </p:sp>
      <p:sp>
        <p:nvSpPr>
          <p:cNvPr id="35" name="CaixaDeTexto 34">
            <a:extLst>
              <a:ext uri="{FF2B5EF4-FFF2-40B4-BE49-F238E27FC236}">
                <a16:creationId xmlns:a16="http://schemas.microsoft.com/office/drawing/2014/main" id="{8ECF8776-D8BD-1986-6B3F-88D0EBE4C862}"/>
              </a:ext>
            </a:extLst>
          </p:cNvPr>
          <p:cNvSpPr txBox="1"/>
          <p:nvPr/>
        </p:nvSpPr>
        <p:spPr>
          <a:xfrm>
            <a:off x="9277477" y="3809929"/>
            <a:ext cx="1769271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em Depósitos Totais</a:t>
            </a:r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FCAE7B86-ABA2-759E-EF80-366FBF75B262}"/>
              </a:ext>
            </a:extLst>
          </p:cNvPr>
          <p:cNvSpPr txBox="1"/>
          <p:nvPr/>
        </p:nvSpPr>
        <p:spPr>
          <a:xfrm>
            <a:off x="8844653" y="2312994"/>
            <a:ext cx="2000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em Patrimônio Líquido</a:t>
            </a: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2DA772A0-0B38-E0F4-20D3-B83C4DB7B2EA}"/>
              </a:ext>
            </a:extLst>
          </p:cNvPr>
          <p:cNvSpPr txBox="1"/>
          <p:nvPr/>
        </p:nvSpPr>
        <p:spPr>
          <a:xfrm>
            <a:off x="8008773" y="5195633"/>
            <a:ext cx="261871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em Carteira de Crédito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3893D546-F78E-7D63-F3A4-36F88DAB0148}"/>
              </a:ext>
            </a:extLst>
          </p:cNvPr>
          <p:cNvSpPr txBox="1"/>
          <p:nvPr/>
        </p:nvSpPr>
        <p:spPr>
          <a:xfrm>
            <a:off x="8008774" y="4861898"/>
            <a:ext cx="2645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R$ </a:t>
            </a:r>
            <a:r>
              <a:rPr lang="pt-BR" sz="2400" b="1" i="1" noProof="0" dirty="0">
                <a:solidFill>
                  <a:srgbClr val="3FA110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224,2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 bilhões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ADFB0896-98E0-45AA-4EE6-BF49574CBF51}"/>
              </a:ext>
            </a:extLst>
          </p:cNvPr>
          <p:cNvSpPr txBox="1"/>
          <p:nvPr/>
        </p:nvSpPr>
        <p:spPr>
          <a:xfrm>
            <a:off x="6317128" y="745938"/>
            <a:ext cx="291597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R$ </a:t>
            </a:r>
            <a:r>
              <a:rPr lang="pt-BR" sz="2400" b="1" i="1" noProof="0" dirty="0">
                <a:solidFill>
                  <a:srgbClr val="3FA110"/>
                </a:solidFill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386</a:t>
            </a:r>
            <a:r>
              <a:rPr kumimoji="0" lang="pt-BR" sz="2400" b="1" i="1" u="none" strike="noStrike" kern="1200" cap="none" spc="0" normalizeH="0" baseline="0" noProof="0" dirty="0">
                <a:ln>
                  <a:noFill/>
                </a:ln>
                <a:solidFill>
                  <a:srgbClr val="3FA110"/>
                </a:solidFill>
                <a:uLnTx/>
                <a:uFillTx/>
                <a:latin typeface="Exo 2.0" panose="00000500000000000000" pitchFamily="50" charset="0"/>
                <a:cs typeface="Arial" panose="020B0604020202020204" pitchFamily="34" charset="0"/>
                <a:sym typeface="Helvetica Light" panose="020B0403020202020204" pitchFamily="34" charset="0"/>
              </a:rPr>
              <a:t> bilhões</a:t>
            </a:r>
          </a:p>
        </p:txBody>
      </p:sp>
      <p:sp>
        <p:nvSpPr>
          <p:cNvPr id="42" name="CaixaDeTexto 41">
            <a:extLst>
              <a:ext uri="{FF2B5EF4-FFF2-40B4-BE49-F238E27FC236}">
                <a16:creationId xmlns:a16="http://schemas.microsoft.com/office/drawing/2014/main" id="{B7BEC0D4-BEB4-E5C7-F346-B325243AB736}"/>
              </a:ext>
            </a:extLst>
          </p:cNvPr>
          <p:cNvSpPr txBox="1"/>
          <p:nvPr/>
        </p:nvSpPr>
        <p:spPr>
          <a:xfrm>
            <a:off x="7232724" y="1084130"/>
            <a:ext cx="20003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em Ativos</a:t>
            </a:r>
          </a:p>
        </p:txBody>
      </p:sp>
      <p:pic>
        <p:nvPicPr>
          <p:cNvPr id="43" name="Gráfico 42">
            <a:extLst>
              <a:ext uri="{FF2B5EF4-FFF2-40B4-BE49-F238E27FC236}">
                <a16:creationId xmlns:a16="http://schemas.microsoft.com/office/drawing/2014/main" id="{837E2318-04B3-2A03-875A-AEA80C4823C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749491" y="5011356"/>
            <a:ext cx="477405" cy="414451"/>
          </a:xfrm>
          <a:prstGeom prst="rect">
            <a:avLst/>
          </a:prstGeom>
        </p:spPr>
      </p:pic>
      <p:pic>
        <p:nvPicPr>
          <p:cNvPr id="44" name="Gráfico 43">
            <a:extLst>
              <a:ext uri="{FF2B5EF4-FFF2-40B4-BE49-F238E27FC236}">
                <a16:creationId xmlns:a16="http://schemas.microsoft.com/office/drawing/2014/main" id="{9112B9F6-EABA-9247-D30B-AD5A2B1F75B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204862" y="3605023"/>
            <a:ext cx="351267" cy="409812"/>
          </a:xfrm>
          <a:prstGeom prst="rect">
            <a:avLst/>
          </a:prstGeom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7B88643D-0519-42D1-DD63-AFDFA81E054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77477" y="794309"/>
            <a:ext cx="475977" cy="475977"/>
          </a:xfrm>
          <a:prstGeom prst="rect">
            <a:avLst/>
          </a:prstGeom>
          <a:effectLst/>
        </p:spPr>
      </p:pic>
      <p:sp>
        <p:nvSpPr>
          <p:cNvPr id="47" name="Retângulo 46">
            <a:extLst>
              <a:ext uri="{FF2B5EF4-FFF2-40B4-BE49-F238E27FC236}">
                <a16:creationId xmlns:a16="http://schemas.microsoft.com/office/drawing/2014/main" id="{3F6617EE-3CD0-D4F3-EEF8-4CFECE204DCA}"/>
              </a:ext>
            </a:extLst>
          </p:cNvPr>
          <p:cNvSpPr/>
          <p:nvPr/>
        </p:nvSpPr>
        <p:spPr>
          <a:xfrm>
            <a:off x="7272291" y="529058"/>
            <a:ext cx="1793568" cy="29238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marL="0" marR="0" lvl="0" indent="0" algn="r" defTabSz="91435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300" b="1" i="1" u="none" strike="noStrike" kern="1200" cap="none" spc="0" normalizeH="0" baseline="0" noProof="0" dirty="0">
                <a:ln>
                  <a:noFill/>
                </a:ln>
                <a:solidFill>
                  <a:srgbClr val="323C32"/>
                </a:solidFill>
                <a:uLnTx/>
                <a:uFillTx/>
                <a:latin typeface="Exo 2.0" panose="00000500000000000000" pitchFamily="50" charset="0"/>
                <a:ea typeface="+mn-ea"/>
                <a:cs typeface="Arial" panose="020B0604020202020204" pitchFamily="34" charset="0"/>
                <a:sym typeface="Helvetica Light" panose="020B0403020202020204" pitchFamily="34" charset="0"/>
              </a:rPr>
              <a:t>Administrou mais de</a:t>
            </a:r>
            <a:endParaRPr kumimoji="0" lang="pt-BR" sz="1200" b="1" i="0" u="none" strike="noStrike" kern="1200" cap="none" spc="0" normalizeH="0" baseline="0" noProof="0" dirty="0">
              <a:ln>
                <a:noFill/>
              </a:ln>
              <a:solidFill>
                <a:srgbClr val="323C32"/>
              </a:solidFill>
              <a:uLnTx/>
              <a:uFillTx/>
              <a:latin typeface="Calibri"/>
              <a:ea typeface="+mn-ea"/>
              <a:cs typeface="Arial" panose="020B0604020202020204" pitchFamily="34" charset="0"/>
              <a:sym typeface="Helvetica Light" panose="020B0403020202020204" pitchFamily="34" charset="0"/>
            </a:endParaRPr>
          </a:p>
        </p:txBody>
      </p:sp>
      <p:pic>
        <p:nvPicPr>
          <p:cNvPr id="49" name="Gráfico 48">
            <a:extLst>
              <a:ext uri="{FF2B5EF4-FFF2-40B4-BE49-F238E27FC236}">
                <a16:creationId xmlns:a16="http://schemas.microsoft.com/office/drawing/2014/main" id="{6D524C8E-1EFE-13DD-42FA-65A7261A0C1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845032" y="2022928"/>
            <a:ext cx="534384" cy="481533"/>
          </a:xfrm>
          <a:prstGeom prst="rect">
            <a:avLst/>
          </a:prstGeom>
        </p:spPr>
      </p:pic>
      <p:sp>
        <p:nvSpPr>
          <p:cNvPr id="50" name="CaixaDeTexto 49">
            <a:extLst>
              <a:ext uri="{FF2B5EF4-FFF2-40B4-BE49-F238E27FC236}">
                <a16:creationId xmlns:a16="http://schemas.microsoft.com/office/drawing/2014/main" id="{901956B2-6C15-E4B9-94BD-49F08CE58B77}"/>
              </a:ext>
            </a:extLst>
          </p:cNvPr>
          <p:cNvSpPr txBox="1"/>
          <p:nvPr/>
        </p:nvSpPr>
        <p:spPr>
          <a:xfrm>
            <a:off x="641789" y="246707"/>
            <a:ext cx="648255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rgbClr val="3FA110"/>
                </a:solidFill>
                <a:latin typeface="Exo 2.0" panose="00000500000000000000" pitchFamily="50" charset="0"/>
                <a:cs typeface="Calibri" panose="020F0502020204030204" pitchFamily="34" charset="0"/>
              </a:rPr>
              <a:t>Sicredi</a:t>
            </a:r>
            <a:endParaRPr lang="pt-BR" sz="2800" dirty="0">
              <a:solidFill>
                <a:srgbClr val="3FA110"/>
              </a:solidFill>
              <a:latin typeface="Exo 2.0" panose="00000500000000000000" pitchFamily="50" charset="0"/>
            </a:endParaRP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DF70CD95-1C4D-C2B6-B543-27A20900FFF9}"/>
              </a:ext>
            </a:extLst>
          </p:cNvPr>
          <p:cNvSpPr txBox="1"/>
          <p:nvPr/>
        </p:nvSpPr>
        <p:spPr>
          <a:xfrm>
            <a:off x="331443" y="6408382"/>
            <a:ext cx="278118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pt-BR" sz="900" dirty="0">
                <a:solidFill>
                  <a:srgbClr val="000000"/>
                </a:solidFill>
              </a:rPr>
              <a:t>Fonte: Superintendência Contábil do Sicredi. </a:t>
            </a:r>
          </a:p>
          <a:p>
            <a:r>
              <a:rPr lang="pt-BR" sz="900" dirty="0">
                <a:solidFill>
                  <a:srgbClr val="000000"/>
                </a:solidFill>
              </a:rPr>
              <a:t>Dezembro /2024.</a:t>
            </a:r>
            <a:endParaRPr lang="pt-BR" sz="900" dirty="0">
              <a:solidFill>
                <a:srgbClr val="000000"/>
              </a:solidFill>
              <a:cs typeface="Calibri" panose="020F0502020204030204"/>
            </a:endParaRP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27F748CB-3D44-133D-DA4E-E82FB9AEA38A}"/>
              </a:ext>
            </a:extLst>
          </p:cNvPr>
          <p:cNvSpPr/>
          <p:nvPr/>
        </p:nvSpPr>
        <p:spPr>
          <a:xfrm>
            <a:off x="4927960" y="6593048"/>
            <a:ext cx="2255038" cy="250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817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13" grpId="0"/>
      <p:bldP spid="14" grpId="0"/>
      <p:bldP spid="15" grpId="0"/>
      <p:bldP spid="23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9" grpId="0"/>
      <p:bldP spid="40" grpId="0"/>
      <p:bldP spid="41" grpId="0"/>
      <p:bldP spid="42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93922"/>
            <a:ext cx="103632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err="1"/>
              <a:t>Rebanceamento</a:t>
            </a:r>
            <a:endParaRPr lang="en-US" dirty="0"/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8636000" y="6381750"/>
            <a:ext cx="2844800" cy="476250"/>
          </a:xfrm>
          <a:noFill/>
        </p:spPr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41745" y="1939251"/>
            <a:ext cx="10991418" cy="4837112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en-GB" dirty="0">
                <a:solidFill>
                  <a:srgbClr val="2A2D76"/>
                </a:solidFill>
              </a:rPr>
              <a:t>Por </a:t>
            </a:r>
            <a:r>
              <a:rPr lang="en-GB" dirty="0" err="1">
                <a:solidFill>
                  <a:srgbClr val="2A2D76"/>
                </a:solidFill>
              </a:rPr>
              <a:t>calendário</a:t>
            </a:r>
            <a:endParaRPr lang="en-GB" dirty="0">
              <a:solidFill>
                <a:srgbClr val="2A2D76"/>
              </a:solidFill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en-GB" dirty="0">
                <a:solidFill>
                  <a:srgbClr val="2A2D76"/>
                </a:solidFill>
              </a:rPr>
              <a:t>Por </a:t>
            </a:r>
            <a:r>
              <a:rPr lang="en-GB" dirty="0" err="1">
                <a:solidFill>
                  <a:srgbClr val="2A2D76"/>
                </a:solidFill>
              </a:rPr>
              <a:t>evento</a:t>
            </a:r>
            <a:endParaRPr lang="en-GB" dirty="0">
              <a:solidFill>
                <a:srgbClr val="2A2D76"/>
              </a:solidFill>
            </a:endParaRPr>
          </a:p>
          <a:p>
            <a:pPr marL="0" indent="0" eaLnBrk="1" hangingPunct="1">
              <a:buNone/>
            </a:pPr>
            <a:r>
              <a:rPr lang="en-GB" dirty="0">
                <a:solidFill>
                  <a:srgbClr val="2A2D76"/>
                </a:solidFill>
              </a:rPr>
              <a:t>	</a:t>
            </a:r>
            <a:r>
              <a:rPr lang="en-GB" dirty="0" err="1">
                <a:solidFill>
                  <a:srgbClr val="2A2D76"/>
                </a:solidFill>
              </a:rPr>
              <a:t>Quanto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mais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frequente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mais</a:t>
            </a:r>
            <a:r>
              <a:rPr lang="en-GB" dirty="0">
                <a:solidFill>
                  <a:srgbClr val="2A2D76"/>
                </a:solidFill>
              </a:rPr>
              <a:t> custos </a:t>
            </a:r>
            <a:r>
              <a:rPr lang="en-GB" dirty="0" err="1">
                <a:solidFill>
                  <a:srgbClr val="2A2D76"/>
                </a:solidFill>
              </a:rPr>
              <a:t>envolvidos</a:t>
            </a:r>
            <a:r>
              <a:rPr lang="en-GB" dirty="0">
                <a:solidFill>
                  <a:srgbClr val="2A2D76"/>
                </a:solidFill>
              </a:rPr>
              <a:t> e </a:t>
            </a:r>
            <a:r>
              <a:rPr lang="en-GB" dirty="0" err="1">
                <a:solidFill>
                  <a:srgbClr val="2A2D76"/>
                </a:solidFill>
              </a:rPr>
              <a:t>menos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risco</a:t>
            </a:r>
            <a:endParaRPr lang="en-GB" dirty="0">
              <a:solidFill>
                <a:srgbClr val="2A2D76"/>
              </a:solidFill>
            </a:endParaRPr>
          </a:p>
          <a:p>
            <a:pPr marL="0" indent="0" eaLnBrk="1" hangingPunct="1">
              <a:buNone/>
            </a:pPr>
            <a:r>
              <a:rPr lang="en-GB" dirty="0">
                <a:solidFill>
                  <a:srgbClr val="2A2D76"/>
                </a:solidFill>
              </a:rPr>
              <a:t>	</a:t>
            </a:r>
            <a:r>
              <a:rPr lang="en-GB" dirty="0" err="1">
                <a:solidFill>
                  <a:srgbClr val="2A2D76"/>
                </a:solidFill>
              </a:rPr>
              <a:t>Constante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monitoramento</a:t>
            </a:r>
            <a:r>
              <a:rPr lang="en-GB" dirty="0">
                <a:solidFill>
                  <a:srgbClr val="2A2D76"/>
                </a:solidFill>
              </a:rPr>
              <a:t> é </a:t>
            </a:r>
            <a:r>
              <a:rPr lang="en-GB" dirty="0" err="1">
                <a:solidFill>
                  <a:srgbClr val="2A2D76"/>
                </a:solidFill>
              </a:rPr>
              <a:t>mais</a:t>
            </a:r>
            <a:r>
              <a:rPr lang="en-GB" dirty="0">
                <a:solidFill>
                  <a:srgbClr val="2A2D76"/>
                </a:solidFill>
              </a:rPr>
              <a:t> </a:t>
            </a:r>
            <a:r>
              <a:rPr lang="en-GB" dirty="0" err="1">
                <a:solidFill>
                  <a:srgbClr val="2A2D76"/>
                </a:solidFill>
              </a:rPr>
              <a:t>disciplina</a:t>
            </a:r>
            <a:r>
              <a:rPr lang="en-GB" dirty="0">
                <a:solidFill>
                  <a:srgbClr val="2A2D76"/>
                </a:solidFill>
              </a:rPr>
              <a:t> com </a:t>
            </a:r>
            <a:r>
              <a:rPr lang="en-GB" dirty="0" err="1">
                <a:solidFill>
                  <a:srgbClr val="2A2D76"/>
                </a:solidFill>
              </a:rPr>
              <a:t>investimentos</a:t>
            </a:r>
            <a:endParaRPr lang="en-GB" dirty="0">
              <a:solidFill>
                <a:srgbClr val="2A2D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3636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07368" y="365125"/>
            <a:ext cx="11593288" cy="1325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8- </a:t>
            </a:r>
            <a:r>
              <a:rPr lang="en-US" dirty="0" err="1"/>
              <a:t>Escolha</a:t>
            </a:r>
            <a:r>
              <a:rPr lang="en-US" dirty="0"/>
              <a:t> um </a:t>
            </a:r>
            <a:r>
              <a:rPr lang="en-US" dirty="0" err="1"/>
              <a:t>método</a:t>
            </a:r>
            <a:r>
              <a:rPr lang="en-US" dirty="0"/>
              <a:t> de Asset Allocation e </a:t>
            </a:r>
            <a:r>
              <a:rPr lang="en-US" dirty="0" err="1"/>
              <a:t>atenha</a:t>
            </a:r>
            <a:r>
              <a:rPr lang="en-US" dirty="0"/>
              <a:t>-se a </a:t>
            </a:r>
            <a:r>
              <a:rPr lang="en-US" dirty="0" err="1"/>
              <a:t>ele</a:t>
            </a:r>
            <a:endParaRPr lang="en-US" dirty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551384" y="1825625"/>
            <a:ext cx="11233248" cy="3763615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en-US" b="1" dirty="0">
                <a:solidFill>
                  <a:srgbClr val="2A2D76"/>
                </a:solidFill>
              </a:rPr>
              <a:t>Asset-Only</a:t>
            </a:r>
          </a:p>
          <a:p>
            <a:pPr lvl="1" eaLnBrk="1" hangingPunct="1"/>
            <a:r>
              <a:rPr lang="en-US" dirty="0" err="1">
                <a:solidFill>
                  <a:srgbClr val="2A2D76"/>
                </a:solidFill>
              </a:rPr>
              <a:t>Focado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apenas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nos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ativos</a:t>
            </a:r>
            <a:r>
              <a:rPr lang="en-US" dirty="0">
                <a:solidFill>
                  <a:srgbClr val="2A2D76"/>
                </a:solidFill>
              </a:rPr>
              <a:t>, </a:t>
            </a:r>
            <a:r>
              <a:rPr lang="en-US" dirty="0" err="1">
                <a:solidFill>
                  <a:srgbClr val="2A2D76"/>
                </a:solidFill>
              </a:rPr>
              <a:t>em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dar</a:t>
            </a:r>
            <a:r>
              <a:rPr lang="en-US" dirty="0">
                <a:solidFill>
                  <a:srgbClr val="2A2D76"/>
                </a:solidFill>
              </a:rPr>
              <a:t> o </a:t>
            </a:r>
            <a:r>
              <a:rPr lang="en-US" dirty="0" err="1">
                <a:solidFill>
                  <a:srgbClr val="2A2D76"/>
                </a:solidFill>
              </a:rPr>
              <a:t>maior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retorno</a:t>
            </a:r>
            <a:r>
              <a:rPr lang="en-US" dirty="0">
                <a:solidFill>
                  <a:srgbClr val="2A2D76"/>
                </a:solidFill>
              </a:rPr>
              <a:t> com o </a:t>
            </a:r>
            <a:r>
              <a:rPr lang="en-US" dirty="0" err="1">
                <a:solidFill>
                  <a:srgbClr val="2A2D76"/>
                </a:solidFill>
              </a:rPr>
              <a:t>menor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risco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possível</a:t>
            </a:r>
            <a:endParaRPr lang="en-US" dirty="0">
              <a:solidFill>
                <a:srgbClr val="2A2D76"/>
              </a:solidFill>
            </a:endParaRPr>
          </a:p>
          <a:p>
            <a:pPr lvl="1" eaLnBrk="1" hangingPunct="1"/>
            <a:r>
              <a:rPr lang="en-US" dirty="0">
                <a:solidFill>
                  <a:srgbClr val="2A2D76"/>
                </a:solidFill>
              </a:rPr>
              <a:t>MVO</a:t>
            </a:r>
          </a:p>
          <a:p>
            <a:pPr eaLnBrk="1" hangingPunct="1"/>
            <a:r>
              <a:rPr lang="en-US" b="1" dirty="0">
                <a:solidFill>
                  <a:srgbClr val="2A2D76"/>
                </a:solidFill>
              </a:rPr>
              <a:t>ALM</a:t>
            </a:r>
          </a:p>
          <a:p>
            <a:pPr lvl="1" eaLnBrk="1" hangingPunct="1"/>
            <a:r>
              <a:rPr lang="en-US" dirty="0" err="1">
                <a:solidFill>
                  <a:srgbClr val="2A2D76"/>
                </a:solidFill>
              </a:rPr>
              <a:t>Feito</a:t>
            </a:r>
            <a:r>
              <a:rPr lang="en-US" dirty="0">
                <a:solidFill>
                  <a:srgbClr val="2A2D76"/>
                </a:solidFill>
              </a:rPr>
              <a:t> para </a:t>
            </a:r>
            <a:r>
              <a:rPr lang="en-US" dirty="0" err="1">
                <a:solidFill>
                  <a:srgbClr val="2A2D76"/>
                </a:solidFill>
              </a:rPr>
              <a:t>honrar</a:t>
            </a:r>
            <a:r>
              <a:rPr lang="en-US" dirty="0">
                <a:solidFill>
                  <a:srgbClr val="2A2D76"/>
                </a:solidFill>
              </a:rPr>
              <a:t> as </a:t>
            </a:r>
            <a:r>
              <a:rPr lang="en-US" dirty="0" err="1">
                <a:solidFill>
                  <a:srgbClr val="2A2D76"/>
                </a:solidFill>
              </a:rPr>
              <a:t>obrigações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quando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forem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devidas</a:t>
            </a:r>
            <a:endParaRPr lang="en-US" dirty="0">
              <a:solidFill>
                <a:srgbClr val="2A2D76"/>
              </a:solidFill>
            </a:endParaRPr>
          </a:p>
          <a:p>
            <a:pPr lvl="1" eaLnBrk="1" hangingPunct="1"/>
            <a:r>
              <a:rPr lang="en-US" dirty="0" err="1">
                <a:solidFill>
                  <a:srgbClr val="2A2D76"/>
                </a:solidFill>
              </a:rPr>
              <a:t>Maioria</a:t>
            </a:r>
            <a:r>
              <a:rPr lang="en-US" dirty="0">
                <a:solidFill>
                  <a:srgbClr val="2A2D76"/>
                </a:solidFill>
              </a:rPr>
              <a:t> dos </a:t>
            </a:r>
            <a:r>
              <a:rPr lang="en-US" dirty="0" err="1">
                <a:solidFill>
                  <a:srgbClr val="2A2D76"/>
                </a:solidFill>
              </a:rPr>
              <a:t>investidores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institucionais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fazem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esse</a:t>
            </a:r>
            <a:endParaRPr lang="en-US" dirty="0">
              <a:solidFill>
                <a:srgbClr val="2A2D76"/>
              </a:solidFill>
            </a:endParaRPr>
          </a:p>
          <a:p>
            <a:pPr lvl="1" eaLnBrk="1" hangingPunct="1"/>
            <a:r>
              <a:rPr lang="en-US" dirty="0">
                <a:solidFill>
                  <a:srgbClr val="2A2D76"/>
                </a:solidFill>
              </a:rPr>
              <a:t>Muita Renda </a:t>
            </a:r>
            <a:r>
              <a:rPr lang="en-US" dirty="0" err="1">
                <a:solidFill>
                  <a:srgbClr val="2A2D76"/>
                </a:solidFill>
              </a:rPr>
              <a:t>Fixa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na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carteira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ou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ativos</a:t>
            </a:r>
            <a:r>
              <a:rPr lang="en-US" dirty="0">
                <a:solidFill>
                  <a:srgbClr val="2A2D76"/>
                </a:solidFill>
              </a:rPr>
              <a:t> que </a:t>
            </a:r>
            <a:r>
              <a:rPr lang="en-US" dirty="0" err="1">
                <a:solidFill>
                  <a:srgbClr val="2A2D76"/>
                </a:solidFill>
              </a:rPr>
              <a:t>protegem</a:t>
            </a:r>
            <a:r>
              <a:rPr lang="en-US" dirty="0">
                <a:solidFill>
                  <a:srgbClr val="2A2D76"/>
                </a:solidFill>
              </a:rPr>
              <a:t> contra </a:t>
            </a:r>
            <a:r>
              <a:rPr lang="en-US" dirty="0" err="1">
                <a:solidFill>
                  <a:srgbClr val="2A2D76"/>
                </a:solidFill>
              </a:rPr>
              <a:t>inflação</a:t>
            </a:r>
            <a:endParaRPr lang="en-US" dirty="0">
              <a:solidFill>
                <a:srgbClr val="2A2D76"/>
              </a:solidFill>
            </a:endParaRPr>
          </a:p>
          <a:p>
            <a:pPr eaLnBrk="1" hangingPunct="1"/>
            <a:r>
              <a:rPr lang="en-US" b="1" dirty="0">
                <a:solidFill>
                  <a:srgbClr val="2A2D76"/>
                </a:solidFill>
              </a:rPr>
              <a:t>Goal-Based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b="1" dirty="0">
                <a:solidFill>
                  <a:srgbClr val="2A2D76"/>
                </a:solidFill>
              </a:rPr>
              <a:t>Investing</a:t>
            </a:r>
            <a:endParaRPr lang="en-US" dirty="0">
              <a:solidFill>
                <a:srgbClr val="2A2D76"/>
              </a:solidFill>
            </a:endParaRPr>
          </a:p>
          <a:p>
            <a:pPr lvl="1" eaLnBrk="1" hangingPunct="1"/>
            <a:r>
              <a:rPr lang="en-US" dirty="0" err="1">
                <a:solidFill>
                  <a:srgbClr val="2A2D76"/>
                </a:solidFill>
              </a:rPr>
              <a:t>Foco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em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atingir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multiplos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objetivos</a:t>
            </a:r>
            <a:endParaRPr lang="en-US" dirty="0">
              <a:solidFill>
                <a:srgbClr val="2A2D76"/>
              </a:solidFill>
            </a:endParaRPr>
          </a:p>
          <a:p>
            <a:pPr lvl="1" eaLnBrk="1" hangingPunct="1"/>
            <a:r>
              <a:rPr lang="en-US" dirty="0">
                <a:solidFill>
                  <a:srgbClr val="2A2D76"/>
                </a:solidFill>
              </a:rPr>
              <a:t>O portfolio total é a soma das sub-</a:t>
            </a:r>
            <a:r>
              <a:rPr lang="en-US" dirty="0" err="1">
                <a:solidFill>
                  <a:srgbClr val="2A2D76"/>
                </a:solidFill>
              </a:rPr>
              <a:t>carteiras</a:t>
            </a:r>
            <a:endParaRPr lang="en-US" dirty="0">
              <a:solidFill>
                <a:srgbClr val="2A2D76"/>
              </a:solidFill>
            </a:endParaRPr>
          </a:p>
          <a:p>
            <a:pPr lvl="1" eaLnBrk="1" hangingPunct="1"/>
            <a:r>
              <a:rPr lang="en-US" dirty="0" err="1">
                <a:solidFill>
                  <a:srgbClr val="2A2D76"/>
                </a:solidFill>
              </a:rPr>
              <a:t>Usado</a:t>
            </a:r>
            <a:r>
              <a:rPr lang="en-US" dirty="0">
                <a:solidFill>
                  <a:srgbClr val="2A2D76"/>
                </a:solidFill>
              </a:rPr>
              <a:t> </a:t>
            </a:r>
            <a:r>
              <a:rPr lang="en-US" dirty="0" err="1">
                <a:solidFill>
                  <a:srgbClr val="2A2D76"/>
                </a:solidFill>
              </a:rPr>
              <a:t>mais</a:t>
            </a:r>
            <a:r>
              <a:rPr lang="en-US" dirty="0">
                <a:solidFill>
                  <a:srgbClr val="2A2D76"/>
                </a:solidFill>
              </a:rPr>
              <a:t> para </a:t>
            </a:r>
            <a:r>
              <a:rPr lang="en-US" dirty="0" err="1">
                <a:solidFill>
                  <a:srgbClr val="2A2D76"/>
                </a:solidFill>
              </a:rPr>
              <a:t>investidores</a:t>
            </a:r>
            <a:r>
              <a:rPr lang="en-US" dirty="0">
                <a:solidFill>
                  <a:srgbClr val="2A2D76"/>
                </a:solidFill>
              </a:rPr>
              <a:t> PF</a:t>
            </a:r>
          </a:p>
          <a:p>
            <a:pPr lvl="1" eaLnBrk="1" hangingPunct="1"/>
            <a:endParaRPr lang="en-US" dirty="0">
              <a:solidFill>
                <a:srgbClr val="2A2D76"/>
              </a:solidFill>
            </a:endParaRPr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284413" y="1"/>
            <a:ext cx="4056062" cy="3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7432437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C5820BBB-ADE1-4492-7294-7F0029B0A7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5" b="4205"/>
          <a:stretch/>
        </p:blipFill>
        <p:spPr bwMode="auto">
          <a:xfrm>
            <a:off x="479376" y="1323873"/>
            <a:ext cx="5842119" cy="421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6032A94-3AA5-DB10-8EFD-E38740AA18CF}"/>
              </a:ext>
            </a:extLst>
          </p:cNvPr>
          <p:cNvSpPr txBox="1"/>
          <p:nvPr/>
        </p:nvSpPr>
        <p:spPr bwMode="auto">
          <a:xfrm>
            <a:off x="6587083" y="1196752"/>
            <a:ext cx="511256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defPPr>
              <a:defRPr lang="pt-BR"/>
            </a:defPPr>
            <a:lvl1pPr marL="285750" indent="-285750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Time in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the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market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is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better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than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time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to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market</a:t>
            </a: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Sempre haverá nas manchetes algum motivo para não investir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Prospect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Theory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diminui retornos e propensões a tomar risco</a:t>
            </a: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Nos momentos de crise se montam posições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66F300A5-8656-5D97-09ED-5ED48CC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935" y="260648"/>
            <a:ext cx="10515600" cy="1325563"/>
          </a:xfrm>
        </p:spPr>
        <p:txBody>
          <a:bodyPr/>
          <a:lstStyle/>
          <a:p>
            <a:r>
              <a:rPr lang="pt-BR" dirty="0"/>
              <a:t>9- Tomar risco é parte do seu trabalho</a:t>
            </a:r>
          </a:p>
        </p:txBody>
      </p:sp>
    </p:spTree>
    <p:extLst>
      <p:ext uri="{BB962C8B-B14F-4D97-AF65-F5344CB8AC3E}">
        <p14:creationId xmlns:p14="http://schemas.microsoft.com/office/powerpoint/2010/main" val="449110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07F3CF-9E07-B1F2-93F8-E4AAC4735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507" y="260648"/>
            <a:ext cx="11530141" cy="1325563"/>
          </a:xfrm>
        </p:spPr>
        <p:txBody>
          <a:bodyPr>
            <a:normAutofit/>
          </a:bodyPr>
          <a:lstStyle/>
          <a:p>
            <a:r>
              <a:rPr lang="pt-BR" sz="4000" dirty="0"/>
              <a:t>9- Como o Brasil fica nesse contexto?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BE9F78-794D-E0C9-B533-9015E783F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808" y="1425744"/>
            <a:ext cx="2664296" cy="400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208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 descr="f1-market-ofac-sanctions-250404">
            <a:extLst>
              <a:ext uri="{FF2B5EF4-FFF2-40B4-BE49-F238E27FC236}">
                <a16:creationId xmlns:a16="http://schemas.microsoft.com/office/drawing/2014/main" id="{3143A4F4-D103-7DFE-6F9F-658199B6A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5" y="1844824"/>
            <a:ext cx="9145016" cy="348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CA77B4F-E586-7BFD-9221-DD64ACEA0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89185"/>
            <a:ext cx="10515600" cy="1325563"/>
          </a:xfrm>
        </p:spPr>
        <p:txBody>
          <a:bodyPr/>
          <a:lstStyle/>
          <a:p>
            <a:r>
              <a:rPr lang="pt-BR" dirty="0"/>
              <a:t>10- </a:t>
            </a:r>
            <a:r>
              <a:rPr lang="pt-BR" dirty="0" err="1"/>
              <a:t>Geopolitical</a:t>
            </a:r>
            <a:r>
              <a:rPr lang="pt-BR" dirty="0"/>
              <a:t> Alpha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CAFF2ECB-0E74-DB6A-41F5-8B0E4161DE24}"/>
              </a:ext>
            </a:extLst>
          </p:cNvPr>
          <p:cNvSpPr txBox="1"/>
          <p:nvPr/>
        </p:nvSpPr>
        <p:spPr>
          <a:xfrm>
            <a:off x="9336361" y="2690336"/>
            <a:ext cx="277230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Restrições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comerciais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25B76"/>
              </a:solidFill>
              <a:effectLst/>
              <a:uLnTx/>
              <a:uFillTx/>
              <a:latin typeface="Nunito Sans" pitchFamily="2" charset="0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Sanções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financeiras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25B76"/>
              </a:solidFill>
              <a:effectLst/>
              <a:uLnTx/>
              <a:uFillTx/>
              <a:latin typeface="Nunito Sans" pitchFamily="2" charset="0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Banimento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 de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viagens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25B76"/>
              </a:solidFill>
              <a:effectLst/>
              <a:uLnTx/>
              <a:uFillTx/>
              <a:latin typeface="Nunito Sans" pitchFamily="2" charset="0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Embargo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bélico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25B76"/>
              </a:solidFill>
              <a:effectLst/>
              <a:uLnTx/>
              <a:uFillTx/>
              <a:latin typeface="Nunito Sans" pitchFamily="2" charset="0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Sanções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425B76"/>
                </a:solidFill>
                <a:effectLst/>
                <a:uLnTx/>
                <a:uFillTx/>
                <a:latin typeface="Nunito Sans" pitchFamily="2" charset="0"/>
                <a:cs typeface="Arial"/>
              </a:rPr>
              <a:t>setoriais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425B76"/>
              </a:solidFill>
              <a:effectLst/>
              <a:uLnTx/>
              <a:uFillTx/>
              <a:latin typeface="Nunito Sans" pitchFamily="2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40089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5A7D58CD-15F1-3873-C956-49EC51ECF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1" y="1736554"/>
            <a:ext cx="4038997" cy="3749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4E21CCC4-3D63-AB69-9CB6-BFE26D81C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904" y="1678322"/>
            <a:ext cx="4894632" cy="2401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946784AA-29AE-5CDC-FED6-B0351D863EDE}"/>
              </a:ext>
            </a:extLst>
          </p:cNvPr>
          <p:cNvSpPr txBox="1"/>
          <p:nvPr/>
        </p:nvSpPr>
        <p:spPr>
          <a:xfrm>
            <a:off x="4799856" y="4077072"/>
            <a:ext cx="6172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XP"/>
                <a:cs typeface="Arial"/>
              </a:rPr>
              <a:t>Futuros do Nasdaq (branca) e S&amp;P500 (azul), em território de “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XP"/>
                <a:cs typeface="Arial"/>
              </a:rPr>
              <a:t>bear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XP"/>
                <a:cs typeface="Arial"/>
              </a:rPr>
              <a:t> </a:t>
            </a:r>
            <a:r>
              <a:rPr kumimoji="0" lang="pt-BR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XP"/>
                <a:cs typeface="Arial"/>
              </a:rPr>
              <a:t>market</a:t>
            </a: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XP"/>
                <a:cs typeface="Arial"/>
              </a:rPr>
              <a:t>”</a:t>
            </a:r>
            <a:endParaRPr kumimoji="0" lang="pt-BR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5DFFDEB-4FB0-1F98-11A4-B63C21A2F227}"/>
              </a:ext>
            </a:extLst>
          </p:cNvPr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4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10- </a:t>
            </a:r>
            <a:r>
              <a:rPr kumimoji="0" lang="pt-BR" sz="4400" b="0" i="0" u="none" strike="noStrike" kern="0" cap="none" spc="0" normalizeH="0" baseline="0" noProof="0" dirty="0" err="1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Geopolitical</a:t>
            </a:r>
            <a:r>
              <a:rPr kumimoji="0" lang="pt-BR" sz="44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 Alpha</a:t>
            </a:r>
          </a:p>
        </p:txBody>
      </p:sp>
    </p:spTree>
    <p:extLst>
      <p:ext uri="{BB962C8B-B14F-4D97-AF65-F5344CB8AC3E}">
        <p14:creationId xmlns:p14="http://schemas.microsoft.com/office/powerpoint/2010/main" val="3481513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 descr="Principles for Dealing with the Changing World Order | Liberland Press">
            <a:extLst>
              <a:ext uri="{FF2B5EF4-FFF2-40B4-BE49-F238E27FC236}">
                <a16:creationId xmlns:a16="http://schemas.microsoft.com/office/drawing/2014/main" id="{EA2BFD14-5ED8-5858-230E-9D1E1B663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08" y="1372530"/>
            <a:ext cx="57606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ummary of Principles for Dealing with the changing world order | by  Xuejian Li | Medium">
            <a:extLst>
              <a:ext uri="{FF2B5EF4-FFF2-40B4-BE49-F238E27FC236}">
                <a16:creationId xmlns:a16="http://schemas.microsoft.com/office/drawing/2014/main" id="{817D3F02-8C57-A7B6-6F92-7537F025E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850" y="1372530"/>
            <a:ext cx="587626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B07F3CF-9E07-B1F2-93F8-E4AAC4735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507" y="260648"/>
            <a:ext cx="11232337" cy="1325563"/>
          </a:xfrm>
        </p:spPr>
        <p:txBody>
          <a:bodyPr/>
          <a:lstStyle/>
          <a:p>
            <a:r>
              <a:rPr lang="pt-BR" dirty="0"/>
              <a:t>10- A nova ordem Econômica Mundial</a:t>
            </a:r>
          </a:p>
        </p:txBody>
      </p:sp>
    </p:spTree>
    <p:extLst>
      <p:ext uri="{BB962C8B-B14F-4D97-AF65-F5344CB8AC3E}">
        <p14:creationId xmlns:p14="http://schemas.microsoft.com/office/powerpoint/2010/main" val="10638242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10- A </a:t>
            </a:r>
            <a:r>
              <a:rPr lang="en-US" dirty="0" err="1"/>
              <a:t>descoberta</a:t>
            </a:r>
            <a:r>
              <a:rPr lang="en-US" dirty="0"/>
              <a:t> do Beta </a:t>
            </a:r>
            <a:r>
              <a:rPr lang="en-US" dirty="0" err="1"/>
              <a:t>Geopolítico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46861" y="4843688"/>
            <a:ext cx="9521547" cy="627008"/>
          </a:xfrm>
        </p:spPr>
        <p:txBody>
          <a:bodyPr>
            <a:normAutofit lnSpcReduction="10000"/>
          </a:bodyPr>
          <a:lstStyle/>
          <a:p>
            <a:pPr marL="457177" lvl="1" indent="0">
              <a:buNone/>
            </a:pPr>
            <a:r>
              <a:rPr lang="en-US" sz="2133" dirty="0"/>
              <a:t>=&gt; </a:t>
            </a:r>
            <a:r>
              <a:rPr lang="en-US" sz="2133" b="1" dirty="0"/>
              <a:t>Beta geopolitical </a:t>
            </a:r>
            <a:r>
              <a:rPr lang="en-US" sz="2133" dirty="0" err="1"/>
              <a:t>influenciam</a:t>
            </a:r>
            <a:r>
              <a:rPr lang="en-US" sz="2133" dirty="0"/>
              <a:t> a </a:t>
            </a:r>
            <a:r>
              <a:rPr lang="en-US" sz="2133" dirty="0" err="1"/>
              <a:t>inflação</a:t>
            </a:r>
            <a:r>
              <a:rPr lang="en-US" sz="2133" dirty="0"/>
              <a:t> e as </a:t>
            </a:r>
            <a:r>
              <a:rPr lang="en-US" sz="2133" dirty="0" err="1"/>
              <a:t>perspectivas</a:t>
            </a:r>
            <a:r>
              <a:rPr lang="en-US" sz="2133" dirty="0"/>
              <a:t> de </a:t>
            </a:r>
            <a:r>
              <a:rPr lang="en-US" sz="2133" dirty="0" err="1"/>
              <a:t>crescimento</a:t>
            </a:r>
            <a:r>
              <a:rPr lang="en-US" sz="2133" dirty="0"/>
              <a:t> </a:t>
            </a:r>
            <a:r>
              <a:rPr lang="en-US" sz="2133" dirty="0" err="1"/>
              <a:t>econômico</a:t>
            </a:r>
            <a:endParaRPr lang="en-US" sz="2133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4571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532E12-9D70-4071-BDC6-A960D7BB26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45717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55A6716-F537-3B1C-8050-FF4B48C87F7A}"/>
              </a:ext>
            </a:extLst>
          </p:cNvPr>
          <p:cNvSpPr txBox="1">
            <a:spLocks/>
          </p:cNvSpPr>
          <p:nvPr/>
        </p:nvSpPr>
        <p:spPr>
          <a:xfrm>
            <a:off x="150851" y="2014312"/>
            <a:ext cx="5849140" cy="24962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171446" indent="-171446" algn="l" defTabSz="685783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37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Sistemas</a:t>
            </a:r>
            <a:r>
              <a:rPr kumimoji="0" lang="en-US" sz="2133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133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Geopolíticos</a:t>
            </a:r>
            <a:endParaRPr kumimoji="0" lang="en-US" sz="2133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Unipolar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Bipolar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Multipolar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9D28EAE2-1A13-1CDD-D684-DDD6A986B508}"/>
              </a:ext>
            </a:extLst>
          </p:cNvPr>
          <p:cNvSpPr txBox="1">
            <a:spLocks/>
          </p:cNvSpPr>
          <p:nvPr/>
        </p:nvSpPr>
        <p:spPr>
          <a:xfrm>
            <a:off x="6126165" y="2014312"/>
            <a:ext cx="5994524" cy="24962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171446" indent="-171446" algn="l" defTabSz="685783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37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Sistemas</a:t>
            </a:r>
            <a:r>
              <a:rPr kumimoji="0" lang="en-US" sz="2133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133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Políticos</a:t>
            </a:r>
            <a:endParaRPr kumimoji="0" lang="en-US" sz="2133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Laissez-faire</a:t>
            </a: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Dirigismo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Populismo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BD72988-7739-51DD-9785-8AB6512842CE}"/>
              </a:ext>
            </a:extLst>
          </p:cNvPr>
          <p:cNvCxnSpPr>
            <a:cxnSpLocks/>
          </p:cNvCxnSpPr>
          <p:nvPr/>
        </p:nvCxnSpPr>
        <p:spPr>
          <a:xfrm flipH="1">
            <a:off x="2209447" y="4005064"/>
            <a:ext cx="843154" cy="72008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BFF2CE2-7AAF-BBD5-81CF-BC6F175DD5BC}"/>
              </a:ext>
            </a:extLst>
          </p:cNvPr>
          <p:cNvCxnSpPr>
            <a:cxnSpLocks/>
          </p:cNvCxnSpPr>
          <p:nvPr/>
        </p:nvCxnSpPr>
        <p:spPr>
          <a:xfrm flipH="1">
            <a:off x="2423592" y="3262450"/>
            <a:ext cx="5544616" cy="1462694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716123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10- </a:t>
            </a:r>
            <a:r>
              <a:rPr lang="en-US" dirty="0" err="1"/>
              <a:t>Sistemas</a:t>
            </a:r>
            <a:r>
              <a:rPr lang="en-US" dirty="0"/>
              <a:t> </a:t>
            </a:r>
            <a:r>
              <a:rPr lang="en-US" dirty="0" err="1"/>
              <a:t>Geopolíticos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4571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532E12-9D70-4071-BDC6-A960D7BB26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45717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55A6716-F537-3B1C-8050-FF4B48C87F7A}"/>
              </a:ext>
            </a:extLst>
          </p:cNvPr>
          <p:cNvSpPr txBox="1">
            <a:spLocks/>
          </p:cNvSpPr>
          <p:nvPr/>
        </p:nvSpPr>
        <p:spPr>
          <a:xfrm>
            <a:off x="246861" y="1206631"/>
            <a:ext cx="11609780" cy="49015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171446" indent="-171446" algn="l" defTabSz="685783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37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Unipolar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hegemonia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uma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única</a:t>
            </a: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potencia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Muita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estabilidade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macro,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crescimento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economico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moderado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baixa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insumos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baratos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Bipolar: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duas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superpotências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bilateralismo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Desglobalização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ineficiencia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produtiva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maior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Crescimento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prazo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acelerado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Multipolar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muitas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potencias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Mais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desequilíbrio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instabilidade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retornos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voláteis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ameaças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conflitos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Globalização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persiste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Economias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escala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máximo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regionais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5700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10- </a:t>
            </a:r>
            <a:r>
              <a:rPr lang="en-US" dirty="0" err="1"/>
              <a:t>Sistemas</a:t>
            </a:r>
            <a:r>
              <a:rPr lang="en-US" dirty="0"/>
              <a:t> </a:t>
            </a:r>
            <a:r>
              <a:rPr lang="en-US" dirty="0" err="1"/>
              <a:t>políticos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4571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532E12-9D70-4071-BDC6-A960D7BB26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45717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55A6716-F537-3B1C-8050-FF4B48C87F7A}"/>
              </a:ext>
            </a:extLst>
          </p:cNvPr>
          <p:cNvSpPr txBox="1">
            <a:spLocks/>
          </p:cNvSpPr>
          <p:nvPr/>
        </p:nvSpPr>
        <p:spPr>
          <a:xfrm>
            <a:off x="246861" y="1206631"/>
            <a:ext cx="11609779" cy="423859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171446" indent="-171446" algn="l" defTabSz="685783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37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Laissez-faire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baixíssima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intervenção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Governo</a:t>
            </a: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Consenso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Washington (1990):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bancos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centrais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independentes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desregulação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privatizações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fiscal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anticíclica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 livre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comércio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Riscos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oligopólios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desigualdade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alavancagem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Dirigismo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Governo se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envolve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comércio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fiscal</a:t>
            </a: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causar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gastos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públicos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forem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exagerados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Populismo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crescimento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econômico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curto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prazo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qualquer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custo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Focado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personalidade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um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líder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Muitas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ineficiências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no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longo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prazo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=&gt;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alta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baixo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crescimento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sustentável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086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695A8F53-BF72-03CC-949C-26E328D9CF29}"/>
              </a:ext>
            </a:extLst>
          </p:cNvPr>
          <p:cNvCxnSpPr>
            <a:cxnSpLocks/>
          </p:cNvCxnSpPr>
          <p:nvPr/>
        </p:nvCxnSpPr>
        <p:spPr>
          <a:xfrm>
            <a:off x="981848" y="3807631"/>
            <a:ext cx="2088859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to 69">
            <a:extLst>
              <a:ext uri="{FF2B5EF4-FFF2-40B4-BE49-F238E27FC236}">
                <a16:creationId xmlns:a16="http://schemas.microsoft.com/office/drawing/2014/main" id="{1D82F3C7-A2CB-9A81-1513-163D32AB5F7E}"/>
              </a:ext>
            </a:extLst>
          </p:cNvPr>
          <p:cNvCxnSpPr>
            <a:cxnSpLocks/>
          </p:cNvCxnSpPr>
          <p:nvPr/>
        </p:nvCxnSpPr>
        <p:spPr>
          <a:xfrm>
            <a:off x="3564100" y="3807631"/>
            <a:ext cx="1883070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m 6" descr="Mapa&#10;&#10;Descrição gerada automaticamente">
            <a:extLst>
              <a:ext uri="{FF2B5EF4-FFF2-40B4-BE49-F238E27FC236}">
                <a16:creationId xmlns:a16="http://schemas.microsoft.com/office/drawing/2014/main" id="{89165FE5-2228-3AD1-DD4B-2F7831895D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3344631"/>
            <a:ext cx="6222095" cy="3499928"/>
          </a:xfrm>
          <a:prstGeom prst="rect">
            <a:avLst/>
          </a:prstGeom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6E453C5A-473B-94B1-729C-1A7ABD2ADD42}"/>
              </a:ext>
            </a:extLst>
          </p:cNvPr>
          <p:cNvSpPr/>
          <p:nvPr/>
        </p:nvSpPr>
        <p:spPr>
          <a:xfrm>
            <a:off x="-2135" y="-11800"/>
            <a:ext cx="12191999" cy="3350734"/>
          </a:xfrm>
          <a:prstGeom prst="rect">
            <a:avLst/>
          </a:prstGeom>
          <a:solidFill>
            <a:srgbClr val="3FA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600" b="0" i="0" u="none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612CCAAC-4E05-30B2-99BB-A78AD20417D8}"/>
              </a:ext>
            </a:extLst>
          </p:cNvPr>
          <p:cNvSpPr txBox="1"/>
          <p:nvPr/>
        </p:nvSpPr>
        <p:spPr>
          <a:xfrm>
            <a:off x="1187428" y="2165091"/>
            <a:ext cx="46243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38</a:t>
            </a:r>
            <a:r>
              <a:rPr kumimoji="0" lang="pt-BR" sz="3200" b="1" i="0" u="none" strike="noStrike" kern="1200" cap="none" spc="0" normalizeH="0" baseline="0" noProof="0" dirty="0">
                <a:ln>
                  <a:solidFill>
                    <a:srgbClr val="3FA11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 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MS</a:t>
            </a:r>
            <a:r>
              <a:rPr kumimoji="0" lang="pt-BR" sz="3200" b="1" i="0" u="none" strike="noStrike" kern="1200" cap="none" spc="0" normalizeH="0" baseline="0" noProof="0" dirty="0">
                <a:ln>
                  <a:solidFill>
                    <a:srgbClr val="3FA11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+</a:t>
            </a:r>
            <a:r>
              <a:rPr kumimoji="0" lang="pt-BR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54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 BA = </a:t>
            </a:r>
            <a:r>
              <a:rPr kumimoji="0" lang="pt-BR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92 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ACD54E2D-3EBD-E2AE-41AA-CD2DD358EC16}"/>
              </a:ext>
            </a:extLst>
          </p:cNvPr>
          <p:cNvSpPr txBox="1"/>
          <p:nvPr/>
        </p:nvSpPr>
        <p:spPr>
          <a:xfrm>
            <a:off x="1713686" y="2935820"/>
            <a:ext cx="3390711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pt-BR"/>
            </a:defPPr>
            <a:lvl1pPr algn="ctr">
              <a:lnSpc>
                <a:spcPts val="1400"/>
              </a:lnSpc>
              <a:defRPr sz="1400">
                <a:solidFill>
                  <a:srgbClr val="505050"/>
                </a:solidFill>
                <a:latin typeface="Nunito Light" panose="000004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Municípios de área de atuação MS/BA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1F7E242C-4479-15E2-BBB8-6655AEB88FAF}"/>
              </a:ext>
            </a:extLst>
          </p:cNvPr>
          <p:cNvSpPr txBox="1"/>
          <p:nvPr/>
        </p:nvSpPr>
        <p:spPr>
          <a:xfrm>
            <a:off x="8179810" y="2179628"/>
            <a:ext cx="2223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4800" b="1" i="1" dirty="0">
                <a:ln>
                  <a:solidFill>
                    <a:srgbClr val="3FA110"/>
                  </a:solidFill>
                </a:ln>
                <a:solidFill>
                  <a:prstClr val="white"/>
                </a:solidFill>
                <a:latin typeface="Exo 2.0" panose="00000500000000000000" pitchFamily="50" charset="0"/>
              </a:rPr>
              <a:t>51</a:t>
            </a:r>
            <a:endParaRPr kumimoji="0" lang="pt-BR" sz="48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xo 2.0" panose="00000500000000000000" pitchFamily="50" charset="0"/>
              <a:ea typeface="+mn-ea"/>
              <a:cs typeface="+mn-cs"/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5DE9403E-2097-2889-175E-B2A89E4FFA10}"/>
              </a:ext>
            </a:extLst>
          </p:cNvPr>
          <p:cNvSpPr txBox="1"/>
          <p:nvPr/>
        </p:nvSpPr>
        <p:spPr>
          <a:xfrm>
            <a:off x="8101252" y="2907461"/>
            <a:ext cx="2570754" cy="25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Agências (46 no MS e </a:t>
            </a:r>
            <a:r>
              <a:rPr lang="pt-BR" sz="1200" kern="1200" dirty="0">
                <a:solidFill>
                  <a:prstClr val="white"/>
                </a:solidFill>
                <a:latin typeface="Exo 2.0" panose="00000500000000000000" pitchFamily="50" charset="0"/>
              </a:rPr>
              <a:t>5 </a:t>
            </a: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na BA)</a:t>
            </a:r>
          </a:p>
        </p:txBody>
      </p:sp>
      <p:pic>
        <p:nvPicPr>
          <p:cNvPr id="32" name="Gráfico 31">
            <a:extLst>
              <a:ext uri="{FF2B5EF4-FFF2-40B4-BE49-F238E27FC236}">
                <a16:creationId xmlns:a16="http://schemas.microsoft.com/office/drawing/2014/main" id="{1A5C9189-7203-44E0-A106-7103C63294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78152" y="2484290"/>
            <a:ext cx="495429" cy="342989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0BEA2F4F-6132-1B75-51F0-B6CB28A68C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3722" y="2398772"/>
            <a:ext cx="401938" cy="508006"/>
          </a:xfrm>
          <a:prstGeom prst="rect">
            <a:avLst/>
          </a:prstGeom>
        </p:spPr>
      </p:pic>
      <p:cxnSp>
        <p:nvCxnSpPr>
          <p:cNvPr id="37" name="Conector reto 36">
            <a:extLst>
              <a:ext uri="{FF2B5EF4-FFF2-40B4-BE49-F238E27FC236}">
                <a16:creationId xmlns:a16="http://schemas.microsoft.com/office/drawing/2014/main" id="{EB6A542D-4E60-3FF9-0F75-6F0DDB5A662C}"/>
              </a:ext>
            </a:extLst>
          </p:cNvPr>
          <p:cNvCxnSpPr>
            <a:cxnSpLocks/>
          </p:cNvCxnSpPr>
          <p:nvPr/>
        </p:nvCxnSpPr>
        <p:spPr>
          <a:xfrm>
            <a:off x="981848" y="3807631"/>
            <a:ext cx="2088859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A6B823C9-3A07-6029-2746-930A85D28246}"/>
              </a:ext>
            </a:extLst>
          </p:cNvPr>
          <p:cNvCxnSpPr>
            <a:cxnSpLocks/>
          </p:cNvCxnSpPr>
          <p:nvPr/>
        </p:nvCxnSpPr>
        <p:spPr>
          <a:xfrm>
            <a:off x="3564100" y="3807631"/>
            <a:ext cx="1883070" cy="0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28F067FE-7AEE-FEE1-6BF7-66D7784806AA}"/>
              </a:ext>
            </a:extLst>
          </p:cNvPr>
          <p:cNvSpPr txBox="1"/>
          <p:nvPr/>
        </p:nvSpPr>
        <p:spPr>
          <a:xfrm>
            <a:off x="407368" y="365753"/>
            <a:ext cx="5520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</a:rPr>
              <a:t>Nossa área de ação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213AE7D6-855F-24F2-2648-B2D8510EA1D1}"/>
              </a:ext>
            </a:extLst>
          </p:cNvPr>
          <p:cNvSpPr txBox="1"/>
          <p:nvPr/>
        </p:nvSpPr>
        <p:spPr>
          <a:xfrm>
            <a:off x="407368" y="738324"/>
            <a:ext cx="7032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40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</a:rPr>
              <a:t>Sicredi Centro-Sul MS/BA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516B862E-5844-3A2F-69AB-1278F57F4AE9}"/>
              </a:ext>
            </a:extLst>
          </p:cNvPr>
          <p:cNvGrpSpPr/>
          <p:nvPr/>
        </p:nvGrpSpPr>
        <p:grpSpPr>
          <a:xfrm>
            <a:off x="6492974" y="3419117"/>
            <a:ext cx="5196133" cy="3438884"/>
            <a:chOff x="6615044" y="3348937"/>
            <a:chExt cx="5233090" cy="3463343"/>
          </a:xfrm>
        </p:grpSpPr>
        <p:pic>
          <p:nvPicPr>
            <p:cNvPr id="3" name="Imagem 2" descr="Mapa&#10;&#10;Descrição gerada automaticamente">
              <a:extLst>
                <a:ext uri="{FF2B5EF4-FFF2-40B4-BE49-F238E27FC236}">
                  <a16:creationId xmlns:a16="http://schemas.microsoft.com/office/drawing/2014/main" id="{CE234F9F-D29B-2B47-7F3E-D6833AA44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81571" b="68193"/>
            <a:stretch/>
          </p:blipFill>
          <p:spPr>
            <a:xfrm>
              <a:off x="10706100" y="3348937"/>
              <a:ext cx="1142034" cy="1108764"/>
            </a:xfrm>
            <a:prstGeom prst="rect">
              <a:avLst/>
            </a:prstGeom>
          </p:spPr>
        </p:pic>
        <p:pic>
          <p:nvPicPr>
            <p:cNvPr id="5" name="Imagem 4" descr="Mapa&#10;&#10;O conteúdo gerado por IA pode estar incorreto.">
              <a:extLst>
                <a:ext uri="{FF2B5EF4-FFF2-40B4-BE49-F238E27FC236}">
                  <a16:creationId xmlns:a16="http://schemas.microsoft.com/office/drawing/2014/main" id="{476B3E94-B6B0-CE62-69F6-4AE36EE88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55328" b="50934"/>
            <a:stretch/>
          </p:blipFill>
          <p:spPr>
            <a:xfrm>
              <a:off x="6615044" y="3583345"/>
              <a:ext cx="5075867" cy="32289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817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10- O Mundo </a:t>
            </a:r>
            <a:r>
              <a:rPr lang="en-US" dirty="0" err="1"/>
              <a:t>hoje</a:t>
            </a:r>
            <a:r>
              <a:rPr lang="en-US" dirty="0"/>
              <a:t> e o Asset Allocation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822615" y="2084851"/>
            <a:ext cx="10130036" cy="462028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4571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532E12-9D70-4071-BDC6-A960D7BB26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45717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B4C8BF0-A82D-7D5D-6CBA-60A83F83CD00}"/>
              </a:ext>
            </a:extLst>
          </p:cNvPr>
          <p:cNvCxnSpPr>
            <a:cxnSpLocks/>
          </p:cNvCxnSpPr>
          <p:nvPr/>
        </p:nvCxnSpPr>
        <p:spPr>
          <a:xfrm>
            <a:off x="2152277" y="3343365"/>
            <a:ext cx="917530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AA89218-7A5D-288F-CAB9-3FD22B479DDA}"/>
              </a:ext>
            </a:extLst>
          </p:cNvPr>
          <p:cNvCxnSpPr>
            <a:cxnSpLocks/>
          </p:cNvCxnSpPr>
          <p:nvPr/>
        </p:nvCxnSpPr>
        <p:spPr>
          <a:xfrm>
            <a:off x="3464518" y="3151343"/>
            <a:ext cx="0" cy="38404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D2FC697-4021-CFC2-6EEF-088A9BDF25F2}"/>
              </a:ext>
            </a:extLst>
          </p:cNvPr>
          <p:cNvSpPr txBox="1"/>
          <p:nvPr/>
        </p:nvSpPr>
        <p:spPr>
          <a:xfrm>
            <a:off x="2991156" y="3603348"/>
            <a:ext cx="8861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1945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EC9AE4C-8F72-9081-F702-29FFA164F81B}"/>
              </a:ext>
            </a:extLst>
          </p:cNvPr>
          <p:cNvCxnSpPr>
            <a:cxnSpLocks/>
          </p:cNvCxnSpPr>
          <p:nvPr/>
        </p:nvCxnSpPr>
        <p:spPr>
          <a:xfrm>
            <a:off x="10835535" y="3151343"/>
            <a:ext cx="0" cy="38404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B2CDA77-DFB6-8170-BDB0-97AB079BCE3A}"/>
              </a:ext>
            </a:extLst>
          </p:cNvPr>
          <p:cNvSpPr txBox="1"/>
          <p:nvPr/>
        </p:nvSpPr>
        <p:spPr>
          <a:xfrm>
            <a:off x="10409195" y="3641899"/>
            <a:ext cx="8861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2020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01E4AE5-09EB-E1A7-C9A1-C9944BFD8E31}"/>
              </a:ext>
            </a:extLst>
          </p:cNvPr>
          <p:cNvCxnSpPr>
            <a:cxnSpLocks/>
          </p:cNvCxnSpPr>
          <p:nvPr/>
        </p:nvCxnSpPr>
        <p:spPr>
          <a:xfrm>
            <a:off x="8051226" y="3151343"/>
            <a:ext cx="0" cy="38404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220991E-7ABE-ACF1-F99A-B1E58909558F}"/>
              </a:ext>
            </a:extLst>
          </p:cNvPr>
          <p:cNvSpPr txBox="1"/>
          <p:nvPr/>
        </p:nvSpPr>
        <p:spPr>
          <a:xfrm>
            <a:off x="7624886" y="3641899"/>
            <a:ext cx="8861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1990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996E286-7025-7A8A-2110-56BC1C881F58}"/>
              </a:ext>
            </a:extLst>
          </p:cNvPr>
          <p:cNvCxnSpPr>
            <a:cxnSpLocks/>
          </p:cNvCxnSpPr>
          <p:nvPr/>
        </p:nvCxnSpPr>
        <p:spPr>
          <a:xfrm>
            <a:off x="6737240" y="3151343"/>
            <a:ext cx="0" cy="38404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BE9AA860-1B73-7BB1-C66A-206E739C6FF5}"/>
              </a:ext>
            </a:extLst>
          </p:cNvPr>
          <p:cNvSpPr txBox="1"/>
          <p:nvPr/>
        </p:nvSpPr>
        <p:spPr>
          <a:xfrm>
            <a:off x="6280734" y="3641899"/>
            <a:ext cx="8861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1980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B7C196A-652A-F55C-CD26-BA490DFA333D}"/>
              </a:ext>
            </a:extLst>
          </p:cNvPr>
          <p:cNvSpPr txBox="1"/>
          <p:nvPr/>
        </p:nvSpPr>
        <p:spPr>
          <a:xfrm>
            <a:off x="6371585" y="1355790"/>
            <a:ext cx="22488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Laissez-faire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2100A8-799F-2433-1F04-2DB2351026DF}"/>
              </a:ext>
            </a:extLst>
          </p:cNvPr>
          <p:cNvSpPr txBox="1"/>
          <p:nvPr/>
        </p:nvSpPr>
        <p:spPr>
          <a:xfrm>
            <a:off x="7320136" y="4236419"/>
            <a:ext cx="2015298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Consenso</a:t>
            </a: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Washington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F2ABDB0-E8C7-19FE-60A4-82F7ABC63071}"/>
              </a:ext>
            </a:extLst>
          </p:cNvPr>
          <p:cNvSpPr txBox="1"/>
          <p:nvPr/>
        </p:nvSpPr>
        <p:spPr>
          <a:xfrm>
            <a:off x="7230581" y="2513676"/>
            <a:ext cx="21048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 Hegemony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80DD3FD-A82E-E033-A19A-9571247D3E8D}"/>
              </a:ext>
            </a:extLst>
          </p:cNvPr>
          <p:cNvCxnSpPr>
            <a:cxnSpLocks/>
          </p:cNvCxnSpPr>
          <p:nvPr/>
        </p:nvCxnSpPr>
        <p:spPr>
          <a:xfrm>
            <a:off x="9737119" y="3151343"/>
            <a:ext cx="0" cy="38404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03AB217-935E-15B9-394E-DD54B3F92159}"/>
              </a:ext>
            </a:extLst>
          </p:cNvPr>
          <p:cNvSpPr txBox="1"/>
          <p:nvPr/>
        </p:nvSpPr>
        <p:spPr>
          <a:xfrm>
            <a:off x="9264352" y="3641899"/>
            <a:ext cx="8861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C40ED8-B00B-03AD-1E7C-9D2A546A586A}"/>
              </a:ext>
            </a:extLst>
          </p:cNvPr>
          <p:cNvSpPr txBox="1"/>
          <p:nvPr/>
        </p:nvSpPr>
        <p:spPr>
          <a:xfrm>
            <a:off x="10634495" y="2537866"/>
            <a:ext cx="154767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Multipolar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2B0833-5007-BFFA-4DEB-7209308AB1A4}"/>
              </a:ext>
            </a:extLst>
          </p:cNvPr>
          <p:cNvSpPr txBox="1"/>
          <p:nvPr/>
        </p:nvSpPr>
        <p:spPr>
          <a:xfrm>
            <a:off x="4747725" y="1792757"/>
            <a:ext cx="22488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Stagflação</a:t>
            </a:r>
            <a:endParaRPr kumimoji="0" lang="en-GB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866AC8F-5748-4E81-4012-1FBA6D42560E}"/>
              </a:ext>
            </a:extLst>
          </p:cNvPr>
          <p:cNvCxnSpPr>
            <a:cxnSpLocks/>
          </p:cNvCxnSpPr>
          <p:nvPr/>
        </p:nvCxnSpPr>
        <p:spPr>
          <a:xfrm>
            <a:off x="5419062" y="3151343"/>
            <a:ext cx="0" cy="384043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9411A60-B757-94F4-6217-D5FB506F1C38}"/>
              </a:ext>
            </a:extLst>
          </p:cNvPr>
          <p:cNvSpPr txBox="1"/>
          <p:nvPr/>
        </p:nvSpPr>
        <p:spPr>
          <a:xfrm>
            <a:off x="4992722" y="3641899"/>
            <a:ext cx="88616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1970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D44D1B-4A95-2D59-7B0F-6A9A1CD45E80}"/>
              </a:ext>
            </a:extLst>
          </p:cNvPr>
          <p:cNvSpPr txBox="1"/>
          <p:nvPr/>
        </p:nvSpPr>
        <p:spPr>
          <a:xfrm>
            <a:off x="2801439" y="1360981"/>
            <a:ext cx="224883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Dirigismo</a:t>
            </a:r>
            <a:endParaRPr kumimoji="0" lang="en-GB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88D9834-343D-39B3-5E48-E78380A57CCA}"/>
              </a:ext>
            </a:extLst>
          </p:cNvPr>
          <p:cNvSpPr txBox="1"/>
          <p:nvPr/>
        </p:nvSpPr>
        <p:spPr>
          <a:xfrm>
            <a:off x="6864123" y="1944922"/>
            <a:ext cx="21048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Baixa </a:t>
            </a: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endParaRPr kumimoji="0" lang="en-GB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AB0C6AB-E570-B496-B91A-312613A87D36}"/>
              </a:ext>
            </a:extLst>
          </p:cNvPr>
          <p:cNvSpPr txBox="1"/>
          <p:nvPr/>
        </p:nvSpPr>
        <p:spPr>
          <a:xfrm>
            <a:off x="4316357" y="2503198"/>
            <a:ext cx="23736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Bipolar Cold War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7ECC704-249D-C1E2-338F-ADE6C90AFDB2}"/>
              </a:ext>
            </a:extLst>
          </p:cNvPr>
          <p:cNvSpPr txBox="1"/>
          <p:nvPr/>
        </p:nvSpPr>
        <p:spPr>
          <a:xfrm>
            <a:off x="2778517" y="2506287"/>
            <a:ext cx="23736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Multipolar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3AE876D-B924-A2CF-35B7-5C37229DA06A}"/>
              </a:ext>
            </a:extLst>
          </p:cNvPr>
          <p:cNvSpPr txBox="1"/>
          <p:nvPr/>
        </p:nvSpPr>
        <p:spPr>
          <a:xfrm>
            <a:off x="172285" y="1327141"/>
            <a:ext cx="23767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Politica</a:t>
            </a:r>
            <a:endParaRPr kumimoji="0" lang="en-GB" sz="2133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B9A0BD9-2C84-C827-13A1-5EA6CAD9889B}"/>
              </a:ext>
            </a:extLst>
          </p:cNvPr>
          <p:cNvSpPr txBox="1"/>
          <p:nvPr/>
        </p:nvSpPr>
        <p:spPr>
          <a:xfrm>
            <a:off x="10341053" y="1792758"/>
            <a:ext cx="1292732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endParaRPr kumimoji="0" lang="en-GB" sz="2133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57EAD00-68E2-32FD-FBB4-FD0FCBCDC173}"/>
              </a:ext>
            </a:extLst>
          </p:cNvPr>
          <p:cNvSpPr txBox="1"/>
          <p:nvPr/>
        </p:nvSpPr>
        <p:spPr>
          <a:xfrm>
            <a:off x="172285" y="1792757"/>
            <a:ext cx="23767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Economia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42DBF4F-EE7E-55F1-2B8A-F4E173E6002F}"/>
              </a:ext>
            </a:extLst>
          </p:cNvPr>
          <p:cNvSpPr txBox="1"/>
          <p:nvPr/>
        </p:nvSpPr>
        <p:spPr>
          <a:xfrm>
            <a:off x="172285" y="2510666"/>
            <a:ext cx="237671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Geopolitica</a:t>
            </a:r>
            <a:endParaRPr kumimoji="0" lang="en-GB" sz="2133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B8E7B5B-2E87-4EEB-D48C-B3F5CF269364}"/>
              </a:ext>
            </a:extLst>
          </p:cNvPr>
          <p:cNvSpPr txBox="1"/>
          <p:nvPr/>
        </p:nvSpPr>
        <p:spPr>
          <a:xfrm>
            <a:off x="2803773" y="1780807"/>
            <a:ext cx="2248833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Recuperação</a:t>
            </a:r>
            <a:r>
              <a:rPr kumimoji="0" lang="en-GB" sz="21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endParaRPr kumimoji="0" lang="en-GB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FF4429F-338C-13B7-6A56-9131F904AE81}"/>
              </a:ext>
            </a:extLst>
          </p:cNvPr>
          <p:cNvSpPr txBox="1"/>
          <p:nvPr/>
        </p:nvSpPr>
        <p:spPr>
          <a:xfrm>
            <a:off x="8808075" y="1801155"/>
            <a:ext cx="191523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33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Stagnação</a:t>
            </a:r>
            <a:endParaRPr kumimoji="0" lang="en-GB" sz="2133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948063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10- </a:t>
            </a:r>
            <a:r>
              <a:rPr lang="en-US" dirty="0" err="1"/>
              <a:t>Geopolitica</a:t>
            </a:r>
            <a:r>
              <a:rPr lang="en-US" dirty="0"/>
              <a:t> e </a:t>
            </a:r>
            <a:r>
              <a:rPr lang="en-US" dirty="0" err="1"/>
              <a:t>eleitorado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46860" y="1206631"/>
            <a:ext cx="11501995" cy="4608512"/>
          </a:xfrm>
        </p:spPr>
        <p:txBody>
          <a:bodyPr>
            <a:noAutofit/>
          </a:bodyPr>
          <a:lstStyle/>
          <a:p>
            <a:r>
              <a:rPr lang="pt-BR" sz="2000" dirty="0"/>
              <a:t>O eleitor mediano mundial é atualmente um </a:t>
            </a:r>
            <a:r>
              <a:rPr lang="pt-BR" sz="2000" dirty="0" err="1"/>
              <a:t>millennial</a:t>
            </a:r>
            <a:r>
              <a:rPr lang="pt-BR" sz="2000" dirty="0"/>
              <a:t> (nascido entre o início dos anos 80 e meados dos anos 90).</a:t>
            </a:r>
          </a:p>
          <a:p>
            <a:r>
              <a:rPr lang="pt-BR" sz="2000" dirty="0"/>
              <a:t>Chegou à maioridade em um período de estagnação (década de 2010). Sobrecarregado com dívidas e altos preços de bens públicos (moradias, saúde, educação).</a:t>
            </a:r>
          </a:p>
          <a:p>
            <a:r>
              <a:rPr lang="pt-BR" sz="2000" dirty="0"/>
              <a:t>Não se lembra da estagflação dos anos 70 =&gt; não é avesso a uma política fiscal inflacionária.</a:t>
            </a:r>
          </a:p>
          <a:p>
            <a:r>
              <a:rPr lang="pt-BR" sz="2000" dirty="0"/>
              <a:t>Aproximadamente tão favorável ao socialismo quanto ao capitalismo.</a:t>
            </a:r>
          </a:p>
          <a:p>
            <a:r>
              <a:rPr lang="pt-BR" sz="2000" dirty="0"/>
              <a:t>A desigualdade e a mobilidade intergeracionais se deterioraram, aumentando a probabilidade de elegerem líderes populistas.</a:t>
            </a:r>
          </a:p>
          <a:p>
            <a:r>
              <a:rPr lang="pt-BR" sz="2000" dirty="0"/>
              <a:t>Essas preferências influenciaram a resposta populista e expansionista da política monetária e fiscal à COVID-19, o que levou a uma alta inflação no mundo.</a:t>
            </a:r>
          </a:p>
          <a:p>
            <a:r>
              <a:rPr lang="pt-BR" sz="2000" dirty="0"/>
              <a:t>É provável que as respostas políticas ao longo da década de 2020 também sejam </a:t>
            </a:r>
          </a:p>
          <a:p>
            <a:pPr marL="0" indent="0">
              <a:buNone/>
            </a:pPr>
            <a:r>
              <a:rPr lang="pt-BR" sz="2000" dirty="0"/>
              <a:t>populistas até que os danos se tornem aparentes.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4571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532E12-9D70-4071-BDC6-A960D7BB26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45717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562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17FA3F7F-B0AA-1E45-3232-816E16D0BAFA}"/>
              </a:ext>
            </a:extLst>
          </p:cNvPr>
          <p:cNvSpPr txBox="1">
            <a:spLocks/>
          </p:cNvSpPr>
          <p:nvPr/>
        </p:nvSpPr>
        <p:spPr>
          <a:xfrm>
            <a:off x="509987" y="1206631"/>
            <a:ext cx="11501995" cy="4608512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171446" indent="-171446" algn="l" defTabSz="685783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514337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857228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200120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543012" indent="-171446" algn="l" defTabSz="685783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Geopolítica: O resultado mais provável é a continuação de um sistema multipolar (50%).</a:t>
            </a: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Política: As preferências da geração </a:t>
            </a:r>
            <a:r>
              <a:rPr kumimoji="0" lang="pt-B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millennial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diminuem as chances de laissez-faire e aumentam as chances de populismo. O dirigismo continua sendo o resultado mais provável (50%).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514337" marR="0" lvl="1" indent="-171446" algn="l" defTabSz="685783" rtl="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71446" marR="0" lvl="0" indent="-171446" algn="l" defTabSz="68578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45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10- </a:t>
            </a:r>
            <a:r>
              <a:rPr lang="en-US" dirty="0" err="1"/>
              <a:t>Geopolitica</a:t>
            </a:r>
            <a:r>
              <a:rPr lang="en-US" dirty="0"/>
              <a:t>: Outlook para </a:t>
            </a:r>
            <a:r>
              <a:rPr lang="en-US" dirty="0" err="1"/>
              <a:t>os</a:t>
            </a:r>
            <a:r>
              <a:rPr lang="en-US" dirty="0"/>
              <a:t> </a:t>
            </a:r>
            <a:r>
              <a:rPr lang="en-US" dirty="0" err="1"/>
              <a:t>anos</a:t>
            </a:r>
            <a:r>
              <a:rPr lang="en-US" dirty="0"/>
              <a:t> 2020s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45717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532E12-9D70-4071-BDC6-A960D7BB261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pPr marL="0" marR="0" lvl="0" indent="0" algn="l" defTabSz="45717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ACB565-26A7-E47A-B658-FAFABF1EB00A}"/>
              </a:ext>
            </a:extLst>
          </p:cNvPr>
          <p:cNvGraphicFramePr>
            <a:graphicFrameLocks noGrp="1"/>
          </p:cNvGraphicFramePr>
          <p:nvPr/>
        </p:nvGraphicFramePr>
        <p:xfrm>
          <a:off x="1415480" y="3393157"/>
          <a:ext cx="8128000" cy="2128722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55032753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55422364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15268016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323541280"/>
                    </a:ext>
                  </a:extLst>
                </a:gridCol>
              </a:tblGrid>
              <a:tr h="486054">
                <a:tc>
                  <a:txBody>
                    <a:bodyPr/>
                    <a:lstStyle/>
                    <a:p>
                      <a:pPr algn="ctr"/>
                      <a:endParaRPr lang="en-GB" sz="1800" dirty="0">
                        <a:solidFill>
                          <a:srgbClr val="F1F4FB"/>
                        </a:solidFill>
                      </a:endParaRP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1F4FB"/>
                          </a:solidFill>
                        </a:rPr>
                        <a:t>Unipolar (25%)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1F4FB"/>
                          </a:solidFill>
                        </a:rPr>
                        <a:t>Bipolar (25%)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1F4FB"/>
                          </a:solidFill>
                        </a:rPr>
                        <a:t>Multipolar (50%)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2366962766"/>
                  </a:ext>
                </a:extLst>
              </a:tr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1F4FB"/>
                          </a:solidFill>
                        </a:rPr>
                        <a:t>Laissez-Faire (25%)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6.25%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6.25%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12.5%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1648245962"/>
                  </a:ext>
                </a:extLst>
              </a:tr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1F4FB"/>
                          </a:solidFill>
                        </a:rPr>
                        <a:t>Dirigisme (50%)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12.5%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12.5%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852272344"/>
                  </a:ext>
                </a:extLst>
              </a:tr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rgbClr val="F1F4FB"/>
                          </a:solidFill>
                        </a:rPr>
                        <a:t>Populism (25%)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6.25%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6.25%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12.5%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30974120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8336506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/>
              <a:t>Exemplo</a:t>
            </a:r>
            <a:r>
              <a:rPr lang="en-US" dirty="0"/>
              <a:t>: </a:t>
            </a:r>
            <a:r>
              <a:rPr lang="en-US" dirty="0" err="1"/>
              <a:t>Alocação</a:t>
            </a:r>
            <a:r>
              <a:rPr lang="en-US" dirty="0"/>
              <a:t> </a:t>
            </a:r>
            <a:r>
              <a:rPr lang="en-US" dirty="0" err="1"/>
              <a:t>Estrategica</a:t>
            </a:r>
            <a:endParaRPr lang="en-US" dirty="0"/>
          </a:p>
        </p:txBody>
      </p:sp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Henriqueta Trajano é uma viúva de 59 anos que está dentro de um plano de previdência RPPS. Ela deve se aposentar em seis anos.</a:t>
            </a:r>
          </a:p>
          <a:p>
            <a:r>
              <a:rPr lang="pt-BR" sz="2400" dirty="0"/>
              <a:t>Ela está considerando adquirir uma anuidade ao se aposentar.</a:t>
            </a:r>
          </a:p>
          <a:p>
            <a:r>
              <a:rPr lang="pt-BR" sz="2400" dirty="0"/>
              <a:t>Ela dependerá inteiramente desta anuidade para seu sustento posterior.</a:t>
            </a:r>
          </a:p>
          <a:p>
            <a:r>
              <a:rPr lang="pt-BR" sz="2400" dirty="0"/>
              <a:t>Ela tem um portfólio de R$ 3 milhões, além de R$ 1,4 milhão em imóveis e R$ 750.000 em financiamento imobiliário.</a:t>
            </a:r>
          </a:p>
          <a:p>
            <a:r>
              <a:rPr lang="pt-BR" sz="2400" dirty="0"/>
              <a:t>Ela gostaria de eliminar todas as dívidas antes da aposentadoria.</a:t>
            </a:r>
            <a:endParaRPr lang="en-GB" sz="2400" dirty="0"/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052995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400" dirty="0"/>
              <a:t>O filho dela, Roger, tem 19 anos e começa a faculdade este ano, com planos futuros para uma faculdade de administração.</a:t>
            </a:r>
          </a:p>
          <a:p>
            <a:r>
              <a:rPr lang="pt-BR" sz="2400" dirty="0"/>
              <a:t>Henriqueta estima que contribuirá com R$ 250.000 para a educação do filho.</a:t>
            </a:r>
          </a:p>
          <a:p>
            <a:r>
              <a:rPr lang="pt-BR" sz="2400" dirty="0"/>
              <a:t>Ela é geralmente conservadora com seus investimentos e não gosta da volatilidade da carteira.</a:t>
            </a:r>
          </a:p>
          <a:p>
            <a:r>
              <a:rPr lang="pt-BR" sz="2400" dirty="0"/>
              <a:t>Ela não expressou nenhuma preocupação ambiental ou social em relação aos seus investimentos.</a:t>
            </a:r>
            <a:endParaRPr lang="en-US" sz="2400" dirty="0">
              <a:solidFill>
                <a:srgbClr val="2A2D76"/>
              </a:solidFill>
            </a:endParaRPr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CE8DDE1-6D34-D4F5-79D9-5BDF56AF4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>
              <a:lnSpc>
                <a:spcPct val="90000"/>
              </a:lnSpc>
              <a:spcBef>
                <a:spcPts val="0"/>
              </a:spcBef>
              <a:buNone/>
              <a:defRPr sz="440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Exemplo: Alocação Estrategica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rgbClr val="5B9BD5">
                  <a:lumMod val="50000"/>
                </a:srgbClr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234090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181883" y="2420888"/>
          <a:ext cx="8782438" cy="15849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15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21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2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847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9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6887"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sng" strike="noStrike" dirty="0">
                          <a:solidFill>
                            <a:srgbClr val="000066"/>
                          </a:solidFill>
                          <a:effectLst/>
                        </a:rPr>
                        <a:t>Allocation</a:t>
                      </a:r>
                      <a:endParaRPr lang="en-GB" sz="2600" b="1" i="0" u="sng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sng" strike="noStrike" dirty="0">
                          <a:solidFill>
                            <a:srgbClr val="000066"/>
                          </a:solidFill>
                          <a:effectLst/>
                        </a:rPr>
                        <a:t>Cash</a:t>
                      </a:r>
                      <a:endParaRPr lang="en-GB" sz="2600" b="1" i="0" u="sng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Global</a:t>
                      </a:r>
                      <a:r>
                        <a:rPr lang="en-GB" sz="2600" u="sng" strike="noStrike" baseline="0" dirty="0">
                          <a:solidFill>
                            <a:srgbClr val="000066"/>
                          </a:solidFill>
                          <a:effectLst/>
                        </a:rPr>
                        <a:t> </a:t>
                      </a:r>
                      <a:br>
                        <a:rPr lang="en-GB" sz="2600" u="sng" strike="noStrike" baseline="0" dirty="0">
                          <a:solidFill>
                            <a:srgbClr val="000066"/>
                          </a:solidFill>
                          <a:effectLst/>
                        </a:rPr>
                      </a:br>
                      <a:r>
                        <a:rPr lang="en-GB" sz="2600" u="sng" strike="noStrike" baseline="0" dirty="0">
                          <a:solidFill>
                            <a:srgbClr val="000066"/>
                          </a:solidFill>
                          <a:effectLst/>
                        </a:rPr>
                        <a:t>Equity</a:t>
                      </a:r>
                      <a:endParaRPr lang="en-GB" sz="2600" b="1" i="0" u="sng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sng" strike="noStrike" dirty="0">
                          <a:solidFill>
                            <a:srgbClr val="000066"/>
                          </a:solidFill>
                          <a:effectLst/>
                        </a:rPr>
                        <a:t>Global RF</a:t>
                      </a:r>
                      <a:endParaRPr lang="en-GB" sz="2600" b="1" i="0" u="sng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sng" strike="noStrike" dirty="0" err="1">
                          <a:solidFill>
                            <a:srgbClr val="000066"/>
                          </a:solidFill>
                          <a:effectLst/>
                        </a:rPr>
                        <a:t>Es</a:t>
                      </a:r>
                      <a:r>
                        <a:rPr lang="en-GB" sz="2600" u="sng" strike="noStrike" baseline="0" dirty="0" err="1">
                          <a:solidFill>
                            <a:srgbClr val="000066"/>
                          </a:solidFill>
                          <a:effectLst/>
                        </a:rPr>
                        <a:t>trategias</a:t>
                      </a:r>
                      <a:r>
                        <a:rPr lang="en-GB" sz="2600" u="sng" strike="noStrike" baseline="0" dirty="0">
                          <a:solidFill>
                            <a:srgbClr val="000066"/>
                          </a:solidFill>
                          <a:effectLst/>
                        </a:rPr>
                        <a:t> de </a:t>
                      </a:r>
                      <a:r>
                        <a:rPr lang="en-GB" sz="2600" u="sng" strike="noStrike" baseline="0" dirty="0" err="1">
                          <a:solidFill>
                            <a:srgbClr val="000066"/>
                          </a:solidFill>
                          <a:effectLst/>
                        </a:rPr>
                        <a:t>diversificação</a:t>
                      </a:r>
                      <a:endParaRPr lang="en-GB" sz="2600" b="1" i="0" u="sng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4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X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8%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55%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15%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22%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443"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Y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35%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12%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53%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2600" u="none" strike="noStrike" dirty="0">
                          <a:solidFill>
                            <a:srgbClr val="000066"/>
                          </a:solidFill>
                          <a:effectLst/>
                        </a:rPr>
                        <a:t>0%</a:t>
                      </a:r>
                      <a:endParaRPr lang="en-GB" sz="2600" b="1" i="0" u="none" strike="noStrike" dirty="0">
                        <a:solidFill>
                          <a:srgbClr val="000066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412776"/>
            <a:ext cx="9570414" cy="4708907"/>
          </a:xfrm>
        </p:spPr>
        <p:txBody>
          <a:bodyPr/>
          <a:lstStyle/>
          <a:p>
            <a:r>
              <a:rPr lang="en-GB" dirty="0" err="1"/>
              <a:t>Tem</a:t>
            </a:r>
            <a:r>
              <a:rPr lang="en-GB" dirty="0"/>
              <a:t> 2 </a:t>
            </a:r>
            <a:r>
              <a:rPr lang="en-GB" dirty="0" err="1"/>
              <a:t>carteiras</a:t>
            </a:r>
            <a:r>
              <a:rPr lang="en-GB" dirty="0"/>
              <a:t> que </a:t>
            </a:r>
            <a:r>
              <a:rPr lang="en-GB" dirty="0" err="1"/>
              <a:t>foram</a:t>
            </a:r>
            <a:r>
              <a:rPr lang="en-GB" dirty="0"/>
              <a:t> </a:t>
            </a:r>
            <a:r>
              <a:rPr lang="en-GB" dirty="0" err="1"/>
              <a:t>propostas</a:t>
            </a:r>
            <a:r>
              <a:rPr lang="en-GB" dirty="0"/>
              <a:t> a </a:t>
            </a:r>
            <a:r>
              <a:rPr lang="en-GB" dirty="0" err="1"/>
              <a:t>ela</a:t>
            </a:r>
            <a:r>
              <a:rPr lang="en-GB" dirty="0"/>
              <a:t>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6 </a:t>
            </a:r>
            <a:r>
              <a:rPr lang="en-GB" dirty="0" err="1"/>
              <a:t>anos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Qual </a:t>
            </a:r>
            <a:r>
              <a:rPr lang="en-GB" dirty="0" err="1"/>
              <a:t>carteira</a:t>
            </a:r>
            <a:r>
              <a:rPr lang="en-GB" dirty="0"/>
              <a:t> é </a:t>
            </a:r>
            <a:r>
              <a:rPr lang="en-GB" dirty="0" err="1"/>
              <a:t>melhor</a:t>
            </a:r>
            <a:r>
              <a:rPr lang="en-GB" dirty="0"/>
              <a:t>? X </a:t>
            </a:r>
            <a:r>
              <a:rPr lang="en-GB" dirty="0" err="1"/>
              <a:t>ou</a:t>
            </a:r>
            <a:r>
              <a:rPr lang="en-GB" dirty="0"/>
              <a:t> Y?</a:t>
            </a:r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ADE6E30-CC1B-43DF-AD28-D8936CE10A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dirty="0" err="1"/>
              <a:t>Exemplo</a:t>
            </a:r>
            <a:r>
              <a:rPr lang="en-US" dirty="0"/>
              <a:t>: </a:t>
            </a:r>
            <a:r>
              <a:rPr lang="en-US" dirty="0" err="1"/>
              <a:t>Alocação</a:t>
            </a:r>
            <a:r>
              <a:rPr lang="en-US" dirty="0"/>
              <a:t> </a:t>
            </a:r>
            <a:r>
              <a:rPr lang="en-US" dirty="0" err="1"/>
              <a:t>Estrategica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29735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335360" y="1412777"/>
            <a:ext cx="11521280" cy="3672408"/>
          </a:xfrm>
        </p:spPr>
        <p:txBody>
          <a:bodyPr>
            <a:normAutofit fontScale="92500"/>
          </a:bodyPr>
          <a:lstStyle/>
          <a:p>
            <a:r>
              <a:rPr lang="en-GB" dirty="0" err="1"/>
              <a:t>Resposta</a:t>
            </a:r>
            <a:r>
              <a:rPr lang="en-GB" dirty="0"/>
              <a:t>: AS DUAS</a:t>
            </a:r>
          </a:p>
          <a:p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Carteira</a:t>
            </a:r>
            <a:r>
              <a:rPr lang="en-GB" dirty="0"/>
              <a:t> X é </a:t>
            </a:r>
            <a:r>
              <a:rPr lang="en-GB" dirty="0" err="1"/>
              <a:t>mais</a:t>
            </a:r>
            <a:r>
              <a:rPr lang="en-GB" dirty="0"/>
              <a:t> Asset Only (</a:t>
            </a:r>
            <a:r>
              <a:rPr lang="en-GB" dirty="0" err="1"/>
              <a:t>muita</a:t>
            </a:r>
            <a:r>
              <a:rPr lang="en-GB" dirty="0"/>
              <a:t> </a:t>
            </a:r>
            <a:r>
              <a:rPr lang="en-GB" dirty="0" err="1"/>
              <a:t>ação</a:t>
            </a:r>
            <a:r>
              <a:rPr lang="en-GB" dirty="0"/>
              <a:t> e </a:t>
            </a:r>
            <a:r>
              <a:rPr lang="en-GB" dirty="0" err="1"/>
              <a:t>diversificada</a:t>
            </a:r>
            <a:r>
              <a:rPr lang="en-GB" dirty="0"/>
              <a:t> para </a:t>
            </a:r>
            <a:r>
              <a:rPr lang="en-GB" dirty="0" err="1"/>
              <a:t>reduzir</a:t>
            </a:r>
            <a:r>
              <a:rPr lang="en-GB" dirty="0"/>
              <a:t> </a:t>
            </a:r>
            <a:r>
              <a:rPr lang="en-GB" dirty="0" err="1"/>
              <a:t>risco</a:t>
            </a:r>
            <a:r>
              <a:rPr lang="en-GB" dirty="0"/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Carteira</a:t>
            </a:r>
            <a:r>
              <a:rPr lang="en-GB" dirty="0"/>
              <a:t> Y é </a:t>
            </a:r>
            <a:r>
              <a:rPr lang="en-GB" dirty="0" err="1"/>
              <a:t>mais</a:t>
            </a:r>
            <a:r>
              <a:rPr lang="en-GB" dirty="0"/>
              <a:t> Goal Based (</a:t>
            </a:r>
            <a:r>
              <a:rPr lang="en-GB" dirty="0" err="1"/>
              <a:t>muito</a:t>
            </a:r>
            <a:r>
              <a:rPr lang="en-GB" dirty="0"/>
              <a:t> Caixa para </a:t>
            </a:r>
            <a:r>
              <a:rPr lang="en-GB" dirty="0" err="1"/>
              <a:t>pagar</a:t>
            </a:r>
            <a:r>
              <a:rPr lang="en-GB" dirty="0"/>
              <a:t> o </a:t>
            </a:r>
            <a:r>
              <a:rPr lang="en-GB" dirty="0" err="1"/>
              <a:t>financiamento</a:t>
            </a:r>
            <a:r>
              <a:rPr lang="en-GB" dirty="0"/>
              <a:t> </a:t>
            </a:r>
            <a:r>
              <a:rPr lang="en-GB" dirty="0" err="1"/>
              <a:t>imobiliário</a:t>
            </a:r>
            <a:r>
              <a:rPr lang="en-GB" dirty="0"/>
              <a:t> e custos de </a:t>
            </a:r>
            <a:r>
              <a:rPr lang="en-GB" dirty="0" err="1"/>
              <a:t>educação</a:t>
            </a:r>
            <a:r>
              <a:rPr lang="en-GB" dirty="0"/>
              <a:t> do </a:t>
            </a:r>
            <a:r>
              <a:rPr lang="en-GB" dirty="0" err="1"/>
              <a:t>filho</a:t>
            </a:r>
            <a:r>
              <a:rPr lang="en-GB" dirty="0"/>
              <a:t>) e </a:t>
            </a:r>
            <a:r>
              <a:rPr lang="en-GB" dirty="0" err="1"/>
              <a:t>muita</a:t>
            </a:r>
            <a:r>
              <a:rPr lang="en-GB" dirty="0"/>
              <a:t> </a:t>
            </a:r>
            <a:r>
              <a:rPr lang="en-GB" dirty="0" err="1"/>
              <a:t>renda</a:t>
            </a:r>
            <a:r>
              <a:rPr lang="en-GB" dirty="0"/>
              <a:t> </a:t>
            </a:r>
            <a:r>
              <a:rPr lang="en-GB" dirty="0" err="1"/>
              <a:t>fixa</a:t>
            </a:r>
            <a:r>
              <a:rPr lang="en-GB" dirty="0"/>
              <a:t> para </a:t>
            </a:r>
            <a:r>
              <a:rPr lang="en-GB" dirty="0" err="1"/>
              <a:t>proteger</a:t>
            </a:r>
            <a:r>
              <a:rPr lang="en-GB" dirty="0"/>
              <a:t> contra a </a:t>
            </a:r>
            <a:r>
              <a:rPr lang="en-GB" dirty="0" err="1"/>
              <a:t>inflação</a:t>
            </a:r>
            <a:r>
              <a:rPr lang="en-GB" dirty="0"/>
              <a:t> </a:t>
            </a:r>
            <a:r>
              <a:rPr lang="en-GB" dirty="0" err="1"/>
              <a:t>na</a:t>
            </a:r>
            <a:r>
              <a:rPr lang="en-GB" dirty="0"/>
              <a:t> </a:t>
            </a:r>
            <a:r>
              <a:rPr lang="en-GB" dirty="0" err="1"/>
              <a:t>aposentadoria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 err="1"/>
              <a:t>Escolha</a:t>
            </a:r>
            <a:r>
              <a:rPr lang="en-GB" dirty="0"/>
              <a:t> </a:t>
            </a:r>
            <a:r>
              <a:rPr lang="en-GB" dirty="0" err="1"/>
              <a:t>uma</a:t>
            </a:r>
            <a:r>
              <a:rPr lang="en-GB" dirty="0"/>
              <a:t> Técnica e </a:t>
            </a:r>
            <a:r>
              <a:rPr lang="en-GB" dirty="0" err="1"/>
              <a:t>atenha</a:t>
            </a:r>
            <a:r>
              <a:rPr lang="en-GB" dirty="0"/>
              <a:t>-se a </a:t>
            </a:r>
            <a:r>
              <a:rPr lang="en-GB" dirty="0" err="1"/>
              <a:t>ela</a:t>
            </a:r>
            <a:endParaRPr lang="en-GB" dirty="0"/>
          </a:p>
        </p:txBody>
      </p:sp>
      <p:sp>
        <p:nvSpPr>
          <p:cNvPr id="22531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67975-D962-4288-B187-CC689D535320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5ADE6E30-CC1B-43DF-AD28-D8936CE10A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eaLnBrk="1" hangingPunct="1"/>
            <a:r>
              <a:rPr lang="en-US" dirty="0" err="1"/>
              <a:t>Exemplo</a:t>
            </a:r>
            <a:r>
              <a:rPr lang="en-US" dirty="0"/>
              <a:t>: </a:t>
            </a:r>
            <a:r>
              <a:rPr lang="en-US" dirty="0" err="1"/>
              <a:t>Alocação</a:t>
            </a:r>
            <a:r>
              <a:rPr lang="en-US" dirty="0"/>
              <a:t> </a:t>
            </a:r>
            <a:r>
              <a:rPr lang="en-US" dirty="0" err="1"/>
              <a:t>Estrategica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39442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F0E1EC-DEB1-6C5B-A9E8-D99FAE231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 FK PARTNERS E OS RPPS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A1CCF3-68EF-9577-A65F-434E983C7F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2400" b="0" i="0" dirty="0">
                <a:effectLst/>
              </a:rPr>
              <a:t>ICSS (Parceiro oficial)</a:t>
            </a:r>
          </a:p>
          <a:p>
            <a:pPr lvl="1"/>
            <a:r>
              <a:rPr lang="pt-BR" sz="2400" dirty="0"/>
              <a:t>Conselheiros e Gestores</a:t>
            </a:r>
            <a:endParaRPr lang="pt-BR" sz="2400" b="0" i="0" dirty="0">
              <a:effectLst/>
            </a:endParaRPr>
          </a:p>
          <a:p>
            <a:r>
              <a:rPr lang="pt-BR" sz="2400" b="0" i="0" dirty="0">
                <a:effectLst/>
              </a:rPr>
              <a:t>CFG CGA ANBIMA</a:t>
            </a:r>
          </a:p>
          <a:p>
            <a:r>
              <a:rPr lang="pt-BR" sz="2400" b="0" i="0" dirty="0">
                <a:effectLst/>
              </a:rPr>
              <a:t>RPPS20%fkponta</a:t>
            </a:r>
          </a:p>
          <a:p>
            <a:endParaRPr lang="pt-BR" sz="2400" dirty="0"/>
          </a:p>
          <a:p>
            <a:endParaRPr lang="pt-BR" sz="2400" b="0" i="0" dirty="0">
              <a:effectLst/>
            </a:endParaRPr>
          </a:p>
          <a:p>
            <a:r>
              <a:rPr lang="pt-BR" sz="2400" dirty="0"/>
              <a:t>Cursos </a:t>
            </a:r>
            <a:r>
              <a:rPr lang="pt-BR" sz="2400" dirty="0" err="1"/>
              <a:t>incompany</a:t>
            </a:r>
            <a:endParaRPr lang="pt-BR" sz="2400" dirty="0"/>
          </a:p>
          <a:p>
            <a:pPr lvl="1"/>
            <a:r>
              <a:rPr lang="pt-BR" sz="2400" b="0" i="0" dirty="0">
                <a:effectLst/>
              </a:rPr>
              <a:t>Asset </a:t>
            </a:r>
            <a:r>
              <a:rPr lang="pt-BR" sz="2400" b="0" i="0" dirty="0" err="1">
                <a:effectLst/>
              </a:rPr>
              <a:t>Allocation</a:t>
            </a:r>
            <a:endParaRPr lang="pt-BR" sz="2400" b="0" i="0" dirty="0">
              <a:effectLst/>
            </a:endParaRPr>
          </a:p>
          <a:p>
            <a:pPr lvl="1"/>
            <a:r>
              <a:rPr lang="pt-BR" sz="2400" dirty="0"/>
              <a:t>Análise de credito</a:t>
            </a:r>
          </a:p>
          <a:p>
            <a:pPr lvl="1"/>
            <a:r>
              <a:rPr lang="pt-BR" sz="2400" b="0" i="0" dirty="0">
                <a:effectLst/>
              </a:rPr>
              <a:t>Formação em investimentos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25E6A1B3-2AF7-38D0-CD43-1B274F6D7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1011698"/>
            <a:ext cx="4320480" cy="336864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9ACFE33-5A55-32B2-630C-673903D61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885" y="779100"/>
            <a:ext cx="5570103" cy="358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5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138109" y="2716090"/>
            <a:ext cx="9447416" cy="84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Onde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você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quer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chegar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  <a:endParaRPr kumimoji="0" lang="pt-BR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51857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;p15"/>
          <p:cNvSpPr txBox="1"/>
          <p:nvPr/>
        </p:nvSpPr>
        <p:spPr>
          <a:xfrm>
            <a:off x="275649" y="436648"/>
            <a:ext cx="6444747" cy="5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300" normalizeH="0" baseline="0" noProof="0" dirty="0">
                <a:ln>
                  <a:noFill/>
                </a:ln>
                <a:solidFill>
                  <a:srgbClr val="00235A"/>
                </a:solidFill>
                <a:effectLst/>
                <a:uLnTx/>
                <a:uFillTx/>
                <a:latin typeface="Poppins" panose="00000500000000000000" pitchFamily="50" charset="0"/>
                <a:cs typeface="Poppins" panose="00000500000000000000" pitchFamily="50" charset="0"/>
              </a:rPr>
              <a:t>A ODISSEIA DE HOMERO</a:t>
            </a:r>
          </a:p>
        </p:txBody>
      </p:sp>
      <p:sp>
        <p:nvSpPr>
          <p:cNvPr id="6" name="Retângulo 5"/>
          <p:cNvSpPr/>
          <p:nvPr/>
        </p:nvSpPr>
        <p:spPr>
          <a:xfrm>
            <a:off x="275163" y="4107039"/>
            <a:ext cx="11308544" cy="83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A5A5A5">
                    <a:lumMod val="75000"/>
                  </a:srgbClr>
                </a:solidFill>
                <a:effectLst/>
                <a:uLnTx/>
                <a:uFillTx/>
                <a:latin typeface="Raleway" panose="020B0503030101060003" pitchFamily="34" charset="0"/>
                <a:cs typeface="Arial"/>
              </a:rPr>
              <a:t>“É melhor uma vida de humano no lugar certo </a:t>
            </a:r>
          </a:p>
          <a:p>
            <a:pPr marL="0" marR="0" lvl="0" indent="0" algn="l" defTabSz="91440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3600" b="0" i="0" u="none" strike="noStrike" kern="0" cap="none" spc="0" normalizeH="0" baseline="0" noProof="0" dirty="0">
              <a:ln>
                <a:noFill/>
              </a:ln>
              <a:solidFill>
                <a:srgbClr val="A5A5A5">
                  <a:lumMod val="75000"/>
                </a:srgbClr>
              </a:solidFill>
              <a:effectLst/>
              <a:uLnTx/>
              <a:uFillTx/>
              <a:latin typeface="Raleway" panose="020B0503030101060003" pitchFamily="34" charset="0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600" b="0" i="0" u="none" strike="noStrike" kern="0" cap="none" spc="0" normalizeH="0" baseline="0" noProof="0" dirty="0">
                <a:ln>
                  <a:noFill/>
                </a:ln>
                <a:solidFill>
                  <a:srgbClr val="A5A5A5">
                    <a:lumMod val="75000"/>
                  </a:srgbClr>
                </a:solidFill>
                <a:effectLst/>
                <a:uLnTx/>
                <a:uFillTx/>
                <a:latin typeface="Raleway" panose="020B0503030101060003" pitchFamily="34" charset="0"/>
                <a:cs typeface="Arial"/>
              </a:rPr>
              <a:t>do que uma vida de Deus no lugar errado”</a:t>
            </a:r>
          </a:p>
        </p:txBody>
      </p:sp>
      <p:pic>
        <p:nvPicPr>
          <p:cNvPr id="1026" name="Picture 2" descr="Odisseia, de Homero: análise detalhada, interpretação e resumo - Cultura  Gen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814713"/>
            <a:ext cx="5550972" cy="291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082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7273"/>
            <a:ext cx="12191999" cy="685800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EAF8BED7-0BF7-93B9-AB8B-71AD287A8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5740" y="2398772"/>
            <a:ext cx="401938" cy="508006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C9A2EED9-7E92-2093-88E8-E23F1F02B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8140" y="1124744"/>
            <a:ext cx="401938" cy="193443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0ECBDE4-42E6-9397-891B-C51B1A8B80D2}"/>
              </a:ext>
            </a:extLst>
          </p:cNvPr>
          <p:cNvSpPr txBox="1"/>
          <p:nvPr/>
        </p:nvSpPr>
        <p:spPr>
          <a:xfrm>
            <a:off x="3016758" y="2906778"/>
            <a:ext cx="61584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38</a:t>
            </a:r>
            <a:r>
              <a:rPr kumimoji="0" lang="pt-BR" sz="1800" b="1" i="0" u="none" strike="noStrike" kern="1200" cap="none" spc="0" normalizeH="0" baseline="0" noProof="0" dirty="0">
                <a:ln>
                  <a:solidFill>
                    <a:srgbClr val="3FA11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M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54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 BA = 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92 </a:t>
            </a: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186A6087-CFE9-ECCF-3181-54A17C62CB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9102" y="555815"/>
            <a:ext cx="1510825" cy="1536146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F04CBEC9-C97A-39E6-DC66-5002C4FD1E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457" y="1271445"/>
            <a:ext cx="3939380" cy="3975856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7D4F340-5F7C-E32E-405A-52B74D300598}"/>
              </a:ext>
            </a:extLst>
          </p:cNvPr>
          <p:cNvSpPr txBox="1"/>
          <p:nvPr/>
        </p:nvSpPr>
        <p:spPr>
          <a:xfrm>
            <a:off x="4079776" y="2433226"/>
            <a:ext cx="6364084" cy="9146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200"/>
              </a:lnSpc>
            </a:pPr>
            <a:r>
              <a:rPr lang="pt-BR" dirty="0">
                <a:solidFill>
                  <a:schemeClr val="tx1">
                    <a:lumMod val="65000"/>
                    <a:lumOff val="35000"/>
                  </a:schemeClr>
                </a:solidFill>
                <a:latin typeface="Exo 2.0" panose="00000500000000000000" pitchFamily="50" charset="0"/>
                <a:ea typeface="ＭＳ Ｐゴシック" pitchFamily="-110" charset="-128"/>
              </a:rPr>
              <a:t>Três agências internacionais de classificação de risco de crédito atribuíram notas de acordo com nossa capacidade de pagamento. Estas avaliações comprovam nossa solidez.</a:t>
            </a: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231D250D-B4A5-6994-B71C-B8A889E8423A}"/>
              </a:ext>
            </a:extLst>
          </p:cNvPr>
          <p:cNvSpPr txBox="1">
            <a:spLocks/>
          </p:cNvSpPr>
          <p:nvPr/>
        </p:nvSpPr>
        <p:spPr bwMode="auto">
          <a:xfrm>
            <a:off x="313929" y="368063"/>
            <a:ext cx="8026071" cy="37134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40000" lnSpcReduction="20000"/>
          </a:bodyPr>
          <a:lstStyle>
            <a:lvl1pPr algn="ctr" defTabSz="914400">
              <a:lnSpc>
                <a:spcPct val="90000"/>
              </a:lnSpc>
              <a:spcBef>
                <a:spcPts val="0"/>
              </a:spcBef>
              <a:buNone/>
              <a:defRPr sz="60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/>
              <a:t>Classificação de Risco</a:t>
            </a:r>
            <a:endParaRPr lang="pt-BR" dirty="0"/>
          </a:p>
        </p:txBody>
      </p:sp>
      <p:sp>
        <p:nvSpPr>
          <p:cNvPr id="10" name="Espaço Reservado para Texto 2">
            <a:extLst>
              <a:ext uri="{FF2B5EF4-FFF2-40B4-BE49-F238E27FC236}">
                <a16:creationId xmlns:a16="http://schemas.microsoft.com/office/drawing/2014/main" id="{686EBD4F-7C6D-7E7D-EF03-9CAC81990F75}"/>
              </a:ext>
            </a:extLst>
          </p:cNvPr>
          <p:cNvSpPr txBox="1">
            <a:spLocks/>
          </p:cNvSpPr>
          <p:nvPr/>
        </p:nvSpPr>
        <p:spPr>
          <a:xfrm>
            <a:off x="401719" y="671295"/>
            <a:ext cx="8795691" cy="312162"/>
          </a:xfrm>
          <a:prstGeom prst="rect">
            <a:avLst/>
          </a:prstGeom>
        </p:spPr>
        <p:txBody>
          <a:bodyPr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1400" dirty="0"/>
              <a:t>Escala Nacional de Longo Prazo</a:t>
            </a:r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69;p15"/>
          <p:cNvSpPr txBox="1"/>
          <p:nvPr/>
        </p:nvSpPr>
        <p:spPr>
          <a:xfrm>
            <a:off x="275649" y="436648"/>
            <a:ext cx="6444747" cy="5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0" cap="none" spc="300" normalizeH="0" baseline="0" noProof="0" dirty="0">
                <a:ln>
                  <a:noFill/>
                </a:ln>
                <a:solidFill>
                  <a:srgbClr val="00235A"/>
                </a:solidFill>
                <a:effectLst/>
                <a:uLnTx/>
                <a:uFillTx/>
                <a:latin typeface="Poppins" panose="00000500000000000000" pitchFamily="50" charset="0"/>
                <a:cs typeface="Poppins" panose="00000500000000000000" pitchFamily="50" charset="0"/>
              </a:rPr>
              <a:t>A MANDALA IKIGAI</a:t>
            </a:r>
          </a:p>
        </p:txBody>
      </p:sp>
      <p:pic>
        <p:nvPicPr>
          <p:cNvPr id="4" name="Imagem 3" descr="Diagrama, Diagrama de Venn&#10;&#10;Descrição gerada automaticamente">
            <a:extLst>
              <a:ext uri="{FF2B5EF4-FFF2-40B4-BE49-F238E27FC236}">
                <a16:creationId xmlns:a16="http://schemas.microsoft.com/office/drawing/2014/main" id="{52DAD9E5-DC27-882A-2051-AC85FBE0B2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720" y="436648"/>
            <a:ext cx="5245357" cy="479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6916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305036CB-5722-F9F4-1208-10FE8A65F2DD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328140E-2496-C35E-4799-D97773C01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B054F68-6037-ABE6-5281-A9665AEB0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980728"/>
            <a:ext cx="8784976" cy="416010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2FED8FB-FA62-C0A1-9562-9600AA31EC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85808" y="476672"/>
            <a:ext cx="1590177" cy="159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3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08D8153D-71FD-778B-7AF4-BB497548840A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3EBB5BB-2198-EEEB-D49D-F1ED1BE33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40673AA-3535-960B-F849-339C208CF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8640"/>
            <a:ext cx="9696398" cy="547260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88DFED2-CD39-B8EC-9A26-A976D966D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9542" y="548680"/>
            <a:ext cx="1558063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248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79DEE1D1-B169-5AA0-9743-19096A2CE051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CFBC175-834D-233A-0BF9-3A800F0F7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-18328"/>
            <a:ext cx="12191999" cy="6858000"/>
          </a:xfrm>
          <a:prstGeom prst="rect">
            <a:avLst/>
          </a:prstGeom>
        </p:spPr>
      </p:pic>
      <p:pic>
        <p:nvPicPr>
          <p:cNvPr id="3" name="Gráfico 2">
            <a:extLst>
              <a:ext uri="{FF2B5EF4-FFF2-40B4-BE49-F238E27FC236}">
                <a16:creationId xmlns:a16="http://schemas.microsoft.com/office/drawing/2014/main" id="{252836C5-6B17-BBD8-5B39-6D20C725ED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95740" y="2398772"/>
            <a:ext cx="401938" cy="508006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9314BAE1-C716-53D1-B7CB-9C319EF086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48140" y="1124744"/>
            <a:ext cx="401938" cy="1934434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81D7BEF4-70E1-ACBD-2754-2447533E0020}"/>
              </a:ext>
            </a:extLst>
          </p:cNvPr>
          <p:cNvSpPr txBox="1"/>
          <p:nvPr/>
        </p:nvSpPr>
        <p:spPr>
          <a:xfrm>
            <a:off x="3016758" y="2906778"/>
            <a:ext cx="61584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38</a:t>
            </a:r>
            <a:r>
              <a:rPr kumimoji="0" lang="pt-BR" sz="1800" b="1" i="0" u="none" strike="noStrike" kern="1200" cap="none" spc="0" normalizeH="0" baseline="0" noProof="0" dirty="0">
                <a:ln>
                  <a:solidFill>
                    <a:srgbClr val="3FA110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 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M</a:t>
            </a:r>
            <a:r>
              <a:rPr kumimoji="0" lang="pt-B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54</a:t>
            </a:r>
            <a:r>
              <a:rPr kumimoji="0" lang="pt-B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 BA = </a:t>
            </a:r>
            <a:r>
              <a:rPr kumimoji="0" lang="pt-B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xo 2.0" panose="00000500000000000000" pitchFamily="50" charset="0"/>
                <a:ea typeface="+mn-ea"/>
                <a:cs typeface="+mn-cs"/>
              </a:rPr>
              <a:t>92 </a:t>
            </a:r>
          </a:p>
        </p:txBody>
      </p:sp>
      <p:pic>
        <p:nvPicPr>
          <p:cNvPr id="2" name="Imagem 1" descr="Tabela&#10;&#10;Descrição gerada automaticamente">
            <a:extLst>
              <a:ext uri="{FF2B5EF4-FFF2-40B4-BE49-F238E27FC236}">
                <a16:creationId xmlns:a16="http://schemas.microsoft.com/office/drawing/2014/main" id="{347FFDCB-DF17-786C-BB86-B5A71FAC9B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20" y="610906"/>
            <a:ext cx="9552384" cy="4896544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A7CE3387-9D84-F9F2-4E69-4ACCF652A63B}"/>
              </a:ext>
            </a:extLst>
          </p:cNvPr>
          <p:cNvSpPr txBox="1"/>
          <p:nvPr/>
        </p:nvSpPr>
        <p:spPr>
          <a:xfrm>
            <a:off x="3359696" y="188640"/>
            <a:ext cx="6164980" cy="3670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5602" rtl="0" eaLnBrk="1" fontAlgn="auto" latinLnBrk="0" hangingPunct="1">
              <a:lnSpc>
                <a:spcPts val="2400"/>
              </a:lnSpc>
              <a:spcBef>
                <a:spcPts val="0"/>
              </a:spcBef>
              <a:spcAft>
                <a:spcPts val="1800"/>
              </a:spcAft>
              <a:buClr>
                <a:srgbClr val="5AB52D"/>
              </a:buClr>
              <a:buSzTx/>
              <a:buFontTx/>
              <a:buNone/>
              <a:tabLst/>
              <a:defRPr/>
            </a:pPr>
            <a:r>
              <a:rPr lang="pt-BR" sz="1800" b="1" i="1" dirty="0">
                <a:solidFill>
                  <a:srgbClr val="00CC00"/>
                </a:solidFill>
                <a:latin typeface="Exo 2.0" pitchFamily="2" charset="77"/>
                <a:ea typeface="+mj-ea"/>
                <a:cs typeface="+mj-cs"/>
              </a:rPr>
              <a:t>Portfólio de Fundos para RPPS </a:t>
            </a:r>
            <a:endParaRPr lang="pt-BR" sz="1800" b="1" i="1" dirty="0">
              <a:solidFill>
                <a:srgbClr val="00CC00"/>
              </a:solidFill>
              <a:latin typeface="Exo 2.0" pitchFamily="2" charset="77"/>
              <a:ea typeface="+mj-ea"/>
              <a:cs typeface="+mj-cs"/>
              <a:sym typeface="Helvetica Light" panose="020B0403020202020204" pitchFamily="34" charset="0"/>
            </a:endParaRP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BE80785-40A4-CF14-2637-4E427D096C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2464" y="544191"/>
            <a:ext cx="1522257" cy="154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CCED7BBB-83AF-2EB5-703A-CAE6AC796BDB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1AC05A8-775F-C58B-AC1C-804CFE20B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0" name="Imagem 79">
            <a:extLst>
              <a:ext uri="{FF2B5EF4-FFF2-40B4-BE49-F238E27FC236}">
                <a16:creationId xmlns:a16="http://schemas.microsoft.com/office/drawing/2014/main" id="{4EBE313D-C827-245A-6C15-41462FB53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6" y="476672"/>
            <a:ext cx="9396472" cy="5016761"/>
          </a:xfrm>
          <a:prstGeom prst="rect">
            <a:avLst/>
          </a:prstGeom>
        </p:spPr>
      </p:pic>
      <p:pic>
        <p:nvPicPr>
          <p:cNvPr id="84" name="Imagem 83">
            <a:extLst>
              <a:ext uri="{FF2B5EF4-FFF2-40B4-BE49-F238E27FC236}">
                <a16:creationId xmlns:a16="http://schemas.microsoft.com/office/drawing/2014/main" id="{109CE294-CAD7-2085-9E3C-05AA6C39B0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510992"/>
            <a:ext cx="148724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353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2">
            <a:extLst>
              <a:ext uri="{FF2B5EF4-FFF2-40B4-BE49-F238E27FC236}">
                <a16:creationId xmlns:a16="http://schemas.microsoft.com/office/drawing/2014/main" id="{7AA05B18-A917-7629-A1EB-2454C6BBA8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4000" b="1" dirty="0">
                <a:latin typeface="+mn-lt"/>
                <a:ea typeface="+mn-ea"/>
                <a:cs typeface="+mn-cs"/>
              </a:rPr>
              <a:t>OS 10 MANDAMENTOS DO </a:t>
            </a:r>
            <a:br>
              <a:rPr lang="pt-BR" sz="4000" b="1" dirty="0">
                <a:latin typeface="+mn-lt"/>
                <a:ea typeface="+mn-ea"/>
                <a:cs typeface="+mn-cs"/>
              </a:rPr>
            </a:br>
            <a:r>
              <a:rPr lang="pt-BR" sz="4000" b="1" dirty="0">
                <a:latin typeface="+mn-lt"/>
                <a:ea typeface="+mn-ea"/>
                <a:cs typeface="+mn-cs"/>
              </a:rPr>
              <a:t>ASSET ALLOCATION PARA</a:t>
            </a:r>
            <a:br>
              <a:rPr lang="pt-BR" sz="4000" b="1" dirty="0">
                <a:latin typeface="+mn-lt"/>
                <a:ea typeface="+mn-ea"/>
                <a:cs typeface="+mn-cs"/>
              </a:rPr>
            </a:br>
            <a:r>
              <a:rPr lang="pt-BR" sz="4000" b="1" dirty="0">
                <a:latin typeface="+mn-lt"/>
                <a:ea typeface="+mn-ea"/>
                <a:cs typeface="+mn-cs"/>
              </a:rPr>
              <a:t>INVESTIDORES INSTITUCIONAIS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CAE05B6D-9052-452A-B3C7-C4D5F4435845}"/>
              </a:ext>
            </a:extLst>
          </p:cNvPr>
          <p:cNvSpPr txBox="1">
            <a:spLocks/>
          </p:cNvSpPr>
          <p:nvPr/>
        </p:nvSpPr>
        <p:spPr bwMode="auto">
          <a:xfrm>
            <a:off x="407368" y="4509120"/>
            <a:ext cx="9649072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8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/>
                <a:uLnTx/>
                <a:uFillTx/>
                <a:latin typeface="Arial"/>
                <a:cs typeface="Arial"/>
              </a:rPr>
              <a:t>Raphael Palone, CFA, CAIA, FRM, CGA, CGE, CFP, CNPI-P, CA600, MSc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estre branco">
  <a:themeElements>
    <a:clrScheme name="SICREDI 3">
      <a:dk1>
        <a:srgbClr val="596459"/>
      </a:dk1>
      <a:lt1>
        <a:srgbClr val="FAFAFA"/>
      </a:lt1>
      <a:dk2>
        <a:srgbClr val="323C32"/>
      </a:dk2>
      <a:lt2>
        <a:srgbClr val="F5F5F5"/>
      </a:lt2>
      <a:accent1>
        <a:srgbClr val="3FA110"/>
      </a:accent1>
      <a:accent2>
        <a:srgbClr val="FF6400"/>
      </a:accent2>
      <a:accent3>
        <a:srgbClr val="D7E6C8"/>
      </a:accent3>
      <a:accent4>
        <a:srgbClr val="FFCD00"/>
      </a:accent4>
      <a:accent5>
        <a:srgbClr val="593C1E"/>
      </a:accent5>
      <a:accent6>
        <a:srgbClr val="146E37"/>
      </a:accent6>
      <a:hlink>
        <a:srgbClr val="730028"/>
      </a:hlink>
      <a:folHlink>
        <a:srgbClr val="ED596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1735</TotalTime>
  <Words>1700</Words>
  <Application>Microsoft Office PowerPoint</Application>
  <DocSecurity>0</DocSecurity>
  <PresentationFormat>Widescreen</PresentationFormat>
  <Paragraphs>324</Paragraphs>
  <Slides>40</Slides>
  <Notes>27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3</vt:i4>
      </vt:variant>
      <vt:variant>
        <vt:lpstr>Títulos de slides</vt:lpstr>
      </vt:variant>
      <vt:variant>
        <vt:i4>40</vt:i4>
      </vt:variant>
    </vt:vector>
  </HeadingPairs>
  <TitlesOfParts>
    <vt:vector size="56" baseType="lpstr">
      <vt:lpstr>-apple-system</vt:lpstr>
      <vt:lpstr>Aptos</vt:lpstr>
      <vt:lpstr>Arial</vt:lpstr>
      <vt:lpstr>Arial Black</vt:lpstr>
      <vt:lpstr>Calibri</vt:lpstr>
      <vt:lpstr>Calibri Light</vt:lpstr>
      <vt:lpstr>Exo 2.0</vt:lpstr>
      <vt:lpstr>Nunito Sans</vt:lpstr>
      <vt:lpstr>Open Sans</vt:lpstr>
      <vt:lpstr>Open Sans Light</vt:lpstr>
      <vt:lpstr>Poppins</vt:lpstr>
      <vt:lpstr>Raleway</vt:lpstr>
      <vt:lpstr>XP</vt:lpstr>
      <vt:lpstr>Office Theme</vt:lpstr>
      <vt:lpstr>mestre branco</vt:lpstr>
      <vt:lpstr>1_Office Theme</vt:lpstr>
      <vt:lpstr>OS 10 MANDAMENTOS DO  ASSET ALLOCATION PARA INVESTIDORES INSTITUCIONAIS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OS 10 MANDAMENTOS DO  ASSET ALLOCATION PARA INVESTIDORES INSTITUCIONAIS</vt:lpstr>
      <vt:lpstr>RAPHAEL PALONE, CFA, CAIA, FRM, CFP, CGA, CGE, CNPI, CA-600, MSC</vt:lpstr>
      <vt:lpstr>1- O Mercado Financeiro é cíclico</vt:lpstr>
      <vt:lpstr>2- Momentum é um dos maiores fatores de retorno dos investimentos</vt:lpstr>
      <vt:lpstr>3- Diversificar = reduzir risco da carteira</vt:lpstr>
      <vt:lpstr>4- O jogo de um RPPS é diferente de outros investidores institucionais</vt:lpstr>
      <vt:lpstr>4- O jogo de um RPPS é diferente de outros investidores institucionais</vt:lpstr>
      <vt:lpstr>5- Seus ganhos e seus riscos são medidos em longo prazo</vt:lpstr>
      <vt:lpstr>6- Alocação estratégica ≠ alocação tática</vt:lpstr>
      <vt:lpstr>7- Você tem corredores. Respeite-os!</vt:lpstr>
      <vt:lpstr>Mas quão largo pode ser um corredor?</vt:lpstr>
      <vt:lpstr>Rebanceamento</vt:lpstr>
      <vt:lpstr>8- Escolha um método de Asset Allocation e atenha-se a ele</vt:lpstr>
      <vt:lpstr>9- Tomar risco é parte do seu trabalho</vt:lpstr>
      <vt:lpstr>9- Como o Brasil fica nesse contexto?</vt:lpstr>
      <vt:lpstr>10- Geopolitical Alpha</vt:lpstr>
      <vt:lpstr>Apresentação do PowerPoint</vt:lpstr>
      <vt:lpstr>10- A nova ordem Econômica Mundial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Exemplo: Alocação Estrategica</vt:lpstr>
      <vt:lpstr>Apresentação do PowerPoint</vt:lpstr>
      <vt:lpstr>Exemplo: Alocação Estrategica</vt:lpstr>
      <vt:lpstr>Exemplo: Alocação Estrategica</vt:lpstr>
      <vt:lpstr>A FK PARTNERS E OS RPPS</vt:lpstr>
      <vt:lpstr>Apresentação do PowerPoint</vt:lpstr>
      <vt:lpstr>Apresentação do PowerPoint</vt:lpstr>
      <vt:lpstr>Apresentação do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ADIMP-MS</dc:creator>
  <cp:keywords/>
  <dc:description/>
  <cp:lastModifiedBy>Mauricio Okabayashi</cp:lastModifiedBy>
  <cp:revision>34</cp:revision>
  <dcterms:created xsi:type="dcterms:W3CDTF">2012-12-03T06:56:55Z</dcterms:created>
  <dcterms:modified xsi:type="dcterms:W3CDTF">2025-04-15T20:36:20Z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9deea41-824f-4c3c-afd5-7afdfc16eee8_Enabled">
    <vt:lpwstr>true</vt:lpwstr>
  </property>
  <property fmtid="{D5CDD505-2E9C-101B-9397-08002B2CF9AE}" pid="3" name="MSIP_Label_99deea41-824f-4c3c-afd5-7afdfc16eee8_SetDate">
    <vt:lpwstr>2025-04-09T14:35:29Z</vt:lpwstr>
  </property>
  <property fmtid="{D5CDD505-2E9C-101B-9397-08002B2CF9AE}" pid="4" name="MSIP_Label_99deea41-824f-4c3c-afd5-7afdfc16eee8_Method">
    <vt:lpwstr>Standard</vt:lpwstr>
  </property>
  <property fmtid="{D5CDD505-2E9C-101B-9397-08002B2CF9AE}" pid="5" name="MSIP_Label_99deea41-824f-4c3c-afd5-7afdfc16eee8_Name">
    <vt:lpwstr>99deea41-824f-4c3c-afd5-7afdfc16eee8</vt:lpwstr>
  </property>
  <property fmtid="{D5CDD505-2E9C-101B-9397-08002B2CF9AE}" pid="6" name="MSIP_Label_99deea41-824f-4c3c-afd5-7afdfc16eee8_SiteId">
    <vt:lpwstr>3223964c-6e1f-48ba-b705-423351281a8c</vt:lpwstr>
  </property>
  <property fmtid="{D5CDD505-2E9C-101B-9397-08002B2CF9AE}" pid="7" name="MSIP_Label_99deea41-824f-4c3c-afd5-7afdfc16eee8_ActionId">
    <vt:lpwstr>fb7ff08b-d10a-4a27-b54a-9b5efaf16f8c</vt:lpwstr>
  </property>
  <property fmtid="{D5CDD505-2E9C-101B-9397-08002B2CF9AE}" pid="8" name="MSIP_Label_99deea41-824f-4c3c-afd5-7afdfc16eee8_ContentBits">
    <vt:lpwstr>2</vt:lpwstr>
  </property>
  <property fmtid="{D5CDD505-2E9C-101B-9397-08002B2CF9AE}" pid="9" name="MSIP_Label_99deea41-824f-4c3c-afd5-7afdfc16eee8_Tag">
    <vt:lpwstr>10, 3, 0, 2</vt:lpwstr>
  </property>
  <property fmtid="{D5CDD505-2E9C-101B-9397-08002B2CF9AE}" pid="10" name="ClassificationContentMarkingFooterLocations">
    <vt:lpwstr>Office Theme:3</vt:lpwstr>
  </property>
  <property fmtid="{D5CDD505-2E9C-101B-9397-08002B2CF9AE}" pid="11" name="ClassificationContentMarkingFooterText">
    <vt:lpwstr>Classificação da informação: Uso Interno</vt:lpwstr>
  </property>
</Properties>
</file>