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5" r:id="rId3"/>
  </p:sldMasterIdLst>
  <p:notesMasterIdLst>
    <p:notesMasterId r:id="rId22"/>
  </p:notesMasterIdLst>
  <p:sldIdLst>
    <p:sldId id="256" r:id="rId4"/>
    <p:sldId id="2431" r:id="rId5"/>
    <p:sldId id="944" r:id="rId6"/>
    <p:sldId id="2654" r:id="rId7"/>
    <p:sldId id="2658" r:id="rId8"/>
    <p:sldId id="2659" r:id="rId9"/>
    <p:sldId id="2660" r:id="rId10"/>
    <p:sldId id="2661" r:id="rId11"/>
    <p:sldId id="2663" r:id="rId12"/>
    <p:sldId id="2664" r:id="rId13"/>
    <p:sldId id="2662" r:id="rId14"/>
    <p:sldId id="2409" r:id="rId15"/>
    <p:sldId id="2665" r:id="rId16"/>
    <p:sldId id="2666" r:id="rId17"/>
    <p:sldId id="2667" r:id="rId18"/>
    <p:sldId id="2669" r:id="rId19"/>
    <p:sldId id="2670" r:id="rId20"/>
    <p:sldId id="2432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17C"/>
    <a:srgbClr val="005DB8"/>
    <a:srgbClr val="29A9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4" d="100"/>
          <a:sy n="64" d="100"/>
        </p:scale>
        <p:origin x="74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ABBFE-FE46-42CE-B770-C09195590FA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2F667-9646-4BDA-AA39-76F8F6B966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807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0FA9A0-5582-446F-938F-C88E737437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EA0F79F-D123-4059-B5AE-91966941A2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52EF64-8466-44B4-A95B-7A776090B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11AFF16-C64A-4C60-9224-5FDB0DD02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DCCC09F-44D8-49AA-AEB7-835D2D7C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4224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897123-CE28-4AE1-99AE-CA0548BBD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49540A9-948E-4434-A9DC-E2C3A9D3BC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B95C9D0-C844-4F5C-99B5-DB9148986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5E4C485-F608-46ED-AA5F-47DF1A304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467EC0-4CBE-4668-83FF-AF69885C7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082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03079F3-5644-42CE-8C33-A10A844382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A21B145-A895-4CF1-8CF0-C291D675A6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CBC59C9-9A61-4C1A-B581-7D2531716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D22A591-8B8B-46B2-A360-107E325C4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059A079-DBBC-4F7B-B989-951C7DA9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027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91417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471A98-EE1B-53ED-0298-4F46F45469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6B45F52-5B15-36A6-C7F8-198260B4F2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E40ACF-2AD4-C876-DCBF-BE2667C49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81D973-6665-4EE4-BA17-4057A55FD744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2C2562B-863F-A709-D2C3-80198FF05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8E1B030-AE38-35D5-DBB1-4CF35E0BD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BE0F2-8142-4B56-8E1D-9C5515662535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2559201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0C23A5-1599-F072-21BF-0A8575325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7971B41-DF1B-F451-4FBE-06718B9AC8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9FE8942-93CC-F7B8-608C-F72EC8B85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81D973-6665-4EE4-BA17-4057A55FD744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B6BD704-2866-5A72-789F-C6274CBFC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FD88290-BFFC-2541-DFE4-369C1876D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BE0F2-8142-4B56-8E1D-9C5515662535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483693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790EC0-453F-BC48-EE11-EB6F4B87F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ABB593C-9B7B-ED0B-FF18-42BB9E0989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7CEB9EF-9F79-5A96-4A50-DF57925E3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9FA588-4612-4B45-A279-8A2836640325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98DF753-B686-D3E5-0AFD-4656E71BA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A93FA1-0CA8-8163-A3B5-402114920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240DF9-2625-480A-9595-0E2DB555426A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610029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B46B1B-8675-48C4-5F29-D07A3F043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6D46E8-044D-F19E-83FF-2C898B5816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7F83B6E-3B1C-1698-5745-754A53C2E1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D871DAC-5ED1-FECA-3A05-9C10C6AFB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FFD057-4529-465F-B3AB-65427984E81B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AFD3131-A73E-24C5-771F-1DC17F3B8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2077810-E934-41AD-58FE-37A9DD971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AB2D7-B403-46D6-80F9-1984EF4B06E2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D1B2497-1930-B3C6-0A82-FEF477DC40B8}"/>
              </a:ext>
            </a:extLst>
          </p:cNvPr>
          <p:cNvSpPr/>
          <p:nvPr userDrawn="1"/>
        </p:nvSpPr>
        <p:spPr>
          <a:xfrm>
            <a:off x="11106150" y="6356350"/>
            <a:ext cx="384175" cy="501650"/>
          </a:xfrm>
          <a:prstGeom prst="rect">
            <a:avLst/>
          </a:prstGeom>
          <a:solidFill>
            <a:srgbClr val="92D05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8824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07AE4B-8791-AC3C-E63A-16601DEA9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028F4A9-A9A1-1601-9766-912D880B2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DDA8A22-82F4-DE45-99FF-DE2C5FB6C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FC32EDB-B39A-EF8F-EAA5-7D099E2EB4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18A5E663-8B61-4147-F682-2AB8AF2867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B277DE4-A6F7-93B7-F091-9555E4023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12BDF3-FA67-4FB8-8C9F-29031D6232B9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F3687983-9968-D0D0-F9B0-A90867CF8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5F38747-0FD1-23A6-747C-026734A35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351D5-6E18-473B-A7C7-C74881B7A964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8113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3E998C-4363-7310-9F2A-318075943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6847F895-2A0C-6F74-3784-5CCB85717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81D973-6665-4EE4-BA17-4057A55FD744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9597543-FC9C-FC83-D97B-0BB7A9283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A84F3AD-76BD-C2B0-A6A4-C5FCEA06A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BE0F2-8142-4B56-8E1D-9C5515662535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81887707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4B52BA-C72C-EA5E-F3DE-BCD1DBEC0A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81D973-6665-4EE4-BA17-4057A55FD744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7D17F3B-AC70-D293-3B2D-9F6C3D409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4570FA0-2DE1-2448-5C64-7F51CEAFC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BE0F2-8142-4B56-8E1D-9C5515662535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80237520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B372A8-6045-4B39-8F8B-E37AE2DF6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A612E7-9EA9-4A5A-AFEF-16C9115C7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54A024B-F1B3-4D75-8BA9-B05BE7A07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282B2F5-8E01-4D29-BF8A-DC6713CE6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9F8C35-88A1-4AD4-B886-73A8EBB4A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55128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E71207-FCA0-5EA4-BFBE-B6CA29887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8D0536F-15AF-A161-B77B-C6DB70AA19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E730F40-0002-895C-CBFD-C0886B1ADF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73B63BC-1F79-0EFF-F03F-950FA0595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C0779B-A61C-4EA7-AE9A-3F061EB8E9CD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9B3612C-042A-C5DB-0AA0-CE1EBCBE4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140E3F6-09B6-91B4-9EF2-542981CCC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85ECDA-94A9-431C-95D6-AEF2D10A71F0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335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E8C411-5E85-08D8-8EA8-1855BDF3A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88D5E6A-94F5-9879-2F1E-0D05F1D9DE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175F637-0CD7-0298-7AE7-AC40A588C4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005DDC0-E58E-F3B7-893A-65C5A69EE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06C977-11EC-4FB6-89EE-84604BA8D529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5573504-567A-94D6-24A6-DB3B4AEA3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A5EAC9F-7DEC-A995-C87F-160A7848E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93FE5E-4C99-4898-851F-BBD0E2E6301C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310774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CC64BB-F1F2-D5EB-D37B-0916427F8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7CB87B3-A7DD-0883-9734-5936A710BD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9E4D050-1239-E41D-F2AF-B3ECDCF7A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81D973-6665-4EE4-BA17-4057A55FD744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CAF43A-797A-859F-422A-CF12DAFFC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D87A8EF-E308-901E-54D1-2A863D257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BE0F2-8142-4B56-8E1D-9C5515662535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35647144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D0E6F40-5DF6-BF58-0E1C-23C3F65056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A1B9B8F-560E-C126-9A64-A8C1B1F794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CED3CC-C9B3-7C20-BF60-F30D74ED2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81D973-6665-4EE4-BA17-4057A55FD744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AE89853-74AF-CA49-8377-E13D6700B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F4058DA-F37D-76E8-718D-415C74A15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8BE0F2-8142-4B56-8E1D-9C5515662535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51459801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fld id="{BA505103-445D-4C3C-891E-47608494EA36}" type="slidenum">
              <a:rPr lang="en-US" altLang="pt-BR"/>
              <a:pPr/>
              <a:t>‹nº›</a:t>
            </a:fld>
            <a:endParaRPr lang="en-US" altLang="pt-BR" dirty="0"/>
          </a:p>
        </p:txBody>
      </p:sp>
    </p:spTree>
    <p:extLst>
      <p:ext uri="{BB962C8B-B14F-4D97-AF65-F5344CB8AC3E}">
        <p14:creationId xmlns:p14="http://schemas.microsoft.com/office/powerpoint/2010/main" val="16375806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1EF980-A2E8-29B3-378D-34815DEFFF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EA971-3403-E9B0-A7A8-4E7A0FF742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608CD2-3845-2D5D-864D-A69304E6A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B24962-2E8B-E757-D665-60800759F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B893D0D-C3DB-DA72-4BB2-8FD07020F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1443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E9EDC4-F0A1-B387-A7E3-F9570D8D5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81A91D8-7016-BED6-5F4D-620F55A891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76022F-CC03-DB25-2384-52D0712CA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59D7651-80A6-83ED-1D3F-ABE18A123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F91D970-1302-187B-42BF-FA4A9A734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04327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2C7836-A00E-8B53-DBB8-D2EEE164A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4648025-D353-CBAD-94B7-E6FC516E6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0B558B2-F28B-7864-D3BD-CD36C95FD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9A0244E-05F2-6210-E1AE-7520F7E20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4CAD95-10EA-FE65-14BF-D54612728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45106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664B04-0899-CF7D-3FCF-3346E409A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766BCD-BA2F-6C06-7E68-88CD9F67D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381B17D-F2C3-8D8F-1E3B-E1AFDF18E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91A87BF-74AD-761B-565C-DED66B66E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AEA241-157B-7F0D-5D71-23BA9294C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40DAFE7-A871-9CFA-4CB6-9BF8BBE69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05683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669049-4B95-5999-A231-276283098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0636208-D086-A321-D1EF-EDF02CA52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82F96E4-C172-ABBD-14E5-2D94F13C63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6318FF1-209D-DC6C-E555-7A03482BB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5D7134-3D8F-F28E-044F-C69B505ABA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16C0107-934A-A2AD-2081-DBDA20B0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56E0416-3605-8A14-0F0E-C65E09BDC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352E537-E090-F0A9-DC2A-38547157D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3897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FFBD04-E1FB-422C-98C0-32161D8A7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05BA3EA-BC36-4EED-8DE2-954E736BE0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2AC7384-2FE7-4A13-98D8-547482E8D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00C472-C6C1-4B06-9DEF-260B34763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00C995F-AA16-4081-AD1F-8D8879C8C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28923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75BD93-724B-EF11-6FF1-784743AC9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17D6DEA-FD88-D0E7-F59A-FA99D36FD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81B777D-1B1D-3593-4424-8C3B293C4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FA0CA5A-DD52-D4E3-5225-AACF38D3E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089459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01AF2D6-3A07-1453-9EF7-24560FCB6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C5A1534-46BF-FE00-D22F-E9449C2F0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8E934A8-2B80-39E7-DF09-75F024A23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285847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A0705E-AD24-CDC7-D29C-7B30EC678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6A702A3-B310-3DED-8167-8F48867C3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C21D6AD-EDA1-9C57-266B-66C3EF70C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07CD85F-A24B-FC8E-0AA4-58C7210F5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A29AF5B-8B81-4A96-8D60-7DC6F7B66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39B5B5F-30D5-E13F-E497-8961554D4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6374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77C3C6-D4C4-E3DD-5141-9C2E75865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912D86D-7920-46C3-EEDC-58BE44A7CD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1B88C7D-684F-BD67-84C4-858936DBA5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4898B7B-65B9-D29B-F179-EB091FDC3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765D565-B440-6AC1-1287-195F47D52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8C2CBCC-6E0B-1030-A3AA-76A149AE5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11077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B713CD-6073-1DB9-2792-91124190B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3D7C8B-BCB9-83ED-AA11-514B09CFF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C6610C2-6355-A0F6-0FF8-A57721AAA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45AEF0A-5128-825A-830C-DB32CCC18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A95E1B5-5E22-FE68-0E12-2E6C2CB08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56464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283B4AE-CE92-0943-2D29-39DCEC9A56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E648F2A-EE1B-8F41-C476-2AF87F09D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74BEAF-90C4-AD45-C05C-14F29EEC6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16C51EF-CB73-DF0A-CCF9-0539821A1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9C2E14-F8DF-18E2-A403-7EE53C738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5096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179FC1-C11D-FA24-6644-E1BBA2873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1EEE014-1FB7-B9CB-2136-44F3A8888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1F59E27-60C8-A917-4A02-74180DB2F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7E56A2A-BBBE-18D4-7E00-FDFFA0363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50779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7002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90864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t-BR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2113560"/>
            <a:ext cx="10972440" cy="4425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14653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76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0425D6-6AD6-4CCD-8C82-FA583BA723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07E90D-DF01-4B74-93A1-25FDD0419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BF0F2D4-59A4-4BFB-8A24-DC001205E3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0A67074-9833-49D3-AD72-5BB13FBD8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FA9B37-18E9-49B3-A02F-8BB1254D0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8D42211-BD11-4015-A94D-C54DE2016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3438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E28673-1ABD-480A-BE4B-CC0B31C67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E033ABA-3FA4-4D6E-948D-51374B90F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7333F51-0959-4097-82BA-738D398EF8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0E34143-D435-47F0-9EBE-4413EAC1DE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972027E-F2E2-4782-87C7-BEBED84155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41DF6DD-83CA-47AD-A078-27B8CF20F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177ECBD-BD99-493F-9CED-1A24651C2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986213B5-3613-4261-9C45-14FF8CD60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473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0BA4F9-7E6A-4794-ACB8-EFC2D83CA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0A8DFF0-43E1-4101-A58D-FB563F815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35D6E4E-073C-4B28-929B-1E3FC0580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224FDBE9-EE0F-4463-8DE5-756ABD11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52889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DB4A343-DEEC-43D3-8E5E-CA5BC5950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7EC2FFE-966A-423B-9735-BB6BD7810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A65D284-8975-4202-9973-1F6CBF91B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08303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1C5918-D680-4825-8B4D-60495F956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68C7A8E-B43A-4281-B9C5-8A6479E41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8BE3FE5-6772-4D2D-A922-A8C35E5FF7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B56DC3-6676-409E-8595-9E8A22F94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ABCA6B0-42E9-44C7-9260-9459FBE64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242B175-960D-455D-B511-A498CCA65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9824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91A2C-03F4-4797-99A8-9E3A6C5E9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94122D15-A1E4-4F36-9C74-C1AFAE79E8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AA86D69-48D6-4865-9E94-95A0B62F6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BE7AE51-A636-4DCE-87C9-2474BC376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17E4305-E822-4C47-8798-09ECF156F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571DDE6-E7A3-4BEE-9628-8491830C4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720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6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4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0E83D3A-43D4-4A30-B53F-33F4D273AB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A255008-634D-4F61-BCB8-9C6709955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B6B95CC-0CF4-48EB-828E-3AB955775B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F186F-427D-4EDE-ACAF-7F4F53639E95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357CCBE-6F8D-4456-821B-C4116DBA2A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05A6103-6563-4311-A79A-B198E505C8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6C13F-81B7-4C9A-89C2-C5AD0546FAA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1805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E05BE57-FB04-8AFD-0835-3537A513F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3A5338C-5907-5DED-CA4F-17B80A6AAD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505EFC-D6F9-B530-E22E-C08F622EF3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281D973-6665-4EE4-BA17-4057A55FD744}" type="datetime1">
              <a:rPr lang="pt-BR" smtClean="0"/>
              <a:pPr>
                <a:defRPr/>
              </a:pPr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C60E747-AD42-BB05-2D51-C2A6EE7F8C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32C36BF-0EB2-DDB2-04AF-F964393E0D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8BE0F2-8142-4B56-8E1D-9C5515662535}" type="slidenum">
              <a:rPr lang="pt-BR" smtClean="0"/>
              <a:pPr>
                <a:defRPr/>
              </a:pPr>
              <a:t>‹nº›</a:t>
            </a:fld>
            <a:endParaRPr lang="pt-BR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4292C2A-6E45-85B5-EA62-A4898986CC53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8" y="0"/>
            <a:ext cx="121657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66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Imagem em branco e preto&#10;&#10;Descrição gerada automaticamente com confiança média">
            <a:extLst>
              <a:ext uri="{FF2B5EF4-FFF2-40B4-BE49-F238E27FC236}">
                <a16:creationId xmlns:a16="http://schemas.microsoft.com/office/drawing/2014/main" id="{987B45FC-DC75-EC5D-98F7-5CB38E779DFF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89603CF-ED83-A083-0D3B-01F7447F6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8343E6-6290-AF49-A971-74F70850F7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8C02BB-869E-203D-0D67-6499C96F11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8D88B-00EC-46E0-B599-FE34BF85E0FD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D7263ED-04D4-9027-8081-4474B0CB80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BAAB3AF-12C1-B798-BBEA-2091EA303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  <p:pic>
        <p:nvPicPr>
          <p:cNvPr id="9" name="Imagem 8" descr="Forma">
            <a:extLst>
              <a:ext uri="{FF2B5EF4-FFF2-40B4-BE49-F238E27FC236}">
                <a16:creationId xmlns:a16="http://schemas.microsoft.com/office/drawing/2014/main" id="{F02B237E-F69F-5F35-E302-61380053F1BC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257C51F-0D7C-C8DD-A01E-043D6B590C60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6417" y="219049"/>
            <a:ext cx="1876525" cy="22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539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api.whatsapp.com/send?phone=556120215555" TargetMode="Externa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C8484C7-B856-4407-81EB-0B84EBC15C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0759" y="0"/>
            <a:ext cx="12191999" cy="6857999"/>
          </a:xfrm>
          <a:prstGeom prst="rect">
            <a:avLst/>
          </a:prstGeom>
        </p:spPr>
      </p:pic>
      <p:sp>
        <p:nvSpPr>
          <p:cNvPr id="2" name="Retângulo 1"/>
          <p:cNvSpPr/>
          <p:nvPr/>
        </p:nvSpPr>
        <p:spPr>
          <a:xfrm>
            <a:off x="2776756" y="4760823"/>
            <a:ext cx="6576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ctr"/>
            <a:r>
              <a:rPr lang="pt-BR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Secretaria de Regime Próprio e Complementar - SRPC</a:t>
            </a:r>
          </a:p>
          <a:p>
            <a:pPr algn="ctr"/>
            <a:r>
              <a:rPr lang="pt-BR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Departamento dos Regimes Próprios de Previdência Social - DRPPS</a:t>
            </a:r>
          </a:p>
          <a:p>
            <a:pPr algn="ctr"/>
            <a:r>
              <a:rPr lang="pt-BR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 Coordenação-Geral de Fiscalização, Acompanhamento Fiscal, Contenciosos e Parcelamento -  CGFISC</a:t>
            </a:r>
          </a:p>
          <a:p>
            <a:pPr algn="ctr"/>
            <a:endParaRPr lang="pt-BR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3999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8B6918-9C5F-A6BB-AC9B-3A8CD0AAB9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02D38C53-99B7-57D8-72C1-654F106F7E69}"/>
              </a:ext>
            </a:extLst>
          </p:cNvPr>
          <p:cNvSpPr/>
          <p:nvPr/>
        </p:nvSpPr>
        <p:spPr>
          <a:xfrm>
            <a:off x="551384" y="345562"/>
            <a:ext cx="10740198" cy="1201591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Fiscalização Padrão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Caso a fiscalização seja concluída com alguma irregularidade, será emitida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Notificação de Ação-Fiscal – NAF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, que terá como consequência a instauração do Processo Administrativo Previdenciário – PAP, no qual o ente deverá apresentar impugnação ou justificativas que comprovem a regularização das situações apontadas na NAF.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O PAP é regulamentado pelos artigos 256 a 275 da Portaria MTP nº 1.467/2021.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BE726AF-3706-60C8-EF48-C688E86261C4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MODALIDADES DE FISCALIZAÇÃO</a:t>
            </a:r>
          </a:p>
        </p:txBody>
      </p:sp>
    </p:spTree>
    <p:extLst>
      <p:ext uri="{BB962C8B-B14F-4D97-AF65-F5344CB8AC3E}">
        <p14:creationId xmlns:p14="http://schemas.microsoft.com/office/powerpoint/2010/main" val="39016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840372-C30A-C364-7E60-ABDB721B7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B9178E98-243D-D3C5-8D51-E3B43565403A}"/>
              </a:ext>
            </a:extLst>
          </p:cNvPr>
          <p:cNvSpPr/>
          <p:nvPr/>
        </p:nvSpPr>
        <p:spPr>
          <a:xfrm>
            <a:off x="551384" y="345562"/>
            <a:ext cx="10740198" cy="10738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Fiscalização de Investimentos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800" b="1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 seleção dos temas a serem fiscalizados, e por consequência, dos entes, é determinada pela ocorrência de um razoável volume de aplicações em investimentos que apresentem algum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indício de prejuízo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 irreversível ao RPPS.</a:t>
            </a: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Até o momento, para as ações de 2025 utilizou-se como critério a análise das letras financeiras, sendo que a matriz de risco se baseou em bancos S3, investimentos com uso de intermediários e operações acima de R$ 1 milhão.</a:t>
            </a: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1CFDB59-02CB-2CFF-AE51-DF00937F3253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MODALIDADES DE FISCALIZAÇÃO</a:t>
            </a:r>
          </a:p>
        </p:txBody>
      </p:sp>
    </p:spTree>
    <p:extLst>
      <p:ext uri="{BB962C8B-B14F-4D97-AF65-F5344CB8AC3E}">
        <p14:creationId xmlns:p14="http://schemas.microsoft.com/office/powerpoint/2010/main" val="6409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125CE05-1231-48BB-9C86-E3E64DB156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pic>
        <p:nvPicPr>
          <p:cNvPr id="2" name="Imagem 1" descr="Forma&#10;&#10;Descrição gerada automaticamente com confiança baixa">
            <a:extLst>
              <a:ext uri="{FF2B5EF4-FFF2-40B4-BE49-F238E27FC236}">
                <a16:creationId xmlns:a16="http://schemas.microsoft.com/office/drawing/2014/main" id="{AD9455D6-A498-B90C-3727-6A9D2C45FF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A28350C-0B01-B24D-E23F-B28375E3BA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4042" y="265703"/>
            <a:ext cx="1876524" cy="225182"/>
          </a:xfrm>
          <a:prstGeom prst="rect">
            <a:avLst/>
          </a:prstGeom>
        </p:spPr>
      </p:pic>
      <p:sp>
        <p:nvSpPr>
          <p:cNvPr id="4" name="TextShape 1">
            <a:extLst>
              <a:ext uri="{FF2B5EF4-FFF2-40B4-BE49-F238E27FC236}">
                <a16:creationId xmlns:a16="http://schemas.microsoft.com/office/drawing/2014/main" id="{07BC78EB-F469-1F79-F613-85A3FAE7B0F8}"/>
              </a:ext>
            </a:extLst>
          </p:cNvPr>
          <p:cNvSpPr txBox="1"/>
          <p:nvPr/>
        </p:nvSpPr>
        <p:spPr>
          <a:xfrm>
            <a:off x="1645920" y="3115395"/>
            <a:ext cx="9070848" cy="171502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endParaRPr lang="pt-BR" sz="28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r>
              <a:rPr lang="pt-BR" sz="28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ACOMPANHAMENTO FISCAL</a:t>
            </a:r>
          </a:p>
          <a:p>
            <a:pPr algn="ctr">
              <a:lnSpc>
                <a:spcPct val="100000"/>
              </a:lnSpc>
            </a:pPr>
            <a:endParaRPr lang="pt-BR" sz="28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pt-BR" sz="24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Comportamento de cerca de 10% dos RPPS</a:t>
            </a:r>
          </a:p>
          <a:p>
            <a:pPr algn="ctr">
              <a:lnSpc>
                <a:spcPct val="100000"/>
              </a:lnSpc>
            </a:pPr>
            <a:endParaRPr lang="pt-BR" sz="40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r>
              <a:rPr lang="pt-BR" sz="3200" b="1" spc="-1" dirty="0">
                <a:solidFill>
                  <a:srgbClr val="FFFF00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Objetivo: Mudança do Comportamento</a:t>
            </a:r>
          </a:p>
          <a:p>
            <a:pPr algn="ctr">
              <a:lnSpc>
                <a:spcPct val="100000"/>
              </a:lnSpc>
            </a:pPr>
            <a:endParaRPr lang="pt-BR" sz="40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r>
              <a:rPr lang="pt-BR" sz="2000" b="1" spc="-1" dirty="0">
                <a:solidFill>
                  <a:schemeClr val="bg1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CRP JUDICIAL NO MS: </a:t>
            </a:r>
          </a:p>
          <a:p>
            <a:pPr algn="ctr">
              <a:lnSpc>
                <a:spcPct val="100000"/>
              </a:lnSpc>
            </a:pPr>
            <a:endParaRPr lang="pt-BR" sz="2000" b="1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r>
              <a:rPr lang="pt-BR" sz="2000" b="1" spc="-1" dirty="0">
                <a:solidFill>
                  <a:schemeClr val="accent4">
                    <a:lumMod val="60000"/>
                    <a:lumOff val="40000"/>
                  </a:schemeClr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13 MUNICÍPIOS (25%) POSSUEM CRP JUDICIAL</a:t>
            </a:r>
          </a:p>
          <a:p>
            <a:pPr algn="ctr">
              <a:lnSpc>
                <a:spcPct val="100000"/>
              </a:lnSpc>
            </a:pPr>
            <a:endParaRPr lang="pt-BR" sz="20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000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5400" b="0" strike="noStrike" spc="-1" dirty="0">
              <a:solidFill>
                <a:schemeClr val="bg1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30696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AADD63-9D0D-0B94-1AA1-B5EAD855F5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4491866D-12A1-1244-20BE-63694DC453B5}"/>
              </a:ext>
            </a:extLst>
          </p:cNvPr>
          <p:cNvSpPr/>
          <p:nvPr/>
        </p:nvSpPr>
        <p:spPr>
          <a:xfrm>
            <a:off x="551384" y="345562"/>
            <a:ext cx="10740198" cy="1290846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16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Acompanhamento Fiscal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16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Esta ação fiscal tem como objetivo principal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trazer à conformidade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determinada situação ou critério irregular 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que o ente possua.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0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O resultado esperado dessa fiscalização é a REGULARIZAÇÃO da situação antes do encerramento da ação fiscal. 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0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Esta ação disponibiliza orientação ao RPPS para o saneamento da irregularidade, seja via sala virtual de atendimento (“Repasse e Parcelamento – DIPR”), ou obtenção de esclarecimentos diretamente com o Auditor-Fiscal responsável pela ação.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0E0E5327-FBA5-5C54-2F57-7D2D3BD1EF3E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MODALIDADES DE FISCALIZAÇÃO</a:t>
            </a:r>
          </a:p>
        </p:txBody>
      </p:sp>
    </p:spTree>
    <p:extLst>
      <p:ext uri="{BB962C8B-B14F-4D97-AF65-F5344CB8AC3E}">
        <p14:creationId xmlns:p14="http://schemas.microsoft.com/office/powerpoint/2010/main" val="347336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CBDAF2-6FC4-541E-01C0-2A2079F76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6AFEB5BC-3B80-F3CA-61BB-77E54988BA21}"/>
              </a:ext>
            </a:extLst>
          </p:cNvPr>
          <p:cNvSpPr/>
          <p:nvPr/>
        </p:nvSpPr>
        <p:spPr>
          <a:xfrm>
            <a:off x="551384" y="345562"/>
            <a:ext cx="10740198" cy="1127724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Acompanhamento Fiscal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Nesta ação costuma ser realizada uma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Reunião Técnica de Orientação e Conformidade, 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que conta com a participação de representantes dos Tribunais de Contas e Ministérios Públicos dos Estados com entes selecionados para a ação.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A3841CA-1BE6-5C05-DF19-8E4DA132012D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MODALIDADES DE FISCALIZAÇÃO</a:t>
            </a:r>
          </a:p>
        </p:txBody>
      </p:sp>
    </p:spTree>
    <p:extLst>
      <p:ext uri="{BB962C8B-B14F-4D97-AF65-F5344CB8AC3E}">
        <p14:creationId xmlns:p14="http://schemas.microsoft.com/office/powerpoint/2010/main" val="400174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973318-89FD-B878-B904-7B81ADCC7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1D549F24-9C22-5293-77EA-AC4705CC5A94}"/>
              </a:ext>
            </a:extLst>
          </p:cNvPr>
          <p:cNvSpPr/>
          <p:nvPr/>
        </p:nvSpPr>
        <p:spPr>
          <a:xfrm>
            <a:off x="551384" y="345562"/>
            <a:ext cx="10740198" cy="138317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20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Acompanhamento Fiscal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0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Caso a requisição objeto da ação fiscal não seja atendida no prazo indicado pelo Aviso para Regularização - ARE, a situação do critério “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Atendimento à Fiscalização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” será alterada para IRREGULAR, além da emissão de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Representações Administrativas 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para remessa ao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Tribunal de Contas 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e ao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Ministério Público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 do respectivo Estado do ente objeto da ação, para apuração de responsabilidades e eventual adoção das medidas sancionatórias cabíveis sob suas respectivas competências.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0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Muitos Tribunais de Contas vêm rejeitando contas municipais por falta de recolhimento das contribuições previdenciárias patronais.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A46D3A5-C73C-DE24-3D97-5FD6DBDBA21A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MODALIDADES DE FISCALIZAÇÃO</a:t>
            </a:r>
          </a:p>
        </p:txBody>
      </p:sp>
    </p:spTree>
    <p:extLst>
      <p:ext uri="{BB962C8B-B14F-4D97-AF65-F5344CB8AC3E}">
        <p14:creationId xmlns:p14="http://schemas.microsoft.com/office/powerpoint/2010/main" val="317246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F6D9E-7D60-A5DB-15E5-82B371EF8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E684513-B11D-4C6C-3F52-1560DE60BA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pic>
        <p:nvPicPr>
          <p:cNvPr id="2" name="Imagem 1" descr="Forma&#10;&#10;Descrição gerada automaticamente com confiança baixa">
            <a:extLst>
              <a:ext uri="{FF2B5EF4-FFF2-40B4-BE49-F238E27FC236}">
                <a16:creationId xmlns:a16="http://schemas.microsoft.com/office/drawing/2014/main" id="{FFB39DE1-B23E-86CF-E6D7-7FF2126D05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B78D4A9-F9E8-AFA4-A9D6-D3ECECFB85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4042" y="265703"/>
            <a:ext cx="1876524" cy="22518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0E0EFBFF-9D57-A31D-7C30-0C0ACC155B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35" y="418026"/>
            <a:ext cx="9807740" cy="5727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085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23AFD-75A1-A43C-4A69-9E4AB6A68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80EC101-A751-15D9-A4DD-44E71AF39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pic>
        <p:nvPicPr>
          <p:cNvPr id="2" name="Imagem 1" descr="Forma&#10;&#10;Descrição gerada automaticamente com confiança baixa">
            <a:extLst>
              <a:ext uri="{FF2B5EF4-FFF2-40B4-BE49-F238E27FC236}">
                <a16:creationId xmlns:a16="http://schemas.microsoft.com/office/drawing/2014/main" id="{6EAB5A48-5D49-0664-4B09-6602948B89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82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B1DAA8A-C0A9-67D3-1E41-ED0547E8B0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4042" y="265703"/>
            <a:ext cx="1876524" cy="225182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B9101D6C-48FE-F42E-8293-06225E95820F}"/>
              </a:ext>
            </a:extLst>
          </p:cNvPr>
          <p:cNvSpPr txBox="1"/>
          <p:nvPr/>
        </p:nvSpPr>
        <p:spPr>
          <a:xfrm>
            <a:off x="285749" y="1204941"/>
            <a:ext cx="95539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0" i="0" dirty="0">
                <a:solidFill>
                  <a:schemeClr val="bg1"/>
                </a:solidFill>
                <a:effectLst/>
                <a:latin typeface="rawline"/>
              </a:rPr>
              <a:t>Para ingressar na sala de atendimento virtual, o interessado deverá solicitar à Coordenação de Atendimento do DRPPS, por e-mail (</a:t>
            </a:r>
            <a:r>
              <a:rPr lang="pt-BR" sz="2400" b="1" i="0" dirty="0">
                <a:solidFill>
                  <a:schemeClr val="bg1"/>
                </a:solidFill>
                <a:effectLst/>
                <a:latin typeface="rawline"/>
              </a:rPr>
              <a:t>atendimento.rpps@previdencia.gov.br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awline"/>
              </a:rPr>
              <a:t>) ou (</a:t>
            </a:r>
            <a:r>
              <a:rPr lang="pt-BR" sz="2400" b="1" i="0" dirty="0">
                <a:solidFill>
                  <a:schemeClr val="bg1"/>
                </a:solidFill>
                <a:effectLst/>
                <a:latin typeface="rawline"/>
              </a:rPr>
              <a:t>WhatsApp </a:t>
            </a:r>
            <a:r>
              <a:rPr lang="pt-BR" sz="2400" b="1" i="0" u="none" strike="noStrike" dirty="0">
                <a:solidFill>
                  <a:schemeClr val="bg1"/>
                </a:solidFill>
                <a:effectLst/>
                <a:latin typeface="rawline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(61) 2021-5555</a:t>
            </a:r>
            <a:r>
              <a:rPr lang="pt-BR" sz="2400" b="0" i="0" u="none" strike="noStrike" dirty="0">
                <a:solidFill>
                  <a:schemeClr val="bg1"/>
                </a:solidFill>
                <a:effectLst/>
                <a:latin typeface="rawline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  <a:r>
              <a:rPr lang="pt-BR" sz="2400" b="0" i="0" dirty="0">
                <a:solidFill>
                  <a:schemeClr val="bg1"/>
                </a:solidFill>
                <a:effectLst/>
                <a:latin typeface="rawline"/>
              </a:rPr>
              <a:t>.</a:t>
            </a:r>
            <a:endParaRPr lang="pt-BR" sz="2400" dirty="0">
              <a:solidFill>
                <a:schemeClr val="bg1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D8B057AC-09C6-32BA-F06A-8AED09288772}"/>
              </a:ext>
            </a:extLst>
          </p:cNvPr>
          <p:cNvSpPr txBox="1"/>
          <p:nvPr/>
        </p:nvSpPr>
        <p:spPr>
          <a:xfrm>
            <a:off x="350540" y="3610211"/>
            <a:ext cx="96335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https://www.gov.br/previdencia/pt-br/assuntos/rpps/acontece-na-srpps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B2700D1-2F6B-FCEC-1323-6FCF88079B9C}"/>
              </a:ext>
            </a:extLst>
          </p:cNvPr>
          <p:cNvSpPr txBox="1"/>
          <p:nvPr/>
        </p:nvSpPr>
        <p:spPr>
          <a:xfrm>
            <a:off x="350540" y="3148546"/>
            <a:ext cx="88383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/>
              <a:t>Endereço de acesso ao Informativo Mensal do DRPPS: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0E2F162-6E0A-D160-86C6-D5ADA0110BD6}"/>
              </a:ext>
            </a:extLst>
          </p:cNvPr>
          <p:cNvSpPr txBox="1"/>
          <p:nvPr/>
        </p:nvSpPr>
        <p:spPr>
          <a:xfrm>
            <a:off x="353759" y="5092151"/>
            <a:ext cx="89890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chemeClr val="bg1"/>
                </a:solidFill>
              </a:rPr>
              <a:t>https://www.gov.br/previdencia/pt-br/assuntos/rpps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5779F301-3D3C-CD09-AEBD-2E7182920A8C}"/>
              </a:ext>
            </a:extLst>
          </p:cNvPr>
          <p:cNvSpPr txBox="1"/>
          <p:nvPr/>
        </p:nvSpPr>
        <p:spPr>
          <a:xfrm>
            <a:off x="350540" y="4617303"/>
            <a:ext cx="76869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/>
              <a:t>Endereço do site do DRPPS:</a:t>
            </a:r>
          </a:p>
        </p:txBody>
      </p:sp>
    </p:spTree>
    <p:extLst>
      <p:ext uri="{BB962C8B-B14F-4D97-AF65-F5344CB8AC3E}">
        <p14:creationId xmlns:p14="http://schemas.microsoft.com/office/powerpoint/2010/main" val="40569342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9B34345B-745A-4DC9-A568-4C68BF1206F6}"/>
              </a:ext>
            </a:extLst>
          </p:cNvPr>
          <p:cNvSpPr txBox="1"/>
          <p:nvPr/>
        </p:nvSpPr>
        <p:spPr>
          <a:xfrm>
            <a:off x="3626580" y="5503144"/>
            <a:ext cx="5441789" cy="923330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/>
            <a:r>
              <a:rPr lang="pt-BR" dirty="0">
                <a:solidFill>
                  <a:srgbClr val="005DB8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Ministério da Previdência Social</a:t>
            </a:r>
          </a:p>
          <a:p>
            <a:pPr algn="ctr"/>
            <a:r>
              <a:rPr lang="pt-BR" dirty="0">
                <a:solidFill>
                  <a:srgbClr val="005DB8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Secretaria de Regime Próprio e Complementar</a:t>
            </a:r>
          </a:p>
          <a:p>
            <a:pPr algn="ctr"/>
            <a:r>
              <a:rPr lang="pt-BR" dirty="0">
                <a:solidFill>
                  <a:srgbClr val="005DB8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Departamento dos Regimes Próprios de Previdência Social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8B48B4A-1E86-D754-6EF7-C39104ABC9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01646" y="4109488"/>
            <a:ext cx="4598975" cy="551876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B263C4F-AE0D-8B3C-60BB-0B9DC8BB5793}"/>
              </a:ext>
            </a:extLst>
          </p:cNvPr>
          <p:cNvSpPr txBox="1"/>
          <p:nvPr/>
        </p:nvSpPr>
        <p:spPr>
          <a:xfrm>
            <a:off x="3124200" y="973699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rgbClr val="005DB8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rPr>
              <a:t>OBRIGADO!!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4A02A94-F93B-1B4E-45C2-B1D43AA48B85}"/>
              </a:ext>
            </a:extLst>
          </p:cNvPr>
          <p:cNvSpPr txBox="1"/>
          <p:nvPr/>
        </p:nvSpPr>
        <p:spPr>
          <a:xfrm>
            <a:off x="3124769" y="2212748"/>
            <a:ext cx="609765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solidFill>
                  <a:srgbClr val="0070C0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Luciano Carlos Silveira</a:t>
            </a:r>
          </a:p>
          <a:p>
            <a:pPr algn="ctr"/>
            <a:r>
              <a:rPr lang="pt-BR" sz="2400" dirty="0">
                <a:solidFill>
                  <a:srgbClr val="0070C0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Auditor-Fiscal da Receita Federal do Brasil</a:t>
            </a:r>
          </a:p>
          <a:p>
            <a:pPr algn="ctr"/>
            <a:r>
              <a:rPr lang="pt-BR" sz="2400" dirty="0">
                <a:solidFill>
                  <a:srgbClr val="0070C0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luciano.silveira@previdencia.gov.br</a:t>
            </a:r>
          </a:p>
        </p:txBody>
      </p:sp>
    </p:spTree>
    <p:extLst>
      <p:ext uri="{BB962C8B-B14F-4D97-AF65-F5344CB8AC3E}">
        <p14:creationId xmlns:p14="http://schemas.microsoft.com/office/powerpoint/2010/main" val="1521810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125CE05-1231-48BB-9C86-E3E64DB15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pic>
        <p:nvPicPr>
          <p:cNvPr id="2" name="Imagem 1" descr="Forma&#10;&#10;Descrição gerada automaticamente com confiança baixa">
            <a:extLst>
              <a:ext uri="{FF2B5EF4-FFF2-40B4-BE49-F238E27FC236}">
                <a16:creationId xmlns:a16="http://schemas.microsoft.com/office/drawing/2014/main" id="{AD9455D6-A498-B90C-3727-6A9D2C45FF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688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A28350C-0B01-B24D-E23F-B28375E3BA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4042" y="265703"/>
            <a:ext cx="1876524" cy="225182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71A5A747-250C-32BC-1FAF-8D6299157680}"/>
              </a:ext>
            </a:extLst>
          </p:cNvPr>
          <p:cNvSpPr txBox="1"/>
          <p:nvPr/>
        </p:nvSpPr>
        <p:spPr>
          <a:xfrm>
            <a:off x="2633870" y="2196548"/>
            <a:ext cx="70170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</a:rPr>
              <a:t>O papel da auditoria do Ministério da Previdência Social para a regularidade dos RPPS</a:t>
            </a:r>
          </a:p>
        </p:txBody>
      </p:sp>
    </p:spTree>
    <p:extLst>
      <p:ext uri="{BB962C8B-B14F-4D97-AF65-F5344CB8AC3E}">
        <p14:creationId xmlns:p14="http://schemas.microsoft.com/office/powerpoint/2010/main" val="1908669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/>
          <p:cNvSpPr/>
          <p:nvPr/>
        </p:nvSpPr>
        <p:spPr>
          <a:xfrm>
            <a:off x="541445" y="365440"/>
            <a:ext cx="10740198" cy="83518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Competência Legal – Lei nº 9.717/1998</a:t>
            </a: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/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/>
            <a:r>
              <a:rPr lang="pt-BR" sz="28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Art. 9º Compete à União, por intermédio da Secretaria Especial de Previdência e Trabalho do Ministério da Economia, em relação aos regimes próprios de previdência social e aos seus fundos previdenciários:    </a:t>
            </a:r>
          </a:p>
          <a:p>
            <a:pPr algn="just"/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/>
            <a:r>
              <a:rPr lang="pt-BR" sz="28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I - a</a:t>
            </a: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 orientação</a:t>
            </a:r>
            <a:r>
              <a:rPr lang="pt-BR" sz="28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, a</a:t>
            </a: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 supervisão</a:t>
            </a:r>
            <a:r>
              <a:rPr lang="pt-BR" sz="28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, a</a:t>
            </a: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 fiscalização </a:t>
            </a:r>
            <a:r>
              <a:rPr lang="pt-BR" sz="28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e o </a:t>
            </a: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acompanhamento</a:t>
            </a:r>
            <a:r>
              <a:rPr lang="pt-BR" sz="28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;    </a:t>
            </a:r>
          </a:p>
          <a:p>
            <a:pPr algn="just"/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69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07557A1-3E45-A0FF-19EA-2FD3C94D0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DA9758E0-F421-5EF6-28C7-492F6B033C82}"/>
              </a:ext>
            </a:extLst>
          </p:cNvPr>
          <p:cNvSpPr/>
          <p:nvPr/>
        </p:nvSpPr>
        <p:spPr>
          <a:xfrm>
            <a:off x="551384" y="345562"/>
            <a:ext cx="10740198" cy="1007692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§ 2º  O Poder Executivo poderá fixar o exercício de até 385 Auditores-Fiscais da Receita Federal do Brasil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no Ministério da Previdência Social 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ou na Superintendência Nacional de Previdência Complementar - PREVIC, garantidos os direitos e vantagens inerentes ao cargo, lotação de origem, remuneração e gratificações, ainda que na condição de ocupante de cargo em comissão ou função de confiança. </a:t>
            </a:r>
          </a:p>
          <a:p>
            <a:pPr algn="just">
              <a:lnSpc>
                <a:spcPct val="100000"/>
              </a:lnSpc>
            </a:pPr>
            <a:endParaRPr lang="pt-BR" sz="2400" b="1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§ 3º  Os Auditores-Fiscais da Receita Federal do Brasil a que se refere o § 2º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executarão, em caráter privativo, os procedimentos de fiscalização 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das atividades e operações das entidades fechadas de previdência complementar, de competência da Previc, assim como das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entidades e fundos dos regimes próprios de previdência social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B66FB17-C456-D468-3F9E-A1DAD12CD3B0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Competência Legal – Lei nº 11.457/2007</a:t>
            </a:r>
          </a:p>
        </p:txBody>
      </p:sp>
    </p:spTree>
    <p:extLst>
      <p:ext uri="{BB962C8B-B14F-4D97-AF65-F5344CB8AC3E}">
        <p14:creationId xmlns:p14="http://schemas.microsoft.com/office/powerpoint/2010/main" val="117304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A7ACA1-CD82-95DB-D97B-47BB907047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9986AA9-DFD5-F7A5-B427-8016ADCE5C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pic>
        <p:nvPicPr>
          <p:cNvPr id="2" name="Imagem 1" descr="Forma&#10;&#10;Descrição gerada automaticamente com confiança baixa">
            <a:extLst>
              <a:ext uri="{FF2B5EF4-FFF2-40B4-BE49-F238E27FC236}">
                <a16:creationId xmlns:a16="http://schemas.microsoft.com/office/drawing/2014/main" id="{05EADFDF-254D-2BA8-4E74-235DB6D943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E5C9830-7CC0-486D-EE6B-831D010E79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84042" y="265703"/>
            <a:ext cx="1876524" cy="22518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B749F4B-E20D-2E35-06F7-4BED77BA8851}"/>
              </a:ext>
            </a:extLst>
          </p:cNvPr>
          <p:cNvSpPr txBox="1"/>
          <p:nvPr/>
        </p:nvSpPr>
        <p:spPr>
          <a:xfrm>
            <a:off x="4052653" y="756588"/>
            <a:ext cx="6869651" cy="5492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400" b="1" dirty="0">
                <a:solidFill>
                  <a:schemeClr val="bg1"/>
                </a:solidFill>
                <a:latin typeface="+mj-lt"/>
              </a:rPr>
              <a:t>Desejo estar regular em relação às normas gerais de gestão e regularidade previdenciária?</a:t>
            </a:r>
          </a:p>
          <a:p>
            <a:pPr algn="just">
              <a:lnSpc>
                <a:spcPct val="150000"/>
              </a:lnSpc>
            </a:pPr>
            <a:r>
              <a:rPr lang="pt-BR" sz="2400" dirty="0">
                <a:solidFill>
                  <a:schemeClr val="bg1"/>
                </a:solidFill>
                <a:latin typeface="+mj-lt"/>
              </a:rPr>
              <a:t>(   )</a:t>
            </a:r>
            <a:r>
              <a:rPr lang="pt-BR" sz="2400" b="1" dirty="0">
                <a:solidFill>
                  <a:schemeClr val="bg1"/>
                </a:solidFill>
                <a:latin typeface="+mj-lt"/>
              </a:rPr>
              <a:t>  </a:t>
            </a:r>
            <a:r>
              <a:rPr lang="pt-BR" sz="2400" dirty="0">
                <a:solidFill>
                  <a:schemeClr val="bg1"/>
                </a:solidFill>
                <a:latin typeface="+mj-lt"/>
              </a:rPr>
              <a:t>Sim</a:t>
            </a:r>
          </a:p>
          <a:p>
            <a:pPr algn="just">
              <a:lnSpc>
                <a:spcPct val="150000"/>
              </a:lnSpc>
            </a:pPr>
            <a:r>
              <a:rPr lang="pt-BR" sz="2400" dirty="0">
                <a:solidFill>
                  <a:schemeClr val="bg1"/>
                </a:solidFill>
                <a:latin typeface="+mj-lt"/>
              </a:rPr>
              <a:t>(   )  Não </a:t>
            </a:r>
          </a:p>
          <a:p>
            <a:pPr algn="just">
              <a:lnSpc>
                <a:spcPct val="150000"/>
              </a:lnSpc>
            </a:pPr>
            <a:endParaRPr lang="pt-BR" sz="2400" dirty="0">
              <a:solidFill>
                <a:schemeClr val="bg1"/>
              </a:solidFill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pt-BR" sz="2400" dirty="0">
                <a:solidFill>
                  <a:schemeClr val="bg1"/>
                </a:solidFill>
                <a:latin typeface="+mj-lt"/>
              </a:rPr>
              <a:t>Se sim, Pró-Gestão RPPS com certificação, orientação e cooperação para conformidade.</a:t>
            </a:r>
          </a:p>
          <a:p>
            <a:pPr algn="just">
              <a:lnSpc>
                <a:spcPct val="150000"/>
              </a:lnSpc>
            </a:pPr>
            <a:endParaRPr lang="pt-BR" sz="2400" dirty="0">
              <a:solidFill>
                <a:schemeClr val="bg1"/>
              </a:solidFill>
              <a:latin typeface="+mj-lt"/>
            </a:endParaRPr>
          </a:p>
          <a:p>
            <a:pPr algn="just">
              <a:lnSpc>
                <a:spcPct val="150000"/>
              </a:lnSpc>
            </a:pPr>
            <a:r>
              <a:rPr lang="pt-BR" sz="2400" dirty="0">
                <a:solidFill>
                  <a:schemeClr val="bg1"/>
                </a:solidFill>
                <a:latin typeface="+mj-lt"/>
              </a:rPr>
              <a:t>Se não, Notificação e Representação Fiscal. </a:t>
            </a:r>
          </a:p>
          <a:p>
            <a:pPr algn="just">
              <a:lnSpc>
                <a:spcPct val="150000"/>
              </a:lnSpc>
            </a:pPr>
            <a:endParaRPr lang="pt-BR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650599D-3464-8806-6369-43916397C6DF}"/>
              </a:ext>
            </a:extLst>
          </p:cNvPr>
          <p:cNvSpPr txBox="1"/>
          <p:nvPr/>
        </p:nvSpPr>
        <p:spPr>
          <a:xfrm>
            <a:off x="178310" y="1652257"/>
            <a:ext cx="339850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spc="300" dirty="0">
                <a:solidFill>
                  <a:schemeClr val="bg1"/>
                </a:solidFill>
                <a:latin typeface="+mj-lt"/>
              </a:rPr>
              <a:t>Qual a escolha do RPPS?</a:t>
            </a:r>
            <a:endParaRPr lang="pt-BR" sz="2000" spc="300" dirty="0">
              <a:solidFill>
                <a:schemeClr val="bg1"/>
              </a:solidFill>
              <a:latin typeface="+mj-lt"/>
            </a:endParaRPr>
          </a:p>
          <a:p>
            <a:endParaRPr lang="pt-BR" sz="2000" spc="3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9" name="Conector reto 18">
            <a:extLst>
              <a:ext uri="{FF2B5EF4-FFF2-40B4-BE49-F238E27FC236}">
                <a16:creationId xmlns:a16="http://schemas.microsoft.com/office/drawing/2014/main" id="{703D1ED9-10EB-1671-A0EF-DA97B9646481}"/>
              </a:ext>
            </a:extLst>
          </p:cNvPr>
          <p:cNvCxnSpPr>
            <a:cxnSpLocks/>
          </p:cNvCxnSpPr>
          <p:nvPr/>
        </p:nvCxnSpPr>
        <p:spPr>
          <a:xfrm>
            <a:off x="3717174" y="1461314"/>
            <a:ext cx="0" cy="3935370"/>
          </a:xfrm>
          <a:prstGeom prst="line">
            <a:avLst/>
          </a:prstGeom>
          <a:ln>
            <a:solidFill>
              <a:srgbClr val="29A9E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98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FFC94C-3311-EAE6-D74B-CE076D251F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48BC1C30-75D9-2DFA-EE36-F7E5DABFE060}"/>
              </a:ext>
            </a:extLst>
          </p:cNvPr>
          <p:cNvSpPr/>
          <p:nvPr/>
        </p:nvSpPr>
        <p:spPr>
          <a:xfrm>
            <a:off x="551384" y="345562"/>
            <a:ext cx="10740198" cy="784554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Portaria MTP nº 1.467/2022 </a:t>
            </a:r>
          </a:p>
          <a:p>
            <a:pPr algn="just">
              <a:spcAft>
                <a:spcPts val="600"/>
              </a:spcAft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Art. 253. O procedimento de fiscalização poderá abranger a verificação da totalidade dos critérios relacionados à regularidade do RPPS ou apenas dos critérios necessários para o atendimento à denúncia ou outra ação específica. </a:t>
            </a:r>
          </a:p>
          <a:p>
            <a:pPr algn="just">
              <a:lnSpc>
                <a:spcPct val="100000"/>
              </a:lnSpc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. </a:t>
            </a: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7CB1326-F874-1024-3A2D-4CE01178DF33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FISCALIZAÇÃO DOS RPPS</a:t>
            </a:r>
          </a:p>
        </p:txBody>
      </p:sp>
    </p:spTree>
    <p:extLst>
      <p:ext uri="{BB962C8B-B14F-4D97-AF65-F5344CB8AC3E}">
        <p14:creationId xmlns:p14="http://schemas.microsoft.com/office/powerpoint/2010/main" val="417659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6F6541-DD47-AB88-6FD9-18FDAFE80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929948E8-AA84-4318-0C4A-253E7C67A0D6}"/>
              </a:ext>
            </a:extLst>
          </p:cNvPr>
          <p:cNvSpPr/>
          <p:nvPr/>
        </p:nvSpPr>
        <p:spPr>
          <a:xfrm>
            <a:off x="551384" y="345562"/>
            <a:ext cx="10740198" cy="863037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Fiscalização Padrão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800" b="1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Fiscalização de Investimentos</a:t>
            </a:r>
          </a:p>
          <a:p>
            <a:pPr algn="just">
              <a:spcAft>
                <a:spcPts val="600"/>
              </a:spcAft>
            </a:pPr>
            <a:endParaRPr lang="pt-BR" sz="2800" b="1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Acompanhamento Fiscal</a:t>
            </a: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44EF988-5E61-B3B0-3491-D089357DEE34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MODALIDADES DE FISCALIZAÇÃO</a:t>
            </a:r>
          </a:p>
        </p:txBody>
      </p:sp>
    </p:spTree>
    <p:extLst>
      <p:ext uri="{BB962C8B-B14F-4D97-AF65-F5344CB8AC3E}">
        <p14:creationId xmlns:p14="http://schemas.microsoft.com/office/powerpoint/2010/main" val="3919653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F30C9E6-7F9B-3273-740A-160F5CA87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D6E7B10A-5D9E-065E-AC99-A6F19F3057EB}"/>
              </a:ext>
            </a:extLst>
          </p:cNvPr>
          <p:cNvSpPr/>
          <p:nvPr/>
        </p:nvSpPr>
        <p:spPr>
          <a:xfrm>
            <a:off x="551384" y="345562"/>
            <a:ext cx="10740198" cy="111079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Fiscalização Padrão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800" b="1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Abrange uma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verificação mais ampla da situação do RPPS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, incluindo gestão, legislação, certificação, custeio, contabilidade, atuária, investimentos, taxa de administração, utilização dos recursos previdenciários e outras situações detectadas durante a fiscalização.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Seleção dos entes com base em recebimento de denúncias e/ou matriz de risco, a qual utiliza diversos critérios relacionados à emissão do CRP (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entes com CRP judicial também fazem parte da seleção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).</a:t>
            </a: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F1DBE10-C48D-CC19-A88D-71DE58537235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MODALIDADES DE FISCALIZAÇÃO</a:t>
            </a:r>
          </a:p>
        </p:txBody>
      </p:sp>
    </p:spTree>
    <p:extLst>
      <p:ext uri="{BB962C8B-B14F-4D97-AF65-F5344CB8AC3E}">
        <p14:creationId xmlns:p14="http://schemas.microsoft.com/office/powerpoint/2010/main" val="314685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E8AE76-D2B1-157A-72A8-929B7D058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CustomShape 1">
            <a:extLst>
              <a:ext uri="{FF2B5EF4-FFF2-40B4-BE49-F238E27FC236}">
                <a16:creationId xmlns:a16="http://schemas.microsoft.com/office/drawing/2014/main" id="{1A2C4854-5F46-1678-A7BA-92DB25C9199F}"/>
              </a:ext>
            </a:extLst>
          </p:cNvPr>
          <p:cNvSpPr/>
          <p:nvPr/>
        </p:nvSpPr>
        <p:spPr>
          <a:xfrm>
            <a:off x="551384" y="345562"/>
            <a:ext cx="10740198" cy="1164658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67496" tIns="33748" rIns="67496" bIns="3374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405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Fiscalização Padrão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Esta ação fiscal tem como objetivos principais a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orientação aos gestores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 do RPPS e do município, além da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análise da regularidade do RPPS 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em relação às situações anteriormente mencionadas.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O principal resultado que se espera dessa modalidade de  fiscalização é o </a:t>
            </a:r>
            <a:r>
              <a:rPr lang="pt-BR" sz="24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saneamento de eventuais irregularidades detectadas no decorrer da ação</a:t>
            </a:r>
            <a:r>
              <a:rPr lang="pt-BR" sz="2400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, de preferência antes do encerramento da ação fiscal.</a:t>
            </a: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342900"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spcAft>
                <a:spcPts val="600"/>
              </a:spcAft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just">
              <a:lnSpc>
                <a:spcPct val="100000"/>
              </a:lnSpc>
            </a:pPr>
            <a:endParaRPr lang="pt-BR" sz="24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>
              <a:lnSpc>
                <a:spcPct val="100000"/>
              </a:lnSpc>
            </a:pPr>
            <a:endParaRPr lang="pt-BR" sz="2800" spc="-1" dirty="0">
              <a:solidFill>
                <a:srgbClr val="184D82"/>
              </a:solidFill>
              <a:uFill>
                <a:solidFill>
                  <a:srgbClr val="FFFFFF"/>
                </a:solidFill>
              </a:u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841718" marR="0" lvl="0" indent="-57146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t-BR" sz="2204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 panose="020B0604020202020204" pitchFamily="34" charset="0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1" i="0" u="none" strike="noStrike" kern="1200" cap="none" spc="-6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Arial"/>
            </a:endParaRPr>
          </a:p>
          <a:p>
            <a:pPr marL="270254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2000" b="0" i="0" u="none" strike="noStrike" kern="1200" cap="none" spc="-1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40E56BA-D120-200E-8384-849BFB592975}"/>
              </a:ext>
            </a:extLst>
          </p:cNvPr>
          <p:cNvSpPr txBox="1"/>
          <p:nvPr/>
        </p:nvSpPr>
        <p:spPr>
          <a:xfrm>
            <a:off x="195044" y="345562"/>
            <a:ext cx="77860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pt-BR" sz="28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cs typeface="Poppins" panose="00000500000000000000" pitchFamily="2" charset="0"/>
              </a:rPr>
              <a:t>MODALIDADES DE FISCALIZAÇÃO</a:t>
            </a:r>
          </a:p>
        </p:txBody>
      </p:sp>
    </p:spTree>
    <p:extLst>
      <p:ext uri="{BB962C8B-B14F-4D97-AF65-F5344CB8AC3E}">
        <p14:creationId xmlns:p14="http://schemas.microsoft.com/office/powerpoint/2010/main" val="125222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circle/>
      </p:transition>
    </mc:Choice>
    <mc:Fallback xmlns="">
      <p:transition spd="med">
        <p:circle/>
      </p:transition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41219</TotalTime>
  <Words>1002</Words>
  <Application>Microsoft Office PowerPoint</Application>
  <PresentationFormat>Widescreen</PresentationFormat>
  <Paragraphs>272</Paragraphs>
  <Slides>18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18</vt:i4>
      </vt:variant>
    </vt:vector>
  </HeadingPairs>
  <TitlesOfParts>
    <vt:vector size="28" baseType="lpstr">
      <vt:lpstr>Arial</vt:lpstr>
      <vt:lpstr>Calibri</vt:lpstr>
      <vt:lpstr>Calibri Light</vt:lpstr>
      <vt:lpstr>Open Sans Light</vt:lpstr>
      <vt:lpstr>Poppins</vt:lpstr>
      <vt:lpstr>rawline</vt:lpstr>
      <vt:lpstr>Wingdings</vt:lpstr>
      <vt:lpstr>Tema do Office</vt:lpstr>
      <vt:lpstr>1_Tema do Office</vt:lpstr>
      <vt:lpstr>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LUCAS RAMOS</dc:creator>
  <cp:lastModifiedBy>Luciano Carlos Silveira</cp:lastModifiedBy>
  <cp:revision>107</cp:revision>
  <dcterms:created xsi:type="dcterms:W3CDTF">2021-03-18T21:25:09Z</dcterms:created>
  <dcterms:modified xsi:type="dcterms:W3CDTF">2025-04-17T11:07:11Z</dcterms:modified>
</cp:coreProperties>
</file>