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439" r:id="rId5"/>
    <p:sldId id="454" r:id="rId6"/>
    <p:sldId id="466" r:id="rId7"/>
    <p:sldId id="473" r:id="rId8"/>
    <p:sldId id="468" r:id="rId9"/>
    <p:sldId id="470" r:id="rId10"/>
    <p:sldId id="458" r:id="rId11"/>
    <p:sldId id="471" r:id="rId12"/>
    <p:sldId id="457" r:id="rId13"/>
    <p:sldId id="472" r:id="rId14"/>
    <p:sldId id="456" r:id="rId15"/>
    <p:sldId id="258" r:id="rId16"/>
    <p:sldId id="273" r:id="rId17"/>
    <p:sldId id="455" r:id="rId18"/>
    <p:sldId id="274" r:id="rId19"/>
    <p:sldId id="276" r:id="rId20"/>
    <p:sldId id="305" r:id="rId21"/>
    <p:sldId id="464" r:id="rId22"/>
    <p:sldId id="463" r:id="rId23"/>
    <p:sldId id="259" r:id="rId2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37" userDrawn="1">
          <p15:clr>
            <a:srgbClr val="A4A3A4"/>
          </p15:clr>
        </p15:guide>
        <p15:guide id="4" pos="44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5FA"/>
    <a:srgbClr val="1783FF"/>
    <a:srgbClr val="183EFF"/>
    <a:srgbClr val="98B2F5"/>
    <a:srgbClr val="FFF200"/>
    <a:srgbClr val="00D000"/>
    <a:srgbClr val="18BEFF"/>
    <a:srgbClr val="FFD000"/>
    <a:srgbClr val="F78229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505D76-274A-5122-715D-39271DBE3403}" v="40" dt="2025-04-09T14:41:49.2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  <p:guide pos="937"/>
        <p:guide pos="4498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F2C9CA-8CA4-3B07-35C1-247EB97227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94A25AA-CF74-2FB4-C87A-39DDBB987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4F3240-D5B0-703D-502D-D1D1FCEEE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C4E612-B431-DB77-2FA5-2571410EC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3BBE82-57BF-87AC-FB27-93DA422B1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28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0FC0FD-492D-5752-ADA6-0FBD61E34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2544B32-3F42-B264-899D-87C7892872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756A72-1CB5-C82B-38F2-72D8D788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365156-3871-B1EA-DC15-18BB17760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D348EB-1243-18BC-60F0-DA2EE514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772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4C5E614-A78E-53C9-B15B-5E4A34460E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2ED5AD7-7A3D-55FA-6F25-DC9A2784A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68D9D4-9673-22B2-9A51-7BA5F4D28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FE8D10-222F-CEB9-A783-10227A949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0C60D1-5E53-55B0-8B5B-97A00623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969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56D11F-F8C1-3024-401B-04E4E6D06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711" y="520022"/>
            <a:ext cx="11297588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4239CC-8D11-AF5F-59DC-8B90ECA6B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50000"/>
              </a:lnSpc>
              <a:buNone/>
              <a:defRPr/>
            </a:lvl1pPr>
            <a:lvl2pPr marL="457200" indent="0">
              <a:lnSpc>
                <a:spcPct val="150000"/>
              </a:lnSpc>
              <a:buNone/>
              <a:defRPr/>
            </a:lvl2pPr>
            <a:lvl3pPr marL="914400" indent="0">
              <a:lnSpc>
                <a:spcPct val="150000"/>
              </a:lnSpc>
              <a:buNone/>
              <a:defRPr/>
            </a:lvl3pPr>
            <a:lvl4pPr marL="1371600" indent="0">
              <a:lnSpc>
                <a:spcPct val="150000"/>
              </a:lnSpc>
              <a:buNone/>
              <a:defRPr/>
            </a:lvl4pPr>
            <a:lvl5pPr marL="1828800" indent="0">
              <a:lnSpc>
                <a:spcPct val="150000"/>
              </a:lnSpc>
              <a:buNone/>
              <a:defRPr/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5B7FBD-6092-F690-A3B7-2746375B9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EE1EAE-12EB-89D1-6BE9-B682DC9B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28084C-8D9A-1777-A389-4D47048D4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1A7F3-01B8-2EC0-F7B1-3759FE19B6D8}"/>
              </a:ext>
            </a:extLst>
          </p:cNvPr>
          <p:cNvSpPr/>
          <p:nvPr userDrawn="1"/>
        </p:nvSpPr>
        <p:spPr>
          <a:xfrm>
            <a:off x="0" y="6800124"/>
            <a:ext cx="12192000" cy="57876"/>
          </a:xfrm>
          <a:prstGeom prst="rect">
            <a:avLst/>
          </a:prstGeom>
          <a:solidFill>
            <a:srgbClr val="183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CA3C4AA-265A-A10C-01CD-04F7F4178409}"/>
              </a:ext>
            </a:extLst>
          </p:cNvPr>
          <p:cNvSpPr/>
          <p:nvPr userDrawn="1"/>
        </p:nvSpPr>
        <p:spPr>
          <a:xfrm>
            <a:off x="6096000" y="6800128"/>
            <a:ext cx="6096000" cy="57872"/>
          </a:xfrm>
          <a:prstGeom prst="rect">
            <a:avLst/>
          </a:prstGeom>
          <a:solidFill>
            <a:srgbClr val="00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3C281A5-DF54-B3DC-5BEB-FA1A6D002FB6}"/>
              </a:ext>
            </a:extLst>
          </p:cNvPr>
          <p:cNvSpPr/>
          <p:nvPr userDrawn="1"/>
        </p:nvSpPr>
        <p:spPr>
          <a:xfrm>
            <a:off x="9122736" y="6800125"/>
            <a:ext cx="2050090" cy="64379"/>
          </a:xfrm>
          <a:prstGeom prst="rect">
            <a:avLst/>
          </a:prstGeom>
          <a:solidFill>
            <a:srgbClr val="FF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CF711B9-F1C1-6699-548E-581C27E8A04D}"/>
              </a:ext>
            </a:extLst>
          </p:cNvPr>
          <p:cNvSpPr/>
          <p:nvPr userDrawn="1"/>
        </p:nvSpPr>
        <p:spPr>
          <a:xfrm>
            <a:off x="10596563" y="6800126"/>
            <a:ext cx="576262" cy="578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379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BB629D-47AC-FECF-F5E1-A22B829FC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9CDAA00-3239-9F16-E989-07529B4E7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D71F03-FA20-06E5-67B9-2677930C3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78435AD-03DC-8BC9-7560-8EC2A27F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3D1826-DDB5-30E1-2878-61F3CF4AA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10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2572C6-1DDC-B329-5D5A-168777CE8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BBFCAD-61F4-E8F5-FE57-0CC9B0B584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3B5A518-29D8-8013-C293-8C0BD812F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3272C42-4D09-A4D0-1CBF-2EAFB002C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78BE821-7F22-3E7A-CB7A-08E1870B2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E1850C-4A6F-6433-2E33-08A899E47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398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8BE84-74D8-E4BB-A9A9-FDB5C26A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F90BBFF-B6BB-DF53-08BB-8E82967A3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64B0532-514A-9E90-8BC6-4BB9CEB3A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FFF524C-13DC-A9E4-742E-36067DB5E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BA651A-3239-3F4C-55A4-7A7864759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11950E0-2358-E9C2-B3D3-EEE3F64CB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7EDC051-7FBF-35DA-2809-EB5E56F63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C27DCAF-D014-2F14-1E79-E17B60757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6290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64C8F1-E131-BEFF-AE7B-37B6CCD46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F9CE681-6A38-9C33-C0A8-4F3F22919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6D05CE8-8345-FC31-07D6-18EBB73CA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487E0CA-CB75-9FD2-1094-3C9A3BCAA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804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76A3BC8-63B2-6B87-AB14-C2F0DA423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DE34720-5902-F222-6ADC-A472A46E4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D7DD211-BA8C-9999-D29F-800EF6291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6179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49A69-E9E5-C6BC-5AC8-867E7026F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EB976C7-907F-7130-8794-8257054D0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7AE303A-D876-EBB5-9AE9-D40627680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8D5C5B-5DD4-FDBD-F7E8-493A404D4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20F6C2-132F-E095-9AF3-7477E87E2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1F3B92-105A-1B4C-88BA-401601FA9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390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D1035F-68DA-886A-2152-9E843E5AB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CD23DFD-6637-96B1-51E6-CE220E09EB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955157B-6A2D-2ED9-4195-780693A926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955DD1A-390C-B674-A9F0-F08EB1D7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BE6962F-1F65-A1D4-F0B8-7F3982123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E0B1FD-8422-05D2-E4C8-DBED9C308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0281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8A5E47E-2D53-7D7C-59E8-1D9873BD1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23" y="520022"/>
            <a:ext cx="112975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6635C56-3F25-669F-8D02-E695B2744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823" y="1825625"/>
            <a:ext cx="10459387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B9C454-9863-B85E-EB65-1E72ACE25E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0FC5E-2EDB-2040-BC6F-2C131F309DDF}" type="datetimeFigureOut">
              <a:rPr lang="pt-BR" smtClean="0"/>
              <a:t>17/04/2025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BB6CEA-BA8E-29D6-172C-E846CF2E8E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E8233C-485C-FA6E-D91B-9FDC5FB69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630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 spc="600" baseline="0">
          <a:solidFill>
            <a:srgbClr val="3C3C3C"/>
          </a:solidFill>
          <a:latin typeface="Segoe UI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005" userDrawn="1">
          <p15:clr>
            <a:srgbClr val="F26B43"/>
          </p15:clr>
        </p15:guide>
        <p15:guide id="2" pos="6675" userDrawn="1">
          <p15:clr>
            <a:srgbClr val="F26B43"/>
          </p15:clr>
        </p15:guide>
        <p15:guide id="3" orient="horz" pos="1003" userDrawn="1">
          <p15:clr>
            <a:srgbClr val="F26B43"/>
          </p15:clr>
        </p15:guide>
        <p15:guide id="5" pos="642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680" userDrawn="1">
          <p15:clr>
            <a:srgbClr val="F26B43"/>
          </p15:clr>
        </p15:guide>
        <p15:guide id="9" pos="7038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139097CD-B6AE-4278-9C89-184A27CB87B2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AD993FBB-6F78-E90D-121E-B8B70E25324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pic>
        <p:nvPicPr>
          <p:cNvPr id="7" name="Imagem 7" descr="Logotipo&#10;&#10;Descrição gerada automaticamente">
            <a:extLst>
              <a:ext uri="{FF2B5EF4-FFF2-40B4-BE49-F238E27FC236}">
                <a16:creationId xmlns:a16="http://schemas.microsoft.com/office/drawing/2014/main" id="{7D5B9B88-1AEE-F40E-2709-78DF9176F13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42" y="417605"/>
            <a:ext cx="5404974" cy="2030306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95041FB-F08A-4E1C-97CA-538F6C68C8CC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837766B-2ABC-8BBC-94B0-625403431AA1}"/>
              </a:ext>
            </a:extLst>
          </p:cNvPr>
          <p:cNvSpPr txBox="1"/>
          <p:nvPr/>
        </p:nvSpPr>
        <p:spPr>
          <a:xfrm>
            <a:off x="7117912" y="6155590"/>
            <a:ext cx="401940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400" b="1" dirty="0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Ponta Porã/MS 04/2025</a:t>
            </a:r>
            <a:endParaRPr lang="pt-BR" sz="2400" b="1" dirty="0">
              <a:solidFill>
                <a:schemeClr val="accent1">
                  <a:lumMod val="76000"/>
                </a:schemeClr>
              </a:solidFill>
              <a:latin typeface="Comic Sans MS"/>
            </a:endParaRPr>
          </a:p>
        </p:txBody>
      </p:sp>
      <p:pic>
        <p:nvPicPr>
          <p:cNvPr id="5" name="Imagem 4" descr="Logotipo, nome da empresa">
            <a:extLst>
              <a:ext uri="{FF2B5EF4-FFF2-40B4-BE49-F238E27FC236}">
                <a16:creationId xmlns:a16="http://schemas.microsoft.com/office/drawing/2014/main" id="{95C96431-682C-7EFD-1CDA-0EFE59BE33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3100" y="2291307"/>
            <a:ext cx="608647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36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9E6B82-0842-8E0B-ADC1-B61FAF462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153678CB-FA97-0773-5512-7944741CE9C0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22FD4BC2-0AC8-0EA9-B7F3-6D0DE5412F6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F6AA144-2A73-F173-7D28-E66846A0E49A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CD5816B-871D-E5FA-397E-183E3D7E2F34}"/>
              </a:ext>
            </a:extLst>
          </p:cNvPr>
          <p:cNvSpPr txBox="1"/>
          <p:nvPr/>
        </p:nvSpPr>
        <p:spPr>
          <a:xfrm>
            <a:off x="658181" y="754361"/>
            <a:ext cx="931852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SISTEMA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8C3DB970-0E03-42A4-1C7A-E0D9B10BF595}"/>
              </a:ext>
            </a:extLst>
          </p:cNvPr>
          <p:cNvSpPr txBox="1"/>
          <p:nvPr/>
        </p:nvSpPr>
        <p:spPr>
          <a:xfrm>
            <a:off x="407597" y="2252700"/>
            <a:ext cx="11370954" cy="286232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endParaRPr lang="pt-BR" sz="200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just">
              <a:buFont typeface="Arial,Sans-Serif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Arial"/>
              </a:rPr>
              <a:t>Pagamentos:</a:t>
            </a:r>
            <a:r>
              <a:rPr lang="pt-BR" sz="2000">
                <a:solidFill>
                  <a:srgbClr val="242424"/>
                </a:solidFill>
                <a:latin typeface="Arial"/>
                <a:cs typeface="Arial"/>
              </a:rPr>
              <a:t> Gerencia os fluxos de pagamento entre os regimes previdenciários, assegurando que os recursos sejam transferidos corretamente</a:t>
            </a:r>
            <a:r>
              <a:rPr lang="pt-BR" sz="2000">
                <a:solidFill>
                  <a:srgbClr val="242424"/>
                </a:solidFill>
                <a:latin typeface="Arial"/>
                <a:ea typeface="+mn-lt"/>
                <a:cs typeface="Arial"/>
              </a:rPr>
              <a:t>.</a:t>
            </a:r>
            <a:endParaRPr lang="pt-BR" sz="2000">
              <a:solidFill>
                <a:srgbClr val="242424"/>
              </a:solidFill>
              <a:latin typeface="Arial"/>
              <a:ea typeface="Calibri" panose="020F0502020204030204"/>
              <a:cs typeface="Arial"/>
            </a:endParaRPr>
          </a:p>
          <a:p>
            <a:pPr algn="just"/>
            <a:endParaRPr lang="pt-BR" sz="2000">
              <a:solidFill>
                <a:srgbClr val="000000"/>
              </a:solidFill>
              <a:latin typeface="Arial"/>
              <a:cs typeface="Arial"/>
            </a:endParaRPr>
          </a:p>
          <a:p>
            <a:pPr marL="285750" indent="-285750" algn="just">
              <a:buFont typeface="Arial,Sans-Serif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Arial"/>
              </a:rPr>
              <a:t>Relatórios:</a:t>
            </a:r>
            <a:r>
              <a:rPr lang="pt-BR" sz="2000">
                <a:solidFill>
                  <a:srgbClr val="242424"/>
                </a:solidFill>
                <a:latin typeface="Arial"/>
                <a:cs typeface="Arial"/>
              </a:rPr>
              <a:t> Oferece ferramentas de geração de relatórios para acompanhamento e gestão da compensação previdenciária.</a:t>
            </a:r>
            <a:endParaRPr lang="pt-BR" sz="2000">
              <a:solidFill>
                <a:srgbClr val="000000"/>
              </a:solidFill>
              <a:latin typeface="Arial"/>
              <a:ea typeface="Calibri" panose="020F0502020204030204"/>
              <a:cs typeface="Arial"/>
            </a:endParaRPr>
          </a:p>
          <a:p>
            <a:pPr algn="just"/>
            <a:endParaRPr lang="pt-BR" sz="2000">
              <a:solidFill>
                <a:srgbClr val="000000"/>
              </a:solidFill>
              <a:latin typeface="Arial"/>
              <a:ea typeface="Calibri" panose="020F0502020204030204"/>
              <a:cs typeface="Arial"/>
            </a:endParaRPr>
          </a:p>
          <a:p>
            <a:pPr algn="just"/>
            <a:r>
              <a:rPr lang="pt-BR" sz="2000">
                <a:solidFill>
                  <a:srgbClr val="242424"/>
                </a:solidFill>
                <a:latin typeface="Arial"/>
                <a:cs typeface="Arial"/>
              </a:rPr>
              <a:t>O COMPREV é operado pela Dataprev, empresa de tecnologia da informação da Previdência Social, e pode ser acessado por meio de plataformas específicas para gestores e analistas</a:t>
            </a:r>
            <a:r>
              <a:rPr lang="pt-BR" sz="2000">
                <a:solidFill>
                  <a:srgbClr val="000000"/>
                </a:solidFill>
                <a:latin typeface="Arial"/>
                <a:cs typeface="Arial"/>
              </a:rPr>
              <a:t>.</a:t>
            </a:r>
            <a:endParaRPr lang="pt-BR">
              <a:solidFill>
                <a:srgbClr val="000000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1614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3F9C0A-D3EF-64BC-22AC-BD4B28109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88B4549B-485E-CBCE-4237-AA915E0EC06B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47F21ECF-4D9A-C403-6E8E-93FEB8DE4C0D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A7207FFF-CD02-5016-910C-6A8E93BC743E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62A04584-ECC5-F949-02BC-E06417FEDBD4}"/>
              </a:ext>
            </a:extLst>
          </p:cNvPr>
          <p:cNvSpPr txBox="1"/>
          <p:nvPr/>
        </p:nvSpPr>
        <p:spPr>
          <a:xfrm>
            <a:off x="658181" y="522349"/>
            <a:ext cx="931852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OPERACIONALIZAÇÃO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AE94E0A-7071-6923-873D-5557D57B0D60}"/>
              </a:ext>
            </a:extLst>
          </p:cNvPr>
          <p:cNvSpPr txBox="1"/>
          <p:nvPr/>
        </p:nvSpPr>
        <p:spPr>
          <a:xfrm>
            <a:off x="252817" y="1711591"/>
            <a:ext cx="11342106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O Sistema COMPREV não pode ser operado por qualquer pessoa. Apenas profissionais devidamente autorizados e cadastrados podem acessar e utilizar o sistema. Esses operadores geralmente incluem:</a:t>
            </a:r>
            <a:endParaRPr lang="pt-BR" sz="2000">
              <a:latin typeface="Arial"/>
              <a:cs typeface="Arial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Gestores de RPPS: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Responsáveis pela administração dos Regimes Próprios de Previdência Social (RPPS).</a:t>
            </a:r>
            <a:endParaRPr lang="pt-BR" sz="2000">
              <a:latin typeface="Arial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Analistas Previdenciários: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Servidores Públicos especialistas que analisam os requerimentos de compensação previdenciária.</a:t>
            </a:r>
            <a:endParaRPr lang="pt-BR" sz="2000">
              <a:latin typeface="Arial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Servidores do INSS: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Funcionários do Instituto Nacional do Seguro Social (INSS) que gerenciam a compensação financeira entre o RGPS e os RPPS.</a:t>
            </a:r>
            <a:endParaRPr lang="pt-BR" sz="2000">
              <a:latin typeface="Arial"/>
              <a:cs typeface="Arial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Administradores de Sistemas: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Profissionais de TI que garantem o funcionamento e a segurança do sistema.</a:t>
            </a:r>
            <a:endParaRPr lang="pt-BR" sz="2000">
              <a:latin typeface="Arial"/>
              <a:cs typeface="Arial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algn="just"/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Esses operadores precisam ter as credenciais adequadas e seguir os procedimentos estabelecidos para garantir a segurança e a eficiência na gestão da compensação previdenciária.</a:t>
            </a:r>
            <a:endParaRPr lang="pt-BR"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60948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Logotipo, nome da empresa&#10;&#10;Descrição gerada automaticamente">
            <a:extLst>
              <a:ext uri="{FF2B5EF4-FFF2-40B4-BE49-F238E27FC236}">
                <a16:creationId xmlns:a16="http://schemas.microsoft.com/office/drawing/2014/main" id="{3439E878-041B-4A35-18AD-9484CC997C4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8" t="3606" r="32" b="-3846"/>
          <a:stretch/>
        </p:blipFill>
        <p:spPr>
          <a:xfrm>
            <a:off x="3046035" y="524312"/>
            <a:ext cx="6098934" cy="4609575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FE898C08-E9FF-BF57-E32F-F8512FD34C27}"/>
              </a:ext>
            </a:extLst>
          </p:cNvPr>
          <p:cNvSpPr txBox="1"/>
          <p:nvPr/>
        </p:nvSpPr>
        <p:spPr>
          <a:xfrm>
            <a:off x="1574131" y="5344026"/>
            <a:ext cx="918410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3200" b="1" dirty="0">
                <a:ea typeface="Calibri"/>
                <a:cs typeface="Calibri"/>
              </a:rPr>
              <a:t>Automatizando a Análise de Requerimentos</a:t>
            </a:r>
          </a:p>
        </p:txBody>
      </p:sp>
    </p:spTree>
    <p:extLst>
      <p:ext uri="{BB962C8B-B14F-4D97-AF65-F5344CB8AC3E}">
        <p14:creationId xmlns:p14="http://schemas.microsoft.com/office/powerpoint/2010/main" val="171181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7005964-747E-6444-8D99-91ED932D2D6B}"/>
              </a:ext>
            </a:extLst>
          </p:cNvPr>
          <p:cNvSpPr txBox="1"/>
          <p:nvPr/>
        </p:nvSpPr>
        <p:spPr>
          <a:xfrm>
            <a:off x="1758462" y="1792048"/>
            <a:ext cx="9097107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Calibri"/>
              <a:buChar char="-"/>
            </a:pPr>
            <a:r>
              <a:rPr lang="en-US" sz="2400" b="1" dirty="0">
                <a:solidFill>
                  <a:schemeClr val="accent1">
                    <a:lumMod val="76000"/>
                  </a:schemeClr>
                </a:solidFill>
              </a:rPr>
              <a:t>PORTARIA SRPC/MPS Nº 635, DE 9 DE NOVEMBRO DE 2023</a:t>
            </a:r>
            <a:endParaRPr lang="pt-BR" dirty="0">
              <a:solidFill>
                <a:schemeClr val="accent1">
                  <a:lumMod val="76000"/>
                </a:schemeClr>
              </a:solidFill>
              <a:ea typeface="Calibri"/>
              <a:cs typeface="Calibri" panose="020F0502020204030204"/>
            </a:endParaRPr>
          </a:p>
          <a:p>
            <a:r>
              <a:rPr lang="en-US" sz="2400" b="1" dirty="0">
                <a:solidFill>
                  <a:schemeClr val="accent1"/>
                </a:solidFill>
                <a:cs typeface="Calibri"/>
              </a:rPr>
              <a:t>-   </a:t>
            </a:r>
            <a:r>
              <a:rPr lang="en-US" sz="2400" err="1">
                <a:solidFill>
                  <a:schemeClr val="accent1"/>
                </a:solidFill>
                <a:cs typeface="Calibri"/>
              </a:rPr>
              <a:t>Validade</a:t>
            </a:r>
            <a:r>
              <a:rPr lang="en-US" sz="2400" dirty="0">
                <a:solidFill>
                  <a:schemeClr val="accent1"/>
                </a:solidFill>
                <a:cs typeface="Calibri"/>
              </a:rPr>
              <a:t> </a:t>
            </a:r>
            <a:r>
              <a:rPr lang="en-US" sz="2400" err="1">
                <a:solidFill>
                  <a:schemeClr val="accent1"/>
                </a:solidFill>
                <a:cs typeface="Calibri"/>
              </a:rPr>
              <a:t>até</a:t>
            </a:r>
            <a:r>
              <a:rPr lang="en-US" sz="2400" dirty="0">
                <a:solidFill>
                  <a:schemeClr val="accent1"/>
                </a:solidFill>
                <a:cs typeface="Calibri"/>
              </a:rPr>
              <a:t> 20/12/2023</a:t>
            </a:r>
            <a:endParaRPr lang="en-US" sz="2400" dirty="0">
              <a:solidFill>
                <a:schemeClr val="accent1"/>
              </a:solidFill>
              <a:ea typeface="Calibri"/>
              <a:cs typeface="Calibri"/>
            </a:endParaRPr>
          </a:p>
          <a:p>
            <a:pPr marL="342900" indent="-342900">
              <a:buFont typeface="Calibri"/>
              <a:buChar char="-"/>
            </a:pPr>
            <a:endParaRPr lang="en-US" sz="2400" b="1" dirty="0">
              <a:solidFill>
                <a:schemeClr val="accent1"/>
              </a:solidFill>
              <a:ea typeface="+mn-lt"/>
              <a:cs typeface="+mn-lt"/>
            </a:endParaRPr>
          </a:p>
          <a:p>
            <a:pPr marL="342900" indent="-342900">
              <a:buFont typeface="Calibri"/>
              <a:buChar char="-"/>
            </a:pPr>
            <a:r>
              <a:rPr lang="en-US" sz="2400" b="1" dirty="0">
                <a:solidFill>
                  <a:schemeClr val="accent1">
                    <a:lumMod val="76000"/>
                  </a:schemeClr>
                </a:solidFill>
                <a:ea typeface="+mn-lt"/>
                <a:cs typeface="+mn-lt"/>
              </a:rPr>
              <a:t>PORTARIA SRPC/MPS Nº 1.026, DE 28 DE DEZEMBRO DE 2023*</a:t>
            </a:r>
          </a:p>
          <a:p>
            <a:pPr marL="342900" indent="-342900">
              <a:buFont typeface="Calibri"/>
              <a:buChar char="-"/>
            </a:pPr>
            <a:r>
              <a:rPr lang="en-US" sz="2400" dirty="0" err="1">
                <a:solidFill>
                  <a:schemeClr val="accent1"/>
                </a:solidFill>
                <a:cs typeface="Calibri"/>
              </a:rPr>
              <a:t>Validade</a:t>
            </a:r>
            <a:r>
              <a:rPr lang="en-US" sz="2400" dirty="0">
                <a:solidFill>
                  <a:schemeClr val="accent1"/>
                </a:solidFill>
                <a:cs typeface="Calibri"/>
              </a:rPr>
              <a:t> </a:t>
            </a:r>
            <a:r>
              <a:rPr lang="en-US" sz="2400" dirty="0" err="1">
                <a:solidFill>
                  <a:schemeClr val="accent1"/>
                </a:solidFill>
                <a:cs typeface="Calibri"/>
              </a:rPr>
              <a:t>até</a:t>
            </a:r>
            <a:r>
              <a:rPr lang="en-US" sz="2400" dirty="0">
                <a:solidFill>
                  <a:schemeClr val="accent1"/>
                </a:solidFill>
                <a:cs typeface="Calibri"/>
              </a:rPr>
              <a:t> 22/07/2024</a:t>
            </a:r>
            <a:endParaRPr lang="en-US" sz="2400" dirty="0">
              <a:solidFill>
                <a:schemeClr val="accent1"/>
              </a:solidFill>
              <a:ea typeface="Calibri"/>
              <a:cs typeface="Calibri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295CE18-A0A7-4179-CFF9-6AE942007509}"/>
              </a:ext>
            </a:extLst>
          </p:cNvPr>
          <p:cNvSpPr txBox="1"/>
          <p:nvPr/>
        </p:nvSpPr>
        <p:spPr>
          <a:xfrm>
            <a:off x="5114324" y="5158573"/>
            <a:ext cx="603143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pt-BR">
                <a:solidFill>
                  <a:srgbClr val="FF0000"/>
                </a:solidFill>
                <a:cs typeface="Calibri"/>
              </a:rPr>
              <a:t> Efeitos suspensos pela </a:t>
            </a:r>
            <a:r>
              <a:rPr lang="pt-BR">
                <a:solidFill>
                  <a:srgbClr val="FF0000"/>
                </a:solidFill>
                <a:ea typeface="+mn-lt"/>
                <a:cs typeface="+mn-lt"/>
              </a:rPr>
              <a:t>PORTARIA PRES/INSS Nº 1.715, DE 25 DE JUNHO DE 2024. </a:t>
            </a:r>
            <a:endParaRPr lang="pt-BR">
              <a:cs typeface="Calibri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AF5EBAF-50E9-F279-E518-681F3E4A272D}"/>
              </a:ext>
            </a:extLst>
          </p:cNvPr>
          <p:cNvSpPr txBox="1"/>
          <p:nvPr/>
        </p:nvSpPr>
        <p:spPr>
          <a:xfrm>
            <a:off x="1475580" y="1088240"/>
            <a:ext cx="498008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800" b="1" dirty="0">
                <a:solidFill>
                  <a:schemeClr val="accent1">
                    <a:lumMod val="76000"/>
                  </a:schemeClr>
                </a:solidFill>
                <a:cs typeface="Calibri"/>
              </a:rPr>
              <a:t>Base Legal</a:t>
            </a:r>
            <a:endParaRPr lang="pt-BR" sz="2800" b="1" dirty="0">
              <a:solidFill>
                <a:schemeClr val="accent1">
                  <a:lumMod val="76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98FBAEA-7D09-00AA-24DD-8521C3919C81}"/>
              </a:ext>
            </a:extLst>
          </p:cNvPr>
          <p:cNvSpPr txBox="1"/>
          <p:nvPr/>
        </p:nvSpPr>
        <p:spPr>
          <a:xfrm>
            <a:off x="1806412" y="3983370"/>
            <a:ext cx="907838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Courier New"/>
              <a:buChar char="o"/>
            </a:pPr>
            <a:r>
              <a:rPr lang="en-US" sz="2400" b="1" dirty="0">
                <a:solidFill>
                  <a:schemeClr val="accent1">
                    <a:lumMod val="76000"/>
                  </a:schemeClr>
                </a:solidFill>
                <a:ea typeface="Calibri"/>
                <a:cs typeface="Calibri"/>
              </a:rPr>
              <a:t>PORTARIA MPS Nº 3.208, DE 9 DE OUTUBRO DE 2024</a:t>
            </a:r>
            <a:endParaRPr lang="en-US" sz="2400" dirty="0">
              <a:solidFill>
                <a:schemeClr val="accent1">
                  <a:lumMod val="76000"/>
                </a:schemeClr>
              </a:solidFill>
              <a:ea typeface="Calibri"/>
              <a:cs typeface="Calibri"/>
            </a:endParaRPr>
          </a:p>
          <a:p>
            <a:pPr marL="800100" lvl="1" indent="-342900">
              <a:buFont typeface="Courier New"/>
              <a:buChar char="o"/>
            </a:pP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Validade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até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31/12/2024</a:t>
            </a:r>
          </a:p>
        </p:txBody>
      </p:sp>
    </p:spTree>
    <p:extLst>
      <p:ext uri="{BB962C8B-B14F-4D97-AF65-F5344CB8AC3E}">
        <p14:creationId xmlns:p14="http://schemas.microsoft.com/office/powerpoint/2010/main" val="250306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26900-7829-F9B4-154E-40BBFEA65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id="{8ABEEE26-BC50-487C-FB97-083CEA7F37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90F8D86D-0CA2-ECAE-5796-86A3FAAD25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BFC872-21F6-5FDC-5383-E189CBA24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9924E76-1FD0-EF8C-7CC1-845CCF1F7330}"/>
              </a:ext>
            </a:extLst>
          </p:cNvPr>
          <p:cNvSpPr txBox="1"/>
          <p:nvPr/>
        </p:nvSpPr>
        <p:spPr>
          <a:xfrm>
            <a:off x="1475580" y="1088240"/>
            <a:ext cx="498008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800" b="1" dirty="0">
                <a:solidFill>
                  <a:schemeClr val="accent1">
                    <a:lumMod val="76000"/>
                  </a:schemeClr>
                </a:solidFill>
                <a:cs typeface="Calibri"/>
              </a:rPr>
              <a:t>Base Legal</a:t>
            </a:r>
            <a:endParaRPr lang="pt-BR" sz="2800" b="1" dirty="0">
              <a:solidFill>
                <a:schemeClr val="accent1">
                  <a:lumMod val="76000"/>
                </a:schemeClr>
              </a:solidFill>
              <a:ea typeface="Calibri"/>
              <a:cs typeface="Calibri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ED7AAD2-936C-3AEC-EF9B-900CC588BC46}"/>
              </a:ext>
            </a:extLst>
          </p:cNvPr>
          <p:cNvSpPr txBox="1"/>
          <p:nvPr/>
        </p:nvSpPr>
        <p:spPr>
          <a:xfrm>
            <a:off x="972331" y="2047478"/>
            <a:ext cx="9685920" cy="267765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800100" lvl="1" indent="-342900">
              <a:buFont typeface="Calibri"/>
              <a:buChar char="-"/>
            </a:pPr>
            <a:r>
              <a:rPr lang="en-US" sz="2400" b="1">
                <a:solidFill>
                  <a:schemeClr val="accent1">
                    <a:lumMod val="76000"/>
                  </a:schemeClr>
                </a:solidFill>
                <a:ea typeface="Calibri"/>
                <a:cs typeface="Calibri"/>
              </a:rPr>
              <a:t>PORTARIA MPS Nº 1.400, DE 27 DE MAIO DE 2024</a:t>
            </a:r>
            <a:endParaRPr lang="en-US" sz="2400">
              <a:solidFill>
                <a:schemeClr val="accent1">
                  <a:lumMod val="76000"/>
                </a:schemeClr>
              </a:solidFill>
              <a:ea typeface="Calibri"/>
              <a:cs typeface="Calibri"/>
            </a:endParaRPr>
          </a:p>
          <a:p>
            <a:pPr lvl="1"/>
            <a:endParaRPr lang="en-US" sz="2400" dirty="0">
              <a:solidFill>
                <a:schemeClr val="accent1"/>
              </a:solidFill>
              <a:ea typeface="Calibri"/>
              <a:cs typeface="Calibri"/>
            </a:endParaRPr>
          </a:p>
          <a:p>
            <a:pPr lvl="1"/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Institucionalizou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e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definiu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os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critérios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para a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operacionalização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da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automatização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da </a:t>
            </a:r>
            <a:r>
              <a:rPr lang="en-US" sz="2400" err="1">
                <a:solidFill>
                  <a:schemeClr val="accent1"/>
                </a:solidFill>
                <a:ea typeface="Calibri"/>
                <a:cs typeface="Calibri"/>
              </a:rPr>
              <a:t>análise</a:t>
            </a:r>
            <a:r>
              <a:rPr lang="en-US" sz="2400">
                <a:solidFill>
                  <a:schemeClr val="accent1"/>
                </a:solidFill>
                <a:ea typeface="Calibri"/>
                <a:cs typeface="Calibri"/>
              </a:rPr>
              <a:t> do RO do RGPS.</a:t>
            </a:r>
            <a:endParaRPr lang="en-US" dirty="0">
              <a:solidFill>
                <a:schemeClr val="accent1"/>
              </a:solidFill>
              <a:ea typeface="Calibri"/>
              <a:cs typeface="Calibri"/>
            </a:endParaRPr>
          </a:p>
          <a:p>
            <a:pPr lvl="1"/>
            <a:endParaRPr lang="en-US" sz="2400" dirty="0">
              <a:solidFill>
                <a:schemeClr val="accent1"/>
              </a:solidFill>
              <a:ea typeface="Calibri"/>
              <a:cs typeface="Calibri"/>
            </a:endParaRPr>
          </a:p>
          <a:p>
            <a:pPr lvl="1"/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Definiu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que a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análise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manual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somente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será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efetuada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nos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casos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em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que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não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for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possível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a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análise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 </a:t>
            </a:r>
            <a:r>
              <a:rPr lang="en-US" sz="2400" dirty="0" err="1">
                <a:solidFill>
                  <a:schemeClr val="accent1"/>
                </a:solidFill>
                <a:ea typeface="Calibri"/>
                <a:cs typeface="Calibri"/>
              </a:rPr>
              <a:t>automatizada</a:t>
            </a:r>
            <a:r>
              <a:rPr lang="en-US" sz="2400" dirty="0">
                <a:solidFill>
                  <a:schemeClr val="accent1"/>
                </a:solidFill>
                <a:ea typeface="Calibri"/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856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Imagem 1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08BFCC53-C165-7691-1A07-5DC9AEB51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578" y="1952395"/>
            <a:ext cx="9664846" cy="2875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795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69D184B2-2226-4E31-BCCB-44433076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8533" y="918266"/>
            <a:ext cx="706127" cy="5863534"/>
          </a:xfrm>
          <a:custGeom>
            <a:avLst/>
            <a:gdLst>
              <a:gd name="T0" fmla="*/ 414 w 414"/>
              <a:gd name="T1" fmla="*/ 2447 h 2447"/>
              <a:gd name="T2" fmla="*/ 0 w 414"/>
              <a:gd name="T3" fmla="*/ 2247 h 2447"/>
              <a:gd name="T4" fmla="*/ 0 w 414"/>
              <a:gd name="T5" fmla="*/ 0 h 2447"/>
              <a:gd name="T6" fmla="*/ 414 w 414"/>
              <a:gd name="T7" fmla="*/ 200 h 2447"/>
              <a:gd name="T8" fmla="*/ 414 w 414"/>
              <a:gd name="T9" fmla="*/ 2447 h 2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" h="2447">
                <a:moveTo>
                  <a:pt x="414" y="2447"/>
                </a:moveTo>
                <a:lnTo>
                  <a:pt x="0" y="2247"/>
                </a:lnTo>
                <a:lnTo>
                  <a:pt x="0" y="0"/>
                </a:lnTo>
                <a:lnTo>
                  <a:pt x="414" y="200"/>
                </a:lnTo>
                <a:lnTo>
                  <a:pt x="414" y="24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1AC4D4E3-486A-464A-8EC8-D448810972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117879" y="643467"/>
            <a:ext cx="420307" cy="5668919"/>
          </a:xfrm>
          <a:custGeom>
            <a:avLst/>
            <a:gdLst>
              <a:gd name="T0" fmla="*/ 209 w 209"/>
              <a:gd name="T1" fmla="*/ 2246 h 2358"/>
              <a:gd name="T2" fmla="*/ 0 w 209"/>
              <a:gd name="T3" fmla="*/ 2358 h 2358"/>
              <a:gd name="T4" fmla="*/ 0 w 209"/>
              <a:gd name="T5" fmla="*/ 111 h 2358"/>
              <a:gd name="T6" fmla="*/ 209 w 209"/>
              <a:gd name="T7" fmla="*/ 0 h 2358"/>
              <a:gd name="T8" fmla="*/ 209 w 209"/>
              <a:gd name="T9" fmla="*/ 2246 h 2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358">
                <a:moveTo>
                  <a:pt x="209" y="2246"/>
                </a:moveTo>
                <a:lnTo>
                  <a:pt x="0" y="2358"/>
                </a:lnTo>
                <a:lnTo>
                  <a:pt x="0" y="111"/>
                </a:lnTo>
                <a:lnTo>
                  <a:pt x="209" y="0"/>
                </a:lnTo>
                <a:lnTo>
                  <a:pt x="209" y="224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64DE13E-58EB-4475-B79C-0D4FC65123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38387" y="643467"/>
            <a:ext cx="10933503" cy="539194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Imagem 5" descr="Texto&#10;&#10;Descrição gerada automaticamente">
            <a:extLst>
              <a:ext uri="{FF2B5EF4-FFF2-40B4-BE49-F238E27FC236}">
                <a16:creationId xmlns:a16="http://schemas.microsoft.com/office/drawing/2014/main" id="{6C846AA4-0495-2F2D-CC46-187798C92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27" y="1709070"/>
            <a:ext cx="10453096" cy="384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423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Banco de imagens : crescimento, folha, dinheiro, mercado, indústria, o ...">
            <a:extLst>
              <a:ext uri="{FF2B5EF4-FFF2-40B4-BE49-F238E27FC236}">
                <a16:creationId xmlns:a16="http://schemas.microsoft.com/office/drawing/2014/main" id="{624E0359-5902-C4C7-FA3D-C992179D0B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66" b="8266"/>
          <a:stretch/>
        </p:blipFill>
        <p:spPr>
          <a:xfrm>
            <a:off x="0" y="-1"/>
            <a:ext cx="12192000" cy="678426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3915BEAD-4ADD-8F22-A1FC-5897571701E3}"/>
              </a:ext>
            </a:extLst>
          </p:cNvPr>
          <p:cNvSpPr/>
          <p:nvPr/>
        </p:nvSpPr>
        <p:spPr>
          <a:xfrm>
            <a:off x="392369" y="4567902"/>
            <a:ext cx="5584032" cy="1016000"/>
          </a:xfrm>
          <a:prstGeom prst="rect">
            <a:avLst/>
          </a:prstGeom>
          <a:solidFill>
            <a:srgbClr val="00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pt-BR" sz="3400" b="1" spc="600" dirty="0">
                <a:solidFill>
                  <a:schemeClr val="bg1"/>
                </a:solidFill>
                <a:latin typeface="Segoe UI"/>
                <a:cs typeface="Segoe UI"/>
              </a:rPr>
              <a:t>Números COMPREV</a:t>
            </a:r>
          </a:p>
        </p:txBody>
      </p:sp>
    </p:spTree>
    <p:extLst>
      <p:ext uri="{BB962C8B-B14F-4D97-AF65-F5344CB8AC3E}">
        <p14:creationId xmlns:p14="http://schemas.microsoft.com/office/powerpoint/2010/main" val="3114500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DAD8E3-2E7D-98E6-3753-D7F1A3732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997" y="808486"/>
            <a:ext cx="11297588" cy="1325563"/>
          </a:xfrm>
        </p:spPr>
        <p:txBody>
          <a:bodyPr/>
          <a:lstStyle/>
          <a:p>
            <a:r>
              <a:rPr lang="pt-BR" i="1">
                <a:latin typeface="Arial Nova Cond"/>
                <a:ea typeface="Segoe UI Black"/>
                <a:cs typeface="Segoe UI"/>
              </a:rPr>
              <a:t>Requerimentos concluídos - </a:t>
            </a:r>
            <a:r>
              <a:rPr lang="pt-BR" i="1" err="1">
                <a:latin typeface="Arial Nova Cond"/>
                <a:ea typeface="Segoe UI Black"/>
                <a:cs typeface="Segoe UI"/>
              </a:rPr>
              <a:t>Inss</a:t>
            </a:r>
            <a:r>
              <a:rPr lang="pt-BR" i="1">
                <a:latin typeface="Arial Nova Cond"/>
                <a:ea typeface="Segoe UI Black"/>
                <a:cs typeface="Segoe UI"/>
              </a:rPr>
              <a:t> </a:t>
            </a:r>
            <a:r>
              <a:rPr lang="pt-BR" i="1" cap="none">
                <a:latin typeface="Arial Nova Cond"/>
                <a:ea typeface="Segoe UI Black"/>
                <a:cs typeface="Segoe UI"/>
              </a:rPr>
              <a:t>como destinatário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AD9D1B1-B89C-4487-D665-C83DFA6D0AA3}"/>
              </a:ext>
            </a:extLst>
          </p:cNvPr>
          <p:cNvSpPr txBox="1"/>
          <p:nvPr/>
        </p:nvSpPr>
        <p:spPr>
          <a:xfrm>
            <a:off x="7454220" y="4958710"/>
            <a:ext cx="390776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dirty="0">
                <a:solidFill>
                  <a:srgbClr val="FF0000"/>
                </a:solidFill>
                <a:ea typeface="Calibri"/>
                <a:cs typeface="Calibri"/>
              </a:rPr>
              <a:t>*</a:t>
            </a:r>
            <a:r>
              <a:rPr lang="pt-BR" dirty="0" err="1">
                <a:solidFill>
                  <a:srgbClr val="FF0000"/>
                </a:solidFill>
                <a:ea typeface="Calibri"/>
                <a:cs typeface="Calibri"/>
              </a:rPr>
              <a:t>Numeros</a:t>
            </a:r>
            <a:r>
              <a:rPr lang="pt-BR" dirty="0">
                <a:solidFill>
                  <a:srgbClr val="FF0000"/>
                </a:solidFill>
                <a:ea typeface="Calibri"/>
                <a:cs typeface="Calibri"/>
              </a:rPr>
              <a:t> até a Competência 03/2025</a:t>
            </a:r>
            <a:endParaRPr lang="pt-BR" dirty="0">
              <a:ea typeface="Calibri"/>
              <a:cs typeface="Calibri"/>
            </a:endParaRPr>
          </a:p>
          <a:p>
            <a:endParaRPr lang="pt-BR" dirty="0">
              <a:ea typeface="Calibri"/>
              <a:cs typeface="Calibri"/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298F25F-809F-6A0F-B60D-281D4AA63FBF}"/>
              </a:ext>
            </a:extLst>
          </p:cNvPr>
          <p:cNvGraphicFramePr>
            <a:graphicFrameLocks noGrp="1"/>
          </p:cNvGraphicFramePr>
          <p:nvPr/>
        </p:nvGraphicFramePr>
        <p:xfrm>
          <a:off x="266240" y="2937831"/>
          <a:ext cx="11800904" cy="841896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02605">
                  <a:extLst>
                    <a:ext uri="{9D8B030D-6E8A-4147-A177-3AD203B41FA5}">
                      <a16:colId xmlns:a16="http://schemas.microsoft.com/office/drawing/2014/main" val="2946465954"/>
                    </a:ext>
                  </a:extLst>
                </a:gridCol>
                <a:gridCol w="1233233">
                  <a:extLst>
                    <a:ext uri="{9D8B030D-6E8A-4147-A177-3AD203B41FA5}">
                      <a16:colId xmlns:a16="http://schemas.microsoft.com/office/drawing/2014/main" val="2475607333"/>
                    </a:ext>
                  </a:extLst>
                </a:gridCol>
                <a:gridCol w="1243262">
                  <a:extLst>
                    <a:ext uri="{9D8B030D-6E8A-4147-A177-3AD203B41FA5}">
                      <a16:colId xmlns:a16="http://schemas.microsoft.com/office/drawing/2014/main" val="2077500757"/>
                    </a:ext>
                  </a:extLst>
                </a:gridCol>
                <a:gridCol w="1263315">
                  <a:extLst>
                    <a:ext uri="{9D8B030D-6E8A-4147-A177-3AD203B41FA5}">
                      <a16:colId xmlns:a16="http://schemas.microsoft.com/office/drawing/2014/main" val="1962300960"/>
                    </a:ext>
                  </a:extLst>
                </a:gridCol>
                <a:gridCol w="1132971">
                  <a:extLst>
                    <a:ext uri="{9D8B030D-6E8A-4147-A177-3AD203B41FA5}">
                      <a16:colId xmlns:a16="http://schemas.microsoft.com/office/drawing/2014/main" val="1820091571"/>
                    </a:ext>
                  </a:extLst>
                </a:gridCol>
                <a:gridCol w="1112920">
                  <a:extLst>
                    <a:ext uri="{9D8B030D-6E8A-4147-A177-3AD203B41FA5}">
                      <a16:colId xmlns:a16="http://schemas.microsoft.com/office/drawing/2014/main" val="2059361667"/>
                    </a:ext>
                  </a:extLst>
                </a:gridCol>
                <a:gridCol w="1012598">
                  <a:extLst>
                    <a:ext uri="{9D8B030D-6E8A-4147-A177-3AD203B41FA5}">
                      <a16:colId xmlns:a16="http://schemas.microsoft.com/office/drawing/2014/main" val="940578036"/>
                    </a:ext>
                  </a:extLst>
                </a:gridCol>
              </a:tblGrid>
              <a:tr h="420948">
                <a:tc>
                  <a:txBody>
                    <a:bodyPr/>
                    <a:lstStyle/>
                    <a:p>
                      <a:pPr algn="l"/>
                      <a:r>
                        <a:rPr lang="pt-BR" b="1" dirty="0">
                          <a:effectLst/>
                          <a:latin typeface="Arial"/>
                        </a:rPr>
                        <a:t>Ano da conclusão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b="1" dirty="0">
                          <a:effectLst/>
                          <a:latin typeface="Arial"/>
                        </a:rPr>
                        <a:t>2020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b="1" dirty="0">
                          <a:effectLst/>
                          <a:latin typeface="Arial"/>
                        </a:rPr>
                        <a:t>2021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b="1" dirty="0">
                          <a:effectLst/>
                          <a:latin typeface="Arial"/>
                        </a:rPr>
                        <a:t>2022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b="1" dirty="0">
                          <a:effectLst/>
                          <a:latin typeface="Arial"/>
                        </a:rPr>
                        <a:t>2023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b="1" dirty="0">
                          <a:effectLst/>
                          <a:latin typeface="Arial"/>
                        </a:rPr>
                        <a:t>2024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b="1" dirty="0">
                          <a:effectLst/>
                          <a:latin typeface="Arial"/>
                        </a:rPr>
                        <a:t>*2025</a:t>
                      </a:r>
                      <a:endParaRPr lang="pt-BR" dirty="0">
                        <a:effectLst/>
                        <a:latin typeface="Arial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8357784"/>
                  </a:ext>
                </a:extLst>
              </a:tr>
              <a:tr h="420948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effectLst/>
                          <a:latin typeface="Arial"/>
                        </a:rPr>
                        <a:t>Quantidade de Requerimentos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>
                          <a:effectLst/>
                          <a:latin typeface="Arial"/>
                        </a:rPr>
                        <a:t>12262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>
                          <a:effectLst/>
                          <a:latin typeface="Arial"/>
                        </a:rPr>
                        <a:t>11917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>
                          <a:effectLst/>
                          <a:latin typeface="Arial"/>
                        </a:rPr>
                        <a:t>55320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>
                          <a:effectLst/>
                          <a:latin typeface="Arial"/>
                        </a:rPr>
                        <a:t>99891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>
                          <a:effectLst/>
                          <a:latin typeface="Arial"/>
                        </a:rPr>
                        <a:t>157694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pt-BR" dirty="0">
                          <a:effectLst/>
                          <a:latin typeface="Arial"/>
                        </a:rPr>
                        <a:t>74769</a:t>
                      </a:r>
                    </a:p>
                  </a:txBody>
                  <a:tcPr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9046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8811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5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DAD8E3-2E7D-98E6-3753-D7F1A37325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598" y="1196641"/>
            <a:ext cx="11060751" cy="1325563"/>
          </a:xfrm>
        </p:spPr>
        <p:txBody>
          <a:bodyPr/>
          <a:lstStyle/>
          <a:p>
            <a:pPr algn="ctr"/>
            <a:r>
              <a:rPr lang="pt-BR" b="0" i="1">
                <a:latin typeface="Segoe UI Black"/>
                <a:ea typeface="Segoe UI Black"/>
                <a:cs typeface="Segoe UI"/>
              </a:rPr>
              <a:t>Histórico de </a:t>
            </a:r>
            <a:r>
              <a:rPr lang="pt-BR" b="0" i="1" err="1">
                <a:latin typeface="Segoe UI Black"/>
                <a:ea typeface="Segoe UI Black"/>
                <a:cs typeface="Segoe UI"/>
              </a:rPr>
              <a:t>vALORES</a:t>
            </a:r>
            <a:r>
              <a:rPr lang="pt-BR" b="0" i="1">
                <a:latin typeface="Segoe UI Black"/>
                <a:ea typeface="Segoe UI Black"/>
                <a:cs typeface="Segoe UI"/>
              </a:rPr>
              <a:t> Pagos - Geral</a:t>
            </a:r>
            <a:endParaRPr lang="pt-BR" b="0">
              <a:latin typeface="Segoe UI Black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37F1A0FB-97B4-26EB-A205-2A185EE8D2B2}"/>
              </a:ext>
            </a:extLst>
          </p:cNvPr>
          <p:cNvGraphicFramePr>
            <a:graphicFrameLocks noGrp="1"/>
          </p:cNvGraphicFramePr>
          <p:nvPr/>
        </p:nvGraphicFramePr>
        <p:xfrm>
          <a:off x="554181" y="3172690"/>
          <a:ext cx="11062750" cy="139207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837368">
                  <a:extLst>
                    <a:ext uri="{9D8B030D-6E8A-4147-A177-3AD203B41FA5}">
                      <a16:colId xmlns:a16="http://schemas.microsoft.com/office/drawing/2014/main" val="72519798"/>
                    </a:ext>
                  </a:extLst>
                </a:gridCol>
                <a:gridCol w="1824518">
                  <a:extLst>
                    <a:ext uri="{9D8B030D-6E8A-4147-A177-3AD203B41FA5}">
                      <a16:colId xmlns:a16="http://schemas.microsoft.com/office/drawing/2014/main" val="3564216165"/>
                    </a:ext>
                  </a:extLst>
                </a:gridCol>
                <a:gridCol w="1824518">
                  <a:extLst>
                    <a:ext uri="{9D8B030D-6E8A-4147-A177-3AD203B41FA5}">
                      <a16:colId xmlns:a16="http://schemas.microsoft.com/office/drawing/2014/main" val="454745054"/>
                    </a:ext>
                  </a:extLst>
                </a:gridCol>
                <a:gridCol w="1824518">
                  <a:extLst>
                    <a:ext uri="{9D8B030D-6E8A-4147-A177-3AD203B41FA5}">
                      <a16:colId xmlns:a16="http://schemas.microsoft.com/office/drawing/2014/main" val="1504880396"/>
                    </a:ext>
                  </a:extLst>
                </a:gridCol>
                <a:gridCol w="1875914">
                  <a:extLst>
                    <a:ext uri="{9D8B030D-6E8A-4147-A177-3AD203B41FA5}">
                      <a16:colId xmlns:a16="http://schemas.microsoft.com/office/drawing/2014/main" val="884163058"/>
                    </a:ext>
                  </a:extLst>
                </a:gridCol>
                <a:gridCol w="1875914">
                  <a:extLst>
                    <a:ext uri="{9D8B030D-6E8A-4147-A177-3AD203B41FA5}">
                      <a16:colId xmlns:a16="http://schemas.microsoft.com/office/drawing/2014/main" val="326940481"/>
                    </a:ext>
                  </a:extLst>
                </a:gridCol>
              </a:tblGrid>
              <a:tr h="696035">
                <a:tc>
                  <a:txBody>
                    <a:bodyPr/>
                    <a:lstStyle/>
                    <a:p>
                      <a:pPr fontAlgn="b"/>
                      <a:r>
                        <a:rPr lang="pt-BR" sz="2000" b="1">
                          <a:effectLst/>
                          <a:highlight>
                            <a:srgbClr val="D9E1F2"/>
                          </a:highlight>
                        </a:rPr>
                        <a:t>Valor pago por Ano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1">
                          <a:effectLst/>
                          <a:highlight>
                            <a:srgbClr val="D9E1F2"/>
                          </a:highlight>
                          <a:latin typeface="Calibri"/>
                        </a:rPr>
                        <a:t>2021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1">
                          <a:effectLst/>
                          <a:highlight>
                            <a:srgbClr val="D9E1F2"/>
                          </a:highlight>
                          <a:latin typeface="Calibri"/>
                        </a:rPr>
                        <a:t>2022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1">
                          <a:effectLst/>
                          <a:highlight>
                            <a:srgbClr val="D9E1F2"/>
                          </a:highlight>
                          <a:latin typeface="Calibri"/>
                        </a:rPr>
                        <a:t>2023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2000" b="1">
                          <a:effectLst/>
                          <a:highlight>
                            <a:srgbClr val="D9E1F2"/>
                          </a:highlight>
                          <a:latin typeface="Calibri"/>
                        </a:rPr>
                        <a:t>2024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pt-BR" sz="2000" b="1">
                          <a:solidFill>
                            <a:srgbClr val="FF0000"/>
                          </a:solidFill>
                          <a:effectLst/>
                          <a:highlight>
                            <a:srgbClr val="D9E1F2"/>
                          </a:highlight>
                          <a:latin typeface="Calibri"/>
                        </a:rPr>
                        <a:t>*</a:t>
                      </a:r>
                      <a:r>
                        <a:rPr lang="pt-BR" sz="2000" b="1">
                          <a:effectLst/>
                          <a:highlight>
                            <a:srgbClr val="D9E1F2"/>
                          </a:highlight>
                          <a:latin typeface="Calibri"/>
                        </a:rPr>
                        <a:t>2025</a:t>
                      </a:r>
                    </a:p>
                  </a:txBody>
                  <a:tcPr marL="9524" marR="9524" marT="9524" anchor="b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7819579"/>
                  </a:ext>
                </a:extLst>
              </a:tr>
              <a:tr h="696035">
                <a:tc>
                  <a:txBody>
                    <a:bodyPr/>
                    <a:lstStyle/>
                    <a:p>
                      <a:pPr fontAlgn="b"/>
                      <a:r>
                        <a:rPr lang="pt-BR" sz="1800">
                          <a:effectLst/>
                          <a:highlight>
                            <a:srgbClr val="FFF2CC"/>
                          </a:highlight>
                          <a:latin typeface="Calibri"/>
                        </a:rPr>
                        <a:t>Líquido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>
                          <a:effectLst/>
                          <a:latin typeface="Calibri"/>
                        </a:rPr>
                        <a:t>R$ 2.448.010.753,76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>
                          <a:effectLst/>
                          <a:latin typeface="Calibri"/>
                        </a:rPr>
                        <a:t>R$ 4.520.804.104,48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>
                          <a:effectLst/>
                          <a:latin typeface="Calibri"/>
                        </a:rPr>
                        <a:t>R$ 6.134.375.220,79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800" b="1">
                          <a:effectLst/>
                          <a:latin typeface="Calibri"/>
                        </a:rPr>
                        <a:t>R$ 7.787.676.446,20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pt-BR" sz="1800" b="1">
                          <a:effectLst/>
                          <a:latin typeface="Calibri"/>
                        </a:rPr>
                        <a:t>R$ 2.372.455.547,51</a:t>
                      </a:r>
                    </a:p>
                  </a:txBody>
                  <a:tcPr marL="9524" marR="9524" marT="9524" anchor="b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248121"/>
                  </a:ext>
                </a:extLst>
              </a:tr>
            </a:tbl>
          </a:graphicData>
        </a:graphic>
      </p:graphicFrame>
      <p:sp>
        <p:nvSpPr>
          <p:cNvPr id="3" name="CaixaDeTexto 2">
            <a:extLst>
              <a:ext uri="{FF2B5EF4-FFF2-40B4-BE49-F238E27FC236}">
                <a16:creationId xmlns:a16="http://schemas.microsoft.com/office/drawing/2014/main" id="{3456FDCA-2926-2DF5-5389-DB520ED95977}"/>
              </a:ext>
            </a:extLst>
          </p:cNvPr>
          <p:cNvSpPr txBox="1"/>
          <p:nvPr/>
        </p:nvSpPr>
        <p:spPr>
          <a:xfrm>
            <a:off x="7890412" y="5171049"/>
            <a:ext cx="37298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>
                <a:solidFill>
                  <a:srgbClr val="FF0000"/>
                </a:solidFill>
                <a:ea typeface="Calibri"/>
                <a:cs typeface="Calibri"/>
              </a:rPr>
              <a:t>*valores até a competência 03/2025</a:t>
            </a:r>
            <a:endParaRPr lang="pt-B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522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139097CD-B6AE-4278-9C89-184A27CB87B2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AD993FBB-6F78-E90D-121E-B8B70E25324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695041FB-F08A-4E1C-97CA-538F6C68C8CC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8837766B-2ABC-8BBC-94B0-625403431AA1}"/>
              </a:ext>
            </a:extLst>
          </p:cNvPr>
          <p:cNvSpPr txBox="1"/>
          <p:nvPr/>
        </p:nvSpPr>
        <p:spPr>
          <a:xfrm>
            <a:off x="658181" y="1087736"/>
            <a:ext cx="931852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5400" b="1" dirty="0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O que é o COMPREV?</a:t>
            </a:r>
            <a:endParaRPr lang="pt-BR" sz="5400" b="1" dirty="0">
              <a:solidFill>
                <a:schemeClr val="accent1">
                  <a:lumMod val="76000"/>
                </a:schemeClr>
              </a:solidFill>
              <a:latin typeface="Comic Sans MS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FFBA1CB-B8B7-1DA4-9083-AED27F2CF8F3}"/>
              </a:ext>
            </a:extLst>
          </p:cNvPr>
          <p:cNvSpPr txBox="1"/>
          <p:nvPr/>
        </p:nvSpPr>
        <p:spPr>
          <a:xfrm>
            <a:off x="1635733" y="2347638"/>
            <a:ext cx="6499996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buFont typeface="Calibri"/>
              <a:buChar char="-"/>
            </a:pPr>
            <a:r>
              <a:rPr lang="pt-BR" sz="4000" b="1" dirty="0">
                <a:solidFill>
                  <a:schemeClr val="accent1"/>
                </a:solidFill>
                <a:ea typeface="Calibri"/>
                <a:cs typeface="Calibri"/>
              </a:rPr>
              <a:t>Histórico</a:t>
            </a:r>
          </a:p>
          <a:p>
            <a:pPr marL="285750" indent="-285750">
              <a:buFont typeface="Calibri"/>
              <a:buChar char="-"/>
            </a:pPr>
            <a:r>
              <a:rPr lang="pt-BR" sz="4000" b="1" dirty="0">
                <a:solidFill>
                  <a:schemeClr val="accent1"/>
                </a:solidFill>
                <a:ea typeface="Calibri"/>
                <a:cs typeface="Calibri"/>
              </a:rPr>
              <a:t>Legislação</a:t>
            </a:r>
          </a:p>
          <a:p>
            <a:pPr marL="285750" indent="-285750">
              <a:buFont typeface="Calibri"/>
              <a:buChar char="-"/>
            </a:pPr>
            <a:r>
              <a:rPr lang="pt-BR" sz="4000" b="1" dirty="0">
                <a:solidFill>
                  <a:schemeClr val="accent1"/>
                </a:solidFill>
                <a:ea typeface="Calibri"/>
                <a:cs typeface="Calibri"/>
              </a:rPr>
              <a:t>Sistemas</a:t>
            </a:r>
          </a:p>
          <a:p>
            <a:pPr marL="285750" indent="-285750">
              <a:buFont typeface="Calibri"/>
              <a:buChar char="-"/>
            </a:pPr>
            <a:r>
              <a:rPr lang="pt-BR" sz="4000" b="1" dirty="0">
                <a:solidFill>
                  <a:schemeClr val="accent1"/>
                </a:solidFill>
                <a:ea typeface="Calibri"/>
                <a:cs typeface="Calibri"/>
              </a:rPr>
              <a:t>Operacionalização</a:t>
            </a:r>
          </a:p>
        </p:txBody>
      </p:sp>
    </p:spTree>
    <p:extLst>
      <p:ext uri="{BB962C8B-B14F-4D97-AF65-F5344CB8AC3E}">
        <p14:creationId xmlns:p14="http://schemas.microsoft.com/office/powerpoint/2010/main" val="1322681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2">
            <a:extLst>
              <a:ext uri="{FF2B5EF4-FFF2-40B4-BE49-F238E27FC236}">
                <a16:creationId xmlns:a16="http://schemas.microsoft.com/office/drawing/2014/main" id="{D5A112FC-6BF5-5ACB-9CB6-2C84B165D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833" y="4487006"/>
            <a:ext cx="8429977" cy="1736321"/>
          </a:xfrm>
          <a:prstGeom prst="rect">
            <a:avLst/>
          </a:prstGeom>
        </p:spPr>
      </p:pic>
      <p:pic>
        <p:nvPicPr>
          <p:cNvPr id="6" name="Imagem 5" descr="Logotipo&#10;&#10;Descrição gerada automaticamente">
            <a:extLst>
              <a:ext uri="{FF2B5EF4-FFF2-40B4-BE49-F238E27FC236}">
                <a16:creationId xmlns:a16="http://schemas.microsoft.com/office/drawing/2014/main" id="{B01EDBD7-85AB-B8AB-B947-AD6C8E9C1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3832" y="1874735"/>
            <a:ext cx="9136626" cy="162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360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B4EFC-CA3C-AFC5-39F3-B15767D2E3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EF2B865A-A5D1-0763-E44F-6052FD54E385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C7B1CE1F-66FD-5744-72DC-42412D25543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0F291BC-0AAC-CFE3-9023-007CBAC1B28A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79A1A79-9647-3770-6D49-F7EE49947FAA}"/>
              </a:ext>
            </a:extLst>
          </p:cNvPr>
          <p:cNvSpPr txBox="1"/>
          <p:nvPr/>
        </p:nvSpPr>
        <p:spPr>
          <a:xfrm>
            <a:off x="658181" y="1028205"/>
            <a:ext cx="931852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DEFINIÇÃO</a:t>
            </a:r>
            <a:r>
              <a:rPr lang="pt-BR" sz="54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 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23B588B9-B075-8510-8BB4-B671ABC548EB}"/>
              </a:ext>
            </a:extLst>
          </p:cNvPr>
          <p:cNvSpPr txBox="1"/>
          <p:nvPr/>
        </p:nvSpPr>
        <p:spPr>
          <a:xfrm>
            <a:off x="514694" y="2297149"/>
            <a:ext cx="11162733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BR" sz="2800">
                <a:solidFill>
                  <a:srgbClr val="242424"/>
                </a:solidFill>
                <a:latin typeface="Arial"/>
                <a:cs typeface="Segoe UI"/>
              </a:rPr>
              <a:t>A compensação previdenciária é um mecanismo que permite a transferência de recursos entre diferentes regimes de previdência social, como o Regime Geral de Previdência Social (RGPS) e os Regimes Próprios de Previdência Social (RPPS). </a:t>
            </a:r>
            <a:endParaRPr lang="pt-BR" sz="2800">
              <a:solidFill>
                <a:srgbClr val="000000"/>
              </a:solidFill>
              <a:latin typeface="Arial"/>
              <a:cs typeface="Arial"/>
            </a:endParaRPr>
          </a:p>
          <a:p>
            <a:pPr algn="just"/>
            <a:endParaRPr lang="pt-BR" sz="2800">
              <a:solidFill>
                <a:srgbClr val="242424"/>
              </a:solidFill>
              <a:latin typeface="Arial"/>
              <a:cs typeface="Segoe UI"/>
            </a:endParaRPr>
          </a:p>
          <a:p>
            <a:pPr algn="just"/>
            <a:r>
              <a:rPr lang="pt-BR" sz="2800">
                <a:solidFill>
                  <a:srgbClr val="242424"/>
                </a:solidFill>
                <a:latin typeface="Arial"/>
                <a:cs typeface="Segoe UI"/>
              </a:rPr>
              <a:t>Esse processo é essencial para garantir que os servidores públicos que contribuíram para diferentes regimes ao longo de suas carreiras possam receber seus benefícios de aposentadoria de forma justa.</a:t>
            </a:r>
            <a:endParaRPr lang="pt-BR" sz="2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94686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21F99-9280-CAC0-9537-E8F087D61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70A2801-C1C7-021D-D1F2-1A2895AD8410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6DD9DBAB-77C3-D20B-DEBF-816488E607C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9771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8C55DE28-14B7-2631-DCCD-5E7E4F865BC4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3EA31A7B-4775-79C1-AB5F-927BE1F0BE52}"/>
              </a:ext>
            </a:extLst>
          </p:cNvPr>
          <p:cNvSpPr txBox="1"/>
          <p:nvPr/>
        </p:nvSpPr>
        <p:spPr>
          <a:xfrm>
            <a:off x="658181" y="745813"/>
            <a:ext cx="931852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BREVE HISTÓRICO</a:t>
            </a:r>
            <a:r>
              <a:rPr lang="pt-BR" sz="54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 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A0BF0C4-F12C-408C-9F14-0B9094A9CFE5}"/>
              </a:ext>
            </a:extLst>
          </p:cNvPr>
          <p:cNvSpPr txBox="1"/>
          <p:nvPr/>
        </p:nvSpPr>
        <p:spPr>
          <a:xfrm>
            <a:off x="186510" y="1899664"/>
            <a:ext cx="11727211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A contagem recíproca de tempo de contribuição foi instituída pela </a:t>
            </a: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Lei nº 6.226, de 14 de julho de 1975</a:t>
            </a:r>
            <a:r>
              <a:rPr lang="pt-BR" sz="2000">
                <a:solidFill>
                  <a:srgbClr val="242424"/>
                </a:solidFill>
                <a:latin typeface="Arial"/>
                <a:ea typeface="+mn-lt"/>
                <a:cs typeface="+mn-lt"/>
              </a:rPr>
              <a:t>. Esse mecanismo permite que o tempo de serviço prestado em diferentes regimes de previdência social seja somado para fins de aposentadoria. A contagem recíproca está prevista na </a:t>
            </a:r>
            <a:r>
              <a:rPr lang="pt-BR" sz="2000" b="1">
                <a:solidFill>
                  <a:srgbClr val="242424"/>
                </a:solidFill>
                <a:latin typeface="Arial"/>
                <a:ea typeface="+mn-lt"/>
                <a:cs typeface="+mn-lt"/>
              </a:rPr>
              <a:t>Constituição Federal</a:t>
            </a:r>
            <a:r>
              <a:rPr lang="pt-BR" sz="2000">
                <a:solidFill>
                  <a:srgbClr val="242424"/>
                </a:solidFill>
                <a:latin typeface="Arial"/>
                <a:ea typeface="+mn-lt"/>
                <a:cs typeface="+mn-lt"/>
              </a:rPr>
              <a:t>, no artigo 201, § 9º, que assegura esse direito aos trabalhadores.</a:t>
            </a:r>
            <a:endParaRPr lang="pt-BR" sz="2000">
              <a:latin typeface="Arial"/>
              <a:ea typeface="+mn-lt"/>
              <a:cs typeface="+mn-lt"/>
            </a:endParaRPr>
          </a:p>
          <a:p>
            <a:endParaRPr lang="pt-BR" sz="2000">
              <a:solidFill>
                <a:srgbClr val="242424"/>
              </a:solidFill>
              <a:latin typeface="Arial"/>
              <a:ea typeface="Calibri"/>
              <a:cs typeface="Calibri"/>
            </a:endParaRPr>
          </a:p>
          <a:p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Principais pontos da contagem recíproca:</a:t>
            </a:r>
            <a:endParaRPr lang="pt-BR" sz="2000">
              <a:latin typeface="Arial"/>
              <a:cs typeface="Arial"/>
            </a:endParaRPr>
          </a:p>
          <a:p>
            <a:endParaRPr lang="pt-BR" sz="2000" b="1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Certidão de Tempo de Contribuição (CTC):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Documento necessário para a transferência do tempo de contribuição entre os regimes.</a:t>
            </a:r>
            <a:endParaRPr lang="pt-BR" sz="20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Vedação de Concomitância: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Proíbe a contagem de tempo de serviço público com o de atividade privada quando estes forem concomitantes.</a:t>
            </a:r>
            <a:endParaRPr lang="pt-BR" sz="20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Compensação Financeira: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Define que deve haver compensação financeira entre os regimes para garantir a sustentabilidade dos sistemas previdenciários.</a:t>
            </a:r>
            <a:endParaRPr lang="pt-BR"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1261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C8E0CA-E273-E5BB-725E-5620ADDD4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FFD6908-A318-EE3A-A51D-15062AE5C72C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0851B171-42F6-E828-3E4E-5B0C435DB8C0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026BB66-1B89-640C-6549-E96609EC0236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DEFEB06-DEAD-6DED-48C1-B557CDF717EE}"/>
              </a:ext>
            </a:extLst>
          </p:cNvPr>
          <p:cNvSpPr txBox="1"/>
          <p:nvPr/>
        </p:nvSpPr>
        <p:spPr>
          <a:xfrm>
            <a:off x="658181" y="1087736"/>
            <a:ext cx="931852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BREVE HISTÓRICO</a:t>
            </a:r>
            <a:r>
              <a:rPr lang="pt-BR" sz="54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 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41D221F-26C3-22AF-D5D2-D025CEB9AB39}"/>
              </a:ext>
            </a:extLst>
          </p:cNvPr>
          <p:cNvSpPr txBox="1"/>
          <p:nvPr/>
        </p:nvSpPr>
        <p:spPr>
          <a:xfrm>
            <a:off x="1026663" y="2368587"/>
            <a:ext cx="9626828" cy="31085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800">
                <a:solidFill>
                  <a:srgbClr val="242424"/>
                </a:solidFill>
                <a:latin typeface="Arial"/>
                <a:cs typeface="Segoe UI"/>
              </a:rPr>
              <a:t>A compensação previdenciária foi instituída pela Lei nº 9.796, de 5 de maio de 1999.</a:t>
            </a:r>
            <a:endParaRPr lang="pt-BR" sz="2800">
              <a:solidFill>
                <a:srgbClr val="000000"/>
              </a:solidFill>
              <a:latin typeface="Arial"/>
              <a:cs typeface="Arial"/>
            </a:endParaRPr>
          </a:p>
          <a:p>
            <a:endParaRPr lang="pt-BR" sz="2800">
              <a:solidFill>
                <a:srgbClr val="000000"/>
              </a:solidFill>
              <a:latin typeface="Arial"/>
              <a:cs typeface="Arial"/>
            </a:endParaRPr>
          </a:p>
          <a:p>
            <a:pPr marL="457200" indent="-457200" algn="just">
              <a:buFont typeface="Calibri"/>
              <a:buChar char="-"/>
            </a:pPr>
            <a:r>
              <a:rPr lang="pt-BR" sz="2800">
                <a:solidFill>
                  <a:srgbClr val="242424"/>
                </a:solidFill>
                <a:latin typeface="Arial"/>
                <a:cs typeface="Segoe UI"/>
              </a:rPr>
              <a:t>Essa lei regulamentou a transferência de recursos entre os regimes previdenciários, permitindo que o tempo de contribuição em um regime fosse reconhecido e compensado financeiramente por outro.</a:t>
            </a:r>
            <a:endParaRPr lang="pt-BR" sz="2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1872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013646-C175-D1CA-F464-25505799B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5BE255F8-415F-DD5B-F2DF-40F159377A25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EF8BD119-116D-9E92-B4ED-B340EFC45E0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9771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A24B443B-8A6C-69DF-14BA-D20EE4CC6A58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C4E562D-AF67-690A-8BB2-772448833A36}"/>
              </a:ext>
            </a:extLst>
          </p:cNvPr>
          <p:cNvSpPr txBox="1"/>
          <p:nvPr/>
        </p:nvSpPr>
        <p:spPr>
          <a:xfrm>
            <a:off x="658181" y="745813"/>
            <a:ext cx="931852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BREVE HISTÓRICO</a:t>
            </a:r>
            <a:r>
              <a:rPr lang="pt-BR" sz="54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 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EE01310-FE1F-30D9-7D01-063C679653DC}"/>
              </a:ext>
            </a:extLst>
          </p:cNvPr>
          <p:cNvSpPr txBox="1"/>
          <p:nvPr/>
        </p:nvSpPr>
        <p:spPr>
          <a:xfrm>
            <a:off x="186510" y="1899664"/>
            <a:ext cx="11727211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A contagem recíproca de tempo de contribuição foi instituída pela </a:t>
            </a: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Lei nº 6.226, de 14 de julho de 1975</a:t>
            </a:r>
            <a:r>
              <a:rPr lang="pt-BR" sz="2000">
                <a:solidFill>
                  <a:srgbClr val="242424"/>
                </a:solidFill>
                <a:latin typeface="Arial"/>
                <a:ea typeface="+mn-lt"/>
                <a:cs typeface="+mn-lt"/>
              </a:rPr>
              <a:t>. Esse mecanismo permite que o tempo de serviço prestado em diferentes regimes de previdência social seja somado para fins de aposentadoria. A contagem recíproca está prevista na </a:t>
            </a:r>
            <a:r>
              <a:rPr lang="pt-BR" sz="2000" b="1">
                <a:solidFill>
                  <a:srgbClr val="242424"/>
                </a:solidFill>
                <a:latin typeface="Arial"/>
                <a:ea typeface="+mn-lt"/>
                <a:cs typeface="+mn-lt"/>
              </a:rPr>
              <a:t>Constituição Federal</a:t>
            </a:r>
            <a:r>
              <a:rPr lang="pt-BR" sz="2000">
                <a:solidFill>
                  <a:srgbClr val="242424"/>
                </a:solidFill>
                <a:latin typeface="Arial"/>
                <a:ea typeface="+mn-lt"/>
                <a:cs typeface="+mn-lt"/>
              </a:rPr>
              <a:t>, no artigo 201, § 9º, que assegura esse direito aos trabalhadores.</a:t>
            </a:r>
            <a:endParaRPr lang="pt-BR" sz="2000">
              <a:latin typeface="Arial"/>
              <a:ea typeface="+mn-lt"/>
              <a:cs typeface="+mn-lt"/>
            </a:endParaRPr>
          </a:p>
          <a:p>
            <a:endParaRPr lang="pt-BR" sz="2000">
              <a:solidFill>
                <a:srgbClr val="242424"/>
              </a:solidFill>
              <a:latin typeface="Arial"/>
              <a:ea typeface="Calibri"/>
              <a:cs typeface="Calibri"/>
            </a:endParaRPr>
          </a:p>
          <a:p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Principais pontos da contagem recíproca:</a:t>
            </a:r>
            <a:endParaRPr lang="pt-BR" sz="2000">
              <a:latin typeface="Arial"/>
              <a:cs typeface="Arial"/>
            </a:endParaRPr>
          </a:p>
          <a:p>
            <a:endParaRPr lang="pt-BR" sz="2000" b="1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Certidão de Tempo de Contribuição (CTC):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Documento necessário para a transferência do tempo de contribuição entre os regimes.</a:t>
            </a:r>
            <a:endParaRPr lang="pt-BR" sz="20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Vedação de Concomitância: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Proíbe a contagem de tempo de serviço público com o de atividade privada quando estes forem concomitantes.</a:t>
            </a:r>
            <a:endParaRPr lang="pt-BR" sz="200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Compensação Financeira: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Define que deve haver compensação financeira entre os regimes para garantir a sustentabilidade dos sistemas previdenciários.</a:t>
            </a:r>
            <a:endParaRPr lang="pt-BR" sz="20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588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B3CE2-98D9-AB86-351D-93D11C002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FD5D14B-9057-8828-EA19-2AD83C0FD8AB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6CCAE6B3-6CFF-96F4-22D3-0CF0231263F1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B766B426-CC29-F1CB-8392-D1E8E6CA35D8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74C9E26-335A-DB66-DD1C-3E4C6E7A9CEB}"/>
              </a:ext>
            </a:extLst>
          </p:cNvPr>
          <p:cNvSpPr txBox="1"/>
          <p:nvPr/>
        </p:nvSpPr>
        <p:spPr>
          <a:xfrm>
            <a:off x="658181" y="861517"/>
            <a:ext cx="931852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LEGISLAÇÃO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12DF63D-6559-786B-2830-A2034EDE1A26}"/>
              </a:ext>
            </a:extLst>
          </p:cNvPr>
          <p:cNvSpPr txBox="1"/>
          <p:nvPr/>
        </p:nvSpPr>
        <p:spPr>
          <a:xfrm>
            <a:off x="237878" y="1824033"/>
            <a:ext cx="11719136" cy="440120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A compensação previdenciária é regulamentada por diversas normas e leis que garantem a transferência de recursos entre diferentes regimes de previdência social. Aqui estão algumas das principais legislações aplicáveis:</a:t>
            </a:r>
            <a:endParaRPr lang="pt-BR" sz="2000">
              <a:latin typeface="Arial"/>
              <a:cs typeface="Arial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Lei nº 9.796, de 5 de maio de 1999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: Institui a compensação financeira entre o Regime Geral de Previdência Social (RGPS) e os Regimes Próprios de Previdência Social (RPPS).</a:t>
            </a:r>
          </a:p>
          <a:p>
            <a:pPr marL="285750" indent="-285750" algn="just">
              <a:buFont typeface="Arial"/>
              <a:buChar char="•"/>
            </a:pPr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Arial"/>
              </a:rPr>
              <a:t>Portaria MTP nº 1.467/2022</a:t>
            </a:r>
            <a:r>
              <a:rPr lang="pt-BR" sz="2000">
                <a:solidFill>
                  <a:srgbClr val="242424"/>
                </a:solidFill>
                <a:latin typeface="Arial"/>
                <a:cs typeface="Arial"/>
              </a:rPr>
              <a:t>: Estabelece os parâmetros e diretrizes gerais para a organização e funcionamento dos Regimes Próprios de Previdência Social (RPPS) dos servidores públicos da União, dos Estados, do Distrito Federal e dos Municípios.</a:t>
            </a:r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Portaria MPS nº 1.400/2024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: Consolida e atualiza as normas que disciplinam os parâmetros e diretrizes para a operacionalização da compensação financeira (</a:t>
            </a:r>
            <a:r>
              <a:rPr lang="pt-BR" sz="2000" err="1">
                <a:solidFill>
                  <a:srgbClr val="242424"/>
                </a:solidFill>
                <a:latin typeface="Arial"/>
                <a:cs typeface="Segoe UI"/>
              </a:rPr>
              <a:t>Comprev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) entre o RGPS e os RPPS.</a:t>
            </a:r>
          </a:p>
        </p:txBody>
      </p:sp>
    </p:spTree>
    <p:extLst>
      <p:ext uri="{BB962C8B-B14F-4D97-AF65-F5344CB8AC3E}">
        <p14:creationId xmlns:p14="http://schemas.microsoft.com/office/powerpoint/2010/main" val="3146415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10647-6764-A52F-1F6C-9707BEBAB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CD9E845F-C25D-0613-ED5F-67B03E18C1D6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9FC20A22-0A12-5FB2-969A-F1D5568F400C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11904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13C13906-281E-78FC-A705-3A5D1BAC7D97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DC55BBC-9942-1B2B-701A-655717308EE3}"/>
              </a:ext>
            </a:extLst>
          </p:cNvPr>
          <p:cNvSpPr txBox="1"/>
          <p:nvPr/>
        </p:nvSpPr>
        <p:spPr>
          <a:xfrm>
            <a:off x="658181" y="516236"/>
            <a:ext cx="931852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LEGISLAÇÃO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F947C1A-4289-2493-440B-D33637B69D1B}"/>
              </a:ext>
            </a:extLst>
          </p:cNvPr>
          <p:cNvSpPr txBox="1"/>
          <p:nvPr/>
        </p:nvSpPr>
        <p:spPr>
          <a:xfrm>
            <a:off x="309316" y="1323970"/>
            <a:ext cx="11719136" cy="532453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O Decreto nº 10.188, de 20 de dezembro de 2019, regulamenta a Lei nº 9.796, de 5 de maio de 1999, que trata da compensação financeira entre o Regime Geral de Previdência Social (RGPS) e os Regimes Próprios de Previdência Social (RPPS) dos servidores públicos da União, dos Estados, do Distrito Federal e dos Municípios</a:t>
            </a:r>
            <a:r>
              <a:rPr lang="pt-BR" sz="2000">
                <a:solidFill>
                  <a:srgbClr val="242424"/>
                </a:solidFill>
                <a:latin typeface="Arial"/>
                <a:ea typeface="+mn-lt"/>
                <a:cs typeface="+mn-lt"/>
              </a:rPr>
              <a:t>.</a:t>
            </a:r>
            <a:endParaRPr lang="pt-BR" sz="2000">
              <a:latin typeface="Arial"/>
              <a:cs typeface="Arial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ea typeface="Calibri"/>
              <a:cs typeface="Calibri"/>
            </a:endParaRPr>
          </a:p>
          <a:p>
            <a:pPr algn="just"/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Principais pontos do Decreto nº 10.188:</a:t>
            </a:r>
          </a:p>
          <a:p>
            <a:pPr algn="just"/>
            <a:endParaRPr lang="pt-BR" sz="2000" b="1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Compensação Financeira: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Estabelece os critérios para a compensação financeira entre os diferentes regimes previdenciários, garantindo que o tempo de contribuição seja reconhecido e compensado de forma justa.</a:t>
            </a:r>
            <a:endParaRPr lang="pt-BR" sz="2000">
              <a:latin typeface="Arial"/>
              <a:cs typeface="Arial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Contagem Recíproca: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Define as regras para a contagem recíproca de tempo de contribuição, permitindo que os servidores públicos utilizem o tempo de contribuição em diferentes regimes para efeito de aposentadoria.</a:t>
            </a:r>
            <a:endParaRPr lang="pt-BR" sz="2000">
              <a:latin typeface="Arial"/>
              <a:ea typeface="Calibri" panose="020F0502020204030204"/>
              <a:cs typeface="Calibri" panose="020F0502020204030204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Benefícios: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Aplica-se aos benefícios de aposentadoria concedidos a partir de 5 de outubro de 1988, desde que em manutenção em 6 de maio de 1999 ou concedidos após essa data.</a:t>
            </a:r>
            <a:endParaRPr lang="pt-BR" sz="2000">
              <a:latin typeface="Arial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874122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372713-5F38-9629-714B-BECB60676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4FBEF89-84C2-D6D3-6FC3-87BC908F4213}"/>
              </a:ext>
            </a:extLst>
          </p:cNvPr>
          <p:cNvSpPr/>
          <p:nvPr/>
        </p:nvSpPr>
        <p:spPr>
          <a:xfrm>
            <a:off x="2976282" y="4733365"/>
            <a:ext cx="6391836" cy="10309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/>
              <a:t>RETIFICAÇÃO DE DIRF</a:t>
            </a:r>
          </a:p>
        </p:txBody>
      </p:sp>
      <p:pic>
        <p:nvPicPr>
          <p:cNvPr id="4" name="Imagem 3" descr="Ícone&#10;&#10;Descrição gerada automaticamente com confiança média">
            <a:extLst>
              <a:ext uri="{FF2B5EF4-FFF2-40B4-BE49-F238E27FC236}">
                <a16:creationId xmlns:a16="http://schemas.microsoft.com/office/drawing/2014/main" id="{8A772019-BE7E-3D6A-FD5E-9DBF2C15C544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EF69177-A35E-C098-70EC-636FAEFDF9C9}"/>
              </a:ext>
            </a:extLst>
          </p:cNvPr>
          <p:cNvSpPr/>
          <p:nvPr/>
        </p:nvSpPr>
        <p:spPr>
          <a:xfrm>
            <a:off x="12059920" y="-2"/>
            <a:ext cx="132080" cy="6858001"/>
          </a:xfrm>
          <a:prstGeom prst="rect">
            <a:avLst/>
          </a:prstGeom>
          <a:solidFill>
            <a:srgbClr val="FF8F8F"/>
          </a:solidFill>
          <a:ln>
            <a:solidFill>
              <a:srgbClr val="FF8F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B2098596-64E7-EB6C-A3D4-4077A7DE0E3B}"/>
              </a:ext>
            </a:extLst>
          </p:cNvPr>
          <p:cNvSpPr txBox="1"/>
          <p:nvPr/>
        </p:nvSpPr>
        <p:spPr>
          <a:xfrm>
            <a:off x="658181" y="754361"/>
            <a:ext cx="931852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pt-BR" sz="4000" b="1">
                <a:solidFill>
                  <a:schemeClr val="accent1">
                    <a:lumMod val="76000"/>
                  </a:schemeClr>
                </a:solidFill>
                <a:latin typeface="Comic Sans MS"/>
                <a:ea typeface="Calibri"/>
                <a:cs typeface="Calibri"/>
              </a:rPr>
              <a:t>SISTEMA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6AF8B84-F72B-C734-1A15-C2ED5232EBF9}"/>
              </a:ext>
            </a:extLst>
          </p:cNvPr>
          <p:cNvSpPr txBox="1"/>
          <p:nvPr/>
        </p:nvSpPr>
        <p:spPr>
          <a:xfrm>
            <a:off x="407597" y="2050294"/>
            <a:ext cx="11370954" cy="40934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O Sistema COMPREV é uma ferramenta essencial para a gestão da compensação previdenciária entre diferentes regimes de previdência social no Brasil, como o Regime Geral de Previdência Social (RGPS) e os Regimes Próprios de Previdência Social (RPPS). Ele foi desenvolvido para facilitar a transferência de recursos e garantir que o tempo de contribuição dos servidores públicos seja reconhecido e compensado de forma justa</a:t>
            </a:r>
            <a:r>
              <a:rPr lang="pt-BR" sz="2000">
                <a:latin typeface="Arial"/>
                <a:ea typeface="+mn-lt"/>
                <a:cs typeface="+mn-lt"/>
              </a:rPr>
              <a:t>.</a:t>
            </a:r>
            <a:endParaRPr lang="pt-BR" sz="2000">
              <a:latin typeface="Arial"/>
              <a:ea typeface="Calibri" panose="020F0502020204030204"/>
              <a:cs typeface="Calibri" panose="020F0502020204030204"/>
            </a:endParaRPr>
          </a:p>
          <a:p>
            <a:pPr algn="just"/>
            <a:endParaRPr lang="pt-BR" sz="2000" b="1">
              <a:solidFill>
                <a:srgbClr val="242424"/>
              </a:solidFill>
              <a:latin typeface="Arial"/>
              <a:cs typeface="Segoe UI"/>
            </a:endParaRPr>
          </a:p>
          <a:p>
            <a:pPr algn="just"/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Principais funcionalidades do Sistema COMPREV:</a:t>
            </a:r>
            <a:endParaRPr lang="pt-BR" sz="2000">
              <a:latin typeface="Arial"/>
              <a:ea typeface="Calibri"/>
              <a:cs typeface="Calibri"/>
            </a:endParaRPr>
          </a:p>
          <a:p>
            <a:pPr algn="just"/>
            <a:endParaRPr lang="pt-BR" sz="2000" b="1">
              <a:solidFill>
                <a:srgbClr val="242424"/>
              </a:solidFill>
              <a:latin typeface="Arial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Requerimentos: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Permite a realização de requerimentos de compensação previdenciária de forma eletrônica, agilizando o processo e reduzindo a necessidade de documentação física.</a:t>
            </a:r>
            <a:endParaRPr lang="pt-BR" sz="2000">
              <a:solidFill>
                <a:srgbClr val="000000"/>
              </a:solidFill>
              <a:latin typeface="Arial"/>
              <a:ea typeface="Calibri" panose="020F0502020204030204"/>
              <a:cs typeface="Calibri" panose="020F0502020204030204"/>
            </a:endParaRPr>
          </a:p>
          <a:p>
            <a:pPr algn="just"/>
            <a:endParaRPr lang="pt-BR" sz="2000">
              <a:solidFill>
                <a:srgbClr val="242424"/>
              </a:solidFill>
              <a:latin typeface="Arial"/>
              <a:ea typeface="Calibri" panose="020F0502020204030204"/>
              <a:cs typeface="Segoe UI"/>
            </a:endParaRPr>
          </a:p>
          <a:p>
            <a:pPr marL="285750" indent="-285750" algn="just">
              <a:buFont typeface="Arial"/>
              <a:buChar char="•"/>
            </a:pPr>
            <a:r>
              <a:rPr lang="pt-BR" sz="2000" b="1">
                <a:solidFill>
                  <a:srgbClr val="242424"/>
                </a:solidFill>
                <a:latin typeface="Arial"/>
                <a:cs typeface="Segoe UI"/>
              </a:rPr>
              <a:t>Análise:</a:t>
            </a:r>
            <a:r>
              <a:rPr lang="pt-BR" sz="2000">
                <a:solidFill>
                  <a:srgbClr val="242424"/>
                </a:solidFill>
                <a:latin typeface="Arial"/>
                <a:cs typeface="Segoe UI"/>
              </a:rPr>
              <a:t> Facilita a análise dos requerimentos, garantindo que os dados sejam verificados e processados de maneira eficiente.</a:t>
            </a:r>
            <a:endParaRPr lang="pt-BR" sz="2000">
              <a:solidFill>
                <a:srgbClr val="242424"/>
              </a:solidFill>
              <a:latin typeface="Arial"/>
              <a:ea typeface="Calibri" panose="020F0502020204030204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228711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3daeb68-ee4a-4fef-ab94-779009af24c2">
      <Terms xmlns="http://schemas.microsoft.com/office/infopath/2007/PartnerControls"/>
    </lcf76f155ced4ddcb4097134ff3c332f>
    <Miniatura xmlns="c3daeb68-ee4a-4fef-ab94-779009af24c2" xsi:nil="true"/>
    <TaxCatchAll xmlns="a1fdbba4-714c-4189-ada0-32d20d17b81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02779F605D534DA1B3FC3D1B1B4DA1" ma:contentTypeVersion="17" ma:contentTypeDescription="Crie um novo documento." ma:contentTypeScope="" ma:versionID="7ec997fb20f717dc4f33f4724d911a61">
  <xsd:schema xmlns:xsd="http://www.w3.org/2001/XMLSchema" xmlns:xs="http://www.w3.org/2001/XMLSchema" xmlns:p="http://schemas.microsoft.com/office/2006/metadata/properties" xmlns:ns2="c3daeb68-ee4a-4fef-ab94-779009af24c2" xmlns:ns3="a1fdbba4-714c-4189-ada0-32d20d17b811" targetNamespace="http://schemas.microsoft.com/office/2006/metadata/properties" ma:root="true" ma:fieldsID="53517f7ca99ab983852e9d22c547eb81" ns2:_="" ns3:_="">
    <xsd:import namespace="c3daeb68-ee4a-4fef-ab94-779009af24c2"/>
    <xsd:import namespace="a1fdbba4-714c-4189-ada0-32d20d17b8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iniatur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daeb68-ee4a-4fef-ab94-779009af24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iniatura" ma:index="14" nillable="true" ma:displayName="Miniatura" ma:format="Thumbnail" ma:internalName="Miniatura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7d2b257a-edbe-488f-835c-3573813fd5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fdbba4-714c-4189-ada0-32d20d17b81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402a26-d238-4bea-9c6f-6aabcf1358d6}" ma:internalName="TaxCatchAll" ma:showField="CatchAllData" ma:web="a1fdbba4-714c-4189-ada0-32d20d17b8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6765E8-D205-4F36-A24B-BB91FC142E24}">
  <ds:schemaRefs>
    <ds:schemaRef ds:uri="a1fdbba4-714c-4189-ada0-32d20d17b811"/>
    <ds:schemaRef ds:uri="c3daeb68-ee4a-4fef-ab94-779009af24c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0923267-943D-404C-B05A-683D1B114866}">
  <ds:schemaRefs>
    <ds:schemaRef ds:uri="a1fdbba4-714c-4189-ada0-32d20d17b811"/>
    <ds:schemaRef ds:uri="c3daeb68-ee4a-4fef-ab94-779009af24c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0A1C0B2D-473B-4A0B-9555-8AAC07BB95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20</Slides>
  <Notes>0</Notes>
  <HiddenSlides>0</HiddenSlide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Requerimentos concluídos - Inss como destinatário</vt:lpstr>
      <vt:lpstr>Histórico de vALORES Pagos - Geral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LARISSA DE CARVALHO FERREIRA</dc:creator>
  <cp:revision>683</cp:revision>
  <dcterms:created xsi:type="dcterms:W3CDTF">2023-02-23T16:19:13Z</dcterms:created>
  <dcterms:modified xsi:type="dcterms:W3CDTF">2025-04-17T10:11:40Z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0x0101002802779F605D534DA1B3FC3D1B1B4DA1</vt:lpwstr>
  </property>
  <property fmtid="{D5CDD505-2E9C-101B-9397-08002B2CF9AE}" pid="3" name="MediaServiceImageTags">
    <vt:lpwstr/>
  </property>
</Properties>
</file>