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  <p:sldMasterId id="2147483680" r:id="rId2"/>
  </p:sldMasterIdLst>
  <p:notesMasterIdLst>
    <p:notesMasterId r:id="rId15"/>
  </p:notesMasterIdLst>
  <p:sldIdLst>
    <p:sldId id="2734" r:id="rId3"/>
    <p:sldId id="2769" r:id="rId4"/>
    <p:sldId id="2778" r:id="rId5"/>
    <p:sldId id="2774" r:id="rId6"/>
    <p:sldId id="2770" r:id="rId7"/>
    <p:sldId id="2771" r:id="rId8"/>
    <p:sldId id="2772" r:id="rId9"/>
    <p:sldId id="2773" r:id="rId10"/>
    <p:sldId id="2776" r:id="rId11"/>
    <p:sldId id="2777" r:id="rId12"/>
    <p:sldId id="2767" r:id="rId13"/>
    <p:sldId id="2409" r:id="rId14"/>
  </p:sldIdLst>
  <p:sldSz cx="12192000" cy="6858000"/>
  <p:notesSz cx="6797675" cy="9928225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24F"/>
    <a:srgbClr val="009DDC"/>
    <a:srgbClr val="1D417C"/>
    <a:srgbClr val="DBE7FF"/>
    <a:srgbClr val="FCD0E4"/>
    <a:srgbClr val="FFC02C"/>
    <a:srgbClr val="EAF6FC"/>
    <a:srgbClr val="005EBC"/>
    <a:srgbClr val="00A0DE"/>
    <a:srgbClr val="4660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enhum Estilo, Grade de Tabe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959" autoAdjust="0"/>
    <p:restoredTop sz="78852" autoAdjust="0"/>
  </p:normalViewPr>
  <p:slideViewPr>
    <p:cSldViewPr snapToGrid="0">
      <p:cViewPr>
        <p:scale>
          <a:sx n="50" d="100"/>
          <a:sy n="50" d="100"/>
        </p:scale>
        <p:origin x="824" y="3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3226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F83B6D-5DC5-4925-9498-96141387D4FC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FA43E4-F565-4069-8566-89980DD7DB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002482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75F688-9F60-5527-4AF7-CC66727179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A7E4379E-F240-8C0F-518C-ECD517A86D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C3764D17-7DFD-FCCA-CCB1-A1665FB1EE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0D6F562-8B2A-0A64-38C4-F773FC45F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FA43E4-F565-4069-8566-89980DD7DB36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517680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7A5582-511C-964D-AFAA-597D877591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0184E1C1-953F-B6EF-E10D-66B7C0433D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311E27AE-8F9D-B7BC-7426-8A048F75F1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6D5762C-7651-8AC1-05ED-1369684AF7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FA43E4-F565-4069-8566-89980DD7DB36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31693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0FA9E4-8A14-C32B-3E6D-4C68FB0BA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B6941F92-E950-9F45-B06A-2D269339B1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C57D0364-2EAA-BA16-6382-EACA1E699E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4058B79-B86C-F957-171F-B56F4E2C5E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FA43E4-F565-4069-8566-89980DD7DB36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760579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FA43E4-F565-4069-8566-89980DD7DB36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76258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D1EDE9-983B-91F6-F98A-F6A6441B5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7E1455A8-2A0B-C484-8246-7CCB377757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A2B44A51-8323-4745-902B-27BDB1174F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2653B01-C846-3AE0-7FBF-409EC8B5C7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FA43E4-F565-4069-8566-89980DD7DB36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93475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F899E2-2C75-B318-94CD-86EB114090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F2CB84A2-C659-0E42-7E89-7A99E6741F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3DCD2127-2342-A658-D8F1-7346AA6E7B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E05F1A2-15D2-A7FA-28AC-5596FE5716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FA43E4-F565-4069-8566-89980DD7DB36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92181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167869-2F45-3BC9-DF42-335BEEF8A8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794A67E0-666B-1FDF-AD59-D92F9C8556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29DA505C-F811-E128-5E9C-FDC2BB54D4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DF3FF65-7611-FD26-1FE4-174EDDA3A5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FA43E4-F565-4069-8566-89980DD7DB36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83961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46284C-A7F8-2571-6DEE-022111ADB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028F96B1-8E6E-305A-FEA2-1BEA8E6470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420F10A9-8FA3-74D5-98E3-8658828E1E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89AC8C0-B890-492B-D95B-1ED9F0CED0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FA43E4-F565-4069-8566-89980DD7DB36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48314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ABA453-784A-309D-5EBF-1B9CE1187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2F0E6C83-F0DC-960A-F57E-6E5C33C451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62820551-F5DC-6DE6-817C-EEBCFF8A07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784DE3A-2C98-19C6-C3C2-28761BEB8C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FA43E4-F565-4069-8566-89980DD7DB36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592061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2D49AC-B170-FB90-5279-95FE5091F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DD84B789-A8D4-04F8-132F-68020FD527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350B17FB-088E-81A7-D06E-1B626EA026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A07FE0A-0AC7-234A-4D57-F6E15A775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FA43E4-F565-4069-8566-89980DD7DB36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541028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C55F0-B9C4-F279-5859-48435DE923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29EB4F91-CB80-1F10-7972-34D9918E87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C65C1D6A-5EF0-58A4-9824-2AE5013DE3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42CAE02-B622-A534-EF6F-9606614A75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FA43E4-F565-4069-8566-89980DD7DB36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39832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1B8363-9DD3-E95A-B163-D94B4AB037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344A7186-F9F0-EF59-9DEE-C124D1043E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111A03D-B03C-4A0C-478B-B3FA801690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933A4D0-0085-D79B-3F7D-D0D4C50E8F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FA43E4-F565-4069-8566-89980DD7DB36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5145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1EF980-A2E8-29B3-378D-34815DEFFF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BDEA971-3403-E9B0-A7A8-4E7A0FF742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1608CD2-3845-2D5D-864D-A69304E6A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D88B-00EC-46E0-B599-FE34BF85E0FD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5B24962-2E8B-E757-D665-60800759F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B893D0D-C3DB-DA72-4BB2-8FD07020F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58B23-955B-4AB4-9A37-141CBB9B58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836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6B713CD-6073-1DB9-2792-91124190B4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23D7C8B-BCB9-83ED-AA11-514B09CFF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C6610C2-6355-A0F6-0FF8-A57721AAA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D88B-00EC-46E0-B599-FE34BF85E0FD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45AEF0A-5128-825A-830C-DB32CCC18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A95E1B5-5E22-FE68-0E12-2E6C2CB08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58B23-955B-4AB4-9A37-141CBB9B58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461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283B4AE-CE92-0943-2D29-39DCEC9A56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E648F2A-EE1B-8F41-C476-2AF87F09D9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74BEAF-90C4-AD45-C05C-14F29EEC6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D88B-00EC-46E0-B599-FE34BF85E0FD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16C51EF-CB73-DF0A-CCF9-0539821A1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99C2E14-F8DF-18E2-A403-7EE53C738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58B23-955B-4AB4-9A37-141CBB9B58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03107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E179FC1-C11D-FA24-6644-E1BBA2873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1EEE014-1FB7-B9CB-2136-44F3A8888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D88B-00EC-46E0-B599-FE34BF85E0FD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1F59E27-60C8-A917-4A02-74180DB2F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7E56A2A-BBBE-18D4-7E00-FDFFA0363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58B23-955B-4AB4-9A37-141CBB9B58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3999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58017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0CDC3E-58C2-067B-71B5-942CFF5700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59AB28-6EE3-2DBF-82F5-767A26847F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5DE284C-0CF4-3C8B-8984-ED3156683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CADC-324E-4F2A-A3EF-2AD3A12B2C0E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EAC0B72-103A-E6A9-A0C4-42F75DDCA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057E5A8-760D-80F5-D68A-4C7BEE9CD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17CE5-3294-44C8-A452-FCF3011481D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445214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DAD1E2-0017-E049-845C-5E194F313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E9F2401-8253-C983-1365-20973532A6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C7CC552-2B1E-F453-F2E3-E19DAD644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CADC-324E-4F2A-A3EF-2AD3A12B2C0E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4E6E106-F85E-1239-E416-E0769C609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A893F4E-68A9-39D4-D295-59C73E34A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17CE5-3294-44C8-A452-FCF3011481D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75606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BC6817-E509-4133-3A5B-08ADD07C1D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0FBFC7A-D74D-928E-8E15-6BFF74864D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C81B509-EC59-8EA3-D9F7-3E6330D6A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CADC-324E-4F2A-A3EF-2AD3A12B2C0E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CFF4C61-19C4-1A84-41FA-45E6F113F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52E230D-9F37-DD18-C42F-530084B23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17CE5-3294-44C8-A452-FCF3011481D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20730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DDBD4F-1552-B011-36CE-8E8F65CB29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0612C67-4DBC-E0E8-7DBF-369FD53401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7F025D2-B50E-7F0A-2C99-439220F3CF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9A28E76-DA2C-C58C-AAB9-93007966E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CADC-324E-4F2A-A3EF-2AD3A12B2C0E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23B0A42-073C-EEDD-6D04-7D3DCDD6E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8EAF511-E19D-C328-35CB-E7A592E8C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17CE5-3294-44C8-A452-FCF3011481D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748136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F61633-29E4-4D7D-2456-C44D68696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6D17529-1C9A-CD61-1D84-274F11776B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9766DEA-71C1-0948-BEBD-C2A1FAE28A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2DB5AE9-C7EF-6C1D-AA8B-198CAE8227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FD0E1A2F-27D0-0ACE-BAB1-370A28D489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9A6BD99D-CA30-A332-6C2B-7DFE72D58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CADC-324E-4F2A-A3EF-2AD3A12B2C0E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ABB8BDB2-E81D-2B09-FBDF-6414BB989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631FC12E-9771-5426-2C51-3E1675C03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17CE5-3294-44C8-A452-FCF3011481D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6230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A44EAB9-995E-DE55-2153-EBFC25F04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6DCA32E-8C98-3A68-7447-0C4752E46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CADC-324E-4F2A-A3EF-2AD3A12B2C0E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67AEE7D-EF15-0A55-83D6-148115C68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B384FA86-2D05-8EC8-B56C-7B2FA2E95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17CE5-3294-44C8-A452-FCF3011481D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57696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E9EDC4-F0A1-B387-A7E3-F9570D8D5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81A91D8-7016-BED6-5F4D-620F55A891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976022F-CC03-DB25-2384-52D0712CA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D88B-00EC-46E0-B599-FE34BF85E0FD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59D7651-80A6-83ED-1D3F-ABE18A123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F91D970-1302-187B-42BF-FA4A9A734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58B23-955B-4AB4-9A37-141CBB9B58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81960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386F5BEB-67C0-23BB-F8FB-5E6277FD5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CADC-324E-4F2A-A3EF-2AD3A12B2C0E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75864EC-5309-9490-72C7-F63BADA4F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DD0C42C-EDEA-986E-92BA-097816259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17CE5-3294-44C8-A452-FCF3011481D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11362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98B4F9-BF42-0A63-87F2-BDE88025E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5ADAA6E-BEB7-E2D1-BC39-4DFF062375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401F0C9-C438-E8F7-48A1-D724B2AC3A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C2E369D-C6D1-0B29-6525-75960EED3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CADC-324E-4F2A-A3EF-2AD3A12B2C0E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CD16D7E-6F55-F806-C6CE-3D385F9A7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765B398-E814-E7D3-8583-E632C9AE4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17CE5-3294-44C8-A452-FCF3011481D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435771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199F3B-DB0B-33A3-0F69-6BDA38300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005E6BA4-11B8-8446-5ECF-727DFE1C14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A31AA02-9FD2-D4D3-2C06-96A1A380A9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D64507F-EFFE-D04D-6815-5520BF867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CADC-324E-4F2A-A3EF-2AD3A12B2C0E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B43FD6F-47B1-BD52-4284-01D2A8444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5F423E4-C247-0196-2B61-F664120BA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17CE5-3294-44C8-A452-FCF3011481D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187281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2E1170-64AE-1ACE-40D8-4DA030BE0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6877B37-793C-2929-6270-CFB5A9C5D2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E16413D-BF7D-4E38-FFA7-6E72516DB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CADC-324E-4F2A-A3EF-2AD3A12B2C0E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2E8D082-87B3-A294-A688-2B7BC406E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9317A8E-D517-10B5-ADBB-91703CA48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17CE5-3294-44C8-A452-FCF3011481D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92606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4D4ACA4-058B-6869-A8D1-3D28ECADF5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52B4BAB-60C0-E0C9-308B-59446D1B23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BA2B6F9-E04B-FFD9-48D2-30E06CD09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CADC-324E-4F2A-A3EF-2AD3A12B2C0E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CFD150C-19CF-66A6-496E-9CBCCB0B1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13D596B-3549-93B5-3C0A-2F1219160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17CE5-3294-44C8-A452-FCF3011481D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8059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2C7836-A00E-8B53-DBB8-D2EEE164A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4648025-D353-CBAD-94B7-E6FC516E6F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0B558B2-F28B-7864-D3BD-CD36C95FD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D88B-00EC-46E0-B599-FE34BF85E0FD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9A0244E-05F2-6210-E1AE-7520F7E20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F4CAD95-10EA-FE65-14BF-D54612728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58B23-955B-4AB4-9A37-141CBB9B58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38226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664B04-0899-CF7D-3FCF-3346E409A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5766BCD-BA2F-6C06-7E68-88CD9F67D6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381B17D-F2C3-8D8F-1E3B-E1AFDF18EE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91A87BF-74AD-761B-565C-DED66B66E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D88B-00EC-46E0-B599-FE34BF85E0FD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3AEA241-157B-7F0D-5D71-23BA9294C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40DAFE7-A871-9CFA-4CB6-9BF8BBE69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58B23-955B-4AB4-9A37-141CBB9B58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42022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669049-4B95-5999-A231-276283098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0636208-D086-A321-D1EF-EDF02CA528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82F96E4-C172-ABBD-14E5-2D94F13C63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16318FF1-209D-DC6C-E555-7A03482BBB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045D7134-3D8F-F28E-044F-C69B505ABA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F16C0107-934A-A2AD-2081-DBDA20B05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D88B-00EC-46E0-B599-FE34BF85E0FD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656E0416-3605-8A14-0F0E-C65E09BDC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0352E537-E090-F0A9-DC2A-38547157D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58B23-955B-4AB4-9A37-141CBB9B58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40372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75BD93-724B-EF11-6FF1-784743AC9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17D6DEA-FD88-D0E7-F59A-FA99D36FD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D88B-00EC-46E0-B599-FE34BF85E0FD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81B777D-1B1D-3593-4424-8C3B293C4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1FA0CA5A-DD52-D4E3-5225-AACF38D3E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58B23-955B-4AB4-9A37-141CBB9B58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6305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01AF2D6-3A07-1453-9EF7-24560FCB6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D88B-00EC-46E0-B599-FE34BF85E0FD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9C5A1534-46BF-FE00-D22F-E9449C2F0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8E934A8-2B80-39E7-DF09-75F024A23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58B23-955B-4AB4-9A37-141CBB9B58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4935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A0705E-AD24-CDC7-D29C-7B30EC678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6A702A3-B310-3DED-8167-8F48867C3F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C21D6AD-EDA1-9C57-266B-66C3EF70CB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07CD85F-A24B-FC8E-0AA4-58C7210F5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D88B-00EC-46E0-B599-FE34BF85E0FD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4A29AF5B-8B81-4A96-8D60-7DC6F7B66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39B5B5F-30D5-E13F-E497-8961554D4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58B23-955B-4AB4-9A37-141CBB9B58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2514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77C3C6-D4C4-E3DD-5141-9C2E75865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912D86D-7920-46C3-EEDC-58BE44A7CD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1B88C7D-684F-BD67-84C4-858936DBA5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04898B7B-65B9-D29B-F179-EB091FDC3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8D88B-00EC-46E0-B599-FE34BF85E0FD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765D565-B440-6AC1-1287-195F47D52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8C2CBCC-6E0B-1030-A3AA-76A149AE5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58B23-955B-4AB4-9A37-141CBB9B58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35726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 descr="Imagem em branco e preto&#10;&#10;Descrição gerada automaticamente com confiança média">
            <a:extLst>
              <a:ext uri="{FF2B5EF4-FFF2-40B4-BE49-F238E27FC236}">
                <a16:creationId xmlns:a16="http://schemas.microsoft.com/office/drawing/2014/main" id="{987B45FC-DC75-EC5D-98F7-5CB38E779DFF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C89603CF-ED83-A083-0D3B-01F7447F6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08343E6-6290-AF49-A971-74F70850F7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18C02BB-869E-203D-0D67-6499C96F11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8D88B-00EC-46E0-B599-FE34BF85E0FD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D7263ED-04D4-9027-8081-4474B0CB80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BAAB3AF-12C1-B798-BBEA-2091EA3037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258B23-955B-4AB4-9A37-141CBB9B5839}" type="slidenum">
              <a:rPr lang="pt-BR" smtClean="0"/>
              <a:t>‹nº›</a:t>
            </a:fld>
            <a:endParaRPr lang="pt-BR"/>
          </a:p>
        </p:txBody>
      </p:sp>
      <p:pic>
        <p:nvPicPr>
          <p:cNvPr id="9" name="Imagem 8" descr="Forma">
            <a:extLst>
              <a:ext uri="{FF2B5EF4-FFF2-40B4-BE49-F238E27FC236}">
                <a16:creationId xmlns:a16="http://schemas.microsoft.com/office/drawing/2014/main" id="{F02B237E-F69F-5F35-E302-61380053F1BC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1257C51F-0D7C-C8DD-A01E-043D6B590C60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6417" y="219049"/>
            <a:ext cx="1876525" cy="22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421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9" r:id="rId12"/>
    <p:sldLayoutId id="214748369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D709AA42-595E-26D2-BBB3-A9480E1B0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48C2063-84A0-9723-EBF0-B2A56B46E7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22DCC11-8F90-23BD-5711-24649C926B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7CADC-324E-4F2A-A3EF-2AD3A12B2C0E}" type="datetimeFigureOut">
              <a:rPr lang="pt-BR" smtClean="0"/>
              <a:t>16/04/2025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901B9ED-B8ED-A38B-1BFB-96D9F8861F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D68B386-5854-41F6-B4F8-35542795EE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E17CE5-3294-44C8-A452-FCF3011481D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23918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EEF256-1618-A8CC-FD27-AC74B8E2FD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6762018B-11F2-AD81-059E-2D1550337A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" y="4426"/>
            <a:ext cx="12191999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CC4CCCEB-A946-E3EF-644E-E85140B064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98317" y="141878"/>
            <a:ext cx="1876524" cy="225182"/>
          </a:xfrm>
          <a:prstGeom prst="rect">
            <a:avLst/>
          </a:prstGeom>
        </p:spPr>
      </p:pic>
      <p:sp>
        <p:nvSpPr>
          <p:cNvPr id="66" name="CaixaDeTexto 65">
            <a:extLst>
              <a:ext uri="{FF2B5EF4-FFF2-40B4-BE49-F238E27FC236}">
                <a16:creationId xmlns:a16="http://schemas.microsoft.com/office/drawing/2014/main" id="{662B0206-4B97-CC4F-055D-E7C1E9FC44FC}"/>
              </a:ext>
            </a:extLst>
          </p:cNvPr>
          <p:cNvSpPr txBox="1"/>
          <p:nvPr/>
        </p:nvSpPr>
        <p:spPr>
          <a:xfrm>
            <a:off x="1030950" y="1450886"/>
            <a:ext cx="207827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600" b="1" dirty="0">
                <a:solidFill>
                  <a:srgbClr val="005EBC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ADIMP-MS</a:t>
            </a:r>
          </a:p>
        </p:txBody>
      </p:sp>
      <p:sp>
        <p:nvSpPr>
          <p:cNvPr id="68" name="CaixaDeTexto 67">
            <a:extLst>
              <a:ext uri="{FF2B5EF4-FFF2-40B4-BE49-F238E27FC236}">
                <a16:creationId xmlns:a16="http://schemas.microsoft.com/office/drawing/2014/main" id="{81501D0E-5F15-FE61-6A80-8450CAFECD1E}"/>
              </a:ext>
            </a:extLst>
          </p:cNvPr>
          <p:cNvSpPr txBox="1"/>
          <p:nvPr/>
        </p:nvSpPr>
        <p:spPr>
          <a:xfrm>
            <a:off x="3302300" y="5799912"/>
            <a:ext cx="53377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solidFill>
                  <a:schemeClr val="bg1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Ponta Porã - MS</a:t>
            </a:r>
          </a:p>
          <a:p>
            <a:pPr algn="ctr"/>
            <a:r>
              <a:rPr lang="pt-BR" sz="2400" dirty="0">
                <a:solidFill>
                  <a:schemeClr val="bg1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16/04/2025</a:t>
            </a:r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A35440E8-5C53-79B0-E3F7-129CEDF457F3}"/>
              </a:ext>
            </a:extLst>
          </p:cNvPr>
          <p:cNvSpPr/>
          <p:nvPr/>
        </p:nvSpPr>
        <p:spPr>
          <a:xfrm>
            <a:off x="1281701" y="872474"/>
            <a:ext cx="9992299" cy="116897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400" b="1" kern="100" dirty="0">
                <a:solidFill>
                  <a:schemeClr val="accent1">
                    <a:lumMod val="75000"/>
                  </a:schemeClr>
                </a:solidFill>
                <a:latin typeface="Rawline" panose="00000500000000000000" pitchFamily="2" charset="0"/>
                <a:cs typeface="Times New Roman" panose="02020603050405020304" pitchFamily="18" charset="0"/>
              </a:rPr>
              <a:t>O Parcelamento na PEC 66</a:t>
            </a:r>
          </a:p>
        </p:txBody>
      </p:sp>
      <p:pic>
        <p:nvPicPr>
          <p:cNvPr id="11" name="Imagem 10" descr="Mapa&#10;&#10;O conteúdo gerado por IA pode estar incorreto.">
            <a:extLst>
              <a:ext uri="{FF2B5EF4-FFF2-40B4-BE49-F238E27FC236}">
                <a16:creationId xmlns:a16="http://schemas.microsoft.com/office/drawing/2014/main" id="{58C0BFD4-9057-B4A9-3872-774FE49D29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0028" y="3156051"/>
            <a:ext cx="3502159" cy="3560071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58A922A4-7BE3-8400-AB29-540919FD557B}"/>
              </a:ext>
            </a:extLst>
          </p:cNvPr>
          <p:cNvSpPr txBox="1"/>
          <p:nvPr/>
        </p:nvSpPr>
        <p:spPr>
          <a:xfrm>
            <a:off x="8958488" y="4355384"/>
            <a:ext cx="28310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rgbClr val="FFC000"/>
                </a:solidFill>
                <a:latin typeface="Rawline" panose="00000500000000000000" pitchFamily="2" charset="0"/>
              </a:rPr>
              <a:t>10º Congresso Estadual de Previdência </a:t>
            </a:r>
          </a:p>
          <a:p>
            <a:pPr algn="ctr"/>
            <a:r>
              <a:rPr lang="pt-BR" b="1" dirty="0">
                <a:solidFill>
                  <a:srgbClr val="FFC000"/>
                </a:solidFill>
                <a:latin typeface="Rawline" panose="00000500000000000000" pitchFamily="2" charset="0"/>
              </a:rPr>
              <a:t>ADIMP-MS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477723FF-A24F-9C8B-C814-8D87746F0812}"/>
              </a:ext>
            </a:extLst>
          </p:cNvPr>
          <p:cNvSpPr txBox="1"/>
          <p:nvPr/>
        </p:nvSpPr>
        <p:spPr>
          <a:xfrm>
            <a:off x="402416" y="4312816"/>
            <a:ext cx="875732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1" kern="100" dirty="0" err="1">
                <a:solidFill>
                  <a:schemeClr val="bg1"/>
                </a:solidFill>
                <a:latin typeface="Rawline" panose="000005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Ilusca</a:t>
            </a:r>
            <a:r>
              <a:rPr lang="pt-BR" sz="2400" b="1" kern="100" dirty="0">
                <a:solidFill>
                  <a:schemeClr val="bg1"/>
                </a:solidFill>
                <a:latin typeface="Rawline" panose="000005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 Maria Pinheiro Silva</a:t>
            </a:r>
            <a:endParaRPr lang="pt-BR" sz="2400" b="1" kern="100" dirty="0">
              <a:solidFill>
                <a:schemeClr val="bg1"/>
              </a:solidFill>
              <a:effectLst/>
              <a:latin typeface="Rawline" panose="00000500000000000000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pt-BR" sz="2400" b="1" kern="100" dirty="0">
                <a:solidFill>
                  <a:schemeClr val="bg1"/>
                </a:solidFill>
                <a:latin typeface="Rawline" panose="00000500000000000000" pitchFamily="2" charset="0"/>
                <a:ea typeface="Aptos" panose="020B0004020202020204" pitchFamily="34" charset="0"/>
                <a:cs typeface="Times New Roman" panose="02020603050405020304" pitchFamily="18" charset="0"/>
              </a:rPr>
              <a:t>Coordenação de Repasse e Parcelamento - DRPPS</a:t>
            </a:r>
            <a:endParaRPr lang="pt-BR" sz="2400" kern="100" dirty="0">
              <a:solidFill>
                <a:schemeClr val="bg1"/>
              </a:solidFill>
              <a:effectLst/>
              <a:latin typeface="Rawline" panose="00000500000000000000" pitchFamily="2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622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A715AA-EA67-B383-D018-1DF9B338CD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1FD5B80B-9C06-F62C-1DAA-5592C4C989C2}"/>
              </a:ext>
            </a:extLst>
          </p:cNvPr>
          <p:cNvSpPr/>
          <p:nvPr/>
        </p:nvSpPr>
        <p:spPr>
          <a:xfrm>
            <a:off x="284988" y="662940"/>
            <a:ext cx="11311128" cy="5532120"/>
          </a:xfrm>
          <a:prstGeom prst="roundRect">
            <a:avLst/>
          </a:prstGeom>
          <a:solidFill>
            <a:schemeClr val="bg1"/>
          </a:solidFill>
          <a:ln w="3175">
            <a:solidFill>
              <a:srgbClr val="005E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6116B2A4-2D6B-A57E-F20D-51EC0DAEDF43}"/>
              </a:ext>
            </a:extLst>
          </p:cNvPr>
          <p:cNvSpPr txBox="1"/>
          <p:nvPr/>
        </p:nvSpPr>
        <p:spPr>
          <a:xfrm>
            <a:off x="984504" y="730048"/>
            <a:ext cx="10515600" cy="982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pt-BR" sz="32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Última Atualização 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AB8CB7B7-D239-2F90-9FF1-FB6854904C09}"/>
              </a:ext>
            </a:extLst>
          </p:cNvPr>
          <p:cNvSpPr txBox="1"/>
          <p:nvPr/>
        </p:nvSpPr>
        <p:spPr>
          <a:xfrm>
            <a:off x="691896" y="1712393"/>
            <a:ext cx="1022974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Comissão especial foi instalada para análise da proposta;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Comissão será responsável por emitir parecer sobre o texto da PEC;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Após aprovação na Comissão, a proposta seguirá para votação no Plenário da Câmara dos Deputados;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Texto ainda pode sofrer alterações durante essa fase;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Momento oportuno para acompanhamento e articulação institucional.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800" b="1" dirty="0">
              <a:solidFill>
                <a:srgbClr val="1D417C"/>
              </a:solidFill>
              <a:latin typeface="Rawline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12430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020740-C545-6799-8577-86DF1E9A22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3309CF1C-ED35-B928-EBCA-E6233353AD1C}"/>
              </a:ext>
            </a:extLst>
          </p:cNvPr>
          <p:cNvSpPr/>
          <p:nvPr/>
        </p:nvSpPr>
        <p:spPr>
          <a:xfrm>
            <a:off x="284988" y="662940"/>
            <a:ext cx="11311128" cy="5532120"/>
          </a:xfrm>
          <a:prstGeom prst="roundRect">
            <a:avLst/>
          </a:prstGeom>
          <a:solidFill>
            <a:schemeClr val="bg1"/>
          </a:solidFill>
          <a:ln w="3175">
            <a:solidFill>
              <a:srgbClr val="005E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B87DD508-EDDF-A75C-2E7C-279785AC257E}"/>
              </a:ext>
            </a:extLst>
          </p:cNvPr>
          <p:cNvSpPr txBox="1"/>
          <p:nvPr/>
        </p:nvSpPr>
        <p:spPr>
          <a:xfrm>
            <a:off x="984504" y="681923"/>
            <a:ext cx="10515600" cy="982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pt-BR" sz="32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Regras Complementares e Critérios Técnicos	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08924E2-BD25-9AB7-B425-9383888AA045}"/>
              </a:ext>
            </a:extLst>
          </p:cNvPr>
          <p:cNvSpPr txBox="1"/>
          <p:nvPr/>
        </p:nvSpPr>
        <p:spPr>
          <a:xfrm>
            <a:off x="888492" y="1536174"/>
            <a:ext cx="10132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Ato do MPS (via Portaria) definirá critérios para: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Parcelamento;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Comprovante de reforma previdenciária;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Adesão ao Programa de Regularidade Previdenciária.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DF861F47-4D76-398D-3D75-1E11D57F862A}"/>
              </a:ext>
            </a:extLst>
          </p:cNvPr>
          <p:cNvSpPr txBox="1"/>
          <p:nvPr/>
        </p:nvSpPr>
        <p:spPr>
          <a:xfrm>
            <a:off x="984504" y="3429000"/>
            <a:ext cx="10132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O Programa de Regularidade Previdenciária contemplará condições específicas: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Cumprimento das exigências do CRP;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24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Busca do Equilíbrio financeiro e atuarial dos RPPS. </a:t>
            </a:r>
          </a:p>
        </p:txBody>
      </p:sp>
    </p:spTree>
    <p:extLst>
      <p:ext uri="{BB962C8B-B14F-4D97-AF65-F5344CB8AC3E}">
        <p14:creationId xmlns:p14="http://schemas.microsoft.com/office/powerpoint/2010/main" val="10403884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8125CE05-1231-48BB-9C86-E3E64DB156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5007"/>
            <a:ext cx="12191999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CA28350C-0B01-B24D-E23F-B28375E3BA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98317" y="141878"/>
            <a:ext cx="1876524" cy="225182"/>
          </a:xfrm>
          <a:prstGeom prst="rect">
            <a:avLst/>
          </a:prstGeom>
        </p:spPr>
      </p:pic>
      <p:sp>
        <p:nvSpPr>
          <p:cNvPr id="49" name="CaixaDeTexto 48">
            <a:extLst>
              <a:ext uri="{FF2B5EF4-FFF2-40B4-BE49-F238E27FC236}">
                <a16:creationId xmlns:a16="http://schemas.microsoft.com/office/drawing/2014/main" id="{4ADD0566-2673-E45C-4492-7DAA83F7EC93}"/>
              </a:ext>
            </a:extLst>
          </p:cNvPr>
          <p:cNvSpPr txBox="1"/>
          <p:nvPr/>
        </p:nvSpPr>
        <p:spPr>
          <a:xfrm>
            <a:off x="1282565" y="3205297"/>
            <a:ext cx="5342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Obrigada!</a:t>
            </a:r>
          </a:p>
        </p:txBody>
      </p:sp>
      <p:grpSp>
        <p:nvGrpSpPr>
          <p:cNvPr id="53" name="Group 42">
            <a:extLst>
              <a:ext uri="{FF2B5EF4-FFF2-40B4-BE49-F238E27FC236}">
                <a16:creationId xmlns:a16="http://schemas.microsoft.com/office/drawing/2014/main" id="{F025CDAA-2A89-C521-FC81-6DB05FB986CB}"/>
              </a:ext>
            </a:extLst>
          </p:cNvPr>
          <p:cNvGrpSpPr/>
          <p:nvPr/>
        </p:nvGrpSpPr>
        <p:grpSpPr bwMode="gray">
          <a:xfrm>
            <a:off x="6896146" y="486264"/>
            <a:ext cx="3240000" cy="3240000"/>
            <a:chOff x="10433407" y="2712798"/>
            <a:chExt cx="1430820" cy="1430820"/>
          </a:xfrm>
          <a:solidFill>
            <a:schemeClr val="bg1"/>
          </a:solidFill>
        </p:grpSpPr>
        <p:sp>
          <p:nvSpPr>
            <p:cNvPr id="63" name="Oval 43">
              <a:extLst>
                <a:ext uri="{FF2B5EF4-FFF2-40B4-BE49-F238E27FC236}">
                  <a16:creationId xmlns:a16="http://schemas.microsoft.com/office/drawing/2014/main" id="{26F01187-42F9-18CD-8E12-6B4CD2FC8ECB}"/>
                </a:ext>
              </a:extLst>
            </p:cNvPr>
            <p:cNvSpPr/>
            <p:nvPr/>
          </p:nvSpPr>
          <p:spPr bwMode="gray">
            <a:xfrm>
              <a:off x="10507166" y="2786557"/>
              <a:ext cx="1283301" cy="12833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5000"/>
                </a:lnSpc>
              </a:pPr>
              <a:endParaRPr lang="en-US" sz="800" kern="100" spc="-20" dirty="0">
                <a:latin typeface="+mj-lt"/>
              </a:endParaRPr>
            </a:p>
          </p:txBody>
        </p:sp>
        <p:sp>
          <p:nvSpPr>
            <p:cNvPr id="64" name="Donut 44">
              <a:extLst>
                <a:ext uri="{FF2B5EF4-FFF2-40B4-BE49-F238E27FC236}">
                  <a16:creationId xmlns:a16="http://schemas.microsoft.com/office/drawing/2014/main" id="{68723F14-B6AE-9B01-5412-C4CA10B1CA3E}"/>
                </a:ext>
              </a:extLst>
            </p:cNvPr>
            <p:cNvSpPr/>
            <p:nvPr/>
          </p:nvSpPr>
          <p:spPr bwMode="gray">
            <a:xfrm>
              <a:off x="10433407" y="2712798"/>
              <a:ext cx="1430820" cy="1430820"/>
            </a:xfrm>
            <a:prstGeom prst="donut">
              <a:avLst>
                <a:gd name="adj" fmla="val 15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5000"/>
                </a:lnSpc>
              </a:pPr>
              <a:endParaRPr lang="en-US" dirty="0">
                <a:solidFill>
                  <a:schemeClr val="tx1"/>
                </a:solidFill>
                <a:latin typeface="+mj-lt"/>
              </a:endParaRPr>
            </a:p>
          </p:txBody>
        </p:sp>
      </p:grpSp>
      <p:grpSp>
        <p:nvGrpSpPr>
          <p:cNvPr id="56" name="Group 63">
            <a:extLst>
              <a:ext uri="{FF2B5EF4-FFF2-40B4-BE49-F238E27FC236}">
                <a16:creationId xmlns:a16="http://schemas.microsoft.com/office/drawing/2014/main" id="{91D42124-D088-D6F1-10DD-504F6FB8BFEA}"/>
              </a:ext>
            </a:extLst>
          </p:cNvPr>
          <p:cNvGrpSpPr/>
          <p:nvPr/>
        </p:nvGrpSpPr>
        <p:grpSpPr bwMode="gray">
          <a:xfrm>
            <a:off x="9237293" y="3429000"/>
            <a:ext cx="2160000" cy="2160000"/>
            <a:chOff x="9292845" y="2862009"/>
            <a:chExt cx="1430820" cy="1430820"/>
          </a:xfrm>
          <a:solidFill>
            <a:schemeClr val="bg1"/>
          </a:solidFill>
        </p:grpSpPr>
        <p:sp>
          <p:nvSpPr>
            <p:cNvPr id="57" name="Oval 64">
              <a:extLst>
                <a:ext uri="{FF2B5EF4-FFF2-40B4-BE49-F238E27FC236}">
                  <a16:creationId xmlns:a16="http://schemas.microsoft.com/office/drawing/2014/main" id="{1441FA25-2E7B-1197-4926-85BE369275F0}"/>
                </a:ext>
              </a:extLst>
            </p:cNvPr>
            <p:cNvSpPr/>
            <p:nvPr/>
          </p:nvSpPr>
          <p:spPr bwMode="gray">
            <a:xfrm>
              <a:off x="9371703" y="2935768"/>
              <a:ext cx="1283301" cy="128330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5000"/>
                </a:lnSpc>
              </a:pPr>
              <a:br>
                <a:rPr lang="en-US" sz="1050" b="1" kern="100" spc="-20" dirty="0">
                  <a:latin typeface="+mj-lt"/>
                </a:rPr>
              </a:br>
              <a:r>
                <a:rPr lang="en-US" sz="1050" b="1" kern="100" spc="-20" dirty="0">
                  <a:latin typeface="+mj-lt"/>
                </a:rPr>
                <a:t>Patti, &amp; Paula</a:t>
              </a:r>
            </a:p>
          </p:txBody>
        </p:sp>
        <p:sp>
          <p:nvSpPr>
            <p:cNvPr id="58" name="Donut 65">
              <a:extLst>
                <a:ext uri="{FF2B5EF4-FFF2-40B4-BE49-F238E27FC236}">
                  <a16:creationId xmlns:a16="http://schemas.microsoft.com/office/drawing/2014/main" id="{47809604-2B09-8A0B-21D3-25340A0EE39C}"/>
                </a:ext>
              </a:extLst>
            </p:cNvPr>
            <p:cNvSpPr/>
            <p:nvPr/>
          </p:nvSpPr>
          <p:spPr bwMode="gray">
            <a:xfrm>
              <a:off x="9292845" y="2862009"/>
              <a:ext cx="1430820" cy="1430820"/>
            </a:xfrm>
            <a:prstGeom prst="donut">
              <a:avLst>
                <a:gd name="adj" fmla="val 155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95000"/>
                </a:lnSpc>
              </a:pPr>
              <a:endParaRPr lang="en-US" kern="100" spc="-20" dirty="0">
                <a:solidFill>
                  <a:schemeClr val="tx1"/>
                </a:solidFill>
                <a:latin typeface="+mj-lt"/>
              </a:endParaRPr>
            </a:p>
          </p:txBody>
        </p:sp>
      </p:grpSp>
      <p:sp>
        <p:nvSpPr>
          <p:cNvPr id="66" name="CaixaDeTexto 65">
            <a:extLst>
              <a:ext uri="{FF2B5EF4-FFF2-40B4-BE49-F238E27FC236}">
                <a16:creationId xmlns:a16="http://schemas.microsoft.com/office/drawing/2014/main" id="{B7481FC0-1E1C-9EDD-9942-BDEC5129FC67}"/>
              </a:ext>
            </a:extLst>
          </p:cNvPr>
          <p:cNvSpPr txBox="1"/>
          <p:nvPr/>
        </p:nvSpPr>
        <p:spPr>
          <a:xfrm>
            <a:off x="9285850" y="4262777"/>
            <a:ext cx="207827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600" b="1" dirty="0">
                <a:solidFill>
                  <a:srgbClr val="005EBC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ADIMP-MS</a:t>
            </a:r>
          </a:p>
        </p:txBody>
      </p:sp>
      <p:sp>
        <p:nvSpPr>
          <p:cNvPr id="67" name="CaixaDeTexto 66">
            <a:extLst>
              <a:ext uri="{FF2B5EF4-FFF2-40B4-BE49-F238E27FC236}">
                <a16:creationId xmlns:a16="http://schemas.microsoft.com/office/drawing/2014/main" id="{F8C05521-8294-D224-A6F6-50ABAC634AFD}"/>
              </a:ext>
            </a:extLst>
          </p:cNvPr>
          <p:cNvSpPr txBox="1"/>
          <p:nvPr/>
        </p:nvSpPr>
        <p:spPr>
          <a:xfrm>
            <a:off x="6883738" y="1697107"/>
            <a:ext cx="325240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600" b="1" dirty="0">
                <a:solidFill>
                  <a:srgbClr val="005EBC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Representantes dos RPPS/MS</a:t>
            </a:r>
          </a:p>
        </p:txBody>
      </p:sp>
    </p:spTree>
    <p:extLst>
      <p:ext uri="{BB962C8B-B14F-4D97-AF65-F5344CB8AC3E}">
        <p14:creationId xmlns:p14="http://schemas.microsoft.com/office/powerpoint/2010/main" val="392130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C962E-45D0-F661-3151-A7C26A4917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9C5547FB-309D-32D4-D187-AB2AE2B54E6E}"/>
              </a:ext>
            </a:extLst>
          </p:cNvPr>
          <p:cNvSpPr/>
          <p:nvPr/>
        </p:nvSpPr>
        <p:spPr>
          <a:xfrm>
            <a:off x="284988" y="662940"/>
            <a:ext cx="11311128" cy="5532120"/>
          </a:xfrm>
          <a:prstGeom prst="roundRect">
            <a:avLst/>
          </a:prstGeom>
          <a:solidFill>
            <a:schemeClr val="bg1"/>
          </a:solidFill>
          <a:ln w="3175">
            <a:solidFill>
              <a:srgbClr val="005E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D8A55B53-AA83-F7FC-2B8E-7006AFD6A622}"/>
              </a:ext>
            </a:extLst>
          </p:cNvPr>
          <p:cNvSpPr txBox="1"/>
          <p:nvPr/>
        </p:nvSpPr>
        <p:spPr>
          <a:xfrm>
            <a:off x="984504" y="681923"/>
            <a:ext cx="10515600" cy="982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pt-BR" sz="32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Parcelamento de Débitos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47C7D0C9-DC2E-449F-355F-7FE430366FE4}"/>
              </a:ext>
            </a:extLst>
          </p:cNvPr>
          <p:cNvSpPr txBox="1"/>
          <p:nvPr/>
        </p:nvSpPr>
        <p:spPr>
          <a:xfrm>
            <a:off x="595884" y="1878851"/>
            <a:ext cx="488690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Regra Atual </a:t>
            </a:r>
          </a:p>
          <a:p>
            <a:pPr algn="ctr"/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Portaria 1.467/2022</a:t>
            </a:r>
          </a:p>
          <a:p>
            <a:pPr algn="ctr"/>
            <a:endParaRPr lang="pt-BR" sz="2800" dirty="0">
              <a:solidFill>
                <a:srgbClr val="1D417C"/>
              </a:solidFill>
              <a:latin typeface="Rawline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Parcelamento convencional em </a:t>
            </a:r>
            <a:r>
              <a:rPr lang="pt-BR" sz="2800" b="1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até 60 meses</a:t>
            </a:r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.</a:t>
            </a:r>
          </a:p>
          <a:p>
            <a:pPr algn="ctr"/>
            <a:endParaRPr lang="pt-BR" sz="2800" dirty="0">
              <a:solidFill>
                <a:srgbClr val="1D417C"/>
              </a:solidFill>
              <a:latin typeface="Rawline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Parcelamento Especial em </a:t>
            </a:r>
            <a:b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</a:br>
            <a:r>
              <a:rPr lang="pt-BR" sz="2800" b="1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até 60 meses, </a:t>
            </a:r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para débitos até 03/2017 (EC 103/2019)</a:t>
            </a:r>
            <a:endParaRPr lang="pt-BR" sz="2800" b="1" dirty="0">
              <a:solidFill>
                <a:srgbClr val="1D417C"/>
              </a:solidFill>
              <a:latin typeface="Rawline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33043BD3-8A0C-FFBF-FBD7-DB7F8E4B639A}"/>
              </a:ext>
            </a:extLst>
          </p:cNvPr>
          <p:cNvSpPr txBox="1"/>
          <p:nvPr/>
        </p:nvSpPr>
        <p:spPr>
          <a:xfrm>
            <a:off x="5482791" y="1878851"/>
            <a:ext cx="51531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PEC 66/2023</a:t>
            </a:r>
            <a:endParaRPr lang="pt-BR" sz="2800" dirty="0">
              <a:solidFill>
                <a:srgbClr val="1D417C"/>
              </a:solidFill>
              <a:latin typeface="Rawline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pt-BR" sz="2800" dirty="0">
              <a:solidFill>
                <a:srgbClr val="1D417C"/>
              </a:solidFill>
              <a:latin typeface="Rawline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Prevê parcelamento especial em </a:t>
            </a:r>
            <a:r>
              <a:rPr lang="pt-BR" sz="2800" b="1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até 300 meses</a:t>
            </a:r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, com requisitos adicionais.</a:t>
            </a:r>
          </a:p>
        </p:txBody>
      </p:sp>
    </p:spTree>
    <p:extLst>
      <p:ext uri="{BB962C8B-B14F-4D97-AF65-F5344CB8AC3E}">
        <p14:creationId xmlns:p14="http://schemas.microsoft.com/office/powerpoint/2010/main" val="462060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1C2831-07AE-8B02-ECD5-1A69C2F3F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62206EF8-CB1F-7DA5-1229-40B08E2E133D}"/>
              </a:ext>
            </a:extLst>
          </p:cNvPr>
          <p:cNvSpPr/>
          <p:nvPr/>
        </p:nvSpPr>
        <p:spPr>
          <a:xfrm>
            <a:off x="284988" y="662940"/>
            <a:ext cx="11311128" cy="5532120"/>
          </a:xfrm>
          <a:prstGeom prst="roundRect">
            <a:avLst/>
          </a:prstGeom>
          <a:solidFill>
            <a:schemeClr val="bg1"/>
          </a:solidFill>
          <a:ln w="3175">
            <a:solidFill>
              <a:srgbClr val="005E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2B0686F2-6165-9893-DE32-74B13EDE14EB}"/>
              </a:ext>
            </a:extLst>
          </p:cNvPr>
          <p:cNvSpPr txBox="1"/>
          <p:nvPr/>
        </p:nvSpPr>
        <p:spPr>
          <a:xfrm>
            <a:off x="984504" y="681923"/>
            <a:ext cx="10515600" cy="982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pt-BR" sz="32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Parcelamento de Débitos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80E5110C-7336-3379-0E43-2058F80A8EDE}"/>
              </a:ext>
            </a:extLst>
          </p:cNvPr>
          <p:cNvSpPr txBox="1"/>
          <p:nvPr/>
        </p:nvSpPr>
        <p:spPr>
          <a:xfrm>
            <a:off x="825500" y="1878851"/>
            <a:ext cx="1038859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EC 113/2021</a:t>
            </a:r>
          </a:p>
          <a:p>
            <a:endParaRPr lang="pt-BR" sz="2800" b="1" dirty="0">
              <a:solidFill>
                <a:srgbClr val="1D417C"/>
              </a:solidFill>
              <a:latin typeface="Rawline" panose="00000500000000000000" pitchFamily="2" charset="0"/>
              <a:cs typeface="Poppins" panose="00000500000000000000" pitchFamily="2" charset="0"/>
            </a:endParaRPr>
          </a:p>
          <a:p>
            <a:endParaRPr lang="pt-BR" sz="2800" b="1" dirty="0">
              <a:solidFill>
                <a:srgbClr val="1D417C"/>
              </a:solidFill>
              <a:latin typeface="Rawline" panose="00000500000000000000" pitchFamily="2" charset="0"/>
              <a:cs typeface="Poppins" panose="00000500000000000000" pitchFamily="2" charset="0"/>
            </a:endParaRPr>
          </a:p>
          <a:p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Na EC 113, apenas 5 municípios do Estado do MS obtiveram o ateste de cumprimento dos requisitos e puderam firmar acordo especial.</a:t>
            </a:r>
          </a:p>
        </p:txBody>
      </p:sp>
    </p:spTree>
    <p:extLst>
      <p:ext uri="{BB962C8B-B14F-4D97-AF65-F5344CB8AC3E}">
        <p14:creationId xmlns:p14="http://schemas.microsoft.com/office/powerpoint/2010/main" val="2889392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1D140-C7DB-7BCD-A703-17D4B1E6C1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C3589F43-F3CA-58BF-C037-B023EAEDE4C3}"/>
              </a:ext>
            </a:extLst>
          </p:cNvPr>
          <p:cNvSpPr/>
          <p:nvPr/>
        </p:nvSpPr>
        <p:spPr>
          <a:xfrm>
            <a:off x="284988" y="662940"/>
            <a:ext cx="11311128" cy="5532120"/>
          </a:xfrm>
          <a:prstGeom prst="roundRect">
            <a:avLst/>
          </a:prstGeom>
          <a:solidFill>
            <a:schemeClr val="bg1"/>
          </a:solidFill>
          <a:ln w="3175">
            <a:solidFill>
              <a:srgbClr val="005E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92B741FF-EBDC-FDA9-289E-91C9F3885F18}"/>
              </a:ext>
            </a:extLst>
          </p:cNvPr>
          <p:cNvSpPr txBox="1"/>
          <p:nvPr/>
        </p:nvSpPr>
        <p:spPr>
          <a:xfrm>
            <a:off x="984504" y="730048"/>
            <a:ext cx="10515600" cy="982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pt-BR" sz="32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Novidades 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2462B3A4-87DD-AFBF-EA97-23C49F981B95}"/>
              </a:ext>
            </a:extLst>
          </p:cNvPr>
          <p:cNvSpPr txBox="1"/>
          <p:nvPr/>
        </p:nvSpPr>
        <p:spPr>
          <a:xfrm>
            <a:off x="825679" y="2086536"/>
            <a:ext cx="1022974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Adesão ao Programa de Regularidade Previdenciária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Contemplará prazos e condições diferenciadas para o cumprimento das exigências do CRP.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Detalhes serão definidos em regulamento posterior</a:t>
            </a:r>
          </a:p>
          <a:p>
            <a:r>
              <a:rPr lang="pt-BR" sz="2800" b="1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Comprovação de requisitos em até 15 meses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O ente deverá comprovar o atendimento às exigências legais após a promulgação da PEC.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800" b="1" dirty="0">
              <a:solidFill>
                <a:srgbClr val="1D417C"/>
              </a:solidFill>
              <a:latin typeface="Rawline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782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A1D0CD-1FC4-0CA5-C0D5-7701B842D1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1E21713C-1267-B837-369B-36C20FB95DE8}"/>
              </a:ext>
            </a:extLst>
          </p:cNvPr>
          <p:cNvSpPr/>
          <p:nvPr/>
        </p:nvSpPr>
        <p:spPr>
          <a:xfrm>
            <a:off x="284988" y="662940"/>
            <a:ext cx="11311128" cy="5532120"/>
          </a:xfrm>
          <a:prstGeom prst="roundRect">
            <a:avLst/>
          </a:prstGeom>
          <a:solidFill>
            <a:schemeClr val="bg1"/>
          </a:solidFill>
          <a:ln w="3175">
            <a:solidFill>
              <a:srgbClr val="005E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85276EAB-3E59-C604-FD60-E566C9A92065}"/>
              </a:ext>
            </a:extLst>
          </p:cNvPr>
          <p:cNvSpPr txBox="1"/>
          <p:nvPr/>
        </p:nvSpPr>
        <p:spPr>
          <a:xfrm>
            <a:off x="984504" y="730048"/>
            <a:ext cx="10515600" cy="982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pt-BR" sz="32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Requisitos para Adesão ao Parcelamento Especial – PEC 66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DD4A89B9-E5B5-A8BF-10DE-29B9034C0EE2}"/>
              </a:ext>
            </a:extLst>
          </p:cNvPr>
          <p:cNvSpPr txBox="1"/>
          <p:nvPr/>
        </p:nvSpPr>
        <p:spPr>
          <a:xfrm>
            <a:off x="462894" y="3025301"/>
            <a:ext cx="48869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Adoção de regras semelhantes às da União</a:t>
            </a:r>
            <a:endParaRPr lang="pt-BR" sz="2800" dirty="0">
              <a:solidFill>
                <a:srgbClr val="1D417C"/>
              </a:solidFill>
              <a:latin typeface="Rawline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18E6BF1F-4FB7-DA04-9D1A-E7057C743C6F}"/>
              </a:ext>
            </a:extLst>
          </p:cNvPr>
          <p:cNvSpPr txBox="1"/>
          <p:nvPr/>
        </p:nvSpPr>
        <p:spPr>
          <a:xfrm>
            <a:off x="2309101" y="2158329"/>
            <a:ext cx="1194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>
                <a:solidFill>
                  <a:schemeClr val="accent2">
                    <a:lumMod val="75000"/>
                  </a:schemeClr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01</a:t>
            </a:r>
            <a:endParaRPr lang="pt-BR" sz="3600" dirty="0">
              <a:solidFill>
                <a:schemeClr val="accent2">
                  <a:lumMod val="75000"/>
                </a:schemeClr>
              </a:solidFill>
              <a:latin typeface="Rawline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9B84F64-FF73-8F3A-342C-83896AA6AD7A}"/>
              </a:ext>
            </a:extLst>
          </p:cNvPr>
          <p:cNvSpPr txBox="1"/>
          <p:nvPr/>
        </p:nvSpPr>
        <p:spPr>
          <a:xfrm>
            <a:off x="5527707" y="2320523"/>
            <a:ext cx="51531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Elegibilidade, cálculo e reajuste dos benefícios previdenciários com base no art. 40 da CF/88.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Visa contribuição efetiva para o equilíbrio atuarial.</a:t>
            </a:r>
          </a:p>
        </p:txBody>
      </p:sp>
    </p:spTree>
    <p:extLst>
      <p:ext uri="{BB962C8B-B14F-4D97-AF65-F5344CB8AC3E}">
        <p14:creationId xmlns:p14="http://schemas.microsoft.com/office/powerpoint/2010/main" val="31880659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011D15-C859-85BB-6690-0A80A27B29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5B49AF6E-F96D-3416-B748-E7B64606488A}"/>
              </a:ext>
            </a:extLst>
          </p:cNvPr>
          <p:cNvSpPr/>
          <p:nvPr/>
        </p:nvSpPr>
        <p:spPr>
          <a:xfrm>
            <a:off x="284988" y="662940"/>
            <a:ext cx="11311128" cy="5532120"/>
          </a:xfrm>
          <a:prstGeom prst="roundRect">
            <a:avLst/>
          </a:prstGeom>
          <a:solidFill>
            <a:schemeClr val="bg1"/>
          </a:solidFill>
          <a:ln w="3175">
            <a:solidFill>
              <a:srgbClr val="005E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DEFC9171-AFE2-64A7-ED55-F39444E23528}"/>
              </a:ext>
            </a:extLst>
          </p:cNvPr>
          <p:cNvSpPr txBox="1"/>
          <p:nvPr/>
        </p:nvSpPr>
        <p:spPr>
          <a:xfrm>
            <a:off x="984504" y="730048"/>
            <a:ext cx="10515600" cy="982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pt-BR" sz="32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Requisitos para Adesão ao Parcelamento Especial – PEC 66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6B64B54E-EAB4-F2B3-FB35-E2DAD131C5B4}"/>
              </a:ext>
            </a:extLst>
          </p:cNvPr>
          <p:cNvSpPr txBox="1"/>
          <p:nvPr/>
        </p:nvSpPr>
        <p:spPr>
          <a:xfrm>
            <a:off x="462894" y="3025301"/>
            <a:ext cx="48869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Adequação do rol de benefícios</a:t>
            </a:r>
            <a:endParaRPr lang="pt-BR" sz="2800" dirty="0">
              <a:solidFill>
                <a:srgbClr val="1D417C"/>
              </a:solidFill>
              <a:latin typeface="Rawline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7B1AC33-5283-7FB2-6168-465A401D34BC}"/>
              </a:ext>
            </a:extLst>
          </p:cNvPr>
          <p:cNvSpPr txBox="1"/>
          <p:nvPr/>
        </p:nvSpPr>
        <p:spPr>
          <a:xfrm>
            <a:off x="2309101" y="2158329"/>
            <a:ext cx="1194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>
                <a:solidFill>
                  <a:schemeClr val="accent2">
                    <a:lumMod val="75000"/>
                  </a:schemeClr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02</a:t>
            </a:r>
            <a:endParaRPr lang="pt-BR" sz="3600" dirty="0">
              <a:solidFill>
                <a:schemeClr val="accent2">
                  <a:lumMod val="75000"/>
                </a:schemeClr>
              </a:solidFill>
              <a:latin typeface="Rawline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A2BE529F-9662-1C21-F9A5-6F1C7C4AFD9A}"/>
              </a:ext>
            </a:extLst>
          </p:cNvPr>
          <p:cNvSpPr txBox="1"/>
          <p:nvPr/>
        </p:nvSpPr>
        <p:spPr>
          <a:xfrm>
            <a:off x="5527707" y="2320523"/>
            <a:ext cx="515312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Exclusão de auxílios e salários-maternidade como benefícios previdenciários.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Alinhamento ao art. 9º, §§ 2º e 3º da EC 103/2019.</a:t>
            </a:r>
          </a:p>
        </p:txBody>
      </p:sp>
    </p:spTree>
    <p:extLst>
      <p:ext uri="{BB962C8B-B14F-4D97-AF65-F5344CB8AC3E}">
        <p14:creationId xmlns:p14="http://schemas.microsoft.com/office/powerpoint/2010/main" val="2603834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97F4D7-0593-1CC4-5A65-8DF86B05D4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08DBE757-08E4-1B8D-C377-A32B47DB824B}"/>
              </a:ext>
            </a:extLst>
          </p:cNvPr>
          <p:cNvSpPr/>
          <p:nvPr/>
        </p:nvSpPr>
        <p:spPr>
          <a:xfrm>
            <a:off x="284988" y="662940"/>
            <a:ext cx="11311128" cy="5532120"/>
          </a:xfrm>
          <a:prstGeom prst="roundRect">
            <a:avLst/>
          </a:prstGeom>
          <a:solidFill>
            <a:schemeClr val="bg1"/>
          </a:solidFill>
          <a:ln w="3175">
            <a:solidFill>
              <a:srgbClr val="005E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D5AB44EC-7D33-0C10-1AC7-ECF4C93CE472}"/>
              </a:ext>
            </a:extLst>
          </p:cNvPr>
          <p:cNvSpPr txBox="1"/>
          <p:nvPr/>
        </p:nvSpPr>
        <p:spPr>
          <a:xfrm>
            <a:off x="984504" y="730048"/>
            <a:ext cx="10515600" cy="982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pt-BR" sz="32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Requisitos para Adesão ao Parcelamento Especial – PEC 66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AC0623E7-146A-F9CF-336E-1298AEB9A6EC}"/>
              </a:ext>
            </a:extLst>
          </p:cNvPr>
          <p:cNvSpPr txBox="1"/>
          <p:nvPr/>
        </p:nvSpPr>
        <p:spPr>
          <a:xfrm>
            <a:off x="462894" y="3025301"/>
            <a:ext cx="488690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Alíquota mínima de contribuição dos servidores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29B3807C-911C-9155-4C73-69EAF67653F1}"/>
              </a:ext>
            </a:extLst>
          </p:cNvPr>
          <p:cNvSpPr txBox="1"/>
          <p:nvPr/>
        </p:nvSpPr>
        <p:spPr>
          <a:xfrm>
            <a:off x="2309101" y="2158329"/>
            <a:ext cx="1194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>
                <a:solidFill>
                  <a:schemeClr val="accent2">
                    <a:lumMod val="75000"/>
                  </a:schemeClr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03</a:t>
            </a:r>
            <a:endParaRPr lang="pt-BR" sz="3600" dirty="0">
              <a:solidFill>
                <a:schemeClr val="accent2">
                  <a:lumMod val="75000"/>
                </a:schemeClr>
              </a:solidFill>
              <a:latin typeface="Rawline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09203151-479F-617C-CD8B-9141E54CA3D1}"/>
              </a:ext>
            </a:extLst>
          </p:cNvPr>
          <p:cNvSpPr txBox="1"/>
          <p:nvPr/>
        </p:nvSpPr>
        <p:spPr>
          <a:xfrm>
            <a:off x="5527707" y="2951946"/>
            <a:ext cx="51531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Conforme § 4º do art. 9º da EC 103/2019</a:t>
            </a:r>
          </a:p>
        </p:txBody>
      </p:sp>
    </p:spTree>
    <p:extLst>
      <p:ext uri="{BB962C8B-B14F-4D97-AF65-F5344CB8AC3E}">
        <p14:creationId xmlns:p14="http://schemas.microsoft.com/office/powerpoint/2010/main" val="2609636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F96BDF-1259-6928-E591-DB4B27D55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C07DA8CD-3650-C936-50D5-5E256D929B4D}"/>
              </a:ext>
            </a:extLst>
          </p:cNvPr>
          <p:cNvSpPr/>
          <p:nvPr/>
        </p:nvSpPr>
        <p:spPr>
          <a:xfrm>
            <a:off x="284988" y="662940"/>
            <a:ext cx="11311128" cy="5532120"/>
          </a:xfrm>
          <a:prstGeom prst="roundRect">
            <a:avLst/>
          </a:prstGeom>
          <a:solidFill>
            <a:schemeClr val="bg1"/>
          </a:solidFill>
          <a:ln w="3175">
            <a:solidFill>
              <a:srgbClr val="005E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3A6DF405-AFB8-988A-9FB1-FD0E32C8254B}"/>
              </a:ext>
            </a:extLst>
          </p:cNvPr>
          <p:cNvSpPr txBox="1"/>
          <p:nvPr/>
        </p:nvSpPr>
        <p:spPr>
          <a:xfrm>
            <a:off x="984504" y="730048"/>
            <a:ext cx="10515600" cy="982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pt-BR" sz="32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Requisitos para Adesão ao Parcelamento Especial – PEC 66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74B16DE9-AB80-B5DE-9E9F-C122A15C4CF1}"/>
              </a:ext>
            </a:extLst>
          </p:cNvPr>
          <p:cNvSpPr txBox="1"/>
          <p:nvPr/>
        </p:nvSpPr>
        <p:spPr>
          <a:xfrm>
            <a:off x="462895" y="3025301"/>
            <a:ext cx="410910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Previdência complementar instituída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1D13F260-F0A2-E766-AEE7-CBF0D6BE4AD5}"/>
              </a:ext>
            </a:extLst>
          </p:cNvPr>
          <p:cNvSpPr txBox="1"/>
          <p:nvPr/>
        </p:nvSpPr>
        <p:spPr>
          <a:xfrm>
            <a:off x="4180431" y="2009004"/>
            <a:ext cx="1194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>
                <a:solidFill>
                  <a:schemeClr val="accent2">
                    <a:lumMod val="75000"/>
                  </a:schemeClr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04</a:t>
            </a:r>
            <a:endParaRPr lang="pt-BR" sz="3600" dirty="0">
              <a:solidFill>
                <a:schemeClr val="accent2">
                  <a:lumMod val="75000"/>
                </a:schemeClr>
              </a:solidFill>
              <a:latin typeface="Rawline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5CB8493E-21EC-A9BA-3E30-C7D6CAC93C74}"/>
              </a:ext>
            </a:extLst>
          </p:cNvPr>
          <p:cNvSpPr txBox="1"/>
          <p:nvPr/>
        </p:nvSpPr>
        <p:spPr>
          <a:xfrm>
            <a:off x="5527707" y="2951946"/>
            <a:ext cx="597239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Adequação do órgão ou entidade gestora (§ 6º do art. 9º da EC 103/2019)</a:t>
            </a:r>
          </a:p>
        </p:txBody>
      </p:sp>
      <p:pic>
        <p:nvPicPr>
          <p:cNvPr id="6" name="Gráfico 5" descr="Adicionar com preenchimento sólido">
            <a:extLst>
              <a:ext uri="{FF2B5EF4-FFF2-40B4-BE49-F238E27FC236}">
                <a16:creationId xmlns:a16="http://schemas.microsoft.com/office/drawing/2014/main" id="{8F2D9DE5-2E20-8045-A5F5-6ED9F37A9C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72001" y="3234341"/>
            <a:ext cx="793904" cy="79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306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098F4-6EAD-A56D-D0EE-1095DA5851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81DD9FC6-6A78-51C3-F936-394752F84379}"/>
              </a:ext>
            </a:extLst>
          </p:cNvPr>
          <p:cNvSpPr/>
          <p:nvPr/>
        </p:nvSpPr>
        <p:spPr>
          <a:xfrm>
            <a:off x="284988" y="662940"/>
            <a:ext cx="11311128" cy="5532120"/>
          </a:xfrm>
          <a:prstGeom prst="roundRect">
            <a:avLst/>
          </a:prstGeom>
          <a:solidFill>
            <a:schemeClr val="bg1"/>
          </a:solidFill>
          <a:ln w="3175">
            <a:solidFill>
              <a:srgbClr val="005EB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5AFF2EB0-DB46-60AC-4DF9-CBDAFA418769}"/>
              </a:ext>
            </a:extLst>
          </p:cNvPr>
          <p:cNvSpPr txBox="1"/>
          <p:nvPr/>
        </p:nvSpPr>
        <p:spPr>
          <a:xfrm>
            <a:off x="984504" y="730048"/>
            <a:ext cx="10515600" cy="982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pt-BR" sz="3200" b="1" spc="-1" dirty="0">
                <a:solidFill>
                  <a:srgbClr val="184D82"/>
                </a:solidFill>
                <a:uFill>
                  <a:solidFill>
                    <a:srgbClr val="FFFFFF"/>
                  </a:solidFill>
                </a:uFill>
                <a:latin typeface="Poppins" panose="00000500000000000000" pitchFamily="2" charset="0"/>
                <a:ea typeface="Source Sans Pro" panose="020B0503030403020204" pitchFamily="34" charset="0"/>
                <a:cs typeface="Poppins" panose="00000500000000000000" pitchFamily="2" charset="0"/>
              </a:rPr>
              <a:t>Novidades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D18CD3F-D825-50BD-5D24-0E74057D8769}"/>
              </a:ext>
            </a:extLst>
          </p:cNvPr>
          <p:cNvSpPr txBox="1"/>
          <p:nvPr/>
        </p:nvSpPr>
        <p:spPr>
          <a:xfrm>
            <a:off x="691896" y="1712393"/>
            <a:ext cx="1022974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Tx/>
              <a:buChar char="-"/>
            </a:pPr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Formalização obrigatória em até 12 meses após a promulgação;</a:t>
            </a:r>
          </a:p>
          <a:p>
            <a:pPr marL="914400" lvl="1" indent="-457200">
              <a:buFontTx/>
              <a:buChar char="-"/>
            </a:pPr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300 parcelas para todos os tipos de débitos, inclusive aqueles já parcelados; </a:t>
            </a:r>
          </a:p>
          <a:p>
            <a:pPr lvl="1"/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- Suspensão automática do parcelamento em caso de inadimplência: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2800" b="1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3</a:t>
            </a:r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 meses </a:t>
            </a:r>
            <a:r>
              <a:rPr lang="pt-BR" sz="2800" b="1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consecutivos</a:t>
            </a:r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 ou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6 meses </a:t>
            </a:r>
            <a:r>
              <a:rPr lang="pt-BR" sz="2800" b="1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alternados</a:t>
            </a:r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 ou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rgbClr val="1D417C"/>
                </a:solidFill>
                <a:latin typeface="Rawline" panose="00000500000000000000" pitchFamily="2" charset="0"/>
                <a:cs typeface="Poppins" panose="00000500000000000000" pitchFamily="2" charset="0"/>
              </a:rPr>
              <a:t>Descumprimento do Plano de Regularidade Previdenciária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t-BR" sz="2800" b="1" dirty="0">
              <a:solidFill>
                <a:srgbClr val="1D417C"/>
              </a:solidFill>
              <a:latin typeface="Rawline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6792845"/>
      </p:ext>
    </p:extLst>
  </p:cSld>
  <p:clrMapOvr>
    <a:masterClrMapping/>
  </p:clrMapOvr>
</p:sld>
</file>

<file path=ppt/theme/theme1.xml><?xml version="1.0" encoding="utf-8"?>
<a:theme xmlns:a="http://schemas.openxmlformats.org/drawingml/2006/main" name="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60db96-b53f-4bd7-8137-e09357cab268}" enabled="1" method="Standard" siteId="{b78d03e6-f6a2-4cff-83be-847d1a6453f9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32067</TotalTime>
  <Words>472</Words>
  <Application>Microsoft Office PowerPoint</Application>
  <PresentationFormat>Widescreen</PresentationFormat>
  <Paragraphs>84</Paragraphs>
  <Slides>12</Slides>
  <Notes>12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Poppins</vt:lpstr>
      <vt:lpstr>Rawline</vt:lpstr>
      <vt:lpstr>Personalizar design</vt:lpstr>
      <vt:lpstr>1_Personalizar design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LUCAS RAMOS</dc:creator>
  <cp:lastModifiedBy>Ilusca Maria Pinheiro Silva</cp:lastModifiedBy>
  <cp:revision>646</cp:revision>
  <cp:lastPrinted>2024-04-01T17:41:10Z</cp:lastPrinted>
  <dcterms:created xsi:type="dcterms:W3CDTF">2021-03-18T21:25:09Z</dcterms:created>
  <dcterms:modified xsi:type="dcterms:W3CDTF">2025-04-17T03:49:00Z</dcterms:modified>
</cp:coreProperties>
</file>