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273" r:id="rId4"/>
    <p:sldId id="331" r:id="rId5"/>
    <p:sldId id="313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326" r:id="rId18"/>
    <p:sldId id="327" r:id="rId19"/>
    <p:sldId id="328" r:id="rId20"/>
    <p:sldId id="329" r:id="rId21"/>
    <p:sldId id="330" r:id="rId22"/>
    <p:sldId id="274" r:id="rId23"/>
    <p:sldId id="275" r:id="rId24"/>
    <p:sldId id="276" r:id="rId25"/>
    <p:sldId id="277" r:id="rId26"/>
    <p:sldId id="278" r:id="rId27"/>
    <p:sldId id="279" r:id="rId28"/>
    <p:sldId id="332" r:id="rId29"/>
    <p:sldId id="281" r:id="rId30"/>
    <p:sldId id="292" r:id="rId31"/>
    <p:sldId id="293" r:id="rId32"/>
    <p:sldId id="310" r:id="rId3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8AC9"/>
    <a:srgbClr val="166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A84AC-1E02-4EE1-B72D-5E01693C6676}" v="1" dt="2025-04-17T03:04:02.4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7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nardo da Silva Motta" userId="d36f2c48-566e-4a7f-adf0-54590aaf329c" providerId="ADAL" clId="{002A84AC-1E02-4EE1-B72D-5E01693C6676}"/>
    <pc:docChg chg="undo custSel addSld delSld modSld sldOrd">
      <pc:chgData name="Leonardo da Silva Motta" userId="d36f2c48-566e-4a7f-adf0-54590aaf329c" providerId="ADAL" clId="{002A84AC-1E02-4EE1-B72D-5E01693C6676}" dt="2025-04-17T03:40:35.514" v="386" actId="47"/>
      <pc:docMkLst>
        <pc:docMk/>
      </pc:docMkLst>
      <pc:sldChg chg="addSp delSp modSp mod">
        <pc:chgData name="Leonardo da Silva Motta" userId="d36f2c48-566e-4a7f-adf0-54590aaf329c" providerId="ADAL" clId="{002A84AC-1E02-4EE1-B72D-5E01693C6676}" dt="2025-04-17T03:20:48.247" v="173" actId="1038"/>
        <pc:sldMkLst>
          <pc:docMk/>
          <pc:sldMk cId="2038876118" sldId="256"/>
        </pc:sldMkLst>
        <pc:spChg chg="mod">
          <ac:chgData name="Leonardo da Silva Motta" userId="d36f2c48-566e-4a7f-adf0-54590aaf329c" providerId="ADAL" clId="{002A84AC-1E02-4EE1-B72D-5E01693C6676}" dt="2025-04-17T03:15:39.626" v="121" actId="1076"/>
          <ac:spMkLst>
            <pc:docMk/>
            <pc:sldMk cId="2038876118" sldId="256"/>
            <ac:spMk id="6" creationId="{8DEA4981-6CD3-490A-0AF3-A1FC68AF6384}"/>
          </ac:spMkLst>
        </pc:spChg>
        <pc:spChg chg="del mod">
          <ac:chgData name="Leonardo da Silva Motta" userId="d36f2c48-566e-4a7f-adf0-54590aaf329c" providerId="ADAL" clId="{002A84AC-1E02-4EE1-B72D-5E01693C6676}" dt="2025-04-17T03:15:30.686" v="119" actId="478"/>
          <ac:spMkLst>
            <pc:docMk/>
            <pc:sldMk cId="2038876118" sldId="256"/>
            <ac:spMk id="7" creationId="{88309ECF-1037-C4AB-CD78-48E6E0588A44}"/>
          </ac:spMkLst>
        </pc:spChg>
        <pc:spChg chg="add del mod">
          <ac:chgData name="Leonardo da Silva Motta" userId="d36f2c48-566e-4a7f-adf0-54590aaf329c" providerId="ADAL" clId="{002A84AC-1E02-4EE1-B72D-5E01693C6676}" dt="2025-04-17T03:04:51.354" v="3" actId="478"/>
          <ac:spMkLst>
            <pc:docMk/>
            <pc:sldMk cId="2038876118" sldId="256"/>
            <ac:spMk id="8" creationId="{B71598C1-3B0E-2130-227F-FEC89154A1A0}"/>
          </ac:spMkLst>
        </pc:spChg>
        <pc:spChg chg="add del mod">
          <ac:chgData name="Leonardo da Silva Motta" userId="d36f2c48-566e-4a7f-adf0-54590aaf329c" providerId="ADAL" clId="{002A84AC-1E02-4EE1-B72D-5E01693C6676}" dt="2025-04-17T03:05:01.596" v="6" actId="478"/>
          <ac:spMkLst>
            <pc:docMk/>
            <pc:sldMk cId="2038876118" sldId="256"/>
            <ac:spMk id="10" creationId="{FB745A2C-8F06-BB1E-D8AA-1745062FB451}"/>
          </ac:spMkLst>
        </pc:spChg>
        <pc:spChg chg="add del mod">
          <ac:chgData name="Leonardo da Silva Motta" userId="d36f2c48-566e-4a7f-adf0-54590aaf329c" providerId="ADAL" clId="{002A84AC-1E02-4EE1-B72D-5E01693C6676}" dt="2025-04-17T03:06:57.562" v="9" actId="478"/>
          <ac:spMkLst>
            <pc:docMk/>
            <pc:sldMk cId="2038876118" sldId="256"/>
            <ac:spMk id="12" creationId="{F69E35D5-8762-CCAF-D233-1A35D4A8E292}"/>
          </ac:spMkLst>
        </pc:spChg>
        <pc:picChg chg="del">
          <ac:chgData name="Leonardo da Silva Motta" userId="d36f2c48-566e-4a7f-adf0-54590aaf329c" providerId="ADAL" clId="{002A84AC-1E02-4EE1-B72D-5E01693C6676}" dt="2025-04-17T03:04:02.478" v="0" actId="478"/>
          <ac:picMkLst>
            <pc:docMk/>
            <pc:sldMk cId="2038876118" sldId="256"/>
            <ac:picMk id="2" creationId="{BD2AF811-CD19-EE38-EECD-D4A083132DA6}"/>
          </ac:picMkLst>
        </pc:picChg>
        <pc:picChg chg="del mod">
          <ac:chgData name="Leonardo da Silva Motta" userId="d36f2c48-566e-4a7f-adf0-54590aaf329c" providerId="ADAL" clId="{002A84AC-1E02-4EE1-B72D-5E01693C6676}" dt="2025-04-17T03:13:34.341" v="21" actId="478"/>
          <ac:picMkLst>
            <pc:docMk/>
            <pc:sldMk cId="2038876118" sldId="256"/>
            <ac:picMk id="4" creationId="{ACB21CB2-6DCC-2408-785D-457C71700D73}"/>
          </ac:picMkLst>
        </pc:picChg>
        <pc:picChg chg="del">
          <ac:chgData name="Leonardo da Silva Motta" userId="d36f2c48-566e-4a7f-adf0-54590aaf329c" providerId="ADAL" clId="{002A84AC-1E02-4EE1-B72D-5E01693C6676}" dt="2025-04-17T03:13:43.736" v="24" actId="478"/>
          <ac:picMkLst>
            <pc:docMk/>
            <pc:sldMk cId="2038876118" sldId="256"/>
            <ac:picMk id="5" creationId="{96AC5707-989A-B52F-29E1-AE61BBE2ACD2}"/>
          </ac:picMkLst>
        </pc:picChg>
        <pc:picChg chg="add del mod">
          <ac:chgData name="Leonardo da Silva Motta" userId="d36f2c48-566e-4a7f-adf0-54590aaf329c" providerId="ADAL" clId="{002A84AC-1E02-4EE1-B72D-5E01693C6676}" dt="2025-04-17T03:07:21.477" v="12" actId="478"/>
          <ac:picMkLst>
            <pc:docMk/>
            <pc:sldMk cId="2038876118" sldId="256"/>
            <ac:picMk id="14" creationId="{5D48B2E9-25E8-FD9E-F6B6-F03D197A53A0}"/>
          </ac:picMkLst>
        </pc:picChg>
        <pc:picChg chg="add del mod modCrop">
          <ac:chgData name="Leonardo da Silva Motta" userId="d36f2c48-566e-4a7f-adf0-54590aaf329c" providerId="ADAL" clId="{002A84AC-1E02-4EE1-B72D-5E01693C6676}" dt="2025-04-17T03:13:32.506" v="19" actId="478"/>
          <ac:picMkLst>
            <pc:docMk/>
            <pc:sldMk cId="2038876118" sldId="256"/>
            <ac:picMk id="16" creationId="{B322656A-AAFE-18AD-EF67-9D54979CB643}"/>
          </ac:picMkLst>
        </pc:picChg>
        <pc:picChg chg="add mod modCrop">
          <ac:chgData name="Leonardo da Silva Motta" userId="d36f2c48-566e-4a7f-adf0-54590aaf329c" providerId="ADAL" clId="{002A84AC-1E02-4EE1-B72D-5E01693C6676}" dt="2025-04-17T03:20:48.247" v="173" actId="1038"/>
          <ac:picMkLst>
            <pc:docMk/>
            <pc:sldMk cId="2038876118" sldId="256"/>
            <ac:picMk id="17" creationId="{1F761F73-87F1-B29B-E156-250BBEE1DC48}"/>
          </ac:picMkLst>
        </pc:picChg>
        <pc:picChg chg="add mod">
          <ac:chgData name="Leonardo da Silva Motta" userId="d36f2c48-566e-4a7f-adf0-54590aaf329c" providerId="ADAL" clId="{002A84AC-1E02-4EE1-B72D-5E01693C6676}" dt="2025-04-17T03:15:42.757" v="122"/>
          <ac:picMkLst>
            <pc:docMk/>
            <pc:sldMk cId="2038876118" sldId="256"/>
            <ac:picMk id="18" creationId="{500F12D6-CCC4-4A19-A5BC-97DDBE0AE4DE}"/>
          </ac:picMkLst>
        </pc:picChg>
        <pc:picChg chg="add del mod">
          <ac:chgData name="Leonardo da Silva Motta" userId="d36f2c48-566e-4a7f-adf0-54590aaf329c" providerId="ADAL" clId="{002A84AC-1E02-4EE1-B72D-5E01693C6676}" dt="2025-04-17T03:20:36.620" v="159" actId="478"/>
          <ac:picMkLst>
            <pc:docMk/>
            <pc:sldMk cId="2038876118" sldId="256"/>
            <ac:picMk id="19" creationId="{57B6BC20-A14E-189C-DD16-1E6760E675A0}"/>
          </ac:picMkLst>
        </pc:picChg>
        <pc:picChg chg="add del mod ord modCrop">
          <ac:chgData name="Leonardo da Silva Motta" userId="d36f2c48-566e-4a7f-adf0-54590aaf329c" providerId="ADAL" clId="{002A84AC-1E02-4EE1-B72D-5E01693C6676}" dt="2025-04-17T03:20:10.836" v="152" actId="478"/>
          <ac:picMkLst>
            <pc:docMk/>
            <pc:sldMk cId="2038876118" sldId="256"/>
            <ac:picMk id="20" creationId="{651F7225-54D8-1AA7-3DB2-EFB5724DCFCC}"/>
          </ac:picMkLst>
        </pc:picChg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869364201" sldId="257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561501505" sldId="258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039974330" sldId="259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2408707619" sldId="260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717874036" sldId="261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630799771" sldId="262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977025334" sldId="263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366327238" sldId="264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917608246" sldId="265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843743881" sldId="266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833415716" sldId="267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010810772" sldId="268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392456740" sldId="269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7677406" sldId="270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548924502" sldId="271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983315453" sldId="272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326715113" sldId="273"/>
        </pc:sldMkLst>
      </pc:sldChg>
      <pc:sldChg chg="addSp delSp modSp add mod">
        <pc:chgData name="Leonardo da Silva Motta" userId="d36f2c48-566e-4a7f-adf0-54590aaf329c" providerId="ADAL" clId="{002A84AC-1E02-4EE1-B72D-5E01693C6676}" dt="2025-04-17T03:24:33.741" v="238" actId="1035"/>
        <pc:sldMkLst>
          <pc:docMk/>
          <pc:sldMk cId="4098086428" sldId="273"/>
        </pc:sldMkLst>
        <pc:spChg chg="mod">
          <ac:chgData name="Leonardo da Silva Motta" userId="d36f2c48-566e-4a7f-adf0-54590aaf329c" providerId="ADAL" clId="{002A84AC-1E02-4EE1-B72D-5E01693C6676}" dt="2025-04-17T03:23:36.714" v="223" actId="113"/>
          <ac:spMkLst>
            <pc:docMk/>
            <pc:sldMk cId="4098086428" sldId="273"/>
            <ac:spMk id="12" creationId="{A518CC04-0783-8854-21C0-528D2C0A9A5C}"/>
          </ac:spMkLst>
        </pc:spChg>
        <pc:spChg chg="mod">
          <ac:chgData name="Leonardo da Silva Motta" userId="d36f2c48-566e-4a7f-adf0-54590aaf329c" providerId="ADAL" clId="{002A84AC-1E02-4EE1-B72D-5E01693C6676}" dt="2025-04-17T03:23:38.573" v="224" actId="113"/>
          <ac:spMkLst>
            <pc:docMk/>
            <pc:sldMk cId="4098086428" sldId="273"/>
            <ac:spMk id="13" creationId="{F66C16F9-201C-9EDC-3CCB-3E417AA8F61E}"/>
          </ac:spMkLst>
        </pc:spChg>
        <pc:spChg chg="mod">
          <ac:chgData name="Leonardo da Silva Motta" userId="d36f2c48-566e-4a7f-adf0-54590aaf329c" providerId="ADAL" clId="{002A84AC-1E02-4EE1-B72D-5E01693C6676}" dt="2025-04-17T03:23:40.572" v="225" actId="113"/>
          <ac:spMkLst>
            <pc:docMk/>
            <pc:sldMk cId="4098086428" sldId="273"/>
            <ac:spMk id="14" creationId="{AA38808C-BC9D-BEB4-8666-F6966AD0662F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19" creationId="{53F0BE58-80ED-0BEF-CB5F-94EC4B638C8D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20" creationId="{BF09D8C9-738F-5480-3A13-AAF1BF64F854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21" creationId="{0DBCE2D0-EA3C-9509-1AA8-AFB9C7C4D7AB}"/>
          </ac:spMkLst>
        </pc:spChg>
        <pc:spChg chg="mod">
          <ac:chgData name="Leonardo da Silva Motta" userId="d36f2c48-566e-4a7f-adf0-54590aaf329c" providerId="ADAL" clId="{002A84AC-1E02-4EE1-B72D-5E01693C6676}" dt="2025-04-17T03:22:28.365" v="180" actId="1076"/>
          <ac:spMkLst>
            <pc:docMk/>
            <pc:sldMk cId="4098086428" sldId="273"/>
            <ac:spMk id="26" creationId="{E9425F1F-BA36-B38A-92AE-2C1610B4B5A4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27" creationId="{D5A0F30C-FAED-FDFC-5792-38C58568AE9F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28" creationId="{44ABC23C-237D-D6BD-3500-001D2DCB88AE}"/>
          </ac:spMkLst>
        </pc:spChg>
        <pc:spChg chg="mod">
          <ac:chgData name="Leonardo da Silva Motta" userId="d36f2c48-566e-4a7f-adf0-54590aaf329c" providerId="ADAL" clId="{002A84AC-1E02-4EE1-B72D-5E01693C6676}" dt="2025-04-17T03:22:51.223" v="217" actId="1036"/>
          <ac:spMkLst>
            <pc:docMk/>
            <pc:sldMk cId="4098086428" sldId="273"/>
            <ac:spMk id="29" creationId="{95C9FFB9-C8C7-906D-0B21-87C334CEA11D}"/>
          </ac:spMkLst>
        </pc:spChg>
        <pc:spChg chg="mod">
          <ac:chgData name="Leonardo da Silva Motta" userId="d36f2c48-566e-4a7f-adf0-54590aaf329c" providerId="ADAL" clId="{002A84AC-1E02-4EE1-B72D-5E01693C6676}" dt="2025-04-17T03:23:19.128" v="219" actId="207"/>
          <ac:spMkLst>
            <pc:docMk/>
            <pc:sldMk cId="4098086428" sldId="273"/>
            <ac:spMk id="31" creationId="{91D306DA-CEDC-47CD-9FBF-97DC08A20352}"/>
          </ac:spMkLst>
        </pc:spChg>
        <pc:spChg chg="mod">
          <ac:chgData name="Leonardo da Silva Motta" userId="d36f2c48-566e-4a7f-adf0-54590aaf329c" providerId="ADAL" clId="{002A84AC-1E02-4EE1-B72D-5E01693C6676}" dt="2025-04-17T03:23:19.128" v="219" actId="207"/>
          <ac:spMkLst>
            <pc:docMk/>
            <pc:sldMk cId="4098086428" sldId="273"/>
            <ac:spMk id="32" creationId="{36217ADA-03C8-E6ED-C9AA-AAEDDE5449AA}"/>
          </ac:spMkLst>
        </pc:spChg>
        <pc:spChg chg="mod">
          <ac:chgData name="Leonardo da Silva Motta" userId="d36f2c48-566e-4a7f-adf0-54590aaf329c" providerId="ADAL" clId="{002A84AC-1E02-4EE1-B72D-5E01693C6676}" dt="2025-04-17T03:23:25.921" v="220" actId="207"/>
          <ac:spMkLst>
            <pc:docMk/>
            <pc:sldMk cId="4098086428" sldId="273"/>
            <ac:spMk id="34" creationId="{08791DB5-EDA7-347D-ECA4-9FA734FB2C84}"/>
          </ac:spMkLst>
        </pc:spChg>
        <pc:spChg chg="mod">
          <ac:chgData name="Leonardo da Silva Motta" userId="d36f2c48-566e-4a7f-adf0-54590aaf329c" providerId="ADAL" clId="{002A84AC-1E02-4EE1-B72D-5E01693C6676}" dt="2025-04-17T03:23:28.337" v="221" actId="207"/>
          <ac:spMkLst>
            <pc:docMk/>
            <pc:sldMk cId="4098086428" sldId="273"/>
            <ac:spMk id="37" creationId="{76D97709-AF68-F216-24B5-79AADCB4AFCE}"/>
          </ac:spMkLst>
        </pc:spChg>
        <pc:spChg chg="mod">
          <ac:chgData name="Leonardo da Silva Motta" userId="d36f2c48-566e-4a7f-adf0-54590aaf329c" providerId="ADAL" clId="{002A84AC-1E02-4EE1-B72D-5E01693C6676}" dt="2025-04-17T03:23:28.337" v="221" actId="207"/>
          <ac:spMkLst>
            <pc:docMk/>
            <pc:sldMk cId="4098086428" sldId="273"/>
            <ac:spMk id="38" creationId="{98974E90-2EE6-AB51-3E2C-B122AD70EB40}"/>
          </ac:spMkLst>
        </pc:spChg>
        <pc:grpChg chg="del mod">
          <ac:chgData name="Leonardo da Silva Motta" userId="d36f2c48-566e-4a7f-adf0-54590aaf329c" providerId="ADAL" clId="{002A84AC-1E02-4EE1-B72D-5E01693C6676}" dt="2025-04-17T03:23:30.683" v="222" actId="478"/>
          <ac:grpSpMkLst>
            <pc:docMk/>
            <pc:sldMk cId="4098086428" sldId="273"/>
            <ac:grpSpMk id="2" creationId="{97E442D9-37F9-7DAA-FBD6-4B8E2BA24C79}"/>
          </ac:grpSpMkLst>
        </pc:grpChg>
        <pc:grpChg chg="del">
          <ac:chgData name="Leonardo da Silva Motta" userId="d36f2c48-566e-4a7f-adf0-54590aaf329c" providerId="ADAL" clId="{002A84AC-1E02-4EE1-B72D-5E01693C6676}" dt="2025-04-17T03:22:31.405" v="181" actId="478"/>
          <ac:grpSpMkLst>
            <pc:docMk/>
            <pc:sldMk cId="4098086428" sldId="273"/>
            <ac:grpSpMk id="5" creationId="{385BD5EF-E438-F270-CB85-797EA3441042}"/>
          </ac:grpSpMkLst>
        </pc:grpChg>
        <pc:grpChg chg="del">
          <ac:chgData name="Leonardo da Silva Motta" userId="d36f2c48-566e-4a7f-adf0-54590aaf329c" providerId="ADAL" clId="{002A84AC-1E02-4EE1-B72D-5E01693C6676}" dt="2025-04-17T03:22:31.983" v="182" actId="478"/>
          <ac:grpSpMkLst>
            <pc:docMk/>
            <pc:sldMk cId="4098086428" sldId="273"/>
            <ac:grpSpMk id="8" creationId="{5F74206C-F266-CC29-3E5C-B531F9CE168B}"/>
          </ac:grpSpMkLst>
        </pc:grpChg>
        <pc:grpChg chg="mod">
          <ac:chgData name="Leonardo da Silva Motta" userId="d36f2c48-566e-4a7f-adf0-54590aaf329c" providerId="ADAL" clId="{002A84AC-1E02-4EE1-B72D-5E01693C6676}" dt="2025-04-17T03:23:19.128" v="219" actId="207"/>
          <ac:grpSpMkLst>
            <pc:docMk/>
            <pc:sldMk cId="4098086428" sldId="273"/>
            <ac:grpSpMk id="30" creationId="{CB1710E0-4DAB-41E8-FD5F-44E0E3F1B70E}"/>
          </ac:grpSpMkLst>
        </pc:grpChg>
        <pc:grpChg chg="mod">
          <ac:chgData name="Leonardo da Silva Motta" userId="d36f2c48-566e-4a7f-adf0-54590aaf329c" providerId="ADAL" clId="{002A84AC-1E02-4EE1-B72D-5E01693C6676}" dt="2025-04-17T03:24:33.741" v="238" actId="1035"/>
          <ac:grpSpMkLst>
            <pc:docMk/>
            <pc:sldMk cId="4098086428" sldId="273"/>
            <ac:grpSpMk id="33" creationId="{41024A8F-0A4E-BF35-B3E4-E8C5525C0006}"/>
          </ac:grpSpMkLst>
        </pc:grpChg>
        <pc:grpChg chg="mod">
          <ac:chgData name="Leonardo da Silva Motta" userId="d36f2c48-566e-4a7f-adf0-54590aaf329c" providerId="ADAL" clId="{002A84AC-1E02-4EE1-B72D-5E01693C6676}" dt="2025-04-17T03:23:28.337" v="221" actId="207"/>
          <ac:grpSpMkLst>
            <pc:docMk/>
            <pc:sldMk cId="4098086428" sldId="273"/>
            <ac:grpSpMk id="36" creationId="{ADB90313-5492-CB1B-4F47-BC2377832C47}"/>
          </ac:grpSpMkLst>
        </pc:grpChg>
        <pc:picChg chg="add mod">
          <ac:chgData name="Leonardo da Silva Motta" userId="d36f2c48-566e-4a7f-adf0-54590aaf329c" providerId="ADAL" clId="{002A84AC-1E02-4EE1-B72D-5E01693C6676}" dt="2025-04-17T03:22:21.852" v="179" actId="1076"/>
          <ac:picMkLst>
            <pc:docMk/>
            <pc:sldMk cId="4098086428" sldId="273"/>
            <ac:picMk id="11" creationId="{C9451841-B55C-0A98-26F5-6A82EA21280C}"/>
          </ac:picMkLst>
        </pc:picChg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611875459" sldId="297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692000107" sldId="298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285666503" sldId="299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952566598" sldId="300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377822501" sldId="301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2101890623" sldId="302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689784037" sldId="303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2988310403" sldId="304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630005266" sldId="305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012981110" sldId="306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2933795987" sldId="307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120607651" sldId="308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346951488" sldId="309"/>
        </pc:sldMkLst>
      </pc:sldChg>
      <pc:sldChg chg="addSp delSp modSp mod">
        <pc:chgData name="Leonardo da Silva Motta" userId="d36f2c48-566e-4a7f-adf0-54590aaf329c" providerId="ADAL" clId="{002A84AC-1E02-4EE1-B72D-5E01693C6676}" dt="2025-04-17T03:30:43.160" v="293" actId="1076"/>
        <pc:sldMkLst>
          <pc:docMk/>
          <pc:sldMk cId="3407778986" sldId="310"/>
        </pc:sldMkLst>
        <pc:picChg chg="add mod ord">
          <ac:chgData name="Leonardo da Silva Motta" userId="d36f2c48-566e-4a7f-adf0-54590aaf329c" providerId="ADAL" clId="{002A84AC-1E02-4EE1-B72D-5E01693C6676}" dt="2025-04-17T03:30:40.562" v="292" actId="167"/>
          <ac:picMkLst>
            <pc:docMk/>
            <pc:sldMk cId="3407778986" sldId="310"/>
            <ac:picMk id="2" creationId="{2BE6A274-775F-8D59-20BC-B97EAC4F2306}"/>
          </ac:picMkLst>
        </pc:picChg>
        <pc:picChg chg="del">
          <ac:chgData name="Leonardo da Silva Motta" userId="d36f2c48-566e-4a7f-adf0-54590aaf329c" providerId="ADAL" clId="{002A84AC-1E02-4EE1-B72D-5E01693C6676}" dt="2025-04-17T03:30:27.721" v="290" actId="478"/>
          <ac:picMkLst>
            <pc:docMk/>
            <pc:sldMk cId="3407778986" sldId="310"/>
            <ac:picMk id="3" creationId="{E750E5AB-F0B4-644D-BE58-1ACE26478347}"/>
          </ac:picMkLst>
        </pc:picChg>
        <pc:picChg chg="mod">
          <ac:chgData name="Leonardo da Silva Motta" userId="d36f2c48-566e-4a7f-adf0-54590aaf329c" providerId="ADAL" clId="{002A84AC-1E02-4EE1-B72D-5E01693C6676}" dt="2025-04-17T03:30:43.160" v="293" actId="1076"/>
          <ac:picMkLst>
            <pc:docMk/>
            <pc:sldMk cId="3407778986" sldId="310"/>
            <ac:picMk id="2050" creationId="{C7FCB7B3-7E97-2AE6-054B-0E9348994963}"/>
          </ac:picMkLst>
        </pc:picChg>
      </pc:sldChg>
      <pc:sldChg chg="addSp modSp">
        <pc:chgData name="Leonardo da Silva Motta" userId="d36f2c48-566e-4a7f-adf0-54590aaf329c" providerId="ADAL" clId="{002A84AC-1E02-4EE1-B72D-5E01693C6676}" dt="2025-04-17T03:21:33.819" v="174"/>
        <pc:sldMkLst>
          <pc:docMk/>
          <pc:sldMk cId="992761939" sldId="311"/>
        </pc:sldMkLst>
        <pc:picChg chg="add mod">
          <ac:chgData name="Leonardo da Silva Motta" userId="d36f2c48-566e-4a7f-adf0-54590aaf329c" providerId="ADAL" clId="{002A84AC-1E02-4EE1-B72D-5E01693C6676}" dt="2025-04-17T03:21:33.819" v="174"/>
          <ac:picMkLst>
            <pc:docMk/>
            <pc:sldMk cId="992761939" sldId="311"/>
            <ac:picMk id="2" creationId="{5FF83988-0F73-7F7E-0EBF-87BEBE8EDD4A}"/>
          </ac:picMkLst>
        </pc:picChg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356907497" sldId="312"/>
        </pc:sldMkLst>
      </pc:sldChg>
      <pc:sldChg chg="modSp mod">
        <pc:chgData name="Leonardo da Silva Motta" userId="d36f2c48-566e-4a7f-adf0-54590aaf329c" providerId="ADAL" clId="{002A84AC-1E02-4EE1-B72D-5E01693C6676}" dt="2025-04-17T03:30:00.814" v="289" actId="20577"/>
        <pc:sldMkLst>
          <pc:docMk/>
          <pc:sldMk cId="537265400" sldId="323"/>
        </pc:sldMkLst>
        <pc:spChg chg="mod">
          <ac:chgData name="Leonardo da Silva Motta" userId="d36f2c48-566e-4a7f-adf0-54590aaf329c" providerId="ADAL" clId="{002A84AC-1E02-4EE1-B72D-5E01693C6676}" dt="2025-04-17T03:30:00.814" v="289" actId="20577"/>
          <ac:spMkLst>
            <pc:docMk/>
            <pc:sldMk cId="537265400" sldId="323"/>
            <ac:spMk id="3" creationId="{7BDD1E81-C1E4-93E5-DA2F-80EC04A8722B}"/>
          </ac:spMkLst>
        </pc:spChg>
      </pc:sldChg>
      <pc:sldChg chg="del ord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361475829" sldId="331"/>
        </pc:sldMkLst>
      </pc:sldChg>
      <pc:sldChg chg="addSp modSp add mod">
        <pc:chgData name="Leonardo da Silva Motta" userId="d36f2c48-566e-4a7f-adf0-54590aaf329c" providerId="ADAL" clId="{002A84AC-1E02-4EE1-B72D-5E01693C6676}" dt="2025-04-17T03:24:12.405" v="231" actId="207"/>
        <pc:sldMkLst>
          <pc:docMk/>
          <pc:sldMk cId="3033201125" sldId="331"/>
        </pc:sldMkLst>
        <pc:spChg chg="mod">
          <ac:chgData name="Leonardo da Silva Motta" userId="d36f2c48-566e-4a7f-adf0-54590aaf329c" providerId="ADAL" clId="{002A84AC-1E02-4EE1-B72D-5E01693C6676}" dt="2025-04-17T03:24:12.405" v="231" actId="207"/>
          <ac:spMkLst>
            <pc:docMk/>
            <pc:sldMk cId="3033201125" sldId="331"/>
            <ac:spMk id="10" creationId="{A83D28AB-81E8-2259-2D7E-0B0151AC2607}"/>
          </ac:spMkLst>
        </pc:spChg>
        <pc:spChg chg="mod">
          <ac:chgData name="Leonardo da Silva Motta" userId="d36f2c48-566e-4a7f-adf0-54590aaf329c" providerId="ADAL" clId="{002A84AC-1E02-4EE1-B72D-5E01693C6676}" dt="2025-04-17T03:24:12.405" v="231" actId="207"/>
          <ac:spMkLst>
            <pc:docMk/>
            <pc:sldMk cId="3033201125" sldId="331"/>
            <ac:spMk id="11" creationId="{1642F631-359A-3CC3-CDAF-40DD9ED1B876}"/>
          </ac:spMkLst>
        </pc:spChg>
        <pc:spChg chg="mod">
          <ac:chgData name="Leonardo da Silva Motta" userId="d36f2c48-566e-4a7f-adf0-54590aaf329c" providerId="ADAL" clId="{002A84AC-1E02-4EE1-B72D-5E01693C6676}" dt="2025-04-17T03:24:07.256" v="230" actId="1076"/>
          <ac:spMkLst>
            <pc:docMk/>
            <pc:sldMk cId="3033201125" sldId="331"/>
            <ac:spMk id="26" creationId="{990D86D9-2B03-9177-9555-2F512D7D14E1}"/>
          </ac:spMkLst>
        </pc:spChg>
        <pc:spChg chg="mod">
          <ac:chgData name="Leonardo da Silva Motta" userId="d36f2c48-566e-4a7f-adf0-54590aaf329c" providerId="ADAL" clId="{002A84AC-1E02-4EE1-B72D-5E01693C6676}" dt="2025-04-17T03:24:00.792" v="228" actId="1076"/>
          <ac:spMkLst>
            <pc:docMk/>
            <pc:sldMk cId="3033201125" sldId="331"/>
            <ac:spMk id="36" creationId="{2DA48397-6CA0-63CB-2DB4-D81676ECE7D4}"/>
          </ac:spMkLst>
        </pc:spChg>
        <pc:grpChg chg="mod">
          <ac:chgData name="Leonardo da Silva Motta" userId="d36f2c48-566e-4a7f-adf0-54590aaf329c" providerId="ADAL" clId="{002A84AC-1E02-4EE1-B72D-5E01693C6676}" dt="2025-04-17T03:24:03.708" v="229" actId="1076"/>
          <ac:grpSpMkLst>
            <pc:docMk/>
            <pc:sldMk cId="3033201125" sldId="331"/>
            <ac:grpSpMk id="3" creationId="{4118FE04-3202-45E7-5A61-CA6C89600098}"/>
          </ac:grpSpMkLst>
        </pc:grpChg>
        <pc:grpChg chg="mod">
          <ac:chgData name="Leonardo da Silva Motta" userId="d36f2c48-566e-4a7f-adf0-54590aaf329c" providerId="ADAL" clId="{002A84AC-1E02-4EE1-B72D-5E01693C6676}" dt="2025-04-17T03:24:12.405" v="231" actId="207"/>
          <ac:grpSpMkLst>
            <pc:docMk/>
            <pc:sldMk cId="3033201125" sldId="331"/>
            <ac:grpSpMk id="9" creationId="{62603CBE-7949-F71F-3AF9-30483B1458E2}"/>
          </ac:grpSpMkLst>
        </pc:grpChg>
        <pc:picChg chg="add mod">
          <ac:chgData name="Leonardo da Silva Motta" userId="d36f2c48-566e-4a7f-adf0-54590aaf329c" providerId="ADAL" clId="{002A84AC-1E02-4EE1-B72D-5E01693C6676}" dt="2025-04-17T03:23:54.282" v="226"/>
          <ac:picMkLst>
            <pc:docMk/>
            <pc:sldMk cId="3033201125" sldId="331"/>
            <ac:picMk id="2" creationId="{0B23D415-2B62-A7BD-673B-354F1D715CDC}"/>
          </ac:picMkLst>
        </pc:picChg>
      </pc:sldChg>
      <pc:sldChg chg="modSp add mod">
        <pc:chgData name="Leonardo da Silva Motta" userId="d36f2c48-566e-4a7f-adf0-54590aaf329c" providerId="ADAL" clId="{002A84AC-1E02-4EE1-B72D-5E01693C6676}" dt="2025-04-17T03:35:40.038" v="323" actId="20577"/>
        <pc:sldMkLst>
          <pc:docMk/>
          <pc:sldMk cId="487144504" sldId="332"/>
        </pc:sldMkLst>
        <pc:spChg chg="mod">
          <ac:chgData name="Leonardo da Silva Motta" userId="d36f2c48-566e-4a7f-adf0-54590aaf329c" providerId="ADAL" clId="{002A84AC-1E02-4EE1-B72D-5E01693C6676}" dt="2025-04-17T03:35:40.038" v="323" actId="20577"/>
          <ac:spMkLst>
            <pc:docMk/>
            <pc:sldMk cId="487144504" sldId="332"/>
            <ac:spMk id="6" creationId="{C496832B-3ED9-1F5A-E983-AA70F7BBDDF2}"/>
          </ac:spMkLst>
        </pc:spChg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1290608838" sldId="332"/>
        </pc:sldMkLst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815442939" sldId="333"/>
        </pc:sldMkLst>
      </pc:sldChg>
      <pc:sldChg chg="addSp delSp modSp add del mod">
        <pc:chgData name="Leonardo da Silva Motta" userId="d36f2c48-566e-4a7f-adf0-54590aaf329c" providerId="ADAL" clId="{002A84AC-1E02-4EE1-B72D-5E01693C6676}" dt="2025-04-17T03:40:35.514" v="386" actId="47"/>
        <pc:sldMkLst>
          <pc:docMk/>
          <pc:sldMk cId="2681982232" sldId="333"/>
        </pc:sldMkLst>
        <pc:spChg chg="mod">
          <ac:chgData name="Leonardo da Silva Motta" userId="d36f2c48-566e-4a7f-adf0-54590aaf329c" providerId="ADAL" clId="{002A84AC-1E02-4EE1-B72D-5E01693C6676}" dt="2025-04-17T03:35:53.813" v="346" actId="20577"/>
          <ac:spMkLst>
            <pc:docMk/>
            <pc:sldMk cId="2681982232" sldId="333"/>
            <ac:spMk id="2" creationId="{7DB3EAFE-3903-7E3C-E402-A530703F6E6B}"/>
          </ac:spMkLst>
        </pc:spChg>
        <pc:spChg chg="del">
          <ac:chgData name="Leonardo da Silva Motta" userId="d36f2c48-566e-4a7f-adf0-54590aaf329c" providerId="ADAL" clId="{002A84AC-1E02-4EE1-B72D-5E01693C6676}" dt="2025-04-17T03:35:47.550" v="325" actId="478"/>
          <ac:spMkLst>
            <pc:docMk/>
            <pc:sldMk cId="2681982232" sldId="333"/>
            <ac:spMk id="3" creationId="{B8802BB5-5FCF-6EAB-5D8A-7B85BE824A36}"/>
          </ac:spMkLst>
        </pc:spChg>
        <pc:spChg chg="add mod">
          <ac:chgData name="Leonardo da Silva Motta" userId="d36f2c48-566e-4a7f-adf0-54590aaf329c" providerId="ADAL" clId="{002A84AC-1E02-4EE1-B72D-5E01693C6676}" dt="2025-04-17T03:38:23.401" v="363" actId="113"/>
          <ac:spMkLst>
            <pc:docMk/>
            <pc:sldMk cId="2681982232" sldId="333"/>
            <ac:spMk id="11" creationId="{EFE2060E-2BA4-15B0-9DEA-BDC75BD11184}"/>
          </ac:spMkLst>
        </pc:spChg>
        <pc:spChg chg="add mod">
          <ac:chgData name="Leonardo da Silva Motta" userId="d36f2c48-566e-4a7f-adf0-54590aaf329c" providerId="ADAL" clId="{002A84AC-1E02-4EE1-B72D-5E01693C6676}" dt="2025-04-17T03:38:37.722" v="382" actId="1076"/>
          <ac:spMkLst>
            <pc:docMk/>
            <pc:sldMk cId="2681982232" sldId="333"/>
            <ac:spMk id="12" creationId="{917FE2C1-3D51-C5D1-80B7-2EA03B3A66C8}"/>
          </ac:spMkLst>
        </pc:spChg>
        <pc:spChg chg="add mod">
          <ac:chgData name="Leonardo da Silva Motta" userId="d36f2c48-566e-4a7f-adf0-54590aaf329c" providerId="ADAL" clId="{002A84AC-1E02-4EE1-B72D-5E01693C6676}" dt="2025-04-17T03:40:31.055" v="385" actId="1076"/>
          <ac:spMkLst>
            <pc:docMk/>
            <pc:sldMk cId="2681982232" sldId="333"/>
            <ac:spMk id="13" creationId="{45DCF593-18A2-1DF9-69BB-1E1C27F293D1}"/>
          </ac:spMkLst>
        </pc:spChg>
        <pc:picChg chg="add mod">
          <ac:chgData name="Leonardo da Silva Motta" userId="d36f2c48-566e-4a7f-adf0-54590aaf329c" providerId="ADAL" clId="{002A84AC-1E02-4EE1-B72D-5E01693C6676}" dt="2025-04-17T03:38:11.233" v="356" actId="1076"/>
          <ac:picMkLst>
            <pc:docMk/>
            <pc:sldMk cId="2681982232" sldId="333"/>
            <ac:picMk id="8" creationId="{CA701B4D-2B9B-4F20-F586-56680EBA0840}"/>
          </ac:picMkLst>
        </pc:picChg>
        <pc:picChg chg="add mod">
          <ac:chgData name="Leonardo da Silva Motta" userId="d36f2c48-566e-4a7f-adf0-54590aaf329c" providerId="ADAL" clId="{002A84AC-1E02-4EE1-B72D-5E01693C6676}" dt="2025-04-17T03:38:13.236" v="357" actId="1076"/>
          <ac:picMkLst>
            <pc:docMk/>
            <pc:sldMk cId="2681982232" sldId="333"/>
            <ac:picMk id="10" creationId="{1051F1B2-836B-8FB7-60BC-387A4D3A04EF}"/>
          </ac:picMkLst>
        </pc:picChg>
      </pc:sldChg>
      <pc:sldChg chg="del">
        <pc:chgData name="Leonardo da Silva Motta" userId="d36f2c48-566e-4a7f-adf0-54590aaf329c" providerId="ADAL" clId="{002A84AC-1E02-4EE1-B72D-5E01693C6676}" dt="2025-04-17T03:18:21.565" v="127" actId="47"/>
        <pc:sldMkLst>
          <pc:docMk/>
          <pc:sldMk cId="2830098889" sldId="33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F21520-27BC-97FA-806F-D5A896CACF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B00197-DCAE-C8AF-E2C7-2CFFADC722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EA89DB-CD34-0B8F-ADFF-92FA90EA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0E891C4-972B-B458-E68F-4053066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E174F6-FC3F-69CA-353F-5471982C5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38368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97F028-6F62-6451-F5AD-37524404E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CDE4918-86BF-2C39-FFD2-2C11331431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1AC0D55-A0E0-88E5-615F-D7F9AC1BB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1324D0C-542C-ED5C-3800-9166C4D0B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939FD1E-9C61-08AF-3265-E115AA07D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3636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823B974-F022-92B6-0723-6D7884BB9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DE6E9F5-C6C9-812E-87FD-CB1D28FAEC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074C89-83A4-7B7C-2F46-FB57398A3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E4B51FE-46F2-82AF-3F57-9238BAD79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02E542-9F3A-A003-177B-4DBA7A1E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978959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908640"/>
            <a:ext cx="10972440" cy="114264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pt-BR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2113560"/>
            <a:ext cx="10972440" cy="4425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pt-BR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318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D695F8-4D3B-8ED0-718E-8717B0678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A0A101-7BF1-619E-23D5-B5DDBDC8C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E1897D1-9703-B4F7-E93E-D49D8DE3B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7D10B4-2A12-F0B9-20CD-8B7B16182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499AEA-DE3E-C084-1DFA-4F5A2AD72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45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8D1FCD-6C82-9246-3DD9-BF6A6CDAF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AA88F85-0525-B5A5-F0FD-29F0A443D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5E73D2-16F1-25D0-FE9B-04C138012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A53ACC5-2BC7-07D6-3DAB-BED276AB4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E4011DC-583C-7163-FC1E-D9AA5EB6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5816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667199-AAA8-5C73-B562-EF0B271EA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F3F69CE-94F5-7944-44F6-8F97375808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00B65FA-764C-B80E-6C67-5CE90895E1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002E150-D331-FC47-8FFE-1B625072B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7CCD525-E37D-AF15-1CF8-E44873961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11EB8A-7748-9096-970C-BB3BCA245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2054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DBA7B8-3A14-1B46-E3C2-5BD3063961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B2A75AF-EE89-CF09-9192-7D8A578B5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961AE60-04D1-AC37-1C11-497D903DC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1A66201-7CAA-CFAB-C0DA-5AF27C7B03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D564972D-CBB8-7094-E97A-F6B599108B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94C28D0-6452-6C18-343C-A3A30756D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B0EF10D-A78E-C9AC-8A90-1C562CD8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09AB893-8388-C6A4-6A3F-C8E976879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740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1D36CE-E378-79D9-2AFA-4740A8720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7FBAEF6-C3B9-5558-75DE-450034323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E713092-F6B8-8540-26E9-7CD0A33DA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E46FB8-A409-86E7-A418-360EA0454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8337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39ECCC2-BC70-2996-9977-E962A85B6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5F17DDD-0373-1590-6B68-44C8B29C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CACE0DE-A869-44AD-7F3D-E2AEFB9F4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3569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A8CEA6-AC58-9877-D2FF-124EA3FA8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8938BA7-D439-20A2-0F7B-6DCC6E21B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D5EF99A-EF86-DCA5-5EEB-856330900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50CFA26-2007-0060-B51B-A65F5E5C4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ADFB862-3020-1D3E-1D61-C1B3163D5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46C8594-0C17-517F-8B94-8F4526C19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461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1294CF-C916-61C5-0F24-4FACAE9FF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7FFCFA3-CC03-91C8-127F-1AE432D0B8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94EA069-5693-E62C-DBB6-2C55ED81C6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4F6EAAE-89DF-E418-18A6-5F3B50AD9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001F52B-25D9-E9E7-BDDF-6FC28C609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C7AE736-8F4C-5CB0-0841-DB87C8FE3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948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3B186E5-9651-1D6E-360D-87834495C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80B4793-8B47-07B6-B07E-9BA31BF60A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2F95DD-99EB-BE23-2370-35A5370344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6DB4E-2CB2-4D3D-9911-5B8791AF025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A63EA6-61D2-BBC7-EBE3-13A4B58F75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8E5375-DBFC-F1FE-34D5-24ADCAA8A3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DD5A6-C864-4C30-8C89-AD4FFCD2C75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201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alto.gov.br/ccivil_03/constituicao/Constituicao.htm#art40%C2%A74a" TargetMode="External"/><Relationship Id="rId2" Type="http://schemas.openxmlformats.org/officeDocument/2006/relationships/hyperlink" Target="https://www.planalto.gov.br/ccivil_03/constituicao/Constituicao.htm#art40%C2%A74.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www.planalto.gov.br/ccivil_03/constituicao/Constituicao.htm#art40%C2%A74c" TargetMode="External"/><Relationship Id="rId4" Type="http://schemas.openxmlformats.org/officeDocument/2006/relationships/hyperlink" Target="https://www.planalto.gov.br/ccivil_03/constituicao/Constituicao.htm#art40%C2%A74b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DEA4981-6CD3-490A-0AF3-A1FC68AF6384}"/>
              </a:ext>
            </a:extLst>
          </p:cNvPr>
          <p:cNvSpPr/>
          <p:nvPr/>
        </p:nvSpPr>
        <p:spPr>
          <a:xfrm>
            <a:off x="555949" y="1889352"/>
            <a:ext cx="11308702" cy="1768248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5400" b="1" dirty="0">
                <a:solidFill>
                  <a:schemeClr val="accent1">
                    <a:lumMod val="50000"/>
                  </a:schemeClr>
                </a:solidFill>
              </a:rPr>
              <a:t>Gestão de RH x PPP, LTCAT e Emissão da CTC com tempo especial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1F761F73-87F1-B29B-E156-250BBEE1DC4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058" t="61980" r="-160" b="-430"/>
          <a:stretch/>
        </p:blipFill>
        <p:spPr bwMode="auto">
          <a:xfrm>
            <a:off x="3054760" y="4249663"/>
            <a:ext cx="9156290" cy="2636912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00F12D6-CCC4-4A19-A5BC-97DDBE0AE4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876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16B09D0-40C0-2E4E-A1F2-EEFCE616F3FE}"/>
              </a:ext>
            </a:extLst>
          </p:cNvPr>
          <p:cNvSpPr txBox="1"/>
          <p:nvPr/>
        </p:nvSpPr>
        <p:spPr>
          <a:xfrm>
            <a:off x="364475" y="950689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Conversão do tempo especial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499A28D-B9F5-4F7B-0D7A-6BDB6CDC604E}"/>
              </a:ext>
            </a:extLst>
          </p:cNvPr>
          <p:cNvSpPr txBox="1"/>
          <p:nvPr/>
        </p:nvSpPr>
        <p:spPr>
          <a:xfrm>
            <a:off x="575776" y="1530672"/>
            <a:ext cx="11040447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pt-BR" sz="1800" dirty="0">
                <a:effectLst/>
                <a:ea typeface="Times New Roman" panose="02020603050405020304" pitchFamily="18" charset="0"/>
              </a:rPr>
              <a:t>Art. 57. A aposentadoria especial será devida, uma vez cumprida a carência exigida nesta Lei, ao segurado que tiver trabalhado sujeito a condições especiais que prejudiquem a saúde ou a integridade física, durante </a:t>
            </a:r>
            <a:r>
              <a:rPr lang="pt-BR" sz="1800" b="1" dirty="0">
                <a:effectLst/>
                <a:ea typeface="Times New Roman" panose="02020603050405020304" pitchFamily="18" charset="0"/>
              </a:rPr>
              <a:t>15 (quinze), 20 (vinte) ou 25 (vinte e cinco) anos</a:t>
            </a:r>
            <a:r>
              <a:rPr lang="pt-BR" sz="1800" dirty="0">
                <a:effectLst/>
                <a:ea typeface="Times New Roman" panose="02020603050405020304" pitchFamily="18" charset="0"/>
              </a:rPr>
              <a:t>, conforme dispuser a lei.</a:t>
            </a:r>
          </a:p>
          <a:p>
            <a:pPr marL="0" indent="0" algn="just">
              <a:buNone/>
            </a:pPr>
            <a:r>
              <a:rPr lang="pt-BR" dirty="0">
                <a:ea typeface="Times New Roman" panose="02020603050405020304" pitchFamily="18" charset="0"/>
              </a:rPr>
              <a:t>[...]</a:t>
            </a:r>
          </a:p>
          <a:p>
            <a:pPr algn="just"/>
            <a:r>
              <a:rPr lang="pt-BR" sz="1800" dirty="0">
                <a:effectLst/>
                <a:ea typeface="Times New Roman" panose="02020603050405020304" pitchFamily="18" charset="0"/>
              </a:rPr>
              <a:t>§ 5º. </a:t>
            </a:r>
            <a:r>
              <a:rPr lang="pt-BR" sz="1800" b="1" dirty="0">
                <a:effectLst/>
                <a:ea typeface="Times New Roman" panose="02020603050405020304" pitchFamily="18" charset="0"/>
              </a:rPr>
              <a:t>O tempo de trabalho exercido sob condições especiais que sejam ou venham a ser consideradas prejudiciais à saúde ou à integridade física </a:t>
            </a:r>
            <a:r>
              <a:rPr lang="pt-BR" sz="2400" b="1" dirty="0">
                <a:solidFill>
                  <a:schemeClr val="accent1">
                    <a:lumMod val="75000"/>
                  </a:schemeClr>
                </a:solidFill>
                <a:effectLst/>
                <a:ea typeface="Times New Roman" panose="02020603050405020304" pitchFamily="18" charset="0"/>
              </a:rPr>
              <a:t>será somado, após a respectiva conversão ao tempo de trabalho exercido em atividade comum</a:t>
            </a:r>
            <a:r>
              <a:rPr lang="pt-BR" sz="1800" b="1" dirty="0">
                <a:effectLst/>
                <a:ea typeface="Times New Roman" panose="02020603050405020304" pitchFamily="18" charset="0"/>
              </a:rPr>
              <a:t>, segundo critérios estabelecidos pelo Ministério da Previdência e Assistência Social, para efeito de concessão de qualquer benefício. </a:t>
            </a:r>
            <a:endParaRPr lang="pt-BR" sz="1800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21E5E27-9DDA-1F27-D97F-AEE67A6522DB}"/>
              </a:ext>
            </a:extLst>
          </p:cNvPr>
          <p:cNvSpPr txBox="1"/>
          <p:nvPr/>
        </p:nvSpPr>
        <p:spPr>
          <a:xfrm>
            <a:off x="1192402" y="4189283"/>
            <a:ext cx="9764981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bg1">
                    <a:lumMod val="65000"/>
                  </a:schemeClr>
                </a:solidFill>
              </a:rPr>
              <a:t>Conversão era restrita ao RGPS: </a:t>
            </a:r>
          </a:p>
          <a:p>
            <a:pPr marL="354013">
              <a:buFont typeface="Wingdings" panose="05000000000000000000" pitchFamily="2" charset="2"/>
              <a:buChar char="§"/>
            </a:pPr>
            <a:r>
              <a:rPr lang="pt-BR" sz="2400" dirty="0"/>
              <a:t> Art. 40 da CF não garantia a conversão do tempo especial;</a:t>
            </a:r>
          </a:p>
          <a:p>
            <a:pPr marL="354013">
              <a:buFont typeface="Wingdings" panose="05000000000000000000" pitchFamily="2" charset="2"/>
              <a:buChar char="§"/>
            </a:pPr>
            <a:r>
              <a:rPr lang="pt-BR" sz="2400" dirty="0"/>
              <a:t> Vedação à contagem do tempo fictício </a:t>
            </a:r>
            <a:r>
              <a:rPr lang="pt-BR" sz="1600" dirty="0"/>
              <a:t>(art. 195, § 1º da Portaria MTP nº 1.467, de 2022);</a:t>
            </a:r>
            <a:endParaRPr lang="pt-BR" sz="2400" dirty="0"/>
          </a:p>
          <a:p>
            <a:endParaRPr lang="pt-BR" dirty="0"/>
          </a:p>
          <a:p>
            <a:r>
              <a:rPr lang="pt-BR" dirty="0"/>
              <a:t>	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EFE9951-005F-67FC-720D-1621E6600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502" y="5554334"/>
            <a:ext cx="7668695" cy="7811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40757D9-2B01-034E-C8DC-AEE8741CC4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37B3523D-28E5-871B-CFE6-2A088C7D648D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CD9B8A94-1B20-8FB7-4A24-A6D4D30D2304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77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27FC02F5-78E6-9FFF-736F-E7972EC49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9144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sz="2800" dirty="0"/>
              <a:t>Art. 40. [...]</a:t>
            </a:r>
          </a:p>
          <a:p>
            <a:pPr marL="0" indent="0" algn="just">
              <a:buNone/>
            </a:pPr>
            <a:r>
              <a:rPr lang="pt-BR" sz="2800" dirty="0"/>
              <a:t>§ 4º É vedada a adoção de requisitos ou critérios diferenciados para concessão de benefícios em regime próprio de previdência social, ressalvado o disposto nos §§ 4º-A, 4º-B, 4º-C e 5º.          </a:t>
            </a:r>
            <a:r>
              <a:rPr lang="pt-BR" sz="2800" u="sng" dirty="0"/>
              <a:t> </a:t>
            </a:r>
            <a:endParaRPr lang="pt-BR" sz="2800" dirty="0"/>
          </a:p>
          <a:p>
            <a:pPr marL="0" indent="0" algn="just">
              <a:buNone/>
            </a:pPr>
            <a:r>
              <a:rPr lang="pt-BR" sz="2800" dirty="0"/>
              <a:t>§ 4º-C. Poderão ser estabelecidos </a:t>
            </a:r>
            <a:r>
              <a:rPr lang="pt-BR" sz="2800" b="1" dirty="0">
                <a:solidFill>
                  <a:schemeClr val="accent1">
                    <a:lumMod val="75000"/>
                  </a:schemeClr>
                </a:solidFill>
              </a:rPr>
              <a:t>por lei complementar do respectivo ente federativo</a:t>
            </a:r>
            <a:r>
              <a:rPr lang="pt-BR" sz="2800" dirty="0"/>
              <a:t> idade e tempo de contribuição diferenciados para aposentadoria de servidores cujas </a:t>
            </a:r>
            <a:r>
              <a:rPr lang="pt-BR" sz="2800" b="1" dirty="0">
                <a:solidFill>
                  <a:schemeClr val="accent6">
                    <a:lumMod val="75000"/>
                  </a:schemeClr>
                </a:solidFill>
              </a:rPr>
              <a:t>atividades sejam exercidas com efetiva exposição a agentes químicos, físicos e biológicos prejudiciais à saúde</a:t>
            </a:r>
            <a:r>
              <a:rPr lang="pt-BR" sz="2800" dirty="0"/>
              <a:t>, ou associação desses agentes, </a:t>
            </a:r>
            <a:r>
              <a:rPr lang="pt-BR" sz="2800" b="1" dirty="0">
                <a:solidFill>
                  <a:schemeClr val="accent4">
                    <a:lumMod val="75000"/>
                  </a:schemeClr>
                </a:solidFill>
              </a:rPr>
              <a:t>vedada a caracterização por categoria profissional ou ocupação</a:t>
            </a:r>
            <a:r>
              <a:rPr lang="pt-BR" sz="2800" dirty="0"/>
              <a:t>.           </a:t>
            </a:r>
            <a:r>
              <a:rPr lang="pt-BR" sz="2800" u="sng" dirty="0"/>
              <a:t> </a:t>
            </a:r>
            <a:endParaRPr lang="pt-BR" sz="2800" dirty="0"/>
          </a:p>
          <a:p>
            <a:pPr algn="just"/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01B7199-736F-91AF-24CD-0F9C2C8379FA}"/>
              </a:ext>
            </a:extLst>
          </p:cNvPr>
          <p:cNvSpPr txBox="1"/>
          <p:nvPr/>
        </p:nvSpPr>
        <p:spPr>
          <a:xfrm>
            <a:off x="469250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Constituição Federal - EC nº 103, de 2019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E8F41A8-D29D-EE0E-B941-75E2ECB5B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1F598B7A-84FA-CF07-A09F-466BC2BC8624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7A479465-9649-088B-E9B1-993F8CA12DAF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4645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9A5C989-8ADE-4A0E-1F90-AD55C092CAD1}"/>
              </a:ext>
            </a:extLst>
          </p:cNvPr>
          <p:cNvSpPr/>
          <p:nvPr/>
        </p:nvSpPr>
        <p:spPr>
          <a:xfrm>
            <a:off x="742506" y="1782231"/>
            <a:ext cx="1070698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Art. 21. O </a:t>
            </a:r>
            <a:r>
              <a:rPr lang="pt-BR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segurado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ou o </a:t>
            </a:r>
            <a:r>
              <a:rPr lang="pt-BR" sz="2000" b="1" dirty="0">
                <a:solidFill>
                  <a:schemeClr val="accent4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servidor público federal 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que se tenha filiado ao Regime Geral de Previdência Social ou ingressado no serviço público em cargo efetivo </a:t>
            </a: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até a data de entrada em vigor desta Emenda Constitucional 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cujas atividades tenham sido </a:t>
            </a:r>
            <a:r>
              <a:rPr lang="pt-BR" sz="20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exercidas com efetiva exposição a agentes químicos, físicos e biológicos prejudiciais à saúde, ou associação desses agentes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vedada a caracterização por categoria profissional ou ocupação, desde que cumpridos, no caso do servidor, o tempo mínimo de 20 (vinte) anos de efetivo exercício no serviço público e de 5 (cinco) anos no cargo efetivo em que for concedida a aposentadoria, na forma dos </a:t>
            </a:r>
            <a:r>
              <a:rPr lang="pt-BR" sz="20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arts</a:t>
            </a:r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57 e 58 da Lei nº 8.213, de 24 de julho de 1991, poderão aposentar-se quando o total da soma resultante da sua idade e do tempo de contribuição e o tempo de efetiva exposição forem, respectivamente, de:</a:t>
            </a:r>
          </a:p>
          <a:p>
            <a:pPr algn="just"/>
            <a:endParaRPr lang="pt-BR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- 66 (sessenta e seis) pontos e 15 (quinze) anos de efetiva exposição;</a:t>
            </a:r>
          </a:p>
          <a:p>
            <a:pPr algn="just"/>
            <a:r>
              <a:rPr lang="pt-BR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 - 76 (setenta e seis) pontos e 20 (vinte) anos de efetiva exposição; e</a:t>
            </a:r>
          </a:p>
          <a:p>
            <a:pPr algn="just"/>
            <a:r>
              <a:rPr lang="pt-BR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III - 86 (oitenta e seis) pontos e 25 (vinte e cinco) anos de efetiva exposição.</a:t>
            </a:r>
            <a:endParaRPr lang="pt-BR" sz="2400" b="1" i="0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17DADB7-7391-6230-9090-86573EB2130D}"/>
              </a:ext>
            </a:extLst>
          </p:cNvPr>
          <p:cNvSpPr txBox="1"/>
          <p:nvPr/>
        </p:nvSpPr>
        <p:spPr>
          <a:xfrm>
            <a:off x="307325" y="1076468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EC nº 103, de 2019 - Regra de Transição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601ED68-B2A7-11EC-553C-791D2D66E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3E3306D-1AAE-607C-4529-BCA933893051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C293CC8-A14C-6FE7-B7B5-243796858313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23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0044F07-C871-A0AB-BD82-1D40D4A72103}"/>
              </a:ext>
            </a:extLst>
          </p:cNvPr>
          <p:cNvSpPr txBox="1"/>
          <p:nvPr/>
        </p:nvSpPr>
        <p:spPr>
          <a:xfrm>
            <a:off x="884073" y="1819670"/>
            <a:ext cx="10573917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00" b="0" i="0" dirty="0">
                <a:solidFill>
                  <a:srgbClr val="000000"/>
                </a:solidFill>
                <a:effectLst/>
              </a:rPr>
              <a:t>Art. 10. Até que entre em vigor lei federal que discipline os benefícios do regime próprio de previdência social </a:t>
            </a:r>
            <a:r>
              <a:rPr lang="pt-BR" sz="2800" b="1" i="0" dirty="0">
                <a:solidFill>
                  <a:srgbClr val="000000"/>
                </a:solidFill>
                <a:effectLst/>
              </a:rPr>
              <a:t>dos servidores da União</a:t>
            </a:r>
            <a:r>
              <a:rPr lang="pt-BR" sz="2400" b="0" i="0" dirty="0">
                <a:solidFill>
                  <a:srgbClr val="000000"/>
                </a:solidFill>
                <a:effectLst/>
              </a:rPr>
              <a:t>, aplica-se o disposto neste artigo.</a:t>
            </a:r>
          </a:p>
          <a:p>
            <a:pPr algn="just"/>
            <a:r>
              <a:rPr lang="pt-BR" sz="2400" dirty="0">
                <a:solidFill>
                  <a:srgbClr val="000000"/>
                </a:solidFill>
              </a:rPr>
              <a:t>[...]</a:t>
            </a:r>
          </a:p>
          <a:p>
            <a:pPr algn="just"/>
            <a:r>
              <a:rPr lang="pt-BR" sz="2400" dirty="0">
                <a:solidFill>
                  <a:srgbClr val="000000"/>
                </a:solidFill>
              </a:rPr>
              <a:t>§ 2º [...]</a:t>
            </a:r>
          </a:p>
          <a:p>
            <a:pPr algn="just"/>
            <a:r>
              <a:rPr lang="pt-BR" sz="2400" b="0" i="0" dirty="0">
                <a:solidFill>
                  <a:srgbClr val="000000"/>
                </a:solidFill>
                <a:effectLst/>
              </a:rPr>
              <a:t>II - o servidor público federal cujas atividades sejam exercidas com efetiva exposição a agentes químicos, físicos e biológicos prejudiciais à saúde, ou associação desses agentes, vedada a caracterização por categoria profissional ou ocupação, </a:t>
            </a:r>
            <a:r>
              <a:rPr lang="pt-BR" sz="2400" b="1" i="0" dirty="0">
                <a:solidFill>
                  <a:schemeClr val="accent1">
                    <a:lumMod val="75000"/>
                  </a:schemeClr>
                </a:solidFill>
                <a:effectLst/>
              </a:rPr>
              <a:t>aos 60 (sessenta) anos de idade, com 25 (vinte e cinco) anos de efetiva exposição e contribuição, 10 (dez) anos de efetivo exercício de serviço público e 5 (cinco) anos no cargo efetivo em que for concedida a aposentadoria</a:t>
            </a:r>
            <a:r>
              <a:rPr lang="pt-BR" sz="2400" b="0" i="0" dirty="0">
                <a:solidFill>
                  <a:srgbClr val="000000"/>
                </a:solidFill>
                <a:effectLst/>
              </a:rPr>
              <a:t>;</a:t>
            </a:r>
            <a:endParaRPr lang="pt-BR" sz="24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2219F33-CC3F-0599-BEA4-386A7A154452}"/>
              </a:ext>
            </a:extLst>
          </p:cNvPr>
          <p:cNvSpPr txBox="1"/>
          <p:nvPr/>
        </p:nvSpPr>
        <p:spPr>
          <a:xfrm>
            <a:off x="326375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EC nº 103, de 2019 - Regra Geral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3F91962-928B-CD58-5A4C-7E63AC100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133C269F-9C77-3924-4627-6758685CA0EF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E4AD3D2-E525-F187-594E-D6DA6502F2B7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899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C57CA6AB-5097-21A6-0A0A-7912B853A3CC}"/>
              </a:ext>
            </a:extLst>
          </p:cNvPr>
          <p:cNvSpPr txBox="1"/>
          <p:nvPr/>
        </p:nvSpPr>
        <p:spPr>
          <a:xfrm>
            <a:off x="278750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ADI 6.309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BDD1E81-C1E4-93E5-DA2F-80EC04A87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b="1" dirty="0">
                <a:solidFill>
                  <a:schemeClr val="bg1">
                    <a:lumMod val="50000"/>
                  </a:schemeClr>
                </a:solidFill>
              </a:rPr>
              <a:t>Questionamento quanto a exigência de idade mínima para fins de aposentadoria especial:</a:t>
            </a:r>
          </a:p>
          <a:p>
            <a:pPr>
              <a:buFontTx/>
              <a:buChar char="-"/>
            </a:pPr>
            <a:endParaRPr lang="pt-BR" dirty="0"/>
          </a:p>
          <a:p>
            <a:pPr marL="0" indent="0" algn="just">
              <a:buNone/>
            </a:pPr>
            <a:r>
              <a:rPr lang="pt-BR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	“A exigência de idade mínima para passar à inatividade de forma precoce - isto é, antes do tempo exigido dos trabalhadores em geral - não é uma exclusividade brasileira. Muito ao revés: essa já é uma realidade em vários países de longa data, havendo uma tendência global de que regimes especiais de aposentadoria se tornem cada vez mais excepcionais ou até mesmo desapareçam.”</a:t>
            </a:r>
            <a:endParaRPr lang="pt-BR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t-BR" sz="1600" i="1" dirty="0">
                <a:solidFill>
                  <a:srgbClr val="FF0000"/>
                </a:solidFill>
              </a:rPr>
              <a:t>		(Voto do Ministro Barroso ainda pendente de julgamento – 2 x 2 – Divergência do Min. Edson Fachin)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2DB3FF2-2083-BFE6-B6FC-5E58A3262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64CEF66-4ED4-0EDD-9ADD-07765C85730E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85E0D393-020D-1927-59C7-E5FA400E37E6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265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2783C0A-A74E-A514-D2DC-623B9CBE96FF}"/>
              </a:ext>
            </a:extLst>
          </p:cNvPr>
          <p:cNvSpPr txBox="1"/>
          <p:nvPr/>
        </p:nvSpPr>
        <p:spPr>
          <a:xfrm>
            <a:off x="702906" y="1851470"/>
            <a:ext cx="1078618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600" b="0" i="0" dirty="0">
                <a:solidFill>
                  <a:srgbClr val="000000"/>
                </a:solidFill>
                <a:effectLst/>
              </a:rPr>
              <a:t>§ 9º Aplicam-se às aposentadorias dos servidores dos Estados, do Distrito Federal e dos Municípios </a:t>
            </a:r>
            <a:r>
              <a:rPr lang="pt-BR" sz="2600" b="1" i="0" dirty="0">
                <a:solidFill>
                  <a:schemeClr val="accent1">
                    <a:lumMod val="75000"/>
                  </a:schemeClr>
                </a:solidFill>
                <a:effectLst/>
              </a:rPr>
              <a:t>as normas constitucionais e infraconstitucionais anteriores à data de entrada em vigor desta Emenda Constitucional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, </a:t>
            </a:r>
            <a:r>
              <a:rPr lang="pt-BR" sz="2600" b="1" i="0" dirty="0">
                <a:solidFill>
                  <a:schemeClr val="accent6">
                    <a:lumMod val="75000"/>
                  </a:schemeClr>
                </a:solidFill>
                <a:effectLst/>
              </a:rPr>
              <a:t>enquanto não promovidas alterações 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na legislação interna relacionada ao respectivo regime próprio de previdência social.</a:t>
            </a:r>
          </a:p>
          <a:p>
            <a:pPr algn="just"/>
            <a:endParaRPr lang="pt-BR" sz="2600" b="0" i="0" dirty="0">
              <a:solidFill>
                <a:srgbClr val="000000"/>
              </a:solidFill>
              <a:effectLst/>
            </a:endParaRPr>
          </a:p>
          <a:p>
            <a:pPr algn="just"/>
            <a:r>
              <a:rPr lang="pt-BR" sz="2600" b="0" i="0" dirty="0">
                <a:solidFill>
                  <a:srgbClr val="000000"/>
                </a:solidFill>
                <a:effectLst/>
              </a:rPr>
              <a:t>§ 10. Estende-se o disposto no § 9º às normas sobre aposentadoria de servidores públicos incompatíveis com a redação atribuída por esta Emenda Constitucional aos </a:t>
            </a:r>
            <a:r>
              <a:rPr lang="pt-BR" sz="2600" b="0" i="0" dirty="0">
                <a:solidFill>
                  <a:srgbClr val="000000"/>
                </a:solidFill>
                <a:effectLst/>
                <a:hlinkClick r:id="rId2"/>
              </a:rPr>
              <a:t>§§ 4º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, </a:t>
            </a:r>
            <a:r>
              <a:rPr lang="pt-BR" sz="2600" b="0" i="0" dirty="0">
                <a:solidFill>
                  <a:srgbClr val="000000"/>
                </a:solidFill>
                <a:effectLst/>
                <a:hlinkClick r:id="rId3"/>
              </a:rPr>
              <a:t>4º-A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, </a:t>
            </a:r>
            <a:r>
              <a:rPr lang="pt-BR" sz="2600" b="0" i="0" dirty="0">
                <a:solidFill>
                  <a:srgbClr val="000000"/>
                </a:solidFill>
                <a:effectLst/>
                <a:hlinkClick r:id="rId4"/>
              </a:rPr>
              <a:t>4º-B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 e </a:t>
            </a:r>
            <a:r>
              <a:rPr lang="pt-BR" sz="2600" b="0" i="0" dirty="0">
                <a:solidFill>
                  <a:srgbClr val="000000"/>
                </a:solidFill>
                <a:effectLst/>
                <a:hlinkClick r:id="rId5"/>
              </a:rPr>
              <a:t>4º-C do art. 40 da Constituição Federal</a:t>
            </a:r>
            <a:r>
              <a:rPr lang="pt-BR" sz="2600" b="0" i="0" dirty="0">
                <a:solidFill>
                  <a:srgbClr val="000000"/>
                </a:solidFill>
                <a:effectLst/>
              </a:rPr>
              <a:t>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4D8B2FA-7D80-FF8C-F17D-06460F4E301B}"/>
              </a:ext>
            </a:extLst>
          </p:cNvPr>
          <p:cNvSpPr txBox="1"/>
          <p:nvPr/>
        </p:nvSpPr>
        <p:spPr>
          <a:xfrm>
            <a:off x="335900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Quais as regras do demais RPPS?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E8A887A-C45C-2B12-89CA-A26849672E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D8F053F-8411-16E7-D77A-AEC420763D0F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2A4F9AEB-6120-4D10-3C78-9A540BF40120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212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áfico 2" descr="Cidade com preenchimento sólido">
            <a:extLst>
              <a:ext uri="{FF2B5EF4-FFF2-40B4-BE49-F238E27FC236}">
                <a16:creationId xmlns:a16="http://schemas.microsoft.com/office/drawing/2014/main" id="{041512AB-1C8D-D6B4-52ED-B6ED71DA3C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5421" y="2971800"/>
            <a:ext cx="914400" cy="91440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51BE552-0963-6DA3-FF02-AF70E05DA92B}"/>
              </a:ext>
            </a:extLst>
          </p:cNvPr>
          <p:cNvSpPr txBox="1"/>
          <p:nvPr/>
        </p:nvSpPr>
        <p:spPr>
          <a:xfrm>
            <a:off x="2369977" y="2095123"/>
            <a:ext cx="91813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b="1" dirty="0">
                <a:solidFill>
                  <a:schemeClr val="accent1">
                    <a:lumMod val="75000"/>
                  </a:schemeClr>
                </a:solidFill>
              </a:rPr>
              <a:t>Não fazer reforma:</a:t>
            </a:r>
            <a:r>
              <a:rPr lang="pt-BR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t-BR" sz="2800" dirty="0"/>
              <a:t>aplica-se as regras da SV nº 33;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b="1" dirty="0">
                <a:solidFill>
                  <a:schemeClr val="accent1">
                    <a:lumMod val="75000"/>
                  </a:schemeClr>
                </a:solidFill>
              </a:rPr>
              <a:t>Fazer a reforma adotando os mesmo termos da União: </a:t>
            </a:r>
            <a:r>
              <a:rPr lang="pt-BR" sz="2800" dirty="0"/>
              <a:t>aplica-se as regras previstas na EC nº 103 de 2019, a partir da entrada em vigor da lei local;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b="1" dirty="0">
                <a:solidFill>
                  <a:schemeClr val="accent1">
                    <a:lumMod val="75000"/>
                  </a:schemeClr>
                </a:solidFill>
              </a:rPr>
              <a:t>Fazer reforma adotando outros parâmetros?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DE58764-9B26-8273-769D-FA6698E31F8E}"/>
              </a:ext>
            </a:extLst>
          </p:cNvPr>
          <p:cNvSpPr txBox="1"/>
          <p:nvPr/>
        </p:nvSpPr>
        <p:spPr>
          <a:xfrm>
            <a:off x="297800" y="1114494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Quais as regras do demais RPPS?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9A58455-789A-7F33-92C9-32C65AFE6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D60A89CF-A615-98B2-CB3B-536B4C3BCA6D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B2B3B360-5F6B-BF6E-6062-9DC0DAC316A5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2542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B548B18-7069-D438-7076-E58CD9A858A4}"/>
              </a:ext>
            </a:extLst>
          </p:cNvPr>
          <p:cNvSpPr/>
          <p:nvPr/>
        </p:nvSpPr>
        <p:spPr>
          <a:xfrm>
            <a:off x="496186" y="4042940"/>
            <a:ext cx="111996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ANEXO III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- INSTRUÇÕES PARA O RECONHECIMENTO DO TEMPO DE EXERCÍCIO DE ATIVIDADES COM EFETIVA EXPOSIÇÃO A AGENTES QUÍMICOS, FÍSICOS E BIOLÓGICOS PREJUDICIAIS À SAÚDE, OU ASSOCIAÇÃO DESSES AGENTES, </a:t>
            </a: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PELO RPPS DA UNIÃO E DOS DEMAIS ENTES FEDERATIVOS QUE ADOTAREM </a:t>
            </a:r>
            <a:r>
              <a:rPr lang="pt-BR" sz="2200" b="1" u="sng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AS MESMAS REGRAS</a:t>
            </a: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ESTABELECIDAS PARA OS SERVIDORES FEDERAIS</a:t>
            </a:r>
            <a:endParaRPr lang="pt-BR" sz="2200" b="1" kern="160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67083C1-4F1E-5475-E668-0DAFDE772150}"/>
              </a:ext>
            </a:extLst>
          </p:cNvPr>
          <p:cNvSpPr/>
          <p:nvPr/>
        </p:nvSpPr>
        <p:spPr>
          <a:xfrm>
            <a:off x="496186" y="2310662"/>
            <a:ext cx="111996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ANEXO I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- NORMAS RELATIVAS AOS BENEFÍCIOS CONCEDIDOS PELOS </a:t>
            </a: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RPPS DA UNIÃO E DOS ENTES FEDERATIVOS QUE ADOTAREM </a:t>
            </a:r>
            <a:r>
              <a:rPr lang="pt-BR" sz="2200" b="1" u="sng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AS MESMAS REGRAS</a:t>
            </a: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ESTABELECIDAS PARA OS SERVIDORES FEDERAIS PELA EMENDA CONSTITUCIONAL N° 103, DE 2019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t-BR" sz="2200" b="1" kern="160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83A3EF2-DD36-908E-F86C-95BDB54C908F}"/>
              </a:ext>
            </a:extLst>
          </p:cNvPr>
          <p:cNvSpPr txBox="1"/>
          <p:nvPr/>
        </p:nvSpPr>
        <p:spPr>
          <a:xfrm>
            <a:off x="288470" y="1249839"/>
            <a:ext cx="811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 e III da Portaria MTP nº 1.467, de 2022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5F98E5D-4E99-3250-B7C2-9F69E57F15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FB4CC28D-B472-4A55-BFA9-15326DF90FF3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54D12F78-A01D-041D-592E-7ACEB02441F0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15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AF16B9A-B6CB-385F-2D02-F9B1CAECE0C7}"/>
              </a:ext>
            </a:extLst>
          </p:cNvPr>
          <p:cNvSpPr/>
          <p:nvPr/>
        </p:nvSpPr>
        <p:spPr>
          <a:xfrm>
            <a:off x="467833" y="1796372"/>
            <a:ext cx="1116418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Art. 2º ..............................................................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..........................................................................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III - o segurado cujas atividades sejam exercidas com efetiva exposição a agentes químicos, físicos e biológicos prejudiciais à saúde, ou associação desses agentes, vedada a caracterização por categoria profissional ou ocupação,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aos 60 (sessenta) anos de idade, com 25 (vinte e cinco) anos de efetiva exposição e contribuição, 10 (dez) anos de efetivo exercício de serviço público e 5 (cinco) anos no cargo efetivo em que for concedida a aposentadoria.</a:t>
            </a:r>
          </a:p>
          <a:p>
            <a:pPr algn="just"/>
            <a:endParaRPr lang="pt-BR" sz="2600" b="1" dirty="0">
              <a:latin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§ 2º  Para o reconhecimento do tempo de que trata o inciso III do </a:t>
            </a:r>
            <a:r>
              <a:rPr lang="pt-BR" sz="2200" b="1" dirty="0">
                <a:latin typeface="Calibri" panose="020F0502020204030204" pitchFamily="34" charset="0"/>
                <a:cs typeface="Calibri" panose="020F0502020204030204" pitchFamily="34" charset="0"/>
              </a:rPr>
              <a:t>caput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, serão observadas as instruções constantes do Anexo III desta Portaria</a:t>
            </a:r>
            <a:r>
              <a:rPr lang="pt-BR" sz="2800" dirty="0"/>
              <a:t>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057433D-26FD-8FD9-63E1-F44EBFBCF923}"/>
              </a:ext>
            </a:extLst>
          </p:cNvPr>
          <p:cNvSpPr txBox="1"/>
          <p:nvPr/>
        </p:nvSpPr>
        <p:spPr>
          <a:xfrm>
            <a:off x="259895" y="1114317"/>
            <a:ext cx="811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 e III da Portaria MTP nº 1.467, de 2022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DCAA9B7-9A4D-4184-F02F-D2364A537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BD3E6EF-DAF6-9010-D8FB-13F7612D1656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1AFD518-D7C1-A869-7FC2-B91A2BBCF904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25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FAE598A8-276E-EB31-5FCD-9F2314DA1CDA}"/>
              </a:ext>
            </a:extLst>
          </p:cNvPr>
          <p:cNvSpPr/>
          <p:nvPr/>
        </p:nvSpPr>
        <p:spPr>
          <a:xfrm>
            <a:off x="489099" y="1923962"/>
            <a:ext cx="111641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Art. 3</a:t>
            </a:r>
            <a:r>
              <a:rPr lang="pt-BR" sz="2200" strike="sngStrike" dirty="0">
                <a:latin typeface="Calibri" panose="020F0502020204030204" pitchFamily="34" charset="0"/>
                <a:cs typeface="Calibri" panose="020F0502020204030204" pitchFamily="34" charset="0"/>
              </a:rPr>
              <a:t>º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  A caracterização e a comprovação do exercício de atividades com efetiva exposição a agentes químicos, físicos e biológicos prejudiciais à saúde, ou a associação desses agentes,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obedecerão ao disposto na legislação </a:t>
            </a:r>
            <a:r>
              <a:rPr lang="pt-BR" sz="2600" b="1" u="sng" dirty="0">
                <a:latin typeface="Calibri" panose="020F0502020204030204" pitchFamily="34" charset="0"/>
                <a:cs typeface="Calibri" panose="020F0502020204030204" pitchFamily="34" charset="0"/>
              </a:rPr>
              <a:t>em vigor na época do exercício das atribuições do segurado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t-BR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	Dependerá de comprovação do exercício de atribuições do cargo público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de modo permanente, não ocasional nem intermitente</a:t>
            </a:r>
            <a:r>
              <a:rPr lang="pt-BR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nessas condições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, inclusive no período em que o segurado estiver em exercício de mandato eletivo, cedido, com ou sem ônus para o cessionário, a órgão ou entidade da administração direta ou indireta, do mesmo ou de outro ente federativo, ou afastado do país por cessão ou licenciamento.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C255749-4B40-5721-3304-BF539BEA45A0}"/>
              </a:ext>
            </a:extLst>
          </p:cNvPr>
          <p:cNvSpPr txBox="1"/>
          <p:nvPr/>
        </p:nvSpPr>
        <p:spPr>
          <a:xfrm>
            <a:off x="269420" y="1148386"/>
            <a:ext cx="811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 e III da Portaria MTP nº 1.467, de 2022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BD4475C-05F5-EF18-A027-D093FDB340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8296531-9E45-284E-8723-4935B15805AA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DA2EC16-BA88-EE5F-D81E-BA4A2D909B56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42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9F35EB3-5E4D-30C3-A53E-B10FFC042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stomShape 2">
            <a:extLst>
              <a:ext uri="{FF2B5EF4-FFF2-40B4-BE49-F238E27FC236}">
                <a16:creationId xmlns:a16="http://schemas.microsoft.com/office/drawing/2014/main" id="{65A1374F-1A3E-4D08-942E-DB1A6BC5569C}"/>
              </a:ext>
            </a:extLst>
          </p:cNvPr>
          <p:cNvSpPr/>
          <p:nvPr/>
        </p:nvSpPr>
        <p:spPr>
          <a:xfrm>
            <a:off x="4278223" y="191905"/>
            <a:ext cx="9413359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t-BR" sz="3200" b="1" spc="-1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EC nº 103, de 2019</a:t>
            </a:r>
            <a:endParaRPr lang="pt-BR" sz="3200" b="0" strike="noStrike" spc="-1" dirty="0">
              <a:solidFill>
                <a:schemeClr val="tx2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D12E8F69-77BF-A6A8-071D-07AD9BE4C47C}"/>
              </a:ext>
            </a:extLst>
          </p:cNvPr>
          <p:cNvSpPr/>
          <p:nvPr/>
        </p:nvSpPr>
        <p:spPr>
          <a:xfrm>
            <a:off x="742627" y="1293392"/>
            <a:ext cx="10986499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600" dirty="0">
                <a:latin typeface="Calibri" panose="020F0502020204030204" pitchFamily="34" charset="0"/>
                <a:cs typeface="Calibri" panose="020F0502020204030204" pitchFamily="34" charset="0"/>
              </a:rPr>
              <a:t>Art. 40. ............................................................</a:t>
            </a:r>
          </a:p>
          <a:p>
            <a:pPr algn="just"/>
            <a:r>
              <a:rPr lang="pt-BR" sz="2600" dirty="0">
                <a:latin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.........................................................................</a:t>
            </a:r>
          </a:p>
          <a:p>
            <a:pPr algn="just"/>
            <a:r>
              <a:rPr lang="pt-BR" sz="2600" dirty="0">
                <a:latin typeface="Calibri" panose="020F0502020204030204" pitchFamily="34" charset="0"/>
                <a:cs typeface="Calibri" panose="020F0502020204030204" pitchFamily="34" charset="0"/>
              </a:rPr>
              <a:t>§ 4º</a:t>
            </a:r>
            <a:r>
              <a:rPr lang="pt-BR"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É </a:t>
            </a:r>
            <a:r>
              <a:rPr lang="pt-BR" sz="2600" b="1" u="sng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vedada a adoção de requisitos ou critérios diferenciados para concessão de benefícios em regime próprio de previdência social</a:t>
            </a:r>
            <a:r>
              <a:rPr lang="pt-BR" sz="2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ressalvado o disposto nos §§ 4º-A, 4º-B, 4º-C e 5º.</a:t>
            </a:r>
            <a:endParaRPr lang="pt-B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CD3FC48-D5B3-ADFE-D2F8-5DC8A4CD3238}"/>
              </a:ext>
            </a:extLst>
          </p:cNvPr>
          <p:cNvSpPr txBox="1"/>
          <p:nvPr/>
        </p:nvSpPr>
        <p:spPr>
          <a:xfrm>
            <a:off x="7161779" y="3912829"/>
            <a:ext cx="4354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Servidor com deficiência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4D883A7-3B74-0BA7-0E62-0592888B72D0}"/>
              </a:ext>
            </a:extLst>
          </p:cNvPr>
          <p:cNvSpPr txBox="1"/>
          <p:nvPr/>
        </p:nvSpPr>
        <p:spPr>
          <a:xfrm>
            <a:off x="675952" y="5885175"/>
            <a:ext cx="30280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Agentes policiais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E503F3F-DCD6-79D8-F09F-92EF1A4F8A07}"/>
              </a:ext>
            </a:extLst>
          </p:cNvPr>
          <p:cNvSpPr txBox="1"/>
          <p:nvPr/>
        </p:nvSpPr>
        <p:spPr>
          <a:xfrm>
            <a:off x="181833" y="3978364"/>
            <a:ext cx="628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Servidores com efetiva exposição a agentes químicos, físicos e biológicos 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0F9F2155-159E-F40F-B840-D4FE52D6671F}"/>
              </a:ext>
            </a:extLst>
          </p:cNvPr>
          <p:cNvSpPr txBox="1"/>
          <p:nvPr/>
        </p:nvSpPr>
        <p:spPr>
          <a:xfrm>
            <a:off x="4454353" y="5548024"/>
            <a:ext cx="21539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Professores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DBDA1E1-2BAB-8819-0C18-E193DF756C87}"/>
              </a:ext>
            </a:extLst>
          </p:cNvPr>
          <p:cNvSpPr txBox="1"/>
          <p:nvPr/>
        </p:nvSpPr>
        <p:spPr>
          <a:xfrm>
            <a:off x="7036940" y="4943442"/>
            <a:ext cx="5022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Agente Comunitário de Saúde e Agente de Combate à Endemias</a:t>
            </a:r>
          </a:p>
        </p:txBody>
      </p:sp>
      <p:sp>
        <p:nvSpPr>
          <p:cNvPr id="14" name="CustomShape 2">
            <a:extLst>
              <a:ext uri="{FF2B5EF4-FFF2-40B4-BE49-F238E27FC236}">
                <a16:creationId xmlns:a16="http://schemas.microsoft.com/office/drawing/2014/main" id="{6386A8CE-1BFF-24A4-EA8B-B34B93F52818}"/>
              </a:ext>
            </a:extLst>
          </p:cNvPr>
          <p:cNvSpPr/>
          <p:nvPr/>
        </p:nvSpPr>
        <p:spPr>
          <a:xfrm>
            <a:off x="7524691" y="184086"/>
            <a:ext cx="6166891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pt-BR" sz="3200" b="1" spc="-1" dirty="0">
                <a:solidFill>
                  <a:schemeClr val="tx2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 EC nº 120, de 2022</a:t>
            </a:r>
            <a:endParaRPr lang="pt-BR" sz="3200" b="0" strike="noStrike" spc="-1" dirty="0">
              <a:solidFill>
                <a:schemeClr val="tx2">
                  <a:lumMod val="75000"/>
                </a:schemeClr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9276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ágono 2">
            <a:extLst>
              <a:ext uri="{FF2B5EF4-FFF2-40B4-BE49-F238E27FC236}">
                <a16:creationId xmlns:a16="http://schemas.microsoft.com/office/drawing/2014/main" id="{6484EF63-10B6-83D4-2510-D273167FCCE7}"/>
              </a:ext>
            </a:extLst>
          </p:cNvPr>
          <p:cNvSpPr/>
          <p:nvPr/>
        </p:nvSpPr>
        <p:spPr>
          <a:xfrm>
            <a:off x="0" y="2364639"/>
            <a:ext cx="1913863" cy="435935"/>
          </a:xfrm>
          <a:prstGeom prst="homePlate">
            <a:avLst>
              <a:gd name="adj" fmla="val 4268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Até 05/03/1997</a:t>
            </a:r>
          </a:p>
        </p:txBody>
      </p:sp>
      <p:sp>
        <p:nvSpPr>
          <p:cNvPr id="3" name="Divisa 3">
            <a:extLst>
              <a:ext uri="{FF2B5EF4-FFF2-40B4-BE49-F238E27FC236}">
                <a16:creationId xmlns:a16="http://schemas.microsoft.com/office/drawing/2014/main" id="{DF6A2FB7-975A-7581-639F-425853379E52}"/>
              </a:ext>
            </a:extLst>
          </p:cNvPr>
          <p:cNvSpPr/>
          <p:nvPr/>
        </p:nvSpPr>
        <p:spPr>
          <a:xfrm>
            <a:off x="1828798" y="2364639"/>
            <a:ext cx="340242" cy="435935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5" name="Divisa 5">
            <a:extLst>
              <a:ext uri="{FF2B5EF4-FFF2-40B4-BE49-F238E27FC236}">
                <a16:creationId xmlns:a16="http://schemas.microsoft.com/office/drawing/2014/main" id="{B1057FB1-DB84-7801-91E9-1F01579BCED9}"/>
              </a:ext>
            </a:extLst>
          </p:cNvPr>
          <p:cNvSpPr/>
          <p:nvPr/>
        </p:nvSpPr>
        <p:spPr>
          <a:xfrm>
            <a:off x="2087527" y="2378813"/>
            <a:ext cx="340242" cy="435935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3F0BC1A-4635-5081-83DD-6CA74325A65C}"/>
              </a:ext>
            </a:extLst>
          </p:cNvPr>
          <p:cNvSpPr/>
          <p:nvPr/>
        </p:nvSpPr>
        <p:spPr>
          <a:xfrm>
            <a:off x="2601433" y="1967053"/>
            <a:ext cx="881793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Exercício de atribuições do cargo público,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em condições análogas às que permitem enquadrar as atividades profissionais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como perigosas, insalubres ou penosas;</a:t>
            </a:r>
            <a:endParaRPr lang="pt-BR" sz="2200" dirty="0"/>
          </a:p>
        </p:txBody>
      </p:sp>
      <p:sp>
        <p:nvSpPr>
          <p:cNvPr id="7" name="Pentágono 7">
            <a:extLst>
              <a:ext uri="{FF2B5EF4-FFF2-40B4-BE49-F238E27FC236}">
                <a16:creationId xmlns:a16="http://schemas.microsoft.com/office/drawing/2014/main" id="{6A65BEDE-6C14-7AB9-E22E-655892BDA444}"/>
              </a:ext>
            </a:extLst>
          </p:cNvPr>
          <p:cNvSpPr/>
          <p:nvPr/>
        </p:nvSpPr>
        <p:spPr>
          <a:xfrm>
            <a:off x="0" y="3803531"/>
            <a:ext cx="1913863" cy="591926"/>
          </a:xfrm>
          <a:prstGeom prst="homePlate">
            <a:avLst>
              <a:gd name="adj" fmla="val 35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De 06/03/1997</a:t>
            </a:r>
          </a:p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Até 06/05/1999</a:t>
            </a:r>
          </a:p>
        </p:txBody>
      </p:sp>
      <p:sp>
        <p:nvSpPr>
          <p:cNvPr id="8" name="Divisa 8">
            <a:extLst>
              <a:ext uri="{FF2B5EF4-FFF2-40B4-BE49-F238E27FC236}">
                <a16:creationId xmlns:a16="http://schemas.microsoft.com/office/drawing/2014/main" id="{F02E914C-F92B-6A0D-13F1-6410DF638567}"/>
              </a:ext>
            </a:extLst>
          </p:cNvPr>
          <p:cNvSpPr/>
          <p:nvPr/>
        </p:nvSpPr>
        <p:spPr>
          <a:xfrm>
            <a:off x="1779177" y="3803532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9" name="Divisa 10">
            <a:extLst>
              <a:ext uri="{FF2B5EF4-FFF2-40B4-BE49-F238E27FC236}">
                <a16:creationId xmlns:a16="http://schemas.microsoft.com/office/drawing/2014/main" id="{C99E1E81-750E-FC2D-1D5A-2B78BCC64A2D}"/>
              </a:ext>
            </a:extLst>
          </p:cNvPr>
          <p:cNvSpPr/>
          <p:nvPr/>
        </p:nvSpPr>
        <p:spPr>
          <a:xfrm>
            <a:off x="2057401" y="3803531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89C89CD-D92E-EACC-F9B6-0EBE811F3128}"/>
              </a:ext>
            </a:extLst>
          </p:cNvPr>
          <p:cNvSpPr/>
          <p:nvPr/>
        </p:nvSpPr>
        <p:spPr>
          <a:xfrm>
            <a:off x="2601432" y="3545496"/>
            <a:ext cx="88179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600" b="1" dirty="0">
                <a:latin typeface="Calibri" panose="020F0502020204030204" pitchFamily="34" charset="0"/>
                <a:ea typeface="Batang"/>
              </a:rPr>
              <a:t>Efetiva exposição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a agentes químicos, físicos e biológicos prejudiciais à saúde, ou a associação desses agentes conforme a classificação que consta Decreto nº 2.172, de 5 de março de 1997</a:t>
            </a:r>
            <a:endParaRPr lang="pt-BR" sz="2200" dirty="0"/>
          </a:p>
        </p:txBody>
      </p:sp>
      <p:sp>
        <p:nvSpPr>
          <p:cNvPr id="11" name="Pentágono 15">
            <a:extLst>
              <a:ext uri="{FF2B5EF4-FFF2-40B4-BE49-F238E27FC236}">
                <a16:creationId xmlns:a16="http://schemas.microsoft.com/office/drawing/2014/main" id="{B9959918-0783-2735-17B0-F2DD705A5EB0}"/>
              </a:ext>
            </a:extLst>
          </p:cNvPr>
          <p:cNvSpPr/>
          <p:nvPr/>
        </p:nvSpPr>
        <p:spPr>
          <a:xfrm>
            <a:off x="0" y="5256597"/>
            <a:ext cx="1913863" cy="591926"/>
          </a:xfrm>
          <a:prstGeom prst="homePlate">
            <a:avLst>
              <a:gd name="adj" fmla="val 35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 partir de 07/05/1999</a:t>
            </a:r>
          </a:p>
        </p:txBody>
      </p:sp>
      <p:sp>
        <p:nvSpPr>
          <p:cNvPr id="12" name="Divisa 16">
            <a:extLst>
              <a:ext uri="{FF2B5EF4-FFF2-40B4-BE49-F238E27FC236}">
                <a16:creationId xmlns:a16="http://schemas.microsoft.com/office/drawing/2014/main" id="{B1151BBC-98CE-BEAD-F712-F9D134C6BA88}"/>
              </a:ext>
            </a:extLst>
          </p:cNvPr>
          <p:cNvSpPr/>
          <p:nvPr/>
        </p:nvSpPr>
        <p:spPr>
          <a:xfrm>
            <a:off x="1779177" y="5256598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3" name="Divisa 17">
            <a:extLst>
              <a:ext uri="{FF2B5EF4-FFF2-40B4-BE49-F238E27FC236}">
                <a16:creationId xmlns:a16="http://schemas.microsoft.com/office/drawing/2014/main" id="{298A8F59-C26E-5C5D-56C4-D2598AFB17AE}"/>
              </a:ext>
            </a:extLst>
          </p:cNvPr>
          <p:cNvSpPr/>
          <p:nvPr/>
        </p:nvSpPr>
        <p:spPr>
          <a:xfrm>
            <a:off x="2057401" y="5256597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E9251394-C26C-8CA6-C8F2-8EB5236ECA76}"/>
              </a:ext>
            </a:extLst>
          </p:cNvPr>
          <p:cNvSpPr/>
          <p:nvPr/>
        </p:nvSpPr>
        <p:spPr>
          <a:xfrm>
            <a:off x="2601431" y="4967784"/>
            <a:ext cx="88179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b="1" dirty="0">
                <a:latin typeface="Calibri" panose="020F0502020204030204" pitchFamily="34" charset="0"/>
                <a:ea typeface="Batang"/>
              </a:rPr>
              <a:t>Efetiva exposição 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a agentes químicos, físicos e biológicos prejudiciais à saúde, ou a associação desses agentes conforme a classificação que consta do Decreto n</a:t>
            </a:r>
            <a:r>
              <a:rPr lang="pt-BR" sz="2200" strike="sngStrike" dirty="0">
                <a:latin typeface="Calibri" panose="020F0502020204030204" pitchFamily="34" charset="0"/>
                <a:ea typeface="Batang"/>
              </a:rPr>
              <a:t>º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3.048, de 1999.</a:t>
            </a:r>
            <a:endParaRPr lang="pt-BR" sz="22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B7AB9BCF-7D48-D293-F195-516BA9634589}"/>
              </a:ext>
            </a:extLst>
          </p:cNvPr>
          <p:cNvSpPr txBox="1"/>
          <p:nvPr/>
        </p:nvSpPr>
        <p:spPr>
          <a:xfrm>
            <a:off x="259895" y="1111169"/>
            <a:ext cx="811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 e III da Portaria MTP nº 1.467, de 2022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97B0CCDE-34CC-91B2-E0C2-4D3E72522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BC26B761-1DD9-AE6F-CB06-4EC9AF95CD4E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18" name="Retângulo: Cantos Arredondados 17">
            <a:extLst>
              <a:ext uri="{FF2B5EF4-FFF2-40B4-BE49-F238E27FC236}">
                <a16:creationId xmlns:a16="http://schemas.microsoft.com/office/drawing/2014/main" id="{1CFA7636-91E6-9C8B-71BF-9E7D89183E6B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4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A9E3581-1AE3-56A9-838D-4FA65E481936}"/>
              </a:ext>
            </a:extLst>
          </p:cNvPr>
          <p:cNvSpPr/>
          <p:nvPr/>
        </p:nvSpPr>
        <p:spPr>
          <a:xfrm>
            <a:off x="513907" y="2324012"/>
            <a:ext cx="111641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pt-BR" sz="2600" b="1" u="sng" dirty="0">
                <a:latin typeface="Calibri" panose="020F0502020204030204" pitchFamily="34" charset="0"/>
                <a:cs typeface="Calibri" panose="020F0502020204030204" pitchFamily="34" charset="0"/>
              </a:rPr>
              <a:t>procedimento do reconhecimento</a:t>
            </a:r>
            <a:r>
              <a:rPr lang="pt-BR"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deverão constar: 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 - documento de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comprovação de efetiva exposição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II -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Laudo Técnico de Condições Ambientais do Trabalho – LTCAT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III -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parecer da perícia médica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, em relação ao enquadramento por efetiva exposição a agentes prejudiciais à saúde.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40F5E1F-B389-74DF-F8F5-1296B0A3CF50}"/>
              </a:ext>
            </a:extLst>
          </p:cNvPr>
          <p:cNvSpPr txBox="1"/>
          <p:nvPr/>
        </p:nvSpPr>
        <p:spPr>
          <a:xfrm>
            <a:off x="326570" y="1178112"/>
            <a:ext cx="8117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 e III da Portaria MTP nº 1.467, de 2022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3036A93-59A3-E836-6D25-913062621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95675E3-1E73-410B-A964-D26A7DD87B46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F6BD3EE-D8E3-9967-0A38-884D4DD7747A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31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368595" y="1096152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06D39A64-BA8D-87DD-54FA-DFB0B37AAAFE}"/>
              </a:ext>
            </a:extLst>
          </p:cNvPr>
          <p:cNvSpPr/>
          <p:nvPr/>
        </p:nvSpPr>
        <p:spPr>
          <a:xfrm>
            <a:off x="368595" y="3986956"/>
            <a:ext cx="111996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ANEXO IV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- INSTRUÇÕES PARA O RECONHECIMENTO DE TEMPO DE SERVIÇO PÚBLICO EXERCIDO SOB CONDIÇÕES ESPECIAIS PREJUDICIAIS À SAÚDE OU À INTEGRIDADE FÍSICA PELOS REGIMES PRÓPRIOS </a:t>
            </a: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COM BASE NAS NORMAS CONSTITUCIONAIS E INFRACONSTITUCIONAIS ANTERIORES À 13 DE NOVEMBRO DE 2019, </a:t>
            </a:r>
            <a:r>
              <a:rPr lang="pt-BR" sz="24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POR FORÇA DA SÚMULA VINCULANTE Nº 33</a:t>
            </a:r>
            <a:endParaRPr lang="pt-BR" sz="2400" b="1" kern="160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5F7A8465-056B-5B6C-A675-37FA045472C1}"/>
              </a:ext>
            </a:extLst>
          </p:cNvPr>
          <p:cNvSpPr/>
          <p:nvPr/>
        </p:nvSpPr>
        <p:spPr>
          <a:xfrm>
            <a:off x="368595" y="2254678"/>
            <a:ext cx="1119962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2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ANEXO II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 - NORMAS RELATIVAS AOS BENEFÍCIOS CONCEDIDOS PELOS RPPS DOS ENTES FEDERATIVOS </a:t>
            </a:r>
            <a:r>
              <a:rPr lang="pt-BR" sz="2400" b="1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QUE NÃO PROMOVERAM ALTERAÇÕES </a:t>
            </a:r>
            <a:r>
              <a:rPr lang="pt-BR" sz="2200" kern="1600" dirty="0">
                <a:latin typeface="Calibri" panose="020F0502020204030204" pitchFamily="34" charset="0"/>
                <a:cs typeface="Times New Roman" panose="02020603050405020304" pitchFamily="18" charset="0"/>
              </a:rPr>
              <a:t>NA SUA LEGISLAÇÃO DECORRENTES DA EMENDA CONSTITUCIONAL N° 103, DE 2019</a:t>
            </a:r>
            <a:endParaRPr lang="pt-BR" sz="2200" b="1" kern="1600" dirty="0">
              <a:effectLst/>
              <a:latin typeface="Calibri Light" panose="020F03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D3416CA-AC6E-4335-F6D8-9285C999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6087A74-9830-C7BF-B248-286865C17868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EDF22A1-F966-F140-6D5D-92ECA543F250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644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297995" y="1167618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4B9547F2-5226-1149-179D-46797179B9A9}"/>
              </a:ext>
            </a:extLst>
          </p:cNvPr>
          <p:cNvSpPr/>
          <p:nvPr/>
        </p:nvSpPr>
        <p:spPr>
          <a:xfrm>
            <a:off x="453656" y="2444115"/>
            <a:ext cx="1128468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Art. 4º  O segurado cujas atividades sejam exercidas sob condições especiais que prejudiquem a saúde ou a integridade física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poderá ser aposentado conforme as regras do Regime Geral de Previdência Social - RGPS sobre aposentadoria especial, no que couber, conforme Súmula Vinculante nº 33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do Supremo Tribunal Federal, observado o disposto no Anexo IV desta Portaria</a:t>
            </a:r>
            <a:endParaRPr lang="pt-BR" sz="220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30E5229-72AF-CC15-0991-45DF99182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CA28DB1-5948-0080-18F6-FF77FEA66B53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C0062A6-F49F-3B08-31DF-E6C92F2A5198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6713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402770" y="1056053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FE8A44F4-212E-099C-66ED-D0A21ECF1F35}"/>
              </a:ext>
            </a:extLst>
          </p:cNvPr>
          <p:cNvSpPr/>
          <p:nvPr/>
        </p:nvSpPr>
        <p:spPr>
          <a:xfrm>
            <a:off x="489099" y="1923962"/>
            <a:ext cx="1116418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	A caracterização e a comprovação do exercício de atividades com efetiva exposição a agentes químicos, físicos e biológicos prejudiciais à saúde, ou a associação desses agentes,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obedecerão ao disposto na legislação </a:t>
            </a:r>
            <a:r>
              <a:rPr lang="pt-BR" sz="2600" b="1" u="sng" dirty="0">
                <a:latin typeface="Calibri" panose="020F0502020204030204" pitchFamily="34" charset="0"/>
                <a:cs typeface="Calibri" panose="020F0502020204030204" pitchFamily="34" charset="0"/>
              </a:rPr>
              <a:t>em vigor na época do exercício das atribuições do segurado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/>
            <a:endParaRPr lang="pt-BR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	Dependerá de comprovação do exercício de atribuições do cargo público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de modo permanente, não ocasional nem intermitente</a:t>
            </a:r>
            <a:r>
              <a:rPr lang="pt-BR" sz="2800" b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pt-BR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nessas condições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, inclusive no período em que o segurado estiver em exercício de mandato eletivo, cedido, com ou sem ônus para o cessionário, a órgão ou entidade da administração direta ou indireta, do mesmo ou de outro ente federativo, ou afastado do país por cessão ou licenciamento.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1CC98E8-1424-0ACF-7890-5B1F4A4F4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8F42378E-8712-C9BB-C1B0-8AE53FB7FD35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1515210-84C1-8C80-3EA9-F4F30F26D517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985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278945" y="1078988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Pentágono 2">
            <a:extLst>
              <a:ext uri="{FF2B5EF4-FFF2-40B4-BE49-F238E27FC236}">
                <a16:creationId xmlns:a16="http://schemas.microsoft.com/office/drawing/2014/main" id="{618B7689-E86B-A3E8-A00D-A86D75A821E8}"/>
              </a:ext>
            </a:extLst>
          </p:cNvPr>
          <p:cNvSpPr/>
          <p:nvPr/>
        </p:nvSpPr>
        <p:spPr>
          <a:xfrm>
            <a:off x="0" y="2600172"/>
            <a:ext cx="1913863" cy="435935"/>
          </a:xfrm>
          <a:prstGeom prst="homePlate">
            <a:avLst>
              <a:gd name="adj" fmla="val 4268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Até 28/04/1995</a:t>
            </a:r>
          </a:p>
        </p:txBody>
      </p:sp>
      <p:sp>
        <p:nvSpPr>
          <p:cNvPr id="5" name="Divisa 3">
            <a:extLst>
              <a:ext uri="{FF2B5EF4-FFF2-40B4-BE49-F238E27FC236}">
                <a16:creationId xmlns:a16="http://schemas.microsoft.com/office/drawing/2014/main" id="{FFD2A75D-38DC-0276-62AA-4385C15577CF}"/>
              </a:ext>
            </a:extLst>
          </p:cNvPr>
          <p:cNvSpPr/>
          <p:nvPr/>
        </p:nvSpPr>
        <p:spPr>
          <a:xfrm>
            <a:off x="1828798" y="2600172"/>
            <a:ext cx="340242" cy="435935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6" name="Divisa 5">
            <a:extLst>
              <a:ext uri="{FF2B5EF4-FFF2-40B4-BE49-F238E27FC236}">
                <a16:creationId xmlns:a16="http://schemas.microsoft.com/office/drawing/2014/main" id="{6BCE48BB-A680-16DD-0C8F-078771DB2280}"/>
              </a:ext>
            </a:extLst>
          </p:cNvPr>
          <p:cNvSpPr/>
          <p:nvPr/>
        </p:nvSpPr>
        <p:spPr>
          <a:xfrm>
            <a:off x="2087527" y="2614346"/>
            <a:ext cx="340242" cy="435935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3AB124B-37D0-9516-6C62-AF9F0C7CD8A7}"/>
              </a:ext>
            </a:extLst>
          </p:cNvPr>
          <p:cNvSpPr/>
          <p:nvPr/>
        </p:nvSpPr>
        <p:spPr>
          <a:xfrm>
            <a:off x="2601431" y="1763128"/>
            <a:ext cx="881793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Exercício de atribuições do cargo público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cujas atribuições sejam análogas às atividades profissionais das categorias presumidamente sujeitas a condições especiais 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ou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em condições análogas às que permitem enquadrar as atividades profissionais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como perigosas, insalubres ou penosas;</a:t>
            </a:r>
            <a:endParaRPr lang="pt-BR" sz="2200" dirty="0"/>
          </a:p>
        </p:txBody>
      </p:sp>
      <p:sp>
        <p:nvSpPr>
          <p:cNvPr id="8" name="Pentágono 14">
            <a:extLst>
              <a:ext uri="{FF2B5EF4-FFF2-40B4-BE49-F238E27FC236}">
                <a16:creationId xmlns:a16="http://schemas.microsoft.com/office/drawing/2014/main" id="{A47BC6BB-29B4-5712-8237-1E8264A19B2B}"/>
              </a:ext>
            </a:extLst>
          </p:cNvPr>
          <p:cNvSpPr/>
          <p:nvPr/>
        </p:nvSpPr>
        <p:spPr>
          <a:xfrm>
            <a:off x="0" y="4495134"/>
            <a:ext cx="1913863" cy="591926"/>
          </a:xfrm>
          <a:prstGeom prst="homePlate">
            <a:avLst>
              <a:gd name="adj" fmla="val 35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De 29/04/1995</a:t>
            </a:r>
          </a:p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Até 05/03/1997</a:t>
            </a:r>
          </a:p>
        </p:txBody>
      </p:sp>
      <p:sp>
        <p:nvSpPr>
          <p:cNvPr id="9" name="Divisa 18">
            <a:extLst>
              <a:ext uri="{FF2B5EF4-FFF2-40B4-BE49-F238E27FC236}">
                <a16:creationId xmlns:a16="http://schemas.microsoft.com/office/drawing/2014/main" id="{FBA2E305-D9E9-68CF-ACA1-088C714B5881}"/>
              </a:ext>
            </a:extLst>
          </p:cNvPr>
          <p:cNvSpPr/>
          <p:nvPr/>
        </p:nvSpPr>
        <p:spPr>
          <a:xfrm>
            <a:off x="1779177" y="4495135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0" name="Divisa 19">
            <a:extLst>
              <a:ext uri="{FF2B5EF4-FFF2-40B4-BE49-F238E27FC236}">
                <a16:creationId xmlns:a16="http://schemas.microsoft.com/office/drawing/2014/main" id="{580B5003-BD50-B4DF-C270-B48CF5475D1A}"/>
              </a:ext>
            </a:extLst>
          </p:cNvPr>
          <p:cNvSpPr/>
          <p:nvPr/>
        </p:nvSpPr>
        <p:spPr>
          <a:xfrm>
            <a:off x="2057401" y="4495134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992F15A8-8087-6E9E-F27B-900E2DB6A9D9}"/>
              </a:ext>
            </a:extLst>
          </p:cNvPr>
          <p:cNvSpPr/>
          <p:nvPr/>
        </p:nvSpPr>
        <p:spPr>
          <a:xfrm>
            <a:off x="2601430" y="4247761"/>
            <a:ext cx="881793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ea typeface="Batang"/>
              </a:rPr>
              <a:t>Exercício de atribuições do cargo público </a:t>
            </a:r>
            <a:r>
              <a:rPr lang="pt-BR" sz="2600" b="1" dirty="0">
                <a:latin typeface="Calibri" panose="020F0502020204030204" pitchFamily="34" charset="0"/>
                <a:ea typeface="Batang"/>
              </a:rPr>
              <a:t>em condições análogas às que permitem enquadrar as atividades profissionais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como perigosas, insalubres ou penosas;</a:t>
            </a:r>
            <a:endParaRPr lang="pt-BR" sz="2200" dirty="0"/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564E0FE-EA50-D0FE-6DBE-62F4956F3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40D02DA8-05FF-EAE0-2161-44CA52304877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C74DA3E1-9B73-6FE8-4037-F8FA9A57C800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297995" y="1204140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Pentágono 7">
            <a:extLst>
              <a:ext uri="{FF2B5EF4-FFF2-40B4-BE49-F238E27FC236}">
                <a16:creationId xmlns:a16="http://schemas.microsoft.com/office/drawing/2014/main" id="{7F690260-0832-3EC1-1FFB-BEF2EE15221A}"/>
              </a:ext>
            </a:extLst>
          </p:cNvPr>
          <p:cNvSpPr/>
          <p:nvPr/>
        </p:nvSpPr>
        <p:spPr>
          <a:xfrm>
            <a:off x="0" y="2353049"/>
            <a:ext cx="1913863" cy="591926"/>
          </a:xfrm>
          <a:prstGeom prst="homePlate">
            <a:avLst>
              <a:gd name="adj" fmla="val 35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De 06/03/1997</a:t>
            </a:r>
          </a:p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Até 06/05/1999</a:t>
            </a:r>
          </a:p>
        </p:txBody>
      </p:sp>
      <p:sp>
        <p:nvSpPr>
          <p:cNvPr id="5" name="Divisa 8">
            <a:extLst>
              <a:ext uri="{FF2B5EF4-FFF2-40B4-BE49-F238E27FC236}">
                <a16:creationId xmlns:a16="http://schemas.microsoft.com/office/drawing/2014/main" id="{58AA6566-0A2D-4231-7E03-3299C022C6E6}"/>
              </a:ext>
            </a:extLst>
          </p:cNvPr>
          <p:cNvSpPr/>
          <p:nvPr/>
        </p:nvSpPr>
        <p:spPr>
          <a:xfrm>
            <a:off x="1779177" y="2353050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6" name="Divisa 10">
            <a:extLst>
              <a:ext uri="{FF2B5EF4-FFF2-40B4-BE49-F238E27FC236}">
                <a16:creationId xmlns:a16="http://schemas.microsoft.com/office/drawing/2014/main" id="{2F1F2C9B-91ED-87C2-7EB7-7668CF5F31ED}"/>
              </a:ext>
            </a:extLst>
          </p:cNvPr>
          <p:cNvSpPr/>
          <p:nvPr/>
        </p:nvSpPr>
        <p:spPr>
          <a:xfrm>
            <a:off x="2057401" y="2353049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4ECBB691-4E23-4BEE-1060-D3353FF73176}"/>
              </a:ext>
            </a:extLst>
          </p:cNvPr>
          <p:cNvSpPr/>
          <p:nvPr/>
        </p:nvSpPr>
        <p:spPr>
          <a:xfrm>
            <a:off x="2601432" y="2095014"/>
            <a:ext cx="88179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600" b="1" dirty="0">
                <a:latin typeface="Calibri" panose="020F0502020204030204" pitchFamily="34" charset="0"/>
                <a:ea typeface="Batang"/>
              </a:rPr>
              <a:t>Efetiva exposição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 a agentes químicos, físicos e biológicos prejudiciais à saúde, ou a associação desses agentes </a:t>
            </a:r>
            <a:r>
              <a:rPr lang="pt-BR" sz="2200" b="1" dirty="0">
                <a:latin typeface="Calibri" panose="020F0502020204030204" pitchFamily="34" charset="0"/>
                <a:ea typeface="Batang"/>
              </a:rPr>
              <a:t>conforme a classificação que consta Decreto nº 2.172, de 5 de março de 1997</a:t>
            </a:r>
            <a:endParaRPr lang="pt-BR" sz="2200" b="1" dirty="0"/>
          </a:p>
        </p:txBody>
      </p:sp>
      <p:sp>
        <p:nvSpPr>
          <p:cNvPr id="8" name="Pentágono 15">
            <a:extLst>
              <a:ext uri="{FF2B5EF4-FFF2-40B4-BE49-F238E27FC236}">
                <a16:creationId xmlns:a16="http://schemas.microsoft.com/office/drawing/2014/main" id="{27D1B0BE-06E2-FF52-8749-D0B480B77DB3}"/>
              </a:ext>
            </a:extLst>
          </p:cNvPr>
          <p:cNvSpPr/>
          <p:nvPr/>
        </p:nvSpPr>
        <p:spPr>
          <a:xfrm>
            <a:off x="1" y="4073243"/>
            <a:ext cx="1913863" cy="591926"/>
          </a:xfrm>
          <a:prstGeom prst="homePlate">
            <a:avLst>
              <a:gd name="adj" fmla="val 35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 partir de 07/05/1999</a:t>
            </a:r>
          </a:p>
        </p:txBody>
      </p:sp>
      <p:sp>
        <p:nvSpPr>
          <p:cNvPr id="9" name="Divisa 16">
            <a:extLst>
              <a:ext uri="{FF2B5EF4-FFF2-40B4-BE49-F238E27FC236}">
                <a16:creationId xmlns:a16="http://schemas.microsoft.com/office/drawing/2014/main" id="{E20CF13D-FA48-B71C-C7A4-9F7ABED0C84E}"/>
              </a:ext>
            </a:extLst>
          </p:cNvPr>
          <p:cNvSpPr/>
          <p:nvPr/>
        </p:nvSpPr>
        <p:spPr>
          <a:xfrm>
            <a:off x="1779178" y="4073244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0" name="Divisa 17">
            <a:extLst>
              <a:ext uri="{FF2B5EF4-FFF2-40B4-BE49-F238E27FC236}">
                <a16:creationId xmlns:a16="http://schemas.microsoft.com/office/drawing/2014/main" id="{8B93F53F-BE80-0D25-214A-6C5A7B1E7828}"/>
              </a:ext>
            </a:extLst>
          </p:cNvPr>
          <p:cNvSpPr/>
          <p:nvPr/>
        </p:nvSpPr>
        <p:spPr>
          <a:xfrm>
            <a:off x="2057402" y="4073243"/>
            <a:ext cx="400494" cy="591926"/>
          </a:xfrm>
          <a:prstGeom prst="chevr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CF8E18FE-949E-DCE5-8573-439760F5F515}"/>
              </a:ext>
            </a:extLst>
          </p:cNvPr>
          <p:cNvSpPr/>
          <p:nvPr/>
        </p:nvSpPr>
        <p:spPr>
          <a:xfrm>
            <a:off x="2601432" y="3784430"/>
            <a:ext cx="881793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pt-BR" sz="2600" b="1" dirty="0">
                <a:latin typeface="Calibri" panose="020F0502020204030204" pitchFamily="34" charset="0"/>
                <a:ea typeface="Batang"/>
              </a:rPr>
              <a:t>Efetiva exposição </a:t>
            </a:r>
            <a:r>
              <a:rPr lang="pt-BR" sz="2200" dirty="0">
                <a:latin typeface="Calibri" panose="020F0502020204030204" pitchFamily="34" charset="0"/>
                <a:ea typeface="Batang"/>
              </a:rPr>
              <a:t>a agentes químicos, físicos e biológicos prejudiciais à saúde, ou a associação desses agentes </a:t>
            </a:r>
            <a:r>
              <a:rPr lang="pt-BR" sz="2200" b="1" dirty="0">
                <a:latin typeface="Calibri" panose="020F0502020204030204" pitchFamily="34" charset="0"/>
                <a:ea typeface="Batang"/>
              </a:rPr>
              <a:t>conforme a classificação que consta do Decreto n</a:t>
            </a:r>
            <a:r>
              <a:rPr lang="pt-BR" sz="2200" b="1" strike="sngStrike" dirty="0">
                <a:latin typeface="Calibri" panose="020F0502020204030204" pitchFamily="34" charset="0"/>
                <a:ea typeface="Batang"/>
              </a:rPr>
              <a:t>º</a:t>
            </a:r>
            <a:r>
              <a:rPr lang="pt-BR" sz="2200" b="1" dirty="0">
                <a:latin typeface="Calibri" panose="020F0502020204030204" pitchFamily="34" charset="0"/>
                <a:ea typeface="Batang"/>
              </a:rPr>
              <a:t> 3.048, de 1999.</a:t>
            </a:r>
            <a:endParaRPr lang="pt-BR" sz="2200" b="1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C032C1D0-9252-8CD3-0A37-3CEABE149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EF7F865F-365D-B905-3157-E2B61D6E23D9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4EDD5AE9-2782-BDD0-C2E9-0AA60A42FE05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4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297073" y="1017037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Anexo II e IV da Portaria MTP nº 1.467, de 2022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9445CC9B-68D6-7746-B95A-3D43E73C1DF4}"/>
              </a:ext>
            </a:extLst>
          </p:cNvPr>
          <p:cNvSpPr/>
          <p:nvPr/>
        </p:nvSpPr>
        <p:spPr>
          <a:xfrm>
            <a:off x="489099" y="1923962"/>
            <a:ext cx="111641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pt-BR" sz="2600" b="1" u="sng" dirty="0">
                <a:latin typeface="Calibri" panose="020F0502020204030204" pitchFamily="34" charset="0"/>
                <a:cs typeface="Calibri" panose="020F0502020204030204" pitchFamily="34" charset="0"/>
              </a:rPr>
              <a:t>procedimento do reconhecimento</a:t>
            </a:r>
            <a:r>
              <a:rPr lang="pt-BR" sz="2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deverão constar: 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 - documento de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comprovação de efetiva exposição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II -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Laudo Técnico de Condições Ambientais do Trabalho – LTCAT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just"/>
            <a:endParaRPr lang="pt-BR" sz="2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III - </a:t>
            </a:r>
            <a:r>
              <a:rPr lang="pt-BR" sz="2600" b="1" dirty="0">
                <a:latin typeface="Calibri" panose="020F0502020204030204" pitchFamily="34" charset="0"/>
                <a:cs typeface="Calibri" panose="020F0502020204030204" pitchFamily="34" charset="0"/>
              </a:rPr>
              <a:t>parecer da perícia médica</a:t>
            </a:r>
            <a:r>
              <a:rPr lang="pt-BR" sz="2200" dirty="0">
                <a:latin typeface="Calibri" panose="020F0502020204030204" pitchFamily="34" charset="0"/>
                <a:cs typeface="Calibri" panose="020F0502020204030204" pitchFamily="34" charset="0"/>
              </a:rPr>
              <a:t>, em relação ao enquadramento por efetiva exposição a agentes prejudiciais à saúde.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6FC394A-5A4B-A322-1CA0-B9A70D29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D0F2DA6E-F7EA-F7F2-1A15-3B4C12EBD07F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8F3386E4-F95E-BF5B-6F49-75208C0D4A98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32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C819B-2890-7D60-2183-C3D5B94D8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484D934-4C59-A6E3-6CA5-781C66007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4806483-4832-336D-81AB-0499C287C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43650" y="5407025"/>
            <a:ext cx="58483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C496832B-3ED9-1F5A-E983-AA70F7BBDDF2}"/>
              </a:ext>
            </a:extLst>
          </p:cNvPr>
          <p:cNvSpPr/>
          <p:nvPr/>
        </p:nvSpPr>
        <p:spPr>
          <a:xfrm>
            <a:off x="441649" y="2851377"/>
            <a:ext cx="11308702" cy="1155246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6000" b="1" dirty="0">
                <a:solidFill>
                  <a:schemeClr val="accent1">
                    <a:lumMod val="50000"/>
                  </a:schemeClr>
                </a:solidFill>
              </a:rPr>
              <a:t>Conversão do Tempo Especial</a:t>
            </a:r>
          </a:p>
        </p:txBody>
      </p:sp>
    </p:spTree>
    <p:extLst>
      <p:ext uri="{BB962C8B-B14F-4D97-AF65-F5344CB8AC3E}">
        <p14:creationId xmlns:p14="http://schemas.microsoft.com/office/powerpoint/2010/main" val="4871445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41086A8A-EB98-029F-8AD6-F3B5C733ED4C}"/>
              </a:ext>
            </a:extLst>
          </p:cNvPr>
          <p:cNvSpPr txBox="1"/>
          <p:nvPr/>
        </p:nvSpPr>
        <p:spPr>
          <a:xfrm>
            <a:off x="297995" y="1017037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Conversão do tempo especial - Tema 942</a:t>
            </a:r>
          </a:p>
        </p:txBody>
      </p:sp>
      <p:sp>
        <p:nvSpPr>
          <p:cNvPr id="5" name="Espaço Reservado para Conteúdo 2">
            <a:extLst>
              <a:ext uri="{FF2B5EF4-FFF2-40B4-BE49-F238E27FC236}">
                <a16:creationId xmlns:a16="http://schemas.microsoft.com/office/drawing/2014/main" id="{DD51EEE4-9C76-B886-3C0F-5026A32D5D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TESE FIXADA:</a:t>
            </a:r>
          </a:p>
          <a:p>
            <a:pPr marL="220980" indent="0" algn="just">
              <a:buNone/>
            </a:pPr>
            <a:r>
              <a:rPr lang="pt-BR" dirty="0"/>
              <a:t>“</a:t>
            </a:r>
            <a:r>
              <a:rPr lang="pt-B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Até a edição da Emenda Constitucional nº 103/2019</a:t>
            </a:r>
            <a:r>
              <a:rPr lang="pt-BR" sz="1800" b="1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o direito à conversão, em tempo comum, do prestado sob condições especiais que prejudiquem a saúde ou a integridade física de servidor público decorre da previsão de adoção de requisitos e critérios diferenciados para a jubilação daquele enquadrado na hipótese prevista no então vigente inciso III do § 4º do art. 40 da Constituição da República</a:t>
            </a:r>
            <a:r>
              <a:rPr lang="pt-B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devendo ser aplicadas as normas do regime geral de previdência social relativas à aposentadoria especial contidas na Lei 8.213/1991 para viabilizar sua concretização enquanto não sobrevier lei complementar disciplinadora da matéria</a:t>
            </a:r>
            <a:r>
              <a:rPr lang="pt-B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 Após a vigência da EC n.º 103/2019, o direito à conversão em tempo comum, do prestado sob condições especiais pelos servidores obedecerá à legislação complementar dos entes federados, nos termos da competência conferida pelo art. 40, § 4º-C, da Constituição da República.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0980" indent="0" algn="just">
              <a:buNone/>
            </a:pPr>
            <a:r>
              <a:rPr lang="pt-B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[RE nº 1.014.286, Relator p/ Acórdão Min. Edson Fachin, Tribunal Pleno, j. 31/08/2020, </a:t>
            </a:r>
            <a:r>
              <a:rPr lang="pt-B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g.n</a:t>
            </a:r>
            <a:r>
              <a:rPr lang="pt-B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.].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0980" indent="0" algn="just">
              <a:buNone/>
            </a:pPr>
            <a:r>
              <a:rPr lang="pt-B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lang="pt-B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27ADAD7-0DE7-7CEE-B7E3-2EA089CD7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CEA709F9-7C5F-0597-1DAF-1B8B6433B3C8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E9305EEF-5694-BD33-1FB9-99617426A377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947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DF8B68-DDB6-44FB-6DAF-2DEDE333A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5">
            <a:extLst>
              <a:ext uri="{FF2B5EF4-FFF2-40B4-BE49-F238E27FC236}">
                <a16:creationId xmlns:a16="http://schemas.microsoft.com/office/drawing/2014/main" id="{ADB90313-5492-CB1B-4F47-BC2377832C47}"/>
              </a:ext>
            </a:extLst>
          </p:cNvPr>
          <p:cNvGrpSpPr/>
          <p:nvPr/>
        </p:nvGrpSpPr>
        <p:grpSpPr>
          <a:xfrm>
            <a:off x="7327497" y="4075166"/>
            <a:ext cx="5996976" cy="331331"/>
            <a:chOff x="0" y="0"/>
            <a:chExt cx="2369176" cy="409242"/>
          </a:xfrm>
          <a:solidFill>
            <a:srgbClr val="438AC9"/>
          </a:solidFill>
        </p:grpSpPr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id="{76D97709-AF68-F216-24B5-79AADCB4AFCE}"/>
                </a:ext>
              </a:extLst>
            </p:cNvPr>
            <p:cNvSpPr/>
            <p:nvPr/>
          </p:nvSpPr>
          <p:spPr>
            <a:xfrm>
              <a:off x="0" y="0"/>
              <a:ext cx="2369176" cy="409242"/>
            </a:xfrm>
            <a:custGeom>
              <a:avLst/>
              <a:gdLst/>
              <a:ahLst/>
              <a:cxnLst/>
              <a:rect l="l" t="t" r="r" b="b"/>
              <a:pathLst>
                <a:path w="2369176" h="409242">
                  <a:moveTo>
                    <a:pt x="0" y="0"/>
                  </a:moveTo>
                  <a:lnTo>
                    <a:pt x="2369176" y="0"/>
                  </a:lnTo>
                  <a:lnTo>
                    <a:pt x="2369176" y="409242"/>
                  </a:lnTo>
                  <a:lnTo>
                    <a:pt x="0" y="40924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38" name="TextBox 7">
              <a:extLst>
                <a:ext uri="{FF2B5EF4-FFF2-40B4-BE49-F238E27FC236}">
                  <a16:creationId xmlns:a16="http://schemas.microsoft.com/office/drawing/2014/main" id="{98974E90-2EE6-AB51-3E2C-B122AD70EB40}"/>
                </a:ext>
              </a:extLst>
            </p:cNvPr>
            <p:cNvSpPr txBox="1"/>
            <p:nvPr/>
          </p:nvSpPr>
          <p:spPr>
            <a:xfrm>
              <a:off x="0" y="-95250"/>
              <a:ext cx="2369176" cy="504492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97"/>
                </a:lnSpc>
              </a:pPr>
              <a:endParaRPr sz="1200"/>
            </a:p>
          </p:txBody>
        </p:sp>
      </p:grpSp>
      <p:grpSp>
        <p:nvGrpSpPr>
          <p:cNvPr id="33" name="Group 5">
            <a:extLst>
              <a:ext uri="{FF2B5EF4-FFF2-40B4-BE49-F238E27FC236}">
                <a16:creationId xmlns:a16="http://schemas.microsoft.com/office/drawing/2014/main" id="{41024A8F-0A4E-BF35-B3E4-E8C5525C0006}"/>
              </a:ext>
            </a:extLst>
          </p:cNvPr>
          <p:cNvGrpSpPr/>
          <p:nvPr/>
        </p:nvGrpSpPr>
        <p:grpSpPr>
          <a:xfrm>
            <a:off x="7327497" y="3095626"/>
            <a:ext cx="5996976" cy="444784"/>
            <a:chOff x="0" y="0"/>
            <a:chExt cx="2369176" cy="409242"/>
          </a:xfrm>
        </p:grpSpPr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08791DB5-EDA7-347D-ECA4-9FA734FB2C84}"/>
                </a:ext>
              </a:extLst>
            </p:cNvPr>
            <p:cNvSpPr/>
            <p:nvPr/>
          </p:nvSpPr>
          <p:spPr>
            <a:xfrm>
              <a:off x="0" y="0"/>
              <a:ext cx="2369176" cy="409242"/>
            </a:xfrm>
            <a:custGeom>
              <a:avLst/>
              <a:gdLst/>
              <a:ahLst/>
              <a:cxnLst/>
              <a:rect l="l" t="t" r="r" b="b"/>
              <a:pathLst>
                <a:path w="2369176" h="409242">
                  <a:moveTo>
                    <a:pt x="0" y="0"/>
                  </a:moveTo>
                  <a:lnTo>
                    <a:pt x="2369176" y="0"/>
                  </a:lnTo>
                  <a:lnTo>
                    <a:pt x="2369176" y="409242"/>
                  </a:lnTo>
                  <a:lnTo>
                    <a:pt x="0" y="409242"/>
                  </a:lnTo>
                  <a:close/>
                </a:path>
              </a:pathLst>
            </a:custGeom>
            <a:solidFill>
              <a:srgbClr val="438AC9"/>
            </a:solid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35" name="TextBox 7">
              <a:extLst>
                <a:ext uri="{FF2B5EF4-FFF2-40B4-BE49-F238E27FC236}">
                  <a16:creationId xmlns:a16="http://schemas.microsoft.com/office/drawing/2014/main" id="{FA6976D0-4E60-F9EB-915C-9A790724D804}"/>
                </a:ext>
              </a:extLst>
            </p:cNvPr>
            <p:cNvSpPr txBox="1"/>
            <p:nvPr/>
          </p:nvSpPr>
          <p:spPr>
            <a:xfrm>
              <a:off x="0" y="-95250"/>
              <a:ext cx="2369176" cy="50449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97"/>
                </a:lnSpc>
              </a:pPr>
              <a:endParaRPr sz="1200"/>
            </a:p>
          </p:txBody>
        </p:sp>
      </p:grpSp>
      <p:grpSp>
        <p:nvGrpSpPr>
          <p:cNvPr id="30" name="Group 5">
            <a:extLst>
              <a:ext uri="{FF2B5EF4-FFF2-40B4-BE49-F238E27FC236}">
                <a16:creationId xmlns:a16="http://schemas.microsoft.com/office/drawing/2014/main" id="{CB1710E0-4DAB-41E8-FD5F-44E0E3F1B70E}"/>
              </a:ext>
            </a:extLst>
          </p:cNvPr>
          <p:cNvGrpSpPr/>
          <p:nvPr/>
        </p:nvGrpSpPr>
        <p:grpSpPr>
          <a:xfrm>
            <a:off x="7327497" y="2333664"/>
            <a:ext cx="5996976" cy="331331"/>
            <a:chOff x="0" y="0"/>
            <a:chExt cx="2369176" cy="409242"/>
          </a:xfrm>
          <a:solidFill>
            <a:srgbClr val="438AC9"/>
          </a:solidFill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id="{91D306DA-CEDC-47CD-9FBF-97DC08A20352}"/>
                </a:ext>
              </a:extLst>
            </p:cNvPr>
            <p:cNvSpPr/>
            <p:nvPr/>
          </p:nvSpPr>
          <p:spPr>
            <a:xfrm>
              <a:off x="0" y="0"/>
              <a:ext cx="2369176" cy="409242"/>
            </a:xfrm>
            <a:custGeom>
              <a:avLst/>
              <a:gdLst/>
              <a:ahLst/>
              <a:cxnLst/>
              <a:rect l="l" t="t" r="r" b="b"/>
              <a:pathLst>
                <a:path w="2369176" h="409242">
                  <a:moveTo>
                    <a:pt x="0" y="0"/>
                  </a:moveTo>
                  <a:lnTo>
                    <a:pt x="2369176" y="0"/>
                  </a:lnTo>
                  <a:lnTo>
                    <a:pt x="2369176" y="409242"/>
                  </a:lnTo>
                  <a:lnTo>
                    <a:pt x="0" y="409242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>
                <a:solidFill>
                  <a:srgbClr val="438AC9"/>
                </a:solidFill>
              </a:endParaRPr>
            </a:p>
          </p:txBody>
        </p:sp>
        <p:sp>
          <p:nvSpPr>
            <p:cNvPr id="32" name="TextBox 7">
              <a:extLst>
                <a:ext uri="{FF2B5EF4-FFF2-40B4-BE49-F238E27FC236}">
                  <a16:creationId xmlns:a16="http://schemas.microsoft.com/office/drawing/2014/main" id="{36217ADA-03C8-E6ED-C9AA-AAEDDE5449AA}"/>
                </a:ext>
              </a:extLst>
            </p:cNvPr>
            <p:cNvSpPr txBox="1"/>
            <p:nvPr/>
          </p:nvSpPr>
          <p:spPr>
            <a:xfrm>
              <a:off x="0" y="-95250"/>
              <a:ext cx="2369176" cy="504492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97"/>
                </a:lnSpc>
              </a:pPr>
              <a:endParaRPr sz="1200">
                <a:solidFill>
                  <a:srgbClr val="438AC9"/>
                </a:solidFill>
              </a:endParaRPr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:a16="http://schemas.microsoft.com/office/drawing/2014/main" id="{A518CC04-0783-8854-21C0-528D2C0A9A5C}"/>
              </a:ext>
            </a:extLst>
          </p:cNvPr>
          <p:cNvSpPr txBox="1"/>
          <p:nvPr/>
        </p:nvSpPr>
        <p:spPr>
          <a:xfrm>
            <a:off x="375921" y="2368017"/>
            <a:ext cx="1464527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89"/>
              </a:lnSpc>
            </a:pPr>
            <a:r>
              <a:rPr lang="en-US" sz="2860" b="1" dirty="0">
                <a:solidFill>
                  <a:srgbClr val="334D6C"/>
                </a:solidFill>
                <a:latin typeface="Chunk Five"/>
                <a:ea typeface="Chunk Five"/>
                <a:cs typeface="Chunk Five"/>
                <a:sym typeface="Chunk Five"/>
              </a:rPr>
              <a:t>RGPS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F66C16F9-201C-9EDC-3CCB-3E417AA8F61E}"/>
              </a:ext>
            </a:extLst>
          </p:cNvPr>
          <p:cNvSpPr txBox="1"/>
          <p:nvPr/>
        </p:nvSpPr>
        <p:spPr>
          <a:xfrm>
            <a:off x="500946" y="3187787"/>
            <a:ext cx="1339501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89"/>
              </a:lnSpc>
            </a:pPr>
            <a:r>
              <a:rPr lang="en-US" sz="2860" b="1" dirty="0">
                <a:solidFill>
                  <a:srgbClr val="334D6C"/>
                </a:solidFill>
                <a:latin typeface="Chunk Five"/>
                <a:ea typeface="Chunk Five"/>
                <a:cs typeface="Chunk Five"/>
                <a:sym typeface="Chunk Five"/>
              </a:rPr>
              <a:t>RPPS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AA38808C-BC9D-BEB4-8666-F6966AD0662F}"/>
              </a:ext>
            </a:extLst>
          </p:cNvPr>
          <p:cNvSpPr txBox="1"/>
          <p:nvPr/>
        </p:nvSpPr>
        <p:spPr>
          <a:xfrm>
            <a:off x="644785" y="4007559"/>
            <a:ext cx="1195663" cy="3975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089"/>
              </a:lnSpc>
            </a:pPr>
            <a:r>
              <a:rPr lang="en-US" sz="2860" b="1" dirty="0">
                <a:solidFill>
                  <a:srgbClr val="334D6C"/>
                </a:solidFill>
                <a:latin typeface="Chunk Five"/>
                <a:ea typeface="Chunk Five"/>
                <a:cs typeface="Chunk Five"/>
                <a:sym typeface="Chunk Five"/>
              </a:rPr>
              <a:t>SPSM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53F0BE58-80ED-0BEF-CB5F-94EC4B638C8D}"/>
              </a:ext>
            </a:extLst>
          </p:cNvPr>
          <p:cNvSpPr txBox="1"/>
          <p:nvPr/>
        </p:nvSpPr>
        <p:spPr>
          <a:xfrm>
            <a:off x="2119471" y="2959776"/>
            <a:ext cx="4687729" cy="8587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86"/>
              </a:lnSpc>
            </a:pPr>
            <a:r>
              <a:rPr lang="pt-BR" sz="1633" b="1" spc="130" dirty="0">
                <a:solidFill>
                  <a:srgbClr val="0097B2"/>
                </a:solidFill>
                <a:latin typeface="Amazing Grotesk Semi-Bold"/>
                <a:ea typeface="Amazing Grotesk Semi-Bold"/>
                <a:cs typeface="Amazing Grotesk Semi-Bold"/>
                <a:sym typeface="Amazing Grotesk Semi-Bold"/>
              </a:rPr>
              <a:t>Unidade Gestora do RPPS; ou</a:t>
            </a:r>
          </a:p>
          <a:p>
            <a:pPr>
              <a:lnSpc>
                <a:spcPts val="2286"/>
              </a:lnSpc>
            </a:pPr>
            <a:r>
              <a:rPr lang="pt-BR" sz="1633" b="1" spc="130" dirty="0">
                <a:solidFill>
                  <a:srgbClr val="0097B2"/>
                </a:solidFill>
                <a:latin typeface="Amazing Grotesk Semi-Bold"/>
                <a:ea typeface="Amazing Grotesk Semi-Bold"/>
                <a:cs typeface="Amazing Grotesk Semi-Bold"/>
                <a:sym typeface="Amazing Grotesk Semi-Bold"/>
              </a:rPr>
              <a:t>Órgão de origem do segurado, desde que homologada pela unidade gestora.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BF09D8C9-738F-5480-3A13-AAF1BF64F854}"/>
              </a:ext>
            </a:extLst>
          </p:cNvPr>
          <p:cNvSpPr txBox="1"/>
          <p:nvPr/>
        </p:nvSpPr>
        <p:spPr>
          <a:xfrm>
            <a:off x="2119471" y="2385345"/>
            <a:ext cx="5232400" cy="268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86"/>
              </a:lnSpc>
            </a:pPr>
            <a:r>
              <a:rPr lang="pt-BR" sz="1633" b="1" spc="130">
                <a:solidFill>
                  <a:srgbClr val="0097B2"/>
                </a:solidFill>
                <a:latin typeface="Amazing Grotesk Semi-Bold"/>
                <a:ea typeface="Amazing Grotesk Semi-Bold"/>
                <a:cs typeface="Amazing Grotesk Semi-Bold"/>
                <a:sym typeface="Amazing Grotesk Semi-Bold"/>
              </a:rPr>
              <a:t>Exclusivamente pelo INSS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0DBCE2D0-EA3C-9509-1AA8-AFB9C7C4D7AB}"/>
              </a:ext>
            </a:extLst>
          </p:cNvPr>
          <p:cNvSpPr txBox="1"/>
          <p:nvPr/>
        </p:nvSpPr>
        <p:spPr>
          <a:xfrm>
            <a:off x="2119471" y="4103501"/>
            <a:ext cx="5080000" cy="2688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86"/>
              </a:lnSpc>
            </a:pPr>
            <a:r>
              <a:rPr lang="pt-BR" sz="1633" b="1" spc="130" dirty="0">
                <a:solidFill>
                  <a:srgbClr val="0097B2"/>
                </a:solidFill>
                <a:latin typeface="Amazing Grotesk Semi-Bold"/>
                <a:ea typeface="Amazing Grotesk Semi-Bold"/>
                <a:cs typeface="Amazing Grotesk Semi-Bold"/>
                <a:sym typeface="Amazing Grotesk Semi-Bold"/>
              </a:rPr>
              <a:t>Órgão responsável pela gestão do SPSM.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E9425F1F-BA36-B38A-92AE-2C1610B4B5A4}"/>
              </a:ext>
            </a:extLst>
          </p:cNvPr>
          <p:cNvSpPr txBox="1"/>
          <p:nvPr/>
        </p:nvSpPr>
        <p:spPr>
          <a:xfrm flipH="1">
            <a:off x="4250090" y="148531"/>
            <a:ext cx="7335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EMISSÃO DA CERTIFICAÇÃO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5A0F30C-FAED-FDFC-5792-38C58568AE9F}"/>
              </a:ext>
            </a:extLst>
          </p:cNvPr>
          <p:cNvSpPr txBox="1"/>
          <p:nvPr/>
        </p:nvSpPr>
        <p:spPr>
          <a:xfrm>
            <a:off x="7281485" y="3147246"/>
            <a:ext cx="329314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67" b="1" dirty="0"/>
              <a:t>Portaria MTP nº 1.467, de 2022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44ABC23C-237D-D6BD-3500-001D2DCB88AE}"/>
              </a:ext>
            </a:extLst>
          </p:cNvPr>
          <p:cNvSpPr txBox="1"/>
          <p:nvPr/>
        </p:nvSpPr>
        <p:spPr>
          <a:xfrm>
            <a:off x="7281485" y="2316181"/>
            <a:ext cx="4065036" cy="37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867" b="1" dirty="0">
                <a:solidFill>
                  <a:srgbClr val="000000"/>
                </a:solidFill>
              </a:rPr>
              <a:t>IN PRES/INSS nº 128, de 2022</a:t>
            </a:r>
            <a:endParaRPr lang="pt-BR" sz="1867" b="1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95C9FFB9-C8C7-906D-0B21-87C334CEA11D}"/>
              </a:ext>
            </a:extLst>
          </p:cNvPr>
          <p:cNvSpPr txBox="1"/>
          <p:nvPr/>
        </p:nvSpPr>
        <p:spPr>
          <a:xfrm>
            <a:off x="7281485" y="4058648"/>
            <a:ext cx="329314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67" b="1" dirty="0"/>
              <a:t>Portaria MTP nº 1.467, de 2022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C9451841-B55C-0A98-26F5-6A82EA2128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76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808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4063424"/>
            <a:ext cx="7176052" cy="2136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/>
          <p:cNvSpPr/>
          <p:nvPr/>
        </p:nvSpPr>
        <p:spPr>
          <a:xfrm>
            <a:off x="7176052" y="3608649"/>
            <a:ext cx="117588" cy="11008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4729357" y="4818798"/>
            <a:ext cx="49391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EC nº 103, de</a:t>
            </a:r>
          </a:p>
          <a:p>
            <a:pPr algn="ctr"/>
            <a:r>
              <a:rPr lang="pt-BR" sz="3600" b="1" dirty="0">
                <a:latin typeface="Calibri" panose="020F0502020204030204" pitchFamily="34" charset="0"/>
                <a:cs typeface="Calibri" panose="020F0502020204030204" pitchFamily="34" charset="0"/>
              </a:rPr>
              <a:t>13 de novembro de 2019</a:t>
            </a:r>
          </a:p>
        </p:txBody>
      </p:sp>
      <p:sp>
        <p:nvSpPr>
          <p:cNvPr id="8" name="Retângulo 7"/>
          <p:cNvSpPr/>
          <p:nvPr/>
        </p:nvSpPr>
        <p:spPr>
          <a:xfrm>
            <a:off x="4858247" y="4067015"/>
            <a:ext cx="7378148" cy="2101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baixo 9"/>
          <p:cNvSpPr/>
          <p:nvPr/>
        </p:nvSpPr>
        <p:spPr>
          <a:xfrm rot="5400000">
            <a:off x="4857583" y="1819497"/>
            <a:ext cx="257094" cy="3425687"/>
          </a:xfrm>
          <a:prstGeom prst="downArrow">
            <a:avLst>
              <a:gd name="adj1" fmla="val 21631"/>
              <a:gd name="adj2" fmla="val 37234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eta para baixo 10"/>
          <p:cNvSpPr/>
          <p:nvPr/>
        </p:nvSpPr>
        <p:spPr>
          <a:xfrm rot="16200000" flipH="1">
            <a:off x="9232127" y="1832724"/>
            <a:ext cx="257094" cy="3425687"/>
          </a:xfrm>
          <a:prstGeom prst="downArrow">
            <a:avLst>
              <a:gd name="adj1" fmla="val 21631"/>
              <a:gd name="adj2" fmla="val 37234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ustomShape 1"/>
          <p:cNvSpPr/>
          <p:nvPr/>
        </p:nvSpPr>
        <p:spPr>
          <a:xfrm>
            <a:off x="0" y="1679907"/>
            <a:ext cx="9591261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marL="360360">
              <a:lnSpc>
                <a:spcPct val="100000"/>
              </a:lnSpc>
            </a:pPr>
            <a:r>
              <a:rPr lang="pt-BR" sz="2400" b="1" strike="noStrike" spc="-1" dirty="0">
                <a:solidFill>
                  <a:srgbClr val="14406B"/>
                </a:solidFill>
                <a:latin typeface="Gisha"/>
              </a:rPr>
              <a:t>Linha do Tempo do Tema 942</a:t>
            </a:r>
            <a:endParaRPr lang="pt-BR" sz="2400" b="0" strike="noStrike" spc="-1" dirty="0">
              <a:latin typeface="Arial"/>
            </a:endParaRPr>
          </a:p>
        </p:txBody>
      </p:sp>
      <p:sp>
        <p:nvSpPr>
          <p:cNvPr id="13" name="Texto Explicativo 1 (Borda e Ênfase) 12"/>
          <p:cNvSpPr/>
          <p:nvPr/>
        </p:nvSpPr>
        <p:spPr>
          <a:xfrm>
            <a:off x="9004851" y="1757547"/>
            <a:ext cx="2445027" cy="1302532"/>
          </a:xfrm>
          <a:prstGeom prst="accentBorderCallout1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 do ente federativo </a:t>
            </a:r>
            <a:r>
              <a:rPr lang="pt-BR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poderá</a:t>
            </a:r>
            <a:r>
              <a:rPr lang="pt-BR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legislar sobre a conversão do tempo especial em comum após a EC nº 103, de 2019.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70BE689-257C-BE8A-4C6A-5546E7C9A9C0}"/>
              </a:ext>
            </a:extLst>
          </p:cNvPr>
          <p:cNvSpPr txBox="1"/>
          <p:nvPr/>
        </p:nvSpPr>
        <p:spPr>
          <a:xfrm>
            <a:off x="252405" y="955166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Conversão do tempo especial - Tema 942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379789" y="3037735"/>
            <a:ext cx="3450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latin typeface="Calibri" panose="020F0502020204030204" pitchFamily="34" charset="0"/>
                <a:cs typeface="Calibri" panose="020F0502020204030204" pitchFamily="34" charset="0"/>
              </a:rPr>
              <a:t>PERMITIDA A CONVERSÃO DO </a:t>
            </a:r>
          </a:p>
          <a:p>
            <a:pPr algn="ctr"/>
            <a:r>
              <a:rPr lang="pt-BR" sz="2000" b="1" dirty="0">
                <a:latin typeface="Calibri" panose="020F0502020204030204" pitchFamily="34" charset="0"/>
                <a:cs typeface="Calibri" panose="020F0502020204030204" pitchFamily="34" charset="0"/>
              </a:rPr>
              <a:t>TEMPO ESPECIAL EM COMUM </a:t>
            </a:r>
          </a:p>
          <a:p>
            <a:pPr algn="ctr"/>
            <a:r>
              <a:rPr lang="pt-BR" sz="2000" b="1" dirty="0">
                <a:latin typeface="Calibri" panose="020F0502020204030204" pitchFamily="34" charset="0"/>
                <a:cs typeface="Calibri" panose="020F0502020204030204" pitchFamily="34" charset="0"/>
              </a:rPr>
              <a:t>NOS RPPS E NO RGPS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539188" y="3022820"/>
            <a:ext cx="34817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VEDADA A CONVERSÃO DO </a:t>
            </a:r>
          </a:p>
          <a:p>
            <a:pPr algn="ctr"/>
            <a:r>
              <a:rPr lang="pt-B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TEMPO ESPECIAL EM COMUM </a:t>
            </a:r>
          </a:p>
          <a:p>
            <a:pPr algn="ctr"/>
            <a:r>
              <a:rPr lang="pt-BR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RGPS E NO RPPS DA UNIÃO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10609A39-CD5A-81BC-CE32-924BC67C5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ítulo 1">
            <a:extLst>
              <a:ext uri="{FF2B5EF4-FFF2-40B4-BE49-F238E27FC236}">
                <a16:creationId xmlns:a16="http://schemas.microsoft.com/office/drawing/2014/main" id="{C2D78EA0-1525-5907-891D-510590ECABEE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EB5DD671-68DF-1898-0BD5-312712CC3AD0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7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70BE689-257C-BE8A-4C6A-5546E7C9A9C0}"/>
              </a:ext>
            </a:extLst>
          </p:cNvPr>
          <p:cNvSpPr txBox="1"/>
          <p:nvPr/>
        </p:nvSpPr>
        <p:spPr>
          <a:xfrm>
            <a:off x="202745" y="968911"/>
            <a:ext cx="8294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75000"/>
                  </a:schemeClr>
                </a:solidFill>
              </a:rPr>
              <a:t>Conversão do tempo especial - Tema 942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E79DAF81-4456-82B4-C5F1-66AEA65BEE41}"/>
              </a:ext>
            </a:extLst>
          </p:cNvPr>
          <p:cNvSpPr/>
          <p:nvPr/>
        </p:nvSpPr>
        <p:spPr>
          <a:xfrm>
            <a:off x="670556" y="1505559"/>
            <a:ext cx="107931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dirty="0"/>
              <a:t>Art. 172.  Na conversão de tempo exercido até 12 de novembro de 2019, sob condições especiais que prejudiquem a saúde ou a integridade física em tempo comum, devem ser aplicados os seguintes fatores previstos no Regulamento da Previdência Social, aprovado pelo Decreto nº 3.048, de 6 de maio de 1999: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B722BF3-73E3-E366-CA58-D6D6BEF290EC}"/>
              </a:ext>
            </a:extLst>
          </p:cNvPr>
          <p:cNvSpPr/>
          <p:nvPr/>
        </p:nvSpPr>
        <p:spPr>
          <a:xfrm>
            <a:off x="670556" y="3237956"/>
            <a:ext cx="1079312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000" dirty="0"/>
              <a:t>§ 4º  Após a conversão de tempo especial em tempo comum, o período acrescido em decorrência da aplicação dos fatores de que trata o caput será considerado como tempo de contribuição para fins de elegibilidade à aposentadoria voluntária comum, nas regras gerais ou de transição, </a:t>
            </a:r>
            <a:r>
              <a:rPr lang="pt-BR" sz="2000" dirty="0">
                <a:highlight>
                  <a:srgbClr val="FFFF00"/>
                </a:highlight>
              </a:rPr>
              <a:t>mas não para o cômputo dos requisitos de tempo de efetivo exercício no serviço público, de tempo na carreira ou de tempo no cargo efetivo</a:t>
            </a:r>
            <a:r>
              <a:rPr lang="pt-BR" sz="2000" dirty="0"/>
              <a:t>.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dirty="0"/>
              <a:t>§ 5º  É vedada a soma do tempo comum resultante da conversão de que trata o </a:t>
            </a:r>
            <a:r>
              <a:rPr lang="pt-BR" sz="2000" b="1" dirty="0"/>
              <a:t>caput</a:t>
            </a:r>
            <a:r>
              <a:rPr lang="pt-BR" sz="2000" dirty="0"/>
              <a:t> a qualquer outro tempo de natureza especial não convertido, sendo vedada também a conversão inversa, de tempo comum em tempo especial, com vistas, em ambos estes casos, à concessão de aposentadoria voluntária especial. 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FE322F6-AE89-4B06-E2A6-CA714529F6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4E111B6C-F224-22C1-7CBC-3F013A623E86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4A765F29-E5B8-B0B9-BA91-5C950D89E351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250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2BE6A274-775F-8D59-20BC-B97EAC4F23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058" t="61980" r="-160" b="-430"/>
          <a:stretch/>
        </p:blipFill>
        <p:spPr bwMode="auto">
          <a:xfrm>
            <a:off x="3054760" y="4249663"/>
            <a:ext cx="9156290" cy="263691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0F287312-1CBB-3CBF-8F8D-34D9E7A4A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ustomShape 2">
            <a:extLst>
              <a:ext uri="{FF2B5EF4-FFF2-40B4-BE49-F238E27FC236}">
                <a16:creationId xmlns:a16="http://schemas.microsoft.com/office/drawing/2014/main" id="{F639731A-3E3A-8875-9D70-93CF6144FB12}"/>
              </a:ext>
            </a:extLst>
          </p:cNvPr>
          <p:cNvSpPr/>
          <p:nvPr/>
        </p:nvSpPr>
        <p:spPr>
          <a:xfrm>
            <a:off x="3146904" y="2614344"/>
            <a:ext cx="8961120" cy="76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13040" indent="-90360" algn="r">
              <a:lnSpc>
                <a:spcPct val="100000"/>
              </a:lnSpc>
            </a:pPr>
            <a:r>
              <a:rPr lang="pt-BR" sz="4000" b="1" strike="noStrike" spc="-1" dirty="0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Gisha"/>
                <a:ea typeface="Times New Roman"/>
              </a:rPr>
              <a:t> Leonardo da Silva Motta</a:t>
            </a:r>
            <a:endParaRPr lang="pt-B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50" name="Picture 2" descr="Dia dos Namorados">
            <a:extLst>
              <a:ext uri="{FF2B5EF4-FFF2-40B4-BE49-F238E27FC236}">
                <a16:creationId xmlns:a16="http://schemas.microsoft.com/office/drawing/2014/main" id="{C7FCB7B3-7E97-2AE6-054B-0E9348994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6" y="3316686"/>
            <a:ext cx="8135860" cy="225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stomShape 2">
            <a:extLst>
              <a:ext uri="{FF2B5EF4-FFF2-40B4-BE49-F238E27FC236}">
                <a16:creationId xmlns:a16="http://schemas.microsoft.com/office/drawing/2014/main" id="{DA6301E3-7AEC-41D2-335B-5F9F587FB2BD}"/>
              </a:ext>
            </a:extLst>
          </p:cNvPr>
          <p:cNvSpPr/>
          <p:nvPr/>
        </p:nvSpPr>
        <p:spPr>
          <a:xfrm>
            <a:off x="3146904" y="1984097"/>
            <a:ext cx="8961120" cy="761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113040" indent="-90360" algn="r">
              <a:lnSpc>
                <a:spcPct val="100000"/>
              </a:lnSpc>
            </a:pPr>
            <a:endParaRPr lang="pt-BR" sz="3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7778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EBA59-47A5-8B6F-13E8-9AA06A376D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2603CBE-7949-F71F-3AF9-30483B1458E2}"/>
              </a:ext>
            </a:extLst>
          </p:cNvPr>
          <p:cNvGrpSpPr/>
          <p:nvPr/>
        </p:nvGrpSpPr>
        <p:grpSpPr>
          <a:xfrm>
            <a:off x="7486384" y="6285746"/>
            <a:ext cx="1959045" cy="3115643"/>
            <a:chOff x="0" y="0"/>
            <a:chExt cx="773944" cy="1230871"/>
          </a:xfrm>
          <a:solidFill>
            <a:srgbClr val="438AC9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83D28AB-81E8-2259-2D7E-0B0151AC2607}"/>
                </a:ext>
              </a:extLst>
            </p:cNvPr>
            <p:cNvSpPr/>
            <p:nvPr/>
          </p:nvSpPr>
          <p:spPr>
            <a:xfrm>
              <a:off x="0" y="0"/>
              <a:ext cx="773944" cy="1230871"/>
            </a:xfrm>
            <a:custGeom>
              <a:avLst/>
              <a:gdLst/>
              <a:ahLst/>
              <a:cxnLst/>
              <a:rect l="l" t="t" r="r" b="b"/>
              <a:pathLst>
                <a:path w="773944" h="1230871">
                  <a:moveTo>
                    <a:pt x="0" y="0"/>
                  </a:moveTo>
                  <a:lnTo>
                    <a:pt x="773944" y="0"/>
                  </a:lnTo>
                  <a:lnTo>
                    <a:pt x="773944" y="1230871"/>
                  </a:lnTo>
                  <a:lnTo>
                    <a:pt x="0" y="1230871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642F631-359A-3CC3-CDAF-40DD9ED1B876}"/>
                </a:ext>
              </a:extLst>
            </p:cNvPr>
            <p:cNvSpPr txBox="1"/>
            <p:nvPr/>
          </p:nvSpPr>
          <p:spPr>
            <a:xfrm>
              <a:off x="0" y="-95250"/>
              <a:ext cx="773944" cy="1326121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97"/>
                </a:lnSpc>
              </a:pPr>
              <a:endParaRPr sz="1200"/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4118FE04-3202-45E7-5A61-CA6C89600098}"/>
              </a:ext>
            </a:extLst>
          </p:cNvPr>
          <p:cNvGrpSpPr/>
          <p:nvPr/>
        </p:nvGrpSpPr>
        <p:grpSpPr>
          <a:xfrm>
            <a:off x="9016328" y="4958202"/>
            <a:ext cx="4032615" cy="1086442"/>
            <a:chOff x="0" y="0"/>
            <a:chExt cx="1593132" cy="49427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9D45A0BB-683C-FAFF-D94B-A56C8FB71794}"/>
                </a:ext>
              </a:extLst>
            </p:cNvPr>
            <p:cNvSpPr/>
            <p:nvPr/>
          </p:nvSpPr>
          <p:spPr>
            <a:xfrm>
              <a:off x="0" y="0"/>
              <a:ext cx="1593132" cy="494277"/>
            </a:xfrm>
            <a:custGeom>
              <a:avLst/>
              <a:gdLst/>
              <a:ahLst/>
              <a:cxnLst/>
              <a:rect l="l" t="t" r="r" b="b"/>
              <a:pathLst>
                <a:path w="1593132" h="494277">
                  <a:moveTo>
                    <a:pt x="0" y="0"/>
                  </a:moveTo>
                  <a:lnTo>
                    <a:pt x="1593132" y="0"/>
                  </a:lnTo>
                  <a:lnTo>
                    <a:pt x="1593132" y="494277"/>
                  </a:lnTo>
                  <a:lnTo>
                    <a:pt x="0" y="494277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/>
            <a:lstStyle/>
            <a:p>
              <a:endParaRPr lang="pt-BR" sz="1200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2FE5BDF2-4CEE-0D64-7F09-557ECC60B35B}"/>
                </a:ext>
              </a:extLst>
            </p:cNvPr>
            <p:cNvSpPr txBox="1"/>
            <p:nvPr/>
          </p:nvSpPr>
          <p:spPr>
            <a:xfrm>
              <a:off x="0" y="-95250"/>
              <a:ext cx="1593132" cy="589527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197"/>
                </a:lnSpc>
              </a:pPr>
              <a:endParaRPr sz="1200"/>
            </a:p>
          </p:txBody>
        </p:sp>
      </p:grpSp>
      <p:sp>
        <p:nvSpPr>
          <p:cNvPr id="26" name="TextBox 26">
            <a:extLst>
              <a:ext uri="{FF2B5EF4-FFF2-40B4-BE49-F238E27FC236}">
                <a16:creationId xmlns:a16="http://schemas.microsoft.com/office/drawing/2014/main" id="{990D86D9-2B03-9177-9555-2F512D7D14E1}"/>
              </a:ext>
            </a:extLst>
          </p:cNvPr>
          <p:cNvSpPr txBox="1"/>
          <p:nvPr/>
        </p:nvSpPr>
        <p:spPr>
          <a:xfrm>
            <a:off x="10091163" y="5214742"/>
            <a:ext cx="2206797" cy="573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892"/>
              </a:lnSpc>
            </a:pPr>
            <a:r>
              <a:rPr lang="en-US" sz="3495" b="1" dirty="0">
                <a:solidFill>
                  <a:srgbClr val="FFFFFF"/>
                </a:solidFill>
                <a:latin typeface="Amazing Grotesk Semi-Bold"/>
                <a:ea typeface="Amazing Grotesk Semi-Bold"/>
                <a:cs typeface="Amazing Grotesk Semi-Bold"/>
                <a:sym typeface="Amazing Grotesk Semi-Bold"/>
              </a:rPr>
              <a:t>Art. 188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2DA48397-6CA0-63CB-2DB4-D81676ECE7D4}"/>
              </a:ext>
            </a:extLst>
          </p:cNvPr>
          <p:cNvSpPr txBox="1"/>
          <p:nvPr/>
        </p:nvSpPr>
        <p:spPr>
          <a:xfrm flipH="1">
            <a:off x="4219574" y="168304"/>
            <a:ext cx="7289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chemeClr val="accent1">
                    <a:lumMod val="50000"/>
                  </a:schemeClr>
                </a:solidFill>
              </a:rPr>
              <a:t>Portaria MTP nº 1.467, de 2022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26F7085-9560-571E-48E0-12DE6054A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33984">
            <a:off x="988459" y="1273324"/>
            <a:ext cx="7482993" cy="49118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B23D415-2B62-A7BD-673B-354F1D715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76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201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CB21CB2-6DCC-2408-785D-457C71700D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8483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6AC5707-989A-B52F-29E1-AE61BBE2A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343650" y="5407025"/>
            <a:ext cx="5848350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8DEA4981-6CD3-490A-0AF3-A1FC68AF6384}"/>
              </a:ext>
            </a:extLst>
          </p:cNvPr>
          <p:cNvSpPr/>
          <p:nvPr/>
        </p:nvSpPr>
        <p:spPr>
          <a:xfrm>
            <a:off x="441649" y="2851377"/>
            <a:ext cx="11308702" cy="1155246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6000" b="1" dirty="0">
                <a:solidFill>
                  <a:schemeClr val="accent1">
                    <a:lumMod val="50000"/>
                  </a:schemeClr>
                </a:solidFill>
              </a:rPr>
              <a:t>Exposição à agentes nocivos</a:t>
            </a:r>
          </a:p>
        </p:txBody>
      </p:sp>
    </p:spTree>
    <p:extLst>
      <p:ext uri="{BB962C8B-B14F-4D97-AF65-F5344CB8AC3E}">
        <p14:creationId xmlns:p14="http://schemas.microsoft.com/office/powerpoint/2010/main" val="4267605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114F8781-29B3-4667-4B34-8198F546AD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1783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Art. 40. O servidor será aposentado: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[...] III - voluntariamente: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a) aos trinta e cinco anos de serviço, se homem, e aos trinta, se mulher, com proventos integrais;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b) aos trinta anos de efetivo exercício em funções de magistério, se professor, e vinte e cinco, se professora, com proventos integrais;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c) aos trinta anos de serviço, se homem, e aos vinte e cinco, se mulher, com proventos proporcionais a esse tempo;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sz="2000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d) aos sessenta e cinco anos de idade, se homem, e aos sessenta, se mulher, com proventos proporcionais ao tempo de serviço.</a:t>
            </a:r>
            <a:endParaRPr lang="pt-BR" sz="20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t-BR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§ 1º </a:t>
            </a:r>
            <a:r>
              <a:rPr lang="pt-BR" b="1" u="sng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Lei complementar</a:t>
            </a:r>
            <a:r>
              <a:rPr lang="pt-BR" b="1" dirty="0">
                <a:solidFill>
                  <a:srgbClr val="212529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poderá estabelecer exceções ao disposto no inciso III, a e c, no caso de exercício de atividades consideradas penosas, insalubres ou perigosas.</a:t>
            </a:r>
            <a:endParaRPr lang="pt-BR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sz="3200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1D9E042-DD58-9330-286A-080797A2FBDB}"/>
              </a:ext>
            </a:extLst>
          </p:cNvPr>
          <p:cNvSpPr txBox="1"/>
          <p:nvPr/>
        </p:nvSpPr>
        <p:spPr>
          <a:xfrm>
            <a:off x="326375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Constituição Federal - Redação Originária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DE91A62-838E-1D60-18AC-6F29C19AEB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539E5E5C-110C-81F5-DBF4-4CC0EBBDFAD5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8100F396-CCEC-5515-037C-08904C8CA21E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164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DBAA36A1-6F35-B45C-758A-194D746EC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pt-BR" dirty="0">
                <a:ea typeface="Times New Roman" panose="02020603050405020304" pitchFamily="18" charset="0"/>
              </a:rPr>
              <a:t>Art. 40 - [...]</a:t>
            </a:r>
          </a:p>
          <a:p>
            <a:pPr marL="0" indent="0" algn="just">
              <a:buNone/>
            </a:pPr>
            <a:r>
              <a:rPr lang="pt-BR" dirty="0">
                <a:effectLst/>
                <a:ea typeface="Times New Roman" panose="02020603050405020304" pitchFamily="18" charset="0"/>
              </a:rPr>
              <a:t>§ 4º É vedada a adoção de requisitos e critérios diferenciados para a concessão de aposentadoria aos abrangidos pelo regime de que trata este artigo, ressalvados, nos termos definidos em leis complementares, os casos de servidores: </a:t>
            </a:r>
          </a:p>
          <a:p>
            <a:pPr marL="0" indent="0" algn="just">
              <a:buNone/>
            </a:pPr>
            <a:r>
              <a:rPr lang="pt-BR" dirty="0">
                <a:effectLst/>
                <a:ea typeface="Times New Roman" panose="02020603050405020304" pitchFamily="18" charset="0"/>
              </a:rPr>
              <a:t>[...] III </a:t>
            </a:r>
            <a:r>
              <a:rPr lang="pt-BR" b="1" dirty="0">
                <a:effectLst/>
                <a:ea typeface="Times New Roman" panose="02020603050405020304" pitchFamily="18" charset="0"/>
              </a:rPr>
              <a:t>cujas atividades sejam exercidas sob condições especiais que prejudiquem a saúde ou a integridade física</a:t>
            </a:r>
            <a:r>
              <a:rPr lang="pt-BR" dirty="0">
                <a:effectLst/>
                <a:ea typeface="Times New Roman" panose="02020603050405020304" pitchFamily="18" charset="0"/>
              </a:rPr>
              <a:t>. </a:t>
            </a:r>
          </a:p>
          <a:p>
            <a:pPr marL="0" indent="0">
              <a:buNone/>
            </a:pPr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F0D6DF8-4853-2865-3138-E80597A782A9}"/>
              </a:ext>
            </a:extLst>
          </p:cNvPr>
          <p:cNvSpPr txBox="1"/>
          <p:nvPr/>
        </p:nvSpPr>
        <p:spPr>
          <a:xfrm>
            <a:off x="259700" y="1098165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Constituição Federal - EC nº 47, de 2005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5E09525-D39F-F8F8-E3AA-A414C108B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C580B8E-B95C-7624-BC2F-6C652CE66A7B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E689880-80CA-40A1-3357-B9C0D63F7DE1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914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2">
            <a:extLst>
              <a:ext uri="{FF2B5EF4-FFF2-40B4-BE49-F238E27FC236}">
                <a16:creationId xmlns:a16="http://schemas.microsoft.com/office/drawing/2014/main" id="{9484C6FD-1F61-2582-9610-58914AB4D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987" y="1847993"/>
            <a:ext cx="10030408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pt-B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MANDADO DE INJUNÇÃO - NATUREZA. Conforme disposto no inciso LXXI do artigo 5º da Constituição Federal, conceder-se-á mandado de injunção quando necessário ao exercício dos direitos e liberdades constitucionais e das prerrogativas inerentes à nacionalidade, à soberania e à cidadania. Há ação mandamental e não simplesmente declaratória de omissão. A carga de declaração não é objeto da impetração, mas premissa da ordem a ser formalizada. MANDADO DE INJUNÇÃO - DECISÃO - BALIZAS. Tratando-se de processo subjetivo, a decisão possui eficácia considerada a relação jurídica nele revelada. APOSENTADORIA - TRABALHO EM CONDIÇÕES ESPECIAIS - PREJUÍZO À SAÚDE DO SERVIDOR - INEXISTÊNCIA DE LEI COMPLEMENTAR - ARTIGO 40, § 4º, DA CONSTITUIÇÃO FEDERAL. </a:t>
            </a:r>
            <a:r>
              <a:rPr lang="pt-BR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Inexistente a disciplina específica da aposentadoria especial do servidor, impõe-se a adoção, via pronunciamento judicial, daquela própria aos trabalhadores em geral - artigo 57, § 1º, da Lei nº 8.213/91 </a:t>
            </a:r>
            <a:r>
              <a:rPr lang="pt-B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[Rel. Min. Marco Aurélio, j. 30/08/2007, </a:t>
            </a:r>
            <a:r>
              <a:rPr lang="pt-BR" sz="2400" dirty="0" err="1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g.n</a:t>
            </a:r>
            <a:r>
              <a:rPr lang="pt-BR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.].</a:t>
            </a:r>
            <a:r>
              <a:rPr lang="pt-BR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t-BR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31436604-B4DB-3C83-AE54-DB033E37CDF9}"/>
              </a:ext>
            </a:extLst>
          </p:cNvPr>
          <p:cNvSpPr txBox="1"/>
          <p:nvPr/>
        </p:nvSpPr>
        <p:spPr>
          <a:xfrm>
            <a:off x="345425" y="1017037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MI nº 721 - Omissão legislativa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753A4D3-ECA0-73AA-8D85-CB56B0658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875DCB03-7F1B-944B-96B1-2F29C863BFC2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5A5AEAF-BD4D-7EB5-237A-B3B6ECEB81AE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36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475F6E7-D8D8-DF46-A4CC-5F0D83328D75}"/>
              </a:ext>
            </a:extLst>
          </p:cNvPr>
          <p:cNvSpPr/>
          <p:nvPr/>
        </p:nvSpPr>
        <p:spPr>
          <a:xfrm>
            <a:off x="606253" y="2501776"/>
            <a:ext cx="109794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Aplicam-se ao servidor público, </a:t>
            </a:r>
            <a:r>
              <a:rPr lang="pt-BR" sz="3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que couber</a:t>
            </a:r>
            <a:r>
              <a:rPr lang="pt-BR" sz="32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as regras do regime geral da previdência social sobre aposentadoria especial de que trata o artigo 40, § 4º, III da CF/88, </a:t>
            </a:r>
            <a:r>
              <a:rPr lang="pt-BR" sz="32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até a edição de lei complementar específica.</a:t>
            </a:r>
            <a:endParaRPr lang="pt-BR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CD8EA1B-DEDD-602C-3279-B67F6F9BC687}"/>
              </a:ext>
            </a:extLst>
          </p:cNvPr>
          <p:cNvSpPr txBox="1"/>
          <p:nvPr/>
        </p:nvSpPr>
        <p:spPr>
          <a:xfrm>
            <a:off x="431150" y="1352619"/>
            <a:ext cx="8117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chemeClr val="accent1">
                    <a:lumMod val="75000"/>
                  </a:schemeClr>
                </a:solidFill>
              </a:rPr>
              <a:t>Súmula Vinculante nº 33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ADA42AA-905D-9F1B-3A87-E01866404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99304" cy="101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90C2F9F-2D00-16BE-8E78-9B0A94C2B88E}"/>
              </a:ext>
            </a:extLst>
          </p:cNvPr>
          <p:cNvSpPr txBox="1">
            <a:spLocks/>
          </p:cNvSpPr>
          <p:nvPr/>
        </p:nvSpPr>
        <p:spPr>
          <a:xfrm>
            <a:off x="5610226" y="182245"/>
            <a:ext cx="6440604" cy="70327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pt-BR" b="1" dirty="0"/>
              <a:t>Exposição à agentes nocivos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AA526E1F-CE69-381E-D33C-DDB7CAD5FBE1}"/>
              </a:ext>
            </a:extLst>
          </p:cNvPr>
          <p:cNvSpPr/>
          <p:nvPr/>
        </p:nvSpPr>
        <p:spPr>
          <a:xfrm>
            <a:off x="5467350" y="120540"/>
            <a:ext cx="6677941" cy="782761"/>
          </a:xfrm>
          <a:prstGeom prst="roundRect">
            <a:avLst>
              <a:gd name="adj" fmla="val 50000"/>
            </a:avLst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6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675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3139</Words>
  <Application>Microsoft Office PowerPoint</Application>
  <PresentationFormat>Widescreen</PresentationFormat>
  <Paragraphs>186</Paragraphs>
  <Slides>32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41" baseType="lpstr">
      <vt:lpstr>Amazing Grotesk Semi-Bold</vt:lpstr>
      <vt:lpstr>Arial</vt:lpstr>
      <vt:lpstr>Calibri</vt:lpstr>
      <vt:lpstr>Calibri Light</vt:lpstr>
      <vt:lpstr>Chunk Five</vt:lpstr>
      <vt:lpstr>Gisha</vt:lpstr>
      <vt:lpstr>Times New Roman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Leonardo da Silva Motta</dc:creator>
  <cp:lastModifiedBy>Leonardo da Silva Motta</cp:lastModifiedBy>
  <cp:revision>10</cp:revision>
  <dcterms:created xsi:type="dcterms:W3CDTF">2023-04-26T19:56:09Z</dcterms:created>
  <dcterms:modified xsi:type="dcterms:W3CDTF">2025-04-17T03:50:21Z</dcterms:modified>
</cp:coreProperties>
</file>