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5.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6.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7.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8.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9.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10.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1"/>
  </p:notesMasterIdLst>
  <p:sldIdLst>
    <p:sldId id="1201" r:id="rId2"/>
    <p:sldId id="921" r:id="rId3"/>
    <p:sldId id="920" r:id="rId4"/>
    <p:sldId id="1257" r:id="rId5"/>
    <p:sldId id="1136" r:id="rId6"/>
    <p:sldId id="1253" r:id="rId7"/>
    <p:sldId id="1202" r:id="rId8"/>
    <p:sldId id="1212" r:id="rId9"/>
    <p:sldId id="1206" r:id="rId10"/>
    <p:sldId id="1207" r:id="rId11"/>
    <p:sldId id="930" r:id="rId12"/>
    <p:sldId id="1227" r:id="rId13"/>
    <p:sldId id="1196" r:id="rId14"/>
    <p:sldId id="1197" r:id="rId15"/>
    <p:sldId id="1247" r:id="rId16"/>
    <p:sldId id="1198" r:id="rId17"/>
    <p:sldId id="1200" r:id="rId18"/>
    <p:sldId id="1199" r:id="rId19"/>
    <p:sldId id="1251" r:id="rId20"/>
    <p:sldId id="1231" r:id="rId21"/>
    <p:sldId id="1232" r:id="rId22"/>
    <p:sldId id="1138" r:id="rId23"/>
    <p:sldId id="1270" r:id="rId24"/>
    <p:sldId id="354" r:id="rId25"/>
    <p:sldId id="903" r:id="rId26"/>
    <p:sldId id="1254" r:id="rId27"/>
    <p:sldId id="1256" r:id="rId28"/>
    <p:sldId id="1262" r:id="rId29"/>
    <p:sldId id="1258" r:id="rId30"/>
    <p:sldId id="1267" r:id="rId31"/>
    <p:sldId id="1259" r:id="rId32"/>
    <p:sldId id="1260" r:id="rId33"/>
    <p:sldId id="1261" r:id="rId34"/>
    <p:sldId id="1246" r:id="rId35"/>
    <p:sldId id="1263" r:id="rId36"/>
    <p:sldId id="1264" r:id="rId37"/>
    <p:sldId id="1265" r:id="rId38"/>
    <p:sldId id="1266" r:id="rId39"/>
    <p:sldId id="1233" r:id="rId40"/>
    <p:sldId id="1210" r:id="rId41"/>
    <p:sldId id="1234" r:id="rId42"/>
    <p:sldId id="1268" r:id="rId43"/>
    <p:sldId id="1243" r:id="rId44"/>
    <p:sldId id="1245" r:id="rId45"/>
    <p:sldId id="1244" r:id="rId46"/>
    <p:sldId id="1226" r:id="rId47"/>
    <p:sldId id="1237" r:id="rId48"/>
    <p:sldId id="1205" r:id="rId49"/>
    <p:sldId id="1269" r:id="rId50"/>
    <p:sldId id="1235" r:id="rId51"/>
    <p:sldId id="1239" r:id="rId52"/>
    <p:sldId id="1240" r:id="rId53"/>
    <p:sldId id="1236" r:id="rId54"/>
    <p:sldId id="1241" r:id="rId55"/>
    <p:sldId id="1209" r:id="rId56"/>
    <p:sldId id="1252" r:id="rId57"/>
    <p:sldId id="1195" r:id="rId58"/>
    <p:sldId id="1208" r:id="rId59"/>
    <p:sldId id="361" r:id="rId60"/>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65" d="100"/>
          <a:sy n="65" d="100"/>
        </p:scale>
        <p:origin x="92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B4EAECF-B51A-4995-9A3B-F31C96D10914}"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pt-BR"/>
        </a:p>
      </dgm:t>
    </dgm:pt>
    <dgm:pt modelId="{6D2CA292-3B5A-40D2-BCF7-18EC7DF01A5E}">
      <dgm:prSet phldrT="[Texto]" custT="1"/>
      <dgm:spPr/>
      <dgm:t>
        <a:bodyPr/>
        <a:lstStyle/>
        <a:p>
          <a:r>
            <a:rPr lang="pt-BR" sz="2200" dirty="0"/>
            <a:t>Dirigentes: 27/04/2020 </a:t>
          </a:r>
        </a:p>
        <a:p>
          <a:r>
            <a:rPr lang="pt-BR" sz="2200" dirty="0"/>
            <a:t> </a:t>
          </a:r>
          <a:r>
            <a:rPr lang="pt-BR" sz="2200" b="1" u="sng" dirty="0">
              <a:effectLst>
                <a:outerShdw blurRad="38100" dist="38100" dir="2700000" algn="tl">
                  <a:srgbClr val="000000">
                    <a:alpha val="43137"/>
                  </a:srgbClr>
                </a:outerShdw>
              </a:effectLst>
            </a:rPr>
            <a:t>Responsável pela gestão dos recursos do RPPS – nomeados a partir  01/07/2022</a:t>
          </a:r>
        </a:p>
        <a:p>
          <a:r>
            <a:rPr lang="pt-BR" sz="2200" b="1" u="sng" dirty="0">
              <a:effectLst>
                <a:outerShdw blurRad="38100" dist="38100" dir="2700000" algn="tl">
                  <a:srgbClr val="000000">
                    <a:alpha val="43137"/>
                  </a:srgbClr>
                </a:outerShdw>
              </a:effectLst>
            </a:rPr>
            <a:t>(PT 1467/2022</a:t>
          </a:r>
          <a:r>
            <a:rPr lang="pt-BR" sz="2400" b="1" u="sng" dirty="0">
              <a:effectLst>
                <a:outerShdw blurRad="38100" dist="38100" dir="2700000" algn="tl">
                  <a:srgbClr val="000000">
                    <a:alpha val="43137"/>
                  </a:srgbClr>
                </a:outerShdw>
              </a:effectLst>
            </a:rPr>
            <a:t>)</a:t>
          </a:r>
        </a:p>
      </dgm:t>
    </dgm:pt>
    <dgm:pt modelId="{BF445DBB-3F96-4329-AB93-3742EC53C91F}" type="parTrans" cxnId="{1B0D0C0E-F4ED-436A-9603-61B079717A8E}">
      <dgm:prSet/>
      <dgm:spPr/>
      <dgm:t>
        <a:bodyPr/>
        <a:lstStyle/>
        <a:p>
          <a:endParaRPr lang="pt-BR"/>
        </a:p>
      </dgm:t>
    </dgm:pt>
    <dgm:pt modelId="{69D1CAE9-3914-4CFD-9266-103E9304F4B2}" type="sibTrans" cxnId="{1B0D0C0E-F4ED-436A-9603-61B079717A8E}">
      <dgm:prSet/>
      <dgm:spPr/>
      <dgm:t>
        <a:bodyPr/>
        <a:lstStyle/>
        <a:p>
          <a:endParaRPr lang="pt-BR"/>
        </a:p>
      </dgm:t>
    </dgm:pt>
    <dgm:pt modelId="{5AE5DD52-1F51-4F9D-87FA-01CCCBBC1700}">
      <dgm:prSet phldrT="[Texto]" custT="1"/>
      <dgm:spPr/>
      <dgm:t>
        <a:bodyPr/>
        <a:lstStyle/>
        <a:p>
          <a:endParaRPr lang="pt-BR" sz="2400" dirty="0"/>
        </a:p>
        <a:p>
          <a:r>
            <a:rPr lang="pt-BR" sz="2000" dirty="0"/>
            <a:t>Antecedentes Pessoais</a:t>
          </a:r>
        </a:p>
        <a:p>
          <a:endParaRPr lang="pt-BR" sz="2400" dirty="0"/>
        </a:p>
      </dgm:t>
    </dgm:pt>
    <dgm:pt modelId="{0D16BF89-1B1A-42AA-852D-E685F4E124C5}" type="parTrans" cxnId="{90A6DD6E-7BC5-4B2F-806C-319F339D6EAA}">
      <dgm:prSet/>
      <dgm:spPr/>
      <dgm:t>
        <a:bodyPr/>
        <a:lstStyle/>
        <a:p>
          <a:endParaRPr lang="pt-BR"/>
        </a:p>
      </dgm:t>
    </dgm:pt>
    <dgm:pt modelId="{F8527476-2FFA-455D-81FB-360916FE6409}" type="sibTrans" cxnId="{90A6DD6E-7BC5-4B2F-806C-319F339D6EAA}">
      <dgm:prSet/>
      <dgm:spPr/>
      <dgm:t>
        <a:bodyPr/>
        <a:lstStyle/>
        <a:p>
          <a:endParaRPr lang="pt-BR"/>
        </a:p>
      </dgm:t>
    </dgm:pt>
    <dgm:pt modelId="{906FBA46-60ED-42DF-A6DA-6960A074C8DF}">
      <dgm:prSet phldrT="[Texto]" custT="1"/>
      <dgm:spPr/>
      <dgm:t>
        <a:bodyPr/>
        <a:lstStyle/>
        <a:p>
          <a:r>
            <a:rPr lang="pt-BR" sz="2000" dirty="0"/>
            <a:t>Certificação Profissional</a:t>
          </a:r>
        </a:p>
      </dgm:t>
    </dgm:pt>
    <dgm:pt modelId="{D0D862E2-D096-42C5-BB04-C8B6BDED266D}" type="parTrans" cxnId="{1965D2A3-9A75-43A6-9AE3-25FA18C5F12C}">
      <dgm:prSet/>
      <dgm:spPr/>
      <dgm:t>
        <a:bodyPr/>
        <a:lstStyle/>
        <a:p>
          <a:endParaRPr lang="pt-BR"/>
        </a:p>
      </dgm:t>
    </dgm:pt>
    <dgm:pt modelId="{95742145-FE16-4305-8921-175E26AD0C5D}" type="sibTrans" cxnId="{1965D2A3-9A75-43A6-9AE3-25FA18C5F12C}">
      <dgm:prSet/>
      <dgm:spPr/>
      <dgm:t>
        <a:bodyPr/>
        <a:lstStyle/>
        <a:p>
          <a:endParaRPr lang="pt-BR"/>
        </a:p>
      </dgm:t>
    </dgm:pt>
    <dgm:pt modelId="{6FDBAAC2-25FA-4F47-B960-DB74C15E018B}">
      <dgm:prSet phldrT="[Texto]" custT="1"/>
      <dgm:spPr/>
      <dgm:t>
        <a:bodyPr/>
        <a:lstStyle/>
        <a:p>
          <a:r>
            <a:rPr lang="pt-BR" sz="2000" dirty="0"/>
            <a:t>Formação Superior</a:t>
          </a:r>
        </a:p>
      </dgm:t>
    </dgm:pt>
    <dgm:pt modelId="{5CA4EC54-7E47-4FCD-B3EB-5E02DE460602}" type="parTrans" cxnId="{107DD8A7-7350-40B2-9A7B-5D555094F552}">
      <dgm:prSet/>
      <dgm:spPr/>
      <dgm:t>
        <a:bodyPr/>
        <a:lstStyle/>
        <a:p>
          <a:endParaRPr lang="pt-BR"/>
        </a:p>
      </dgm:t>
    </dgm:pt>
    <dgm:pt modelId="{43803A03-6011-45C0-9B4D-64A5B1F8BF98}" type="sibTrans" cxnId="{107DD8A7-7350-40B2-9A7B-5D555094F552}">
      <dgm:prSet/>
      <dgm:spPr/>
      <dgm:t>
        <a:bodyPr/>
        <a:lstStyle/>
        <a:p>
          <a:endParaRPr lang="pt-BR"/>
        </a:p>
      </dgm:t>
    </dgm:pt>
    <dgm:pt modelId="{7B10634E-E74F-4D95-9BDB-C65FF21B1305}">
      <dgm:prSet phldrT="[Texto]" custT="1"/>
      <dgm:spPr/>
      <dgm:t>
        <a:bodyPr/>
        <a:lstStyle/>
        <a:p>
          <a:r>
            <a:rPr lang="pt-BR" sz="2000" dirty="0"/>
            <a:t>Experiência Profissional</a:t>
          </a:r>
          <a:r>
            <a:rPr lang="pt-BR" sz="2400" dirty="0"/>
            <a:t>*</a:t>
          </a:r>
          <a:endParaRPr lang="pt-BR" dirty="0"/>
        </a:p>
      </dgm:t>
    </dgm:pt>
    <dgm:pt modelId="{5CBD287C-F559-484A-B556-46CB44D4F824}" type="sibTrans" cxnId="{6282DF40-0D57-4277-B114-6FFF87169495}">
      <dgm:prSet/>
      <dgm:spPr/>
      <dgm:t>
        <a:bodyPr/>
        <a:lstStyle/>
        <a:p>
          <a:endParaRPr lang="pt-BR"/>
        </a:p>
      </dgm:t>
    </dgm:pt>
    <dgm:pt modelId="{F27FA5C7-8E65-4D62-B274-CEB3D04C2D26}" type="parTrans" cxnId="{6282DF40-0D57-4277-B114-6FFF87169495}">
      <dgm:prSet/>
      <dgm:spPr/>
      <dgm:t>
        <a:bodyPr/>
        <a:lstStyle/>
        <a:p>
          <a:endParaRPr lang="pt-BR"/>
        </a:p>
      </dgm:t>
    </dgm:pt>
    <dgm:pt modelId="{E4313BB8-4E94-4E42-82DB-D7F886AEB229}" type="pres">
      <dgm:prSet presAssocID="{3B4EAECF-B51A-4995-9A3B-F31C96D10914}" presName="diagram" presStyleCnt="0">
        <dgm:presLayoutVars>
          <dgm:chPref val="1"/>
          <dgm:dir/>
          <dgm:animOne val="branch"/>
          <dgm:animLvl val="lvl"/>
          <dgm:resizeHandles val="exact"/>
        </dgm:presLayoutVars>
      </dgm:prSet>
      <dgm:spPr/>
    </dgm:pt>
    <dgm:pt modelId="{FB078C8F-BBC8-4D27-95C3-CA4DFDF61679}" type="pres">
      <dgm:prSet presAssocID="{6D2CA292-3B5A-40D2-BCF7-18EC7DF01A5E}" presName="root1" presStyleCnt="0"/>
      <dgm:spPr/>
    </dgm:pt>
    <dgm:pt modelId="{4AF9DDAC-C337-4269-8942-A9B25F414D39}" type="pres">
      <dgm:prSet presAssocID="{6D2CA292-3B5A-40D2-BCF7-18EC7DF01A5E}" presName="LevelOneTextNode" presStyleLbl="node0" presStyleIdx="0" presStyleCnt="1" custScaleX="124317" custScaleY="549394" custLinFactNeighborX="3805" custLinFactNeighborY="-26074">
        <dgm:presLayoutVars>
          <dgm:chPref val="3"/>
        </dgm:presLayoutVars>
      </dgm:prSet>
      <dgm:spPr/>
    </dgm:pt>
    <dgm:pt modelId="{995A2F49-51CE-4E90-8AD7-EBE505CD6110}" type="pres">
      <dgm:prSet presAssocID="{6D2CA292-3B5A-40D2-BCF7-18EC7DF01A5E}" presName="level2hierChild" presStyleCnt="0"/>
      <dgm:spPr/>
    </dgm:pt>
    <dgm:pt modelId="{2DE87933-79FE-44D5-9CF5-AD32F8DEAE29}" type="pres">
      <dgm:prSet presAssocID="{0D16BF89-1B1A-42AA-852D-E685F4E124C5}" presName="conn2-1" presStyleLbl="parChTrans1D2" presStyleIdx="0" presStyleCnt="4"/>
      <dgm:spPr/>
    </dgm:pt>
    <dgm:pt modelId="{813E0866-D2A4-456C-BDA1-B8AE70D32602}" type="pres">
      <dgm:prSet presAssocID="{0D16BF89-1B1A-42AA-852D-E685F4E124C5}" presName="connTx" presStyleLbl="parChTrans1D2" presStyleIdx="0" presStyleCnt="4"/>
      <dgm:spPr/>
    </dgm:pt>
    <dgm:pt modelId="{86DCC6B5-6D16-490A-AFF6-5DA5627A977D}" type="pres">
      <dgm:prSet presAssocID="{5AE5DD52-1F51-4F9D-87FA-01CCCBBC1700}" presName="root2" presStyleCnt="0"/>
      <dgm:spPr/>
    </dgm:pt>
    <dgm:pt modelId="{FA9D6EE3-BCA3-4E42-B80F-790D95A47BF8}" type="pres">
      <dgm:prSet presAssocID="{5AE5DD52-1F51-4F9D-87FA-01CCCBBC1700}" presName="LevelTwoTextNode" presStyleLbl="node2" presStyleIdx="0" presStyleCnt="4" custScaleX="96948">
        <dgm:presLayoutVars>
          <dgm:chPref val="3"/>
        </dgm:presLayoutVars>
      </dgm:prSet>
      <dgm:spPr/>
    </dgm:pt>
    <dgm:pt modelId="{D69E40E9-DCBB-421E-B95C-7F4BCD9450C5}" type="pres">
      <dgm:prSet presAssocID="{5AE5DD52-1F51-4F9D-87FA-01CCCBBC1700}" presName="level3hierChild" presStyleCnt="0"/>
      <dgm:spPr/>
    </dgm:pt>
    <dgm:pt modelId="{0E9B9038-78CF-43EA-BAD2-32EACDE0549D}" type="pres">
      <dgm:prSet presAssocID="{F27FA5C7-8E65-4D62-B274-CEB3D04C2D26}" presName="conn2-1" presStyleLbl="parChTrans1D2" presStyleIdx="1" presStyleCnt="4"/>
      <dgm:spPr/>
    </dgm:pt>
    <dgm:pt modelId="{6764B3F3-CF64-4B41-A1D2-DA029521820B}" type="pres">
      <dgm:prSet presAssocID="{F27FA5C7-8E65-4D62-B274-CEB3D04C2D26}" presName="connTx" presStyleLbl="parChTrans1D2" presStyleIdx="1" presStyleCnt="4"/>
      <dgm:spPr/>
    </dgm:pt>
    <dgm:pt modelId="{E1790701-4DFD-4B07-A942-C0AC66C60EEA}" type="pres">
      <dgm:prSet presAssocID="{7B10634E-E74F-4D95-9BDB-C65FF21B1305}" presName="root2" presStyleCnt="0"/>
      <dgm:spPr/>
    </dgm:pt>
    <dgm:pt modelId="{F9934C7F-B28A-4B49-9E5B-68CF6017CAC5}" type="pres">
      <dgm:prSet presAssocID="{7B10634E-E74F-4D95-9BDB-C65FF21B1305}" presName="LevelTwoTextNode" presStyleLbl="node2" presStyleIdx="1" presStyleCnt="4" custScaleX="94122">
        <dgm:presLayoutVars>
          <dgm:chPref val="3"/>
        </dgm:presLayoutVars>
      </dgm:prSet>
      <dgm:spPr/>
    </dgm:pt>
    <dgm:pt modelId="{DFEA9445-7930-4915-8656-8818EB077929}" type="pres">
      <dgm:prSet presAssocID="{7B10634E-E74F-4D95-9BDB-C65FF21B1305}" presName="level3hierChild" presStyleCnt="0"/>
      <dgm:spPr/>
    </dgm:pt>
    <dgm:pt modelId="{B42C9799-A2D5-4B2D-9F27-020AA2E2FA0C}" type="pres">
      <dgm:prSet presAssocID="{5CA4EC54-7E47-4FCD-B3EB-5E02DE460602}" presName="conn2-1" presStyleLbl="parChTrans1D2" presStyleIdx="2" presStyleCnt="4"/>
      <dgm:spPr/>
    </dgm:pt>
    <dgm:pt modelId="{D83057DA-72C6-4D85-A5B4-4E4A3AE5527E}" type="pres">
      <dgm:prSet presAssocID="{5CA4EC54-7E47-4FCD-B3EB-5E02DE460602}" presName="connTx" presStyleLbl="parChTrans1D2" presStyleIdx="2" presStyleCnt="4"/>
      <dgm:spPr/>
    </dgm:pt>
    <dgm:pt modelId="{7B1A258E-3584-4C9C-AD6E-B9E6B45FA726}" type="pres">
      <dgm:prSet presAssocID="{6FDBAAC2-25FA-4F47-B960-DB74C15E018B}" presName="root2" presStyleCnt="0"/>
      <dgm:spPr/>
    </dgm:pt>
    <dgm:pt modelId="{015D2D92-C60F-49C5-B645-70D45F36C012}" type="pres">
      <dgm:prSet presAssocID="{6FDBAAC2-25FA-4F47-B960-DB74C15E018B}" presName="LevelTwoTextNode" presStyleLbl="node2" presStyleIdx="2" presStyleCnt="4" custScaleX="94680" custLinFactNeighborX="-93" custLinFactNeighborY="5819">
        <dgm:presLayoutVars>
          <dgm:chPref val="3"/>
        </dgm:presLayoutVars>
      </dgm:prSet>
      <dgm:spPr/>
    </dgm:pt>
    <dgm:pt modelId="{FD6B7A4C-3B82-44E3-9B60-DA57CAB8264F}" type="pres">
      <dgm:prSet presAssocID="{6FDBAAC2-25FA-4F47-B960-DB74C15E018B}" presName="level3hierChild" presStyleCnt="0"/>
      <dgm:spPr/>
    </dgm:pt>
    <dgm:pt modelId="{3C4E15D0-CC88-484B-AE48-B7F7816B25B0}" type="pres">
      <dgm:prSet presAssocID="{D0D862E2-D096-42C5-BB04-C8B6BDED266D}" presName="conn2-1" presStyleLbl="parChTrans1D2" presStyleIdx="3" presStyleCnt="4"/>
      <dgm:spPr/>
    </dgm:pt>
    <dgm:pt modelId="{82BD3F95-4D82-45D2-9FF6-E1DF85255C98}" type="pres">
      <dgm:prSet presAssocID="{D0D862E2-D096-42C5-BB04-C8B6BDED266D}" presName="connTx" presStyleLbl="parChTrans1D2" presStyleIdx="3" presStyleCnt="4"/>
      <dgm:spPr/>
    </dgm:pt>
    <dgm:pt modelId="{7C94A337-EA49-4050-B095-806396B5B556}" type="pres">
      <dgm:prSet presAssocID="{906FBA46-60ED-42DF-A6DA-6960A074C8DF}" presName="root2" presStyleCnt="0"/>
      <dgm:spPr/>
    </dgm:pt>
    <dgm:pt modelId="{A6AB7CAD-A673-4755-873A-4BF9C57D39A4}" type="pres">
      <dgm:prSet presAssocID="{906FBA46-60ED-42DF-A6DA-6960A074C8DF}" presName="LevelTwoTextNode" presStyleLbl="node2" presStyleIdx="3" presStyleCnt="4" custScaleX="94807">
        <dgm:presLayoutVars>
          <dgm:chPref val="3"/>
        </dgm:presLayoutVars>
      </dgm:prSet>
      <dgm:spPr/>
    </dgm:pt>
    <dgm:pt modelId="{E649A0CA-2901-470E-96EB-989526428593}" type="pres">
      <dgm:prSet presAssocID="{906FBA46-60ED-42DF-A6DA-6960A074C8DF}" presName="level3hierChild" presStyleCnt="0"/>
      <dgm:spPr/>
    </dgm:pt>
  </dgm:ptLst>
  <dgm:cxnLst>
    <dgm:cxn modelId="{1B0D0C0E-F4ED-436A-9603-61B079717A8E}" srcId="{3B4EAECF-B51A-4995-9A3B-F31C96D10914}" destId="{6D2CA292-3B5A-40D2-BCF7-18EC7DF01A5E}" srcOrd="0" destOrd="0" parTransId="{BF445DBB-3F96-4329-AB93-3742EC53C91F}" sibTransId="{69D1CAE9-3914-4CFD-9266-103E9304F4B2}"/>
    <dgm:cxn modelId="{2268CF11-CD11-4CAF-97BA-5CE74E9C8564}" type="presOf" srcId="{6FDBAAC2-25FA-4F47-B960-DB74C15E018B}" destId="{015D2D92-C60F-49C5-B645-70D45F36C012}" srcOrd="0" destOrd="0" presId="urn:microsoft.com/office/officeart/2005/8/layout/hierarchy2"/>
    <dgm:cxn modelId="{9ED35A15-572A-45F9-8A42-86A077529027}" type="presOf" srcId="{6D2CA292-3B5A-40D2-BCF7-18EC7DF01A5E}" destId="{4AF9DDAC-C337-4269-8942-A9B25F414D39}" srcOrd="0" destOrd="0" presId="urn:microsoft.com/office/officeart/2005/8/layout/hierarchy2"/>
    <dgm:cxn modelId="{F001CD3F-7FF4-4186-9BD0-932A8056ED3B}" type="presOf" srcId="{3B4EAECF-B51A-4995-9A3B-F31C96D10914}" destId="{E4313BB8-4E94-4E42-82DB-D7F886AEB229}" srcOrd="0" destOrd="0" presId="urn:microsoft.com/office/officeart/2005/8/layout/hierarchy2"/>
    <dgm:cxn modelId="{6282DF40-0D57-4277-B114-6FFF87169495}" srcId="{6D2CA292-3B5A-40D2-BCF7-18EC7DF01A5E}" destId="{7B10634E-E74F-4D95-9BDB-C65FF21B1305}" srcOrd="1" destOrd="0" parTransId="{F27FA5C7-8E65-4D62-B274-CEB3D04C2D26}" sibTransId="{5CBD287C-F559-484A-B556-46CB44D4F824}"/>
    <dgm:cxn modelId="{90A6DD6E-7BC5-4B2F-806C-319F339D6EAA}" srcId="{6D2CA292-3B5A-40D2-BCF7-18EC7DF01A5E}" destId="{5AE5DD52-1F51-4F9D-87FA-01CCCBBC1700}" srcOrd="0" destOrd="0" parTransId="{0D16BF89-1B1A-42AA-852D-E685F4E124C5}" sibTransId="{F8527476-2FFA-455D-81FB-360916FE6409}"/>
    <dgm:cxn modelId="{1965D2A3-9A75-43A6-9AE3-25FA18C5F12C}" srcId="{6D2CA292-3B5A-40D2-BCF7-18EC7DF01A5E}" destId="{906FBA46-60ED-42DF-A6DA-6960A074C8DF}" srcOrd="3" destOrd="0" parTransId="{D0D862E2-D096-42C5-BB04-C8B6BDED266D}" sibTransId="{95742145-FE16-4305-8921-175E26AD0C5D}"/>
    <dgm:cxn modelId="{107DD8A7-7350-40B2-9A7B-5D555094F552}" srcId="{6D2CA292-3B5A-40D2-BCF7-18EC7DF01A5E}" destId="{6FDBAAC2-25FA-4F47-B960-DB74C15E018B}" srcOrd="2" destOrd="0" parTransId="{5CA4EC54-7E47-4FCD-B3EB-5E02DE460602}" sibTransId="{43803A03-6011-45C0-9B4D-64A5B1F8BF98}"/>
    <dgm:cxn modelId="{43D72DB0-AD3D-4755-A6EE-CF7479255CA0}" type="presOf" srcId="{0D16BF89-1B1A-42AA-852D-E685F4E124C5}" destId="{813E0866-D2A4-456C-BDA1-B8AE70D32602}" srcOrd="1" destOrd="0" presId="urn:microsoft.com/office/officeart/2005/8/layout/hierarchy2"/>
    <dgm:cxn modelId="{3C763FB1-26B9-41C3-BC2E-73BB95A5F1B1}" type="presOf" srcId="{7B10634E-E74F-4D95-9BDB-C65FF21B1305}" destId="{F9934C7F-B28A-4B49-9E5B-68CF6017CAC5}" srcOrd="0" destOrd="0" presId="urn:microsoft.com/office/officeart/2005/8/layout/hierarchy2"/>
    <dgm:cxn modelId="{C22BC3B2-7FFC-4533-8AE8-55CB4B2C4A63}" type="presOf" srcId="{F27FA5C7-8E65-4D62-B274-CEB3D04C2D26}" destId="{6764B3F3-CF64-4B41-A1D2-DA029521820B}" srcOrd="1" destOrd="0" presId="urn:microsoft.com/office/officeart/2005/8/layout/hierarchy2"/>
    <dgm:cxn modelId="{2E4536BE-3E7D-452C-9F60-2A3E6B8AC483}" type="presOf" srcId="{5CA4EC54-7E47-4FCD-B3EB-5E02DE460602}" destId="{B42C9799-A2D5-4B2D-9F27-020AA2E2FA0C}" srcOrd="0" destOrd="0" presId="urn:microsoft.com/office/officeart/2005/8/layout/hierarchy2"/>
    <dgm:cxn modelId="{AF3DE2CF-2369-4509-A2BD-108AD905DE26}" type="presOf" srcId="{F27FA5C7-8E65-4D62-B274-CEB3D04C2D26}" destId="{0E9B9038-78CF-43EA-BAD2-32EACDE0549D}" srcOrd="0" destOrd="0" presId="urn:microsoft.com/office/officeart/2005/8/layout/hierarchy2"/>
    <dgm:cxn modelId="{198CE0D5-E262-4873-8030-A0CFC73572FF}" type="presOf" srcId="{D0D862E2-D096-42C5-BB04-C8B6BDED266D}" destId="{3C4E15D0-CC88-484B-AE48-B7F7816B25B0}" srcOrd="0" destOrd="0" presId="urn:microsoft.com/office/officeart/2005/8/layout/hierarchy2"/>
    <dgm:cxn modelId="{ADDB4FDB-D81B-4E1F-8849-2CE7E46E6EFD}" type="presOf" srcId="{0D16BF89-1B1A-42AA-852D-E685F4E124C5}" destId="{2DE87933-79FE-44D5-9CF5-AD32F8DEAE29}" srcOrd="0" destOrd="0" presId="urn:microsoft.com/office/officeart/2005/8/layout/hierarchy2"/>
    <dgm:cxn modelId="{6CDC13E0-3BF3-45C7-A6B8-27451EB40035}" type="presOf" srcId="{5CA4EC54-7E47-4FCD-B3EB-5E02DE460602}" destId="{D83057DA-72C6-4D85-A5B4-4E4A3AE5527E}" srcOrd="1" destOrd="0" presId="urn:microsoft.com/office/officeart/2005/8/layout/hierarchy2"/>
    <dgm:cxn modelId="{1B3BDAE5-CA98-478D-991D-9D5D1BE21C92}" type="presOf" srcId="{906FBA46-60ED-42DF-A6DA-6960A074C8DF}" destId="{A6AB7CAD-A673-4755-873A-4BF9C57D39A4}" srcOrd="0" destOrd="0" presId="urn:microsoft.com/office/officeart/2005/8/layout/hierarchy2"/>
    <dgm:cxn modelId="{B001F0E9-2B4A-431E-9FB1-4BABDA0360B5}" type="presOf" srcId="{5AE5DD52-1F51-4F9D-87FA-01CCCBBC1700}" destId="{FA9D6EE3-BCA3-4E42-B80F-790D95A47BF8}" srcOrd="0" destOrd="0" presId="urn:microsoft.com/office/officeart/2005/8/layout/hierarchy2"/>
    <dgm:cxn modelId="{7DFD2EFD-739A-4D87-BE0F-969934459041}" type="presOf" srcId="{D0D862E2-D096-42C5-BB04-C8B6BDED266D}" destId="{82BD3F95-4D82-45D2-9FF6-E1DF85255C98}" srcOrd="1" destOrd="0" presId="urn:microsoft.com/office/officeart/2005/8/layout/hierarchy2"/>
    <dgm:cxn modelId="{944D7845-A07B-4E56-81B3-CB13AA34DA93}" type="presParOf" srcId="{E4313BB8-4E94-4E42-82DB-D7F886AEB229}" destId="{FB078C8F-BBC8-4D27-95C3-CA4DFDF61679}" srcOrd="0" destOrd="0" presId="urn:microsoft.com/office/officeart/2005/8/layout/hierarchy2"/>
    <dgm:cxn modelId="{E4414BCD-A863-47DB-8981-094C4D32C0D5}" type="presParOf" srcId="{FB078C8F-BBC8-4D27-95C3-CA4DFDF61679}" destId="{4AF9DDAC-C337-4269-8942-A9B25F414D39}" srcOrd="0" destOrd="0" presId="urn:microsoft.com/office/officeart/2005/8/layout/hierarchy2"/>
    <dgm:cxn modelId="{67556250-F9ED-4063-B934-9DFB3FE6BD40}" type="presParOf" srcId="{FB078C8F-BBC8-4D27-95C3-CA4DFDF61679}" destId="{995A2F49-51CE-4E90-8AD7-EBE505CD6110}" srcOrd="1" destOrd="0" presId="urn:microsoft.com/office/officeart/2005/8/layout/hierarchy2"/>
    <dgm:cxn modelId="{E5F6860B-817C-4ADA-A1E7-83EE9C3303D0}" type="presParOf" srcId="{995A2F49-51CE-4E90-8AD7-EBE505CD6110}" destId="{2DE87933-79FE-44D5-9CF5-AD32F8DEAE29}" srcOrd="0" destOrd="0" presId="urn:microsoft.com/office/officeart/2005/8/layout/hierarchy2"/>
    <dgm:cxn modelId="{F6C4FD81-56EC-4756-B7C1-3B590FD8AAB7}" type="presParOf" srcId="{2DE87933-79FE-44D5-9CF5-AD32F8DEAE29}" destId="{813E0866-D2A4-456C-BDA1-B8AE70D32602}" srcOrd="0" destOrd="0" presId="urn:microsoft.com/office/officeart/2005/8/layout/hierarchy2"/>
    <dgm:cxn modelId="{3F52579F-280F-41E8-8457-9302E59E4BC5}" type="presParOf" srcId="{995A2F49-51CE-4E90-8AD7-EBE505CD6110}" destId="{86DCC6B5-6D16-490A-AFF6-5DA5627A977D}" srcOrd="1" destOrd="0" presId="urn:microsoft.com/office/officeart/2005/8/layout/hierarchy2"/>
    <dgm:cxn modelId="{6AFD22DF-AC1F-499C-92E8-1B18C97D23B1}" type="presParOf" srcId="{86DCC6B5-6D16-490A-AFF6-5DA5627A977D}" destId="{FA9D6EE3-BCA3-4E42-B80F-790D95A47BF8}" srcOrd="0" destOrd="0" presId="urn:microsoft.com/office/officeart/2005/8/layout/hierarchy2"/>
    <dgm:cxn modelId="{21D59B84-BCFA-4129-8492-A9A72618E720}" type="presParOf" srcId="{86DCC6B5-6D16-490A-AFF6-5DA5627A977D}" destId="{D69E40E9-DCBB-421E-B95C-7F4BCD9450C5}" srcOrd="1" destOrd="0" presId="urn:microsoft.com/office/officeart/2005/8/layout/hierarchy2"/>
    <dgm:cxn modelId="{535BD7D3-75E5-4A97-80BA-30DB99A5F553}" type="presParOf" srcId="{995A2F49-51CE-4E90-8AD7-EBE505CD6110}" destId="{0E9B9038-78CF-43EA-BAD2-32EACDE0549D}" srcOrd="2" destOrd="0" presId="urn:microsoft.com/office/officeart/2005/8/layout/hierarchy2"/>
    <dgm:cxn modelId="{819858D1-1F5B-4E8A-9E39-D95B4651FD45}" type="presParOf" srcId="{0E9B9038-78CF-43EA-BAD2-32EACDE0549D}" destId="{6764B3F3-CF64-4B41-A1D2-DA029521820B}" srcOrd="0" destOrd="0" presId="urn:microsoft.com/office/officeart/2005/8/layout/hierarchy2"/>
    <dgm:cxn modelId="{FB4FD612-B2A6-4E6B-BD9F-EF02A8E195E9}" type="presParOf" srcId="{995A2F49-51CE-4E90-8AD7-EBE505CD6110}" destId="{E1790701-4DFD-4B07-A942-C0AC66C60EEA}" srcOrd="3" destOrd="0" presId="urn:microsoft.com/office/officeart/2005/8/layout/hierarchy2"/>
    <dgm:cxn modelId="{B4A1B4B1-6BA9-47E8-ABD3-5D3FFBE6EFD9}" type="presParOf" srcId="{E1790701-4DFD-4B07-A942-C0AC66C60EEA}" destId="{F9934C7F-B28A-4B49-9E5B-68CF6017CAC5}" srcOrd="0" destOrd="0" presId="urn:microsoft.com/office/officeart/2005/8/layout/hierarchy2"/>
    <dgm:cxn modelId="{8891F0C5-B398-4FA1-8793-2FC15B17A497}" type="presParOf" srcId="{E1790701-4DFD-4B07-A942-C0AC66C60EEA}" destId="{DFEA9445-7930-4915-8656-8818EB077929}" srcOrd="1" destOrd="0" presId="urn:microsoft.com/office/officeart/2005/8/layout/hierarchy2"/>
    <dgm:cxn modelId="{40E3E751-BE59-4017-9BE4-E569E31E0EF8}" type="presParOf" srcId="{995A2F49-51CE-4E90-8AD7-EBE505CD6110}" destId="{B42C9799-A2D5-4B2D-9F27-020AA2E2FA0C}" srcOrd="4" destOrd="0" presId="urn:microsoft.com/office/officeart/2005/8/layout/hierarchy2"/>
    <dgm:cxn modelId="{2FE1703D-1E41-4AA4-9BEE-238A02065C05}" type="presParOf" srcId="{B42C9799-A2D5-4B2D-9F27-020AA2E2FA0C}" destId="{D83057DA-72C6-4D85-A5B4-4E4A3AE5527E}" srcOrd="0" destOrd="0" presId="urn:microsoft.com/office/officeart/2005/8/layout/hierarchy2"/>
    <dgm:cxn modelId="{D30EAE1B-5AA2-426A-9CD3-91E1955F72EE}" type="presParOf" srcId="{995A2F49-51CE-4E90-8AD7-EBE505CD6110}" destId="{7B1A258E-3584-4C9C-AD6E-B9E6B45FA726}" srcOrd="5" destOrd="0" presId="urn:microsoft.com/office/officeart/2005/8/layout/hierarchy2"/>
    <dgm:cxn modelId="{6E979EA2-D3C6-433D-B424-8BE051E85BD6}" type="presParOf" srcId="{7B1A258E-3584-4C9C-AD6E-B9E6B45FA726}" destId="{015D2D92-C60F-49C5-B645-70D45F36C012}" srcOrd="0" destOrd="0" presId="urn:microsoft.com/office/officeart/2005/8/layout/hierarchy2"/>
    <dgm:cxn modelId="{F83B5FF0-A768-4B4B-8735-709F529FD080}" type="presParOf" srcId="{7B1A258E-3584-4C9C-AD6E-B9E6B45FA726}" destId="{FD6B7A4C-3B82-44E3-9B60-DA57CAB8264F}" srcOrd="1" destOrd="0" presId="urn:microsoft.com/office/officeart/2005/8/layout/hierarchy2"/>
    <dgm:cxn modelId="{2A993EA0-2E46-486C-A514-3411B526888B}" type="presParOf" srcId="{995A2F49-51CE-4E90-8AD7-EBE505CD6110}" destId="{3C4E15D0-CC88-484B-AE48-B7F7816B25B0}" srcOrd="6" destOrd="0" presId="urn:microsoft.com/office/officeart/2005/8/layout/hierarchy2"/>
    <dgm:cxn modelId="{0B1535C6-371A-422F-A63D-A4B8A5C61E01}" type="presParOf" srcId="{3C4E15D0-CC88-484B-AE48-B7F7816B25B0}" destId="{82BD3F95-4D82-45D2-9FF6-E1DF85255C98}" srcOrd="0" destOrd="0" presId="urn:microsoft.com/office/officeart/2005/8/layout/hierarchy2"/>
    <dgm:cxn modelId="{0E7C2440-DA12-46A1-A5F4-925CF3E82982}" type="presParOf" srcId="{995A2F49-51CE-4E90-8AD7-EBE505CD6110}" destId="{7C94A337-EA49-4050-B095-806396B5B556}" srcOrd="7" destOrd="0" presId="urn:microsoft.com/office/officeart/2005/8/layout/hierarchy2"/>
    <dgm:cxn modelId="{3C0C0AF4-A8D9-41A9-A0BA-E895FD8BA8EE}" type="presParOf" srcId="{7C94A337-EA49-4050-B095-806396B5B556}" destId="{A6AB7CAD-A673-4755-873A-4BF9C57D39A4}" srcOrd="0" destOrd="0" presId="urn:microsoft.com/office/officeart/2005/8/layout/hierarchy2"/>
    <dgm:cxn modelId="{60385387-D31A-4C5D-8CB5-D471FC58D9D2}" type="presParOf" srcId="{7C94A337-EA49-4050-B095-806396B5B556}" destId="{E649A0CA-2901-470E-96EB-989526428593}"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281EE98-C147-485C-BBA5-61CFDD9557AE}"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pt-BR"/>
        </a:p>
      </dgm:t>
    </dgm:pt>
    <dgm:pt modelId="{491FF3AD-3A55-4F8A-9F2D-51E21E125B19}">
      <dgm:prSet phldrT="[Texto]" custT="1"/>
      <dgm:spPr>
        <a:solidFill>
          <a:schemeClr val="accent2"/>
        </a:solidFill>
      </dgm:spPr>
      <dgm:t>
        <a:bodyPr/>
        <a:lstStyle/>
        <a:p>
          <a:r>
            <a:rPr lang="pt-BR" sz="2200" b="1" dirty="0">
              <a:solidFill>
                <a:schemeClr val="tx1"/>
              </a:solidFill>
              <a:effectLst>
                <a:outerShdw blurRad="38100" dist="38100" dir="2700000" algn="tl">
                  <a:srgbClr val="000000">
                    <a:alpha val="43137"/>
                  </a:srgbClr>
                </a:outerShdw>
              </a:effectLst>
            </a:rPr>
            <a:t>Processo de Trabalho realizado segundo um padrão de qualidade previamente definido, atendendo os critérios de conformidade e os requisitos legais.</a:t>
          </a:r>
        </a:p>
      </dgm:t>
    </dgm:pt>
    <dgm:pt modelId="{E2281A53-C2D8-49A4-9F0D-78E2C165AA61}" type="parTrans" cxnId="{6FA8D2C3-0702-4EA3-AC4A-4B86D5022029}">
      <dgm:prSet/>
      <dgm:spPr/>
      <dgm:t>
        <a:bodyPr/>
        <a:lstStyle/>
        <a:p>
          <a:endParaRPr lang="pt-BR"/>
        </a:p>
      </dgm:t>
    </dgm:pt>
    <dgm:pt modelId="{C7F7A74C-6F09-4760-966E-3A7A3519C919}" type="sibTrans" cxnId="{6FA8D2C3-0702-4EA3-AC4A-4B86D5022029}">
      <dgm:prSet/>
      <dgm:spPr/>
      <dgm:t>
        <a:bodyPr/>
        <a:lstStyle/>
        <a:p>
          <a:endParaRPr lang="pt-BR"/>
        </a:p>
      </dgm:t>
    </dgm:pt>
    <dgm:pt modelId="{E28534E9-88B7-40AF-B271-282E7ABB9445}">
      <dgm:prSet phldrT="[Texto]" custT="1"/>
      <dgm:spPr>
        <a:solidFill>
          <a:srgbClr val="FFFF00"/>
        </a:solidFill>
      </dgm:spPr>
      <dgm:t>
        <a:bodyPr/>
        <a:lstStyle/>
        <a:p>
          <a:r>
            <a:rPr lang="pt-BR" sz="1800" b="1" dirty="0">
              <a:solidFill>
                <a:schemeClr val="tx1"/>
              </a:solidFill>
              <a:effectLst>
                <a:outerShdw blurRad="38100" dist="38100" dir="2700000" algn="tl">
                  <a:srgbClr val="000000">
                    <a:alpha val="43137"/>
                  </a:srgbClr>
                </a:outerShdw>
              </a:effectLst>
            </a:rPr>
            <a:t>Colaboradores passam reproduzir os processos de trabalho conforme modelo, com todos os passos, sua sequência e sua interação com cada uma das atividades que os compõem.  </a:t>
          </a:r>
        </a:p>
      </dgm:t>
    </dgm:pt>
    <dgm:pt modelId="{F0893B8A-5432-476E-8C1D-AE6C939BA327}" type="parTrans" cxnId="{E517AC75-EA98-45BA-B796-6F3901AE0B76}">
      <dgm:prSet/>
      <dgm:spPr/>
      <dgm:t>
        <a:bodyPr/>
        <a:lstStyle/>
        <a:p>
          <a:endParaRPr lang="pt-BR"/>
        </a:p>
      </dgm:t>
    </dgm:pt>
    <dgm:pt modelId="{7DBEA2E1-3520-4FEB-94B2-09BC69B6E9FC}" type="sibTrans" cxnId="{E517AC75-EA98-45BA-B796-6F3901AE0B76}">
      <dgm:prSet/>
      <dgm:spPr/>
      <dgm:t>
        <a:bodyPr/>
        <a:lstStyle/>
        <a:p>
          <a:endParaRPr lang="pt-BR"/>
        </a:p>
      </dgm:t>
    </dgm:pt>
    <dgm:pt modelId="{FF4FCD12-5D54-4AC0-848E-8166E80EB4E1}">
      <dgm:prSet phldrT="[Texto]" custT="1"/>
      <dgm:spPr>
        <a:solidFill>
          <a:srgbClr val="92D050"/>
        </a:solidFill>
      </dgm:spPr>
      <dgm:t>
        <a:bodyPr/>
        <a:lstStyle/>
        <a:p>
          <a:endParaRPr lang="pt-BR" sz="1400" b="1" u="sng" dirty="0">
            <a:effectLst>
              <a:outerShdw blurRad="38100" dist="38100" dir="2700000" algn="tl">
                <a:srgbClr val="000000">
                  <a:alpha val="43137"/>
                </a:srgbClr>
              </a:outerShdw>
            </a:effectLst>
          </a:endParaRPr>
        </a:p>
        <a:p>
          <a:r>
            <a:rPr lang="pt-BR" sz="1400" b="1" u="sng" dirty="0">
              <a:solidFill>
                <a:schemeClr val="tx1"/>
              </a:solidFill>
              <a:effectLst>
                <a:outerShdw blurRad="38100" dist="38100" dir="2700000" algn="tl">
                  <a:srgbClr val="000000">
                    <a:alpha val="43137"/>
                  </a:srgbClr>
                </a:outerShdw>
              </a:effectLst>
            </a:rPr>
            <a:t>CONSEQUÊNCIAS:</a:t>
          </a:r>
        </a:p>
        <a:p>
          <a:r>
            <a:rPr lang="pt-BR" sz="1400" b="1" baseline="0" dirty="0">
              <a:solidFill>
                <a:schemeClr val="tx1"/>
              </a:solidFill>
              <a:effectLst>
                <a:outerShdw blurRad="38100" dist="38100" dir="2700000" algn="tl">
                  <a:srgbClr val="000000">
                    <a:alpha val="43137"/>
                  </a:srgbClr>
                </a:outerShdw>
              </a:effectLst>
            </a:rPr>
            <a:t>. </a:t>
          </a:r>
          <a:r>
            <a:rPr lang="pt-BR" sz="1600" b="1" baseline="0" dirty="0">
              <a:solidFill>
                <a:schemeClr val="tx1"/>
              </a:solidFill>
              <a:effectLst>
                <a:outerShdw blurRad="38100" dist="38100" dir="2700000" algn="tl">
                  <a:srgbClr val="000000">
                    <a:alpha val="43137"/>
                  </a:srgbClr>
                </a:outerShdw>
              </a:effectLst>
            </a:rPr>
            <a:t>Melhorias os processos de trabalho, pela padronização;</a:t>
          </a:r>
        </a:p>
        <a:p>
          <a:r>
            <a:rPr lang="pt-BR" sz="1600" b="1" baseline="0" dirty="0">
              <a:solidFill>
                <a:schemeClr val="tx1"/>
              </a:solidFill>
              <a:effectLst>
                <a:outerShdw blurRad="38100" dist="38100" dir="2700000" algn="tl">
                  <a:srgbClr val="000000">
                    <a:alpha val="43137"/>
                  </a:srgbClr>
                </a:outerShdw>
              </a:effectLst>
            </a:rPr>
            <a:t>. Aumento da motivação dos colaboradores;</a:t>
          </a:r>
        </a:p>
        <a:p>
          <a:r>
            <a:rPr lang="pt-BR" sz="1600" b="1" baseline="0" dirty="0">
              <a:solidFill>
                <a:schemeClr val="tx1"/>
              </a:solidFill>
              <a:effectLst>
                <a:outerShdw blurRad="38100" dist="38100" dir="2700000" algn="tl">
                  <a:srgbClr val="000000">
                    <a:alpha val="43137"/>
                  </a:srgbClr>
                </a:outerShdw>
              </a:effectLst>
            </a:rPr>
            <a:t>. Incremento da produtividade;</a:t>
          </a:r>
        </a:p>
        <a:p>
          <a:r>
            <a:rPr lang="pt-BR" sz="1600" b="1" baseline="0" dirty="0">
              <a:solidFill>
                <a:schemeClr val="tx1"/>
              </a:solidFill>
              <a:effectLst>
                <a:outerShdw blurRad="38100" dist="38100" dir="2700000" algn="tl">
                  <a:srgbClr val="000000">
                    <a:alpha val="43137"/>
                  </a:srgbClr>
                </a:outerShdw>
              </a:effectLst>
            </a:rPr>
            <a:t>. Redução de custos e do retrabalho;</a:t>
          </a:r>
        </a:p>
        <a:p>
          <a:r>
            <a:rPr lang="pt-BR" sz="1600" b="1" baseline="0" dirty="0">
              <a:solidFill>
                <a:schemeClr val="tx1"/>
              </a:solidFill>
              <a:effectLst>
                <a:outerShdw blurRad="38100" dist="38100" dir="2700000" algn="tl">
                  <a:srgbClr val="000000">
                    <a:alpha val="43137"/>
                  </a:srgbClr>
                </a:outerShdw>
              </a:effectLst>
            </a:rPr>
            <a:t>. Maior estabilidade da gestão, evitando retrocessos nas mudanças das equipes internas.</a:t>
          </a:r>
        </a:p>
        <a:p>
          <a:r>
            <a:rPr lang="pt-BR" sz="1600" b="1" dirty="0">
              <a:solidFill>
                <a:srgbClr val="FF6600"/>
              </a:solidFill>
              <a:effectLst>
                <a:outerShdw blurRad="38100" dist="38100" dir="2700000" algn="tl">
                  <a:srgbClr val="000000">
                    <a:alpha val="43137"/>
                  </a:srgbClr>
                </a:outerShdw>
              </a:effectLst>
            </a:rPr>
            <a:t> </a:t>
          </a:r>
        </a:p>
      </dgm:t>
    </dgm:pt>
    <dgm:pt modelId="{2C04AE67-385A-4F4E-BFF0-0598E108E9FA}" type="parTrans" cxnId="{CEBC7451-1E5A-417E-A3F6-BCCDF5D54A35}">
      <dgm:prSet/>
      <dgm:spPr/>
      <dgm:t>
        <a:bodyPr/>
        <a:lstStyle/>
        <a:p>
          <a:endParaRPr lang="pt-BR"/>
        </a:p>
      </dgm:t>
    </dgm:pt>
    <dgm:pt modelId="{FEBA2A24-AC65-4AF5-9EAC-30F2727991DD}" type="sibTrans" cxnId="{CEBC7451-1E5A-417E-A3F6-BCCDF5D54A35}">
      <dgm:prSet/>
      <dgm:spPr/>
      <dgm:t>
        <a:bodyPr/>
        <a:lstStyle/>
        <a:p>
          <a:endParaRPr lang="pt-BR"/>
        </a:p>
      </dgm:t>
    </dgm:pt>
    <dgm:pt modelId="{7AE174B4-FB13-41D8-AE9C-E703DE265357}" type="pres">
      <dgm:prSet presAssocID="{4281EE98-C147-485C-BBA5-61CFDD9557AE}" presName="rootnode" presStyleCnt="0">
        <dgm:presLayoutVars>
          <dgm:chMax/>
          <dgm:chPref/>
          <dgm:dir/>
          <dgm:animLvl val="lvl"/>
        </dgm:presLayoutVars>
      </dgm:prSet>
      <dgm:spPr/>
    </dgm:pt>
    <dgm:pt modelId="{EBEC3AE3-01D7-4640-A796-695A42371CB9}" type="pres">
      <dgm:prSet presAssocID="{491FF3AD-3A55-4F8A-9F2D-51E21E125B19}" presName="composite" presStyleCnt="0"/>
      <dgm:spPr/>
    </dgm:pt>
    <dgm:pt modelId="{A1CFD0E3-CF33-471C-8710-A56F1CFEA608}" type="pres">
      <dgm:prSet presAssocID="{491FF3AD-3A55-4F8A-9F2D-51E21E125B19}" presName="bentUpArrow1" presStyleLbl="alignImgPlace1" presStyleIdx="0" presStyleCnt="2" custLinFactNeighborX="46080" custLinFactNeighborY="4852"/>
      <dgm:spPr/>
    </dgm:pt>
    <dgm:pt modelId="{AD2E829E-330B-4F40-BF63-AB8EDB5DCDF5}" type="pres">
      <dgm:prSet presAssocID="{491FF3AD-3A55-4F8A-9F2D-51E21E125B19}" presName="ParentText" presStyleLbl="node1" presStyleIdx="0" presStyleCnt="3" custScaleX="452362" custScaleY="136157" custLinFactNeighborX="15786" custLinFactNeighborY="-35205">
        <dgm:presLayoutVars>
          <dgm:chMax val="1"/>
          <dgm:chPref val="1"/>
          <dgm:bulletEnabled val="1"/>
        </dgm:presLayoutVars>
      </dgm:prSet>
      <dgm:spPr/>
    </dgm:pt>
    <dgm:pt modelId="{0847A9A4-888B-4CD9-AB01-9D5DCE6945D8}" type="pres">
      <dgm:prSet presAssocID="{491FF3AD-3A55-4F8A-9F2D-51E21E125B19}" presName="ChildText" presStyleLbl="revTx" presStyleIdx="0" presStyleCnt="2" custScaleX="235915" custLinFactX="100000" custLinFactNeighborX="156748">
        <dgm:presLayoutVars>
          <dgm:chMax val="0"/>
          <dgm:chPref val="0"/>
          <dgm:bulletEnabled val="1"/>
        </dgm:presLayoutVars>
      </dgm:prSet>
      <dgm:spPr/>
    </dgm:pt>
    <dgm:pt modelId="{114DBAD6-B40A-4255-BF9B-9F97E306A85B}" type="pres">
      <dgm:prSet presAssocID="{C7F7A74C-6F09-4760-966E-3A7A3519C919}" presName="sibTrans" presStyleCnt="0"/>
      <dgm:spPr/>
    </dgm:pt>
    <dgm:pt modelId="{03E4C91C-615A-4D53-9FCC-41A3DF5B44EF}" type="pres">
      <dgm:prSet presAssocID="{E28534E9-88B7-40AF-B271-282E7ABB9445}" presName="composite" presStyleCnt="0"/>
      <dgm:spPr/>
    </dgm:pt>
    <dgm:pt modelId="{D32DA81A-F594-4FED-938F-90E2C9E4FB92}" type="pres">
      <dgm:prSet presAssocID="{E28534E9-88B7-40AF-B271-282E7ABB9445}" presName="bentUpArrow1" presStyleLbl="alignImgPlace1" presStyleIdx="1" presStyleCnt="2" custLinFactX="-34177" custLinFactY="2871" custLinFactNeighborX="-100000" custLinFactNeighborY="100000"/>
      <dgm:spPr/>
    </dgm:pt>
    <dgm:pt modelId="{2D54E044-3B5E-4C38-B4B8-2ECEACF5A3EF}" type="pres">
      <dgm:prSet presAssocID="{E28534E9-88B7-40AF-B271-282E7ABB9445}" presName="ParentText" presStyleLbl="node1" presStyleIdx="1" presStyleCnt="3" custScaleX="519588" custScaleY="127302" custLinFactNeighborX="84907" custLinFactNeighborY="-448">
        <dgm:presLayoutVars>
          <dgm:chMax val="1"/>
          <dgm:chPref val="1"/>
          <dgm:bulletEnabled val="1"/>
        </dgm:presLayoutVars>
      </dgm:prSet>
      <dgm:spPr/>
    </dgm:pt>
    <dgm:pt modelId="{3D928A8F-5C1C-4116-84E4-7880E40A3A02}" type="pres">
      <dgm:prSet presAssocID="{E28534E9-88B7-40AF-B271-282E7ABB9445}" presName="ChildText" presStyleLbl="revTx" presStyleIdx="1" presStyleCnt="2" custScaleX="642920" custLinFactX="200000" custLinFactNeighborX="287533">
        <dgm:presLayoutVars>
          <dgm:chMax val="0"/>
          <dgm:chPref val="0"/>
          <dgm:bulletEnabled val="1"/>
        </dgm:presLayoutVars>
      </dgm:prSet>
      <dgm:spPr/>
    </dgm:pt>
    <dgm:pt modelId="{BC05E93D-E0F1-4EA3-9CBF-1BD7BBFFCCC0}" type="pres">
      <dgm:prSet presAssocID="{7DBEA2E1-3520-4FEB-94B2-09BC69B6E9FC}" presName="sibTrans" presStyleCnt="0"/>
      <dgm:spPr/>
    </dgm:pt>
    <dgm:pt modelId="{CD5CECB2-53C4-4FF2-962F-4EBEB07BA770}" type="pres">
      <dgm:prSet presAssocID="{FF4FCD12-5D54-4AC0-848E-8166E80EB4E1}" presName="composite" presStyleCnt="0"/>
      <dgm:spPr/>
    </dgm:pt>
    <dgm:pt modelId="{A8741236-3520-4D3D-A88C-5F36E29B4E35}" type="pres">
      <dgm:prSet presAssocID="{FF4FCD12-5D54-4AC0-848E-8166E80EB4E1}" presName="ParentText" presStyleLbl="node1" presStyleIdx="2" presStyleCnt="3" custScaleX="466890" custScaleY="239292" custLinFactNeighborX="-11177" custLinFactNeighborY="30834">
        <dgm:presLayoutVars>
          <dgm:chMax val="1"/>
          <dgm:chPref val="1"/>
          <dgm:bulletEnabled val="1"/>
        </dgm:presLayoutVars>
      </dgm:prSet>
      <dgm:spPr/>
    </dgm:pt>
  </dgm:ptLst>
  <dgm:cxnLst>
    <dgm:cxn modelId="{CD4DD933-0A17-409C-9862-8415C376F2FC}" type="presOf" srcId="{4281EE98-C147-485C-BBA5-61CFDD9557AE}" destId="{7AE174B4-FB13-41D8-AE9C-E703DE265357}" srcOrd="0" destOrd="0" presId="urn:microsoft.com/office/officeart/2005/8/layout/StepDownProcess"/>
    <dgm:cxn modelId="{BA065B36-A1C4-491A-A8D5-259C21E37DC5}" type="presOf" srcId="{491FF3AD-3A55-4F8A-9F2D-51E21E125B19}" destId="{AD2E829E-330B-4F40-BF63-AB8EDB5DCDF5}" srcOrd="0" destOrd="0" presId="urn:microsoft.com/office/officeart/2005/8/layout/StepDownProcess"/>
    <dgm:cxn modelId="{CEBC7451-1E5A-417E-A3F6-BCCDF5D54A35}" srcId="{4281EE98-C147-485C-BBA5-61CFDD9557AE}" destId="{FF4FCD12-5D54-4AC0-848E-8166E80EB4E1}" srcOrd="2" destOrd="0" parTransId="{2C04AE67-385A-4F4E-BFF0-0598E108E9FA}" sibTransId="{FEBA2A24-AC65-4AF5-9EAC-30F2727991DD}"/>
    <dgm:cxn modelId="{6B7D4C74-F4BE-4B0D-A84E-55DE043E65A7}" type="presOf" srcId="{FF4FCD12-5D54-4AC0-848E-8166E80EB4E1}" destId="{A8741236-3520-4D3D-A88C-5F36E29B4E35}" srcOrd="0" destOrd="0" presId="urn:microsoft.com/office/officeart/2005/8/layout/StepDownProcess"/>
    <dgm:cxn modelId="{E517AC75-EA98-45BA-B796-6F3901AE0B76}" srcId="{4281EE98-C147-485C-BBA5-61CFDD9557AE}" destId="{E28534E9-88B7-40AF-B271-282E7ABB9445}" srcOrd="1" destOrd="0" parTransId="{F0893B8A-5432-476E-8C1D-AE6C939BA327}" sibTransId="{7DBEA2E1-3520-4FEB-94B2-09BC69B6E9FC}"/>
    <dgm:cxn modelId="{6FA8D2C3-0702-4EA3-AC4A-4B86D5022029}" srcId="{4281EE98-C147-485C-BBA5-61CFDD9557AE}" destId="{491FF3AD-3A55-4F8A-9F2D-51E21E125B19}" srcOrd="0" destOrd="0" parTransId="{E2281A53-C2D8-49A4-9F0D-78E2C165AA61}" sibTransId="{C7F7A74C-6F09-4760-966E-3A7A3519C919}"/>
    <dgm:cxn modelId="{36D8D5E7-4E77-486E-9D38-62DC736BC236}" type="presOf" srcId="{E28534E9-88B7-40AF-B271-282E7ABB9445}" destId="{2D54E044-3B5E-4C38-B4B8-2ECEACF5A3EF}" srcOrd="0" destOrd="0" presId="urn:microsoft.com/office/officeart/2005/8/layout/StepDownProcess"/>
    <dgm:cxn modelId="{15085750-4527-4586-9848-18645EDA6B5B}" type="presParOf" srcId="{7AE174B4-FB13-41D8-AE9C-E703DE265357}" destId="{EBEC3AE3-01D7-4640-A796-695A42371CB9}" srcOrd="0" destOrd="0" presId="urn:microsoft.com/office/officeart/2005/8/layout/StepDownProcess"/>
    <dgm:cxn modelId="{567D537E-E5AB-45B4-A44A-9E08171B6161}" type="presParOf" srcId="{EBEC3AE3-01D7-4640-A796-695A42371CB9}" destId="{A1CFD0E3-CF33-471C-8710-A56F1CFEA608}" srcOrd="0" destOrd="0" presId="urn:microsoft.com/office/officeart/2005/8/layout/StepDownProcess"/>
    <dgm:cxn modelId="{4F50754E-12A8-43E6-AB2E-C5C759BEF94D}" type="presParOf" srcId="{EBEC3AE3-01D7-4640-A796-695A42371CB9}" destId="{AD2E829E-330B-4F40-BF63-AB8EDB5DCDF5}" srcOrd="1" destOrd="0" presId="urn:microsoft.com/office/officeart/2005/8/layout/StepDownProcess"/>
    <dgm:cxn modelId="{7FB73E5D-B029-4A73-ABB6-A5693D47B61C}" type="presParOf" srcId="{EBEC3AE3-01D7-4640-A796-695A42371CB9}" destId="{0847A9A4-888B-4CD9-AB01-9D5DCE6945D8}" srcOrd="2" destOrd="0" presId="urn:microsoft.com/office/officeart/2005/8/layout/StepDownProcess"/>
    <dgm:cxn modelId="{D1C36A43-212A-43A8-BCF4-D61BB5BBF4C0}" type="presParOf" srcId="{7AE174B4-FB13-41D8-AE9C-E703DE265357}" destId="{114DBAD6-B40A-4255-BF9B-9F97E306A85B}" srcOrd="1" destOrd="0" presId="urn:microsoft.com/office/officeart/2005/8/layout/StepDownProcess"/>
    <dgm:cxn modelId="{FEB379E5-3889-40A1-8270-38669E0BFEED}" type="presParOf" srcId="{7AE174B4-FB13-41D8-AE9C-E703DE265357}" destId="{03E4C91C-615A-4D53-9FCC-41A3DF5B44EF}" srcOrd="2" destOrd="0" presId="urn:microsoft.com/office/officeart/2005/8/layout/StepDownProcess"/>
    <dgm:cxn modelId="{C240B930-CC42-4F69-BE59-47A885C4CBFB}" type="presParOf" srcId="{03E4C91C-615A-4D53-9FCC-41A3DF5B44EF}" destId="{D32DA81A-F594-4FED-938F-90E2C9E4FB92}" srcOrd="0" destOrd="0" presId="urn:microsoft.com/office/officeart/2005/8/layout/StepDownProcess"/>
    <dgm:cxn modelId="{14AF223E-F061-4AB8-ABED-99F045C670C5}" type="presParOf" srcId="{03E4C91C-615A-4D53-9FCC-41A3DF5B44EF}" destId="{2D54E044-3B5E-4C38-B4B8-2ECEACF5A3EF}" srcOrd="1" destOrd="0" presId="urn:microsoft.com/office/officeart/2005/8/layout/StepDownProcess"/>
    <dgm:cxn modelId="{2964F3BD-E24D-4610-AAF1-BBFF7C56C3E9}" type="presParOf" srcId="{03E4C91C-615A-4D53-9FCC-41A3DF5B44EF}" destId="{3D928A8F-5C1C-4116-84E4-7880E40A3A02}" srcOrd="2" destOrd="0" presId="urn:microsoft.com/office/officeart/2005/8/layout/StepDownProcess"/>
    <dgm:cxn modelId="{A7D13445-5AD9-424C-9AB5-B18432A6EF35}" type="presParOf" srcId="{7AE174B4-FB13-41D8-AE9C-E703DE265357}" destId="{BC05E93D-E0F1-4EA3-9CBF-1BD7BBFFCCC0}" srcOrd="3" destOrd="0" presId="urn:microsoft.com/office/officeart/2005/8/layout/StepDownProcess"/>
    <dgm:cxn modelId="{BD9CC289-DCB8-4031-955C-B5EDD77F42F4}" type="presParOf" srcId="{7AE174B4-FB13-41D8-AE9C-E703DE265357}" destId="{CD5CECB2-53C4-4FF2-962F-4EBEB07BA770}" srcOrd="4" destOrd="0" presId="urn:microsoft.com/office/officeart/2005/8/layout/StepDownProcess"/>
    <dgm:cxn modelId="{DDF24D04-B7A2-455F-9506-588808323954}" type="presParOf" srcId="{CD5CECB2-53C4-4FF2-962F-4EBEB07BA770}" destId="{A8741236-3520-4D3D-A88C-5F36E29B4E35}" srcOrd="0" destOrd="0" presId="urn:microsoft.com/office/officeart/2005/8/layout/StepDown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4281EE98-C147-485C-BBA5-61CFDD9557AE}"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pt-BR"/>
        </a:p>
      </dgm:t>
    </dgm:pt>
    <dgm:pt modelId="{491FF3AD-3A55-4F8A-9F2D-51E21E125B19}">
      <dgm:prSet phldrT="[Texto]" custT="1"/>
      <dgm:spPr>
        <a:solidFill>
          <a:srgbClr val="FFFF00"/>
        </a:solidFill>
      </dgm:spPr>
      <dgm:t>
        <a:bodyPr/>
        <a:lstStyle/>
        <a:p>
          <a:r>
            <a:rPr lang="pt-BR" sz="2400" b="1" u="sng" dirty="0">
              <a:solidFill>
                <a:schemeClr val="tx1"/>
              </a:solidFill>
              <a:effectLst>
                <a:outerShdw blurRad="38100" dist="38100" dir="2700000" algn="tl">
                  <a:srgbClr val="000000">
                    <a:alpha val="43137"/>
                  </a:srgbClr>
                </a:outerShdw>
              </a:effectLst>
            </a:rPr>
            <a:t>Portaria MTP nº 1.467/2022, </a:t>
          </a:r>
          <a:r>
            <a:rPr lang="pt-BR" sz="2400" b="1" u="sng" dirty="0" err="1">
              <a:solidFill>
                <a:schemeClr val="tx1"/>
              </a:solidFill>
              <a:effectLst>
                <a:outerShdw blurRad="38100" dist="38100" dir="2700000" algn="tl">
                  <a:srgbClr val="000000">
                    <a:alpha val="43137"/>
                  </a:srgbClr>
                </a:outerShdw>
              </a:effectLst>
            </a:rPr>
            <a:t>arts</a:t>
          </a:r>
          <a:r>
            <a:rPr lang="pt-BR" sz="2400" b="1" u="sng" dirty="0">
              <a:solidFill>
                <a:schemeClr val="tx1"/>
              </a:solidFill>
              <a:effectLst>
                <a:outerShdw blurRad="38100" dist="38100" dir="2700000" algn="tl">
                  <a:srgbClr val="000000">
                    <a:alpha val="43137"/>
                  </a:srgbClr>
                </a:outerShdw>
              </a:effectLst>
            </a:rPr>
            <a:t>. 137 e 138, </a:t>
          </a:r>
          <a:r>
            <a:rPr lang="pt-BR" sz="2400" b="1" dirty="0">
              <a:solidFill>
                <a:schemeClr val="tx1"/>
              </a:solidFill>
              <a:effectLst>
                <a:outerShdw blurRad="38100" dist="38100" dir="2700000" algn="tl">
                  <a:srgbClr val="000000">
                    <a:alpha val="43137"/>
                  </a:srgbClr>
                </a:outerShdw>
              </a:effectLst>
            </a:rPr>
            <a:t> poderá ser considerado investidor qualificado ou investidor profissional.</a:t>
          </a:r>
        </a:p>
      </dgm:t>
    </dgm:pt>
    <dgm:pt modelId="{E2281A53-C2D8-49A4-9F0D-78E2C165AA61}" type="parTrans" cxnId="{6FA8D2C3-0702-4EA3-AC4A-4B86D5022029}">
      <dgm:prSet/>
      <dgm:spPr/>
      <dgm:t>
        <a:bodyPr/>
        <a:lstStyle/>
        <a:p>
          <a:endParaRPr lang="pt-BR"/>
        </a:p>
      </dgm:t>
    </dgm:pt>
    <dgm:pt modelId="{C7F7A74C-6F09-4760-966E-3A7A3519C919}" type="sibTrans" cxnId="{6FA8D2C3-0702-4EA3-AC4A-4B86D5022029}">
      <dgm:prSet/>
      <dgm:spPr/>
      <dgm:t>
        <a:bodyPr/>
        <a:lstStyle/>
        <a:p>
          <a:endParaRPr lang="pt-BR"/>
        </a:p>
      </dgm:t>
    </dgm:pt>
    <dgm:pt modelId="{E28534E9-88B7-40AF-B271-282E7ABB9445}">
      <dgm:prSet phldrT="[Texto]" custT="1"/>
      <dgm:spPr>
        <a:solidFill>
          <a:schemeClr val="accent6">
            <a:lumMod val="20000"/>
            <a:lumOff val="80000"/>
          </a:schemeClr>
        </a:solidFill>
      </dgm:spPr>
      <dgm:t>
        <a:bodyPr/>
        <a:lstStyle/>
        <a:p>
          <a:r>
            <a:rPr lang="pt-BR" sz="2000" b="1" dirty="0">
              <a:solidFill>
                <a:schemeClr val="tx1"/>
              </a:solidFill>
              <a:effectLst>
                <a:outerShdw blurRad="38100" dist="38100" dir="2700000" algn="tl">
                  <a:srgbClr val="000000">
                    <a:alpha val="43137"/>
                  </a:srgbClr>
                </a:outerShdw>
              </a:effectLst>
            </a:rPr>
            <a:t>Acesso a aplicações financeiras exclusivas para este tipo de investidor </a:t>
          </a:r>
          <a:r>
            <a:rPr lang="pt-BR" sz="2000" b="1" i="1" dirty="0">
              <a:solidFill>
                <a:schemeClr val="tx1"/>
              </a:solidFill>
              <a:effectLst>
                <a:outerShdw blurRad="38100" dist="38100" dir="2700000" algn="tl">
                  <a:srgbClr val="000000">
                    <a:alpha val="43137"/>
                  </a:srgbClr>
                </a:outerShdw>
              </a:effectLst>
            </a:rPr>
            <a:t>(fundos com estratégias mais sofisticadas (FII), com rentabilidade superiores aos fundos comuns, mas com riscos mais elevados).  </a:t>
          </a:r>
        </a:p>
      </dgm:t>
    </dgm:pt>
    <dgm:pt modelId="{F0893B8A-5432-476E-8C1D-AE6C939BA327}" type="parTrans" cxnId="{E517AC75-EA98-45BA-B796-6F3901AE0B76}">
      <dgm:prSet/>
      <dgm:spPr/>
      <dgm:t>
        <a:bodyPr/>
        <a:lstStyle/>
        <a:p>
          <a:endParaRPr lang="pt-BR"/>
        </a:p>
      </dgm:t>
    </dgm:pt>
    <dgm:pt modelId="{7DBEA2E1-3520-4FEB-94B2-09BC69B6E9FC}" type="sibTrans" cxnId="{E517AC75-EA98-45BA-B796-6F3901AE0B76}">
      <dgm:prSet/>
      <dgm:spPr/>
      <dgm:t>
        <a:bodyPr/>
        <a:lstStyle/>
        <a:p>
          <a:endParaRPr lang="pt-BR"/>
        </a:p>
      </dgm:t>
    </dgm:pt>
    <dgm:pt modelId="{FF4FCD12-5D54-4AC0-848E-8166E80EB4E1}">
      <dgm:prSet phldrT="[Texto]" custT="1"/>
      <dgm:spPr>
        <a:solidFill>
          <a:schemeClr val="bg1"/>
        </a:solidFill>
      </dgm:spPr>
      <dgm:t>
        <a:bodyPr/>
        <a:lstStyle/>
        <a:p>
          <a:r>
            <a:rPr lang="pt-BR" sz="2000" b="1" dirty="0">
              <a:solidFill>
                <a:schemeClr val="tx1"/>
              </a:solidFill>
              <a:effectLst>
                <a:outerShdw blurRad="38100" dist="38100" dir="2700000" algn="tl">
                  <a:srgbClr val="000000">
                    <a:alpha val="43137"/>
                  </a:srgbClr>
                </a:outerShdw>
              </a:effectLst>
            </a:rPr>
            <a:t>.</a:t>
          </a:r>
          <a:r>
            <a:rPr lang="pt-BR" sz="1800" b="1" u="sng" dirty="0">
              <a:solidFill>
                <a:schemeClr val="tx1"/>
              </a:solidFill>
              <a:effectLst>
                <a:outerShdw blurRad="38100" dist="38100" dir="2700000" algn="tl">
                  <a:srgbClr val="000000">
                    <a:alpha val="43137"/>
                  </a:srgbClr>
                </a:outerShdw>
              </a:effectLst>
            </a:rPr>
            <a:t>investidor qualificado</a:t>
          </a:r>
          <a:r>
            <a:rPr lang="pt-BR" sz="1800" b="1" dirty="0">
              <a:solidFill>
                <a:schemeClr val="tx1"/>
              </a:solidFill>
              <a:effectLst>
                <a:outerShdw blurRad="38100" dist="38100" dir="2700000" algn="tl">
                  <a:srgbClr val="000000">
                    <a:alpha val="43137"/>
                  </a:srgbClr>
                </a:outerShdw>
              </a:effectLst>
            </a:rPr>
            <a:t>: qualquer nível do Pró-Gestão e recursos iguais ou superiores a 10 milhões;</a:t>
          </a:r>
        </a:p>
        <a:p>
          <a:r>
            <a:rPr lang="pt-BR" sz="1800" b="1" dirty="0">
              <a:solidFill>
                <a:schemeClr val="tx1"/>
              </a:solidFill>
              <a:effectLst>
                <a:outerShdw blurRad="38100" dist="38100" dir="2700000" algn="tl">
                  <a:srgbClr val="000000">
                    <a:alpha val="43137"/>
                  </a:srgbClr>
                </a:outerShdw>
              </a:effectLst>
            </a:rPr>
            <a:t>. </a:t>
          </a:r>
          <a:r>
            <a:rPr lang="pt-BR" sz="1800" b="1" u="sng" dirty="0">
              <a:solidFill>
                <a:schemeClr val="tx1"/>
              </a:solidFill>
              <a:effectLst>
                <a:outerShdw blurRad="38100" dist="38100" dir="2700000" algn="tl">
                  <a:srgbClr val="000000">
                    <a:alpha val="43137"/>
                  </a:srgbClr>
                </a:outerShdw>
              </a:effectLst>
            </a:rPr>
            <a:t>investidor profissional</a:t>
          </a:r>
          <a:r>
            <a:rPr lang="pt-BR" sz="1800" b="1" dirty="0">
              <a:solidFill>
                <a:schemeClr val="tx1"/>
              </a:solidFill>
              <a:effectLst>
                <a:outerShdw blurRad="38100" dist="38100" dir="2700000" algn="tl">
                  <a:srgbClr val="000000">
                    <a:alpha val="43137"/>
                  </a:srgbClr>
                </a:outerShdw>
              </a:effectLst>
            </a:rPr>
            <a:t>: nível IV do Pró-Gestão e recursos iguais ou superiores a 500 milhões.  </a:t>
          </a:r>
        </a:p>
        <a:p>
          <a:endParaRPr lang="pt-BR" sz="2000" b="1" dirty="0">
            <a:solidFill>
              <a:schemeClr val="tx1"/>
            </a:solidFill>
            <a:effectLst>
              <a:outerShdw blurRad="38100" dist="38100" dir="2700000" algn="tl">
                <a:srgbClr val="000000">
                  <a:alpha val="43137"/>
                </a:srgbClr>
              </a:outerShdw>
            </a:effectLst>
          </a:endParaRPr>
        </a:p>
      </dgm:t>
    </dgm:pt>
    <dgm:pt modelId="{2C04AE67-385A-4F4E-BFF0-0598E108E9FA}" type="parTrans" cxnId="{CEBC7451-1E5A-417E-A3F6-BCCDF5D54A35}">
      <dgm:prSet/>
      <dgm:spPr/>
      <dgm:t>
        <a:bodyPr/>
        <a:lstStyle/>
        <a:p>
          <a:endParaRPr lang="pt-BR"/>
        </a:p>
      </dgm:t>
    </dgm:pt>
    <dgm:pt modelId="{FEBA2A24-AC65-4AF5-9EAC-30F2727991DD}" type="sibTrans" cxnId="{CEBC7451-1E5A-417E-A3F6-BCCDF5D54A35}">
      <dgm:prSet/>
      <dgm:spPr/>
      <dgm:t>
        <a:bodyPr/>
        <a:lstStyle/>
        <a:p>
          <a:endParaRPr lang="pt-BR"/>
        </a:p>
      </dgm:t>
    </dgm:pt>
    <dgm:pt modelId="{7AE174B4-FB13-41D8-AE9C-E703DE265357}" type="pres">
      <dgm:prSet presAssocID="{4281EE98-C147-485C-BBA5-61CFDD9557AE}" presName="rootnode" presStyleCnt="0">
        <dgm:presLayoutVars>
          <dgm:chMax/>
          <dgm:chPref/>
          <dgm:dir/>
          <dgm:animLvl val="lvl"/>
        </dgm:presLayoutVars>
      </dgm:prSet>
      <dgm:spPr/>
    </dgm:pt>
    <dgm:pt modelId="{EBEC3AE3-01D7-4640-A796-695A42371CB9}" type="pres">
      <dgm:prSet presAssocID="{491FF3AD-3A55-4F8A-9F2D-51E21E125B19}" presName="composite" presStyleCnt="0"/>
      <dgm:spPr/>
    </dgm:pt>
    <dgm:pt modelId="{A1CFD0E3-CF33-471C-8710-A56F1CFEA608}" type="pres">
      <dgm:prSet presAssocID="{491FF3AD-3A55-4F8A-9F2D-51E21E125B19}" presName="bentUpArrow1" presStyleLbl="alignImgPlace1" presStyleIdx="0" presStyleCnt="2"/>
      <dgm:spPr/>
    </dgm:pt>
    <dgm:pt modelId="{AD2E829E-330B-4F40-BF63-AB8EDB5DCDF5}" type="pres">
      <dgm:prSet presAssocID="{491FF3AD-3A55-4F8A-9F2D-51E21E125B19}" presName="ParentText" presStyleLbl="node1" presStyleIdx="0" presStyleCnt="3" custScaleX="457205" custScaleY="136157" custLinFactNeighborY="-20122">
        <dgm:presLayoutVars>
          <dgm:chMax val="1"/>
          <dgm:chPref val="1"/>
          <dgm:bulletEnabled val="1"/>
        </dgm:presLayoutVars>
      </dgm:prSet>
      <dgm:spPr/>
    </dgm:pt>
    <dgm:pt modelId="{0847A9A4-888B-4CD9-AB01-9D5DCE6945D8}" type="pres">
      <dgm:prSet presAssocID="{491FF3AD-3A55-4F8A-9F2D-51E21E125B19}" presName="ChildText" presStyleLbl="revTx" presStyleIdx="0" presStyleCnt="2" custScaleX="235915" custLinFactX="100000" custLinFactNeighborX="156748">
        <dgm:presLayoutVars>
          <dgm:chMax val="0"/>
          <dgm:chPref val="0"/>
          <dgm:bulletEnabled val="1"/>
        </dgm:presLayoutVars>
      </dgm:prSet>
      <dgm:spPr/>
    </dgm:pt>
    <dgm:pt modelId="{114DBAD6-B40A-4255-BF9B-9F97E306A85B}" type="pres">
      <dgm:prSet presAssocID="{C7F7A74C-6F09-4760-966E-3A7A3519C919}" presName="sibTrans" presStyleCnt="0"/>
      <dgm:spPr/>
    </dgm:pt>
    <dgm:pt modelId="{03E4C91C-615A-4D53-9FCC-41A3DF5B44EF}" type="pres">
      <dgm:prSet presAssocID="{E28534E9-88B7-40AF-B271-282E7ABB9445}" presName="composite" presStyleCnt="0"/>
      <dgm:spPr/>
    </dgm:pt>
    <dgm:pt modelId="{D32DA81A-F594-4FED-938F-90E2C9E4FB92}" type="pres">
      <dgm:prSet presAssocID="{E28534E9-88B7-40AF-B271-282E7ABB9445}" presName="bentUpArrow1" presStyleLbl="alignImgPlace1" presStyleIdx="1" presStyleCnt="2" custScaleX="99014" custLinFactNeighborX="-83697" custLinFactNeighborY="33809"/>
      <dgm:spPr/>
    </dgm:pt>
    <dgm:pt modelId="{2D54E044-3B5E-4C38-B4B8-2ECEACF5A3EF}" type="pres">
      <dgm:prSet presAssocID="{E28534E9-88B7-40AF-B271-282E7ABB9445}" presName="ParentText" presStyleLbl="node1" presStyleIdx="1" presStyleCnt="3" custScaleX="462056" custScaleY="127302" custLinFactNeighborX="45944" custLinFactNeighborY="9444">
        <dgm:presLayoutVars>
          <dgm:chMax val="1"/>
          <dgm:chPref val="1"/>
          <dgm:bulletEnabled val="1"/>
        </dgm:presLayoutVars>
      </dgm:prSet>
      <dgm:spPr/>
    </dgm:pt>
    <dgm:pt modelId="{3D928A8F-5C1C-4116-84E4-7880E40A3A02}" type="pres">
      <dgm:prSet presAssocID="{E28534E9-88B7-40AF-B271-282E7ABB9445}" presName="ChildText" presStyleLbl="revTx" presStyleIdx="1" presStyleCnt="2" custScaleX="642920" custLinFactX="200000" custLinFactNeighborX="287533">
        <dgm:presLayoutVars>
          <dgm:chMax val="0"/>
          <dgm:chPref val="0"/>
          <dgm:bulletEnabled val="1"/>
        </dgm:presLayoutVars>
      </dgm:prSet>
      <dgm:spPr/>
    </dgm:pt>
    <dgm:pt modelId="{BC05E93D-E0F1-4EA3-9CBF-1BD7BBFFCCC0}" type="pres">
      <dgm:prSet presAssocID="{7DBEA2E1-3520-4FEB-94B2-09BC69B6E9FC}" presName="sibTrans" presStyleCnt="0"/>
      <dgm:spPr/>
    </dgm:pt>
    <dgm:pt modelId="{CD5CECB2-53C4-4FF2-962F-4EBEB07BA770}" type="pres">
      <dgm:prSet presAssocID="{FF4FCD12-5D54-4AC0-848E-8166E80EB4E1}" presName="composite" presStyleCnt="0"/>
      <dgm:spPr/>
    </dgm:pt>
    <dgm:pt modelId="{A8741236-3520-4D3D-A88C-5F36E29B4E35}" type="pres">
      <dgm:prSet presAssocID="{FF4FCD12-5D54-4AC0-848E-8166E80EB4E1}" presName="ParentText" presStyleLbl="node1" presStyleIdx="2" presStyleCnt="3" custScaleX="416198" custScaleY="189636" custLinFactNeighborX="-21121" custLinFactNeighborY="34858">
        <dgm:presLayoutVars>
          <dgm:chMax val="1"/>
          <dgm:chPref val="1"/>
          <dgm:bulletEnabled val="1"/>
        </dgm:presLayoutVars>
      </dgm:prSet>
      <dgm:spPr/>
    </dgm:pt>
  </dgm:ptLst>
  <dgm:cxnLst>
    <dgm:cxn modelId="{CF668D39-ABBE-452A-AD68-17633E1783FB}" type="presOf" srcId="{E28534E9-88B7-40AF-B271-282E7ABB9445}" destId="{2D54E044-3B5E-4C38-B4B8-2ECEACF5A3EF}" srcOrd="0" destOrd="0" presId="urn:microsoft.com/office/officeart/2005/8/layout/StepDownProcess"/>
    <dgm:cxn modelId="{8E215A61-09FA-4C73-A078-3A2E0B0967F1}" type="presOf" srcId="{4281EE98-C147-485C-BBA5-61CFDD9557AE}" destId="{7AE174B4-FB13-41D8-AE9C-E703DE265357}" srcOrd="0" destOrd="0" presId="urn:microsoft.com/office/officeart/2005/8/layout/StepDownProcess"/>
    <dgm:cxn modelId="{CEBC7451-1E5A-417E-A3F6-BCCDF5D54A35}" srcId="{4281EE98-C147-485C-BBA5-61CFDD9557AE}" destId="{FF4FCD12-5D54-4AC0-848E-8166E80EB4E1}" srcOrd="2" destOrd="0" parTransId="{2C04AE67-385A-4F4E-BFF0-0598E108E9FA}" sibTransId="{FEBA2A24-AC65-4AF5-9EAC-30F2727991DD}"/>
    <dgm:cxn modelId="{E517AC75-EA98-45BA-B796-6F3901AE0B76}" srcId="{4281EE98-C147-485C-BBA5-61CFDD9557AE}" destId="{E28534E9-88B7-40AF-B271-282E7ABB9445}" srcOrd="1" destOrd="0" parTransId="{F0893B8A-5432-476E-8C1D-AE6C939BA327}" sibTransId="{7DBEA2E1-3520-4FEB-94B2-09BC69B6E9FC}"/>
    <dgm:cxn modelId="{6FA8D2C3-0702-4EA3-AC4A-4B86D5022029}" srcId="{4281EE98-C147-485C-BBA5-61CFDD9557AE}" destId="{491FF3AD-3A55-4F8A-9F2D-51E21E125B19}" srcOrd="0" destOrd="0" parTransId="{E2281A53-C2D8-49A4-9F0D-78E2C165AA61}" sibTransId="{C7F7A74C-6F09-4760-966E-3A7A3519C919}"/>
    <dgm:cxn modelId="{0EAA79DD-7E51-4400-A9F6-60356F8112A3}" type="presOf" srcId="{FF4FCD12-5D54-4AC0-848E-8166E80EB4E1}" destId="{A8741236-3520-4D3D-A88C-5F36E29B4E35}" srcOrd="0" destOrd="0" presId="urn:microsoft.com/office/officeart/2005/8/layout/StepDownProcess"/>
    <dgm:cxn modelId="{5C41AFEA-2194-47BC-957A-55B16F92A597}" type="presOf" srcId="{491FF3AD-3A55-4F8A-9F2D-51E21E125B19}" destId="{AD2E829E-330B-4F40-BF63-AB8EDB5DCDF5}" srcOrd="0" destOrd="0" presId="urn:microsoft.com/office/officeart/2005/8/layout/StepDownProcess"/>
    <dgm:cxn modelId="{D2F2EC96-3B20-4804-BDB4-A7D5A683207F}" type="presParOf" srcId="{7AE174B4-FB13-41D8-AE9C-E703DE265357}" destId="{EBEC3AE3-01D7-4640-A796-695A42371CB9}" srcOrd="0" destOrd="0" presId="urn:microsoft.com/office/officeart/2005/8/layout/StepDownProcess"/>
    <dgm:cxn modelId="{B9D63C22-7733-44B2-B67A-69CCABDC4889}" type="presParOf" srcId="{EBEC3AE3-01D7-4640-A796-695A42371CB9}" destId="{A1CFD0E3-CF33-471C-8710-A56F1CFEA608}" srcOrd="0" destOrd="0" presId="urn:microsoft.com/office/officeart/2005/8/layout/StepDownProcess"/>
    <dgm:cxn modelId="{2F4301BD-26C5-41F8-B26C-2D60FB305144}" type="presParOf" srcId="{EBEC3AE3-01D7-4640-A796-695A42371CB9}" destId="{AD2E829E-330B-4F40-BF63-AB8EDB5DCDF5}" srcOrd="1" destOrd="0" presId="urn:microsoft.com/office/officeart/2005/8/layout/StepDownProcess"/>
    <dgm:cxn modelId="{C43AA3AD-8DBA-493D-B12A-CEA5300CDCF7}" type="presParOf" srcId="{EBEC3AE3-01D7-4640-A796-695A42371CB9}" destId="{0847A9A4-888B-4CD9-AB01-9D5DCE6945D8}" srcOrd="2" destOrd="0" presId="urn:microsoft.com/office/officeart/2005/8/layout/StepDownProcess"/>
    <dgm:cxn modelId="{281ABCBF-283E-44AC-BC84-F79DA79A53AC}" type="presParOf" srcId="{7AE174B4-FB13-41D8-AE9C-E703DE265357}" destId="{114DBAD6-B40A-4255-BF9B-9F97E306A85B}" srcOrd="1" destOrd="0" presId="urn:microsoft.com/office/officeart/2005/8/layout/StepDownProcess"/>
    <dgm:cxn modelId="{90CF581E-9BCA-4EAE-8726-A187E9B57CD5}" type="presParOf" srcId="{7AE174B4-FB13-41D8-AE9C-E703DE265357}" destId="{03E4C91C-615A-4D53-9FCC-41A3DF5B44EF}" srcOrd="2" destOrd="0" presId="urn:microsoft.com/office/officeart/2005/8/layout/StepDownProcess"/>
    <dgm:cxn modelId="{4818E881-7747-4774-8B24-4176D9E64BF7}" type="presParOf" srcId="{03E4C91C-615A-4D53-9FCC-41A3DF5B44EF}" destId="{D32DA81A-F594-4FED-938F-90E2C9E4FB92}" srcOrd="0" destOrd="0" presId="urn:microsoft.com/office/officeart/2005/8/layout/StepDownProcess"/>
    <dgm:cxn modelId="{9241B546-243B-4C00-8745-B6D6D6B0F00D}" type="presParOf" srcId="{03E4C91C-615A-4D53-9FCC-41A3DF5B44EF}" destId="{2D54E044-3B5E-4C38-B4B8-2ECEACF5A3EF}" srcOrd="1" destOrd="0" presId="urn:microsoft.com/office/officeart/2005/8/layout/StepDownProcess"/>
    <dgm:cxn modelId="{4A7C46C8-CDFD-4757-A3B5-631F4808B803}" type="presParOf" srcId="{03E4C91C-615A-4D53-9FCC-41A3DF5B44EF}" destId="{3D928A8F-5C1C-4116-84E4-7880E40A3A02}" srcOrd="2" destOrd="0" presId="urn:microsoft.com/office/officeart/2005/8/layout/StepDownProcess"/>
    <dgm:cxn modelId="{FBA9F99D-FBA1-403B-B311-650E3E097DBF}" type="presParOf" srcId="{7AE174B4-FB13-41D8-AE9C-E703DE265357}" destId="{BC05E93D-E0F1-4EA3-9CBF-1BD7BBFFCCC0}" srcOrd="3" destOrd="0" presId="urn:microsoft.com/office/officeart/2005/8/layout/StepDownProcess"/>
    <dgm:cxn modelId="{1AC2136A-8CA2-436F-90CC-E446C73385F2}" type="presParOf" srcId="{7AE174B4-FB13-41D8-AE9C-E703DE265357}" destId="{CD5CECB2-53C4-4FF2-962F-4EBEB07BA770}" srcOrd="4" destOrd="0" presId="urn:microsoft.com/office/officeart/2005/8/layout/StepDownProcess"/>
    <dgm:cxn modelId="{6ABEA22D-FB75-4622-B27B-ABB6B93DDA56}" type="presParOf" srcId="{CD5CECB2-53C4-4FF2-962F-4EBEB07BA770}" destId="{A8741236-3520-4D3D-A88C-5F36E29B4E35}" srcOrd="0" destOrd="0" presId="urn:microsoft.com/office/officeart/2005/8/layout/StepDown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4281EE98-C147-485C-BBA5-61CFDD9557AE}"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pt-BR"/>
        </a:p>
      </dgm:t>
    </dgm:pt>
    <dgm:pt modelId="{491FF3AD-3A55-4F8A-9F2D-51E21E125B19}">
      <dgm:prSet phldrT="[Texto]" custT="1"/>
      <dgm:spPr>
        <a:solidFill>
          <a:schemeClr val="accent2"/>
        </a:solidFill>
      </dgm:spPr>
      <dgm:t>
        <a:bodyPr/>
        <a:lstStyle/>
        <a:p>
          <a:r>
            <a:rPr lang="pt-BR" sz="2800" b="1" u="sng" dirty="0">
              <a:solidFill>
                <a:schemeClr val="tx1"/>
              </a:solidFill>
              <a:effectLst>
                <a:outerShdw blurRad="38100" dist="38100" dir="2700000" algn="tl">
                  <a:srgbClr val="000000">
                    <a:alpha val="43137"/>
                  </a:srgbClr>
                </a:outerShdw>
              </a:effectLst>
            </a:rPr>
            <a:t>Portaria MTP nº 1.467/2022, art. 84, § 4º</a:t>
          </a:r>
          <a:r>
            <a:rPr lang="pt-BR" sz="2800" b="1" dirty="0">
              <a:solidFill>
                <a:schemeClr val="tx1"/>
              </a:solidFill>
              <a:effectLst>
                <a:outerShdw blurRad="38100" dist="38100" dir="2700000" algn="tl">
                  <a:srgbClr val="000000">
                    <a:alpha val="43137"/>
                  </a:srgbClr>
                </a:outerShdw>
              </a:effectLst>
            </a:rPr>
            <a:t>: faculdade de criação de bônus de 20% sobre os limites anuais da Taxa de  Administração.</a:t>
          </a:r>
        </a:p>
      </dgm:t>
    </dgm:pt>
    <dgm:pt modelId="{E2281A53-C2D8-49A4-9F0D-78E2C165AA61}" type="parTrans" cxnId="{6FA8D2C3-0702-4EA3-AC4A-4B86D5022029}">
      <dgm:prSet/>
      <dgm:spPr/>
      <dgm:t>
        <a:bodyPr/>
        <a:lstStyle/>
        <a:p>
          <a:endParaRPr lang="pt-BR"/>
        </a:p>
      </dgm:t>
    </dgm:pt>
    <dgm:pt modelId="{C7F7A74C-6F09-4760-966E-3A7A3519C919}" type="sibTrans" cxnId="{6FA8D2C3-0702-4EA3-AC4A-4B86D5022029}">
      <dgm:prSet/>
      <dgm:spPr/>
      <dgm:t>
        <a:bodyPr/>
        <a:lstStyle/>
        <a:p>
          <a:endParaRPr lang="pt-BR"/>
        </a:p>
      </dgm:t>
    </dgm:pt>
    <dgm:pt modelId="{E28534E9-88B7-40AF-B271-282E7ABB9445}">
      <dgm:prSet phldrT="[Texto]" custT="1"/>
      <dgm:spPr>
        <a:solidFill>
          <a:srgbClr val="FFFDAD"/>
        </a:solidFill>
      </dgm:spPr>
      <dgm:t>
        <a:bodyPr/>
        <a:lstStyle/>
        <a:p>
          <a:r>
            <a:rPr lang="pt-BR" sz="2200" b="1" i="1" dirty="0">
              <a:solidFill>
                <a:schemeClr val="tx1"/>
              </a:solidFill>
              <a:effectLst>
                <a:outerShdw blurRad="38100" dist="38100" dir="2700000" algn="tl">
                  <a:srgbClr val="000000">
                    <a:alpha val="43137"/>
                  </a:srgbClr>
                </a:outerShdw>
              </a:effectLst>
            </a:rPr>
            <a:t>. Prévia adesão ao Pró-Gestão e certificação em um dos níveis, no prazo de 2 anos;</a:t>
          </a:r>
        </a:p>
        <a:p>
          <a:r>
            <a:rPr lang="pt-BR" sz="2200" b="1" i="1" dirty="0">
              <a:solidFill>
                <a:schemeClr val="tx1"/>
              </a:solidFill>
              <a:effectLst>
                <a:outerShdw blurRad="38100" dist="38100" dir="2700000" algn="tl">
                  <a:srgbClr val="000000">
                    <a:alpha val="43137"/>
                  </a:srgbClr>
                </a:outerShdw>
              </a:effectLst>
            </a:rPr>
            <a:t>. Se não obtiver a certificação no prazo de 2 anos, perde o bônus, voltando a utilizar no exercício subsequente ao da certificação.</a:t>
          </a:r>
        </a:p>
        <a:p>
          <a:r>
            <a:rPr lang="pt-BR" sz="2200" b="1" i="1" dirty="0">
              <a:solidFill>
                <a:schemeClr val="tx1"/>
              </a:solidFill>
              <a:effectLst>
                <a:outerShdw blurRad="38100" dist="38100" dir="2700000" algn="tl">
                  <a:srgbClr val="000000">
                    <a:alpha val="43137"/>
                  </a:srgbClr>
                </a:outerShdw>
              </a:effectLst>
            </a:rPr>
            <a:t>Recursos vinculados à certificação institucional do Pró-Gestão RPPS e certificação dos dirigentes, conselheiros e membros do comitê de investimento</a:t>
          </a:r>
        </a:p>
        <a:p>
          <a:r>
            <a:rPr lang="pt-BR" sz="2200" b="1" i="1" dirty="0">
              <a:solidFill>
                <a:schemeClr val="tx1"/>
              </a:solidFill>
              <a:effectLst>
                <a:outerShdw blurRad="38100" dist="38100" dir="2700000" algn="tl">
                  <a:srgbClr val="000000">
                    <a:alpha val="43137"/>
                  </a:srgbClr>
                </a:outerShdw>
              </a:effectLst>
            </a:rPr>
            <a:t> </a:t>
          </a:r>
        </a:p>
      </dgm:t>
    </dgm:pt>
    <dgm:pt modelId="{F0893B8A-5432-476E-8C1D-AE6C939BA327}" type="parTrans" cxnId="{E517AC75-EA98-45BA-B796-6F3901AE0B76}">
      <dgm:prSet/>
      <dgm:spPr/>
      <dgm:t>
        <a:bodyPr/>
        <a:lstStyle/>
        <a:p>
          <a:endParaRPr lang="pt-BR"/>
        </a:p>
      </dgm:t>
    </dgm:pt>
    <dgm:pt modelId="{7DBEA2E1-3520-4FEB-94B2-09BC69B6E9FC}" type="sibTrans" cxnId="{E517AC75-EA98-45BA-B796-6F3901AE0B76}">
      <dgm:prSet/>
      <dgm:spPr/>
      <dgm:t>
        <a:bodyPr/>
        <a:lstStyle/>
        <a:p>
          <a:endParaRPr lang="pt-BR"/>
        </a:p>
      </dgm:t>
    </dgm:pt>
    <dgm:pt modelId="{7AE174B4-FB13-41D8-AE9C-E703DE265357}" type="pres">
      <dgm:prSet presAssocID="{4281EE98-C147-485C-BBA5-61CFDD9557AE}" presName="rootnode" presStyleCnt="0">
        <dgm:presLayoutVars>
          <dgm:chMax/>
          <dgm:chPref/>
          <dgm:dir/>
          <dgm:animLvl val="lvl"/>
        </dgm:presLayoutVars>
      </dgm:prSet>
      <dgm:spPr/>
    </dgm:pt>
    <dgm:pt modelId="{EBEC3AE3-01D7-4640-A796-695A42371CB9}" type="pres">
      <dgm:prSet presAssocID="{491FF3AD-3A55-4F8A-9F2D-51E21E125B19}" presName="composite" presStyleCnt="0"/>
      <dgm:spPr/>
    </dgm:pt>
    <dgm:pt modelId="{A1CFD0E3-CF33-471C-8710-A56F1CFEA608}" type="pres">
      <dgm:prSet presAssocID="{491FF3AD-3A55-4F8A-9F2D-51E21E125B19}" presName="bentUpArrow1" presStyleLbl="alignImgPlace1" presStyleIdx="0" presStyleCnt="1" custLinFactX="-19126" custLinFactNeighborX="-100000" custLinFactNeighborY="28177"/>
      <dgm:spPr/>
    </dgm:pt>
    <dgm:pt modelId="{AD2E829E-330B-4F40-BF63-AB8EDB5DCDF5}" type="pres">
      <dgm:prSet presAssocID="{491FF3AD-3A55-4F8A-9F2D-51E21E125B19}" presName="ParentText" presStyleLbl="node1" presStyleIdx="0" presStyleCnt="2" custScaleX="457205" custScaleY="136157" custLinFactNeighborY="-44435">
        <dgm:presLayoutVars>
          <dgm:chMax val="1"/>
          <dgm:chPref val="1"/>
          <dgm:bulletEnabled val="1"/>
        </dgm:presLayoutVars>
      </dgm:prSet>
      <dgm:spPr/>
    </dgm:pt>
    <dgm:pt modelId="{0847A9A4-888B-4CD9-AB01-9D5DCE6945D8}" type="pres">
      <dgm:prSet presAssocID="{491FF3AD-3A55-4F8A-9F2D-51E21E125B19}" presName="ChildText" presStyleLbl="revTx" presStyleIdx="0" presStyleCnt="1" custScaleX="235915" custLinFactX="100000" custLinFactNeighborX="156748">
        <dgm:presLayoutVars>
          <dgm:chMax val="0"/>
          <dgm:chPref val="0"/>
          <dgm:bulletEnabled val="1"/>
        </dgm:presLayoutVars>
      </dgm:prSet>
      <dgm:spPr/>
    </dgm:pt>
    <dgm:pt modelId="{114DBAD6-B40A-4255-BF9B-9F97E306A85B}" type="pres">
      <dgm:prSet presAssocID="{C7F7A74C-6F09-4760-966E-3A7A3519C919}" presName="sibTrans" presStyleCnt="0"/>
      <dgm:spPr/>
    </dgm:pt>
    <dgm:pt modelId="{03E4C91C-615A-4D53-9FCC-41A3DF5B44EF}" type="pres">
      <dgm:prSet presAssocID="{E28534E9-88B7-40AF-B271-282E7ABB9445}" presName="composite" presStyleCnt="0"/>
      <dgm:spPr/>
    </dgm:pt>
    <dgm:pt modelId="{2D54E044-3B5E-4C38-B4B8-2ECEACF5A3EF}" type="pres">
      <dgm:prSet presAssocID="{E28534E9-88B7-40AF-B271-282E7ABB9445}" presName="ParentText" presStyleLbl="node1" presStyleIdx="1" presStyleCnt="2" custScaleX="514557" custScaleY="300336" custLinFactNeighborX="-25256" custLinFactNeighborY="14640">
        <dgm:presLayoutVars>
          <dgm:chMax val="1"/>
          <dgm:chPref val="1"/>
          <dgm:bulletEnabled val="1"/>
        </dgm:presLayoutVars>
      </dgm:prSet>
      <dgm:spPr/>
    </dgm:pt>
  </dgm:ptLst>
  <dgm:cxnLst>
    <dgm:cxn modelId="{6E0A1F6F-AA52-4128-ABFC-A0C536FBA5E2}" type="presOf" srcId="{E28534E9-88B7-40AF-B271-282E7ABB9445}" destId="{2D54E044-3B5E-4C38-B4B8-2ECEACF5A3EF}" srcOrd="0" destOrd="0" presId="urn:microsoft.com/office/officeart/2005/8/layout/StepDownProcess"/>
    <dgm:cxn modelId="{E517AC75-EA98-45BA-B796-6F3901AE0B76}" srcId="{4281EE98-C147-485C-BBA5-61CFDD9557AE}" destId="{E28534E9-88B7-40AF-B271-282E7ABB9445}" srcOrd="1" destOrd="0" parTransId="{F0893B8A-5432-476E-8C1D-AE6C939BA327}" sibTransId="{7DBEA2E1-3520-4FEB-94B2-09BC69B6E9FC}"/>
    <dgm:cxn modelId="{BD0DB8BD-0F6A-4791-AB36-5D7C6FC1A69D}" type="presOf" srcId="{491FF3AD-3A55-4F8A-9F2D-51E21E125B19}" destId="{AD2E829E-330B-4F40-BF63-AB8EDB5DCDF5}" srcOrd="0" destOrd="0" presId="urn:microsoft.com/office/officeart/2005/8/layout/StepDownProcess"/>
    <dgm:cxn modelId="{6FA8D2C3-0702-4EA3-AC4A-4B86D5022029}" srcId="{4281EE98-C147-485C-BBA5-61CFDD9557AE}" destId="{491FF3AD-3A55-4F8A-9F2D-51E21E125B19}" srcOrd="0" destOrd="0" parTransId="{E2281A53-C2D8-49A4-9F0D-78E2C165AA61}" sibTransId="{C7F7A74C-6F09-4760-966E-3A7A3519C919}"/>
    <dgm:cxn modelId="{BE696DE6-07F9-4408-A776-7F8B3F853E92}" type="presOf" srcId="{4281EE98-C147-485C-BBA5-61CFDD9557AE}" destId="{7AE174B4-FB13-41D8-AE9C-E703DE265357}" srcOrd="0" destOrd="0" presId="urn:microsoft.com/office/officeart/2005/8/layout/StepDownProcess"/>
    <dgm:cxn modelId="{533FB93A-555F-4342-9DAA-07C7806D9CDB}" type="presParOf" srcId="{7AE174B4-FB13-41D8-AE9C-E703DE265357}" destId="{EBEC3AE3-01D7-4640-A796-695A42371CB9}" srcOrd="0" destOrd="0" presId="urn:microsoft.com/office/officeart/2005/8/layout/StepDownProcess"/>
    <dgm:cxn modelId="{21F90163-FC31-4440-AE27-CC06AD9DAF76}" type="presParOf" srcId="{EBEC3AE3-01D7-4640-A796-695A42371CB9}" destId="{A1CFD0E3-CF33-471C-8710-A56F1CFEA608}" srcOrd="0" destOrd="0" presId="urn:microsoft.com/office/officeart/2005/8/layout/StepDownProcess"/>
    <dgm:cxn modelId="{381819A8-6956-4BDE-857B-36BD8ED0FB46}" type="presParOf" srcId="{EBEC3AE3-01D7-4640-A796-695A42371CB9}" destId="{AD2E829E-330B-4F40-BF63-AB8EDB5DCDF5}" srcOrd="1" destOrd="0" presId="urn:microsoft.com/office/officeart/2005/8/layout/StepDownProcess"/>
    <dgm:cxn modelId="{1403FBCE-EBE0-44E5-BA25-E85740DA1922}" type="presParOf" srcId="{EBEC3AE3-01D7-4640-A796-695A42371CB9}" destId="{0847A9A4-888B-4CD9-AB01-9D5DCE6945D8}" srcOrd="2" destOrd="0" presId="urn:microsoft.com/office/officeart/2005/8/layout/StepDownProcess"/>
    <dgm:cxn modelId="{9903D3D5-B5F3-4740-A6AF-F831F4487D5F}" type="presParOf" srcId="{7AE174B4-FB13-41D8-AE9C-E703DE265357}" destId="{114DBAD6-B40A-4255-BF9B-9F97E306A85B}" srcOrd="1" destOrd="0" presId="urn:microsoft.com/office/officeart/2005/8/layout/StepDownProcess"/>
    <dgm:cxn modelId="{88DD7154-78B6-420F-A788-676ED440BBBB}" type="presParOf" srcId="{7AE174B4-FB13-41D8-AE9C-E703DE265357}" destId="{03E4C91C-615A-4D53-9FCC-41A3DF5B44EF}" srcOrd="2" destOrd="0" presId="urn:microsoft.com/office/officeart/2005/8/layout/StepDownProcess"/>
    <dgm:cxn modelId="{A9081E3F-107B-4879-986F-7648FAE51518}" type="presParOf" srcId="{03E4C91C-615A-4D53-9FCC-41A3DF5B44EF}" destId="{2D54E044-3B5E-4C38-B4B8-2ECEACF5A3EF}" srcOrd="0" destOrd="0" presId="urn:microsoft.com/office/officeart/2005/8/layout/StepDown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4281EE98-C147-485C-BBA5-61CFDD9557AE}"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pt-BR"/>
        </a:p>
      </dgm:t>
    </dgm:pt>
    <dgm:pt modelId="{491FF3AD-3A55-4F8A-9F2D-51E21E125B19}">
      <dgm:prSet phldrT="[Texto]" custT="1"/>
      <dgm:spPr>
        <a:solidFill>
          <a:schemeClr val="bg1"/>
        </a:solidFill>
      </dgm:spPr>
      <dgm:t>
        <a:bodyPr/>
        <a:lstStyle/>
        <a:p>
          <a:r>
            <a:rPr lang="pt-BR" sz="2000" b="1" u="sng" dirty="0">
              <a:solidFill>
                <a:schemeClr val="tx1"/>
              </a:solidFill>
              <a:effectLst>
                <a:outerShdw blurRad="38100" dist="38100" dir="2700000" algn="tl">
                  <a:srgbClr val="000000">
                    <a:alpha val="43137"/>
                  </a:srgbClr>
                </a:outerShdw>
              </a:effectLst>
            </a:rPr>
            <a:t>Resolução CMN nº 4.963/2021</a:t>
          </a:r>
          <a:r>
            <a:rPr lang="pt-BR" sz="2000" b="1" u="none" dirty="0">
              <a:solidFill>
                <a:schemeClr val="tx1"/>
              </a:solidFill>
              <a:effectLst>
                <a:outerShdw blurRad="38100" dist="38100" dir="2700000" algn="tl">
                  <a:srgbClr val="000000">
                    <a:alpha val="43137"/>
                  </a:srgbClr>
                </a:outerShdw>
              </a:effectLst>
            </a:rPr>
            <a:t>: aumento dos limites de aplicação, conforme nível do Pró-Gestão, inclusive dos empréstimos consignados </a:t>
          </a:r>
        </a:p>
      </dgm:t>
    </dgm:pt>
    <dgm:pt modelId="{E2281A53-C2D8-49A4-9F0D-78E2C165AA61}" type="parTrans" cxnId="{6FA8D2C3-0702-4EA3-AC4A-4B86D5022029}">
      <dgm:prSet/>
      <dgm:spPr/>
      <dgm:t>
        <a:bodyPr/>
        <a:lstStyle/>
        <a:p>
          <a:endParaRPr lang="pt-BR"/>
        </a:p>
      </dgm:t>
    </dgm:pt>
    <dgm:pt modelId="{C7F7A74C-6F09-4760-966E-3A7A3519C919}" type="sibTrans" cxnId="{6FA8D2C3-0702-4EA3-AC4A-4B86D5022029}">
      <dgm:prSet/>
      <dgm:spPr/>
      <dgm:t>
        <a:bodyPr/>
        <a:lstStyle/>
        <a:p>
          <a:endParaRPr lang="pt-BR"/>
        </a:p>
      </dgm:t>
    </dgm:pt>
    <dgm:pt modelId="{7AE174B4-FB13-41D8-AE9C-E703DE265357}" type="pres">
      <dgm:prSet presAssocID="{4281EE98-C147-485C-BBA5-61CFDD9557AE}" presName="rootnode" presStyleCnt="0">
        <dgm:presLayoutVars>
          <dgm:chMax/>
          <dgm:chPref/>
          <dgm:dir/>
          <dgm:animLvl val="lvl"/>
        </dgm:presLayoutVars>
      </dgm:prSet>
      <dgm:spPr/>
    </dgm:pt>
    <dgm:pt modelId="{EBEC3AE3-01D7-4640-A796-695A42371CB9}" type="pres">
      <dgm:prSet presAssocID="{491FF3AD-3A55-4F8A-9F2D-51E21E125B19}" presName="composite" presStyleCnt="0"/>
      <dgm:spPr/>
    </dgm:pt>
    <dgm:pt modelId="{AD2E829E-330B-4F40-BF63-AB8EDB5DCDF5}" type="pres">
      <dgm:prSet presAssocID="{491FF3AD-3A55-4F8A-9F2D-51E21E125B19}" presName="ParentText" presStyleLbl="node1" presStyleIdx="0" presStyleCnt="1" custScaleX="394271" custScaleY="27096" custLinFactY="-30667" custLinFactNeighborX="120" custLinFactNeighborY="-100000">
        <dgm:presLayoutVars>
          <dgm:chMax val="1"/>
          <dgm:chPref val="1"/>
          <dgm:bulletEnabled val="1"/>
        </dgm:presLayoutVars>
      </dgm:prSet>
      <dgm:spPr/>
    </dgm:pt>
  </dgm:ptLst>
  <dgm:cxnLst>
    <dgm:cxn modelId="{4D03BDA8-66F6-4A27-96CD-5BD2C024500D}" type="presOf" srcId="{4281EE98-C147-485C-BBA5-61CFDD9557AE}" destId="{7AE174B4-FB13-41D8-AE9C-E703DE265357}" srcOrd="0" destOrd="0" presId="urn:microsoft.com/office/officeart/2005/8/layout/StepDownProcess"/>
    <dgm:cxn modelId="{B21880B6-EDE8-4CBC-BA18-F36324E852D6}" type="presOf" srcId="{491FF3AD-3A55-4F8A-9F2D-51E21E125B19}" destId="{AD2E829E-330B-4F40-BF63-AB8EDB5DCDF5}" srcOrd="0" destOrd="0" presId="urn:microsoft.com/office/officeart/2005/8/layout/StepDownProcess"/>
    <dgm:cxn modelId="{6FA8D2C3-0702-4EA3-AC4A-4B86D5022029}" srcId="{4281EE98-C147-485C-BBA5-61CFDD9557AE}" destId="{491FF3AD-3A55-4F8A-9F2D-51E21E125B19}" srcOrd="0" destOrd="0" parTransId="{E2281A53-C2D8-49A4-9F0D-78E2C165AA61}" sibTransId="{C7F7A74C-6F09-4760-966E-3A7A3519C919}"/>
    <dgm:cxn modelId="{810F567E-18CD-4B95-8902-380E35E7D62B}" type="presParOf" srcId="{7AE174B4-FB13-41D8-AE9C-E703DE265357}" destId="{EBEC3AE3-01D7-4640-A796-695A42371CB9}" srcOrd="0" destOrd="0" presId="urn:microsoft.com/office/officeart/2005/8/layout/StepDownProcess"/>
    <dgm:cxn modelId="{38FC59C3-EB08-4D6F-B8BE-88844C6A15DE}" type="presParOf" srcId="{EBEC3AE3-01D7-4640-A796-695A42371CB9}" destId="{AD2E829E-330B-4F40-BF63-AB8EDB5DCDF5}" srcOrd="0" destOrd="0" presId="urn:microsoft.com/office/officeart/2005/8/layout/StepDown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B236443-8C5B-4F4F-82CF-9E0F3AE9946B}"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pt-BR"/>
        </a:p>
      </dgm:t>
    </dgm:pt>
    <dgm:pt modelId="{47C7891D-867E-4110-98D0-6A212137401C}">
      <dgm:prSet phldrT="[Texto]" custT="1"/>
      <dgm:spPr>
        <a:xfrm rot="16200000">
          <a:off x="-221277" y="2037557"/>
          <a:ext cx="4027998" cy="1137176"/>
        </a:xfrm>
        <a:prstGeom prst="rect">
          <a:avLst/>
        </a:prstGeom>
        <a:solidFill>
          <a:srgbClr val="4A66AC">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pPr>
            <a:buNone/>
          </a:pPr>
          <a:r>
            <a:rPr lang="pt-BR" sz="3600" dirty="0">
              <a:solidFill>
                <a:sysClr val="window" lastClr="FFFFFF"/>
              </a:solidFill>
              <a:latin typeface="Calibri"/>
              <a:ea typeface="+mn-ea"/>
              <a:cs typeface="+mn-cs"/>
            </a:rPr>
            <a:t>Antecedentes Pessoais</a:t>
          </a:r>
        </a:p>
      </dgm:t>
    </dgm:pt>
    <dgm:pt modelId="{E0314F82-854A-42A7-923D-68D4F76FB806}" type="parTrans" cxnId="{186F82CC-04EE-4EA8-B728-BD995EECDECD}">
      <dgm:prSet/>
      <dgm:spPr/>
      <dgm:t>
        <a:bodyPr/>
        <a:lstStyle/>
        <a:p>
          <a:endParaRPr lang="pt-BR"/>
        </a:p>
      </dgm:t>
    </dgm:pt>
    <dgm:pt modelId="{05378AD5-DBA6-4AC3-B67C-347C19C0727D}" type="sibTrans" cxnId="{186F82CC-04EE-4EA8-B728-BD995EECDECD}">
      <dgm:prSet/>
      <dgm:spPr/>
      <dgm:t>
        <a:bodyPr/>
        <a:lstStyle/>
        <a:p>
          <a:endParaRPr lang="pt-BR"/>
        </a:p>
      </dgm:t>
    </dgm:pt>
    <dgm:pt modelId="{E24754B4-494F-4952-988B-DC1D04F488C9}">
      <dgm:prSet phldrT="[Texto]" custT="1"/>
      <dgm:spPr>
        <a:xfrm>
          <a:off x="2872204" y="451938"/>
          <a:ext cx="3241958" cy="1613556"/>
        </a:xfrm>
        <a:prstGeom prst="rect">
          <a:avLst/>
        </a:prstGeom>
        <a:solidFill>
          <a:srgbClr val="4A66AC">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pPr>
            <a:buNone/>
          </a:pPr>
          <a:r>
            <a:rPr lang="pt-BR" sz="2000" dirty="0">
              <a:solidFill>
                <a:sysClr val="window" lastClr="FFFFFF"/>
              </a:solidFill>
              <a:latin typeface="Calibri"/>
              <a:ea typeface="+mn-ea"/>
              <a:cs typeface="+mn-cs"/>
            </a:rPr>
            <a:t>Certidões Negativas de Antecedentes Criminais da Justiça Estadual e Federal</a:t>
          </a:r>
        </a:p>
      </dgm:t>
    </dgm:pt>
    <dgm:pt modelId="{A48507AB-C33B-43FE-9B3D-47DA9190F271}" type="parTrans" cxnId="{1F27ADC6-9732-40C6-B47F-FD7620B35139}">
      <dgm:prSet/>
      <dgm:spPr>
        <a:xfrm>
          <a:off x="2361309" y="1258716"/>
          <a:ext cx="510895" cy="1347429"/>
        </a:xfrm>
        <a:custGeom>
          <a:avLst/>
          <a:gdLst/>
          <a:ahLst/>
          <a:cxnLst/>
          <a:rect l="0" t="0" r="0" b="0"/>
          <a:pathLst>
            <a:path>
              <a:moveTo>
                <a:pt x="0" y="1347429"/>
              </a:moveTo>
              <a:lnTo>
                <a:pt x="255447" y="1347429"/>
              </a:lnTo>
              <a:lnTo>
                <a:pt x="255447" y="0"/>
              </a:lnTo>
              <a:lnTo>
                <a:pt x="510895" y="0"/>
              </a:lnTo>
            </a:path>
          </a:pathLst>
        </a:custGeom>
        <a:noFill/>
        <a:ln w="25400" cap="flat" cmpd="sng" algn="ctr">
          <a:solidFill>
            <a:srgbClr val="4A66AC">
              <a:shade val="60000"/>
              <a:hueOff val="0"/>
              <a:satOff val="0"/>
              <a:lumOff val="0"/>
              <a:alphaOff val="0"/>
            </a:srgbClr>
          </a:solidFill>
          <a:prstDash val="solid"/>
        </a:ln>
        <a:effectLst/>
      </dgm:spPr>
      <dgm:t>
        <a:bodyPr/>
        <a:lstStyle/>
        <a:p>
          <a:pPr>
            <a:buNone/>
          </a:pPr>
          <a:endParaRPr lang="pt-BR">
            <a:solidFill>
              <a:sysClr val="windowText" lastClr="000000">
                <a:hueOff val="0"/>
                <a:satOff val="0"/>
                <a:lumOff val="0"/>
                <a:alphaOff val="0"/>
              </a:sysClr>
            </a:solidFill>
            <a:latin typeface="Calibri"/>
            <a:ea typeface="+mn-ea"/>
            <a:cs typeface="+mn-cs"/>
          </a:endParaRPr>
        </a:p>
      </dgm:t>
    </dgm:pt>
    <dgm:pt modelId="{F2A5B366-13F0-42D3-8DFA-7D2CD1C34C86}" type="sibTrans" cxnId="{1F27ADC6-9732-40C6-B47F-FD7620B35139}">
      <dgm:prSet/>
      <dgm:spPr/>
      <dgm:t>
        <a:bodyPr/>
        <a:lstStyle/>
        <a:p>
          <a:endParaRPr lang="pt-BR"/>
        </a:p>
      </dgm:t>
    </dgm:pt>
    <dgm:pt modelId="{CE58FA68-D17A-4719-9796-80E04671D671}">
      <dgm:prSet phldrT="[Texto]" custT="1"/>
      <dgm:spPr>
        <a:xfrm>
          <a:off x="2872204" y="2312595"/>
          <a:ext cx="3241958" cy="2447757"/>
        </a:xfrm>
        <a:prstGeom prst="rect">
          <a:avLst/>
        </a:prstGeom>
        <a:solidFill>
          <a:srgbClr val="4A66AC">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pPr>
            <a:buNone/>
          </a:pPr>
          <a:r>
            <a:rPr lang="pt-BR" sz="2000" dirty="0">
              <a:solidFill>
                <a:sysClr val="window" lastClr="FFFFFF"/>
              </a:solidFill>
              <a:latin typeface="Calibri"/>
              <a:ea typeface="+mn-ea"/>
              <a:cs typeface="+mn-cs"/>
            </a:rPr>
            <a:t>Declaração de não ter incidido em algumas das situações previstas no inciso I do art. 1º, da LC 64, de 1990 (modelo disponível no site do MPS</a:t>
          </a:r>
        </a:p>
      </dgm:t>
    </dgm:pt>
    <dgm:pt modelId="{7D084D53-D442-4669-A278-73A4FE8CBCE3}" type="parTrans" cxnId="{04C80849-AAAD-4B5E-A37B-2C93798DF876}">
      <dgm:prSet/>
      <dgm:spPr>
        <a:xfrm>
          <a:off x="2361309" y="2606145"/>
          <a:ext cx="510895" cy="930328"/>
        </a:xfrm>
        <a:custGeom>
          <a:avLst/>
          <a:gdLst/>
          <a:ahLst/>
          <a:cxnLst/>
          <a:rect l="0" t="0" r="0" b="0"/>
          <a:pathLst>
            <a:path>
              <a:moveTo>
                <a:pt x="0" y="0"/>
              </a:moveTo>
              <a:lnTo>
                <a:pt x="255447" y="0"/>
              </a:lnTo>
              <a:lnTo>
                <a:pt x="255447" y="930328"/>
              </a:lnTo>
              <a:lnTo>
                <a:pt x="510895" y="930328"/>
              </a:lnTo>
            </a:path>
          </a:pathLst>
        </a:custGeom>
        <a:noFill/>
        <a:ln w="25400" cap="flat" cmpd="sng" algn="ctr">
          <a:solidFill>
            <a:srgbClr val="4A66AC">
              <a:shade val="60000"/>
              <a:hueOff val="0"/>
              <a:satOff val="0"/>
              <a:lumOff val="0"/>
              <a:alphaOff val="0"/>
            </a:srgbClr>
          </a:solidFill>
          <a:prstDash val="solid"/>
        </a:ln>
        <a:effectLst/>
      </dgm:spPr>
      <dgm:t>
        <a:bodyPr/>
        <a:lstStyle/>
        <a:p>
          <a:pPr>
            <a:buNone/>
          </a:pPr>
          <a:endParaRPr lang="pt-BR">
            <a:solidFill>
              <a:sysClr val="windowText" lastClr="000000">
                <a:hueOff val="0"/>
                <a:satOff val="0"/>
                <a:lumOff val="0"/>
                <a:alphaOff val="0"/>
              </a:sysClr>
            </a:solidFill>
            <a:latin typeface="Calibri"/>
            <a:ea typeface="+mn-ea"/>
            <a:cs typeface="+mn-cs"/>
          </a:endParaRPr>
        </a:p>
      </dgm:t>
    </dgm:pt>
    <dgm:pt modelId="{481DA9BB-5201-4018-8B1C-924FCA39DA1B}" type="sibTrans" cxnId="{04C80849-AAAD-4B5E-A37B-2C93798DF876}">
      <dgm:prSet/>
      <dgm:spPr/>
      <dgm:t>
        <a:bodyPr/>
        <a:lstStyle/>
        <a:p>
          <a:endParaRPr lang="pt-BR"/>
        </a:p>
      </dgm:t>
    </dgm:pt>
    <dgm:pt modelId="{E4A2291A-7D6B-4989-836B-31C5AECF971A}" type="pres">
      <dgm:prSet presAssocID="{6B236443-8C5B-4F4F-82CF-9E0F3AE9946B}" presName="Name0" presStyleCnt="0">
        <dgm:presLayoutVars>
          <dgm:chPref val="1"/>
          <dgm:dir/>
          <dgm:animOne val="branch"/>
          <dgm:animLvl val="lvl"/>
          <dgm:resizeHandles val="exact"/>
        </dgm:presLayoutVars>
      </dgm:prSet>
      <dgm:spPr/>
    </dgm:pt>
    <dgm:pt modelId="{84C67569-B486-45D2-B318-4C4C6137F728}" type="pres">
      <dgm:prSet presAssocID="{47C7891D-867E-4110-98D0-6A212137401C}" presName="root1" presStyleCnt="0"/>
      <dgm:spPr/>
    </dgm:pt>
    <dgm:pt modelId="{6FAF0A75-3C33-432E-AD27-97C53E263A66}" type="pres">
      <dgm:prSet presAssocID="{47C7891D-867E-4110-98D0-6A212137401C}" presName="LevelOneTextNode" presStyleLbl="node0" presStyleIdx="0" presStyleCnt="1" custScaleX="115052" custScaleY="77430" custLinFactNeighborX="13911">
        <dgm:presLayoutVars>
          <dgm:chPref val="3"/>
        </dgm:presLayoutVars>
      </dgm:prSet>
      <dgm:spPr/>
    </dgm:pt>
    <dgm:pt modelId="{E4AACCD3-FE60-41B1-883E-E9CBAF4D5FC9}" type="pres">
      <dgm:prSet presAssocID="{47C7891D-867E-4110-98D0-6A212137401C}" presName="level2hierChild" presStyleCnt="0"/>
      <dgm:spPr/>
    </dgm:pt>
    <dgm:pt modelId="{1CE832CF-ED83-4A53-9A18-7356BB192DB3}" type="pres">
      <dgm:prSet presAssocID="{A48507AB-C33B-43FE-9B3D-47DA9190F271}" presName="conn2-1" presStyleLbl="parChTrans1D2" presStyleIdx="0" presStyleCnt="2"/>
      <dgm:spPr/>
    </dgm:pt>
    <dgm:pt modelId="{6BC787C4-FDB4-4677-911C-D4C053BBE560}" type="pres">
      <dgm:prSet presAssocID="{A48507AB-C33B-43FE-9B3D-47DA9190F271}" presName="connTx" presStyleLbl="parChTrans1D2" presStyleIdx="0" presStyleCnt="2"/>
      <dgm:spPr/>
    </dgm:pt>
    <dgm:pt modelId="{343FB8E0-E44F-4136-A786-12BCCC775562}" type="pres">
      <dgm:prSet presAssocID="{E24754B4-494F-4952-988B-DC1D04F488C9}" presName="root2" presStyleCnt="0"/>
      <dgm:spPr/>
    </dgm:pt>
    <dgm:pt modelId="{ECCFED54-8499-4141-BA20-0DECA778AB50}" type="pres">
      <dgm:prSet presAssocID="{E24754B4-494F-4952-988B-DC1D04F488C9}" presName="LevelTwoTextNode" presStyleLbl="node2" presStyleIdx="0" presStyleCnt="2" custScaleY="163249">
        <dgm:presLayoutVars>
          <dgm:chPref val="3"/>
        </dgm:presLayoutVars>
      </dgm:prSet>
      <dgm:spPr/>
    </dgm:pt>
    <dgm:pt modelId="{45F79647-A738-414F-9FB2-77865B6ACDF8}" type="pres">
      <dgm:prSet presAssocID="{E24754B4-494F-4952-988B-DC1D04F488C9}" presName="level3hierChild" presStyleCnt="0"/>
      <dgm:spPr/>
    </dgm:pt>
    <dgm:pt modelId="{09EE0DA3-6BBA-4C1B-8596-4E1B61A3E6FB}" type="pres">
      <dgm:prSet presAssocID="{7D084D53-D442-4669-A278-73A4FE8CBCE3}" presName="conn2-1" presStyleLbl="parChTrans1D2" presStyleIdx="1" presStyleCnt="2"/>
      <dgm:spPr/>
    </dgm:pt>
    <dgm:pt modelId="{F06A4EA1-A0D6-4294-B355-0DB6165E139D}" type="pres">
      <dgm:prSet presAssocID="{7D084D53-D442-4669-A278-73A4FE8CBCE3}" presName="connTx" presStyleLbl="parChTrans1D2" presStyleIdx="1" presStyleCnt="2"/>
      <dgm:spPr/>
    </dgm:pt>
    <dgm:pt modelId="{7B1161A5-8147-40B5-8711-05E6AD4079A3}" type="pres">
      <dgm:prSet presAssocID="{CE58FA68-D17A-4719-9796-80E04671D671}" presName="root2" presStyleCnt="0"/>
      <dgm:spPr/>
    </dgm:pt>
    <dgm:pt modelId="{F3EC9AD3-88CB-4044-9A48-F2D6D0B8FE38}" type="pres">
      <dgm:prSet presAssocID="{CE58FA68-D17A-4719-9796-80E04671D671}" presName="LevelTwoTextNode" presStyleLbl="node2" presStyleIdx="1" presStyleCnt="2" custScaleY="247648">
        <dgm:presLayoutVars>
          <dgm:chPref val="3"/>
        </dgm:presLayoutVars>
      </dgm:prSet>
      <dgm:spPr/>
    </dgm:pt>
    <dgm:pt modelId="{77137E9C-27B6-4E4F-A496-B7E8CDEC43FC}" type="pres">
      <dgm:prSet presAssocID="{CE58FA68-D17A-4719-9796-80E04671D671}" presName="level3hierChild" presStyleCnt="0"/>
      <dgm:spPr/>
    </dgm:pt>
  </dgm:ptLst>
  <dgm:cxnLst>
    <dgm:cxn modelId="{C10A6911-F043-4E15-9462-D75A3CABA12D}" type="presOf" srcId="{7D084D53-D442-4669-A278-73A4FE8CBCE3}" destId="{F06A4EA1-A0D6-4294-B355-0DB6165E139D}" srcOrd="1" destOrd="0" presId="urn:microsoft.com/office/officeart/2008/layout/HorizontalMultiLevelHierarchy"/>
    <dgm:cxn modelId="{2B1D915E-DD37-4833-B057-DB34CEDF848F}" type="presOf" srcId="{A48507AB-C33B-43FE-9B3D-47DA9190F271}" destId="{6BC787C4-FDB4-4677-911C-D4C053BBE560}" srcOrd="1" destOrd="0" presId="urn:microsoft.com/office/officeart/2008/layout/HorizontalMultiLevelHierarchy"/>
    <dgm:cxn modelId="{04C80849-AAAD-4B5E-A37B-2C93798DF876}" srcId="{47C7891D-867E-4110-98D0-6A212137401C}" destId="{CE58FA68-D17A-4719-9796-80E04671D671}" srcOrd="1" destOrd="0" parTransId="{7D084D53-D442-4669-A278-73A4FE8CBCE3}" sibTransId="{481DA9BB-5201-4018-8B1C-924FCA39DA1B}"/>
    <dgm:cxn modelId="{F1B548AA-7469-462C-8243-7C57C4CC3DB5}" type="presOf" srcId="{E24754B4-494F-4952-988B-DC1D04F488C9}" destId="{ECCFED54-8499-4141-BA20-0DECA778AB50}" srcOrd="0" destOrd="0" presId="urn:microsoft.com/office/officeart/2008/layout/HorizontalMultiLevelHierarchy"/>
    <dgm:cxn modelId="{73F1E7C0-64CA-4E1F-8639-2C90F54CBFD7}" type="presOf" srcId="{A48507AB-C33B-43FE-9B3D-47DA9190F271}" destId="{1CE832CF-ED83-4A53-9A18-7356BB192DB3}" srcOrd="0" destOrd="0" presId="urn:microsoft.com/office/officeart/2008/layout/HorizontalMultiLevelHierarchy"/>
    <dgm:cxn modelId="{1F27ADC6-9732-40C6-B47F-FD7620B35139}" srcId="{47C7891D-867E-4110-98D0-6A212137401C}" destId="{E24754B4-494F-4952-988B-DC1D04F488C9}" srcOrd="0" destOrd="0" parTransId="{A48507AB-C33B-43FE-9B3D-47DA9190F271}" sibTransId="{F2A5B366-13F0-42D3-8DFA-7D2CD1C34C86}"/>
    <dgm:cxn modelId="{186F82CC-04EE-4EA8-B728-BD995EECDECD}" srcId="{6B236443-8C5B-4F4F-82CF-9E0F3AE9946B}" destId="{47C7891D-867E-4110-98D0-6A212137401C}" srcOrd="0" destOrd="0" parTransId="{E0314F82-854A-42A7-923D-68D4F76FB806}" sibTransId="{05378AD5-DBA6-4AC3-B67C-347C19C0727D}"/>
    <dgm:cxn modelId="{C3C084D2-04BE-4A63-994C-2DB8990CF18D}" type="presOf" srcId="{CE58FA68-D17A-4719-9796-80E04671D671}" destId="{F3EC9AD3-88CB-4044-9A48-F2D6D0B8FE38}" srcOrd="0" destOrd="0" presId="urn:microsoft.com/office/officeart/2008/layout/HorizontalMultiLevelHierarchy"/>
    <dgm:cxn modelId="{2C4B2EDA-ACAB-46BF-AFFA-704EA0047142}" type="presOf" srcId="{6B236443-8C5B-4F4F-82CF-9E0F3AE9946B}" destId="{E4A2291A-7D6B-4989-836B-31C5AECF971A}" srcOrd="0" destOrd="0" presId="urn:microsoft.com/office/officeart/2008/layout/HorizontalMultiLevelHierarchy"/>
    <dgm:cxn modelId="{D1FB47DF-87DA-4355-B00D-25F81C732BFE}" type="presOf" srcId="{7D084D53-D442-4669-A278-73A4FE8CBCE3}" destId="{09EE0DA3-6BBA-4C1B-8596-4E1B61A3E6FB}" srcOrd="0" destOrd="0" presId="urn:microsoft.com/office/officeart/2008/layout/HorizontalMultiLevelHierarchy"/>
    <dgm:cxn modelId="{DCF545F0-C3A6-44D3-8BE4-B498C3F14070}" type="presOf" srcId="{47C7891D-867E-4110-98D0-6A212137401C}" destId="{6FAF0A75-3C33-432E-AD27-97C53E263A66}" srcOrd="0" destOrd="0" presId="urn:microsoft.com/office/officeart/2008/layout/HorizontalMultiLevelHierarchy"/>
    <dgm:cxn modelId="{B7912E05-1A7F-4C68-8056-854C587FF42E}" type="presParOf" srcId="{E4A2291A-7D6B-4989-836B-31C5AECF971A}" destId="{84C67569-B486-45D2-B318-4C4C6137F728}" srcOrd="0" destOrd="0" presId="urn:microsoft.com/office/officeart/2008/layout/HorizontalMultiLevelHierarchy"/>
    <dgm:cxn modelId="{625B48BD-FFF9-4C9D-9AD3-65B54B09D535}" type="presParOf" srcId="{84C67569-B486-45D2-B318-4C4C6137F728}" destId="{6FAF0A75-3C33-432E-AD27-97C53E263A66}" srcOrd="0" destOrd="0" presId="urn:microsoft.com/office/officeart/2008/layout/HorizontalMultiLevelHierarchy"/>
    <dgm:cxn modelId="{072609E6-8191-44D4-877D-F7A2012593D1}" type="presParOf" srcId="{84C67569-B486-45D2-B318-4C4C6137F728}" destId="{E4AACCD3-FE60-41B1-883E-E9CBAF4D5FC9}" srcOrd="1" destOrd="0" presId="urn:microsoft.com/office/officeart/2008/layout/HorizontalMultiLevelHierarchy"/>
    <dgm:cxn modelId="{6112FC89-F70C-4AEC-97AE-AD2FF8081345}" type="presParOf" srcId="{E4AACCD3-FE60-41B1-883E-E9CBAF4D5FC9}" destId="{1CE832CF-ED83-4A53-9A18-7356BB192DB3}" srcOrd="0" destOrd="0" presId="urn:microsoft.com/office/officeart/2008/layout/HorizontalMultiLevelHierarchy"/>
    <dgm:cxn modelId="{B5593DD5-7C65-4580-BD24-2C0946937751}" type="presParOf" srcId="{1CE832CF-ED83-4A53-9A18-7356BB192DB3}" destId="{6BC787C4-FDB4-4677-911C-D4C053BBE560}" srcOrd="0" destOrd="0" presId="urn:microsoft.com/office/officeart/2008/layout/HorizontalMultiLevelHierarchy"/>
    <dgm:cxn modelId="{01C7F257-F432-4F5D-899D-6F42BD78755A}" type="presParOf" srcId="{E4AACCD3-FE60-41B1-883E-E9CBAF4D5FC9}" destId="{343FB8E0-E44F-4136-A786-12BCCC775562}" srcOrd="1" destOrd="0" presId="urn:microsoft.com/office/officeart/2008/layout/HorizontalMultiLevelHierarchy"/>
    <dgm:cxn modelId="{C1C8303A-A860-41AD-84C0-5323E074D1B2}" type="presParOf" srcId="{343FB8E0-E44F-4136-A786-12BCCC775562}" destId="{ECCFED54-8499-4141-BA20-0DECA778AB50}" srcOrd="0" destOrd="0" presId="urn:microsoft.com/office/officeart/2008/layout/HorizontalMultiLevelHierarchy"/>
    <dgm:cxn modelId="{904CA297-0568-4733-8A9E-8065369D410F}" type="presParOf" srcId="{343FB8E0-E44F-4136-A786-12BCCC775562}" destId="{45F79647-A738-414F-9FB2-77865B6ACDF8}" srcOrd="1" destOrd="0" presId="urn:microsoft.com/office/officeart/2008/layout/HorizontalMultiLevelHierarchy"/>
    <dgm:cxn modelId="{81A5F47C-DD83-4418-8555-3D5416DE5621}" type="presParOf" srcId="{E4AACCD3-FE60-41B1-883E-E9CBAF4D5FC9}" destId="{09EE0DA3-6BBA-4C1B-8596-4E1B61A3E6FB}" srcOrd="2" destOrd="0" presId="urn:microsoft.com/office/officeart/2008/layout/HorizontalMultiLevelHierarchy"/>
    <dgm:cxn modelId="{19B8312D-E778-4B7F-8180-2740F076D970}" type="presParOf" srcId="{09EE0DA3-6BBA-4C1B-8596-4E1B61A3E6FB}" destId="{F06A4EA1-A0D6-4294-B355-0DB6165E139D}" srcOrd="0" destOrd="0" presId="urn:microsoft.com/office/officeart/2008/layout/HorizontalMultiLevelHierarchy"/>
    <dgm:cxn modelId="{6DE1CBC0-C7FE-4C20-A6E0-0C807E5CA1A9}" type="presParOf" srcId="{E4AACCD3-FE60-41B1-883E-E9CBAF4D5FC9}" destId="{7B1161A5-8147-40B5-8711-05E6AD4079A3}" srcOrd="3" destOrd="0" presId="urn:microsoft.com/office/officeart/2008/layout/HorizontalMultiLevelHierarchy"/>
    <dgm:cxn modelId="{C69C4B50-F0A0-4611-A65A-88F0212D1BDF}" type="presParOf" srcId="{7B1161A5-8147-40B5-8711-05E6AD4079A3}" destId="{F3EC9AD3-88CB-4044-9A48-F2D6D0B8FE38}" srcOrd="0" destOrd="0" presId="urn:microsoft.com/office/officeart/2008/layout/HorizontalMultiLevelHierarchy"/>
    <dgm:cxn modelId="{7375C27C-5916-4750-934C-D583DD843DBB}" type="presParOf" srcId="{7B1161A5-8147-40B5-8711-05E6AD4079A3}" destId="{77137E9C-27B6-4E4F-A496-B7E8CDEC43FC}"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765A6F0-FF65-4F95-80E6-06E0FBBB16BC}" type="doc">
      <dgm:prSet loTypeId="urn:microsoft.com/office/officeart/2008/layout/PictureStrips" loCatId="list" qsTypeId="urn:microsoft.com/office/officeart/2005/8/quickstyle/simple1" qsCatId="simple" csTypeId="urn:microsoft.com/office/officeart/2005/8/colors/accent1_2" csCatId="accent1" phldr="1"/>
      <dgm:spPr/>
      <dgm:t>
        <a:bodyPr/>
        <a:lstStyle/>
        <a:p>
          <a:endParaRPr lang="pt-BR"/>
        </a:p>
      </dgm:t>
    </dgm:pt>
    <dgm:pt modelId="{F4AF5E6A-E6FC-4D0F-B5A6-FF0DF78E6D5E}">
      <dgm:prSet phldrT="[Texto]" custT="1"/>
      <dgm:spPr/>
      <dgm:t>
        <a:bodyPr/>
        <a:lstStyle/>
        <a:p>
          <a:pPr algn="just"/>
          <a:r>
            <a:rPr lang="pt-BR" sz="2000" dirty="0"/>
            <a:t>Renovada a cada 2 anos a partir da última validação.</a:t>
          </a:r>
        </a:p>
      </dgm:t>
    </dgm:pt>
    <dgm:pt modelId="{6416DF3B-096C-4D70-8DD4-389068425019}" type="parTrans" cxnId="{EA921018-AAE8-486C-8581-E86CDDD6A8CB}">
      <dgm:prSet/>
      <dgm:spPr/>
      <dgm:t>
        <a:bodyPr/>
        <a:lstStyle/>
        <a:p>
          <a:endParaRPr lang="pt-BR"/>
        </a:p>
      </dgm:t>
    </dgm:pt>
    <dgm:pt modelId="{CC869066-C147-4159-BCF9-C3B9DE23D70D}" type="sibTrans" cxnId="{EA921018-AAE8-486C-8581-E86CDDD6A8CB}">
      <dgm:prSet/>
      <dgm:spPr/>
      <dgm:t>
        <a:bodyPr/>
        <a:lstStyle/>
        <a:p>
          <a:endParaRPr lang="pt-BR"/>
        </a:p>
      </dgm:t>
    </dgm:pt>
    <dgm:pt modelId="{5123FA38-5779-40BD-BABC-123B06EA23F9}">
      <dgm:prSet phldrT="[Texto]" custT="1"/>
      <dgm:spPr/>
      <dgm:t>
        <a:bodyPr/>
        <a:lstStyle/>
        <a:p>
          <a:pPr algn="just"/>
          <a:r>
            <a:rPr lang="pt-BR" sz="2000" dirty="0"/>
            <a:t>Vigente a partir de 27/06/2020 (60 dias, contados da publicação da Portaria.</a:t>
          </a:r>
        </a:p>
      </dgm:t>
    </dgm:pt>
    <dgm:pt modelId="{9B675036-2638-4BBC-92BB-204CAA16584C}" type="parTrans" cxnId="{5D171201-232A-4725-82CB-9ABF9800B3EB}">
      <dgm:prSet/>
      <dgm:spPr/>
      <dgm:t>
        <a:bodyPr/>
        <a:lstStyle/>
        <a:p>
          <a:endParaRPr lang="pt-BR"/>
        </a:p>
      </dgm:t>
    </dgm:pt>
    <dgm:pt modelId="{E02607A6-37FA-4347-ACA2-B571ECC47ACF}" type="sibTrans" cxnId="{5D171201-232A-4725-82CB-9ABF9800B3EB}">
      <dgm:prSet/>
      <dgm:spPr/>
      <dgm:t>
        <a:bodyPr/>
        <a:lstStyle/>
        <a:p>
          <a:endParaRPr lang="pt-BR"/>
        </a:p>
      </dgm:t>
    </dgm:pt>
    <dgm:pt modelId="{C9FEC348-9195-44A0-AFBE-2F86347A2616}" type="pres">
      <dgm:prSet presAssocID="{8765A6F0-FF65-4F95-80E6-06E0FBBB16BC}" presName="Name0" presStyleCnt="0">
        <dgm:presLayoutVars>
          <dgm:dir/>
          <dgm:resizeHandles val="exact"/>
        </dgm:presLayoutVars>
      </dgm:prSet>
      <dgm:spPr/>
    </dgm:pt>
    <dgm:pt modelId="{30088E44-4AE2-45EA-B317-A72087856D5A}" type="pres">
      <dgm:prSet presAssocID="{F4AF5E6A-E6FC-4D0F-B5A6-FF0DF78E6D5E}" presName="composite" presStyleCnt="0"/>
      <dgm:spPr/>
    </dgm:pt>
    <dgm:pt modelId="{D8910C46-FD2F-481C-AF72-57F22B041791}" type="pres">
      <dgm:prSet presAssocID="{F4AF5E6A-E6FC-4D0F-B5A6-FF0DF78E6D5E}" presName="rect1" presStyleLbl="trAlignAcc1" presStyleIdx="0" presStyleCnt="2">
        <dgm:presLayoutVars>
          <dgm:bulletEnabled val="1"/>
        </dgm:presLayoutVars>
      </dgm:prSet>
      <dgm:spPr/>
    </dgm:pt>
    <dgm:pt modelId="{05DE7EAE-8450-4251-BC7D-CCD308D30488}" type="pres">
      <dgm:prSet presAssocID="{F4AF5E6A-E6FC-4D0F-B5A6-FF0DF78E6D5E}" presName="rect2" presStyleLbl="fgImgPlace1" presStyleIdx="0" presStyleCnt="2" custScaleX="112652"/>
      <dgm:spPr>
        <a:prstGeom prst="rightArrow">
          <a:avLst/>
        </a:prstGeom>
      </dgm:spPr>
    </dgm:pt>
    <dgm:pt modelId="{A1D7B136-9306-45C8-93CF-4EB7FF63AAB6}" type="pres">
      <dgm:prSet presAssocID="{CC869066-C147-4159-BCF9-C3B9DE23D70D}" presName="sibTrans" presStyleCnt="0"/>
      <dgm:spPr/>
    </dgm:pt>
    <dgm:pt modelId="{8CBE9BBB-D6E2-4057-A225-5DDBAC5B053D}" type="pres">
      <dgm:prSet presAssocID="{5123FA38-5779-40BD-BABC-123B06EA23F9}" presName="composite" presStyleCnt="0"/>
      <dgm:spPr/>
    </dgm:pt>
    <dgm:pt modelId="{99654348-4D1D-43BA-B133-94459F99F504}" type="pres">
      <dgm:prSet presAssocID="{5123FA38-5779-40BD-BABC-123B06EA23F9}" presName="rect1" presStyleLbl="trAlignAcc1" presStyleIdx="1" presStyleCnt="2">
        <dgm:presLayoutVars>
          <dgm:bulletEnabled val="1"/>
        </dgm:presLayoutVars>
      </dgm:prSet>
      <dgm:spPr/>
    </dgm:pt>
    <dgm:pt modelId="{5FC65A73-AE9F-4954-9DCD-9863D3540977}" type="pres">
      <dgm:prSet presAssocID="{5123FA38-5779-40BD-BABC-123B06EA23F9}" presName="rect2" presStyleLbl="fgImgPlace1" presStyleIdx="1" presStyleCnt="2"/>
      <dgm:spPr>
        <a:prstGeom prst="rightArrow">
          <a:avLst/>
        </a:prstGeom>
      </dgm:spPr>
    </dgm:pt>
  </dgm:ptLst>
  <dgm:cxnLst>
    <dgm:cxn modelId="{5D171201-232A-4725-82CB-9ABF9800B3EB}" srcId="{8765A6F0-FF65-4F95-80E6-06E0FBBB16BC}" destId="{5123FA38-5779-40BD-BABC-123B06EA23F9}" srcOrd="1" destOrd="0" parTransId="{9B675036-2638-4BBC-92BB-204CAA16584C}" sibTransId="{E02607A6-37FA-4347-ACA2-B571ECC47ACF}"/>
    <dgm:cxn modelId="{EA921018-AAE8-486C-8581-E86CDDD6A8CB}" srcId="{8765A6F0-FF65-4F95-80E6-06E0FBBB16BC}" destId="{F4AF5E6A-E6FC-4D0F-B5A6-FF0DF78E6D5E}" srcOrd="0" destOrd="0" parTransId="{6416DF3B-096C-4D70-8DD4-389068425019}" sibTransId="{CC869066-C147-4159-BCF9-C3B9DE23D70D}"/>
    <dgm:cxn modelId="{6D7E3D1F-3E2D-4790-AB78-FA4818C44315}" type="presOf" srcId="{8765A6F0-FF65-4F95-80E6-06E0FBBB16BC}" destId="{C9FEC348-9195-44A0-AFBE-2F86347A2616}" srcOrd="0" destOrd="0" presId="urn:microsoft.com/office/officeart/2008/layout/PictureStrips"/>
    <dgm:cxn modelId="{840914AF-211F-47A0-9FA6-A3F16664D88E}" type="presOf" srcId="{F4AF5E6A-E6FC-4D0F-B5A6-FF0DF78E6D5E}" destId="{D8910C46-FD2F-481C-AF72-57F22B041791}" srcOrd="0" destOrd="0" presId="urn:microsoft.com/office/officeart/2008/layout/PictureStrips"/>
    <dgm:cxn modelId="{36A7E5C4-A824-43FA-89BA-58097483D28E}" type="presOf" srcId="{5123FA38-5779-40BD-BABC-123B06EA23F9}" destId="{99654348-4D1D-43BA-B133-94459F99F504}" srcOrd="0" destOrd="0" presId="urn:microsoft.com/office/officeart/2008/layout/PictureStrips"/>
    <dgm:cxn modelId="{FAC6D27A-F043-4B41-9995-FBE137F92541}" type="presParOf" srcId="{C9FEC348-9195-44A0-AFBE-2F86347A2616}" destId="{30088E44-4AE2-45EA-B317-A72087856D5A}" srcOrd="0" destOrd="0" presId="urn:microsoft.com/office/officeart/2008/layout/PictureStrips"/>
    <dgm:cxn modelId="{63324838-B780-487A-A9E9-B753D85CCCDE}" type="presParOf" srcId="{30088E44-4AE2-45EA-B317-A72087856D5A}" destId="{D8910C46-FD2F-481C-AF72-57F22B041791}" srcOrd="0" destOrd="0" presId="urn:microsoft.com/office/officeart/2008/layout/PictureStrips"/>
    <dgm:cxn modelId="{F3754A5F-E6AF-48D2-9CD2-4122D555BABC}" type="presParOf" srcId="{30088E44-4AE2-45EA-B317-A72087856D5A}" destId="{05DE7EAE-8450-4251-BC7D-CCD308D30488}" srcOrd="1" destOrd="0" presId="urn:microsoft.com/office/officeart/2008/layout/PictureStrips"/>
    <dgm:cxn modelId="{B0B0FD2B-E308-4925-8B37-3CC4C94982BF}" type="presParOf" srcId="{C9FEC348-9195-44A0-AFBE-2F86347A2616}" destId="{A1D7B136-9306-45C8-93CF-4EB7FF63AAB6}" srcOrd="1" destOrd="0" presId="urn:microsoft.com/office/officeart/2008/layout/PictureStrips"/>
    <dgm:cxn modelId="{D7A57732-0FEF-432F-BFCC-46D38D7C0F07}" type="presParOf" srcId="{C9FEC348-9195-44A0-AFBE-2F86347A2616}" destId="{8CBE9BBB-D6E2-4057-A225-5DDBAC5B053D}" srcOrd="2" destOrd="0" presId="urn:microsoft.com/office/officeart/2008/layout/PictureStrips"/>
    <dgm:cxn modelId="{64FDDD33-2A54-4397-B646-DC7471C33525}" type="presParOf" srcId="{8CBE9BBB-D6E2-4057-A225-5DDBAC5B053D}" destId="{99654348-4D1D-43BA-B133-94459F99F504}" srcOrd="0" destOrd="0" presId="urn:microsoft.com/office/officeart/2008/layout/PictureStrips"/>
    <dgm:cxn modelId="{78A47DBA-8BE2-4EB3-857B-09D2DF16B3E6}" type="presParOf" srcId="{8CBE9BBB-D6E2-4057-A225-5DDBAC5B053D}" destId="{5FC65A73-AE9F-4954-9DCD-9863D3540977}" srcOrd="1" destOrd="0" presId="urn:microsoft.com/office/officeart/2008/layout/PictureStrip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0C32D7E-6857-426F-9F64-BA5BA730293B}" type="doc">
      <dgm:prSet loTypeId="urn:microsoft.com/office/officeart/2005/8/layout/arrow5" loCatId="relationship" qsTypeId="urn:microsoft.com/office/officeart/2005/8/quickstyle/simple1" qsCatId="simple" csTypeId="urn:microsoft.com/office/officeart/2005/8/colors/accent1_2" csCatId="accent1" phldr="1"/>
      <dgm:spPr/>
      <dgm:t>
        <a:bodyPr/>
        <a:lstStyle/>
        <a:p>
          <a:endParaRPr lang="pt-BR"/>
        </a:p>
      </dgm:t>
    </dgm:pt>
    <dgm:pt modelId="{4AA5A6BB-F133-480E-8ACA-6FEDD922E209}">
      <dgm:prSet phldrT="[Texto]" custT="1"/>
      <dgm:spPr/>
      <dgm:t>
        <a:bodyPr/>
        <a:lstStyle/>
        <a:p>
          <a:r>
            <a:rPr lang="pt-BR" sz="2200" b="1" dirty="0">
              <a:solidFill>
                <a:schemeClr val="tx1"/>
              </a:solidFill>
              <a:effectLst>
                <a:outerShdw blurRad="38100" dist="38100" dir="2700000" algn="tl">
                  <a:srgbClr val="000000">
                    <a:alpha val="43137"/>
                  </a:srgbClr>
                </a:outerShdw>
              </a:effectLst>
            </a:rPr>
            <a:t>Governança visa melhorar a  gestão, de modo que essa seja capaz de alcançar os melhores resultados organizacionais, entendidos como os melhores resultados do ponto de vista da sociedade.</a:t>
          </a:r>
        </a:p>
      </dgm:t>
    </dgm:pt>
    <dgm:pt modelId="{5B58076C-177B-4BAA-BF9D-E5EF824F17C7}" type="parTrans" cxnId="{CB7CC870-F9B3-45EE-9651-A6FE8D956E10}">
      <dgm:prSet/>
      <dgm:spPr/>
      <dgm:t>
        <a:bodyPr/>
        <a:lstStyle/>
        <a:p>
          <a:endParaRPr lang="pt-BR"/>
        </a:p>
      </dgm:t>
    </dgm:pt>
    <dgm:pt modelId="{2943FFDF-B037-4F09-85C6-C80C6369E28D}" type="sibTrans" cxnId="{CB7CC870-F9B3-45EE-9651-A6FE8D956E10}">
      <dgm:prSet/>
      <dgm:spPr/>
      <dgm:t>
        <a:bodyPr/>
        <a:lstStyle/>
        <a:p>
          <a:endParaRPr lang="pt-BR"/>
        </a:p>
      </dgm:t>
    </dgm:pt>
    <dgm:pt modelId="{E65F1922-B3E3-4F19-8DE4-BEB6D0A6E0E7}">
      <dgm:prSet phldrT="[Texto]" custT="1"/>
      <dgm:spPr/>
      <dgm:t>
        <a:bodyPr/>
        <a:lstStyle/>
        <a:p>
          <a:r>
            <a:rPr lang="pt-BR" sz="2200" b="1" dirty="0">
              <a:solidFill>
                <a:schemeClr val="tx1"/>
              </a:solidFill>
              <a:effectLst>
                <a:outerShdw blurRad="38100" dist="38100" dir="2700000" algn="tl">
                  <a:srgbClr val="000000">
                    <a:alpha val="43137"/>
                  </a:srgbClr>
                </a:outerShdw>
              </a:effectLst>
            </a:rPr>
            <a:t>A entidade com boa Governança, como regra, também será uma entidade com boa gestão, pois a Governança vai identificar os problemas na gestão e realizar os ajustes necessários.</a:t>
          </a:r>
        </a:p>
      </dgm:t>
    </dgm:pt>
    <dgm:pt modelId="{F90D73CE-D17C-4415-AFF6-5DF13E4CD9D4}" type="parTrans" cxnId="{2053E0FC-B78F-43AD-BB39-C3AD79C61EFD}">
      <dgm:prSet/>
      <dgm:spPr/>
      <dgm:t>
        <a:bodyPr/>
        <a:lstStyle/>
        <a:p>
          <a:endParaRPr lang="pt-BR"/>
        </a:p>
      </dgm:t>
    </dgm:pt>
    <dgm:pt modelId="{435B6B05-4B18-414E-9F9A-70888B88C798}" type="sibTrans" cxnId="{2053E0FC-B78F-43AD-BB39-C3AD79C61EFD}">
      <dgm:prSet/>
      <dgm:spPr/>
      <dgm:t>
        <a:bodyPr/>
        <a:lstStyle/>
        <a:p>
          <a:endParaRPr lang="pt-BR"/>
        </a:p>
      </dgm:t>
    </dgm:pt>
    <dgm:pt modelId="{001B7A5A-729B-4C28-AC43-489BA7CE9CBF}" type="pres">
      <dgm:prSet presAssocID="{C0C32D7E-6857-426F-9F64-BA5BA730293B}" presName="diagram" presStyleCnt="0">
        <dgm:presLayoutVars>
          <dgm:dir/>
          <dgm:resizeHandles val="exact"/>
        </dgm:presLayoutVars>
      </dgm:prSet>
      <dgm:spPr/>
    </dgm:pt>
    <dgm:pt modelId="{A7B6ADA0-53ED-471C-BF06-AE5BB5220AC4}" type="pres">
      <dgm:prSet presAssocID="{4AA5A6BB-F133-480E-8ACA-6FEDD922E209}" presName="arrow" presStyleLbl="node1" presStyleIdx="0" presStyleCnt="2" custScaleX="116795" custScaleY="100608">
        <dgm:presLayoutVars>
          <dgm:bulletEnabled val="1"/>
        </dgm:presLayoutVars>
      </dgm:prSet>
      <dgm:spPr/>
    </dgm:pt>
    <dgm:pt modelId="{87CB5126-8057-44A7-A3C0-AAC651EB2F9A}" type="pres">
      <dgm:prSet presAssocID="{E65F1922-B3E3-4F19-8DE4-BEB6D0A6E0E7}" presName="arrow" presStyleLbl="node1" presStyleIdx="1" presStyleCnt="2" custScaleX="104927" custScaleY="100608">
        <dgm:presLayoutVars>
          <dgm:bulletEnabled val="1"/>
        </dgm:presLayoutVars>
      </dgm:prSet>
      <dgm:spPr/>
    </dgm:pt>
  </dgm:ptLst>
  <dgm:cxnLst>
    <dgm:cxn modelId="{CB7CC870-F9B3-45EE-9651-A6FE8D956E10}" srcId="{C0C32D7E-6857-426F-9F64-BA5BA730293B}" destId="{4AA5A6BB-F133-480E-8ACA-6FEDD922E209}" srcOrd="0" destOrd="0" parTransId="{5B58076C-177B-4BAA-BF9D-E5EF824F17C7}" sibTransId="{2943FFDF-B037-4F09-85C6-C80C6369E28D}"/>
    <dgm:cxn modelId="{B40A5859-83B5-4C8D-9CBA-B4D129F90C7F}" type="presOf" srcId="{C0C32D7E-6857-426F-9F64-BA5BA730293B}" destId="{001B7A5A-729B-4C28-AC43-489BA7CE9CBF}" srcOrd="0" destOrd="0" presId="urn:microsoft.com/office/officeart/2005/8/layout/arrow5"/>
    <dgm:cxn modelId="{0786A4A8-99FD-4E92-92D1-09127673918E}" type="presOf" srcId="{4AA5A6BB-F133-480E-8ACA-6FEDD922E209}" destId="{A7B6ADA0-53ED-471C-BF06-AE5BB5220AC4}" srcOrd="0" destOrd="0" presId="urn:microsoft.com/office/officeart/2005/8/layout/arrow5"/>
    <dgm:cxn modelId="{CC8A39F6-013A-41B0-A162-F4D8F5882A54}" type="presOf" srcId="{E65F1922-B3E3-4F19-8DE4-BEB6D0A6E0E7}" destId="{87CB5126-8057-44A7-A3C0-AAC651EB2F9A}" srcOrd="0" destOrd="0" presId="urn:microsoft.com/office/officeart/2005/8/layout/arrow5"/>
    <dgm:cxn modelId="{2053E0FC-B78F-43AD-BB39-C3AD79C61EFD}" srcId="{C0C32D7E-6857-426F-9F64-BA5BA730293B}" destId="{E65F1922-B3E3-4F19-8DE4-BEB6D0A6E0E7}" srcOrd="1" destOrd="0" parTransId="{F90D73CE-D17C-4415-AFF6-5DF13E4CD9D4}" sibTransId="{435B6B05-4B18-414E-9F9A-70888B88C798}"/>
    <dgm:cxn modelId="{DF601109-CB27-4B39-8D6A-EFF6E30E8CDD}" type="presParOf" srcId="{001B7A5A-729B-4C28-AC43-489BA7CE9CBF}" destId="{A7B6ADA0-53ED-471C-BF06-AE5BB5220AC4}" srcOrd="0" destOrd="0" presId="urn:microsoft.com/office/officeart/2005/8/layout/arrow5"/>
    <dgm:cxn modelId="{52BD9D7B-1109-438A-9BED-2FF50EDA6355}" type="presParOf" srcId="{001B7A5A-729B-4C28-AC43-489BA7CE9CBF}" destId="{87CB5126-8057-44A7-A3C0-AAC651EB2F9A}" srcOrd="1" destOrd="0" presId="urn:microsoft.com/office/officeart/2005/8/layout/arrow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F8EE2EA-7B5E-40D9-A36F-74BA8868ECB1}"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pt-BR"/>
        </a:p>
      </dgm:t>
    </dgm:pt>
    <dgm:pt modelId="{F8E340D2-6E83-45F8-B56D-69135FB40395}">
      <dgm:prSet phldrT="[Texto]"/>
      <dgm:spPr>
        <a:solidFill>
          <a:srgbClr val="FF0000">
            <a:alpha val="50000"/>
          </a:srgbClr>
        </a:solidFill>
      </dgm:spPr>
      <dgm:t>
        <a:bodyPr/>
        <a:lstStyle/>
        <a:p>
          <a:r>
            <a:rPr lang="pt-BR"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ALGUNS PROBLEMAS ENFRENTADOS PELOS RPPS</a:t>
          </a:r>
        </a:p>
      </dgm:t>
    </dgm:pt>
    <dgm:pt modelId="{AA294681-C07D-4759-8BE3-C17076B0C3FC}" type="parTrans" cxnId="{45FB3C9A-6A1A-44A8-89AC-D21C1AAD7AFC}">
      <dgm:prSet/>
      <dgm:spPr/>
      <dgm:t>
        <a:bodyPr/>
        <a:lstStyle/>
        <a:p>
          <a:endParaRPr lang="pt-BR"/>
        </a:p>
      </dgm:t>
    </dgm:pt>
    <dgm:pt modelId="{AF4D3ED5-8D58-430D-A6D2-5A82292FDBA0}" type="sibTrans" cxnId="{45FB3C9A-6A1A-44A8-89AC-D21C1AAD7AFC}">
      <dgm:prSet/>
      <dgm:spPr/>
      <dgm:t>
        <a:bodyPr/>
        <a:lstStyle/>
        <a:p>
          <a:endParaRPr lang="pt-BR"/>
        </a:p>
      </dgm:t>
    </dgm:pt>
    <dgm:pt modelId="{B2D830EA-74B2-4BC6-AE7F-8C92C3B48C0A}">
      <dgm:prSet phldrT="[Texto]" custT="1"/>
      <dgm:spPr>
        <a:solidFill>
          <a:schemeClr val="accent2">
            <a:alpha val="50000"/>
          </a:schemeClr>
        </a:solidFill>
      </dgm:spPr>
      <dgm:t>
        <a:bodyPr/>
        <a:lstStyle/>
        <a:p>
          <a:r>
            <a:rPr lang="pt-BR"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Estruturais</a:t>
          </a:r>
        </a:p>
      </dgm:t>
    </dgm:pt>
    <dgm:pt modelId="{A0C7F80D-43B7-4CDC-B314-E3D6974A0D03}" type="parTrans" cxnId="{6541F6B6-7A11-421E-BD1E-882CDA7DC95A}">
      <dgm:prSet/>
      <dgm:spPr/>
      <dgm:t>
        <a:bodyPr/>
        <a:lstStyle/>
        <a:p>
          <a:endParaRPr lang="pt-BR"/>
        </a:p>
      </dgm:t>
    </dgm:pt>
    <dgm:pt modelId="{9339EFC4-6D63-48BA-A736-8C68FF9FCD88}" type="sibTrans" cxnId="{6541F6B6-7A11-421E-BD1E-882CDA7DC95A}">
      <dgm:prSet/>
      <dgm:spPr/>
      <dgm:t>
        <a:bodyPr/>
        <a:lstStyle/>
        <a:p>
          <a:endParaRPr lang="pt-BR"/>
        </a:p>
      </dgm:t>
    </dgm:pt>
    <dgm:pt modelId="{F852967A-67B9-4548-8DC8-7983E9A8F059}">
      <dgm:prSet phldrT="[Texto]" custT="1"/>
      <dgm:spPr>
        <a:solidFill>
          <a:schemeClr val="accent3">
            <a:alpha val="50000"/>
          </a:schemeClr>
        </a:solidFill>
      </dgm:spPr>
      <dgm:t>
        <a:bodyPr/>
        <a:lstStyle/>
        <a:p>
          <a:r>
            <a:rPr lang="pt-BR"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Atuarias</a:t>
          </a:r>
        </a:p>
      </dgm:t>
    </dgm:pt>
    <dgm:pt modelId="{513AD32D-DF19-4F94-9CE3-70FC06D54E61}" type="parTrans" cxnId="{9CC7AE6B-4D60-425C-9C0B-AEDF6D6584E3}">
      <dgm:prSet/>
      <dgm:spPr/>
      <dgm:t>
        <a:bodyPr/>
        <a:lstStyle/>
        <a:p>
          <a:endParaRPr lang="pt-BR"/>
        </a:p>
      </dgm:t>
    </dgm:pt>
    <dgm:pt modelId="{3CCBF9B1-CDB6-4B85-BF60-B6BBD9FF881C}" type="sibTrans" cxnId="{9CC7AE6B-4D60-425C-9C0B-AEDF6D6584E3}">
      <dgm:prSet/>
      <dgm:spPr/>
      <dgm:t>
        <a:bodyPr/>
        <a:lstStyle/>
        <a:p>
          <a:endParaRPr lang="pt-BR"/>
        </a:p>
      </dgm:t>
    </dgm:pt>
    <dgm:pt modelId="{060A7595-C050-4F3E-8F2D-5BA65EF70BA6}">
      <dgm:prSet phldrT="[Texto]" custT="1"/>
      <dgm:spPr>
        <a:solidFill>
          <a:schemeClr val="accent6">
            <a:alpha val="50000"/>
          </a:schemeClr>
        </a:solidFill>
      </dgm:spPr>
      <dgm:t>
        <a:bodyPr/>
        <a:lstStyle/>
        <a:p>
          <a:r>
            <a:rPr lang="pt-BR"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Gestão </a:t>
          </a:r>
        </a:p>
      </dgm:t>
    </dgm:pt>
    <dgm:pt modelId="{1BCF1CD5-C041-4C53-8865-1F642359B6C9}" type="parTrans" cxnId="{86368A2B-D279-4F37-A2B5-DCC478AD9285}">
      <dgm:prSet/>
      <dgm:spPr/>
      <dgm:t>
        <a:bodyPr/>
        <a:lstStyle/>
        <a:p>
          <a:endParaRPr lang="pt-BR"/>
        </a:p>
      </dgm:t>
    </dgm:pt>
    <dgm:pt modelId="{A995BC8D-ED3C-465E-A627-2BB4882E9A9F}" type="sibTrans" cxnId="{86368A2B-D279-4F37-A2B5-DCC478AD9285}">
      <dgm:prSet/>
      <dgm:spPr/>
      <dgm:t>
        <a:bodyPr/>
        <a:lstStyle/>
        <a:p>
          <a:endParaRPr lang="pt-BR"/>
        </a:p>
      </dgm:t>
    </dgm:pt>
    <dgm:pt modelId="{529B2E37-06FC-4DE6-9102-9BC9F0299D4A}">
      <dgm:prSet phldrT="[Texto]" custT="1"/>
      <dgm:spPr>
        <a:solidFill>
          <a:schemeClr val="accent4">
            <a:alpha val="50000"/>
          </a:schemeClr>
        </a:solidFill>
      </dgm:spPr>
      <dgm:t>
        <a:bodyPr/>
        <a:lstStyle/>
        <a:p>
          <a:r>
            <a:rPr lang="pt-BR"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Outros Problemas</a:t>
          </a:r>
        </a:p>
      </dgm:t>
    </dgm:pt>
    <dgm:pt modelId="{896E16FB-FFD9-4392-A6D6-F00DC424739C}" type="parTrans" cxnId="{41008D0B-1B24-4F29-B5C1-0F37E026D989}">
      <dgm:prSet/>
      <dgm:spPr/>
      <dgm:t>
        <a:bodyPr/>
        <a:lstStyle/>
        <a:p>
          <a:endParaRPr lang="pt-BR"/>
        </a:p>
      </dgm:t>
    </dgm:pt>
    <dgm:pt modelId="{6001A9FA-9340-44E7-9173-4E666A447166}" type="sibTrans" cxnId="{41008D0B-1B24-4F29-B5C1-0F37E026D989}">
      <dgm:prSet/>
      <dgm:spPr/>
      <dgm:t>
        <a:bodyPr/>
        <a:lstStyle/>
        <a:p>
          <a:endParaRPr lang="pt-BR"/>
        </a:p>
      </dgm:t>
    </dgm:pt>
    <dgm:pt modelId="{EE766D36-E826-486F-9B79-D94FEA6A30C2}" type="pres">
      <dgm:prSet presAssocID="{9F8EE2EA-7B5E-40D9-A36F-74BA8868ECB1}" presName="composite" presStyleCnt="0">
        <dgm:presLayoutVars>
          <dgm:chMax val="1"/>
          <dgm:dir/>
          <dgm:resizeHandles val="exact"/>
        </dgm:presLayoutVars>
      </dgm:prSet>
      <dgm:spPr/>
    </dgm:pt>
    <dgm:pt modelId="{BF46DBE0-C3DD-4E4E-A462-D71509927EB5}" type="pres">
      <dgm:prSet presAssocID="{9F8EE2EA-7B5E-40D9-A36F-74BA8868ECB1}" presName="radial" presStyleCnt="0">
        <dgm:presLayoutVars>
          <dgm:animLvl val="ctr"/>
        </dgm:presLayoutVars>
      </dgm:prSet>
      <dgm:spPr/>
    </dgm:pt>
    <dgm:pt modelId="{EE3162F1-6F0E-42BD-A95A-79EDEB89576E}" type="pres">
      <dgm:prSet presAssocID="{F8E340D2-6E83-45F8-B56D-69135FB40395}" presName="centerShape" presStyleLbl="vennNode1" presStyleIdx="0" presStyleCnt="5" custScaleX="77446" custScaleY="69340" custLinFactNeighborX="-1427" custLinFactNeighborY="-1103"/>
      <dgm:spPr/>
    </dgm:pt>
    <dgm:pt modelId="{663F4139-8912-44D3-B808-34B81E2B43ED}" type="pres">
      <dgm:prSet presAssocID="{B2D830EA-74B2-4BC6-AE7F-8C92C3B48C0A}" presName="node" presStyleLbl="vennNode1" presStyleIdx="1" presStyleCnt="5" custScaleX="130695" custScaleY="114318" custRadScaleRad="103971" custRadScaleInc="-5416">
        <dgm:presLayoutVars>
          <dgm:bulletEnabled val="1"/>
        </dgm:presLayoutVars>
      </dgm:prSet>
      <dgm:spPr/>
    </dgm:pt>
    <dgm:pt modelId="{3E9D7CE2-A683-4854-95F1-A0E25504819A}" type="pres">
      <dgm:prSet presAssocID="{F852967A-67B9-4548-8DC8-7983E9A8F059}" presName="node" presStyleLbl="vennNode1" presStyleIdx="2" presStyleCnt="5" custScaleX="119455" custScaleY="117852" custRadScaleRad="105956" custRadScaleInc="195">
        <dgm:presLayoutVars>
          <dgm:bulletEnabled val="1"/>
        </dgm:presLayoutVars>
      </dgm:prSet>
      <dgm:spPr/>
    </dgm:pt>
    <dgm:pt modelId="{80B9AE06-95D9-43CE-AF0F-0A59DF726299}" type="pres">
      <dgm:prSet presAssocID="{060A7595-C050-4F3E-8F2D-5BA65EF70BA6}" presName="node" presStyleLbl="vennNode1" presStyleIdx="3" presStyleCnt="5" custScaleX="139592" custScaleY="116278" custRadScaleRad="99034" custRadScaleInc="-770">
        <dgm:presLayoutVars>
          <dgm:bulletEnabled val="1"/>
        </dgm:presLayoutVars>
      </dgm:prSet>
      <dgm:spPr/>
    </dgm:pt>
    <dgm:pt modelId="{DD6799F7-8B25-450C-915F-4E0928E71091}" type="pres">
      <dgm:prSet presAssocID="{529B2E37-06FC-4DE6-9102-9BC9F0299D4A}" presName="node" presStyleLbl="vennNode1" presStyleIdx="4" presStyleCnt="5" custScaleX="116614" custScaleY="121532" custRadScaleRad="110397" custRadScaleInc="666">
        <dgm:presLayoutVars>
          <dgm:bulletEnabled val="1"/>
        </dgm:presLayoutVars>
      </dgm:prSet>
      <dgm:spPr/>
    </dgm:pt>
  </dgm:ptLst>
  <dgm:cxnLst>
    <dgm:cxn modelId="{41008D0B-1B24-4F29-B5C1-0F37E026D989}" srcId="{F8E340D2-6E83-45F8-B56D-69135FB40395}" destId="{529B2E37-06FC-4DE6-9102-9BC9F0299D4A}" srcOrd="3" destOrd="0" parTransId="{896E16FB-FFD9-4392-A6D6-F00DC424739C}" sibTransId="{6001A9FA-9340-44E7-9173-4E666A447166}"/>
    <dgm:cxn modelId="{86368A2B-D279-4F37-A2B5-DCC478AD9285}" srcId="{F8E340D2-6E83-45F8-B56D-69135FB40395}" destId="{060A7595-C050-4F3E-8F2D-5BA65EF70BA6}" srcOrd="2" destOrd="0" parTransId="{1BCF1CD5-C041-4C53-8865-1F642359B6C9}" sibTransId="{A995BC8D-ED3C-465E-A627-2BB4882E9A9F}"/>
    <dgm:cxn modelId="{E2E22537-29CF-46CE-A923-5B6033A5276E}" type="presOf" srcId="{F852967A-67B9-4548-8DC8-7983E9A8F059}" destId="{3E9D7CE2-A683-4854-95F1-A0E25504819A}" srcOrd="0" destOrd="0" presId="urn:microsoft.com/office/officeart/2005/8/layout/radial3"/>
    <dgm:cxn modelId="{9CC7AE6B-4D60-425C-9C0B-AEDF6D6584E3}" srcId="{F8E340D2-6E83-45F8-B56D-69135FB40395}" destId="{F852967A-67B9-4548-8DC8-7983E9A8F059}" srcOrd="1" destOrd="0" parTransId="{513AD32D-DF19-4F94-9CE3-70FC06D54E61}" sibTransId="{3CCBF9B1-CDB6-4B85-BF60-B6BBD9FF881C}"/>
    <dgm:cxn modelId="{914EAC89-135A-40F1-A532-BE314AEB7CC1}" type="presOf" srcId="{529B2E37-06FC-4DE6-9102-9BC9F0299D4A}" destId="{DD6799F7-8B25-450C-915F-4E0928E71091}" srcOrd="0" destOrd="0" presId="urn:microsoft.com/office/officeart/2005/8/layout/radial3"/>
    <dgm:cxn modelId="{C4884E92-19FA-4CCA-B8A3-D9F50A83A5B9}" type="presOf" srcId="{060A7595-C050-4F3E-8F2D-5BA65EF70BA6}" destId="{80B9AE06-95D9-43CE-AF0F-0A59DF726299}" srcOrd="0" destOrd="0" presId="urn:microsoft.com/office/officeart/2005/8/layout/radial3"/>
    <dgm:cxn modelId="{45FB3C9A-6A1A-44A8-89AC-D21C1AAD7AFC}" srcId="{9F8EE2EA-7B5E-40D9-A36F-74BA8868ECB1}" destId="{F8E340D2-6E83-45F8-B56D-69135FB40395}" srcOrd="0" destOrd="0" parTransId="{AA294681-C07D-4759-8BE3-C17076B0C3FC}" sibTransId="{AF4D3ED5-8D58-430D-A6D2-5A82292FDBA0}"/>
    <dgm:cxn modelId="{8517EAB5-A884-4EFD-9AA7-D6A629A4C629}" type="presOf" srcId="{9F8EE2EA-7B5E-40D9-A36F-74BA8868ECB1}" destId="{EE766D36-E826-486F-9B79-D94FEA6A30C2}" srcOrd="0" destOrd="0" presId="urn:microsoft.com/office/officeart/2005/8/layout/radial3"/>
    <dgm:cxn modelId="{6541F6B6-7A11-421E-BD1E-882CDA7DC95A}" srcId="{F8E340D2-6E83-45F8-B56D-69135FB40395}" destId="{B2D830EA-74B2-4BC6-AE7F-8C92C3B48C0A}" srcOrd="0" destOrd="0" parTransId="{A0C7F80D-43B7-4CDC-B314-E3D6974A0D03}" sibTransId="{9339EFC4-6D63-48BA-A736-8C68FF9FCD88}"/>
    <dgm:cxn modelId="{4EB26BE5-D421-4D04-835D-7C171E9244F5}" type="presOf" srcId="{F8E340D2-6E83-45F8-B56D-69135FB40395}" destId="{EE3162F1-6F0E-42BD-A95A-79EDEB89576E}" srcOrd="0" destOrd="0" presId="urn:microsoft.com/office/officeart/2005/8/layout/radial3"/>
    <dgm:cxn modelId="{06115BFE-0740-41A4-8920-EE6807AE585B}" type="presOf" srcId="{B2D830EA-74B2-4BC6-AE7F-8C92C3B48C0A}" destId="{663F4139-8912-44D3-B808-34B81E2B43ED}" srcOrd="0" destOrd="0" presId="urn:microsoft.com/office/officeart/2005/8/layout/radial3"/>
    <dgm:cxn modelId="{D0807A39-4F15-4FD4-AE09-23BA516BBC50}" type="presParOf" srcId="{EE766D36-E826-486F-9B79-D94FEA6A30C2}" destId="{BF46DBE0-C3DD-4E4E-A462-D71509927EB5}" srcOrd="0" destOrd="0" presId="urn:microsoft.com/office/officeart/2005/8/layout/radial3"/>
    <dgm:cxn modelId="{D48F3B70-8CA5-403A-AABD-7E3D3C6FCE6D}" type="presParOf" srcId="{BF46DBE0-C3DD-4E4E-A462-D71509927EB5}" destId="{EE3162F1-6F0E-42BD-A95A-79EDEB89576E}" srcOrd="0" destOrd="0" presId="urn:microsoft.com/office/officeart/2005/8/layout/radial3"/>
    <dgm:cxn modelId="{EAAF7272-9BA9-4E3E-B0E4-89D4803C5D75}" type="presParOf" srcId="{BF46DBE0-C3DD-4E4E-A462-D71509927EB5}" destId="{663F4139-8912-44D3-B808-34B81E2B43ED}" srcOrd="1" destOrd="0" presId="urn:microsoft.com/office/officeart/2005/8/layout/radial3"/>
    <dgm:cxn modelId="{D914EEEB-4CA6-455C-9558-C565AEDDD4F1}" type="presParOf" srcId="{BF46DBE0-C3DD-4E4E-A462-D71509927EB5}" destId="{3E9D7CE2-A683-4854-95F1-A0E25504819A}" srcOrd="2" destOrd="0" presId="urn:microsoft.com/office/officeart/2005/8/layout/radial3"/>
    <dgm:cxn modelId="{1E4A4FBD-0067-4837-A14D-097C25937948}" type="presParOf" srcId="{BF46DBE0-C3DD-4E4E-A462-D71509927EB5}" destId="{80B9AE06-95D9-43CE-AF0F-0A59DF726299}" srcOrd="3" destOrd="0" presId="urn:microsoft.com/office/officeart/2005/8/layout/radial3"/>
    <dgm:cxn modelId="{06A577ED-E817-4194-8F73-5FA4D8699011}" type="presParOf" srcId="{BF46DBE0-C3DD-4E4E-A462-D71509927EB5}" destId="{DD6799F7-8B25-450C-915F-4E0928E71091}" srcOrd="4"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FDBCF5A-D9ED-4F0A-8312-1927C2CCA5EF}"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pt-BR"/>
        </a:p>
      </dgm:t>
    </dgm:pt>
    <dgm:pt modelId="{D5ECCA91-454C-4BFB-A919-DF4ADEB77E4E}">
      <dgm:prSet phldrT="[Texto]"/>
      <dgm:spPr>
        <a:solidFill>
          <a:schemeClr val="accent2">
            <a:lumMod val="60000"/>
            <a:lumOff val="40000"/>
          </a:schemeClr>
        </a:solidFill>
      </dgm:spPr>
      <dgm:t>
        <a:bodyPr/>
        <a:lstStyle/>
        <a:p>
          <a:r>
            <a:rPr lang="pt-BR" b="1" dirty="0">
              <a:solidFill>
                <a:schemeClr val="tx1"/>
              </a:solidFill>
              <a:effectLst>
                <a:outerShdw blurRad="38100" dist="38100" dir="2700000" algn="tl">
                  <a:srgbClr val="000000">
                    <a:alpha val="43137"/>
                  </a:srgbClr>
                </a:outerShdw>
              </a:effectLst>
            </a:rPr>
            <a:t>Premissas do Pró-Gestão RPPS</a:t>
          </a:r>
        </a:p>
      </dgm:t>
    </dgm:pt>
    <dgm:pt modelId="{D5AE1381-CC3D-41C2-B714-335FBD5DEA66}" type="parTrans" cxnId="{31EF23CE-7672-4882-AB5C-F2348080E44F}">
      <dgm:prSet/>
      <dgm:spPr/>
      <dgm:t>
        <a:bodyPr/>
        <a:lstStyle/>
        <a:p>
          <a:endParaRPr lang="pt-BR"/>
        </a:p>
      </dgm:t>
    </dgm:pt>
    <dgm:pt modelId="{EA15C375-E1B7-4911-93AD-2E9358827AD2}" type="sibTrans" cxnId="{31EF23CE-7672-4882-AB5C-F2348080E44F}">
      <dgm:prSet/>
      <dgm:spPr/>
      <dgm:t>
        <a:bodyPr/>
        <a:lstStyle/>
        <a:p>
          <a:endParaRPr lang="pt-BR"/>
        </a:p>
      </dgm:t>
    </dgm:pt>
    <dgm:pt modelId="{A586DD75-EDF9-423D-9B2F-379561FBB62E}">
      <dgm:prSet phldrT="[Texto]" custT="1"/>
      <dgm:spPr>
        <a:solidFill>
          <a:srgbClr val="FFFF00"/>
        </a:solidFill>
      </dgm:spPr>
      <dgm:t>
        <a:bodyPr/>
        <a:lstStyle/>
        <a:p>
          <a:r>
            <a:rPr lang="pt-BR" sz="2000" b="1" dirty="0">
              <a:solidFill>
                <a:schemeClr val="tx1"/>
              </a:solidFill>
              <a:effectLst>
                <a:outerShdw blurRad="38100" dist="38100" dir="2700000" algn="tl">
                  <a:srgbClr val="000000">
                    <a:alpha val="43137"/>
                  </a:srgbClr>
                </a:outerShdw>
              </a:effectLst>
            </a:rPr>
            <a:t>Adesão Voluntária</a:t>
          </a:r>
        </a:p>
      </dgm:t>
    </dgm:pt>
    <dgm:pt modelId="{3DACAF40-40F1-4F07-B4EA-682C74907F1B}" type="parTrans" cxnId="{A4B86E34-1608-4E52-A14D-9211FA1C114D}">
      <dgm:prSet/>
      <dgm:spPr/>
      <dgm:t>
        <a:bodyPr/>
        <a:lstStyle/>
        <a:p>
          <a:endParaRPr lang="pt-BR"/>
        </a:p>
      </dgm:t>
    </dgm:pt>
    <dgm:pt modelId="{46232D02-A3FE-4C14-B2D8-2CA529DE8C19}" type="sibTrans" cxnId="{A4B86E34-1608-4E52-A14D-9211FA1C114D}">
      <dgm:prSet/>
      <dgm:spPr/>
      <dgm:t>
        <a:bodyPr/>
        <a:lstStyle/>
        <a:p>
          <a:endParaRPr lang="pt-BR"/>
        </a:p>
      </dgm:t>
    </dgm:pt>
    <dgm:pt modelId="{3050F20C-11C4-412C-9A79-37A9B45B0440}">
      <dgm:prSet phldrT="[Texto]" custT="1"/>
      <dgm:spPr>
        <a:solidFill>
          <a:schemeClr val="accent6">
            <a:lumMod val="20000"/>
            <a:lumOff val="80000"/>
          </a:schemeClr>
        </a:solidFill>
      </dgm:spPr>
      <dgm:t>
        <a:bodyPr/>
        <a:lstStyle/>
        <a:p>
          <a:r>
            <a:rPr lang="pt-BR" sz="1800" b="1" dirty="0">
              <a:solidFill>
                <a:schemeClr val="tx1"/>
              </a:solidFill>
              <a:effectLst>
                <a:outerShdw blurRad="38100" dist="38100" dir="2700000" algn="tl">
                  <a:srgbClr val="000000">
                    <a:alpha val="43137"/>
                  </a:srgbClr>
                </a:outerShdw>
              </a:effectLst>
            </a:rPr>
            <a:t>Dimensões do Programa </a:t>
          </a:r>
          <a:r>
            <a:rPr lang="pt-BR" sz="1800" b="1" u="sng" dirty="0">
              <a:solidFill>
                <a:schemeClr val="tx1"/>
              </a:solidFill>
              <a:effectLst>
                <a:outerShdw blurRad="38100" dist="38100" dir="2700000" algn="tl">
                  <a:srgbClr val="000000">
                    <a:alpha val="43137"/>
                  </a:srgbClr>
                </a:outerShdw>
              </a:effectLst>
            </a:rPr>
            <a:t>(Pilares do Programa para melhoria da gestão)</a:t>
          </a:r>
        </a:p>
      </dgm:t>
    </dgm:pt>
    <dgm:pt modelId="{1CFAD591-8985-4968-9636-FB3872B02A08}" type="parTrans" cxnId="{69BB0192-3C1C-42F4-8066-757A6A3B0623}">
      <dgm:prSet/>
      <dgm:spPr/>
      <dgm:t>
        <a:bodyPr/>
        <a:lstStyle/>
        <a:p>
          <a:endParaRPr lang="pt-BR"/>
        </a:p>
      </dgm:t>
    </dgm:pt>
    <dgm:pt modelId="{C18614C3-BA28-4FF6-8786-4044C1D2C943}" type="sibTrans" cxnId="{69BB0192-3C1C-42F4-8066-757A6A3B0623}">
      <dgm:prSet/>
      <dgm:spPr/>
      <dgm:t>
        <a:bodyPr/>
        <a:lstStyle/>
        <a:p>
          <a:endParaRPr lang="pt-BR"/>
        </a:p>
      </dgm:t>
    </dgm:pt>
    <dgm:pt modelId="{FB039ED3-ADCA-4608-8CE1-13378D165B6D}">
      <dgm:prSet phldrT="[Texto]" custT="1"/>
      <dgm:spPr>
        <a:solidFill>
          <a:srgbClr val="C4D7FC"/>
        </a:solidFill>
      </dgm:spPr>
      <dgm:t>
        <a:bodyPr/>
        <a:lstStyle/>
        <a:p>
          <a:r>
            <a:rPr lang="pt-BR" sz="1800" b="1" dirty="0">
              <a:solidFill>
                <a:schemeClr val="tx1"/>
              </a:solidFill>
              <a:effectLst>
                <a:outerShdw blurRad="38100" dist="38100" dir="2700000" algn="tl">
                  <a:srgbClr val="000000">
                    <a:alpha val="43137"/>
                  </a:srgbClr>
                </a:outerShdw>
              </a:effectLst>
            </a:rPr>
            <a:t>Nível de Aderência (grau de complexidade do cumprimento das ações)</a:t>
          </a:r>
        </a:p>
      </dgm:t>
    </dgm:pt>
    <dgm:pt modelId="{EA4FCED8-E25C-4043-9FBC-F2B018F287D3}" type="parTrans" cxnId="{8D3F3346-475E-4EF8-9EA5-86FEBDC69D47}">
      <dgm:prSet/>
      <dgm:spPr/>
      <dgm:t>
        <a:bodyPr/>
        <a:lstStyle/>
        <a:p>
          <a:endParaRPr lang="pt-BR"/>
        </a:p>
      </dgm:t>
    </dgm:pt>
    <dgm:pt modelId="{9819E76B-D4D8-47F1-8C6B-6CE3F9B9DE57}" type="sibTrans" cxnId="{8D3F3346-475E-4EF8-9EA5-86FEBDC69D47}">
      <dgm:prSet/>
      <dgm:spPr/>
      <dgm:t>
        <a:bodyPr/>
        <a:lstStyle/>
        <a:p>
          <a:endParaRPr lang="pt-BR"/>
        </a:p>
      </dgm:t>
    </dgm:pt>
    <dgm:pt modelId="{3034F6C0-C400-4044-A3E0-1CF9AE16739D}">
      <dgm:prSet phldrT="[Texto]" custT="1"/>
      <dgm:spPr>
        <a:solidFill>
          <a:srgbClr val="FFC000"/>
        </a:solidFill>
      </dgm:spPr>
      <dgm:t>
        <a:bodyPr/>
        <a:lstStyle/>
        <a:p>
          <a:r>
            <a:rPr lang="pt-BR" sz="2000" b="1" dirty="0">
              <a:solidFill>
                <a:schemeClr val="tx1"/>
              </a:solidFill>
              <a:effectLst>
                <a:outerShdw blurRad="38100" dist="38100" dir="2700000" algn="tl">
                  <a:srgbClr val="000000">
                    <a:alpha val="43137"/>
                  </a:srgbClr>
                </a:outerShdw>
              </a:effectLst>
            </a:rPr>
            <a:t>Temporalidade</a:t>
          </a:r>
        </a:p>
      </dgm:t>
    </dgm:pt>
    <dgm:pt modelId="{D170894E-09A7-480F-B434-76829C531AAC}" type="parTrans" cxnId="{6F4AE47A-F7E2-4505-9B54-2323BB655903}">
      <dgm:prSet/>
      <dgm:spPr/>
      <dgm:t>
        <a:bodyPr/>
        <a:lstStyle/>
        <a:p>
          <a:endParaRPr lang="pt-BR"/>
        </a:p>
      </dgm:t>
    </dgm:pt>
    <dgm:pt modelId="{3FD8E64D-A2A5-4718-A2C4-085CCAC029D1}" type="sibTrans" cxnId="{6F4AE47A-F7E2-4505-9B54-2323BB655903}">
      <dgm:prSet/>
      <dgm:spPr/>
      <dgm:t>
        <a:bodyPr/>
        <a:lstStyle/>
        <a:p>
          <a:endParaRPr lang="pt-BR"/>
        </a:p>
      </dgm:t>
    </dgm:pt>
    <dgm:pt modelId="{78EAE97A-441F-452C-BF66-55DF3ABC03F1}">
      <dgm:prSet phldrT="[Texto]" custT="1"/>
      <dgm:spPr>
        <a:solidFill>
          <a:srgbClr val="A7FBC1"/>
        </a:solidFill>
      </dgm:spPr>
      <dgm:t>
        <a:bodyPr/>
        <a:lstStyle/>
        <a:p>
          <a:r>
            <a:rPr lang="pt-BR" sz="2000" b="1" dirty="0">
              <a:solidFill>
                <a:schemeClr val="tx1"/>
              </a:solidFill>
              <a:effectLst>
                <a:outerShdw blurRad="38100" dist="38100" dir="2700000" algn="tl">
                  <a:srgbClr val="000000">
                    <a:alpha val="43137"/>
                  </a:srgbClr>
                </a:outerShdw>
              </a:effectLst>
            </a:rPr>
            <a:t>Não exigência do CRP</a:t>
          </a:r>
        </a:p>
      </dgm:t>
    </dgm:pt>
    <dgm:pt modelId="{F80D98D5-A256-42BB-99C5-24767784315F}" type="parTrans" cxnId="{A5B72429-D514-4824-B271-EE775323EA57}">
      <dgm:prSet/>
      <dgm:spPr/>
      <dgm:t>
        <a:bodyPr/>
        <a:lstStyle/>
        <a:p>
          <a:endParaRPr lang="pt-BR"/>
        </a:p>
      </dgm:t>
    </dgm:pt>
    <dgm:pt modelId="{3EB0E587-5DEA-43D6-A332-E35A1C3DF664}" type="sibTrans" cxnId="{A5B72429-D514-4824-B271-EE775323EA57}">
      <dgm:prSet/>
      <dgm:spPr/>
      <dgm:t>
        <a:bodyPr/>
        <a:lstStyle/>
        <a:p>
          <a:endParaRPr lang="pt-BR"/>
        </a:p>
      </dgm:t>
    </dgm:pt>
    <dgm:pt modelId="{0DED7806-27AA-4DBC-B818-35D3EE979533}">
      <dgm:prSet phldrT="[Texto]" custT="1"/>
      <dgm:spPr>
        <a:solidFill>
          <a:schemeClr val="bg1"/>
        </a:solidFill>
      </dgm:spPr>
      <dgm:t>
        <a:bodyPr/>
        <a:lstStyle/>
        <a:p>
          <a:endParaRPr lang="pt-BR" sz="1200" b="1" dirty="0">
            <a:solidFill>
              <a:schemeClr val="tx1"/>
            </a:solidFill>
            <a:effectLst>
              <a:outerShdw blurRad="38100" dist="38100" dir="2700000" algn="tl">
                <a:srgbClr val="000000">
                  <a:alpha val="43137"/>
                </a:srgbClr>
              </a:outerShdw>
            </a:effectLst>
          </a:endParaRPr>
        </a:p>
        <a:p>
          <a:r>
            <a:rPr lang="pt-BR" sz="1800" b="1" i="1" dirty="0">
              <a:solidFill>
                <a:schemeClr val="tx1"/>
              </a:solidFill>
              <a:effectLst>
                <a:outerShdw blurRad="38100" dist="38100" dir="2700000" algn="tl">
                  <a:srgbClr val="000000">
                    <a:alpha val="43137"/>
                  </a:srgbClr>
                </a:outerShdw>
              </a:effectLst>
            </a:rPr>
            <a:t>Termo de Adesão, via CADPREV Web.</a:t>
          </a:r>
        </a:p>
        <a:p>
          <a:endParaRPr lang="pt-BR" sz="1200" b="1" dirty="0">
            <a:solidFill>
              <a:schemeClr val="tx1"/>
            </a:solidFill>
            <a:effectLst>
              <a:outerShdw blurRad="38100" dist="38100" dir="2700000" algn="tl">
                <a:srgbClr val="000000">
                  <a:alpha val="43137"/>
                </a:srgbClr>
              </a:outerShdw>
            </a:effectLst>
          </a:endParaRPr>
        </a:p>
      </dgm:t>
    </dgm:pt>
    <dgm:pt modelId="{8281D629-0676-4568-92E4-59D109A78301}" type="parTrans" cxnId="{D1080F3D-AA35-4AC7-9C9D-DB1BF604D510}">
      <dgm:prSet/>
      <dgm:spPr/>
      <dgm:t>
        <a:bodyPr/>
        <a:lstStyle/>
        <a:p>
          <a:endParaRPr lang="pt-BR"/>
        </a:p>
      </dgm:t>
    </dgm:pt>
    <dgm:pt modelId="{9086FE43-EB09-4937-AFF8-EAD0A6DCA2FD}" type="sibTrans" cxnId="{D1080F3D-AA35-4AC7-9C9D-DB1BF604D510}">
      <dgm:prSet/>
      <dgm:spPr/>
      <dgm:t>
        <a:bodyPr/>
        <a:lstStyle/>
        <a:p>
          <a:endParaRPr lang="pt-BR"/>
        </a:p>
      </dgm:t>
    </dgm:pt>
    <dgm:pt modelId="{A7237D8D-0AF3-4577-A26F-397687992B27}">
      <dgm:prSet phldrT="[Texto]" custT="1"/>
      <dgm:spPr>
        <a:solidFill>
          <a:schemeClr val="bg1"/>
        </a:solidFill>
      </dgm:spPr>
      <dgm:t>
        <a:bodyPr/>
        <a:lstStyle/>
        <a:p>
          <a:r>
            <a:rPr lang="pt-BR" sz="1800" b="1" i="1" dirty="0">
              <a:solidFill>
                <a:schemeClr val="tx1"/>
              </a:solidFill>
              <a:effectLst>
                <a:outerShdw blurRad="38100" dist="38100" dir="2700000" algn="tl">
                  <a:srgbClr val="000000">
                    <a:alpha val="43137"/>
                  </a:srgbClr>
                </a:outerShdw>
              </a:effectLst>
            </a:rPr>
            <a:t>Controles Internos, Governança Corporativa e Educação Previdenciária</a:t>
          </a:r>
        </a:p>
      </dgm:t>
    </dgm:pt>
    <dgm:pt modelId="{78EB9C3E-0C08-4C60-B4FB-B3F602DFC78D}" type="parTrans" cxnId="{42E4313D-E771-4292-8471-B5BF5C6727BD}">
      <dgm:prSet/>
      <dgm:spPr/>
      <dgm:t>
        <a:bodyPr/>
        <a:lstStyle/>
        <a:p>
          <a:endParaRPr lang="pt-BR"/>
        </a:p>
      </dgm:t>
    </dgm:pt>
    <dgm:pt modelId="{5AA03361-851E-4A0F-A1E8-E952B585F45D}" type="sibTrans" cxnId="{42E4313D-E771-4292-8471-B5BF5C6727BD}">
      <dgm:prSet/>
      <dgm:spPr/>
      <dgm:t>
        <a:bodyPr/>
        <a:lstStyle/>
        <a:p>
          <a:endParaRPr lang="pt-BR"/>
        </a:p>
      </dgm:t>
    </dgm:pt>
    <dgm:pt modelId="{E4D904C1-1B52-47FD-8821-D82244570A3E}">
      <dgm:prSet phldrT="[Texto]" custT="1"/>
      <dgm:spPr>
        <a:solidFill>
          <a:schemeClr val="bg1"/>
        </a:solidFill>
      </dgm:spPr>
      <dgm:t>
        <a:bodyPr/>
        <a:lstStyle/>
        <a:p>
          <a:r>
            <a:rPr lang="pt-BR" sz="1400" b="1" i="1" dirty="0">
              <a:solidFill>
                <a:schemeClr val="tx1"/>
              </a:solidFill>
              <a:effectLst>
                <a:outerShdw blurRad="38100" dist="38100" dir="2700000" algn="tl">
                  <a:srgbClr val="000000">
                    <a:alpha val="43137"/>
                  </a:srgbClr>
                </a:outerShdw>
              </a:effectLst>
            </a:rPr>
            <a:t>I e  II – mais simples (mais adequado para a maioria dos RPPS de pequeno e médio porte);</a:t>
          </a:r>
        </a:p>
        <a:p>
          <a:r>
            <a:rPr lang="pt-BR" sz="1400" b="1" i="1" dirty="0">
              <a:solidFill>
                <a:schemeClr val="tx1"/>
              </a:solidFill>
              <a:effectLst>
                <a:outerShdw blurRad="38100" dist="38100" dir="2700000" algn="tl">
                  <a:srgbClr val="000000">
                    <a:alpha val="43137"/>
                  </a:srgbClr>
                </a:outerShdw>
              </a:effectLst>
            </a:rPr>
            <a:t>III e IV – mais complexos (exige maior estrutura organizacional, nº de servidores e maior custo de manutenção).</a:t>
          </a:r>
        </a:p>
      </dgm:t>
    </dgm:pt>
    <dgm:pt modelId="{AD43DE09-8B47-449D-888A-98DE93CDC65B}" type="parTrans" cxnId="{2F1682A7-FCE1-438A-8BB7-F002983EA46C}">
      <dgm:prSet/>
      <dgm:spPr/>
      <dgm:t>
        <a:bodyPr/>
        <a:lstStyle/>
        <a:p>
          <a:endParaRPr lang="pt-BR"/>
        </a:p>
      </dgm:t>
    </dgm:pt>
    <dgm:pt modelId="{0B85E513-6A82-43C5-8A78-65C570C9ADE7}" type="sibTrans" cxnId="{2F1682A7-FCE1-438A-8BB7-F002983EA46C}">
      <dgm:prSet/>
      <dgm:spPr/>
      <dgm:t>
        <a:bodyPr/>
        <a:lstStyle/>
        <a:p>
          <a:endParaRPr lang="pt-BR"/>
        </a:p>
      </dgm:t>
    </dgm:pt>
    <dgm:pt modelId="{81C8EB2B-D0B6-48BE-B762-944609A5902B}">
      <dgm:prSet phldrT="[Texto]" custT="1"/>
      <dgm:spPr>
        <a:solidFill>
          <a:schemeClr val="bg1"/>
        </a:solidFill>
      </dgm:spPr>
      <dgm:t>
        <a:bodyPr/>
        <a:lstStyle/>
        <a:p>
          <a:pPr>
            <a:lnSpc>
              <a:spcPct val="100000"/>
            </a:lnSpc>
            <a:spcAft>
              <a:spcPts val="0"/>
            </a:spcAft>
          </a:pPr>
          <a:r>
            <a:rPr lang="pt-BR" sz="1400" b="1" i="1" u="none" dirty="0">
              <a:solidFill>
                <a:schemeClr val="tx1"/>
              </a:solidFill>
              <a:effectLst>
                <a:outerShdw blurRad="38100" dist="38100" dir="2700000" algn="tl">
                  <a:srgbClr val="000000">
                    <a:alpha val="43137"/>
                  </a:srgbClr>
                </a:outerShdw>
              </a:effectLst>
            </a:rPr>
            <a:t>Certificado com validade de 3 anos;</a:t>
          </a:r>
        </a:p>
        <a:p>
          <a:pPr>
            <a:lnSpc>
              <a:spcPct val="100000"/>
            </a:lnSpc>
            <a:spcAft>
              <a:spcPts val="0"/>
            </a:spcAft>
          </a:pPr>
          <a:r>
            <a:rPr lang="pt-BR" sz="1400" b="1" i="1" u="none" dirty="0">
              <a:solidFill>
                <a:schemeClr val="tx1"/>
              </a:solidFill>
              <a:effectLst>
                <a:outerShdw blurRad="38100" dist="38100" dir="2700000" algn="tl">
                  <a:srgbClr val="000000">
                    <a:alpha val="43137"/>
                  </a:srgbClr>
                </a:outerShdw>
              </a:effectLst>
            </a:rPr>
            <a:t>Monitoramento permanentes do cumprimento das ações;</a:t>
          </a:r>
        </a:p>
        <a:p>
          <a:pPr>
            <a:lnSpc>
              <a:spcPct val="100000"/>
            </a:lnSpc>
            <a:spcAft>
              <a:spcPts val="0"/>
            </a:spcAft>
          </a:pPr>
          <a:r>
            <a:rPr lang="pt-BR" sz="1400" b="1" i="1" u="none" dirty="0">
              <a:solidFill>
                <a:schemeClr val="tx1"/>
              </a:solidFill>
              <a:effectLst>
                <a:outerShdw blurRad="38100" dist="38100" dir="2700000" algn="tl">
                  <a:srgbClr val="000000">
                    <a:alpha val="43137"/>
                  </a:srgbClr>
                </a:outerShdw>
              </a:effectLst>
            </a:rPr>
            <a:t>Renovação ao final do período.</a:t>
          </a:r>
        </a:p>
      </dgm:t>
    </dgm:pt>
    <dgm:pt modelId="{E6AC17C6-257B-45BB-8022-95F9829CA995}" type="parTrans" cxnId="{24F31AAF-0D36-4F03-B027-324B5B5F4526}">
      <dgm:prSet/>
      <dgm:spPr/>
      <dgm:t>
        <a:bodyPr/>
        <a:lstStyle/>
        <a:p>
          <a:endParaRPr lang="pt-BR"/>
        </a:p>
      </dgm:t>
    </dgm:pt>
    <dgm:pt modelId="{CFF943B4-1E96-4BBA-9F66-DEAD202C7BBF}" type="sibTrans" cxnId="{24F31AAF-0D36-4F03-B027-324B5B5F4526}">
      <dgm:prSet/>
      <dgm:spPr/>
      <dgm:t>
        <a:bodyPr/>
        <a:lstStyle/>
        <a:p>
          <a:endParaRPr lang="pt-BR"/>
        </a:p>
      </dgm:t>
    </dgm:pt>
    <dgm:pt modelId="{349B6F53-3C94-4235-9191-919129AB044A}">
      <dgm:prSet phldrT="[Texto]"/>
      <dgm:spPr>
        <a:solidFill>
          <a:schemeClr val="bg1"/>
        </a:solidFill>
      </dgm:spPr>
      <dgm:t>
        <a:bodyPr/>
        <a:lstStyle/>
        <a:p>
          <a:r>
            <a:rPr lang="pt-BR" b="1" i="1" dirty="0">
              <a:solidFill>
                <a:schemeClr val="tx1"/>
              </a:solidFill>
              <a:effectLst>
                <a:outerShdw blurRad="38100" dist="38100" dir="2700000" algn="tl">
                  <a:srgbClr val="000000">
                    <a:alpha val="43137"/>
                  </a:srgbClr>
                </a:outerShdw>
              </a:effectLst>
            </a:rPr>
            <a:t>Cumprimento das ações do programa vai auxiliar no cumprimento das normas e obtenção do CRP e novos avanços além das exigências de regulação  e supervisão.</a:t>
          </a:r>
        </a:p>
      </dgm:t>
    </dgm:pt>
    <dgm:pt modelId="{4AF6BE09-CEA5-416E-8FED-8DE85B522856}" type="parTrans" cxnId="{81A8211D-F533-4851-B003-7C548CA63092}">
      <dgm:prSet/>
      <dgm:spPr/>
      <dgm:t>
        <a:bodyPr/>
        <a:lstStyle/>
        <a:p>
          <a:endParaRPr lang="pt-BR"/>
        </a:p>
      </dgm:t>
    </dgm:pt>
    <dgm:pt modelId="{C268640C-B08A-43C0-AB6D-9EB23E2A79FB}" type="sibTrans" cxnId="{81A8211D-F533-4851-B003-7C548CA63092}">
      <dgm:prSet/>
      <dgm:spPr/>
      <dgm:t>
        <a:bodyPr/>
        <a:lstStyle/>
        <a:p>
          <a:endParaRPr lang="pt-BR"/>
        </a:p>
      </dgm:t>
    </dgm:pt>
    <dgm:pt modelId="{BE355E71-D3C4-4FE8-BD07-DA71383B8221}" type="pres">
      <dgm:prSet presAssocID="{3FDBCF5A-D9ED-4F0A-8312-1927C2CCA5EF}" presName="Name0" presStyleCnt="0">
        <dgm:presLayoutVars>
          <dgm:chPref val="1"/>
          <dgm:dir/>
          <dgm:animOne val="branch"/>
          <dgm:animLvl val="lvl"/>
          <dgm:resizeHandles val="exact"/>
        </dgm:presLayoutVars>
      </dgm:prSet>
      <dgm:spPr/>
    </dgm:pt>
    <dgm:pt modelId="{7B57D65B-2159-47D3-A6B7-9D9539C1E7E8}" type="pres">
      <dgm:prSet presAssocID="{D5ECCA91-454C-4BFB-A919-DF4ADEB77E4E}" presName="root1" presStyleCnt="0"/>
      <dgm:spPr/>
    </dgm:pt>
    <dgm:pt modelId="{6005CD1B-1D45-42D4-9614-68F97D032446}" type="pres">
      <dgm:prSet presAssocID="{D5ECCA91-454C-4BFB-A919-DF4ADEB77E4E}" presName="LevelOneTextNode" presStyleLbl="node0" presStyleIdx="0" presStyleCnt="1" custScaleX="287963">
        <dgm:presLayoutVars>
          <dgm:chPref val="3"/>
        </dgm:presLayoutVars>
      </dgm:prSet>
      <dgm:spPr/>
    </dgm:pt>
    <dgm:pt modelId="{AD91A149-D252-4718-A9E4-61C1E02D1861}" type="pres">
      <dgm:prSet presAssocID="{D5ECCA91-454C-4BFB-A919-DF4ADEB77E4E}" presName="level2hierChild" presStyleCnt="0"/>
      <dgm:spPr/>
    </dgm:pt>
    <dgm:pt modelId="{6E788D2A-A9D1-442C-AAA4-32A10D0DE7CA}" type="pres">
      <dgm:prSet presAssocID="{3DACAF40-40F1-4F07-B4EA-682C74907F1B}" presName="conn2-1" presStyleLbl="parChTrans1D2" presStyleIdx="0" presStyleCnt="5"/>
      <dgm:spPr/>
    </dgm:pt>
    <dgm:pt modelId="{58B82C56-B292-4649-8733-FD6B0EA6E7E9}" type="pres">
      <dgm:prSet presAssocID="{3DACAF40-40F1-4F07-B4EA-682C74907F1B}" presName="connTx" presStyleLbl="parChTrans1D2" presStyleIdx="0" presStyleCnt="5"/>
      <dgm:spPr/>
    </dgm:pt>
    <dgm:pt modelId="{CA2BD37F-B8F1-44B0-B828-5CFBEEA10B36}" type="pres">
      <dgm:prSet presAssocID="{A586DD75-EDF9-423D-9B2F-379561FBB62E}" presName="root2" presStyleCnt="0"/>
      <dgm:spPr/>
    </dgm:pt>
    <dgm:pt modelId="{1F14DAA0-767B-4465-8467-6F30F80F082C}" type="pres">
      <dgm:prSet presAssocID="{A586DD75-EDF9-423D-9B2F-379561FBB62E}" presName="LevelTwoTextNode" presStyleLbl="node2" presStyleIdx="0" presStyleCnt="5">
        <dgm:presLayoutVars>
          <dgm:chPref val="3"/>
        </dgm:presLayoutVars>
      </dgm:prSet>
      <dgm:spPr/>
    </dgm:pt>
    <dgm:pt modelId="{8EA6913B-2223-4831-83DE-16C1BA17A49F}" type="pres">
      <dgm:prSet presAssocID="{A586DD75-EDF9-423D-9B2F-379561FBB62E}" presName="level3hierChild" presStyleCnt="0"/>
      <dgm:spPr/>
    </dgm:pt>
    <dgm:pt modelId="{2EF63EE6-E8A4-44DA-B3B7-48FE32722FC6}" type="pres">
      <dgm:prSet presAssocID="{8281D629-0676-4568-92E4-59D109A78301}" presName="conn2-1" presStyleLbl="parChTrans1D3" presStyleIdx="0" presStyleCnt="5"/>
      <dgm:spPr/>
    </dgm:pt>
    <dgm:pt modelId="{719DCD8F-9132-4D93-AEA3-8C6EB64DF742}" type="pres">
      <dgm:prSet presAssocID="{8281D629-0676-4568-92E4-59D109A78301}" presName="connTx" presStyleLbl="parChTrans1D3" presStyleIdx="0" presStyleCnt="5"/>
      <dgm:spPr/>
    </dgm:pt>
    <dgm:pt modelId="{711FF472-5FDD-404E-A469-D3FD9396AFAF}" type="pres">
      <dgm:prSet presAssocID="{0DED7806-27AA-4DBC-B818-35D3EE979533}" presName="root2" presStyleCnt="0"/>
      <dgm:spPr/>
    </dgm:pt>
    <dgm:pt modelId="{B49B619C-D0A4-46FA-A7AE-B772D230BF1D}" type="pres">
      <dgm:prSet presAssocID="{0DED7806-27AA-4DBC-B818-35D3EE979533}" presName="LevelTwoTextNode" presStyleLbl="node3" presStyleIdx="0" presStyleCnt="5" custScaleX="128755">
        <dgm:presLayoutVars>
          <dgm:chPref val="3"/>
        </dgm:presLayoutVars>
      </dgm:prSet>
      <dgm:spPr/>
    </dgm:pt>
    <dgm:pt modelId="{8170B30E-49BB-4BED-B23C-75A527E68B5E}" type="pres">
      <dgm:prSet presAssocID="{0DED7806-27AA-4DBC-B818-35D3EE979533}" presName="level3hierChild" presStyleCnt="0"/>
      <dgm:spPr/>
    </dgm:pt>
    <dgm:pt modelId="{A31A2D53-18FC-4D33-AF4F-B5FA1C1055C6}" type="pres">
      <dgm:prSet presAssocID="{1CFAD591-8985-4968-9636-FB3872B02A08}" presName="conn2-1" presStyleLbl="parChTrans1D2" presStyleIdx="1" presStyleCnt="5"/>
      <dgm:spPr/>
    </dgm:pt>
    <dgm:pt modelId="{C506625F-3B75-4552-B52C-813007065BD3}" type="pres">
      <dgm:prSet presAssocID="{1CFAD591-8985-4968-9636-FB3872B02A08}" presName="connTx" presStyleLbl="parChTrans1D2" presStyleIdx="1" presStyleCnt="5"/>
      <dgm:spPr/>
    </dgm:pt>
    <dgm:pt modelId="{4E1BDA64-81BC-42CF-9052-F24694268C99}" type="pres">
      <dgm:prSet presAssocID="{3050F20C-11C4-412C-9A79-37A9B45B0440}" presName="root2" presStyleCnt="0"/>
      <dgm:spPr/>
    </dgm:pt>
    <dgm:pt modelId="{763E8863-3A3C-4F14-8700-0C5A7D9D2834}" type="pres">
      <dgm:prSet presAssocID="{3050F20C-11C4-412C-9A79-37A9B45B0440}" presName="LevelTwoTextNode" presStyleLbl="node2" presStyleIdx="1" presStyleCnt="5">
        <dgm:presLayoutVars>
          <dgm:chPref val="3"/>
        </dgm:presLayoutVars>
      </dgm:prSet>
      <dgm:spPr/>
    </dgm:pt>
    <dgm:pt modelId="{5133D9E1-C90A-44D5-B8A8-AFC1DF9A9F49}" type="pres">
      <dgm:prSet presAssocID="{3050F20C-11C4-412C-9A79-37A9B45B0440}" presName="level3hierChild" presStyleCnt="0"/>
      <dgm:spPr/>
    </dgm:pt>
    <dgm:pt modelId="{5EB80773-DEF8-4732-A62B-E3294D54FA51}" type="pres">
      <dgm:prSet presAssocID="{78EB9C3E-0C08-4C60-B4FB-B3F602DFC78D}" presName="conn2-1" presStyleLbl="parChTrans1D3" presStyleIdx="1" presStyleCnt="5"/>
      <dgm:spPr/>
    </dgm:pt>
    <dgm:pt modelId="{96BAEF4C-FF80-4C4F-B4D8-D7D399E2B81B}" type="pres">
      <dgm:prSet presAssocID="{78EB9C3E-0C08-4C60-B4FB-B3F602DFC78D}" presName="connTx" presStyleLbl="parChTrans1D3" presStyleIdx="1" presStyleCnt="5"/>
      <dgm:spPr/>
    </dgm:pt>
    <dgm:pt modelId="{62DE1C3F-46C5-485E-87AA-5C42870EB6AC}" type="pres">
      <dgm:prSet presAssocID="{A7237D8D-0AF3-4577-A26F-397687992B27}" presName="root2" presStyleCnt="0"/>
      <dgm:spPr/>
    </dgm:pt>
    <dgm:pt modelId="{D470B33E-FB7B-4AC5-881C-0FA7A7CF2720}" type="pres">
      <dgm:prSet presAssocID="{A7237D8D-0AF3-4577-A26F-397687992B27}" presName="LevelTwoTextNode" presStyleLbl="node3" presStyleIdx="1" presStyleCnt="5" custAng="0" custScaleX="132802">
        <dgm:presLayoutVars>
          <dgm:chPref val="3"/>
        </dgm:presLayoutVars>
      </dgm:prSet>
      <dgm:spPr/>
    </dgm:pt>
    <dgm:pt modelId="{5258A0AF-FD65-4E77-ABF5-E86D74D2A2AA}" type="pres">
      <dgm:prSet presAssocID="{A7237D8D-0AF3-4577-A26F-397687992B27}" presName="level3hierChild" presStyleCnt="0"/>
      <dgm:spPr/>
    </dgm:pt>
    <dgm:pt modelId="{384B33D3-1AE3-47BD-A307-F67E420D8CAA}" type="pres">
      <dgm:prSet presAssocID="{EA4FCED8-E25C-4043-9FBC-F2B018F287D3}" presName="conn2-1" presStyleLbl="parChTrans1D2" presStyleIdx="2" presStyleCnt="5"/>
      <dgm:spPr/>
    </dgm:pt>
    <dgm:pt modelId="{4B82088C-D76A-4776-A2D4-69AE613A5DF7}" type="pres">
      <dgm:prSet presAssocID="{EA4FCED8-E25C-4043-9FBC-F2B018F287D3}" presName="connTx" presStyleLbl="parChTrans1D2" presStyleIdx="2" presStyleCnt="5"/>
      <dgm:spPr/>
    </dgm:pt>
    <dgm:pt modelId="{AA88A1E2-68CA-4AAA-8DD8-C60660C76A6A}" type="pres">
      <dgm:prSet presAssocID="{FB039ED3-ADCA-4608-8CE1-13378D165B6D}" presName="root2" presStyleCnt="0"/>
      <dgm:spPr/>
    </dgm:pt>
    <dgm:pt modelId="{D83368BB-03A2-4716-AC33-FD9B7932CA30}" type="pres">
      <dgm:prSet presAssocID="{FB039ED3-ADCA-4608-8CE1-13378D165B6D}" presName="LevelTwoTextNode" presStyleLbl="node2" presStyleIdx="2" presStyleCnt="5">
        <dgm:presLayoutVars>
          <dgm:chPref val="3"/>
        </dgm:presLayoutVars>
      </dgm:prSet>
      <dgm:spPr/>
    </dgm:pt>
    <dgm:pt modelId="{CEA81ABB-90DF-4442-9F32-388B33B4550A}" type="pres">
      <dgm:prSet presAssocID="{FB039ED3-ADCA-4608-8CE1-13378D165B6D}" presName="level3hierChild" presStyleCnt="0"/>
      <dgm:spPr/>
    </dgm:pt>
    <dgm:pt modelId="{504090EE-9CC6-4B47-866A-96196D80C7FB}" type="pres">
      <dgm:prSet presAssocID="{AD43DE09-8B47-449D-888A-98DE93CDC65B}" presName="conn2-1" presStyleLbl="parChTrans1D3" presStyleIdx="2" presStyleCnt="5"/>
      <dgm:spPr/>
    </dgm:pt>
    <dgm:pt modelId="{B79AEA56-19C4-4808-8F2E-6DC590A9F325}" type="pres">
      <dgm:prSet presAssocID="{AD43DE09-8B47-449D-888A-98DE93CDC65B}" presName="connTx" presStyleLbl="parChTrans1D3" presStyleIdx="2" presStyleCnt="5"/>
      <dgm:spPr/>
    </dgm:pt>
    <dgm:pt modelId="{7320C316-C5D2-4848-8CCD-41F4DA1928F4}" type="pres">
      <dgm:prSet presAssocID="{E4D904C1-1B52-47FD-8821-D82244570A3E}" presName="root2" presStyleCnt="0"/>
      <dgm:spPr/>
    </dgm:pt>
    <dgm:pt modelId="{98724A50-BAC7-42AC-8179-B03EBCC6A3C7}" type="pres">
      <dgm:prSet presAssocID="{E4D904C1-1B52-47FD-8821-D82244570A3E}" presName="LevelTwoTextNode" presStyleLbl="node3" presStyleIdx="2" presStyleCnt="5" custScaleX="132802" custScaleY="129498">
        <dgm:presLayoutVars>
          <dgm:chPref val="3"/>
        </dgm:presLayoutVars>
      </dgm:prSet>
      <dgm:spPr/>
    </dgm:pt>
    <dgm:pt modelId="{4D13733D-9E0A-497E-A242-4FF6A3571779}" type="pres">
      <dgm:prSet presAssocID="{E4D904C1-1B52-47FD-8821-D82244570A3E}" presName="level3hierChild" presStyleCnt="0"/>
      <dgm:spPr/>
    </dgm:pt>
    <dgm:pt modelId="{179AB36B-EDF9-416D-9CCC-C465E2F527FB}" type="pres">
      <dgm:prSet presAssocID="{D170894E-09A7-480F-B434-76829C531AAC}" presName="conn2-1" presStyleLbl="parChTrans1D2" presStyleIdx="3" presStyleCnt="5"/>
      <dgm:spPr/>
    </dgm:pt>
    <dgm:pt modelId="{B682E492-CD6D-47B9-A6A0-4E3EDAAB8BFC}" type="pres">
      <dgm:prSet presAssocID="{D170894E-09A7-480F-B434-76829C531AAC}" presName="connTx" presStyleLbl="parChTrans1D2" presStyleIdx="3" presStyleCnt="5"/>
      <dgm:spPr/>
    </dgm:pt>
    <dgm:pt modelId="{C6A96E12-56D9-4771-8701-A2508285CADB}" type="pres">
      <dgm:prSet presAssocID="{3034F6C0-C400-4044-A3E0-1CF9AE16739D}" presName="root2" presStyleCnt="0"/>
      <dgm:spPr/>
    </dgm:pt>
    <dgm:pt modelId="{87C2EAA6-C5EA-4C92-AE51-E4CA3EFB50FB}" type="pres">
      <dgm:prSet presAssocID="{3034F6C0-C400-4044-A3E0-1CF9AE16739D}" presName="LevelTwoTextNode" presStyleLbl="node2" presStyleIdx="3" presStyleCnt="5">
        <dgm:presLayoutVars>
          <dgm:chPref val="3"/>
        </dgm:presLayoutVars>
      </dgm:prSet>
      <dgm:spPr/>
    </dgm:pt>
    <dgm:pt modelId="{E79CAA48-1A2E-4AFD-B055-F360F6E57839}" type="pres">
      <dgm:prSet presAssocID="{3034F6C0-C400-4044-A3E0-1CF9AE16739D}" presName="level3hierChild" presStyleCnt="0"/>
      <dgm:spPr/>
    </dgm:pt>
    <dgm:pt modelId="{C2813904-A1B9-4C39-B94A-D049BA46C9B4}" type="pres">
      <dgm:prSet presAssocID="{E6AC17C6-257B-45BB-8022-95F9829CA995}" presName="conn2-1" presStyleLbl="parChTrans1D3" presStyleIdx="3" presStyleCnt="5"/>
      <dgm:spPr/>
    </dgm:pt>
    <dgm:pt modelId="{A53B53AD-96AA-4491-9BFA-3062A0723921}" type="pres">
      <dgm:prSet presAssocID="{E6AC17C6-257B-45BB-8022-95F9829CA995}" presName="connTx" presStyleLbl="parChTrans1D3" presStyleIdx="3" presStyleCnt="5"/>
      <dgm:spPr/>
    </dgm:pt>
    <dgm:pt modelId="{51B185F8-A1A8-4F0C-B539-F1179212FCBF}" type="pres">
      <dgm:prSet presAssocID="{81C8EB2B-D0B6-48BE-B762-944609A5902B}" presName="root2" presStyleCnt="0"/>
      <dgm:spPr/>
    </dgm:pt>
    <dgm:pt modelId="{A7EE2A5C-716B-42F2-AE2C-6DADC4ED43A9}" type="pres">
      <dgm:prSet presAssocID="{81C8EB2B-D0B6-48BE-B762-944609A5902B}" presName="LevelTwoTextNode" presStyleLbl="node3" presStyleIdx="3" presStyleCnt="5" custScaleX="131585">
        <dgm:presLayoutVars>
          <dgm:chPref val="3"/>
        </dgm:presLayoutVars>
      </dgm:prSet>
      <dgm:spPr/>
    </dgm:pt>
    <dgm:pt modelId="{5A473D95-5484-4C54-A327-C54958BD287C}" type="pres">
      <dgm:prSet presAssocID="{81C8EB2B-D0B6-48BE-B762-944609A5902B}" presName="level3hierChild" presStyleCnt="0"/>
      <dgm:spPr/>
    </dgm:pt>
    <dgm:pt modelId="{4623DE36-D942-4D94-9E9F-145F6B6E96EA}" type="pres">
      <dgm:prSet presAssocID="{F80D98D5-A256-42BB-99C5-24767784315F}" presName="conn2-1" presStyleLbl="parChTrans1D2" presStyleIdx="4" presStyleCnt="5"/>
      <dgm:spPr/>
    </dgm:pt>
    <dgm:pt modelId="{BA07CAA5-DF61-423D-A488-7E439D6810F8}" type="pres">
      <dgm:prSet presAssocID="{F80D98D5-A256-42BB-99C5-24767784315F}" presName="connTx" presStyleLbl="parChTrans1D2" presStyleIdx="4" presStyleCnt="5"/>
      <dgm:spPr/>
    </dgm:pt>
    <dgm:pt modelId="{215DEB8F-42BC-472A-A1DB-667B1D869D35}" type="pres">
      <dgm:prSet presAssocID="{78EAE97A-441F-452C-BF66-55DF3ABC03F1}" presName="root2" presStyleCnt="0"/>
      <dgm:spPr/>
    </dgm:pt>
    <dgm:pt modelId="{4A22F69A-EF2F-4C92-8184-1ED18FB64DD3}" type="pres">
      <dgm:prSet presAssocID="{78EAE97A-441F-452C-BF66-55DF3ABC03F1}" presName="LevelTwoTextNode" presStyleLbl="node2" presStyleIdx="4" presStyleCnt="5">
        <dgm:presLayoutVars>
          <dgm:chPref val="3"/>
        </dgm:presLayoutVars>
      </dgm:prSet>
      <dgm:spPr/>
    </dgm:pt>
    <dgm:pt modelId="{050BD6D1-21D6-49E7-BC15-D8FF8420F2E1}" type="pres">
      <dgm:prSet presAssocID="{78EAE97A-441F-452C-BF66-55DF3ABC03F1}" presName="level3hierChild" presStyleCnt="0"/>
      <dgm:spPr/>
    </dgm:pt>
    <dgm:pt modelId="{33B76AA2-41C4-436A-A5CA-6D5180E4EC7B}" type="pres">
      <dgm:prSet presAssocID="{4AF6BE09-CEA5-416E-8FED-8DE85B522856}" presName="conn2-1" presStyleLbl="parChTrans1D3" presStyleIdx="4" presStyleCnt="5"/>
      <dgm:spPr/>
    </dgm:pt>
    <dgm:pt modelId="{80611DE1-701C-48AC-BE50-738C3A569D90}" type="pres">
      <dgm:prSet presAssocID="{4AF6BE09-CEA5-416E-8FED-8DE85B522856}" presName="connTx" presStyleLbl="parChTrans1D3" presStyleIdx="4" presStyleCnt="5"/>
      <dgm:spPr/>
    </dgm:pt>
    <dgm:pt modelId="{0755DD63-78BB-438C-B10F-518E1811A548}" type="pres">
      <dgm:prSet presAssocID="{349B6F53-3C94-4235-9191-919129AB044A}" presName="root2" presStyleCnt="0"/>
      <dgm:spPr/>
    </dgm:pt>
    <dgm:pt modelId="{E11C90C4-CEAC-432F-B593-B51665EB4A1A}" type="pres">
      <dgm:prSet presAssocID="{349B6F53-3C94-4235-9191-919129AB044A}" presName="LevelTwoTextNode" presStyleLbl="node3" presStyleIdx="4" presStyleCnt="5" custScaleX="126321">
        <dgm:presLayoutVars>
          <dgm:chPref val="3"/>
        </dgm:presLayoutVars>
      </dgm:prSet>
      <dgm:spPr/>
    </dgm:pt>
    <dgm:pt modelId="{439016BE-5602-4352-BC75-96062806AA7D}" type="pres">
      <dgm:prSet presAssocID="{349B6F53-3C94-4235-9191-919129AB044A}" presName="level3hierChild" presStyleCnt="0"/>
      <dgm:spPr/>
    </dgm:pt>
  </dgm:ptLst>
  <dgm:cxnLst>
    <dgm:cxn modelId="{E3E20202-F7EA-4453-911B-8E4BD13DD676}" type="presOf" srcId="{A586DD75-EDF9-423D-9B2F-379561FBB62E}" destId="{1F14DAA0-767B-4465-8467-6F30F80F082C}" srcOrd="0" destOrd="0" presId="urn:microsoft.com/office/officeart/2008/layout/HorizontalMultiLevelHierarchy"/>
    <dgm:cxn modelId="{7CFFAF0B-80AD-4F2A-957C-664DEF54FAB8}" type="presOf" srcId="{78EB9C3E-0C08-4C60-B4FB-B3F602DFC78D}" destId="{5EB80773-DEF8-4732-A62B-E3294D54FA51}" srcOrd="0" destOrd="0" presId="urn:microsoft.com/office/officeart/2008/layout/HorizontalMultiLevelHierarchy"/>
    <dgm:cxn modelId="{44CF880E-FAB7-478A-B008-1D7EC16A801F}" type="presOf" srcId="{AD43DE09-8B47-449D-888A-98DE93CDC65B}" destId="{504090EE-9CC6-4B47-866A-96196D80C7FB}" srcOrd="0" destOrd="0" presId="urn:microsoft.com/office/officeart/2008/layout/HorizontalMultiLevelHierarchy"/>
    <dgm:cxn modelId="{BBDA771A-4BA4-471C-8F0B-CE4CFC976BB9}" type="presOf" srcId="{4AF6BE09-CEA5-416E-8FED-8DE85B522856}" destId="{80611DE1-701C-48AC-BE50-738C3A569D90}" srcOrd="1" destOrd="0" presId="urn:microsoft.com/office/officeart/2008/layout/HorizontalMultiLevelHierarchy"/>
    <dgm:cxn modelId="{81A8211D-F533-4851-B003-7C548CA63092}" srcId="{78EAE97A-441F-452C-BF66-55DF3ABC03F1}" destId="{349B6F53-3C94-4235-9191-919129AB044A}" srcOrd="0" destOrd="0" parTransId="{4AF6BE09-CEA5-416E-8FED-8DE85B522856}" sibTransId="{C268640C-B08A-43C0-AB6D-9EB23E2A79FB}"/>
    <dgm:cxn modelId="{E83B171E-2EAB-4A1F-B98C-84A2A33C0C61}" type="presOf" srcId="{3050F20C-11C4-412C-9A79-37A9B45B0440}" destId="{763E8863-3A3C-4F14-8700-0C5A7D9D2834}" srcOrd="0" destOrd="0" presId="urn:microsoft.com/office/officeart/2008/layout/HorizontalMultiLevelHierarchy"/>
    <dgm:cxn modelId="{F0D6E01E-1F85-4CA8-A77B-D0FB7B833FA4}" type="presOf" srcId="{F80D98D5-A256-42BB-99C5-24767784315F}" destId="{4623DE36-D942-4D94-9E9F-145F6B6E96EA}" srcOrd="0" destOrd="0" presId="urn:microsoft.com/office/officeart/2008/layout/HorizontalMultiLevelHierarchy"/>
    <dgm:cxn modelId="{DB54A21F-13B4-40C7-8988-01AB8FBEF204}" type="presOf" srcId="{AD43DE09-8B47-449D-888A-98DE93CDC65B}" destId="{B79AEA56-19C4-4808-8F2E-6DC590A9F325}" srcOrd="1" destOrd="0" presId="urn:microsoft.com/office/officeart/2008/layout/HorizontalMultiLevelHierarchy"/>
    <dgm:cxn modelId="{A5B72429-D514-4824-B271-EE775323EA57}" srcId="{D5ECCA91-454C-4BFB-A919-DF4ADEB77E4E}" destId="{78EAE97A-441F-452C-BF66-55DF3ABC03F1}" srcOrd="4" destOrd="0" parTransId="{F80D98D5-A256-42BB-99C5-24767784315F}" sibTransId="{3EB0E587-5DEA-43D6-A332-E35A1C3DF664}"/>
    <dgm:cxn modelId="{036FAB32-79C2-4F7A-B5B5-B9FBCF2ECA63}" type="presOf" srcId="{3DACAF40-40F1-4F07-B4EA-682C74907F1B}" destId="{58B82C56-B292-4649-8733-FD6B0EA6E7E9}" srcOrd="1" destOrd="0" presId="urn:microsoft.com/office/officeart/2008/layout/HorizontalMultiLevelHierarchy"/>
    <dgm:cxn modelId="{A4B86E34-1608-4E52-A14D-9211FA1C114D}" srcId="{D5ECCA91-454C-4BFB-A919-DF4ADEB77E4E}" destId="{A586DD75-EDF9-423D-9B2F-379561FBB62E}" srcOrd="0" destOrd="0" parTransId="{3DACAF40-40F1-4F07-B4EA-682C74907F1B}" sibTransId="{46232D02-A3FE-4C14-B2D8-2CA529DE8C19}"/>
    <dgm:cxn modelId="{D1080F3D-AA35-4AC7-9C9D-DB1BF604D510}" srcId="{A586DD75-EDF9-423D-9B2F-379561FBB62E}" destId="{0DED7806-27AA-4DBC-B818-35D3EE979533}" srcOrd="0" destOrd="0" parTransId="{8281D629-0676-4568-92E4-59D109A78301}" sibTransId="{9086FE43-EB09-4937-AFF8-EAD0A6DCA2FD}"/>
    <dgm:cxn modelId="{42E4313D-E771-4292-8471-B5BF5C6727BD}" srcId="{3050F20C-11C4-412C-9A79-37A9B45B0440}" destId="{A7237D8D-0AF3-4577-A26F-397687992B27}" srcOrd="0" destOrd="0" parTransId="{78EB9C3E-0C08-4C60-B4FB-B3F602DFC78D}" sibTransId="{5AA03361-851E-4A0F-A1E8-E952B585F45D}"/>
    <dgm:cxn modelId="{83C2C063-C346-4BCF-A821-AF94F23762B0}" type="presOf" srcId="{FB039ED3-ADCA-4608-8CE1-13378D165B6D}" destId="{D83368BB-03A2-4716-AC33-FD9B7932CA30}" srcOrd="0" destOrd="0" presId="urn:microsoft.com/office/officeart/2008/layout/HorizontalMultiLevelHierarchy"/>
    <dgm:cxn modelId="{8D3F3346-475E-4EF8-9EA5-86FEBDC69D47}" srcId="{D5ECCA91-454C-4BFB-A919-DF4ADEB77E4E}" destId="{FB039ED3-ADCA-4608-8CE1-13378D165B6D}" srcOrd="2" destOrd="0" parTransId="{EA4FCED8-E25C-4043-9FBC-F2B018F287D3}" sibTransId="{9819E76B-D4D8-47F1-8C6B-6CE3F9B9DE57}"/>
    <dgm:cxn modelId="{F2AF006A-4AB8-404A-B0A4-C6EDBAA1C946}" type="presOf" srcId="{E6AC17C6-257B-45BB-8022-95F9829CA995}" destId="{C2813904-A1B9-4C39-B94A-D049BA46C9B4}" srcOrd="0" destOrd="0" presId="urn:microsoft.com/office/officeart/2008/layout/HorizontalMultiLevelHierarchy"/>
    <dgm:cxn modelId="{F5B4234B-8D7F-4866-B111-AE8B847BBB9E}" type="presOf" srcId="{3FDBCF5A-D9ED-4F0A-8312-1927C2CCA5EF}" destId="{BE355E71-D3C4-4FE8-BD07-DA71383B8221}" srcOrd="0" destOrd="0" presId="urn:microsoft.com/office/officeart/2008/layout/HorizontalMultiLevelHierarchy"/>
    <dgm:cxn modelId="{ACEA664E-349B-4AA0-A8C1-D760F087E025}" type="presOf" srcId="{8281D629-0676-4568-92E4-59D109A78301}" destId="{2EF63EE6-E8A4-44DA-B3B7-48FE32722FC6}" srcOrd="0" destOrd="0" presId="urn:microsoft.com/office/officeart/2008/layout/HorizontalMultiLevelHierarchy"/>
    <dgm:cxn modelId="{A2616F4E-BC60-4E0A-993F-74954352ECE7}" type="presOf" srcId="{E4D904C1-1B52-47FD-8821-D82244570A3E}" destId="{98724A50-BAC7-42AC-8179-B03EBCC6A3C7}" srcOrd="0" destOrd="0" presId="urn:microsoft.com/office/officeart/2008/layout/HorizontalMultiLevelHierarchy"/>
    <dgm:cxn modelId="{5FD62770-EB76-4E40-8AFC-B49BD62EBC9C}" type="presOf" srcId="{349B6F53-3C94-4235-9191-919129AB044A}" destId="{E11C90C4-CEAC-432F-B593-B51665EB4A1A}" srcOrd="0" destOrd="0" presId="urn:microsoft.com/office/officeart/2008/layout/HorizontalMultiLevelHierarchy"/>
    <dgm:cxn modelId="{72BE5973-AE9C-404C-BF6D-7DE7D2D7581D}" type="presOf" srcId="{3DACAF40-40F1-4F07-B4EA-682C74907F1B}" destId="{6E788D2A-A9D1-442C-AAA4-32A10D0DE7CA}" srcOrd="0" destOrd="0" presId="urn:microsoft.com/office/officeart/2008/layout/HorizontalMultiLevelHierarchy"/>
    <dgm:cxn modelId="{9813A559-0289-4161-9022-49ADD8C9F7A5}" type="presOf" srcId="{78EAE97A-441F-452C-BF66-55DF3ABC03F1}" destId="{4A22F69A-EF2F-4C92-8184-1ED18FB64DD3}" srcOrd="0" destOrd="0" presId="urn:microsoft.com/office/officeart/2008/layout/HorizontalMultiLevelHierarchy"/>
    <dgm:cxn modelId="{9B91FB59-5FEB-4246-8AAA-68AF540D2B7A}" type="presOf" srcId="{EA4FCED8-E25C-4043-9FBC-F2B018F287D3}" destId="{384B33D3-1AE3-47BD-A307-F67E420D8CAA}" srcOrd="0" destOrd="0" presId="urn:microsoft.com/office/officeart/2008/layout/HorizontalMultiLevelHierarchy"/>
    <dgm:cxn modelId="{6F4AE47A-F7E2-4505-9B54-2323BB655903}" srcId="{D5ECCA91-454C-4BFB-A919-DF4ADEB77E4E}" destId="{3034F6C0-C400-4044-A3E0-1CF9AE16739D}" srcOrd="3" destOrd="0" parTransId="{D170894E-09A7-480F-B434-76829C531AAC}" sibTransId="{3FD8E64D-A2A5-4718-A2C4-085CCAC029D1}"/>
    <dgm:cxn modelId="{21643180-3736-4755-92B2-65271B8805EE}" type="presOf" srcId="{1CFAD591-8985-4968-9636-FB3872B02A08}" destId="{A31A2D53-18FC-4D33-AF4F-B5FA1C1055C6}" srcOrd="0" destOrd="0" presId="urn:microsoft.com/office/officeart/2008/layout/HorizontalMultiLevelHierarchy"/>
    <dgm:cxn modelId="{69BB0192-3C1C-42F4-8066-757A6A3B0623}" srcId="{D5ECCA91-454C-4BFB-A919-DF4ADEB77E4E}" destId="{3050F20C-11C4-412C-9A79-37A9B45B0440}" srcOrd="1" destOrd="0" parTransId="{1CFAD591-8985-4968-9636-FB3872B02A08}" sibTransId="{C18614C3-BA28-4FF6-8786-4044C1D2C943}"/>
    <dgm:cxn modelId="{1FCFF094-D885-4CFC-8B3C-84FB0800D8AC}" type="presOf" srcId="{D170894E-09A7-480F-B434-76829C531AAC}" destId="{179AB36B-EDF9-416D-9CCC-C465E2F527FB}" srcOrd="0" destOrd="0" presId="urn:microsoft.com/office/officeart/2008/layout/HorizontalMultiLevelHierarchy"/>
    <dgm:cxn modelId="{CEB24695-D8AD-4D79-BB0F-EBFFB4DEA20A}" type="presOf" srcId="{3034F6C0-C400-4044-A3E0-1CF9AE16739D}" destId="{87C2EAA6-C5EA-4C92-AE51-E4CA3EFB50FB}" srcOrd="0" destOrd="0" presId="urn:microsoft.com/office/officeart/2008/layout/HorizontalMultiLevelHierarchy"/>
    <dgm:cxn modelId="{EC255BA0-F7C3-43CF-8474-3AE8BE345394}" type="presOf" srcId="{0DED7806-27AA-4DBC-B818-35D3EE979533}" destId="{B49B619C-D0A4-46FA-A7AE-B772D230BF1D}" srcOrd="0" destOrd="0" presId="urn:microsoft.com/office/officeart/2008/layout/HorizontalMultiLevelHierarchy"/>
    <dgm:cxn modelId="{BCF1B0A3-4E6F-48DD-BA8E-0A54ECD5A797}" type="presOf" srcId="{8281D629-0676-4568-92E4-59D109A78301}" destId="{719DCD8F-9132-4D93-AEA3-8C6EB64DF742}" srcOrd="1" destOrd="0" presId="urn:microsoft.com/office/officeart/2008/layout/HorizontalMultiLevelHierarchy"/>
    <dgm:cxn modelId="{2F1682A7-FCE1-438A-8BB7-F002983EA46C}" srcId="{FB039ED3-ADCA-4608-8CE1-13378D165B6D}" destId="{E4D904C1-1B52-47FD-8821-D82244570A3E}" srcOrd="0" destOrd="0" parTransId="{AD43DE09-8B47-449D-888A-98DE93CDC65B}" sibTransId="{0B85E513-6A82-43C5-8A78-65C570C9ADE7}"/>
    <dgm:cxn modelId="{28ABC3A7-99F6-46B9-BFBF-10BD4E2FE5CE}" type="presOf" srcId="{D5ECCA91-454C-4BFB-A919-DF4ADEB77E4E}" destId="{6005CD1B-1D45-42D4-9614-68F97D032446}" srcOrd="0" destOrd="0" presId="urn:microsoft.com/office/officeart/2008/layout/HorizontalMultiLevelHierarchy"/>
    <dgm:cxn modelId="{23BE07AD-CE25-4E43-BF69-9A87EF876D1B}" type="presOf" srcId="{E6AC17C6-257B-45BB-8022-95F9829CA995}" destId="{A53B53AD-96AA-4491-9BFA-3062A0723921}" srcOrd="1" destOrd="0" presId="urn:microsoft.com/office/officeart/2008/layout/HorizontalMultiLevelHierarchy"/>
    <dgm:cxn modelId="{24F31AAF-0D36-4F03-B027-324B5B5F4526}" srcId="{3034F6C0-C400-4044-A3E0-1CF9AE16739D}" destId="{81C8EB2B-D0B6-48BE-B762-944609A5902B}" srcOrd="0" destOrd="0" parTransId="{E6AC17C6-257B-45BB-8022-95F9829CA995}" sibTransId="{CFF943B4-1E96-4BBA-9F66-DEAD202C7BBF}"/>
    <dgm:cxn modelId="{D47D26B7-A932-454C-A86B-81C1DF1D7A4F}" type="presOf" srcId="{1CFAD591-8985-4968-9636-FB3872B02A08}" destId="{C506625F-3B75-4552-B52C-813007065BD3}" srcOrd="1" destOrd="0" presId="urn:microsoft.com/office/officeart/2008/layout/HorizontalMultiLevelHierarchy"/>
    <dgm:cxn modelId="{31625CC3-2DC3-4000-95E0-867EE633B8F1}" type="presOf" srcId="{78EB9C3E-0C08-4C60-B4FB-B3F602DFC78D}" destId="{96BAEF4C-FF80-4C4F-B4D8-D7D399E2B81B}" srcOrd="1" destOrd="0" presId="urn:microsoft.com/office/officeart/2008/layout/HorizontalMultiLevelHierarchy"/>
    <dgm:cxn modelId="{31EF23CE-7672-4882-AB5C-F2348080E44F}" srcId="{3FDBCF5A-D9ED-4F0A-8312-1927C2CCA5EF}" destId="{D5ECCA91-454C-4BFB-A919-DF4ADEB77E4E}" srcOrd="0" destOrd="0" parTransId="{D5AE1381-CC3D-41C2-B714-335FBD5DEA66}" sibTransId="{EA15C375-E1B7-4911-93AD-2E9358827AD2}"/>
    <dgm:cxn modelId="{0D7CB1D7-335A-4B49-BB1A-C8EB2A19B4B4}" type="presOf" srcId="{F80D98D5-A256-42BB-99C5-24767784315F}" destId="{BA07CAA5-DF61-423D-A488-7E439D6810F8}" srcOrd="1" destOrd="0" presId="urn:microsoft.com/office/officeart/2008/layout/HorizontalMultiLevelHierarchy"/>
    <dgm:cxn modelId="{7B9F7FDD-2B42-4E25-AB2F-8F716C46C673}" type="presOf" srcId="{D170894E-09A7-480F-B434-76829C531AAC}" destId="{B682E492-CD6D-47B9-A6A0-4E3EDAAB8BFC}" srcOrd="1" destOrd="0" presId="urn:microsoft.com/office/officeart/2008/layout/HorizontalMultiLevelHierarchy"/>
    <dgm:cxn modelId="{3A004EEC-F1CC-415E-9D56-4612576E894E}" type="presOf" srcId="{4AF6BE09-CEA5-416E-8FED-8DE85B522856}" destId="{33B76AA2-41C4-436A-A5CA-6D5180E4EC7B}" srcOrd="0" destOrd="0" presId="urn:microsoft.com/office/officeart/2008/layout/HorizontalMultiLevelHierarchy"/>
    <dgm:cxn modelId="{A87485FC-42D3-42B2-9487-F5890B7E0403}" type="presOf" srcId="{81C8EB2B-D0B6-48BE-B762-944609A5902B}" destId="{A7EE2A5C-716B-42F2-AE2C-6DADC4ED43A9}" srcOrd="0" destOrd="0" presId="urn:microsoft.com/office/officeart/2008/layout/HorizontalMultiLevelHierarchy"/>
    <dgm:cxn modelId="{FD51B8FE-F4AE-42B3-A033-0AD89D6B0ADA}" type="presOf" srcId="{A7237D8D-0AF3-4577-A26F-397687992B27}" destId="{D470B33E-FB7B-4AC5-881C-0FA7A7CF2720}" srcOrd="0" destOrd="0" presId="urn:microsoft.com/office/officeart/2008/layout/HorizontalMultiLevelHierarchy"/>
    <dgm:cxn modelId="{56DFF9FE-6692-4670-9AA8-637A5E7BCBFD}" type="presOf" srcId="{EA4FCED8-E25C-4043-9FBC-F2B018F287D3}" destId="{4B82088C-D76A-4776-A2D4-69AE613A5DF7}" srcOrd="1" destOrd="0" presId="urn:microsoft.com/office/officeart/2008/layout/HorizontalMultiLevelHierarchy"/>
    <dgm:cxn modelId="{677D400C-9B47-4501-8B5D-AC6498E8B7E4}" type="presParOf" srcId="{BE355E71-D3C4-4FE8-BD07-DA71383B8221}" destId="{7B57D65B-2159-47D3-A6B7-9D9539C1E7E8}" srcOrd="0" destOrd="0" presId="urn:microsoft.com/office/officeart/2008/layout/HorizontalMultiLevelHierarchy"/>
    <dgm:cxn modelId="{EB68D65D-44CB-4458-8CEE-F382B4E38766}" type="presParOf" srcId="{7B57D65B-2159-47D3-A6B7-9D9539C1E7E8}" destId="{6005CD1B-1D45-42D4-9614-68F97D032446}" srcOrd="0" destOrd="0" presId="urn:microsoft.com/office/officeart/2008/layout/HorizontalMultiLevelHierarchy"/>
    <dgm:cxn modelId="{D80A5A7C-590C-4F2F-84AF-83B0EE073737}" type="presParOf" srcId="{7B57D65B-2159-47D3-A6B7-9D9539C1E7E8}" destId="{AD91A149-D252-4718-A9E4-61C1E02D1861}" srcOrd="1" destOrd="0" presId="urn:microsoft.com/office/officeart/2008/layout/HorizontalMultiLevelHierarchy"/>
    <dgm:cxn modelId="{AD0D573F-728B-47EF-91FB-DAEF065C5A7A}" type="presParOf" srcId="{AD91A149-D252-4718-A9E4-61C1E02D1861}" destId="{6E788D2A-A9D1-442C-AAA4-32A10D0DE7CA}" srcOrd="0" destOrd="0" presId="urn:microsoft.com/office/officeart/2008/layout/HorizontalMultiLevelHierarchy"/>
    <dgm:cxn modelId="{9E581511-8417-48B8-80E8-063EA9852439}" type="presParOf" srcId="{6E788D2A-A9D1-442C-AAA4-32A10D0DE7CA}" destId="{58B82C56-B292-4649-8733-FD6B0EA6E7E9}" srcOrd="0" destOrd="0" presId="urn:microsoft.com/office/officeart/2008/layout/HorizontalMultiLevelHierarchy"/>
    <dgm:cxn modelId="{2B57B54F-C037-4DAC-AB8E-F70AB8976920}" type="presParOf" srcId="{AD91A149-D252-4718-A9E4-61C1E02D1861}" destId="{CA2BD37F-B8F1-44B0-B828-5CFBEEA10B36}" srcOrd="1" destOrd="0" presId="urn:microsoft.com/office/officeart/2008/layout/HorizontalMultiLevelHierarchy"/>
    <dgm:cxn modelId="{91D974C8-1289-4BED-9488-3A0A06D2B795}" type="presParOf" srcId="{CA2BD37F-B8F1-44B0-B828-5CFBEEA10B36}" destId="{1F14DAA0-767B-4465-8467-6F30F80F082C}" srcOrd="0" destOrd="0" presId="urn:microsoft.com/office/officeart/2008/layout/HorizontalMultiLevelHierarchy"/>
    <dgm:cxn modelId="{DAA0F961-F758-4828-BA67-22762A37F3FA}" type="presParOf" srcId="{CA2BD37F-B8F1-44B0-B828-5CFBEEA10B36}" destId="{8EA6913B-2223-4831-83DE-16C1BA17A49F}" srcOrd="1" destOrd="0" presId="urn:microsoft.com/office/officeart/2008/layout/HorizontalMultiLevelHierarchy"/>
    <dgm:cxn modelId="{4AA0CB01-13A7-48AB-9FFF-8B18F2EE3623}" type="presParOf" srcId="{8EA6913B-2223-4831-83DE-16C1BA17A49F}" destId="{2EF63EE6-E8A4-44DA-B3B7-48FE32722FC6}" srcOrd="0" destOrd="0" presId="urn:microsoft.com/office/officeart/2008/layout/HorizontalMultiLevelHierarchy"/>
    <dgm:cxn modelId="{AB576B27-0530-435F-A27F-501BEF48B7A3}" type="presParOf" srcId="{2EF63EE6-E8A4-44DA-B3B7-48FE32722FC6}" destId="{719DCD8F-9132-4D93-AEA3-8C6EB64DF742}" srcOrd="0" destOrd="0" presId="urn:microsoft.com/office/officeart/2008/layout/HorizontalMultiLevelHierarchy"/>
    <dgm:cxn modelId="{63B87BEB-6C6C-4D51-8ED0-C8F4782F5649}" type="presParOf" srcId="{8EA6913B-2223-4831-83DE-16C1BA17A49F}" destId="{711FF472-5FDD-404E-A469-D3FD9396AFAF}" srcOrd="1" destOrd="0" presId="urn:microsoft.com/office/officeart/2008/layout/HorizontalMultiLevelHierarchy"/>
    <dgm:cxn modelId="{86F911D7-D013-4DE0-972C-77B07ACF9B48}" type="presParOf" srcId="{711FF472-5FDD-404E-A469-D3FD9396AFAF}" destId="{B49B619C-D0A4-46FA-A7AE-B772D230BF1D}" srcOrd="0" destOrd="0" presId="urn:microsoft.com/office/officeart/2008/layout/HorizontalMultiLevelHierarchy"/>
    <dgm:cxn modelId="{619269C1-9F40-4CB3-86D3-8A240F982380}" type="presParOf" srcId="{711FF472-5FDD-404E-A469-D3FD9396AFAF}" destId="{8170B30E-49BB-4BED-B23C-75A527E68B5E}" srcOrd="1" destOrd="0" presId="urn:microsoft.com/office/officeart/2008/layout/HorizontalMultiLevelHierarchy"/>
    <dgm:cxn modelId="{C361209F-3FB5-4965-94D0-DD998C908B59}" type="presParOf" srcId="{AD91A149-D252-4718-A9E4-61C1E02D1861}" destId="{A31A2D53-18FC-4D33-AF4F-B5FA1C1055C6}" srcOrd="2" destOrd="0" presId="urn:microsoft.com/office/officeart/2008/layout/HorizontalMultiLevelHierarchy"/>
    <dgm:cxn modelId="{36277459-1F37-4734-8127-63B359ACC1D0}" type="presParOf" srcId="{A31A2D53-18FC-4D33-AF4F-B5FA1C1055C6}" destId="{C506625F-3B75-4552-B52C-813007065BD3}" srcOrd="0" destOrd="0" presId="urn:microsoft.com/office/officeart/2008/layout/HorizontalMultiLevelHierarchy"/>
    <dgm:cxn modelId="{27E50C20-9931-4290-993C-E4432FBB07B8}" type="presParOf" srcId="{AD91A149-D252-4718-A9E4-61C1E02D1861}" destId="{4E1BDA64-81BC-42CF-9052-F24694268C99}" srcOrd="3" destOrd="0" presId="urn:microsoft.com/office/officeart/2008/layout/HorizontalMultiLevelHierarchy"/>
    <dgm:cxn modelId="{D8DA1AB2-D3F4-4BD6-8400-2EC0DDB693A6}" type="presParOf" srcId="{4E1BDA64-81BC-42CF-9052-F24694268C99}" destId="{763E8863-3A3C-4F14-8700-0C5A7D9D2834}" srcOrd="0" destOrd="0" presId="urn:microsoft.com/office/officeart/2008/layout/HorizontalMultiLevelHierarchy"/>
    <dgm:cxn modelId="{148A000C-8710-42F6-AE91-D209AC22DA05}" type="presParOf" srcId="{4E1BDA64-81BC-42CF-9052-F24694268C99}" destId="{5133D9E1-C90A-44D5-B8A8-AFC1DF9A9F49}" srcOrd="1" destOrd="0" presId="urn:microsoft.com/office/officeart/2008/layout/HorizontalMultiLevelHierarchy"/>
    <dgm:cxn modelId="{99069242-06F3-450A-8A05-7081C2E77E3B}" type="presParOf" srcId="{5133D9E1-C90A-44D5-B8A8-AFC1DF9A9F49}" destId="{5EB80773-DEF8-4732-A62B-E3294D54FA51}" srcOrd="0" destOrd="0" presId="urn:microsoft.com/office/officeart/2008/layout/HorizontalMultiLevelHierarchy"/>
    <dgm:cxn modelId="{FE57D366-7B27-4FCA-9229-0B337D355A01}" type="presParOf" srcId="{5EB80773-DEF8-4732-A62B-E3294D54FA51}" destId="{96BAEF4C-FF80-4C4F-B4D8-D7D399E2B81B}" srcOrd="0" destOrd="0" presId="urn:microsoft.com/office/officeart/2008/layout/HorizontalMultiLevelHierarchy"/>
    <dgm:cxn modelId="{41433943-366C-403D-8FB6-4853FBB8C9B0}" type="presParOf" srcId="{5133D9E1-C90A-44D5-B8A8-AFC1DF9A9F49}" destId="{62DE1C3F-46C5-485E-87AA-5C42870EB6AC}" srcOrd="1" destOrd="0" presId="urn:microsoft.com/office/officeart/2008/layout/HorizontalMultiLevelHierarchy"/>
    <dgm:cxn modelId="{0B0CF877-35B2-401D-9735-46358334BF9B}" type="presParOf" srcId="{62DE1C3F-46C5-485E-87AA-5C42870EB6AC}" destId="{D470B33E-FB7B-4AC5-881C-0FA7A7CF2720}" srcOrd="0" destOrd="0" presId="urn:microsoft.com/office/officeart/2008/layout/HorizontalMultiLevelHierarchy"/>
    <dgm:cxn modelId="{97CD59EC-F38A-4E35-BF10-35644939210B}" type="presParOf" srcId="{62DE1C3F-46C5-485E-87AA-5C42870EB6AC}" destId="{5258A0AF-FD65-4E77-ABF5-E86D74D2A2AA}" srcOrd="1" destOrd="0" presId="urn:microsoft.com/office/officeart/2008/layout/HorizontalMultiLevelHierarchy"/>
    <dgm:cxn modelId="{8871DDF6-0B7F-41A8-AFF8-1A972001A56B}" type="presParOf" srcId="{AD91A149-D252-4718-A9E4-61C1E02D1861}" destId="{384B33D3-1AE3-47BD-A307-F67E420D8CAA}" srcOrd="4" destOrd="0" presId="urn:microsoft.com/office/officeart/2008/layout/HorizontalMultiLevelHierarchy"/>
    <dgm:cxn modelId="{C75BFFFB-3486-461D-8F3B-129EB4331EC9}" type="presParOf" srcId="{384B33D3-1AE3-47BD-A307-F67E420D8CAA}" destId="{4B82088C-D76A-4776-A2D4-69AE613A5DF7}" srcOrd="0" destOrd="0" presId="urn:microsoft.com/office/officeart/2008/layout/HorizontalMultiLevelHierarchy"/>
    <dgm:cxn modelId="{194F9E4C-8CBA-4968-A014-BF55079B9CF6}" type="presParOf" srcId="{AD91A149-D252-4718-A9E4-61C1E02D1861}" destId="{AA88A1E2-68CA-4AAA-8DD8-C60660C76A6A}" srcOrd="5" destOrd="0" presId="urn:microsoft.com/office/officeart/2008/layout/HorizontalMultiLevelHierarchy"/>
    <dgm:cxn modelId="{2C6C4B9B-6F22-45CD-AC62-6D47B2471B9B}" type="presParOf" srcId="{AA88A1E2-68CA-4AAA-8DD8-C60660C76A6A}" destId="{D83368BB-03A2-4716-AC33-FD9B7932CA30}" srcOrd="0" destOrd="0" presId="urn:microsoft.com/office/officeart/2008/layout/HorizontalMultiLevelHierarchy"/>
    <dgm:cxn modelId="{5AFE46B3-1905-457D-942C-7A8D12210EA4}" type="presParOf" srcId="{AA88A1E2-68CA-4AAA-8DD8-C60660C76A6A}" destId="{CEA81ABB-90DF-4442-9F32-388B33B4550A}" srcOrd="1" destOrd="0" presId="urn:microsoft.com/office/officeart/2008/layout/HorizontalMultiLevelHierarchy"/>
    <dgm:cxn modelId="{6DA08CDB-2245-4596-B209-A506E76545F9}" type="presParOf" srcId="{CEA81ABB-90DF-4442-9F32-388B33B4550A}" destId="{504090EE-9CC6-4B47-866A-96196D80C7FB}" srcOrd="0" destOrd="0" presId="urn:microsoft.com/office/officeart/2008/layout/HorizontalMultiLevelHierarchy"/>
    <dgm:cxn modelId="{69E6DB78-992F-4577-90A9-F306C4037011}" type="presParOf" srcId="{504090EE-9CC6-4B47-866A-96196D80C7FB}" destId="{B79AEA56-19C4-4808-8F2E-6DC590A9F325}" srcOrd="0" destOrd="0" presId="urn:microsoft.com/office/officeart/2008/layout/HorizontalMultiLevelHierarchy"/>
    <dgm:cxn modelId="{879E9024-7B8C-45C0-B9A1-B9DD89759111}" type="presParOf" srcId="{CEA81ABB-90DF-4442-9F32-388B33B4550A}" destId="{7320C316-C5D2-4848-8CCD-41F4DA1928F4}" srcOrd="1" destOrd="0" presId="urn:microsoft.com/office/officeart/2008/layout/HorizontalMultiLevelHierarchy"/>
    <dgm:cxn modelId="{D92B924C-5486-42D2-89E4-E796D8A6C333}" type="presParOf" srcId="{7320C316-C5D2-4848-8CCD-41F4DA1928F4}" destId="{98724A50-BAC7-42AC-8179-B03EBCC6A3C7}" srcOrd="0" destOrd="0" presId="urn:microsoft.com/office/officeart/2008/layout/HorizontalMultiLevelHierarchy"/>
    <dgm:cxn modelId="{BF67A2F2-814C-4CC7-A072-F371F8EF085B}" type="presParOf" srcId="{7320C316-C5D2-4848-8CCD-41F4DA1928F4}" destId="{4D13733D-9E0A-497E-A242-4FF6A3571779}" srcOrd="1" destOrd="0" presId="urn:microsoft.com/office/officeart/2008/layout/HorizontalMultiLevelHierarchy"/>
    <dgm:cxn modelId="{962A9AF4-8D82-4609-A076-F70D102387DB}" type="presParOf" srcId="{AD91A149-D252-4718-A9E4-61C1E02D1861}" destId="{179AB36B-EDF9-416D-9CCC-C465E2F527FB}" srcOrd="6" destOrd="0" presId="urn:microsoft.com/office/officeart/2008/layout/HorizontalMultiLevelHierarchy"/>
    <dgm:cxn modelId="{E0EDBDFA-0DB3-4382-B80B-856813D07E4E}" type="presParOf" srcId="{179AB36B-EDF9-416D-9CCC-C465E2F527FB}" destId="{B682E492-CD6D-47B9-A6A0-4E3EDAAB8BFC}" srcOrd="0" destOrd="0" presId="urn:microsoft.com/office/officeart/2008/layout/HorizontalMultiLevelHierarchy"/>
    <dgm:cxn modelId="{08C184CE-B75D-4AE3-BC93-16160CA7B603}" type="presParOf" srcId="{AD91A149-D252-4718-A9E4-61C1E02D1861}" destId="{C6A96E12-56D9-4771-8701-A2508285CADB}" srcOrd="7" destOrd="0" presId="urn:microsoft.com/office/officeart/2008/layout/HorizontalMultiLevelHierarchy"/>
    <dgm:cxn modelId="{808EA2FA-37E4-4658-9214-A9F478B7ADF8}" type="presParOf" srcId="{C6A96E12-56D9-4771-8701-A2508285CADB}" destId="{87C2EAA6-C5EA-4C92-AE51-E4CA3EFB50FB}" srcOrd="0" destOrd="0" presId="urn:microsoft.com/office/officeart/2008/layout/HorizontalMultiLevelHierarchy"/>
    <dgm:cxn modelId="{F3891DD4-4FAE-4EDF-9EF4-23E16D3A61C8}" type="presParOf" srcId="{C6A96E12-56D9-4771-8701-A2508285CADB}" destId="{E79CAA48-1A2E-4AFD-B055-F360F6E57839}" srcOrd="1" destOrd="0" presId="urn:microsoft.com/office/officeart/2008/layout/HorizontalMultiLevelHierarchy"/>
    <dgm:cxn modelId="{9205327A-4D00-40DC-B846-250DC44B17DD}" type="presParOf" srcId="{E79CAA48-1A2E-4AFD-B055-F360F6E57839}" destId="{C2813904-A1B9-4C39-B94A-D049BA46C9B4}" srcOrd="0" destOrd="0" presId="urn:microsoft.com/office/officeart/2008/layout/HorizontalMultiLevelHierarchy"/>
    <dgm:cxn modelId="{3E1D031F-2766-4B28-8E48-F03BDA30E01A}" type="presParOf" srcId="{C2813904-A1B9-4C39-B94A-D049BA46C9B4}" destId="{A53B53AD-96AA-4491-9BFA-3062A0723921}" srcOrd="0" destOrd="0" presId="urn:microsoft.com/office/officeart/2008/layout/HorizontalMultiLevelHierarchy"/>
    <dgm:cxn modelId="{0049F7D7-8324-488E-8A67-826E4C50DE67}" type="presParOf" srcId="{E79CAA48-1A2E-4AFD-B055-F360F6E57839}" destId="{51B185F8-A1A8-4F0C-B539-F1179212FCBF}" srcOrd="1" destOrd="0" presId="urn:microsoft.com/office/officeart/2008/layout/HorizontalMultiLevelHierarchy"/>
    <dgm:cxn modelId="{FB4F8025-162A-4069-86E3-D9C97C92E594}" type="presParOf" srcId="{51B185F8-A1A8-4F0C-B539-F1179212FCBF}" destId="{A7EE2A5C-716B-42F2-AE2C-6DADC4ED43A9}" srcOrd="0" destOrd="0" presId="urn:microsoft.com/office/officeart/2008/layout/HorizontalMultiLevelHierarchy"/>
    <dgm:cxn modelId="{EFFB7C06-8378-442A-85CA-1FDF092FAFAA}" type="presParOf" srcId="{51B185F8-A1A8-4F0C-B539-F1179212FCBF}" destId="{5A473D95-5484-4C54-A327-C54958BD287C}" srcOrd="1" destOrd="0" presId="urn:microsoft.com/office/officeart/2008/layout/HorizontalMultiLevelHierarchy"/>
    <dgm:cxn modelId="{F67C8791-15B1-402B-9254-D30D84143EDC}" type="presParOf" srcId="{AD91A149-D252-4718-A9E4-61C1E02D1861}" destId="{4623DE36-D942-4D94-9E9F-145F6B6E96EA}" srcOrd="8" destOrd="0" presId="urn:microsoft.com/office/officeart/2008/layout/HorizontalMultiLevelHierarchy"/>
    <dgm:cxn modelId="{9FF7108B-E2A5-4488-BC03-D9B020F27B8F}" type="presParOf" srcId="{4623DE36-D942-4D94-9E9F-145F6B6E96EA}" destId="{BA07CAA5-DF61-423D-A488-7E439D6810F8}" srcOrd="0" destOrd="0" presId="urn:microsoft.com/office/officeart/2008/layout/HorizontalMultiLevelHierarchy"/>
    <dgm:cxn modelId="{E65468D8-C034-48D6-B111-9E602C9809EA}" type="presParOf" srcId="{AD91A149-D252-4718-A9E4-61C1E02D1861}" destId="{215DEB8F-42BC-472A-A1DB-667B1D869D35}" srcOrd="9" destOrd="0" presId="urn:microsoft.com/office/officeart/2008/layout/HorizontalMultiLevelHierarchy"/>
    <dgm:cxn modelId="{9E3631EF-3A54-4DF2-9837-AEBA7A6526E4}" type="presParOf" srcId="{215DEB8F-42BC-472A-A1DB-667B1D869D35}" destId="{4A22F69A-EF2F-4C92-8184-1ED18FB64DD3}" srcOrd="0" destOrd="0" presId="urn:microsoft.com/office/officeart/2008/layout/HorizontalMultiLevelHierarchy"/>
    <dgm:cxn modelId="{9A90D1B3-D7EA-4478-9ED2-1616C606D9A3}" type="presParOf" srcId="{215DEB8F-42BC-472A-A1DB-667B1D869D35}" destId="{050BD6D1-21D6-49E7-BC15-D8FF8420F2E1}" srcOrd="1" destOrd="0" presId="urn:microsoft.com/office/officeart/2008/layout/HorizontalMultiLevelHierarchy"/>
    <dgm:cxn modelId="{ED762702-6407-4644-834B-649E37E85F8E}" type="presParOf" srcId="{050BD6D1-21D6-49E7-BC15-D8FF8420F2E1}" destId="{33B76AA2-41C4-436A-A5CA-6D5180E4EC7B}" srcOrd="0" destOrd="0" presId="urn:microsoft.com/office/officeart/2008/layout/HorizontalMultiLevelHierarchy"/>
    <dgm:cxn modelId="{B0CEA3CF-1D13-420F-B9C7-69791236E3DA}" type="presParOf" srcId="{33B76AA2-41C4-436A-A5CA-6D5180E4EC7B}" destId="{80611DE1-701C-48AC-BE50-738C3A569D90}" srcOrd="0" destOrd="0" presId="urn:microsoft.com/office/officeart/2008/layout/HorizontalMultiLevelHierarchy"/>
    <dgm:cxn modelId="{E6D57A5F-0328-4E89-AD00-99363054FD7F}" type="presParOf" srcId="{050BD6D1-21D6-49E7-BC15-D8FF8420F2E1}" destId="{0755DD63-78BB-438C-B10F-518E1811A548}" srcOrd="1" destOrd="0" presId="urn:microsoft.com/office/officeart/2008/layout/HorizontalMultiLevelHierarchy"/>
    <dgm:cxn modelId="{27E5A8CC-F484-41EB-A7B1-8C5C0A20503E}" type="presParOf" srcId="{0755DD63-78BB-438C-B10F-518E1811A548}" destId="{E11C90C4-CEAC-432F-B593-B51665EB4A1A}" srcOrd="0" destOrd="0" presId="urn:microsoft.com/office/officeart/2008/layout/HorizontalMultiLevelHierarchy"/>
    <dgm:cxn modelId="{FE826C62-A808-4F4C-88D1-814506C86840}" type="presParOf" srcId="{0755DD63-78BB-438C-B10F-518E1811A548}" destId="{439016BE-5602-4352-BC75-96062806AA7D}"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8F827F8-AA43-4B64-8D19-9D7B5777594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pt-BR"/>
        </a:p>
      </dgm:t>
    </dgm:pt>
    <dgm:pt modelId="{3291642C-F24E-4013-B960-B5062169F929}">
      <dgm:prSet phldrT="[Texto]" custT="1"/>
      <dgm:spPr>
        <a:solidFill>
          <a:srgbClr val="FFFF00"/>
        </a:solidFill>
      </dgm:spPr>
      <dgm:t>
        <a:bodyPr/>
        <a:lstStyle/>
        <a:p>
          <a:pPr algn="just"/>
          <a:r>
            <a:rPr lang="pt-BR" sz="2200" b="1" u="sng" dirty="0">
              <a:solidFill>
                <a:schemeClr val="tx1"/>
              </a:solidFill>
              <a:effectLst>
                <a:outerShdw blurRad="38100" dist="38100" dir="2700000" algn="tl">
                  <a:srgbClr val="000000">
                    <a:alpha val="43137"/>
                  </a:srgbClr>
                </a:outerShdw>
              </a:effectLst>
            </a:rPr>
            <a:t>Controle Intern</a:t>
          </a:r>
          <a:r>
            <a:rPr lang="pt-BR" sz="2200" b="1" dirty="0">
              <a:solidFill>
                <a:schemeClr val="tx1"/>
              </a:solidFill>
              <a:effectLst>
                <a:outerShdw blurRad="38100" dist="38100" dir="2700000" algn="tl">
                  <a:srgbClr val="000000">
                    <a:alpha val="43137"/>
                  </a:srgbClr>
                </a:outerShdw>
              </a:effectLst>
            </a:rPr>
            <a:t>o: identificar, avaliar, controlar e monitorar os riscos mais relevantes do RPPS (6 ações).</a:t>
          </a:r>
        </a:p>
      </dgm:t>
    </dgm:pt>
    <dgm:pt modelId="{D1B6EC99-23BF-4474-9ACB-839DA28C4D57}" type="parTrans" cxnId="{74EA0B27-85FC-4B79-83D0-DB5E33547A90}">
      <dgm:prSet/>
      <dgm:spPr/>
      <dgm:t>
        <a:bodyPr/>
        <a:lstStyle/>
        <a:p>
          <a:endParaRPr lang="pt-BR"/>
        </a:p>
      </dgm:t>
    </dgm:pt>
    <dgm:pt modelId="{A717D6A2-DD09-4819-AFDC-005DB03B2836}" type="sibTrans" cxnId="{74EA0B27-85FC-4B79-83D0-DB5E33547A90}">
      <dgm:prSet/>
      <dgm:spPr/>
      <dgm:t>
        <a:bodyPr/>
        <a:lstStyle/>
        <a:p>
          <a:endParaRPr lang="pt-BR"/>
        </a:p>
      </dgm:t>
    </dgm:pt>
    <dgm:pt modelId="{355DEB92-3DDE-42E7-9E31-A1DFEA3F9AAE}">
      <dgm:prSet phldrT="[Texto]" custT="1"/>
      <dgm:spPr>
        <a:solidFill>
          <a:schemeClr val="accent2"/>
        </a:solidFill>
      </dgm:spPr>
      <dgm:t>
        <a:bodyPr/>
        <a:lstStyle/>
        <a:p>
          <a:pPr algn="just"/>
          <a:r>
            <a:rPr lang="pt-BR" sz="2200" b="1" u="sng" dirty="0">
              <a:solidFill>
                <a:schemeClr val="tx1"/>
              </a:solidFill>
              <a:effectLst>
                <a:outerShdw blurRad="38100" dist="38100" dir="2700000" algn="tl">
                  <a:srgbClr val="000000">
                    <a:alpha val="43137"/>
                  </a:srgbClr>
                </a:outerShdw>
              </a:effectLst>
            </a:rPr>
            <a:t>Governança Corporativa</a:t>
          </a:r>
          <a:r>
            <a:rPr lang="pt-BR" sz="2200" b="1" dirty="0">
              <a:solidFill>
                <a:schemeClr val="tx1"/>
              </a:solidFill>
              <a:effectLst>
                <a:outerShdw blurRad="38100" dist="38100" dir="2700000" algn="tl">
                  <a:srgbClr val="000000">
                    <a:alpha val="43137"/>
                  </a:srgbClr>
                </a:outerShdw>
              </a:effectLst>
            </a:rPr>
            <a:t>: adoção de boas práticas de gestão, por meio da transparência, equidade, prestação de contas e responsabilidade corporativa (16 ações). </a:t>
          </a:r>
        </a:p>
      </dgm:t>
    </dgm:pt>
    <dgm:pt modelId="{F8DA819B-AAA1-4DA2-A2C7-4A962D9DB5A9}" type="parTrans" cxnId="{74B461C7-82EB-4E4F-BBD8-7368B90FAC50}">
      <dgm:prSet/>
      <dgm:spPr/>
      <dgm:t>
        <a:bodyPr/>
        <a:lstStyle/>
        <a:p>
          <a:endParaRPr lang="pt-BR"/>
        </a:p>
      </dgm:t>
    </dgm:pt>
    <dgm:pt modelId="{C5F63791-C2FF-45F1-BB26-97964F609B67}" type="sibTrans" cxnId="{74B461C7-82EB-4E4F-BBD8-7368B90FAC50}">
      <dgm:prSet/>
      <dgm:spPr/>
      <dgm:t>
        <a:bodyPr/>
        <a:lstStyle/>
        <a:p>
          <a:endParaRPr lang="pt-BR"/>
        </a:p>
      </dgm:t>
    </dgm:pt>
    <dgm:pt modelId="{284E13CF-2A3F-4F15-972B-911D264D9A21}">
      <dgm:prSet phldrT="[Texto]" custT="1"/>
      <dgm:spPr>
        <a:solidFill>
          <a:schemeClr val="accent4"/>
        </a:solidFill>
      </dgm:spPr>
      <dgm:t>
        <a:bodyPr/>
        <a:lstStyle/>
        <a:p>
          <a:r>
            <a:rPr lang="pt-BR" sz="2200" b="1" u="sng" dirty="0">
              <a:solidFill>
                <a:schemeClr val="tx1"/>
              </a:solidFill>
              <a:effectLst>
                <a:outerShdw blurRad="38100" dist="38100" dir="2700000" algn="tl">
                  <a:srgbClr val="000000">
                    <a:alpha val="43137"/>
                  </a:srgbClr>
                </a:outerShdw>
              </a:effectLst>
            </a:rPr>
            <a:t>Educação Previdenciária</a:t>
          </a:r>
          <a:r>
            <a:rPr lang="pt-BR" sz="2200" b="1" u="none" dirty="0">
              <a:solidFill>
                <a:schemeClr val="tx1"/>
              </a:solidFill>
              <a:effectLst>
                <a:outerShdw blurRad="38100" dist="38100" dir="2700000" algn="tl">
                  <a:srgbClr val="000000">
                    <a:alpha val="43137"/>
                  </a:srgbClr>
                </a:outerShdw>
              </a:effectLst>
            </a:rPr>
            <a:t>: ações de qualificação dos servidores e divulgação dos resultados da gestão (2 ações)</a:t>
          </a:r>
        </a:p>
      </dgm:t>
    </dgm:pt>
    <dgm:pt modelId="{D45BF3F5-83E9-461B-BCCB-2830E74B251E}" type="parTrans" cxnId="{25D1263B-5C8E-4E15-ABFC-B4D315CE19AB}">
      <dgm:prSet/>
      <dgm:spPr/>
      <dgm:t>
        <a:bodyPr/>
        <a:lstStyle/>
        <a:p>
          <a:endParaRPr lang="pt-BR"/>
        </a:p>
      </dgm:t>
    </dgm:pt>
    <dgm:pt modelId="{02AE91B7-FC8A-43C9-B24A-261C0A586ED8}" type="sibTrans" cxnId="{25D1263B-5C8E-4E15-ABFC-B4D315CE19AB}">
      <dgm:prSet/>
      <dgm:spPr/>
      <dgm:t>
        <a:bodyPr/>
        <a:lstStyle/>
        <a:p>
          <a:endParaRPr lang="pt-BR"/>
        </a:p>
      </dgm:t>
    </dgm:pt>
    <dgm:pt modelId="{18B89A03-587E-4EDE-835B-8C3268137266}">
      <dgm:prSet phldrT="[Texto]"/>
      <dgm:spPr/>
      <dgm:t>
        <a:bodyPr/>
        <a:lstStyle/>
        <a:p>
          <a:pPr algn="l"/>
          <a:endParaRPr lang="pt-BR" sz="400" b="1" dirty="0">
            <a:effectLst>
              <a:outerShdw blurRad="38100" dist="38100" dir="2700000" algn="tl">
                <a:srgbClr val="000000">
                  <a:alpha val="43137"/>
                </a:srgbClr>
              </a:outerShdw>
            </a:effectLst>
          </a:endParaRPr>
        </a:p>
      </dgm:t>
    </dgm:pt>
    <dgm:pt modelId="{AF6BE9F0-323C-41D9-A961-5524DAB32F3A}" type="parTrans" cxnId="{31DB6EDA-E7BD-4161-A0D1-1E5FEA60D659}">
      <dgm:prSet/>
      <dgm:spPr/>
      <dgm:t>
        <a:bodyPr/>
        <a:lstStyle/>
        <a:p>
          <a:endParaRPr lang="pt-BR"/>
        </a:p>
      </dgm:t>
    </dgm:pt>
    <dgm:pt modelId="{F6E6FFD4-A916-4414-9AED-BF081F80838D}" type="sibTrans" cxnId="{31DB6EDA-E7BD-4161-A0D1-1E5FEA60D659}">
      <dgm:prSet/>
      <dgm:spPr/>
      <dgm:t>
        <a:bodyPr/>
        <a:lstStyle/>
        <a:p>
          <a:endParaRPr lang="pt-BR"/>
        </a:p>
      </dgm:t>
    </dgm:pt>
    <dgm:pt modelId="{172AEB0D-7070-44FF-A6E8-44D3C4E60AC3}">
      <dgm:prSet phldrT="[Texto]" custT="1"/>
      <dgm:spPr/>
      <dgm:t>
        <a:bodyPr/>
        <a:lstStyle/>
        <a:p>
          <a:pPr algn="just"/>
          <a:r>
            <a:rPr lang="pt-BR" sz="1800" b="1" i="1" dirty="0">
              <a:effectLst>
                <a:outerShdw blurRad="38100" dist="38100" dir="2700000" algn="tl">
                  <a:srgbClr val="000000">
                    <a:alpha val="43137"/>
                  </a:srgbClr>
                </a:outerShdw>
              </a:effectLst>
            </a:rPr>
            <a:t>Mapeamento das atividades das áreas de atuação; </a:t>
          </a:r>
          <a:r>
            <a:rPr lang="pt-BR" sz="1800" b="1" i="1" dirty="0" err="1">
              <a:effectLst>
                <a:outerShdw blurRad="38100" dist="38100" dir="2700000" algn="tl">
                  <a:srgbClr val="000000">
                    <a:alpha val="43137"/>
                  </a:srgbClr>
                </a:outerShdw>
              </a:effectLst>
            </a:rPr>
            <a:t>Manualização</a:t>
          </a:r>
          <a:r>
            <a:rPr lang="pt-BR" sz="1800" b="1" i="1" dirty="0">
              <a:effectLst>
                <a:outerShdw blurRad="38100" dist="38100" dir="2700000" algn="tl">
                  <a:srgbClr val="000000">
                    <a:alpha val="43137"/>
                  </a:srgbClr>
                </a:outerShdw>
              </a:effectLst>
            </a:rPr>
            <a:t> das atividades das áreas de atuação; Certificação dos Dirigentes e Conselheiros; Estrutura de Controle Interno; Política de Segurança da Informação; Gestão da base de dados.</a:t>
          </a:r>
        </a:p>
      </dgm:t>
    </dgm:pt>
    <dgm:pt modelId="{1E96F692-D66B-4D0F-80EC-FF4A332CEADA}" type="parTrans" cxnId="{1045115E-0230-492C-9B48-7F63EADE6DA4}">
      <dgm:prSet/>
      <dgm:spPr/>
      <dgm:t>
        <a:bodyPr/>
        <a:lstStyle/>
        <a:p>
          <a:endParaRPr lang="pt-BR"/>
        </a:p>
      </dgm:t>
    </dgm:pt>
    <dgm:pt modelId="{E5E25709-C281-4943-B24C-F90CC84EBE1C}" type="sibTrans" cxnId="{1045115E-0230-492C-9B48-7F63EADE6DA4}">
      <dgm:prSet/>
      <dgm:spPr/>
      <dgm:t>
        <a:bodyPr/>
        <a:lstStyle/>
        <a:p>
          <a:endParaRPr lang="pt-BR"/>
        </a:p>
      </dgm:t>
    </dgm:pt>
    <dgm:pt modelId="{4D9A10A1-4530-41CD-9C88-0D9CA4E02C20}">
      <dgm:prSet phldrT="[Texto]" custT="1"/>
      <dgm:spPr/>
      <dgm:t>
        <a:bodyPr/>
        <a:lstStyle/>
        <a:p>
          <a:pPr algn="just"/>
          <a:r>
            <a:rPr lang="pt-BR" sz="1800" b="1" i="1" dirty="0">
              <a:effectLst>
                <a:outerShdw blurRad="38100" dist="38100" dir="2700000" algn="tl">
                  <a:srgbClr val="000000">
                    <a:alpha val="43137"/>
                  </a:srgbClr>
                </a:outerShdw>
              </a:effectLst>
            </a:rPr>
            <a:t>Relatório de Governança Corporativa; Planejamento; Relatório de Gestão Atuarial; Código de Ética; Políticas Previdenciárias de Saúde e Segurança do Servidor e Revisão de Aposentadoria por Incapacidade; Política de Investimentos; Transparência; Definição de Limites de Alçada; Segregação das Atividades; Ouvidoria; Diretoria Executiva; Conselho Fiscal; Conselho Deliberativo; Mandato, Representação e Recondução; Gestão de Pessoas.</a:t>
          </a:r>
        </a:p>
      </dgm:t>
    </dgm:pt>
    <dgm:pt modelId="{DBC1A658-5C62-468B-B78D-51982DE2AD5C}" type="parTrans" cxnId="{19C890F7-044B-4173-A2DC-7E0D37F2C50D}">
      <dgm:prSet/>
      <dgm:spPr/>
      <dgm:t>
        <a:bodyPr/>
        <a:lstStyle/>
        <a:p>
          <a:endParaRPr lang="pt-BR"/>
        </a:p>
      </dgm:t>
    </dgm:pt>
    <dgm:pt modelId="{6DD0AA0D-6E74-4963-9F19-19E89504A26D}" type="sibTrans" cxnId="{19C890F7-044B-4173-A2DC-7E0D37F2C50D}">
      <dgm:prSet/>
      <dgm:spPr/>
      <dgm:t>
        <a:bodyPr/>
        <a:lstStyle/>
        <a:p>
          <a:endParaRPr lang="pt-BR"/>
        </a:p>
      </dgm:t>
    </dgm:pt>
    <dgm:pt modelId="{60266152-E149-4AE1-8EC4-5205FCE46DCC}">
      <dgm:prSet phldrT="[Texto]" custT="1"/>
      <dgm:spPr/>
      <dgm:t>
        <a:bodyPr/>
        <a:lstStyle/>
        <a:p>
          <a:pPr algn="l"/>
          <a:r>
            <a:rPr lang="pt-BR" sz="1800" b="1" i="1" dirty="0">
              <a:effectLst>
                <a:outerShdw blurRad="38100" dist="38100" dir="2700000" algn="tl">
                  <a:srgbClr val="000000">
                    <a:alpha val="43137"/>
                  </a:srgbClr>
                </a:outerShdw>
              </a:effectLst>
            </a:rPr>
            <a:t>Plano de Ação de Capacitação; Ações e Diálogo com os Segurados e a Sociedade.</a:t>
          </a:r>
        </a:p>
      </dgm:t>
    </dgm:pt>
    <dgm:pt modelId="{4960D5CB-C424-4388-9281-75415E929C10}" type="parTrans" cxnId="{C650869A-5830-4B65-8C49-9A4654826CCE}">
      <dgm:prSet/>
      <dgm:spPr/>
      <dgm:t>
        <a:bodyPr/>
        <a:lstStyle/>
        <a:p>
          <a:endParaRPr lang="pt-BR"/>
        </a:p>
      </dgm:t>
    </dgm:pt>
    <dgm:pt modelId="{83904289-889C-4E34-AF94-64DB06D4927E}" type="sibTrans" cxnId="{C650869A-5830-4B65-8C49-9A4654826CCE}">
      <dgm:prSet/>
      <dgm:spPr/>
      <dgm:t>
        <a:bodyPr/>
        <a:lstStyle/>
        <a:p>
          <a:endParaRPr lang="pt-BR"/>
        </a:p>
      </dgm:t>
    </dgm:pt>
    <dgm:pt modelId="{E17FC850-1FE6-4FC0-B3AC-18513CEAA594}" type="pres">
      <dgm:prSet presAssocID="{F8F827F8-AA43-4B64-8D19-9D7B5777594E}" presName="linear" presStyleCnt="0">
        <dgm:presLayoutVars>
          <dgm:animLvl val="lvl"/>
          <dgm:resizeHandles val="exact"/>
        </dgm:presLayoutVars>
      </dgm:prSet>
      <dgm:spPr/>
    </dgm:pt>
    <dgm:pt modelId="{E11913EB-DF01-4338-BF61-074BEBBB726E}" type="pres">
      <dgm:prSet presAssocID="{3291642C-F24E-4013-B960-B5062169F929}" presName="parentText" presStyleLbl="node1" presStyleIdx="0" presStyleCnt="3" custScaleY="106006">
        <dgm:presLayoutVars>
          <dgm:chMax val="0"/>
          <dgm:bulletEnabled val="1"/>
        </dgm:presLayoutVars>
      </dgm:prSet>
      <dgm:spPr/>
    </dgm:pt>
    <dgm:pt modelId="{6A2C4FCB-03EE-4BA3-837E-2C661ECE09BC}" type="pres">
      <dgm:prSet presAssocID="{3291642C-F24E-4013-B960-B5062169F929}" presName="childText" presStyleLbl="revTx" presStyleIdx="0" presStyleCnt="3">
        <dgm:presLayoutVars>
          <dgm:bulletEnabled val="1"/>
        </dgm:presLayoutVars>
      </dgm:prSet>
      <dgm:spPr/>
    </dgm:pt>
    <dgm:pt modelId="{F57823F1-96E3-415A-9730-3D8EA2F754D1}" type="pres">
      <dgm:prSet presAssocID="{355DEB92-3DDE-42E7-9E31-A1DFEA3F9AAE}" presName="parentText" presStyleLbl="node1" presStyleIdx="1" presStyleCnt="3">
        <dgm:presLayoutVars>
          <dgm:chMax val="0"/>
          <dgm:bulletEnabled val="1"/>
        </dgm:presLayoutVars>
      </dgm:prSet>
      <dgm:spPr/>
    </dgm:pt>
    <dgm:pt modelId="{9296B6D8-3C2E-4B89-B50E-B25F59EFC591}" type="pres">
      <dgm:prSet presAssocID="{355DEB92-3DDE-42E7-9E31-A1DFEA3F9AAE}" presName="childText" presStyleLbl="revTx" presStyleIdx="1" presStyleCnt="3">
        <dgm:presLayoutVars>
          <dgm:bulletEnabled val="1"/>
        </dgm:presLayoutVars>
      </dgm:prSet>
      <dgm:spPr/>
    </dgm:pt>
    <dgm:pt modelId="{7C358E69-5814-43F8-868B-0A5C1E3A857A}" type="pres">
      <dgm:prSet presAssocID="{284E13CF-2A3F-4F15-972B-911D264D9A21}" presName="parentText" presStyleLbl="node1" presStyleIdx="2" presStyleCnt="3" custLinFactNeighborX="-302" custLinFactNeighborY="7532">
        <dgm:presLayoutVars>
          <dgm:chMax val="0"/>
          <dgm:bulletEnabled val="1"/>
        </dgm:presLayoutVars>
      </dgm:prSet>
      <dgm:spPr/>
    </dgm:pt>
    <dgm:pt modelId="{23FC61E0-BF3A-4E6C-BB73-58AA1BBBEFBD}" type="pres">
      <dgm:prSet presAssocID="{284E13CF-2A3F-4F15-972B-911D264D9A21}" presName="childText" presStyleLbl="revTx" presStyleIdx="2" presStyleCnt="3">
        <dgm:presLayoutVars>
          <dgm:bulletEnabled val="1"/>
        </dgm:presLayoutVars>
      </dgm:prSet>
      <dgm:spPr/>
    </dgm:pt>
  </dgm:ptLst>
  <dgm:cxnLst>
    <dgm:cxn modelId="{7F42B622-F2FC-4E49-A6EE-57F212483586}" type="presOf" srcId="{60266152-E149-4AE1-8EC4-5205FCE46DCC}" destId="{23FC61E0-BF3A-4E6C-BB73-58AA1BBBEFBD}" srcOrd="0" destOrd="0" presId="urn:microsoft.com/office/officeart/2005/8/layout/vList2"/>
    <dgm:cxn modelId="{74EA0B27-85FC-4B79-83D0-DB5E33547A90}" srcId="{F8F827F8-AA43-4B64-8D19-9D7B5777594E}" destId="{3291642C-F24E-4013-B960-B5062169F929}" srcOrd="0" destOrd="0" parTransId="{D1B6EC99-23BF-4474-9ACB-839DA28C4D57}" sibTransId="{A717D6A2-DD09-4819-AFDC-005DB03B2836}"/>
    <dgm:cxn modelId="{68BD1837-60A7-493B-8568-6EB03DB1B67C}" type="presOf" srcId="{172AEB0D-7070-44FF-A6E8-44D3C4E60AC3}" destId="{6A2C4FCB-03EE-4BA3-837E-2C661ECE09BC}" srcOrd="0" destOrd="0" presId="urn:microsoft.com/office/officeart/2005/8/layout/vList2"/>
    <dgm:cxn modelId="{25D1263B-5C8E-4E15-ABFC-B4D315CE19AB}" srcId="{F8F827F8-AA43-4B64-8D19-9D7B5777594E}" destId="{284E13CF-2A3F-4F15-972B-911D264D9A21}" srcOrd="2" destOrd="0" parTransId="{D45BF3F5-83E9-461B-BCCB-2830E74B251E}" sibTransId="{02AE91B7-FC8A-43C9-B24A-261C0A586ED8}"/>
    <dgm:cxn modelId="{1045115E-0230-492C-9B48-7F63EADE6DA4}" srcId="{3291642C-F24E-4013-B960-B5062169F929}" destId="{172AEB0D-7070-44FF-A6E8-44D3C4E60AC3}" srcOrd="0" destOrd="0" parTransId="{1E96F692-D66B-4D0F-80EC-FF4A332CEADA}" sibTransId="{E5E25709-C281-4943-B24C-F90CC84EBE1C}"/>
    <dgm:cxn modelId="{DAA9246B-EDB6-4CB8-A3B0-7572D67DC2A7}" type="presOf" srcId="{3291642C-F24E-4013-B960-B5062169F929}" destId="{E11913EB-DF01-4338-BF61-074BEBBB726E}" srcOrd="0" destOrd="0" presId="urn:microsoft.com/office/officeart/2005/8/layout/vList2"/>
    <dgm:cxn modelId="{CBF4FE72-5053-44A9-8283-41DCBCABA21F}" type="presOf" srcId="{355DEB92-3DDE-42E7-9E31-A1DFEA3F9AAE}" destId="{F57823F1-96E3-415A-9730-3D8EA2F754D1}" srcOrd="0" destOrd="0" presId="urn:microsoft.com/office/officeart/2005/8/layout/vList2"/>
    <dgm:cxn modelId="{C7CDF692-BAC7-40B7-8AAB-DE8AAE63ABB6}" type="presOf" srcId="{284E13CF-2A3F-4F15-972B-911D264D9A21}" destId="{7C358E69-5814-43F8-868B-0A5C1E3A857A}" srcOrd="0" destOrd="0" presId="urn:microsoft.com/office/officeart/2005/8/layout/vList2"/>
    <dgm:cxn modelId="{C650869A-5830-4B65-8C49-9A4654826CCE}" srcId="{284E13CF-2A3F-4F15-972B-911D264D9A21}" destId="{60266152-E149-4AE1-8EC4-5205FCE46DCC}" srcOrd="0" destOrd="0" parTransId="{4960D5CB-C424-4388-9281-75415E929C10}" sibTransId="{83904289-889C-4E34-AF94-64DB06D4927E}"/>
    <dgm:cxn modelId="{3DA807C5-0F04-4A6A-BBB8-7426FB125722}" type="presOf" srcId="{4D9A10A1-4530-41CD-9C88-0D9CA4E02C20}" destId="{9296B6D8-3C2E-4B89-B50E-B25F59EFC591}" srcOrd="0" destOrd="0" presId="urn:microsoft.com/office/officeart/2005/8/layout/vList2"/>
    <dgm:cxn modelId="{74B461C7-82EB-4E4F-BBD8-7368B90FAC50}" srcId="{F8F827F8-AA43-4B64-8D19-9D7B5777594E}" destId="{355DEB92-3DDE-42E7-9E31-A1DFEA3F9AAE}" srcOrd="1" destOrd="0" parTransId="{F8DA819B-AAA1-4DA2-A2C7-4A962D9DB5A9}" sibTransId="{C5F63791-C2FF-45F1-BB26-97964F609B67}"/>
    <dgm:cxn modelId="{DC1119D6-B899-488B-B3B2-28C8D8A8B8F8}" type="presOf" srcId="{18B89A03-587E-4EDE-835B-8C3268137266}" destId="{23FC61E0-BF3A-4E6C-BB73-58AA1BBBEFBD}" srcOrd="0" destOrd="1" presId="urn:microsoft.com/office/officeart/2005/8/layout/vList2"/>
    <dgm:cxn modelId="{31DB6EDA-E7BD-4161-A0D1-1E5FEA60D659}" srcId="{284E13CF-2A3F-4F15-972B-911D264D9A21}" destId="{18B89A03-587E-4EDE-835B-8C3268137266}" srcOrd="1" destOrd="0" parTransId="{AF6BE9F0-323C-41D9-A961-5524DAB32F3A}" sibTransId="{F6E6FFD4-A916-4414-9AED-BF081F80838D}"/>
    <dgm:cxn modelId="{535F89F1-C86D-42B9-AC57-9FBFC0413A79}" type="presOf" srcId="{F8F827F8-AA43-4B64-8D19-9D7B5777594E}" destId="{E17FC850-1FE6-4FC0-B3AC-18513CEAA594}" srcOrd="0" destOrd="0" presId="urn:microsoft.com/office/officeart/2005/8/layout/vList2"/>
    <dgm:cxn modelId="{19C890F7-044B-4173-A2DC-7E0D37F2C50D}" srcId="{355DEB92-3DDE-42E7-9E31-A1DFEA3F9AAE}" destId="{4D9A10A1-4530-41CD-9C88-0D9CA4E02C20}" srcOrd="0" destOrd="0" parTransId="{DBC1A658-5C62-468B-B78D-51982DE2AD5C}" sibTransId="{6DD0AA0D-6E74-4963-9F19-19E89504A26D}"/>
    <dgm:cxn modelId="{66BF9ED7-AABB-462B-A56A-2D9870823D5F}" type="presParOf" srcId="{E17FC850-1FE6-4FC0-B3AC-18513CEAA594}" destId="{E11913EB-DF01-4338-BF61-074BEBBB726E}" srcOrd="0" destOrd="0" presId="urn:microsoft.com/office/officeart/2005/8/layout/vList2"/>
    <dgm:cxn modelId="{D2A30A40-45E1-4CF8-A661-4BF6DE94CA2D}" type="presParOf" srcId="{E17FC850-1FE6-4FC0-B3AC-18513CEAA594}" destId="{6A2C4FCB-03EE-4BA3-837E-2C661ECE09BC}" srcOrd="1" destOrd="0" presId="urn:microsoft.com/office/officeart/2005/8/layout/vList2"/>
    <dgm:cxn modelId="{FB1FEE2D-4265-4E73-80C3-6076AE3C1BD7}" type="presParOf" srcId="{E17FC850-1FE6-4FC0-B3AC-18513CEAA594}" destId="{F57823F1-96E3-415A-9730-3D8EA2F754D1}" srcOrd="2" destOrd="0" presId="urn:microsoft.com/office/officeart/2005/8/layout/vList2"/>
    <dgm:cxn modelId="{A9D7E334-DEB1-4316-B7DC-F97368D71D72}" type="presParOf" srcId="{E17FC850-1FE6-4FC0-B3AC-18513CEAA594}" destId="{9296B6D8-3C2E-4B89-B50E-B25F59EFC591}" srcOrd="3" destOrd="0" presId="urn:microsoft.com/office/officeart/2005/8/layout/vList2"/>
    <dgm:cxn modelId="{BD75DB5E-B15D-46B0-8E7F-92E14A8DA3AE}" type="presParOf" srcId="{E17FC850-1FE6-4FC0-B3AC-18513CEAA594}" destId="{7C358E69-5814-43F8-868B-0A5C1E3A857A}" srcOrd="4" destOrd="0" presId="urn:microsoft.com/office/officeart/2005/8/layout/vList2"/>
    <dgm:cxn modelId="{88839A9E-DD61-453A-A8E5-D4FE45699952}" type="presParOf" srcId="{E17FC850-1FE6-4FC0-B3AC-18513CEAA594}" destId="{23FC61E0-BF3A-4E6C-BB73-58AA1BBBEFBD}" srcOrd="5"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281EE98-C147-485C-BBA5-61CFDD9557AE}"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pt-BR"/>
        </a:p>
      </dgm:t>
    </dgm:pt>
    <dgm:pt modelId="{491FF3AD-3A55-4F8A-9F2D-51E21E125B19}">
      <dgm:prSet phldrT="[Texto]" custT="1"/>
      <dgm:spPr>
        <a:solidFill>
          <a:schemeClr val="accent4"/>
        </a:solidFill>
      </dgm:spPr>
      <dgm:t>
        <a:bodyPr/>
        <a:lstStyle/>
        <a:p>
          <a:r>
            <a:rPr lang="pt-BR" sz="1900" b="1" u="sng" dirty="0">
              <a:solidFill>
                <a:schemeClr val="tx1"/>
              </a:solidFill>
              <a:effectLst>
                <a:outerShdw blurRad="38100" dist="38100" dir="2700000" algn="tl">
                  <a:srgbClr val="000000">
                    <a:alpha val="43137"/>
                  </a:srgbClr>
                </a:outerShdw>
              </a:effectLst>
            </a:rPr>
            <a:t>Definir o nível de aderência mais adequado ao RPPS</a:t>
          </a:r>
          <a:r>
            <a:rPr lang="pt-BR" sz="1900" b="1" u="none" dirty="0">
              <a:solidFill>
                <a:schemeClr val="tx1"/>
              </a:solidFill>
              <a:effectLst>
                <a:outerShdw blurRad="38100" dist="38100" dir="2700000" algn="tl">
                  <a:srgbClr val="000000">
                    <a:alpha val="43137"/>
                  </a:srgbClr>
                </a:outerShdw>
              </a:effectLst>
            </a:rPr>
            <a:t> </a:t>
          </a:r>
          <a:r>
            <a:rPr lang="pt-BR" sz="1900" b="1" dirty="0">
              <a:solidFill>
                <a:schemeClr val="tx1"/>
              </a:solidFill>
              <a:effectLst>
                <a:outerShdw blurRad="38100" dist="38100" dir="2700000" algn="tl">
                  <a:srgbClr val="000000">
                    <a:alpha val="43137"/>
                  </a:srgbClr>
                </a:outerShdw>
              </a:effectLst>
            </a:rPr>
            <a:t>(porte, estrutura organizacional, recursos humanos, custos para implantação).</a:t>
          </a:r>
        </a:p>
      </dgm:t>
    </dgm:pt>
    <dgm:pt modelId="{E2281A53-C2D8-49A4-9F0D-78E2C165AA61}" type="parTrans" cxnId="{6FA8D2C3-0702-4EA3-AC4A-4B86D5022029}">
      <dgm:prSet/>
      <dgm:spPr/>
      <dgm:t>
        <a:bodyPr/>
        <a:lstStyle/>
        <a:p>
          <a:endParaRPr lang="pt-BR"/>
        </a:p>
      </dgm:t>
    </dgm:pt>
    <dgm:pt modelId="{C7F7A74C-6F09-4760-966E-3A7A3519C919}" type="sibTrans" cxnId="{6FA8D2C3-0702-4EA3-AC4A-4B86D5022029}">
      <dgm:prSet/>
      <dgm:spPr/>
      <dgm:t>
        <a:bodyPr/>
        <a:lstStyle/>
        <a:p>
          <a:endParaRPr lang="pt-BR"/>
        </a:p>
      </dgm:t>
    </dgm:pt>
    <dgm:pt modelId="{4B457B9D-8BB8-44EE-A136-C500C667F957}">
      <dgm:prSet phldrT="[Texto]" custT="1"/>
      <dgm:spPr/>
      <dgm:t>
        <a:bodyPr/>
        <a:lstStyle/>
        <a:p>
          <a:r>
            <a:rPr lang="pt-BR" sz="1600" b="1" i="1" dirty="0">
              <a:solidFill>
                <a:schemeClr val="tx1"/>
              </a:solidFill>
              <a:effectLst>
                <a:outerShdw blurRad="38100" dist="38100" dir="2700000" algn="tl">
                  <a:srgbClr val="000000">
                    <a:alpha val="43137"/>
                  </a:srgbClr>
                </a:outerShdw>
              </a:effectLst>
            </a:rPr>
            <a:t>Estudo das ações do Programa</a:t>
          </a:r>
          <a:r>
            <a:rPr lang="pt-BR" sz="1600" b="1" dirty="0">
              <a:solidFill>
                <a:schemeClr val="tx1"/>
              </a:solidFill>
              <a:effectLst>
                <a:outerShdw blurRad="38100" dist="38100" dir="2700000" algn="tl">
                  <a:srgbClr val="000000">
                    <a:alpha val="43137"/>
                  </a:srgbClr>
                </a:outerShdw>
              </a:effectLst>
            </a:rPr>
            <a:t>.</a:t>
          </a:r>
        </a:p>
      </dgm:t>
    </dgm:pt>
    <dgm:pt modelId="{B878B0E0-68ED-4FF8-962D-31A10A3B5D5A}" type="parTrans" cxnId="{3526688C-BBA5-45F4-B316-962EA0449EF4}">
      <dgm:prSet/>
      <dgm:spPr/>
      <dgm:t>
        <a:bodyPr/>
        <a:lstStyle/>
        <a:p>
          <a:endParaRPr lang="pt-BR"/>
        </a:p>
      </dgm:t>
    </dgm:pt>
    <dgm:pt modelId="{39386973-C8FE-4DCD-8893-89CBC7A890CF}" type="sibTrans" cxnId="{3526688C-BBA5-45F4-B316-962EA0449EF4}">
      <dgm:prSet/>
      <dgm:spPr/>
      <dgm:t>
        <a:bodyPr/>
        <a:lstStyle/>
        <a:p>
          <a:endParaRPr lang="pt-BR"/>
        </a:p>
      </dgm:t>
    </dgm:pt>
    <dgm:pt modelId="{E28534E9-88B7-40AF-B271-282E7ABB9445}">
      <dgm:prSet phldrT="[Texto]" custT="1"/>
      <dgm:spPr>
        <a:solidFill>
          <a:schemeClr val="accent2"/>
        </a:solidFill>
      </dgm:spPr>
      <dgm:t>
        <a:bodyPr/>
        <a:lstStyle/>
        <a:p>
          <a:r>
            <a:rPr lang="pt-BR" sz="1900" b="1" dirty="0">
              <a:solidFill>
                <a:schemeClr val="tx1"/>
              </a:solidFill>
              <a:effectLst>
                <a:outerShdw blurRad="38100" dist="38100" dir="2700000" algn="tl">
                  <a:srgbClr val="000000">
                    <a:alpha val="43137"/>
                  </a:srgbClr>
                </a:outerShdw>
              </a:effectLst>
            </a:rPr>
            <a:t>Diagnóstico da Gestão Existente.</a:t>
          </a:r>
        </a:p>
      </dgm:t>
    </dgm:pt>
    <dgm:pt modelId="{F0893B8A-5432-476E-8C1D-AE6C939BA327}" type="parTrans" cxnId="{E517AC75-EA98-45BA-B796-6F3901AE0B76}">
      <dgm:prSet/>
      <dgm:spPr/>
      <dgm:t>
        <a:bodyPr/>
        <a:lstStyle/>
        <a:p>
          <a:endParaRPr lang="pt-BR"/>
        </a:p>
      </dgm:t>
    </dgm:pt>
    <dgm:pt modelId="{7DBEA2E1-3520-4FEB-94B2-09BC69B6E9FC}" type="sibTrans" cxnId="{E517AC75-EA98-45BA-B796-6F3901AE0B76}">
      <dgm:prSet/>
      <dgm:spPr/>
      <dgm:t>
        <a:bodyPr/>
        <a:lstStyle/>
        <a:p>
          <a:endParaRPr lang="pt-BR"/>
        </a:p>
      </dgm:t>
    </dgm:pt>
    <dgm:pt modelId="{A0FFCD3E-729B-4065-BF65-E0B2F55665DA}">
      <dgm:prSet phldrT="[Texto]" custT="1"/>
      <dgm:spPr/>
      <dgm:t>
        <a:bodyPr/>
        <a:lstStyle/>
        <a:p>
          <a:r>
            <a:rPr lang="pt-BR" sz="900" b="1" dirty="0">
              <a:solidFill>
                <a:schemeClr val="tx1"/>
              </a:solidFill>
              <a:effectLst>
                <a:outerShdw blurRad="38100" dist="38100" dir="2700000" algn="tl">
                  <a:srgbClr val="000000">
                    <a:alpha val="43137"/>
                  </a:srgbClr>
                </a:outerShdw>
              </a:effectLst>
            </a:rPr>
            <a:t> </a:t>
          </a:r>
          <a:r>
            <a:rPr lang="pt-BR" sz="1600" b="1" i="1" dirty="0">
              <a:solidFill>
                <a:schemeClr val="tx1"/>
              </a:solidFill>
              <a:effectLst>
                <a:outerShdw blurRad="38100" dist="38100" dir="2700000" algn="tl">
                  <a:srgbClr val="000000">
                    <a:alpha val="43137"/>
                  </a:srgbClr>
                </a:outerShdw>
              </a:effectLst>
            </a:rPr>
            <a:t>Avaliação dos processos de trabalho, RH e materiais disponíveis;</a:t>
          </a:r>
        </a:p>
      </dgm:t>
    </dgm:pt>
    <dgm:pt modelId="{4F2649AD-5F68-405F-B960-98E05628ABC5}" type="parTrans" cxnId="{122AAA0D-508F-4E1C-B850-D00F9B9CAB9F}">
      <dgm:prSet/>
      <dgm:spPr/>
      <dgm:t>
        <a:bodyPr/>
        <a:lstStyle/>
        <a:p>
          <a:endParaRPr lang="pt-BR"/>
        </a:p>
      </dgm:t>
    </dgm:pt>
    <dgm:pt modelId="{BC72F68E-BB03-44C0-B11A-95EFB7CC47E6}" type="sibTrans" cxnId="{122AAA0D-508F-4E1C-B850-D00F9B9CAB9F}">
      <dgm:prSet/>
      <dgm:spPr/>
      <dgm:t>
        <a:bodyPr/>
        <a:lstStyle/>
        <a:p>
          <a:endParaRPr lang="pt-BR"/>
        </a:p>
      </dgm:t>
    </dgm:pt>
    <dgm:pt modelId="{FF4FCD12-5D54-4AC0-848E-8166E80EB4E1}">
      <dgm:prSet phldrT="[Texto]" custT="1"/>
      <dgm:spPr>
        <a:solidFill>
          <a:srgbClr val="FFFF00"/>
        </a:solidFill>
      </dgm:spPr>
      <dgm:t>
        <a:bodyPr/>
        <a:lstStyle/>
        <a:p>
          <a:r>
            <a:rPr lang="pt-BR" sz="1900" b="1" dirty="0">
              <a:solidFill>
                <a:schemeClr val="tx1"/>
              </a:solidFill>
              <a:effectLst>
                <a:outerShdw blurRad="38100" dist="38100" dir="2700000" algn="tl">
                  <a:srgbClr val="000000">
                    <a:alpha val="43137"/>
                  </a:srgbClr>
                </a:outerShdw>
              </a:effectLst>
            </a:rPr>
            <a:t>Elaboração e implementação do Plano de Trabalho para implantação do Pró-Gestão, conforme nível pretendido.</a:t>
          </a:r>
        </a:p>
      </dgm:t>
    </dgm:pt>
    <dgm:pt modelId="{2C04AE67-385A-4F4E-BFF0-0598E108E9FA}" type="parTrans" cxnId="{CEBC7451-1E5A-417E-A3F6-BCCDF5D54A35}">
      <dgm:prSet/>
      <dgm:spPr/>
      <dgm:t>
        <a:bodyPr/>
        <a:lstStyle/>
        <a:p>
          <a:endParaRPr lang="pt-BR"/>
        </a:p>
      </dgm:t>
    </dgm:pt>
    <dgm:pt modelId="{FEBA2A24-AC65-4AF5-9EAC-30F2727991DD}" type="sibTrans" cxnId="{CEBC7451-1E5A-417E-A3F6-BCCDF5D54A35}">
      <dgm:prSet/>
      <dgm:spPr/>
      <dgm:t>
        <a:bodyPr/>
        <a:lstStyle/>
        <a:p>
          <a:endParaRPr lang="pt-BR"/>
        </a:p>
      </dgm:t>
    </dgm:pt>
    <dgm:pt modelId="{A7819A96-6E4B-4C4D-B649-0BFC961CAAB6}">
      <dgm:prSet phldrT="[Texto]" custT="1"/>
      <dgm:spPr/>
      <dgm:t>
        <a:bodyPr/>
        <a:lstStyle/>
        <a:p>
          <a:r>
            <a:rPr lang="pt-BR" sz="1600" b="1" i="1" u="none" dirty="0">
              <a:solidFill>
                <a:schemeClr val="tx1"/>
              </a:solidFill>
              <a:effectLst>
                <a:outerShdw blurRad="38100" dist="38100" dir="2700000" algn="tl">
                  <a:srgbClr val="000000">
                    <a:alpha val="43137"/>
                  </a:srgbClr>
                </a:outerShdw>
              </a:effectLst>
            </a:rPr>
            <a:t>Adequação dos processos de trabalho aos requisitos das ações do Programa;</a:t>
          </a:r>
        </a:p>
      </dgm:t>
    </dgm:pt>
    <dgm:pt modelId="{351CCB8B-504F-48D6-98A8-FD148FD65160}" type="parTrans" cxnId="{4EAAD861-35DC-4B53-A06E-08AF35BE756C}">
      <dgm:prSet/>
      <dgm:spPr/>
      <dgm:t>
        <a:bodyPr/>
        <a:lstStyle/>
        <a:p>
          <a:endParaRPr lang="pt-BR"/>
        </a:p>
      </dgm:t>
    </dgm:pt>
    <dgm:pt modelId="{AF1D5F8C-6CC8-4908-8398-FD0E58462E8C}" type="sibTrans" cxnId="{4EAAD861-35DC-4B53-A06E-08AF35BE756C}">
      <dgm:prSet/>
      <dgm:spPr/>
      <dgm:t>
        <a:bodyPr/>
        <a:lstStyle/>
        <a:p>
          <a:endParaRPr lang="pt-BR"/>
        </a:p>
      </dgm:t>
    </dgm:pt>
    <dgm:pt modelId="{7D2680FB-A692-4E5D-B9B7-1321AD2E1701}">
      <dgm:prSet phldrT="[Texto]" custT="1"/>
      <dgm:spPr/>
      <dgm:t>
        <a:bodyPr/>
        <a:lstStyle/>
        <a:p>
          <a:r>
            <a:rPr lang="pt-BR" sz="1600" b="1" i="1" dirty="0">
              <a:solidFill>
                <a:schemeClr val="tx1"/>
              </a:solidFill>
              <a:effectLst>
                <a:outerShdw blurRad="38100" dist="38100" dir="2700000" algn="tl">
                  <a:srgbClr val="000000">
                    <a:alpha val="43137"/>
                  </a:srgbClr>
                </a:outerShdw>
              </a:effectLst>
            </a:rPr>
            <a:t>Termo de Adesão.</a:t>
          </a:r>
        </a:p>
      </dgm:t>
    </dgm:pt>
    <dgm:pt modelId="{49B47A49-444C-4940-8160-0EFFB9DA1F14}" type="parTrans" cxnId="{A6E5ABA6-CDF1-4C71-95C1-5B7C6D369440}">
      <dgm:prSet/>
      <dgm:spPr/>
      <dgm:t>
        <a:bodyPr/>
        <a:lstStyle/>
        <a:p>
          <a:endParaRPr lang="pt-BR"/>
        </a:p>
      </dgm:t>
    </dgm:pt>
    <dgm:pt modelId="{6894AAF5-FBF1-4B1F-8230-D38D14BB088D}" type="sibTrans" cxnId="{A6E5ABA6-CDF1-4C71-95C1-5B7C6D369440}">
      <dgm:prSet/>
      <dgm:spPr/>
      <dgm:t>
        <a:bodyPr/>
        <a:lstStyle/>
        <a:p>
          <a:endParaRPr lang="pt-BR"/>
        </a:p>
      </dgm:t>
    </dgm:pt>
    <dgm:pt modelId="{8ABF2AAB-8537-49C6-AD8D-C545C4BD4031}">
      <dgm:prSet phldrT="[Texto]" custT="1"/>
      <dgm:spPr/>
      <dgm:t>
        <a:bodyPr/>
        <a:lstStyle/>
        <a:p>
          <a:r>
            <a:rPr lang="pt-BR" sz="1600" b="1" i="1" u="none" dirty="0">
              <a:solidFill>
                <a:schemeClr val="tx1"/>
              </a:solidFill>
              <a:effectLst>
                <a:outerShdw blurRad="38100" dist="38100" dir="2700000" algn="tl">
                  <a:srgbClr val="000000">
                    <a:alpha val="43137"/>
                  </a:srgbClr>
                </a:outerShdw>
              </a:effectLst>
            </a:rPr>
            <a:t>Etapas, prazos, responsáveis, cronograma de implantação.</a:t>
          </a:r>
        </a:p>
      </dgm:t>
    </dgm:pt>
    <dgm:pt modelId="{B78B2061-B920-4A98-AEE8-372FCAFF94A6}" type="parTrans" cxnId="{4ECE77C8-5DB7-4662-8DC9-3BEB0DF13B24}">
      <dgm:prSet/>
      <dgm:spPr/>
      <dgm:t>
        <a:bodyPr/>
        <a:lstStyle/>
        <a:p>
          <a:endParaRPr lang="pt-BR"/>
        </a:p>
      </dgm:t>
    </dgm:pt>
    <dgm:pt modelId="{EDC09126-96DE-4716-A854-FAE9D95C2FAC}" type="sibTrans" cxnId="{4ECE77C8-5DB7-4662-8DC9-3BEB0DF13B24}">
      <dgm:prSet/>
      <dgm:spPr/>
      <dgm:t>
        <a:bodyPr/>
        <a:lstStyle/>
        <a:p>
          <a:endParaRPr lang="pt-BR"/>
        </a:p>
      </dgm:t>
    </dgm:pt>
    <dgm:pt modelId="{4E8EB248-C2C7-483C-B154-2C2A4EC125AE}">
      <dgm:prSet phldrT="[Texto]" custT="1"/>
      <dgm:spPr>
        <a:solidFill>
          <a:srgbClr val="00B050"/>
        </a:solidFill>
      </dgm:spPr>
      <dgm:t>
        <a:bodyPr/>
        <a:lstStyle/>
        <a:p>
          <a:r>
            <a:rPr lang="pt-BR" sz="1900" b="1" dirty="0">
              <a:solidFill>
                <a:schemeClr val="tx1"/>
              </a:solidFill>
              <a:effectLst>
                <a:outerShdw blurRad="38100" dist="38100" dir="2700000" algn="tl">
                  <a:srgbClr val="000000">
                    <a:alpha val="43137"/>
                  </a:srgbClr>
                </a:outerShdw>
              </a:effectLst>
            </a:rPr>
            <a:t>Seleção da Entidade Certificadora;</a:t>
          </a:r>
        </a:p>
        <a:p>
          <a:r>
            <a:rPr lang="pt-BR" sz="1900" b="1" dirty="0">
              <a:solidFill>
                <a:schemeClr val="tx1"/>
              </a:solidFill>
              <a:effectLst>
                <a:outerShdw blurRad="38100" dist="38100" dir="2700000" algn="tl">
                  <a:srgbClr val="000000">
                    <a:alpha val="43137"/>
                  </a:srgbClr>
                </a:outerShdw>
              </a:effectLst>
            </a:rPr>
            <a:t>Auditoria de certificação</a:t>
          </a:r>
          <a:r>
            <a:rPr lang="pt-BR" sz="1000" b="1" dirty="0">
              <a:solidFill>
                <a:schemeClr val="tx1"/>
              </a:solidFill>
              <a:effectLst>
                <a:outerShdw blurRad="38100" dist="38100" dir="2700000" algn="tl">
                  <a:srgbClr val="000000">
                    <a:alpha val="43137"/>
                  </a:srgbClr>
                </a:outerShdw>
              </a:effectLst>
            </a:rPr>
            <a:t>.</a:t>
          </a:r>
        </a:p>
      </dgm:t>
    </dgm:pt>
    <dgm:pt modelId="{1F8ED9A0-9346-41B5-B116-1DA313B99F1C}" type="parTrans" cxnId="{EE767D19-57A4-4C1A-B896-E7D8642F75D3}">
      <dgm:prSet/>
      <dgm:spPr/>
      <dgm:t>
        <a:bodyPr/>
        <a:lstStyle/>
        <a:p>
          <a:endParaRPr lang="pt-BR"/>
        </a:p>
      </dgm:t>
    </dgm:pt>
    <dgm:pt modelId="{E3E2CD06-C5F3-4200-99EF-C513010A331F}" type="sibTrans" cxnId="{EE767D19-57A4-4C1A-B896-E7D8642F75D3}">
      <dgm:prSet/>
      <dgm:spPr/>
      <dgm:t>
        <a:bodyPr/>
        <a:lstStyle/>
        <a:p>
          <a:endParaRPr lang="pt-BR"/>
        </a:p>
      </dgm:t>
    </dgm:pt>
    <dgm:pt modelId="{7AE174B4-FB13-41D8-AE9C-E703DE265357}" type="pres">
      <dgm:prSet presAssocID="{4281EE98-C147-485C-BBA5-61CFDD9557AE}" presName="rootnode" presStyleCnt="0">
        <dgm:presLayoutVars>
          <dgm:chMax/>
          <dgm:chPref/>
          <dgm:dir/>
          <dgm:animLvl val="lvl"/>
        </dgm:presLayoutVars>
      </dgm:prSet>
      <dgm:spPr/>
    </dgm:pt>
    <dgm:pt modelId="{EBEC3AE3-01D7-4640-A796-695A42371CB9}" type="pres">
      <dgm:prSet presAssocID="{491FF3AD-3A55-4F8A-9F2D-51E21E125B19}" presName="composite" presStyleCnt="0"/>
      <dgm:spPr/>
    </dgm:pt>
    <dgm:pt modelId="{A1CFD0E3-CF33-471C-8710-A56F1CFEA608}" type="pres">
      <dgm:prSet presAssocID="{491FF3AD-3A55-4F8A-9F2D-51E21E125B19}" presName="bentUpArrow1" presStyleLbl="alignImgPlace1" presStyleIdx="0" presStyleCnt="3"/>
      <dgm:spPr/>
    </dgm:pt>
    <dgm:pt modelId="{AD2E829E-330B-4F40-BF63-AB8EDB5DCDF5}" type="pres">
      <dgm:prSet presAssocID="{491FF3AD-3A55-4F8A-9F2D-51E21E125B19}" presName="ParentText" presStyleLbl="node1" presStyleIdx="0" presStyleCnt="4" custScaleX="298353">
        <dgm:presLayoutVars>
          <dgm:chMax val="1"/>
          <dgm:chPref val="1"/>
          <dgm:bulletEnabled val="1"/>
        </dgm:presLayoutVars>
      </dgm:prSet>
      <dgm:spPr/>
    </dgm:pt>
    <dgm:pt modelId="{0847A9A4-888B-4CD9-AB01-9D5DCE6945D8}" type="pres">
      <dgm:prSet presAssocID="{491FF3AD-3A55-4F8A-9F2D-51E21E125B19}" presName="ChildText" presStyleLbl="revTx" presStyleIdx="0" presStyleCnt="3" custScaleX="235915" custLinFactX="100000" custLinFactNeighborX="156748">
        <dgm:presLayoutVars>
          <dgm:chMax val="0"/>
          <dgm:chPref val="0"/>
          <dgm:bulletEnabled val="1"/>
        </dgm:presLayoutVars>
      </dgm:prSet>
      <dgm:spPr/>
    </dgm:pt>
    <dgm:pt modelId="{114DBAD6-B40A-4255-BF9B-9F97E306A85B}" type="pres">
      <dgm:prSet presAssocID="{C7F7A74C-6F09-4760-966E-3A7A3519C919}" presName="sibTrans" presStyleCnt="0"/>
      <dgm:spPr/>
    </dgm:pt>
    <dgm:pt modelId="{03E4C91C-615A-4D53-9FCC-41A3DF5B44EF}" type="pres">
      <dgm:prSet presAssocID="{E28534E9-88B7-40AF-B271-282E7ABB9445}" presName="composite" presStyleCnt="0"/>
      <dgm:spPr/>
    </dgm:pt>
    <dgm:pt modelId="{D32DA81A-F594-4FED-938F-90E2C9E4FB92}" type="pres">
      <dgm:prSet presAssocID="{E28534E9-88B7-40AF-B271-282E7ABB9445}" presName="bentUpArrow1" presStyleLbl="alignImgPlace1" presStyleIdx="1" presStyleCnt="3" custLinFactNeighborX="-45440"/>
      <dgm:spPr/>
    </dgm:pt>
    <dgm:pt modelId="{2D54E044-3B5E-4C38-B4B8-2ECEACF5A3EF}" type="pres">
      <dgm:prSet presAssocID="{E28534E9-88B7-40AF-B271-282E7ABB9445}" presName="ParentText" presStyleLbl="node1" presStyleIdx="1" presStyleCnt="4" custScaleX="201625" custLinFactNeighborX="23995">
        <dgm:presLayoutVars>
          <dgm:chMax val="1"/>
          <dgm:chPref val="1"/>
          <dgm:bulletEnabled val="1"/>
        </dgm:presLayoutVars>
      </dgm:prSet>
      <dgm:spPr/>
    </dgm:pt>
    <dgm:pt modelId="{3D928A8F-5C1C-4116-84E4-7880E40A3A02}" type="pres">
      <dgm:prSet presAssocID="{E28534E9-88B7-40AF-B271-282E7ABB9445}" presName="ChildText" presStyleLbl="revTx" presStyleIdx="1" presStyleCnt="3" custScaleX="364533" custLinFactX="100000" custLinFactNeighborX="165694">
        <dgm:presLayoutVars>
          <dgm:chMax val="0"/>
          <dgm:chPref val="0"/>
          <dgm:bulletEnabled val="1"/>
        </dgm:presLayoutVars>
      </dgm:prSet>
      <dgm:spPr/>
    </dgm:pt>
    <dgm:pt modelId="{BC05E93D-E0F1-4EA3-9CBF-1BD7BBFFCCC0}" type="pres">
      <dgm:prSet presAssocID="{7DBEA2E1-3520-4FEB-94B2-09BC69B6E9FC}" presName="sibTrans" presStyleCnt="0"/>
      <dgm:spPr/>
    </dgm:pt>
    <dgm:pt modelId="{CD5CECB2-53C4-4FF2-962F-4EBEB07BA770}" type="pres">
      <dgm:prSet presAssocID="{FF4FCD12-5D54-4AC0-848E-8166E80EB4E1}" presName="composite" presStyleCnt="0"/>
      <dgm:spPr/>
    </dgm:pt>
    <dgm:pt modelId="{0C7F30CE-6765-4C7D-ACEC-E1C4891C8AC1}" type="pres">
      <dgm:prSet presAssocID="{FF4FCD12-5D54-4AC0-848E-8166E80EB4E1}" presName="bentUpArrow1" presStyleLbl="alignImgPlace1" presStyleIdx="2" presStyleCnt="3"/>
      <dgm:spPr/>
    </dgm:pt>
    <dgm:pt modelId="{A8741236-3520-4D3D-A88C-5F36E29B4E35}" type="pres">
      <dgm:prSet presAssocID="{FF4FCD12-5D54-4AC0-848E-8166E80EB4E1}" presName="ParentText" presStyleLbl="node1" presStyleIdx="2" presStyleCnt="4" custScaleX="222787" custLinFactNeighborX="-42566">
        <dgm:presLayoutVars>
          <dgm:chMax val="1"/>
          <dgm:chPref val="1"/>
          <dgm:bulletEnabled val="1"/>
        </dgm:presLayoutVars>
      </dgm:prSet>
      <dgm:spPr/>
    </dgm:pt>
    <dgm:pt modelId="{581A2070-323A-44F5-BAA5-7AF75CFCC604}" type="pres">
      <dgm:prSet presAssocID="{FF4FCD12-5D54-4AC0-848E-8166E80EB4E1}" presName="ChildText" presStyleLbl="revTx" presStyleIdx="2" presStyleCnt="3" custScaleX="244999" custLinFactX="14169" custLinFactNeighborX="100000">
        <dgm:presLayoutVars>
          <dgm:chMax val="0"/>
          <dgm:chPref val="0"/>
          <dgm:bulletEnabled val="1"/>
        </dgm:presLayoutVars>
      </dgm:prSet>
      <dgm:spPr/>
    </dgm:pt>
    <dgm:pt modelId="{F6264CC4-BC3F-437E-9B8B-1B12A03359DD}" type="pres">
      <dgm:prSet presAssocID="{FEBA2A24-AC65-4AF5-9EAC-30F2727991DD}" presName="sibTrans" presStyleCnt="0"/>
      <dgm:spPr/>
    </dgm:pt>
    <dgm:pt modelId="{B4600541-A432-4524-AF95-AA65970A0BFC}" type="pres">
      <dgm:prSet presAssocID="{4E8EB248-C2C7-483C-B154-2C2A4EC125AE}" presName="composite" presStyleCnt="0"/>
      <dgm:spPr/>
    </dgm:pt>
    <dgm:pt modelId="{9A4624C5-69BC-42CE-B75B-D58FB3342A67}" type="pres">
      <dgm:prSet presAssocID="{4E8EB248-C2C7-483C-B154-2C2A4EC125AE}" presName="ParentText" presStyleLbl="node1" presStyleIdx="3" presStyleCnt="4" custScaleX="203787" custScaleY="82517">
        <dgm:presLayoutVars>
          <dgm:chMax val="1"/>
          <dgm:chPref val="1"/>
          <dgm:bulletEnabled val="1"/>
        </dgm:presLayoutVars>
      </dgm:prSet>
      <dgm:spPr/>
    </dgm:pt>
  </dgm:ptLst>
  <dgm:cxnLst>
    <dgm:cxn modelId="{122AAA0D-508F-4E1C-B850-D00F9B9CAB9F}" srcId="{E28534E9-88B7-40AF-B271-282E7ABB9445}" destId="{A0FFCD3E-729B-4065-BF65-E0B2F55665DA}" srcOrd="0" destOrd="0" parTransId="{4F2649AD-5F68-405F-B960-98E05628ABC5}" sibTransId="{BC72F68E-BB03-44C0-B11A-95EFB7CC47E6}"/>
    <dgm:cxn modelId="{0D0B6019-AEB6-4F1B-857E-A0F131F7DDE9}" type="presOf" srcId="{8ABF2AAB-8537-49C6-AD8D-C545C4BD4031}" destId="{581A2070-323A-44F5-BAA5-7AF75CFCC604}" srcOrd="0" destOrd="1" presId="urn:microsoft.com/office/officeart/2005/8/layout/StepDownProcess"/>
    <dgm:cxn modelId="{EE767D19-57A4-4C1A-B896-E7D8642F75D3}" srcId="{4281EE98-C147-485C-BBA5-61CFDD9557AE}" destId="{4E8EB248-C2C7-483C-B154-2C2A4EC125AE}" srcOrd="3" destOrd="0" parTransId="{1F8ED9A0-9346-41B5-B116-1DA313B99F1C}" sibTransId="{E3E2CD06-C5F3-4200-99EF-C513010A331F}"/>
    <dgm:cxn modelId="{678C972B-F97B-42C6-AD10-5F484F00B6D8}" type="presOf" srcId="{7D2680FB-A692-4E5D-B9B7-1321AD2E1701}" destId="{3D928A8F-5C1C-4116-84E4-7880E40A3A02}" srcOrd="0" destOrd="1" presId="urn:microsoft.com/office/officeart/2005/8/layout/StepDownProcess"/>
    <dgm:cxn modelId="{4EAAD861-35DC-4B53-A06E-08AF35BE756C}" srcId="{FF4FCD12-5D54-4AC0-848E-8166E80EB4E1}" destId="{A7819A96-6E4B-4C4D-B649-0BFC961CAAB6}" srcOrd="0" destOrd="0" parTransId="{351CCB8B-504F-48D6-98A8-FD148FD65160}" sibTransId="{AF1D5F8C-6CC8-4908-8398-FD0E58462E8C}"/>
    <dgm:cxn modelId="{18305B48-2F18-44F2-A4CB-81D3C811A898}" type="presOf" srcId="{4B457B9D-8BB8-44EE-A136-C500C667F957}" destId="{0847A9A4-888B-4CD9-AB01-9D5DCE6945D8}" srcOrd="0" destOrd="0" presId="urn:microsoft.com/office/officeart/2005/8/layout/StepDownProcess"/>
    <dgm:cxn modelId="{63F75548-AA02-4180-8486-7EF8BE61D045}" type="presOf" srcId="{4E8EB248-C2C7-483C-B154-2C2A4EC125AE}" destId="{9A4624C5-69BC-42CE-B75B-D58FB3342A67}" srcOrd="0" destOrd="0" presId="urn:microsoft.com/office/officeart/2005/8/layout/StepDownProcess"/>
    <dgm:cxn modelId="{1F060849-973A-4C08-AEAF-CBC5012B5721}" type="presOf" srcId="{4281EE98-C147-485C-BBA5-61CFDD9557AE}" destId="{7AE174B4-FB13-41D8-AE9C-E703DE265357}" srcOrd="0" destOrd="0" presId="urn:microsoft.com/office/officeart/2005/8/layout/StepDownProcess"/>
    <dgm:cxn modelId="{CEBC7451-1E5A-417E-A3F6-BCCDF5D54A35}" srcId="{4281EE98-C147-485C-BBA5-61CFDD9557AE}" destId="{FF4FCD12-5D54-4AC0-848E-8166E80EB4E1}" srcOrd="2" destOrd="0" parTransId="{2C04AE67-385A-4F4E-BFF0-0598E108E9FA}" sibTransId="{FEBA2A24-AC65-4AF5-9EAC-30F2727991DD}"/>
    <dgm:cxn modelId="{E517AC75-EA98-45BA-B796-6F3901AE0B76}" srcId="{4281EE98-C147-485C-BBA5-61CFDD9557AE}" destId="{E28534E9-88B7-40AF-B271-282E7ABB9445}" srcOrd="1" destOrd="0" parTransId="{F0893B8A-5432-476E-8C1D-AE6C939BA327}" sibTransId="{7DBEA2E1-3520-4FEB-94B2-09BC69B6E9FC}"/>
    <dgm:cxn modelId="{E34E3D7A-99D9-42CB-B021-8E2F0B7813BA}" type="presOf" srcId="{491FF3AD-3A55-4F8A-9F2D-51E21E125B19}" destId="{AD2E829E-330B-4F40-BF63-AB8EDB5DCDF5}" srcOrd="0" destOrd="0" presId="urn:microsoft.com/office/officeart/2005/8/layout/StepDownProcess"/>
    <dgm:cxn modelId="{3526688C-BBA5-45F4-B316-962EA0449EF4}" srcId="{491FF3AD-3A55-4F8A-9F2D-51E21E125B19}" destId="{4B457B9D-8BB8-44EE-A136-C500C667F957}" srcOrd="0" destOrd="0" parTransId="{B878B0E0-68ED-4FF8-962D-31A10A3B5D5A}" sibTransId="{39386973-C8FE-4DCD-8893-89CBC7A890CF}"/>
    <dgm:cxn modelId="{1804F693-B736-4C7B-9FD8-DF746C12B0DE}" type="presOf" srcId="{A7819A96-6E4B-4C4D-B649-0BFC961CAAB6}" destId="{581A2070-323A-44F5-BAA5-7AF75CFCC604}" srcOrd="0" destOrd="0" presId="urn:microsoft.com/office/officeart/2005/8/layout/StepDownProcess"/>
    <dgm:cxn modelId="{A6E5ABA6-CDF1-4C71-95C1-5B7C6D369440}" srcId="{E28534E9-88B7-40AF-B271-282E7ABB9445}" destId="{7D2680FB-A692-4E5D-B9B7-1321AD2E1701}" srcOrd="1" destOrd="0" parTransId="{49B47A49-444C-4940-8160-0EFFB9DA1F14}" sibTransId="{6894AAF5-FBF1-4B1F-8230-D38D14BB088D}"/>
    <dgm:cxn modelId="{6FA8D2C3-0702-4EA3-AC4A-4B86D5022029}" srcId="{4281EE98-C147-485C-BBA5-61CFDD9557AE}" destId="{491FF3AD-3A55-4F8A-9F2D-51E21E125B19}" srcOrd="0" destOrd="0" parTransId="{E2281A53-C2D8-49A4-9F0D-78E2C165AA61}" sibTransId="{C7F7A74C-6F09-4760-966E-3A7A3519C919}"/>
    <dgm:cxn modelId="{A861D1C4-DCC8-4201-A6A1-39F80F1A1777}" type="presOf" srcId="{FF4FCD12-5D54-4AC0-848E-8166E80EB4E1}" destId="{A8741236-3520-4D3D-A88C-5F36E29B4E35}" srcOrd="0" destOrd="0" presId="urn:microsoft.com/office/officeart/2005/8/layout/StepDownProcess"/>
    <dgm:cxn modelId="{4ECE77C8-5DB7-4662-8DC9-3BEB0DF13B24}" srcId="{FF4FCD12-5D54-4AC0-848E-8166E80EB4E1}" destId="{8ABF2AAB-8537-49C6-AD8D-C545C4BD4031}" srcOrd="1" destOrd="0" parTransId="{B78B2061-B920-4A98-AEE8-372FCAFF94A6}" sibTransId="{EDC09126-96DE-4716-A854-FAE9D95C2FAC}"/>
    <dgm:cxn modelId="{D72878D7-E672-4A1E-AE6F-91ACC9251E7D}" type="presOf" srcId="{E28534E9-88B7-40AF-B271-282E7ABB9445}" destId="{2D54E044-3B5E-4C38-B4B8-2ECEACF5A3EF}" srcOrd="0" destOrd="0" presId="urn:microsoft.com/office/officeart/2005/8/layout/StepDownProcess"/>
    <dgm:cxn modelId="{3BA494F8-8A66-4043-BCE7-370D5AC2A9FC}" type="presOf" srcId="{A0FFCD3E-729B-4065-BF65-E0B2F55665DA}" destId="{3D928A8F-5C1C-4116-84E4-7880E40A3A02}" srcOrd="0" destOrd="0" presId="urn:microsoft.com/office/officeart/2005/8/layout/StepDownProcess"/>
    <dgm:cxn modelId="{0F4A0929-60F1-429E-BA5B-6234FA50D054}" type="presParOf" srcId="{7AE174B4-FB13-41D8-AE9C-E703DE265357}" destId="{EBEC3AE3-01D7-4640-A796-695A42371CB9}" srcOrd="0" destOrd="0" presId="urn:microsoft.com/office/officeart/2005/8/layout/StepDownProcess"/>
    <dgm:cxn modelId="{A3775EBE-CD63-45B5-9943-BECE31565125}" type="presParOf" srcId="{EBEC3AE3-01D7-4640-A796-695A42371CB9}" destId="{A1CFD0E3-CF33-471C-8710-A56F1CFEA608}" srcOrd="0" destOrd="0" presId="urn:microsoft.com/office/officeart/2005/8/layout/StepDownProcess"/>
    <dgm:cxn modelId="{403B296C-D4C8-4D79-BAA3-59593D9B47B2}" type="presParOf" srcId="{EBEC3AE3-01D7-4640-A796-695A42371CB9}" destId="{AD2E829E-330B-4F40-BF63-AB8EDB5DCDF5}" srcOrd="1" destOrd="0" presId="urn:microsoft.com/office/officeart/2005/8/layout/StepDownProcess"/>
    <dgm:cxn modelId="{9F053292-05EF-4CBF-A7F5-15AB993C46EC}" type="presParOf" srcId="{EBEC3AE3-01D7-4640-A796-695A42371CB9}" destId="{0847A9A4-888B-4CD9-AB01-9D5DCE6945D8}" srcOrd="2" destOrd="0" presId="urn:microsoft.com/office/officeart/2005/8/layout/StepDownProcess"/>
    <dgm:cxn modelId="{728B458C-16AE-45B4-B2CA-0DC4D43DA859}" type="presParOf" srcId="{7AE174B4-FB13-41D8-AE9C-E703DE265357}" destId="{114DBAD6-B40A-4255-BF9B-9F97E306A85B}" srcOrd="1" destOrd="0" presId="urn:microsoft.com/office/officeart/2005/8/layout/StepDownProcess"/>
    <dgm:cxn modelId="{491EEC5D-F7CD-4CD5-A074-28C75E653F09}" type="presParOf" srcId="{7AE174B4-FB13-41D8-AE9C-E703DE265357}" destId="{03E4C91C-615A-4D53-9FCC-41A3DF5B44EF}" srcOrd="2" destOrd="0" presId="urn:microsoft.com/office/officeart/2005/8/layout/StepDownProcess"/>
    <dgm:cxn modelId="{01306E25-B704-46DC-9245-44C3D58FB480}" type="presParOf" srcId="{03E4C91C-615A-4D53-9FCC-41A3DF5B44EF}" destId="{D32DA81A-F594-4FED-938F-90E2C9E4FB92}" srcOrd="0" destOrd="0" presId="urn:microsoft.com/office/officeart/2005/8/layout/StepDownProcess"/>
    <dgm:cxn modelId="{1DC7ECD2-0C1A-451C-8ABA-829D0DF05F69}" type="presParOf" srcId="{03E4C91C-615A-4D53-9FCC-41A3DF5B44EF}" destId="{2D54E044-3B5E-4C38-B4B8-2ECEACF5A3EF}" srcOrd="1" destOrd="0" presId="urn:microsoft.com/office/officeart/2005/8/layout/StepDownProcess"/>
    <dgm:cxn modelId="{99299663-4D9F-4CC1-BB7A-660E049DB88F}" type="presParOf" srcId="{03E4C91C-615A-4D53-9FCC-41A3DF5B44EF}" destId="{3D928A8F-5C1C-4116-84E4-7880E40A3A02}" srcOrd="2" destOrd="0" presId="urn:microsoft.com/office/officeart/2005/8/layout/StepDownProcess"/>
    <dgm:cxn modelId="{C9E4995B-E80C-4BEE-9CB8-7B9DD202F478}" type="presParOf" srcId="{7AE174B4-FB13-41D8-AE9C-E703DE265357}" destId="{BC05E93D-E0F1-4EA3-9CBF-1BD7BBFFCCC0}" srcOrd="3" destOrd="0" presId="urn:microsoft.com/office/officeart/2005/8/layout/StepDownProcess"/>
    <dgm:cxn modelId="{0079CF31-C4E6-4E8E-BB10-E17FF9FF03DC}" type="presParOf" srcId="{7AE174B4-FB13-41D8-AE9C-E703DE265357}" destId="{CD5CECB2-53C4-4FF2-962F-4EBEB07BA770}" srcOrd="4" destOrd="0" presId="urn:microsoft.com/office/officeart/2005/8/layout/StepDownProcess"/>
    <dgm:cxn modelId="{544C5DBB-7F30-4873-A407-59B6FDE75DC9}" type="presParOf" srcId="{CD5CECB2-53C4-4FF2-962F-4EBEB07BA770}" destId="{0C7F30CE-6765-4C7D-ACEC-E1C4891C8AC1}" srcOrd="0" destOrd="0" presId="urn:microsoft.com/office/officeart/2005/8/layout/StepDownProcess"/>
    <dgm:cxn modelId="{1CE204E2-511C-4438-8E4F-9DE9A6B358AD}" type="presParOf" srcId="{CD5CECB2-53C4-4FF2-962F-4EBEB07BA770}" destId="{A8741236-3520-4D3D-A88C-5F36E29B4E35}" srcOrd="1" destOrd="0" presId="urn:microsoft.com/office/officeart/2005/8/layout/StepDownProcess"/>
    <dgm:cxn modelId="{4D48AA6F-EAC6-49D4-9C94-34A0A9054961}" type="presParOf" srcId="{CD5CECB2-53C4-4FF2-962F-4EBEB07BA770}" destId="{581A2070-323A-44F5-BAA5-7AF75CFCC604}" srcOrd="2" destOrd="0" presId="urn:microsoft.com/office/officeart/2005/8/layout/StepDownProcess"/>
    <dgm:cxn modelId="{55C0EA1C-770C-4EF1-9682-84C362B472FC}" type="presParOf" srcId="{7AE174B4-FB13-41D8-AE9C-E703DE265357}" destId="{F6264CC4-BC3F-437E-9B8B-1B12A03359DD}" srcOrd="5" destOrd="0" presId="urn:microsoft.com/office/officeart/2005/8/layout/StepDownProcess"/>
    <dgm:cxn modelId="{26B42B36-C4E4-4A1A-B7DE-64E77DD8CE93}" type="presParOf" srcId="{7AE174B4-FB13-41D8-AE9C-E703DE265357}" destId="{B4600541-A432-4524-AF95-AA65970A0BFC}" srcOrd="6" destOrd="0" presId="urn:microsoft.com/office/officeart/2005/8/layout/StepDownProcess"/>
    <dgm:cxn modelId="{44AF6D44-20A4-447F-AD2D-25D23A23133A}" type="presParOf" srcId="{B4600541-A432-4524-AF95-AA65970A0BFC}" destId="{9A4624C5-69BC-42CE-B75B-D58FB3342A67}" srcOrd="0" destOrd="0" presId="urn:microsoft.com/office/officeart/2005/8/layout/StepDown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C421F312-A6FD-4FE5-B5A5-9E948496C828}"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pt-BR"/>
        </a:p>
      </dgm:t>
    </dgm:pt>
    <dgm:pt modelId="{B64F4E3F-29D6-474B-BE03-DC09B72F8BA9}">
      <dgm:prSet phldrT="[Texto]"/>
      <dgm:spPr>
        <a:solidFill>
          <a:schemeClr val="accent2"/>
        </a:solidFill>
      </dgm:spPr>
      <dgm:t>
        <a:bodyPr/>
        <a:lstStyle/>
        <a:p>
          <a:r>
            <a:rPr lang="pt-BR" b="1" u="none" dirty="0">
              <a:solidFill>
                <a:schemeClr val="tx1"/>
              </a:solidFill>
              <a:effectLst>
                <a:outerShdw blurRad="38100" dist="38100" dir="2700000" algn="tl">
                  <a:srgbClr val="000000">
                    <a:alpha val="43137"/>
                  </a:srgbClr>
                </a:outerShdw>
              </a:effectLst>
            </a:rPr>
            <a:t>Objeto do Programa:</a:t>
          </a:r>
        </a:p>
      </dgm:t>
    </dgm:pt>
    <dgm:pt modelId="{0B7940E7-3C60-47EA-8C7D-DF8AEA80DDFA}" type="parTrans" cxnId="{59382E9B-ABF8-40B6-A6EB-51C2F21C89F9}">
      <dgm:prSet/>
      <dgm:spPr/>
      <dgm:t>
        <a:bodyPr/>
        <a:lstStyle/>
        <a:p>
          <a:endParaRPr lang="pt-BR"/>
        </a:p>
      </dgm:t>
    </dgm:pt>
    <dgm:pt modelId="{2CDA7BAA-31DF-4233-9A69-B35D5AA27A87}" type="sibTrans" cxnId="{59382E9B-ABF8-40B6-A6EB-51C2F21C89F9}">
      <dgm:prSet/>
      <dgm:spPr/>
      <dgm:t>
        <a:bodyPr/>
        <a:lstStyle/>
        <a:p>
          <a:endParaRPr lang="pt-BR"/>
        </a:p>
      </dgm:t>
    </dgm:pt>
    <dgm:pt modelId="{B28EC822-B832-4D60-ABF9-A2188AB5FFCB}">
      <dgm:prSet phldrT="[Texto]" custT="1"/>
      <dgm:spPr>
        <a:solidFill>
          <a:srgbClr val="FFFF00"/>
        </a:solidFill>
      </dgm:spPr>
      <dgm:t>
        <a:bodyPr/>
        <a:lstStyle/>
        <a:p>
          <a:r>
            <a:rPr lang="pt-BR" sz="2000" b="1" i="0" dirty="0">
              <a:solidFill>
                <a:schemeClr val="tx1"/>
              </a:solidFill>
              <a:effectLst>
                <a:outerShdw blurRad="38100" dist="38100" dir="2700000" algn="tl">
                  <a:srgbClr val="000000">
                    <a:alpha val="43137"/>
                  </a:srgbClr>
                </a:outerShdw>
              </a:effectLst>
              <a:latin typeface="+mn-lt"/>
            </a:rPr>
            <a:t>Maior controle dos ativos </a:t>
          </a:r>
          <a:r>
            <a:rPr lang="pt-BR" sz="1600" b="1" i="0" dirty="0">
              <a:solidFill>
                <a:schemeClr val="tx1"/>
              </a:solidFill>
              <a:effectLst>
                <a:outerShdw blurRad="38100" dist="38100" dir="2700000" algn="tl">
                  <a:srgbClr val="000000">
                    <a:alpha val="43137"/>
                  </a:srgbClr>
                </a:outerShdw>
              </a:effectLst>
              <a:latin typeface="+mn-lt"/>
            </a:rPr>
            <a:t>(definição do plano de custeio; arrecadação das contribuições; aplicação dos recursos segundo parâmetros estabelecidos pelo Conselho Monetário Nacional).</a:t>
          </a:r>
        </a:p>
      </dgm:t>
    </dgm:pt>
    <dgm:pt modelId="{D04173DE-4656-4B7B-9F7B-00E6AACA56AA}" type="parTrans" cxnId="{0C593314-047E-4C7D-A1D7-ED565163865B}">
      <dgm:prSet/>
      <dgm:spPr/>
      <dgm:t>
        <a:bodyPr/>
        <a:lstStyle/>
        <a:p>
          <a:endParaRPr lang="pt-BR"/>
        </a:p>
      </dgm:t>
    </dgm:pt>
    <dgm:pt modelId="{4C2CC194-CB4C-4E63-B2B4-156F5420F4EF}" type="sibTrans" cxnId="{0C593314-047E-4C7D-A1D7-ED565163865B}">
      <dgm:prSet/>
      <dgm:spPr/>
      <dgm:t>
        <a:bodyPr/>
        <a:lstStyle/>
        <a:p>
          <a:endParaRPr lang="pt-BR"/>
        </a:p>
      </dgm:t>
    </dgm:pt>
    <dgm:pt modelId="{ECBF69A1-BB43-4337-B9C0-89D2DB88AEF0}">
      <dgm:prSet phldrT="[Texto]" custT="1"/>
      <dgm:spPr>
        <a:solidFill>
          <a:schemeClr val="accent4"/>
        </a:solidFill>
      </dgm:spPr>
      <dgm:t>
        <a:bodyPr/>
        <a:lstStyle/>
        <a:p>
          <a:r>
            <a:rPr lang="pt-BR" sz="2000" b="1" i="0" dirty="0">
              <a:solidFill>
                <a:schemeClr val="tx1"/>
              </a:solidFill>
              <a:effectLst>
                <a:outerShdw blurRad="38100" dist="38100" dir="2700000" algn="tl">
                  <a:srgbClr val="000000">
                    <a:alpha val="43137"/>
                  </a:srgbClr>
                </a:outerShdw>
              </a:effectLst>
              <a:latin typeface="+mn-lt"/>
            </a:rPr>
            <a:t>Maior controle dos passivos </a:t>
          </a:r>
          <a:r>
            <a:rPr lang="pt-BR" sz="1600" b="1" i="0" dirty="0">
              <a:solidFill>
                <a:schemeClr val="tx1"/>
              </a:solidFill>
              <a:effectLst>
                <a:outerShdw blurRad="38100" dist="38100" dir="2700000" algn="tl">
                  <a:srgbClr val="000000">
                    <a:alpha val="43137"/>
                  </a:srgbClr>
                </a:outerShdw>
              </a:effectLst>
              <a:latin typeface="+mn-lt"/>
            </a:rPr>
            <a:t>(gestão dos segurados e de suas bases de dados; concessão de benefícios nos termos da legislação; manutenção e pagamento dos benefícios).</a:t>
          </a:r>
        </a:p>
      </dgm:t>
    </dgm:pt>
    <dgm:pt modelId="{9A4B3027-B1AE-4EC7-B974-DE405E09478A}" type="parTrans" cxnId="{4879773B-9E56-452C-83F3-701D958F4878}">
      <dgm:prSet/>
      <dgm:spPr/>
      <dgm:t>
        <a:bodyPr/>
        <a:lstStyle/>
        <a:p>
          <a:endParaRPr lang="pt-BR"/>
        </a:p>
      </dgm:t>
    </dgm:pt>
    <dgm:pt modelId="{E3599221-0DD3-49C6-B083-6D5039EBBDBB}" type="sibTrans" cxnId="{4879773B-9E56-452C-83F3-701D958F4878}">
      <dgm:prSet/>
      <dgm:spPr/>
      <dgm:t>
        <a:bodyPr/>
        <a:lstStyle/>
        <a:p>
          <a:endParaRPr lang="pt-BR"/>
        </a:p>
      </dgm:t>
    </dgm:pt>
    <dgm:pt modelId="{B799F99D-10FF-4540-B3F3-72A03434982C}">
      <dgm:prSet phldrT="[Texto]" custT="1"/>
      <dgm:spPr>
        <a:solidFill>
          <a:schemeClr val="accent6"/>
        </a:solidFill>
      </dgm:spPr>
      <dgm:t>
        <a:bodyPr/>
        <a:lstStyle/>
        <a:p>
          <a:pPr>
            <a:buFont typeface="Wingdings" panose="05000000000000000000" pitchFamily="2" charset="2"/>
            <a:buChar char="Ø"/>
          </a:pPr>
          <a:r>
            <a:rPr lang="pt-BR" sz="2000" b="1" i="0" dirty="0">
              <a:solidFill>
                <a:schemeClr val="tx1"/>
              </a:solidFill>
              <a:effectLst>
                <a:outerShdw blurRad="38100" dist="38100" dir="2700000" algn="tl">
                  <a:srgbClr val="000000">
                    <a:alpha val="43137"/>
                  </a:srgbClr>
                </a:outerShdw>
              </a:effectLst>
              <a:latin typeface="+mn-lt"/>
            </a:rPr>
            <a:t>Fomento da transparência e o fortalecimento do controle social. </a:t>
          </a:r>
        </a:p>
      </dgm:t>
    </dgm:pt>
    <dgm:pt modelId="{DEE348C1-7738-49FC-8F10-788EB2BF76C9}" type="parTrans" cxnId="{6A335A92-536E-4797-BA72-D8F7BC6AE7E0}">
      <dgm:prSet/>
      <dgm:spPr/>
      <dgm:t>
        <a:bodyPr/>
        <a:lstStyle/>
        <a:p>
          <a:endParaRPr lang="pt-BR"/>
        </a:p>
      </dgm:t>
    </dgm:pt>
    <dgm:pt modelId="{074B161B-8475-428A-8C1B-81C4DFE59C90}" type="sibTrans" cxnId="{6A335A92-536E-4797-BA72-D8F7BC6AE7E0}">
      <dgm:prSet/>
      <dgm:spPr/>
      <dgm:t>
        <a:bodyPr/>
        <a:lstStyle/>
        <a:p>
          <a:endParaRPr lang="pt-BR"/>
        </a:p>
      </dgm:t>
    </dgm:pt>
    <dgm:pt modelId="{3C37A139-5A3F-418C-B164-FFACB50AAAA7}">
      <dgm:prSet phldrT="[Texto]" custT="1"/>
      <dgm:spPr>
        <a:solidFill>
          <a:schemeClr val="bg1"/>
        </a:solidFill>
      </dgm:spPr>
      <dgm:t>
        <a:bodyPr/>
        <a:lstStyle/>
        <a:p>
          <a:pPr>
            <a:buFont typeface="Wingdings" panose="05000000000000000000" pitchFamily="2" charset="2"/>
            <a:buChar char="Ø"/>
          </a:pPr>
          <a:r>
            <a:rPr lang="pt-BR" sz="2000" b="1" i="0" dirty="0">
              <a:solidFill>
                <a:schemeClr val="tx1"/>
              </a:solidFill>
              <a:effectLst>
                <a:outerShdw blurRad="38100" dist="38100" dir="2700000" algn="tl">
                  <a:srgbClr val="000000">
                    <a:alpha val="43137"/>
                  </a:srgbClr>
                </a:outerShdw>
              </a:effectLst>
              <a:latin typeface="+mn-lt"/>
            </a:rPr>
            <a:t>Oferecer melhores condições para perseguir a sustentabilidade do RPPS</a:t>
          </a:r>
        </a:p>
      </dgm:t>
    </dgm:pt>
    <dgm:pt modelId="{A898A47D-83B5-4966-B6BB-62013726BEC6}" type="parTrans" cxnId="{B5551FE1-CFEF-4E8D-9755-04DA808E72F8}">
      <dgm:prSet/>
      <dgm:spPr/>
      <dgm:t>
        <a:bodyPr/>
        <a:lstStyle/>
        <a:p>
          <a:endParaRPr lang="pt-BR"/>
        </a:p>
      </dgm:t>
    </dgm:pt>
    <dgm:pt modelId="{DFEA5548-CE73-4CB4-AE87-0A8FDFC24794}" type="sibTrans" cxnId="{B5551FE1-CFEF-4E8D-9755-04DA808E72F8}">
      <dgm:prSet/>
      <dgm:spPr/>
      <dgm:t>
        <a:bodyPr/>
        <a:lstStyle/>
        <a:p>
          <a:endParaRPr lang="pt-BR"/>
        </a:p>
      </dgm:t>
    </dgm:pt>
    <dgm:pt modelId="{5C99CB08-4D9B-42E1-9BC5-2287C511B3C5}" type="pres">
      <dgm:prSet presAssocID="{C421F312-A6FD-4FE5-B5A5-9E948496C828}" presName="Name0" presStyleCnt="0">
        <dgm:presLayoutVars>
          <dgm:chPref val="1"/>
          <dgm:dir/>
          <dgm:animOne val="branch"/>
          <dgm:animLvl val="lvl"/>
          <dgm:resizeHandles val="exact"/>
        </dgm:presLayoutVars>
      </dgm:prSet>
      <dgm:spPr/>
    </dgm:pt>
    <dgm:pt modelId="{A6216375-AB4A-4988-B67A-573577A2CFC7}" type="pres">
      <dgm:prSet presAssocID="{B64F4E3F-29D6-474B-BE03-DC09B72F8BA9}" presName="root1" presStyleCnt="0"/>
      <dgm:spPr/>
    </dgm:pt>
    <dgm:pt modelId="{29024A4C-0B2B-4784-9D04-FAA0E99425AF}" type="pres">
      <dgm:prSet presAssocID="{B64F4E3F-29D6-474B-BE03-DC09B72F8BA9}" presName="LevelOneTextNode" presStyleLbl="node0" presStyleIdx="0" presStyleCnt="1" custScaleX="218324" custLinFactNeighborX="-63194" custLinFactNeighborY="-139">
        <dgm:presLayoutVars>
          <dgm:chPref val="3"/>
        </dgm:presLayoutVars>
      </dgm:prSet>
      <dgm:spPr/>
    </dgm:pt>
    <dgm:pt modelId="{0F9C3F0D-8B93-4D1B-8BD5-488CD6E5B4CC}" type="pres">
      <dgm:prSet presAssocID="{B64F4E3F-29D6-474B-BE03-DC09B72F8BA9}" presName="level2hierChild" presStyleCnt="0"/>
      <dgm:spPr/>
    </dgm:pt>
    <dgm:pt modelId="{CB4B36B5-1B5E-4676-9BDB-0F5847DFD4C5}" type="pres">
      <dgm:prSet presAssocID="{D04173DE-4656-4B7B-9F7B-00E6AACA56AA}" presName="conn2-1" presStyleLbl="parChTrans1D2" presStyleIdx="0" presStyleCnt="4"/>
      <dgm:spPr/>
    </dgm:pt>
    <dgm:pt modelId="{CCBE12A9-A246-44E2-9FFE-2BE0467C8B3D}" type="pres">
      <dgm:prSet presAssocID="{D04173DE-4656-4B7B-9F7B-00E6AACA56AA}" presName="connTx" presStyleLbl="parChTrans1D2" presStyleIdx="0" presStyleCnt="4"/>
      <dgm:spPr/>
    </dgm:pt>
    <dgm:pt modelId="{979D38F4-2D4B-4001-8529-16BC203CD8A6}" type="pres">
      <dgm:prSet presAssocID="{B28EC822-B832-4D60-ABF9-A2188AB5FFCB}" presName="root2" presStyleCnt="0"/>
      <dgm:spPr/>
    </dgm:pt>
    <dgm:pt modelId="{241A9383-C428-4CC3-A2BD-8CF0B353EF98}" type="pres">
      <dgm:prSet presAssocID="{B28EC822-B832-4D60-ABF9-A2188AB5FFCB}" presName="LevelTwoTextNode" presStyleLbl="node2" presStyleIdx="0" presStyleCnt="4" custScaleX="310458" custLinFactNeighborX="12786">
        <dgm:presLayoutVars>
          <dgm:chPref val="3"/>
        </dgm:presLayoutVars>
      </dgm:prSet>
      <dgm:spPr/>
    </dgm:pt>
    <dgm:pt modelId="{88D696E7-D77D-40BA-A1F5-0C843B3F3FBB}" type="pres">
      <dgm:prSet presAssocID="{B28EC822-B832-4D60-ABF9-A2188AB5FFCB}" presName="level3hierChild" presStyleCnt="0"/>
      <dgm:spPr/>
    </dgm:pt>
    <dgm:pt modelId="{33819A3A-93C9-4DF9-8414-1A4A0F9714A9}" type="pres">
      <dgm:prSet presAssocID="{9A4B3027-B1AE-4EC7-B974-DE405E09478A}" presName="conn2-1" presStyleLbl="parChTrans1D2" presStyleIdx="1" presStyleCnt="4"/>
      <dgm:spPr/>
    </dgm:pt>
    <dgm:pt modelId="{3684C7A3-42F5-4BD7-8708-4DA7CF052362}" type="pres">
      <dgm:prSet presAssocID="{9A4B3027-B1AE-4EC7-B974-DE405E09478A}" presName="connTx" presStyleLbl="parChTrans1D2" presStyleIdx="1" presStyleCnt="4"/>
      <dgm:spPr/>
    </dgm:pt>
    <dgm:pt modelId="{A2AD123A-E208-45F5-A938-0D9F20813E97}" type="pres">
      <dgm:prSet presAssocID="{ECBF69A1-BB43-4337-B9C0-89D2DB88AEF0}" presName="root2" presStyleCnt="0"/>
      <dgm:spPr/>
    </dgm:pt>
    <dgm:pt modelId="{6C158D7F-847C-410E-9227-A68E653EC90A}" type="pres">
      <dgm:prSet presAssocID="{ECBF69A1-BB43-4337-B9C0-89D2DB88AEF0}" presName="LevelTwoTextNode" presStyleLbl="node2" presStyleIdx="1" presStyleCnt="4" custScaleX="311206" custScaleY="108671" custLinFactNeighborX="23440">
        <dgm:presLayoutVars>
          <dgm:chPref val="3"/>
        </dgm:presLayoutVars>
      </dgm:prSet>
      <dgm:spPr/>
    </dgm:pt>
    <dgm:pt modelId="{955F9636-135D-405C-9B95-D72D9984335E}" type="pres">
      <dgm:prSet presAssocID="{ECBF69A1-BB43-4337-B9C0-89D2DB88AEF0}" presName="level3hierChild" presStyleCnt="0"/>
      <dgm:spPr/>
    </dgm:pt>
    <dgm:pt modelId="{D17AC3BA-8162-4155-B8FE-1805227E4B71}" type="pres">
      <dgm:prSet presAssocID="{DEE348C1-7738-49FC-8F10-788EB2BF76C9}" presName="conn2-1" presStyleLbl="parChTrans1D2" presStyleIdx="2" presStyleCnt="4"/>
      <dgm:spPr/>
    </dgm:pt>
    <dgm:pt modelId="{8AD6F88B-D7B1-45E8-92B4-E4680C07613B}" type="pres">
      <dgm:prSet presAssocID="{DEE348C1-7738-49FC-8F10-788EB2BF76C9}" presName="connTx" presStyleLbl="parChTrans1D2" presStyleIdx="2" presStyleCnt="4"/>
      <dgm:spPr/>
    </dgm:pt>
    <dgm:pt modelId="{C41FF0BE-F7C5-4399-8DF1-99329F09771E}" type="pres">
      <dgm:prSet presAssocID="{B799F99D-10FF-4540-B3F3-72A03434982C}" presName="root2" presStyleCnt="0"/>
      <dgm:spPr/>
    </dgm:pt>
    <dgm:pt modelId="{6E2B6044-662F-4070-8942-E66DA2EAF825}" type="pres">
      <dgm:prSet presAssocID="{B799F99D-10FF-4540-B3F3-72A03434982C}" presName="LevelTwoTextNode" presStyleLbl="node2" presStyleIdx="2" presStyleCnt="4" custScaleX="307091" custLinFactNeighborX="4423" custLinFactNeighborY="711">
        <dgm:presLayoutVars>
          <dgm:chPref val="3"/>
        </dgm:presLayoutVars>
      </dgm:prSet>
      <dgm:spPr/>
    </dgm:pt>
    <dgm:pt modelId="{33643853-100E-455B-829C-851A761B35D7}" type="pres">
      <dgm:prSet presAssocID="{B799F99D-10FF-4540-B3F3-72A03434982C}" presName="level3hierChild" presStyleCnt="0"/>
      <dgm:spPr/>
    </dgm:pt>
    <dgm:pt modelId="{337F6C22-2E9B-4C3B-8D8E-919592F0E6FD}" type="pres">
      <dgm:prSet presAssocID="{A898A47D-83B5-4966-B6BB-62013726BEC6}" presName="conn2-1" presStyleLbl="parChTrans1D2" presStyleIdx="3" presStyleCnt="4"/>
      <dgm:spPr/>
    </dgm:pt>
    <dgm:pt modelId="{4DC33BCB-AACE-4D82-BB70-34D5A21CD3B7}" type="pres">
      <dgm:prSet presAssocID="{A898A47D-83B5-4966-B6BB-62013726BEC6}" presName="connTx" presStyleLbl="parChTrans1D2" presStyleIdx="3" presStyleCnt="4"/>
      <dgm:spPr/>
    </dgm:pt>
    <dgm:pt modelId="{AA776FE1-0827-48E3-8966-0D498A8BF0D9}" type="pres">
      <dgm:prSet presAssocID="{3C37A139-5A3F-418C-B164-FFACB50AAAA7}" presName="root2" presStyleCnt="0"/>
      <dgm:spPr/>
    </dgm:pt>
    <dgm:pt modelId="{7D62E61C-069C-4EE5-823B-79FFF408BA3E}" type="pres">
      <dgm:prSet presAssocID="{3C37A139-5A3F-418C-B164-FFACB50AAAA7}" presName="LevelTwoTextNode" presStyleLbl="node2" presStyleIdx="3" presStyleCnt="4" custScaleX="305131" custLinFactNeighborX="4423">
        <dgm:presLayoutVars>
          <dgm:chPref val="3"/>
        </dgm:presLayoutVars>
      </dgm:prSet>
      <dgm:spPr/>
    </dgm:pt>
    <dgm:pt modelId="{5FDD35FE-084A-4045-9C5E-80D14AE80B6C}" type="pres">
      <dgm:prSet presAssocID="{3C37A139-5A3F-418C-B164-FFACB50AAAA7}" presName="level3hierChild" presStyleCnt="0"/>
      <dgm:spPr/>
    </dgm:pt>
  </dgm:ptLst>
  <dgm:cxnLst>
    <dgm:cxn modelId="{A25BAB00-8E87-435F-9629-A099A5D9BD6E}" type="presOf" srcId="{A898A47D-83B5-4966-B6BB-62013726BEC6}" destId="{337F6C22-2E9B-4C3B-8D8E-919592F0E6FD}" srcOrd="0" destOrd="0" presId="urn:microsoft.com/office/officeart/2008/layout/HorizontalMultiLevelHierarchy"/>
    <dgm:cxn modelId="{C5E9C30B-8E3E-455A-A3B5-9D1F39B5CD22}" type="presOf" srcId="{D04173DE-4656-4B7B-9F7B-00E6AACA56AA}" destId="{CB4B36B5-1B5E-4676-9BDB-0F5847DFD4C5}" srcOrd="0" destOrd="0" presId="urn:microsoft.com/office/officeart/2008/layout/HorizontalMultiLevelHierarchy"/>
    <dgm:cxn modelId="{E5D5980D-698C-40EE-B97D-118A4757050D}" type="presOf" srcId="{D04173DE-4656-4B7B-9F7B-00E6AACA56AA}" destId="{CCBE12A9-A246-44E2-9FFE-2BE0467C8B3D}" srcOrd="1" destOrd="0" presId="urn:microsoft.com/office/officeart/2008/layout/HorizontalMultiLevelHierarchy"/>
    <dgm:cxn modelId="{0C593314-047E-4C7D-A1D7-ED565163865B}" srcId="{B64F4E3F-29D6-474B-BE03-DC09B72F8BA9}" destId="{B28EC822-B832-4D60-ABF9-A2188AB5FFCB}" srcOrd="0" destOrd="0" parTransId="{D04173DE-4656-4B7B-9F7B-00E6AACA56AA}" sibTransId="{4C2CC194-CB4C-4E63-B2B4-156F5420F4EF}"/>
    <dgm:cxn modelId="{FE9FD91D-B53D-4720-9461-D43C879758FE}" type="presOf" srcId="{3C37A139-5A3F-418C-B164-FFACB50AAAA7}" destId="{7D62E61C-069C-4EE5-823B-79FFF408BA3E}" srcOrd="0" destOrd="0" presId="urn:microsoft.com/office/officeart/2008/layout/HorizontalMultiLevelHierarchy"/>
    <dgm:cxn modelId="{674C9B25-11BB-4FF5-9D93-040D7DB22EB7}" type="presOf" srcId="{B64F4E3F-29D6-474B-BE03-DC09B72F8BA9}" destId="{29024A4C-0B2B-4784-9D04-FAA0E99425AF}" srcOrd="0" destOrd="0" presId="urn:microsoft.com/office/officeart/2008/layout/HorizontalMultiLevelHierarchy"/>
    <dgm:cxn modelId="{1BA18729-7BC1-4BBF-926F-673679C1DCC9}" type="presOf" srcId="{B799F99D-10FF-4540-B3F3-72A03434982C}" destId="{6E2B6044-662F-4070-8942-E66DA2EAF825}" srcOrd="0" destOrd="0" presId="urn:microsoft.com/office/officeart/2008/layout/HorizontalMultiLevelHierarchy"/>
    <dgm:cxn modelId="{B5F39133-3111-49D2-B0EC-9579C18538E1}" type="presOf" srcId="{9A4B3027-B1AE-4EC7-B974-DE405E09478A}" destId="{3684C7A3-42F5-4BD7-8708-4DA7CF052362}" srcOrd="1" destOrd="0" presId="urn:microsoft.com/office/officeart/2008/layout/HorizontalMultiLevelHierarchy"/>
    <dgm:cxn modelId="{4879773B-9E56-452C-83F3-701D958F4878}" srcId="{B64F4E3F-29D6-474B-BE03-DC09B72F8BA9}" destId="{ECBF69A1-BB43-4337-B9C0-89D2DB88AEF0}" srcOrd="1" destOrd="0" parTransId="{9A4B3027-B1AE-4EC7-B974-DE405E09478A}" sibTransId="{E3599221-0DD3-49C6-B083-6D5039EBBDBB}"/>
    <dgm:cxn modelId="{1A81A272-0FB5-44A1-AB81-565CCB99B0BB}" type="presOf" srcId="{A898A47D-83B5-4966-B6BB-62013726BEC6}" destId="{4DC33BCB-AACE-4D82-BB70-34D5A21CD3B7}" srcOrd="1" destOrd="0" presId="urn:microsoft.com/office/officeart/2008/layout/HorizontalMultiLevelHierarchy"/>
    <dgm:cxn modelId="{A4E56A7E-D2FF-4ED8-90EB-1D73ACAF40F7}" type="presOf" srcId="{DEE348C1-7738-49FC-8F10-788EB2BF76C9}" destId="{D17AC3BA-8162-4155-B8FE-1805227E4B71}" srcOrd="0" destOrd="0" presId="urn:microsoft.com/office/officeart/2008/layout/HorizontalMultiLevelHierarchy"/>
    <dgm:cxn modelId="{BA581B84-786D-43C4-B206-F0D7B8395062}" type="presOf" srcId="{DEE348C1-7738-49FC-8F10-788EB2BF76C9}" destId="{8AD6F88B-D7B1-45E8-92B4-E4680C07613B}" srcOrd="1" destOrd="0" presId="urn:microsoft.com/office/officeart/2008/layout/HorizontalMultiLevelHierarchy"/>
    <dgm:cxn modelId="{6B151E87-64C0-4483-9089-743675CDE4D7}" type="presOf" srcId="{B28EC822-B832-4D60-ABF9-A2188AB5FFCB}" destId="{241A9383-C428-4CC3-A2BD-8CF0B353EF98}" srcOrd="0" destOrd="0" presId="urn:microsoft.com/office/officeart/2008/layout/HorizontalMultiLevelHierarchy"/>
    <dgm:cxn modelId="{6A335A92-536E-4797-BA72-D8F7BC6AE7E0}" srcId="{B64F4E3F-29D6-474B-BE03-DC09B72F8BA9}" destId="{B799F99D-10FF-4540-B3F3-72A03434982C}" srcOrd="2" destOrd="0" parTransId="{DEE348C1-7738-49FC-8F10-788EB2BF76C9}" sibTransId="{074B161B-8475-428A-8C1B-81C4DFE59C90}"/>
    <dgm:cxn modelId="{59382E9B-ABF8-40B6-A6EB-51C2F21C89F9}" srcId="{C421F312-A6FD-4FE5-B5A5-9E948496C828}" destId="{B64F4E3F-29D6-474B-BE03-DC09B72F8BA9}" srcOrd="0" destOrd="0" parTransId="{0B7940E7-3C60-47EA-8C7D-DF8AEA80DDFA}" sibTransId="{2CDA7BAA-31DF-4233-9A69-B35D5AA27A87}"/>
    <dgm:cxn modelId="{0DE76F9F-BB79-47ED-A7DE-D54CD2DAA2CF}" type="presOf" srcId="{9A4B3027-B1AE-4EC7-B974-DE405E09478A}" destId="{33819A3A-93C9-4DF9-8414-1A4A0F9714A9}" srcOrd="0" destOrd="0" presId="urn:microsoft.com/office/officeart/2008/layout/HorizontalMultiLevelHierarchy"/>
    <dgm:cxn modelId="{4CDFE4B9-3F25-40EE-AC15-0CFA9C3B3212}" type="presOf" srcId="{ECBF69A1-BB43-4337-B9C0-89D2DB88AEF0}" destId="{6C158D7F-847C-410E-9227-A68E653EC90A}" srcOrd="0" destOrd="0" presId="urn:microsoft.com/office/officeart/2008/layout/HorizontalMultiLevelHierarchy"/>
    <dgm:cxn modelId="{7FA70BC9-AC5F-4B4D-99C0-2DF9AD5F1453}" type="presOf" srcId="{C421F312-A6FD-4FE5-B5A5-9E948496C828}" destId="{5C99CB08-4D9B-42E1-9BC5-2287C511B3C5}" srcOrd="0" destOrd="0" presId="urn:microsoft.com/office/officeart/2008/layout/HorizontalMultiLevelHierarchy"/>
    <dgm:cxn modelId="{B5551FE1-CFEF-4E8D-9755-04DA808E72F8}" srcId="{B64F4E3F-29D6-474B-BE03-DC09B72F8BA9}" destId="{3C37A139-5A3F-418C-B164-FFACB50AAAA7}" srcOrd="3" destOrd="0" parTransId="{A898A47D-83B5-4966-B6BB-62013726BEC6}" sibTransId="{DFEA5548-CE73-4CB4-AE87-0A8FDFC24794}"/>
    <dgm:cxn modelId="{53E1F908-F13B-4C70-AE58-78349912F9B0}" type="presParOf" srcId="{5C99CB08-4D9B-42E1-9BC5-2287C511B3C5}" destId="{A6216375-AB4A-4988-B67A-573577A2CFC7}" srcOrd="0" destOrd="0" presId="urn:microsoft.com/office/officeart/2008/layout/HorizontalMultiLevelHierarchy"/>
    <dgm:cxn modelId="{AB831D89-40EE-45E9-8B4F-90B472433225}" type="presParOf" srcId="{A6216375-AB4A-4988-B67A-573577A2CFC7}" destId="{29024A4C-0B2B-4784-9D04-FAA0E99425AF}" srcOrd="0" destOrd="0" presId="urn:microsoft.com/office/officeart/2008/layout/HorizontalMultiLevelHierarchy"/>
    <dgm:cxn modelId="{32D4FB80-C872-4F57-8F17-51FD600C138B}" type="presParOf" srcId="{A6216375-AB4A-4988-B67A-573577A2CFC7}" destId="{0F9C3F0D-8B93-4D1B-8BD5-488CD6E5B4CC}" srcOrd="1" destOrd="0" presId="urn:microsoft.com/office/officeart/2008/layout/HorizontalMultiLevelHierarchy"/>
    <dgm:cxn modelId="{97E73BE6-DBC0-434B-8E9F-EAB5A0E2FB2D}" type="presParOf" srcId="{0F9C3F0D-8B93-4D1B-8BD5-488CD6E5B4CC}" destId="{CB4B36B5-1B5E-4676-9BDB-0F5847DFD4C5}" srcOrd="0" destOrd="0" presId="urn:microsoft.com/office/officeart/2008/layout/HorizontalMultiLevelHierarchy"/>
    <dgm:cxn modelId="{84518C2B-62C2-4522-9CF9-CF2FD1DA6E65}" type="presParOf" srcId="{CB4B36B5-1B5E-4676-9BDB-0F5847DFD4C5}" destId="{CCBE12A9-A246-44E2-9FFE-2BE0467C8B3D}" srcOrd="0" destOrd="0" presId="urn:microsoft.com/office/officeart/2008/layout/HorizontalMultiLevelHierarchy"/>
    <dgm:cxn modelId="{998B0260-B667-4C9F-A4A2-7C8F9D61539E}" type="presParOf" srcId="{0F9C3F0D-8B93-4D1B-8BD5-488CD6E5B4CC}" destId="{979D38F4-2D4B-4001-8529-16BC203CD8A6}" srcOrd="1" destOrd="0" presId="urn:microsoft.com/office/officeart/2008/layout/HorizontalMultiLevelHierarchy"/>
    <dgm:cxn modelId="{47523671-380A-4E39-A6B6-00CC3F769375}" type="presParOf" srcId="{979D38F4-2D4B-4001-8529-16BC203CD8A6}" destId="{241A9383-C428-4CC3-A2BD-8CF0B353EF98}" srcOrd="0" destOrd="0" presId="urn:microsoft.com/office/officeart/2008/layout/HorizontalMultiLevelHierarchy"/>
    <dgm:cxn modelId="{C6927F6A-DCB5-435D-A55A-D6D4FD8CA9CD}" type="presParOf" srcId="{979D38F4-2D4B-4001-8529-16BC203CD8A6}" destId="{88D696E7-D77D-40BA-A1F5-0C843B3F3FBB}" srcOrd="1" destOrd="0" presId="urn:microsoft.com/office/officeart/2008/layout/HorizontalMultiLevelHierarchy"/>
    <dgm:cxn modelId="{9E13D27E-E46E-4051-9071-D6A5AB55420F}" type="presParOf" srcId="{0F9C3F0D-8B93-4D1B-8BD5-488CD6E5B4CC}" destId="{33819A3A-93C9-4DF9-8414-1A4A0F9714A9}" srcOrd="2" destOrd="0" presId="urn:microsoft.com/office/officeart/2008/layout/HorizontalMultiLevelHierarchy"/>
    <dgm:cxn modelId="{B35E668A-F0E5-4F35-B1CA-2BDC5EEC83D8}" type="presParOf" srcId="{33819A3A-93C9-4DF9-8414-1A4A0F9714A9}" destId="{3684C7A3-42F5-4BD7-8708-4DA7CF052362}" srcOrd="0" destOrd="0" presId="urn:microsoft.com/office/officeart/2008/layout/HorizontalMultiLevelHierarchy"/>
    <dgm:cxn modelId="{A9F537DB-8337-4242-BB33-7B5865297F3A}" type="presParOf" srcId="{0F9C3F0D-8B93-4D1B-8BD5-488CD6E5B4CC}" destId="{A2AD123A-E208-45F5-A938-0D9F20813E97}" srcOrd="3" destOrd="0" presId="urn:microsoft.com/office/officeart/2008/layout/HorizontalMultiLevelHierarchy"/>
    <dgm:cxn modelId="{FE0C68B4-F67A-41DE-8911-8146DA0876A0}" type="presParOf" srcId="{A2AD123A-E208-45F5-A938-0D9F20813E97}" destId="{6C158D7F-847C-410E-9227-A68E653EC90A}" srcOrd="0" destOrd="0" presId="urn:microsoft.com/office/officeart/2008/layout/HorizontalMultiLevelHierarchy"/>
    <dgm:cxn modelId="{AF2F8BFA-F07D-4FCA-88E0-64405F266CCE}" type="presParOf" srcId="{A2AD123A-E208-45F5-A938-0D9F20813E97}" destId="{955F9636-135D-405C-9B95-D72D9984335E}" srcOrd="1" destOrd="0" presId="urn:microsoft.com/office/officeart/2008/layout/HorizontalMultiLevelHierarchy"/>
    <dgm:cxn modelId="{A061AA9E-7B3D-45A1-9143-EBFA3D0ACEE9}" type="presParOf" srcId="{0F9C3F0D-8B93-4D1B-8BD5-488CD6E5B4CC}" destId="{D17AC3BA-8162-4155-B8FE-1805227E4B71}" srcOrd="4" destOrd="0" presId="urn:microsoft.com/office/officeart/2008/layout/HorizontalMultiLevelHierarchy"/>
    <dgm:cxn modelId="{E218BB61-0320-4D0A-82C8-D4133514A9AF}" type="presParOf" srcId="{D17AC3BA-8162-4155-B8FE-1805227E4B71}" destId="{8AD6F88B-D7B1-45E8-92B4-E4680C07613B}" srcOrd="0" destOrd="0" presId="urn:microsoft.com/office/officeart/2008/layout/HorizontalMultiLevelHierarchy"/>
    <dgm:cxn modelId="{E678340E-0CE1-47B7-9C1A-21527CD48031}" type="presParOf" srcId="{0F9C3F0D-8B93-4D1B-8BD5-488CD6E5B4CC}" destId="{C41FF0BE-F7C5-4399-8DF1-99329F09771E}" srcOrd="5" destOrd="0" presId="urn:microsoft.com/office/officeart/2008/layout/HorizontalMultiLevelHierarchy"/>
    <dgm:cxn modelId="{6AB58BA2-70D4-4190-8858-8B8F953B7C9C}" type="presParOf" srcId="{C41FF0BE-F7C5-4399-8DF1-99329F09771E}" destId="{6E2B6044-662F-4070-8942-E66DA2EAF825}" srcOrd="0" destOrd="0" presId="urn:microsoft.com/office/officeart/2008/layout/HorizontalMultiLevelHierarchy"/>
    <dgm:cxn modelId="{39191916-18DA-45B0-B6D2-3FE2F93D2397}" type="presParOf" srcId="{C41FF0BE-F7C5-4399-8DF1-99329F09771E}" destId="{33643853-100E-455B-829C-851A761B35D7}" srcOrd="1" destOrd="0" presId="urn:microsoft.com/office/officeart/2008/layout/HorizontalMultiLevelHierarchy"/>
    <dgm:cxn modelId="{481EDFCF-19E6-4808-AD50-7A0A15A575FB}" type="presParOf" srcId="{0F9C3F0D-8B93-4D1B-8BD5-488CD6E5B4CC}" destId="{337F6C22-2E9B-4C3B-8D8E-919592F0E6FD}" srcOrd="6" destOrd="0" presId="urn:microsoft.com/office/officeart/2008/layout/HorizontalMultiLevelHierarchy"/>
    <dgm:cxn modelId="{44472B8E-DA7D-4F6B-8268-8CE59F01A656}" type="presParOf" srcId="{337F6C22-2E9B-4C3B-8D8E-919592F0E6FD}" destId="{4DC33BCB-AACE-4D82-BB70-34D5A21CD3B7}" srcOrd="0" destOrd="0" presId="urn:microsoft.com/office/officeart/2008/layout/HorizontalMultiLevelHierarchy"/>
    <dgm:cxn modelId="{27E289FD-4AD9-4112-92D5-FFCF4E4FAEAF}" type="presParOf" srcId="{0F9C3F0D-8B93-4D1B-8BD5-488CD6E5B4CC}" destId="{AA776FE1-0827-48E3-8966-0D498A8BF0D9}" srcOrd="7" destOrd="0" presId="urn:microsoft.com/office/officeart/2008/layout/HorizontalMultiLevelHierarchy"/>
    <dgm:cxn modelId="{720C0DE6-529A-4925-86A1-1338B6E89903}" type="presParOf" srcId="{AA776FE1-0827-48E3-8966-0D498A8BF0D9}" destId="{7D62E61C-069C-4EE5-823B-79FFF408BA3E}" srcOrd="0" destOrd="0" presId="urn:microsoft.com/office/officeart/2008/layout/HorizontalMultiLevelHierarchy"/>
    <dgm:cxn modelId="{4ED3DCDF-5E54-483E-A64D-C7E0530B6BD0}" type="presParOf" srcId="{AA776FE1-0827-48E3-8966-0D498A8BF0D9}" destId="{5FDD35FE-084A-4045-9C5E-80D14AE80B6C}"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F9DDAC-C337-4269-8942-A9B25F414D39}">
      <dsp:nvSpPr>
        <dsp:cNvPr id="0" name=""/>
        <dsp:cNvSpPr/>
      </dsp:nvSpPr>
      <dsp:spPr>
        <a:xfrm>
          <a:off x="72009" y="0"/>
          <a:ext cx="2226321" cy="4919389"/>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977900">
            <a:lnSpc>
              <a:spcPct val="90000"/>
            </a:lnSpc>
            <a:spcBef>
              <a:spcPct val="0"/>
            </a:spcBef>
            <a:spcAft>
              <a:spcPct val="35000"/>
            </a:spcAft>
            <a:buNone/>
          </a:pPr>
          <a:r>
            <a:rPr lang="pt-BR" sz="2200" kern="1200" dirty="0"/>
            <a:t>Dirigentes: 27/04/2020 </a:t>
          </a:r>
        </a:p>
        <a:p>
          <a:pPr marL="0" lvl="0" indent="0" algn="ctr" defTabSz="977900">
            <a:lnSpc>
              <a:spcPct val="90000"/>
            </a:lnSpc>
            <a:spcBef>
              <a:spcPct val="0"/>
            </a:spcBef>
            <a:spcAft>
              <a:spcPct val="35000"/>
            </a:spcAft>
            <a:buNone/>
          </a:pPr>
          <a:r>
            <a:rPr lang="pt-BR" sz="2200" kern="1200" dirty="0"/>
            <a:t> </a:t>
          </a:r>
          <a:r>
            <a:rPr lang="pt-BR" sz="2200" b="1" u="sng" kern="1200" dirty="0">
              <a:effectLst>
                <a:outerShdw blurRad="38100" dist="38100" dir="2700000" algn="tl">
                  <a:srgbClr val="000000">
                    <a:alpha val="43137"/>
                  </a:srgbClr>
                </a:outerShdw>
              </a:effectLst>
            </a:rPr>
            <a:t>Responsável pela gestão dos recursos do RPPS – nomeados a partir  01/07/2022</a:t>
          </a:r>
        </a:p>
        <a:p>
          <a:pPr marL="0" lvl="0" indent="0" algn="ctr" defTabSz="977900">
            <a:lnSpc>
              <a:spcPct val="90000"/>
            </a:lnSpc>
            <a:spcBef>
              <a:spcPct val="0"/>
            </a:spcBef>
            <a:spcAft>
              <a:spcPct val="35000"/>
            </a:spcAft>
            <a:buNone/>
          </a:pPr>
          <a:r>
            <a:rPr lang="pt-BR" sz="2200" b="1" u="sng" kern="1200" dirty="0">
              <a:effectLst>
                <a:outerShdw blurRad="38100" dist="38100" dir="2700000" algn="tl">
                  <a:srgbClr val="000000">
                    <a:alpha val="43137"/>
                  </a:srgbClr>
                </a:outerShdw>
              </a:effectLst>
            </a:rPr>
            <a:t>(PT 1467/2022</a:t>
          </a:r>
          <a:r>
            <a:rPr lang="pt-BR" sz="2400" b="1" u="sng" kern="1200" dirty="0">
              <a:effectLst>
                <a:outerShdw blurRad="38100" dist="38100" dir="2700000" algn="tl">
                  <a:srgbClr val="000000">
                    <a:alpha val="43137"/>
                  </a:srgbClr>
                </a:outerShdw>
              </a:effectLst>
            </a:rPr>
            <a:t>)</a:t>
          </a:r>
        </a:p>
      </dsp:txBody>
      <dsp:txXfrm>
        <a:off x="137216" y="65207"/>
        <a:ext cx="2095907" cy="4788975"/>
      </dsp:txXfrm>
    </dsp:sp>
    <dsp:sp modelId="{2DE87933-79FE-44D5-9CF5-AD32F8DEAE29}">
      <dsp:nvSpPr>
        <dsp:cNvPr id="0" name=""/>
        <dsp:cNvSpPr/>
      </dsp:nvSpPr>
      <dsp:spPr>
        <a:xfrm rot="17571932">
          <a:off x="1788350" y="1674827"/>
          <a:ext cx="1668156" cy="32663"/>
        </a:xfrm>
        <a:custGeom>
          <a:avLst/>
          <a:gdLst/>
          <a:ahLst/>
          <a:cxnLst/>
          <a:rect l="0" t="0" r="0" b="0"/>
          <a:pathLst>
            <a:path>
              <a:moveTo>
                <a:pt x="0" y="16331"/>
              </a:moveTo>
              <a:lnTo>
                <a:pt x="1668156" y="16331"/>
              </a:lnTo>
            </a:path>
          </a:pathLst>
        </a:custGeom>
        <a:noFill/>
        <a:ln w="1905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pt-BR" sz="500" kern="1200"/>
        </a:p>
      </dsp:txBody>
      <dsp:txXfrm>
        <a:off x="2580724" y="1649455"/>
        <a:ext cx="83407" cy="83407"/>
      </dsp:txXfrm>
    </dsp:sp>
    <dsp:sp modelId="{FA9D6EE3-BCA3-4E42-B80F-790D95A47BF8}">
      <dsp:nvSpPr>
        <dsp:cNvPr id="0" name=""/>
        <dsp:cNvSpPr/>
      </dsp:nvSpPr>
      <dsp:spPr>
        <a:xfrm>
          <a:off x="2946526" y="474912"/>
          <a:ext cx="1736185" cy="895421"/>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endParaRPr lang="pt-BR" sz="2400" kern="1200" dirty="0"/>
        </a:p>
        <a:p>
          <a:pPr marL="0" lvl="0" indent="0" algn="ctr" defTabSz="1066800">
            <a:lnSpc>
              <a:spcPct val="90000"/>
            </a:lnSpc>
            <a:spcBef>
              <a:spcPct val="0"/>
            </a:spcBef>
            <a:spcAft>
              <a:spcPct val="35000"/>
            </a:spcAft>
            <a:buNone/>
          </a:pPr>
          <a:r>
            <a:rPr lang="pt-BR" sz="2000" kern="1200" dirty="0"/>
            <a:t>Antecedentes Pessoais</a:t>
          </a:r>
        </a:p>
        <a:p>
          <a:pPr marL="0" lvl="0" indent="0" algn="ctr" defTabSz="1066800">
            <a:lnSpc>
              <a:spcPct val="90000"/>
            </a:lnSpc>
            <a:spcBef>
              <a:spcPct val="0"/>
            </a:spcBef>
            <a:spcAft>
              <a:spcPct val="35000"/>
            </a:spcAft>
            <a:buNone/>
          </a:pPr>
          <a:endParaRPr lang="pt-BR" sz="2400" kern="1200" dirty="0"/>
        </a:p>
      </dsp:txBody>
      <dsp:txXfrm>
        <a:off x="2972752" y="501138"/>
        <a:ext cx="1683733" cy="842969"/>
      </dsp:txXfrm>
    </dsp:sp>
    <dsp:sp modelId="{0E9B9038-78CF-43EA-BAD2-32EACDE0549D}">
      <dsp:nvSpPr>
        <dsp:cNvPr id="0" name=""/>
        <dsp:cNvSpPr/>
      </dsp:nvSpPr>
      <dsp:spPr>
        <a:xfrm rot="19316999">
          <a:off x="2210861" y="2189694"/>
          <a:ext cx="823133" cy="32663"/>
        </a:xfrm>
        <a:custGeom>
          <a:avLst/>
          <a:gdLst/>
          <a:ahLst/>
          <a:cxnLst/>
          <a:rect l="0" t="0" r="0" b="0"/>
          <a:pathLst>
            <a:path>
              <a:moveTo>
                <a:pt x="0" y="16331"/>
              </a:moveTo>
              <a:lnTo>
                <a:pt x="823133" y="16331"/>
              </a:lnTo>
            </a:path>
          </a:pathLst>
        </a:custGeom>
        <a:noFill/>
        <a:ln w="1905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pt-BR" sz="500" kern="1200"/>
        </a:p>
      </dsp:txBody>
      <dsp:txXfrm>
        <a:off x="2601850" y="2185447"/>
        <a:ext cx="41156" cy="41156"/>
      </dsp:txXfrm>
    </dsp:sp>
    <dsp:sp modelId="{F9934C7F-B28A-4B49-9E5B-68CF6017CAC5}">
      <dsp:nvSpPr>
        <dsp:cNvPr id="0" name=""/>
        <dsp:cNvSpPr/>
      </dsp:nvSpPr>
      <dsp:spPr>
        <a:xfrm>
          <a:off x="2946526" y="1504646"/>
          <a:ext cx="1685576" cy="895421"/>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pt-BR" sz="2000" kern="1200" dirty="0"/>
            <a:t>Experiência Profissional</a:t>
          </a:r>
          <a:r>
            <a:rPr lang="pt-BR" sz="2400" kern="1200" dirty="0"/>
            <a:t>*</a:t>
          </a:r>
          <a:endParaRPr lang="pt-BR" kern="1200" dirty="0"/>
        </a:p>
      </dsp:txBody>
      <dsp:txXfrm>
        <a:off x="2972752" y="1530872"/>
        <a:ext cx="1633124" cy="842969"/>
      </dsp:txXfrm>
    </dsp:sp>
    <dsp:sp modelId="{B42C9799-A2D5-4B2D-9F27-020AA2E2FA0C}">
      <dsp:nvSpPr>
        <dsp:cNvPr id="0" name=""/>
        <dsp:cNvSpPr/>
      </dsp:nvSpPr>
      <dsp:spPr>
        <a:xfrm rot="2497442">
          <a:off x="2189145" y="2730613"/>
          <a:ext cx="864900" cy="32663"/>
        </a:xfrm>
        <a:custGeom>
          <a:avLst/>
          <a:gdLst/>
          <a:ahLst/>
          <a:cxnLst/>
          <a:rect l="0" t="0" r="0" b="0"/>
          <a:pathLst>
            <a:path>
              <a:moveTo>
                <a:pt x="0" y="16331"/>
              </a:moveTo>
              <a:lnTo>
                <a:pt x="864900" y="16331"/>
              </a:lnTo>
            </a:path>
          </a:pathLst>
        </a:custGeom>
        <a:noFill/>
        <a:ln w="1905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pt-BR" sz="500" kern="1200"/>
        </a:p>
      </dsp:txBody>
      <dsp:txXfrm>
        <a:off x="2599973" y="2725323"/>
        <a:ext cx="43245" cy="43245"/>
      </dsp:txXfrm>
    </dsp:sp>
    <dsp:sp modelId="{015D2D92-C60F-49C5-B645-70D45F36C012}">
      <dsp:nvSpPr>
        <dsp:cNvPr id="0" name=""/>
        <dsp:cNvSpPr/>
      </dsp:nvSpPr>
      <dsp:spPr>
        <a:xfrm>
          <a:off x="2944860" y="2586485"/>
          <a:ext cx="1695569" cy="895421"/>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pt-BR" sz="2000" kern="1200" dirty="0"/>
            <a:t>Formação Superior</a:t>
          </a:r>
        </a:p>
      </dsp:txBody>
      <dsp:txXfrm>
        <a:off x="2971086" y="2612711"/>
        <a:ext cx="1643117" cy="842969"/>
      </dsp:txXfrm>
    </dsp:sp>
    <dsp:sp modelId="{3C4E15D0-CC88-484B-AE48-B7F7816B25B0}">
      <dsp:nvSpPr>
        <dsp:cNvPr id="0" name=""/>
        <dsp:cNvSpPr/>
      </dsp:nvSpPr>
      <dsp:spPr>
        <a:xfrm rot="4040027">
          <a:off x="1781407" y="3219428"/>
          <a:ext cx="1682042" cy="32663"/>
        </a:xfrm>
        <a:custGeom>
          <a:avLst/>
          <a:gdLst/>
          <a:ahLst/>
          <a:cxnLst/>
          <a:rect l="0" t="0" r="0" b="0"/>
          <a:pathLst>
            <a:path>
              <a:moveTo>
                <a:pt x="0" y="16331"/>
              </a:moveTo>
              <a:lnTo>
                <a:pt x="1682042" y="16331"/>
              </a:lnTo>
            </a:path>
          </a:pathLst>
        </a:custGeom>
        <a:noFill/>
        <a:ln w="1905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pt-BR" sz="500" kern="1200"/>
        </a:p>
      </dsp:txBody>
      <dsp:txXfrm>
        <a:off x="2580377" y="3193709"/>
        <a:ext cx="84102" cy="84102"/>
      </dsp:txXfrm>
    </dsp:sp>
    <dsp:sp modelId="{A6AB7CAD-A673-4755-873A-4BF9C57D39A4}">
      <dsp:nvSpPr>
        <dsp:cNvPr id="0" name=""/>
        <dsp:cNvSpPr/>
      </dsp:nvSpPr>
      <dsp:spPr>
        <a:xfrm>
          <a:off x="2946526" y="3564115"/>
          <a:ext cx="1697843" cy="895421"/>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pt-BR" sz="2000" kern="1200" dirty="0"/>
            <a:t>Certificação Profissional</a:t>
          </a:r>
        </a:p>
      </dsp:txBody>
      <dsp:txXfrm>
        <a:off x="2972752" y="3590341"/>
        <a:ext cx="1645391" cy="84296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CFD0E3-CF33-471C-8710-A56F1CFEA608}">
      <dsp:nvSpPr>
        <dsp:cNvPr id="0" name=""/>
        <dsp:cNvSpPr/>
      </dsp:nvSpPr>
      <dsp:spPr>
        <a:xfrm rot="5400000">
          <a:off x="2862673" y="1475259"/>
          <a:ext cx="761378" cy="866802"/>
        </a:xfrm>
        <a:prstGeom prst="bentUpArrow">
          <a:avLst>
            <a:gd name="adj1" fmla="val 32840"/>
            <a:gd name="adj2" fmla="val 25000"/>
            <a:gd name="adj3" fmla="val 35780"/>
          </a:avLst>
        </a:prstGeom>
        <a:solidFill>
          <a:schemeClr val="accent1">
            <a:tint val="5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D2E829E-330B-4F40-BF63-AB8EDB5DCDF5}">
      <dsp:nvSpPr>
        <dsp:cNvPr id="0" name=""/>
        <dsp:cNvSpPr/>
      </dsp:nvSpPr>
      <dsp:spPr>
        <a:xfrm>
          <a:off x="205727" y="116276"/>
          <a:ext cx="5797984" cy="1221543"/>
        </a:xfrm>
        <a:prstGeom prst="roundRect">
          <a:avLst>
            <a:gd name="adj" fmla="val 16670"/>
          </a:avLst>
        </a:prstGeom>
        <a:solidFill>
          <a:schemeClr val="accent2"/>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pt-BR" sz="2200" b="1" kern="1200" dirty="0">
              <a:solidFill>
                <a:schemeClr val="tx1"/>
              </a:solidFill>
              <a:effectLst>
                <a:outerShdw blurRad="38100" dist="38100" dir="2700000" algn="tl">
                  <a:srgbClr val="000000">
                    <a:alpha val="43137"/>
                  </a:srgbClr>
                </a:outerShdw>
              </a:effectLst>
            </a:rPr>
            <a:t>Processo de Trabalho realizado segundo um padrão de qualidade previamente definido, atendendo os critérios de conformidade e os requisitos legais.</a:t>
          </a:r>
        </a:p>
      </dsp:txBody>
      <dsp:txXfrm>
        <a:off x="265369" y="175918"/>
        <a:ext cx="5678700" cy="1102259"/>
      </dsp:txXfrm>
    </dsp:sp>
    <dsp:sp modelId="{0847A9A4-888B-4CD9-AB01-9D5DCE6945D8}">
      <dsp:nvSpPr>
        <dsp:cNvPr id="0" name=""/>
        <dsp:cNvSpPr/>
      </dsp:nvSpPr>
      <dsp:spPr>
        <a:xfrm>
          <a:off x="5303142" y="679878"/>
          <a:ext cx="2199190" cy="725122"/>
        </a:xfrm>
        <a:prstGeom prst="rect">
          <a:avLst/>
        </a:prstGeom>
        <a:noFill/>
        <a:ln>
          <a:noFill/>
        </a:ln>
        <a:effectLst/>
      </dsp:spPr>
      <dsp:style>
        <a:lnRef idx="0">
          <a:scrgbClr r="0" g="0" b="0"/>
        </a:lnRef>
        <a:fillRef idx="0">
          <a:scrgbClr r="0" g="0" b="0"/>
        </a:fillRef>
        <a:effectRef idx="0">
          <a:scrgbClr r="0" g="0" b="0"/>
        </a:effectRef>
        <a:fontRef idx="minor"/>
      </dsp:style>
    </dsp:sp>
    <dsp:sp modelId="{D32DA81A-F594-4FED-938F-90E2C9E4FB92}">
      <dsp:nvSpPr>
        <dsp:cNvPr id="0" name=""/>
        <dsp:cNvSpPr/>
      </dsp:nvSpPr>
      <dsp:spPr>
        <a:xfrm rot="5400000">
          <a:off x="4514055" y="3351830"/>
          <a:ext cx="761378" cy="866802"/>
        </a:xfrm>
        <a:prstGeom prst="bentUpArrow">
          <a:avLst>
            <a:gd name="adj1" fmla="val 32840"/>
            <a:gd name="adj2" fmla="val 25000"/>
            <a:gd name="adj3" fmla="val 35780"/>
          </a:avLst>
        </a:prstGeom>
        <a:solidFill>
          <a:schemeClr val="accent1">
            <a:tint val="5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D54E044-3B5E-4C38-B4B8-2ECEACF5A3EF}">
      <dsp:nvSpPr>
        <dsp:cNvPr id="0" name=""/>
        <dsp:cNvSpPr/>
      </dsp:nvSpPr>
      <dsp:spPr>
        <a:xfrm>
          <a:off x="3874692" y="1598098"/>
          <a:ext cx="6659629" cy="1142099"/>
        </a:xfrm>
        <a:prstGeom prst="roundRect">
          <a:avLst>
            <a:gd name="adj" fmla="val 16670"/>
          </a:avLst>
        </a:prstGeom>
        <a:solidFill>
          <a:srgbClr val="FFFF0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pt-BR" sz="1800" b="1" kern="1200" dirty="0">
              <a:solidFill>
                <a:schemeClr val="tx1"/>
              </a:solidFill>
              <a:effectLst>
                <a:outerShdw blurRad="38100" dist="38100" dir="2700000" algn="tl">
                  <a:srgbClr val="000000">
                    <a:alpha val="43137"/>
                  </a:srgbClr>
                </a:outerShdw>
              </a:effectLst>
            </a:rPr>
            <a:t>Colaboradores passam reproduzir os processos de trabalho conforme modelo, com todos os passos, sua sequência e sua interação com cada uma das atividades que os compõem.  </a:t>
          </a:r>
        </a:p>
      </dsp:txBody>
      <dsp:txXfrm>
        <a:off x="3930455" y="1653861"/>
        <a:ext cx="6548103" cy="1030573"/>
      </dsp:txXfrm>
    </dsp:sp>
    <dsp:sp modelId="{3D928A8F-5C1C-4116-84E4-7880E40A3A02}">
      <dsp:nvSpPr>
        <dsp:cNvPr id="0" name=""/>
        <dsp:cNvSpPr/>
      </dsp:nvSpPr>
      <dsp:spPr>
        <a:xfrm>
          <a:off x="5563772" y="1810153"/>
          <a:ext cx="5993276" cy="725122"/>
        </a:xfrm>
        <a:prstGeom prst="rect">
          <a:avLst/>
        </a:prstGeom>
        <a:noFill/>
        <a:ln>
          <a:noFill/>
        </a:ln>
        <a:effectLst/>
      </dsp:spPr>
      <dsp:style>
        <a:lnRef idx="0">
          <a:scrgbClr r="0" g="0" b="0"/>
        </a:lnRef>
        <a:fillRef idx="0">
          <a:scrgbClr r="0" g="0" b="0"/>
        </a:fillRef>
        <a:effectRef idx="0">
          <a:scrgbClr r="0" g="0" b="0"/>
        </a:effectRef>
        <a:fontRef idx="minor"/>
      </dsp:style>
    </dsp:sp>
    <dsp:sp modelId="{A8741236-3520-4D3D-A88C-5F36E29B4E35}">
      <dsp:nvSpPr>
        <dsp:cNvPr id="0" name=""/>
        <dsp:cNvSpPr/>
      </dsp:nvSpPr>
      <dsp:spPr>
        <a:xfrm>
          <a:off x="5426204" y="3009022"/>
          <a:ext cx="5984191" cy="2146826"/>
        </a:xfrm>
        <a:prstGeom prst="roundRect">
          <a:avLst>
            <a:gd name="adj" fmla="val 16670"/>
          </a:avLst>
        </a:prstGeom>
        <a:solidFill>
          <a:srgbClr val="92D05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endParaRPr lang="pt-BR" sz="1400" b="1" u="sng" kern="1200" dirty="0">
            <a:effectLst>
              <a:outerShdw blurRad="38100" dist="38100" dir="2700000" algn="tl">
                <a:srgbClr val="000000">
                  <a:alpha val="43137"/>
                </a:srgbClr>
              </a:outerShdw>
            </a:effectLst>
          </a:endParaRPr>
        </a:p>
        <a:p>
          <a:pPr marL="0" lvl="0" indent="0" algn="ctr" defTabSz="622300">
            <a:lnSpc>
              <a:spcPct val="90000"/>
            </a:lnSpc>
            <a:spcBef>
              <a:spcPct val="0"/>
            </a:spcBef>
            <a:spcAft>
              <a:spcPct val="35000"/>
            </a:spcAft>
            <a:buNone/>
          </a:pPr>
          <a:r>
            <a:rPr lang="pt-BR" sz="1400" b="1" u="sng" kern="1200" dirty="0">
              <a:solidFill>
                <a:schemeClr val="tx1"/>
              </a:solidFill>
              <a:effectLst>
                <a:outerShdw blurRad="38100" dist="38100" dir="2700000" algn="tl">
                  <a:srgbClr val="000000">
                    <a:alpha val="43137"/>
                  </a:srgbClr>
                </a:outerShdw>
              </a:effectLst>
            </a:rPr>
            <a:t>CONSEQUÊNCIAS:</a:t>
          </a:r>
        </a:p>
        <a:p>
          <a:pPr marL="0" lvl="0" indent="0" algn="ctr" defTabSz="622300">
            <a:lnSpc>
              <a:spcPct val="90000"/>
            </a:lnSpc>
            <a:spcBef>
              <a:spcPct val="0"/>
            </a:spcBef>
            <a:spcAft>
              <a:spcPct val="35000"/>
            </a:spcAft>
            <a:buNone/>
          </a:pPr>
          <a:r>
            <a:rPr lang="pt-BR" sz="1400" b="1" kern="1200" baseline="0" dirty="0">
              <a:solidFill>
                <a:schemeClr val="tx1"/>
              </a:solidFill>
              <a:effectLst>
                <a:outerShdw blurRad="38100" dist="38100" dir="2700000" algn="tl">
                  <a:srgbClr val="000000">
                    <a:alpha val="43137"/>
                  </a:srgbClr>
                </a:outerShdw>
              </a:effectLst>
            </a:rPr>
            <a:t>. </a:t>
          </a:r>
          <a:r>
            <a:rPr lang="pt-BR" sz="1600" b="1" kern="1200" baseline="0" dirty="0">
              <a:solidFill>
                <a:schemeClr val="tx1"/>
              </a:solidFill>
              <a:effectLst>
                <a:outerShdw blurRad="38100" dist="38100" dir="2700000" algn="tl">
                  <a:srgbClr val="000000">
                    <a:alpha val="43137"/>
                  </a:srgbClr>
                </a:outerShdw>
              </a:effectLst>
            </a:rPr>
            <a:t>Melhorias os processos de trabalho, pela padronização;</a:t>
          </a:r>
        </a:p>
        <a:p>
          <a:pPr marL="0" lvl="0" indent="0" algn="ctr" defTabSz="622300">
            <a:lnSpc>
              <a:spcPct val="90000"/>
            </a:lnSpc>
            <a:spcBef>
              <a:spcPct val="0"/>
            </a:spcBef>
            <a:spcAft>
              <a:spcPct val="35000"/>
            </a:spcAft>
            <a:buNone/>
          </a:pPr>
          <a:r>
            <a:rPr lang="pt-BR" sz="1600" b="1" kern="1200" baseline="0" dirty="0">
              <a:solidFill>
                <a:schemeClr val="tx1"/>
              </a:solidFill>
              <a:effectLst>
                <a:outerShdw blurRad="38100" dist="38100" dir="2700000" algn="tl">
                  <a:srgbClr val="000000">
                    <a:alpha val="43137"/>
                  </a:srgbClr>
                </a:outerShdw>
              </a:effectLst>
            </a:rPr>
            <a:t>. Aumento da motivação dos colaboradores;</a:t>
          </a:r>
        </a:p>
        <a:p>
          <a:pPr marL="0" lvl="0" indent="0" algn="ctr" defTabSz="622300">
            <a:lnSpc>
              <a:spcPct val="90000"/>
            </a:lnSpc>
            <a:spcBef>
              <a:spcPct val="0"/>
            </a:spcBef>
            <a:spcAft>
              <a:spcPct val="35000"/>
            </a:spcAft>
            <a:buNone/>
          </a:pPr>
          <a:r>
            <a:rPr lang="pt-BR" sz="1600" b="1" kern="1200" baseline="0" dirty="0">
              <a:solidFill>
                <a:schemeClr val="tx1"/>
              </a:solidFill>
              <a:effectLst>
                <a:outerShdw blurRad="38100" dist="38100" dir="2700000" algn="tl">
                  <a:srgbClr val="000000">
                    <a:alpha val="43137"/>
                  </a:srgbClr>
                </a:outerShdw>
              </a:effectLst>
            </a:rPr>
            <a:t>. Incremento da produtividade;</a:t>
          </a:r>
        </a:p>
        <a:p>
          <a:pPr marL="0" lvl="0" indent="0" algn="ctr" defTabSz="622300">
            <a:lnSpc>
              <a:spcPct val="90000"/>
            </a:lnSpc>
            <a:spcBef>
              <a:spcPct val="0"/>
            </a:spcBef>
            <a:spcAft>
              <a:spcPct val="35000"/>
            </a:spcAft>
            <a:buNone/>
          </a:pPr>
          <a:r>
            <a:rPr lang="pt-BR" sz="1600" b="1" kern="1200" baseline="0" dirty="0">
              <a:solidFill>
                <a:schemeClr val="tx1"/>
              </a:solidFill>
              <a:effectLst>
                <a:outerShdw blurRad="38100" dist="38100" dir="2700000" algn="tl">
                  <a:srgbClr val="000000">
                    <a:alpha val="43137"/>
                  </a:srgbClr>
                </a:outerShdw>
              </a:effectLst>
            </a:rPr>
            <a:t>. Redução de custos e do retrabalho;</a:t>
          </a:r>
        </a:p>
        <a:p>
          <a:pPr marL="0" lvl="0" indent="0" algn="ctr" defTabSz="622300">
            <a:lnSpc>
              <a:spcPct val="90000"/>
            </a:lnSpc>
            <a:spcBef>
              <a:spcPct val="0"/>
            </a:spcBef>
            <a:spcAft>
              <a:spcPct val="35000"/>
            </a:spcAft>
            <a:buNone/>
          </a:pPr>
          <a:r>
            <a:rPr lang="pt-BR" sz="1600" b="1" kern="1200" baseline="0" dirty="0">
              <a:solidFill>
                <a:schemeClr val="tx1"/>
              </a:solidFill>
              <a:effectLst>
                <a:outerShdw blurRad="38100" dist="38100" dir="2700000" algn="tl">
                  <a:srgbClr val="000000">
                    <a:alpha val="43137"/>
                  </a:srgbClr>
                </a:outerShdw>
              </a:effectLst>
            </a:rPr>
            <a:t>. Maior estabilidade da gestão, evitando retrocessos nas mudanças das equipes internas.</a:t>
          </a:r>
        </a:p>
        <a:p>
          <a:pPr marL="0" lvl="0" indent="0" algn="ctr" defTabSz="622300">
            <a:lnSpc>
              <a:spcPct val="90000"/>
            </a:lnSpc>
            <a:spcBef>
              <a:spcPct val="0"/>
            </a:spcBef>
            <a:spcAft>
              <a:spcPct val="35000"/>
            </a:spcAft>
            <a:buNone/>
          </a:pPr>
          <a:r>
            <a:rPr lang="pt-BR" sz="1600" b="1" kern="1200" dirty="0">
              <a:solidFill>
                <a:srgbClr val="FF6600"/>
              </a:solidFill>
              <a:effectLst>
                <a:outerShdw blurRad="38100" dist="38100" dir="2700000" algn="tl">
                  <a:srgbClr val="000000">
                    <a:alpha val="43137"/>
                  </a:srgbClr>
                </a:outerShdw>
              </a:effectLst>
            </a:rPr>
            <a:t> </a:t>
          </a:r>
        </a:p>
      </dsp:txBody>
      <dsp:txXfrm>
        <a:off x="5531022" y="3113840"/>
        <a:ext cx="5774555" cy="193719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CFD0E3-CF33-471C-8710-A56F1CFEA608}">
      <dsp:nvSpPr>
        <dsp:cNvPr id="0" name=""/>
        <dsp:cNvSpPr/>
      </dsp:nvSpPr>
      <dsp:spPr>
        <a:xfrm rot="5400000">
          <a:off x="2602268" y="1553360"/>
          <a:ext cx="795305" cy="905427"/>
        </a:xfrm>
        <a:prstGeom prst="bentUpArrow">
          <a:avLst>
            <a:gd name="adj1" fmla="val 32840"/>
            <a:gd name="adj2" fmla="val 25000"/>
            <a:gd name="adj3" fmla="val 35780"/>
          </a:avLst>
        </a:prstGeom>
        <a:solidFill>
          <a:schemeClr val="accent1">
            <a:tint val="5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D2E829E-330B-4F40-BF63-AB8EDB5DCDF5}">
      <dsp:nvSpPr>
        <dsp:cNvPr id="0" name=""/>
        <dsp:cNvSpPr/>
      </dsp:nvSpPr>
      <dsp:spPr>
        <a:xfrm>
          <a:off x="382" y="313758"/>
          <a:ext cx="6121183" cy="1275975"/>
        </a:xfrm>
        <a:prstGeom prst="roundRect">
          <a:avLst>
            <a:gd name="adj" fmla="val 16670"/>
          </a:avLst>
        </a:prstGeom>
        <a:solidFill>
          <a:srgbClr val="FFFF0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pt-BR" sz="2400" b="1" u="sng" kern="1200" dirty="0">
              <a:solidFill>
                <a:schemeClr val="tx1"/>
              </a:solidFill>
              <a:effectLst>
                <a:outerShdw blurRad="38100" dist="38100" dir="2700000" algn="tl">
                  <a:srgbClr val="000000">
                    <a:alpha val="43137"/>
                  </a:srgbClr>
                </a:outerShdw>
              </a:effectLst>
            </a:rPr>
            <a:t>Portaria MTP nº 1.467/2022, </a:t>
          </a:r>
          <a:r>
            <a:rPr lang="pt-BR" sz="2400" b="1" u="sng" kern="1200" dirty="0" err="1">
              <a:solidFill>
                <a:schemeClr val="tx1"/>
              </a:solidFill>
              <a:effectLst>
                <a:outerShdw blurRad="38100" dist="38100" dir="2700000" algn="tl">
                  <a:srgbClr val="000000">
                    <a:alpha val="43137"/>
                  </a:srgbClr>
                </a:outerShdw>
              </a:effectLst>
            </a:rPr>
            <a:t>arts</a:t>
          </a:r>
          <a:r>
            <a:rPr lang="pt-BR" sz="2400" b="1" u="sng" kern="1200" dirty="0">
              <a:solidFill>
                <a:schemeClr val="tx1"/>
              </a:solidFill>
              <a:effectLst>
                <a:outerShdw blurRad="38100" dist="38100" dir="2700000" algn="tl">
                  <a:srgbClr val="000000">
                    <a:alpha val="43137"/>
                  </a:srgbClr>
                </a:outerShdw>
              </a:effectLst>
            </a:rPr>
            <a:t>. 137 e 138, </a:t>
          </a:r>
          <a:r>
            <a:rPr lang="pt-BR" sz="2400" b="1" kern="1200" dirty="0">
              <a:solidFill>
                <a:schemeClr val="tx1"/>
              </a:solidFill>
              <a:effectLst>
                <a:outerShdw blurRad="38100" dist="38100" dir="2700000" algn="tl">
                  <a:srgbClr val="000000">
                    <a:alpha val="43137"/>
                  </a:srgbClr>
                </a:outerShdw>
              </a:effectLst>
            </a:rPr>
            <a:t> poderá ser considerado investidor qualificado ou investidor profissional.</a:t>
          </a:r>
        </a:p>
      </dsp:txBody>
      <dsp:txXfrm>
        <a:off x="62681" y="376057"/>
        <a:ext cx="5996585" cy="1151377"/>
      </dsp:txXfrm>
    </dsp:sp>
    <dsp:sp modelId="{0847A9A4-888B-4CD9-AB01-9D5DCE6945D8}">
      <dsp:nvSpPr>
        <dsp:cNvPr id="0" name=""/>
        <dsp:cNvSpPr/>
      </dsp:nvSpPr>
      <dsp:spPr>
        <a:xfrm>
          <a:off x="5568706" y="761125"/>
          <a:ext cx="2297187" cy="757434"/>
        </a:xfrm>
        <a:prstGeom prst="rect">
          <a:avLst/>
        </a:prstGeom>
        <a:noFill/>
        <a:ln>
          <a:noFill/>
        </a:ln>
        <a:effectLst/>
      </dsp:spPr>
      <dsp:style>
        <a:lnRef idx="0">
          <a:scrgbClr r="0" g="0" b="0"/>
        </a:lnRef>
        <a:fillRef idx="0">
          <a:scrgbClr r="0" g="0" b="0"/>
        </a:fillRef>
        <a:effectRef idx="0">
          <a:scrgbClr r="0" g="0" b="0"/>
        </a:effectRef>
        <a:fontRef idx="minor"/>
      </dsp:style>
    </dsp:sp>
    <dsp:sp modelId="{D32DA81A-F594-4FED-938F-90E2C9E4FB92}">
      <dsp:nvSpPr>
        <dsp:cNvPr id="0" name=""/>
        <dsp:cNvSpPr/>
      </dsp:nvSpPr>
      <dsp:spPr>
        <a:xfrm rot="5400000">
          <a:off x="4815093" y="3007350"/>
          <a:ext cx="795305" cy="896500"/>
        </a:xfrm>
        <a:prstGeom prst="bentUpArrow">
          <a:avLst>
            <a:gd name="adj1" fmla="val 32840"/>
            <a:gd name="adj2" fmla="val 25000"/>
            <a:gd name="adj3" fmla="val 35780"/>
          </a:avLst>
        </a:prstGeom>
        <a:solidFill>
          <a:schemeClr val="accent1">
            <a:tint val="5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D54E044-3B5E-4C38-B4B8-2ECEACF5A3EF}">
      <dsp:nvSpPr>
        <dsp:cNvPr id="0" name=""/>
        <dsp:cNvSpPr/>
      </dsp:nvSpPr>
      <dsp:spPr>
        <a:xfrm>
          <a:off x="3553660" y="1812963"/>
          <a:ext cx="6186129" cy="1192992"/>
        </a:xfrm>
        <a:prstGeom prst="roundRect">
          <a:avLst>
            <a:gd name="adj" fmla="val 16670"/>
          </a:avLst>
        </a:prstGeom>
        <a:solidFill>
          <a:schemeClr val="accent6">
            <a:lumMod val="20000"/>
            <a:lumOff val="8000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pt-BR" sz="2000" b="1" kern="1200" dirty="0">
              <a:solidFill>
                <a:schemeClr val="tx1"/>
              </a:solidFill>
              <a:effectLst>
                <a:outerShdw blurRad="38100" dist="38100" dir="2700000" algn="tl">
                  <a:srgbClr val="000000">
                    <a:alpha val="43137"/>
                  </a:srgbClr>
                </a:outerShdw>
              </a:effectLst>
            </a:rPr>
            <a:t>Acesso a aplicações financeiras exclusivas para este tipo de investidor </a:t>
          </a:r>
          <a:r>
            <a:rPr lang="pt-BR" sz="2000" b="1" i="1" kern="1200" dirty="0">
              <a:solidFill>
                <a:schemeClr val="tx1"/>
              </a:solidFill>
              <a:effectLst>
                <a:outerShdw blurRad="38100" dist="38100" dir="2700000" algn="tl">
                  <a:srgbClr val="000000">
                    <a:alpha val="43137"/>
                  </a:srgbClr>
                </a:outerShdw>
              </a:effectLst>
            </a:rPr>
            <a:t>(fundos com estratégias mais sofisticadas (FII), com rentabilidade superiores aos fundos comuns, mas com riscos mais elevados).  </a:t>
          </a:r>
        </a:p>
      </dsp:txBody>
      <dsp:txXfrm>
        <a:off x="3611908" y="1871211"/>
        <a:ext cx="6069633" cy="1076496"/>
      </dsp:txXfrm>
    </dsp:sp>
    <dsp:sp modelId="{3D928A8F-5C1C-4116-84E4-7880E40A3A02}">
      <dsp:nvSpPr>
        <dsp:cNvPr id="0" name=""/>
        <dsp:cNvSpPr/>
      </dsp:nvSpPr>
      <dsp:spPr>
        <a:xfrm>
          <a:off x="5188933" y="1941766"/>
          <a:ext cx="6260337" cy="757434"/>
        </a:xfrm>
        <a:prstGeom prst="rect">
          <a:avLst/>
        </a:prstGeom>
        <a:noFill/>
        <a:ln>
          <a:noFill/>
        </a:ln>
        <a:effectLst/>
      </dsp:spPr>
      <dsp:style>
        <a:lnRef idx="0">
          <a:scrgbClr r="0" g="0" b="0"/>
        </a:lnRef>
        <a:fillRef idx="0">
          <a:scrgbClr r="0" g="0" b="0"/>
        </a:fillRef>
        <a:effectRef idx="0">
          <a:scrgbClr r="0" g="0" b="0"/>
        </a:effectRef>
        <a:fontRef idx="minor"/>
      </dsp:style>
    </dsp:sp>
    <dsp:sp modelId="{A8741236-3520-4D3D-A88C-5F36E29B4E35}">
      <dsp:nvSpPr>
        <dsp:cNvPr id="0" name=""/>
        <dsp:cNvSpPr/>
      </dsp:nvSpPr>
      <dsp:spPr>
        <a:xfrm>
          <a:off x="5593944" y="3231768"/>
          <a:ext cx="5572170" cy="1777146"/>
        </a:xfrm>
        <a:prstGeom prst="roundRect">
          <a:avLst>
            <a:gd name="adj" fmla="val 16670"/>
          </a:avLst>
        </a:prstGeom>
        <a:solidFill>
          <a:schemeClr val="bg1"/>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pt-BR" sz="2000" b="1" kern="1200" dirty="0">
              <a:solidFill>
                <a:schemeClr val="tx1"/>
              </a:solidFill>
              <a:effectLst>
                <a:outerShdw blurRad="38100" dist="38100" dir="2700000" algn="tl">
                  <a:srgbClr val="000000">
                    <a:alpha val="43137"/>
                  </a:srgbClr>
                </a:outerShdw>
              </a:effectLst>
            </a:rPr>
            <a:t>.</a:t>
          </a:r>
          <a:r>
            <a:rPr lang="pt-BR" sz="1800" b="1" u="sng" kern="1200" dirty="0">
              <a:solidFill>
                <a:schemeClr val="tx1"/>
              </a:solidFill>
              <a:effectLst>
                <a:outerShdw blurRad="38100" dist="38100" dir="2700000" algn="tl">
                  <a:srgbClr val="000000">
                    <a:alpha val="43137"/>
                  </a:srgbClr>
                </a:outerShdw>
              </a:effectLst>
            </a:rPr>
            <a:t>investidor qualificado</a:t>
          </a:r>
          <a:r>
            <a:rPr lang="pt-BR" sz="1800" b="1" kern="1200" dirty="0">
              <a:solidFill>
                <a:schemeClr val="tx1"/>
              </a:solidFill>
              <a:effectLst>
                <a:outerShdw blurRad="38100" dist="38100" dir="2700000" algn="tl">
                  <a:srgbClr val="000000">
                    <a:alpha val="43137"/>
                  </a:srgbClr>
                </a:outerShdw>
              </a:effectLst>
            </a:rPr>
            <a:t>: qualquer nível do Pró-Gestão e recursos iguais ou superiores a 10 milhões;</a:t>
          </a:r>
        </a:p>
        <a:p>
          <a:pPr marL="0" lvl="0" indent="0" algn="ctr" defTabSz="889000">
            <a:lnSpc>
              <a:spcPct val="90000"/>
            </a:lnSpc>
            <a:spcBef>
              <a:spcPct val="0"/>
            </a:spcBef>
            <a:spcAft>
              <a:spcPct val="35000"/>
            </a:spcAft>
            <a:buNone/>
          </a:pPr>
          <a:r>
            <a:rPr lang="pt-BR" sz="1800" b="1" kern="1200" dirty="0">
              <a:solidFill>
                <a:schemeClr val="tx1"/>
              </a:solidFill>
              <a:effectLst>
                <a:outerShdw blurRad="38100" dist="38100" dir="2700000" algn="tl">
                  <a:srgbClr val="000000">
                    <a:alpha val="43137"/>
                  </a:srgbClr>
                </a:outerShdw>
              </a:effectLst>
            </a:rPr>
            <a:t>. </a:t>
          </a:r>
          <a:r>
            <a:rPr lang="pt-BR" sz="1800" b="1" u="sng" kern="1200" dirty="0">
              <a:solidFill>
                <a:schemeClr val="tx1"/>
              </a:solidFill>
              <a:effectLst>
                <a:outerShdw blurRad="38100" dist="38100" dir="2700000" algn="tl">
                  <a:srgbClr val="000000">
                    <a:alpha val="43137"/>
                  </a:srgbClr>
                </a:outerShdw>
              </a:effectLst>
            </a:rPr>
            <a:t>investidor profissional</a:t>
          </a:r>
          <a:r>
            <a:rPr lang="pt-BR" sz="1800" b="1" kern="1200" dirty="0">
              <a:solidFill>
                <a:schemeClr val="tx1"/>
              </a:solidFill>
              <a:effectLst>
                <a:outerShdw blurRad="38100" dist="38100" dir="2700000" algn="tl">
                  <a:srgbClr val="000000">
                    <a:alpha val="43137"/>
                  </a:srgbClr>
                </a:outerShdw>
              </a:effectLst>
            </a:rPr>
            <a:t>: nível IV do Pró-Gestão e recursos iguais ou superiores a 500 milhões.  </a:t>
          </a:r>
        </a:p>
        <a:p>
          <a:pPr marL="0" lvl="0" indent="0" algn="ctr" defTabSz="889000">
            <a:lnSpc>
              <a:spcPct val="90000"/>
            </a:lnSpc>
            <a:spcBef>
              <a:spcPct val="0"/>
            </a:spcBef>
            <a:spcAft>
              <a:spcPct val="35000"/>
            </a:spcAft>
            <a:buNone/>
          </a:pPr>
          <a:endParaRPr lang="pt-BR" sz="2000" b="1" kern="1200" dirty="0">
            <a:solidFill>
              <a:schemeClr val="tx1"/>
            </a:solidFill>
            <a:effectLst>
              <a:outerShdw blurRad="38100" dist="38100" dir="2700000" algn="tl">
                <a:srgbClr val="000000">
                  <a:alpha val="43137"/>
                </a:srgbClr>
              </a:outerShdw>
            </a:effectLst>
          </a:endParaRPr>
        </a:p>
      </dsp:txBody>
      <dsp:txXfrm>
        <a:off x="5680713" y="3318537"/>
        <a:ext cx="5398632" cy="1603608"/>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CFD0E3-CF33-471C-8710-A56F1CFEA608}">
      <dsp:nvSpPr>
        <dsp:cNvPr id="0" name=""/>
        <dsp:cNvSpPr/>
      </dsp:nvSpPr>
      <dsp:spPr>
        <a:xfrm rot="5400000">
          <a:off x="1756172" y="1977480"/>
          <a:ext cx="914038" cy="1040599"/>
        </a:xfrm>
        <a:prstGeom prst="bentUpArrow">
          <a:avLst>
            <a:gd name="adj1" fmla="val 32840"/>
            <a:gd name="adj2" fmla="val 25000"/>
            <a:gd name="adj3" fmla="val 35780"/>
          </a:avLst>
        </a:prstGeom>
        <a:solidFill>
          <a:schemeClr val="accent1">
            <a:tint val="5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D2E829E-330B-4F40-BF63-AB8EDB5DCDF5}">
      <dsp:nvSpPr>
        <dsp:cNvPr id="0" name=""/>
        <dsp:cNvSpPr/>
      </dsp:nvSpPr>
      <dsp:spPr>
        <a:xfrm>
          <a:off x="5473" y="33406"/>
          <a:ext cx="7035022" cy="1466467"/>
        </a:xfrm>
        <a:prstGeom prst="roundRect">
          <a:avLst>
            <a:gd name="adj" fmla="val 16670"/>
          </a:avLst>
        </a:prstGeom>
        <a:solidFill>
          <a:schemeClr val="accent2"/>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pt-BR" sz="2800" b="1" u="sng" kern="1200" dirty="0">
              <a:solidFill>
                <a:schemeClr val="tx1"/>
              </a:solidFill>
              <a:effectLst>
                <a:outerShdw blurRad="38100" dist="38100" dir="2700000" algn="tl">
                  <a:srgbClr val="000000">
                    <a:alpha val="43137"/>
                  </a:srgbClr>
                </a:outerShdw>
              </a:effectLst>
            </a:rPr>
            <a:t>Portaria MTP nº 1.467/2022, art. 84, § 4º</a:t>
          </a:r>
          <a:r>
            <a:rPr lang="pt-BR" sz="2800" b="1" kern="1200" dirty="0">
              <a:solidFill>
                <a:schemeClr val="tx1"/>
              </a:solidFill>
              <a:effectLst>
                <a:outerShdw blurRad="38100" dist="38100" dir="2700000" algn="tl">
                  <a:srgbClr val="000000">
                    <a:alpha val="43137"/>
                  </a:srgbClr>
                </a:outerShdw>
              </a:effectLst>
            </a:rPr>
            <a:t>: faculdade de criação de bônus de 20% sobre os limites anuais da Taxa de  Administração.</a:t>
          </a:r>
        </a:p>
      </dsp:txBody>
      <dsp:txXfrm>
        <a:off x="77073" y="105006"/>
        <a:ext cx="6891822" cy="1323267"/>
      </dsp:txXfrm>
    </dsp:sp>
    <dsp:sp modelId="{0847A9A4-888B-4CD9-AB01-9D5DCE6945D8}">
      <dsp:nvSpPr>
        <dsp:cNvPr id="0" name=""/>
        <dsp:cNvSpPr/>
      </dsp:nvSpPr>
      <dsp:spPr>
        <a:xfrm>
          <a:off x="6405099" y="809422"/>
          <a:ext cx="2640136" cy="870512"/>
        </a:xfrm>
        <a:prstGeom prst="rect">
          <a:avLst/>
        </a:prstGeom>
        <a:noFill/>
        <a:ln>
          <a:noFill/>
        </a:ln>
        <a:effectLst/>
      </dsp:spPr>
      <dsp:style>
        <a:lnRef idx="0">
          <a:scrgbClr r="0" g="0" b="0"/>
        </a:lnRef>
        <a:fillRef idx="0">
          <a:scrgbClr r="0" g="0" b="0"/>
        </a:fillRef>
        <a:effectRef idx="0">
          <a:scrgbClr r="0" g="0" b="0"/>
        </a:effectRef>
        <a:fontRef idx="minor"/>
      </dsp:style>
    </dsp:sp>
    <dsp:sp modelId="{2D54E044-3B5E-4C38-B4B8-2ECEACF5A3EF}">
      <dsp:nvSpPr>
        <dsp:cNvPr id="0" name=""/>
        <dsp:cNvSpPr/>
      </dsp:nvSpPr>
      <dsp:spPr>
        <a:xfrm>
          <a:off x="2993669" y="2074254"/>
          <a:ext cx="7917498" cy="3234743"/>
        </a:xfrm>
        <a:prstGeom prst="roundRect">
          <a:avLst>
            <a:gd name="adj" fmla="val 16670"/>
          </a:avLst>
        </a:prstGeom>
        <a:solidFill>
          <a:srgbClr val="FFFDAD"/>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pt-BR" sz="2200" b="1" i="1" kern="1200" dirty="0">
              <a:solidFill>
                <a:schemeClr val="tx1"/>
              </a:solidFill>
              <a:effectLst>
                <a:outerShdw blurRad="38100" dist="38100" dir="2700000" algn="tl">
                  <a:srgbClr val="000000">
                    <a:alpha val="43137"/>
                  </a:srgbClr>
                </a:outerShdw>
              </a:effectLst>
            </a:rPr>
            <a:t>. Prévia adesão ao Pró-Gestão e certificação em um dos níveis, no prazo de 2 anos;</a:t>
          </a:r>
        </a:p>
        <a:p>
          <a:pPr marL="0" lvl="0" indent="0" algn="ctr" defTabSz="977900">
            <a:lnSpc>
              <a:spcPct val="90000"/>
            </a:lnSpc>
            <a:spcBef>
              <a:spcPct val="0"/>
            </a:spcBef>
            <a:spcAft>
              <a:spcPct val="35000"/>
            </a:spcAft>
            <a:buNone/>
          </a:pPr>
          <a:r>
            <a:rPr lang="pt-BR" sz="2200" b="1" i="1" kern="1200" dirty="0">
              <a:solidFill>
                <a:schemeClr val="tx1"/>
              </a:solidFill>
              <a:effectLst>
                <a:outerShdw blurRad="38100" dist="38100" dir="2700000" algn="tl">
                  <a:srgbClr val="000000">
                    <a:alpha val="43137"/>
                  </a:srgbClr>
                </a:outerShdw>
              </a:effectLst>
            </a:rPr>
            <a:t>. Se não obtiver a certificação no prazo de 2 anos, perde o bônus, voltando a utilizar no exercício subsequente ao da certificação.</a:t>
          </a:r>
        </a:p>
        <a:p>
          <a:pPr marL="0" lvl="0" indent="0" algn="ctr" defTabSz="977900">
            <a:lnSpc>
              <a:spcPct val="90000"/>
            </a:lnSpc>
            <a:spcBef>
              <a:spcPct val="0"/>
            </a:spcBef>
            <a:spcAft>
              <a:spcPct val="35000"/>
            </a:spcAft>
            <a:buNone/>
          </a:pPr>
          <a:r>
            <a:rPr lang="pt-BR" sz="2200" b="1" i="1" kern="1200" dirty="0">
              <a:solidFill>
                <a:schemeClr val="tx1"/>
              </a:solidFill>
              <a:effectLst>
                <a:outerShdw blurRad="38100" dist="38100" dir="2700000" algn="tl">
                  <a:srgbClr val="000000">
                    <a:alpha val="43137"/>
                  </a:srgbClr>
                </a:outerShdw>
              </a:effectLst>
            </a:rPr>
            <a:t>Recursos vinculados à certificação institucional do Pró-Gestão RPPS e certificação dos dirigentes, conselheiros e membros do comitê de investimento</a:t>
          </a:r>
        </a:p>
        <a:p>
          <a:pPr marL="0" lvl="0" indent="0" algn="ctr" defTabSz="977900">
            <a:lnSpc>
              <a:spcPct val="90000"/>
            </a:lnSpc>
            <a:spcBef>
              <a:spcPct val="0"/>
            </a:spcBef>
            <a:spcAft>
              <a:spcPct val="35000"/>
            </a:spcAft>
            <a:buNone/>
          </a:pPr>
          <a:r>
            <a:rPr lang="pt-BR" sz="2200" b="1" i="1" kern="1200" dirty="0">
              <a:solidFill>
                <a:schemeClr val="tx1"/>
              </a:solidFill>
              <a:effectLst>
                <a:outerShdw blurRad="38100" dist="38100" dir="2700000" algn="tl">
                  <a:srgbClr val="000000">
                    <a:alpha val="43137"/>
                  </a:srgbClr>
                </a:outerShdw>
              </a:effectLst>
            </a:rPr>
            <a:t> </a:t>
          </a:r>
        </a:p>
      </dsp:txBody>
      <dsp:txXfrm>
        <a:off x="3151605" y="2232190"/>
        <a:ext cx="7601626" cy="2918871"/>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2E829E-330B-4F40-BF63-AB8EDB5DCDF5}">
      <dsp:nvSpPr>
        <dsp:cNvPr id="0" name=""/>
        <dsp:cNvSpPr/>
      </dsp:nvSpPr>
      <dsp:spPr>
        <a:xfrm>
          <a:off x="6773" y="0"/>
          <a:ext cx="11109223" cy="534406"/>
        </a:xfrm>
        <a:prstGeom prst="roundRect">
          <a:avLst>
            <a:gd name="adj" fmla="val 16670"/>
          </a:avLst>
        </a:prstGeom>
        <a:solidFill>
          <a:schemeClr val="bg1"/>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pt-BR" sz="2000" b="1" u="sng" kern="1200" dirty="0">
              <a:solidFill>
                <a:schemeClr val="tx1"/>
              </a:solidFill>
              <a:effectLst>
                <a:outerShdw blurRad="38100" dist="38100" dir="2700000" algn="tl">
                  <a:srgbClr val="000000">
                    <a:alpha val="43137"/>
                  </a:srgbClr>
                </a:outerShdw>
              </a:effectLst>
            </a:rPr>
            <a:t>Resolução CMN nº 4.963/2021</a:t>
          </a:r>
          <a:r>
            <a:rPr lang="pt-BR" sz="2000" b="1" u="none" kern="1200" dirty="0">
              <a:solidFill>
                <a:schemeClr val="tx1"/>
              </a:solidFill>
              <a:effectLst>
                <a:outerShdw blurRad="38100" dist="38100" dir="2700000" algn="tl">
                  <a:srgbClr val="000000">
                    <a:alpha val="43137"/>
                  </a:srgbClr>
                </a:outerShdw>
              </a:effectLst>
            </a:rPr>
            <a:t>: aumento dos limites de aplicação, conforme nível do Pró-Gestão, inclusive dos empréstimos consignados </a:t>
          </a:r>
        </a:p>
      </dsp:txBody>
      <dsp:txXfrm>
        <a:off x="32865" y="26092"/>
        <a:ext cx="11057039" cy="48222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EE0DA3-6BBA-4C1B-8596-4E1B61A3E6FB}">
      <dsp:nvSpPr>
        <dsp:cNvPr id="0" name=""/>
        <dsp:cNvSpPr/>
      </dsp:nvSpPr>
      <dsp:spPr>
        <a:xfrm>
          <a:off x="2106011" y="2415780"/>
          <a:ext cx="473576" cy="862372"/>
        </a:xfrm>
        <a:custGeom>
          <a:avLst/>
          <a:gdLst/>
          <a:ahLst/>
          <a:cxnLst/>
          <a:rect l="0" t="0" r="0" b="0"/>
          <a:pathLst>
            <a:path>
              <a:moveTo>
                <a:pt x="0" y="0"/>
              </a:moveTo>
              <a:lnTo>
                <a:pt x="255447" y="0"/>
              </a:lnTo>
              <a:lnTo>
                <a:pt x="255447" y="930328"/>
              </a:lnTo>
              <a:lnTo>
                <a:pt x="510895" y="930328"/>
              </a:lnTo>
            </a:path>
          </a:pathLst>
        </a:custGeom>
        <a:noFill/>
        <a:ln w="25400" cap="flat" cmpd="sng" algn="ctr">
          <a:solidFill>
            <a:srgbClr val="4A66AC">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pt-BR" sz="500" kern="1200">
            <a:solidFill>
              <a:sysClr val="windowText" lastClr="000000">
                <a:hueOff val="0"/>
                <a:satOff val="0"/>
                <a:lumOff val="0"/>
                <a:alphaOff val="0"/>
              </a:sysClr>
            </a:solidFill>
            <a:latin typeface="Calibri"/>
            <a:ea typeface="+mn-ea"/>
            <a:cs typeface="+mn-cs"/>
          </a:endParaRPr>
        </a:p>
      </dsp:txBody>
      <dsp:txXfrm>
        <a:off x="2318203" y="2822370"/>
        <a:ext cx="0" cy="0"/>
      </dsp:txXfrm>
    </dsp:sp>
    <dsp:sp modelId="{1CE832CF-ED83-4A53-9A18-7356BB192DB3}">
      <dsp:nvSpPr>
        <dsp:cNvPr id="0" name=""/>
        <dsp:cNvSpPr/>
      </dsp:nvSpPr>
      <dsp:spPr>
        <a:xfrm>
          <a:off x="2106011" y="1166773"/>
          <a:ext cx="473576" cy="1249006"/>
        </a:xfrm>
        <a:custGeom>
          <a:avLst/>
          <a:gdLst/>
          <a:ahLst/>
          <a:cxnLst/>
          <a:rect l="0" t="0" r="0" b="0"/>
          <a:pathLst>
            <a:path>
              <a:moveTo>
                <a:pt x="0" y="1347429"/>
              </a:moveTo>
              <a:lnTo>
                <a:pt x="255447" y="1347429"/>
              </a:lnTo>
              <a:lnTo>
                <a:pt x="255447" y="0"/>
              </a:lnTo>
              <a:lnTo>
                <a:pt x="510895" y="0"/>
              </a:lnTo>
            </a:path>
          </a:pathLst>
        </a:custGeom>
        <a:noFill/>
        <a:ln w="25400" cap="flat" cmpd="sng" algn="ctr">
          <a:solidFill>
            <a:srgbClr val="4A66AC">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pt-BR" sz="500" kern="1200">
            <a:solidFill>
              <a:sysClr val="windowText" lastClr="000000">
                <a:hueOff val="0"/>
                <a:satOff val="0"/>
                <a:lumOff val="0"/>
                <a:alphaOff val="0"/>
              </a:sysClr>
            </a:solidFill>
            <a:latin typeface="Calibri"/>
            <a:ea typeface="+mn-ea"/>
            <a:cs typeface="+mn-cs"/>
          </a:endParaRPr>
        </a:p>
      </dsp:txBody>
      <dsp:txXfrm>
        <a:off x="2309405" y="1757882"/>
        <a:ext cx="0" cy="0"/>
      </dsp:txXfrm>
    </dsp:sp>
    <dsp:sp modelId="{6FAF0A75-3C33-432E-AD27-97C53E263A66}">
      <dsp:nvSpPr>
        <dsp:cNvPr id="0" name=""/>
        <dsp:cNvSpPr/>
      </dsp:nvSpPr>
      <dsp:spPr>
        <a:xfrm rot="16200000">
          <a:off x="-287931" y="1888724"/>
          <a:ext cx="3733774" cy="1054111"/>
        </a:xfrm>
        <a:prstGeom prst="rect">
          <a:avLst/>
        </a:prstGeom>
        <a:solidFill>
          <a:srgbClr val="4A66AC">
            <a:hueOff val="0"/>
            <a:satOff val="0"/>
            <a:lumOff val="0"/>
            <a:alphaOff val="0"/>
          </a:srgbClr>
        </a:solidFill>
        <a:ln w="254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1600200">
            <a:lnSpc>
              <a:spcPct val="90000"/>
            </a:lnSpc>
            <a:spcBef>
              <a:spcPct val="0"/>
            </a:spcBef>
            <a:spcAft>
              <a:spcPct val="35000"/>
            </a:spcAft>
            <a:buNone/>
          </a:pPr>
          <a:r>
            <a:rPr lang="pt-BR" sz="3600" kern="1200" dirty="0">
              <a:solidFill>
                <a:sysClr val="window" lastClr="FFFFFF"/>
              </a:solidFill>
              <a:latin typeface="Calibri"/>
              <a:ea typeface="+mn-ea"/>
              <a:cs typeface="+mn-cs"/>
            </a:rPr>
            <a:t>Antecedentes Pessoais</a:t>
          </a:r>
        </a:p>
      </dsp:txBody>
      <dsp:txXfrm>
        <a:off x="-287931" y="1888724"/>
        <a:ext cx="3733774" cy="1054111"/>
      </dsp:txXfrm>
    </dsp:sp>
    <dsp:sp modelId="{ECCFED54-8499-4141-BA20-0DECA778AB50}">
      <dsp:nvSpPr>
        <dsp:cNvPr id="0" name=""/>
        <dsp:cNvSpPr/>
      </dsp:nvSpPr>
      <dsp:spPr>
        <a:xfrm>
          <a:off x="2579587" y="418926"/>
          <a:ext cx="3005150" cy="1495694"/>
        </a:xfrm>
        <a:prstGeom prst="rect">
          <a:avLst/>
        </a:prstGeom>
        <a:solidFill>
          <a:srgbClr val="4A66AC">
            <a:hueOff val="0"/>
            <a:satOff val="0"/>
            <a:lumOff val="0"/>
            <a:alphaOff val="0"/>
          </a:srgbClr>
        </a:solidFill>
        <a:ln w="254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pt-BR" sz="2000" kern="1200" dirty="0">
              <a:solidFill>
                <a:sysClr val="window" lastClr="FFFFFF"/>
              </a:solidFill>
              <a:latin typeface="Calibri"/>
              <a:ea typeface="+mn-ea"/>
              <a:cs typeface="+mn-cs"/>
            </a:rPr>
            <a:t>Certidões Negativas de Antecedentes Criminais da Justiça Estadual e Federal</a:t>
          </a:r>
        </a:p>
      </dsp:txBody>
      <dsp:txXfrm>
        <a:off x="2579587" y="418926"/>
        <a:ext cx="3005150" cy="1495694"/>
      </dsp:txXfrm>
    </dsp:sp>
    <dsp:sp modelId="{F3EC9AD3-88CB-4044-9A48-F2D6D0B8FE38}">
      <dsp:nvSpPr>
        <dsp:cNvPr id="0" name=""/>
        <dsp:cNvSpPr/>
      </dsp:nvSpPr>
      <dsp:spPr>
        <a:xfrm>
          <a:off x="2579587" y="2143672"/>
          <a:ext cx="3005150" cy="2268962"/>
        </a:xfrm>
        <a:prstGeom prst="rect">
          <a:avLst/>
        </a:prstGeom>
        <a:solidFill>
          <a:srgbClr val="4A66AC">
            <a:hueOff val="0"/>
            <a:satOff val="0"/>
            <a:lumOff val="0"/>
            <a:alphaOff val="0"/>
          </a:srgbClr>
        </a:solidFill>
        <a:ln w="254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pt-BR" sz="2000" kern="1200" dirty="0">
              <a:solidFill>
                <a:sysClr val="window" lastClr="FFFFFF"/>
              </a:solidFill>
              <a:latin typeface="Calibri"/>
              <a:ea typeface="+mn-ea"/>
              <a:cs typeface="+mn-cs"/>
            </a:rPr>
            <a:t>Declaração de não ter incidido em algumas das situações previstas no inciso I do art. 1º, da LC 64, de 1990 (modelo disponível no site do MPS</a:t>
          </a:r>
        </a:p>
      </dsp:txBody>
      <dsp:txXfrm>
        <a:off x="2579587" y="2143672"/>
        <a:ext cx="3005150" cy="226896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910C46-FD2F-481C-AF72-57F22B041791}">
      <dsp:nvSpPr>
        <dsp:cNvPr id="0" name=""/>
        <dsp:cNvSpPr/>
      </dsp:nvSpPr>
      <dsp:spPr>
        <a:xfrm>
          <a:off x="216943" y="740976"/>
          <a:ext cx="3887510" cy="1214847"/>
        </a:xfrm>
        <a:prstGeom prst="rect">
          <a:avLst/>
        </a:prstGeom>
        <a:solidFill>
          <a:schemeClr val="lt1">
            <a:alpha val="4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822856" tIns="76200" rIns="76200" bIns="76200" numCol="1" spcCol="1270" anchor="ctr" anchorCtr="0">
          <a:noAutofit/>
        </a:bodyPr>
        <a:lstStyle/>
        <a:p>
          <a:pPr marL="0" lvl="0" indent="0" algn="just" defTabSz="889000">
            <a:lnSpc>
              <a:spcPct val="90000"/>
            </a:lnSpc>
            <a:spcBef>
              <a:spcPct val="0"/>
            </a:spcBef>
            <a:spcAft>
              <a:spcPct val="35000"/>
            </a:spcAft>
            <a:buNone/>
          </a:pPr>
          <a:r>
            <a:rPr lang="pt-BR" sz="2000" kern="1200" dirty="0"/>
            <a:t>Renovada a cada 2 anos a partir da última validação.</a:t>
          </a:r>
        </a:p>
      </dsp:txBody>
      <dsp:txXfrm>
        <a:off x="216943" y="740976"/>
        <a:ext cx="3887510" cy="1214847"/>
      </dsp:txXfrm>
    </dsp:sp>
    <dsp:sp modelId="{05DE7EAE-8450-4251-BC7D-CCD308D30488}">
      <dsp:nvSpPr>
        <dsp:cNvPr id="0" name=""/>
        <dsp:cNvSpPr/>
      </dsp:nvSpPr>
      <dsp:spPr>
        <a:xfrm>
          <a:off x="1167" y="565498"/>
          <a:ext cx="957984" cy="1275589"/>
        </a:xfrm>
        <a:prstGeom prst="rightArrow">
          <a:avLst/>
        </a:prstGeom>
        <a:solidFill>
          <a:schemeClr val="accent1">
            <a:tint val="5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9654348-4D1D-43BA-B133-94459F99F504}">
      <dsp:nvSpPr>
        <dsp:cNvPr id="0" name=""/>
        <dsp:cNvSpPr/>
      </dsp:nvSpPr>
      <dsp:spPr>
        <a:xfrm>
          <a:off x="190045" y="2270334"/>
          <a:ext cx="3887510" cy="1214847"/>
        </a:xfrm>
        <a:prstGeom prst="rect">
          <a:avLst/>
        </a:prstGeom>
        <a:solidFill>
          <a:schemeClr val="lt1">
            <a:alpha val="4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822856" tIns="76200" rIns="76200" bIns="76200" numCol="1" spcCol="1270" anchor="ctr" anchorCtr="0">
          <a:noAutofit/>
        </a:bodyPr>
        <a:lstStyle/>
        <a:p>
          <a:pPr marL="0" lvl="0" indent="0" algn="just" defTabSz="889000">
            <a:lnSpc>
              <a:spcPct val="90000"/>
            </a:lnSpc>
            <a:spcBef>
              <a:spcPct val="0"/>
            </a:spcBef>
            <a:spcAft>
              <a:spcPct val="35000"/>
            </a:spcAft>
            <a:buNone/>
          </a:pPr>
          <a:r>
            <a:rPr lang="pt-BR" sz="2000" kern="1200" dirty="0"/>
            <a:t>Vigente a partir de 27/06/2020 (60 dias, contados da publicação da Portaria.</a:t>
          </a:r>
        </a:p>
      </dsp:txBody>
      <dsp:txXfrm>
        <a:off x="190045" y="2270334"/>
        <a:ext cx="3887510" cy="1214847"/>
      </dsp:txXfrm>
    </dsp:sp>
    <dsp:sp modelId="{5FC65A73-AE9F-4954-9DCD-9863D3540977}">
      <dsp:nvSpPr>
        <dsp:cNvPr id="0" name=""/>
        <dsp:cNvSpPr/>
      </dsp:nvSpPr>
      <dsp:spPr>
        <a:xfrm>
          <a:off x="28065" y="2094856"/>
          <a:ext cx="850392" cy="1275589"/>
        </a:xfrm>
        <a:prstGeom prst="rightArrow">
          <a:avLst/>
        </a:prstGeom>
        <a:solidFill>
          <a:schemeClr val="accent1">
            <a:tint val="5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B6ADA0-53ED-471C-BF06-AE5BB5220AC4}">
      <dsp:nvSpPr>
        <dsp:cNvPr id="0" name=""/>
        <dsp:cNvSpPr/>
      </dsp:nvSpPr>
      <dsp:spPr>
        <a:xfrm rot="16200000">
          <a:off x="-249019" y="1602"/>
          <a:ext cx="5417044" cy="4666278"/>
        </a:xfrm>
        <a:prstGeom prst="downArrow">
          <a:avLst>
            <a:gd name="adj1" fmla="val 50000"/>
            <a:gd name="adj2" fmla="val 35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marL="0" lvl="0" indent="0" algn="ctr" defTabSz="977900">
            <a:lnSpc>
              <a:spcPct val="90000"/>
            </a:lnSpc>
            <a:spcBef>
              <a:spcPct val="0"/>
            </a:spcBef>
            <a:spcAft>
              <a:spcPct val="35000"/>
            </a:spcAft>
            <a:buNone/>
          </a:pPr>
          <a:r>
            <a:rPr lang="pt-BR" sz="2200" b="1" kern="1200" dirty="0">
              <a:solidFill>
                <a:schemeClr val="tx1"/>
              </a:solidFill>
              <a:effectLst>
                <a:outerShdw blurRad="38100" dist="38100" dir="2700000" algn="tl">
                  <a:srgbClr val="000000">
                    <a:alpha val="43137"/>
                  </a:srgbClr>
                </a:outerShdw>
              </a:effectLst>
            </a:rPr>
            <a:t>Governança visa melhorar a  gestão, de modo que essa seja capaz de alcançar os melhores resultados organizacionais, entendidos como os melhores resultados do ponto de vista da sociedade.</a:t>
          </a:r>
        </a:p>
      </dsp:txBody>
      <dsp:txXfrm rot="5400000">
        <a:off x="126365" y="980479"/>
        <a:ext cx="3849679" cy="2708522"/>
      </dsp:txXfrm>
    </dsp:sp>
    <dsp:sp modelId="{87CB5126-8057-44A7-A3C0-AAC651EB2F9A}">
      <dsp:nvSpPr>
        <dsp:cNvPr id="0" name=""/>
        <dsp:cNvSpPr/>
      </dsp:nvSpPr>
      <dsp:spPr>
        <a:xfrm rot="5400000">
          <a:off x="5585200" y="1602"/>
          <a:ext cx="4866597" cy="4666278"/>
        </a:xfrm>
        <a:prstGeom prst="downArrow">
          <a:avLst>
            <a:gd name="adj1" fmla="val 50000"/>
            <a:gd name="adj2" fmla="val 35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marL="0" lvl="0" indent="0" algn="ctr" defTabSz="977900">
            <a:lnSpc>
              <a:spcPct val="90000"/>
            </a:lnSpc>
            <a:spcBef>
              <a:spcPct val="0"/>
            </a:spcBef>
            <a:spcAft>
              <a:spcPct val="35000"/>
            </a:spcAft>
            <a:buNone/>
          </a:pPr>
          <a:r>
            <a:rPr lang="pt-BR" sz="2200" b="1" kern="1200" dirty="0">
              <a:solidFill>
                <a:schemeClr val="tx1"/>
              </a:solidFill>
              <a:effectLst>
                <a:outerShdw blurRad="38100" dist="38100" dir="2700000" algn="tl">
                  <a:srgbClr val="000000">
                    <a:alpha val="43137"/>
                  </a:srgbClr>
                </a:outerShdw>
              </a:effectLst>
            </a:rPr>
            <a:t>A entidade com boa Governança, como regra, também será uma entidade com boa gestão, pois a Governança vai identificar os problemas na gestão e realizar os ajustes necessários.</a:t>
          </a:r>
        </a:p>
      </dsp:txBody>
      <dsp:txXfrm rot="-5400000">
        <a:off x="6501959" y="1118092"/>
        <a:ext cx="3849679" cy="243329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3162F1-6F0E-42BD-A95A-79EDEB89576E}">
      <dsp:nvSpPr>
        <dsp:cNvPr id="0" name=""/>
        <dsp:cNvSpPr/>
      </dsp:nvSpPr>
      <dsp:spPr>
        <a:xfrm>
          <a:off x="3051194" y="1797693"/>
          <a:ext cx="2588327" cy="2317416"/>
        </a:xfrm>
        <a:prstGeom prst="ellipse">
          <a:avLst/>
        </a:prstGeom>
        <a:solidFill>
          <a:srgbClr val="FF0000">
            <a:alpha val="50000"/>
          </a:srgb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pt-BR" sz="1800" b="1" kern="1200"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ALGUNS PROBLEMAS ENFRENTADOS PELOS RPPS</a:t>
          </a:r>
        </a:p>
      </dsp:txBody>
      <dsp:txXfrm>
        <a:off x="3430246" y="2137071"/>
        <a:ext cx="1830223" cy="1638660"/>
      </dsp:txXfrm>
    </dsp:sp>
    <dsp:sp modelId="{663F4139-8912-44D3-B808-34B81E2B43ED}">
      <dsp:nvSpPr>
        <dsp:cNvPr id="0" name=""/>
        <dsp:cNvSpPr/>
      </dsp:nvSpPr>
      <dsp:spPr>
        <a:xfrm>
          <a:off x="3123200" y="-127222"/>
          <a:ext cx="2183983" cy="1910314"/>
        </a:xfrm>
        <a:prstGeom prst="ellipse">
          <a:avLst/>
        </a:prstGeom>
        <a:solidFill>
          <a:schemeClr val="accent2">
            <a:alpha val="5000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pt-BR" sz="1800" b="1" kern="12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Estruturais</a:t>
          </a:r>
        </a:p>
      </dsp:txBody>
      <dsp:txXfrm>
        <a:off x="3443037" y="152537"/>
        <a:ext cx="1544309" cy="1350796"/>
      </dsp:txXfrm>
    </dsp:sp>
    <dsp:sp modelId="{3E9D7CE2-A683-4854-95F1-A0E25504819A}">
      <dsp:nvSpPr>
        <dsp:cNvPr id="0" name=""/>
        <dsp:cNvSpPr/>
      </dsp:nvSpPr>
      <dsp:spPr>
        <a:xfrm>
          <a:off x="5715497" y="2026793"/>
          <a:ext cx="1996156" cy="1969369"/>
        </a:xfrm>
        <a:prstGeom prst="ellipse">
          <a:avLst/>
        </a:prstGeom>
        <a:solidFill>
          <a:schemeClr val="accent3">
            <a:alpha val="5000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pt-BR" sz="1800" b="1" kern="12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Atuarias</a:t>
          </a:r>
        </a:p>
      </dsp:txBody>
      <dsp:txXfrm>
        <a:off x="6007827" y="2315200"/>
        <a:ext cx="1411496" cy="1392555"/>
      </dsp:txXfrm>
    </dsp:sp>
    <dsp:sp modelId="{80B9AE06-95D9-43CE-AF0F-0A59DF726299}">
      <dsp:nvSpPr>
        <dsp:cNvPr id="0" name=""/>
        <dsp:cNvSpPr/>
      </dsp:nvSpPr>
      <dsp:spPr>
        <a:xfrm>
          <a:off x="3267216" y="4188178"/>
          <a:ext cx="2332656" cy="1943067"/>
        </a:xfrm>
        <a:prstGeom prst="ellipse">
          <a:avLst/>
        </a:prstGeom>
        <a:solidFill>
          <a:schemeClr val="accent6">
            <a:alpha val="5000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pt-BR" sz="1800" b="1" kern="12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Gestão </a:t>
          </a:r>
        </a:p>
      </dsp:txBody>
      <dsp:txXfrm>
        <a:off x="3608826" y="4472734"/>
        <a:ext cx="1649436" cy="1373955"/>
      </dsp:txXfrm>
    </dsp:sp>
    <dsp:sp modelId="{DD6799F7-8B25-450C-915F-4E0928E71091}">
      <dsp:nvSpPr>
        <dsp:cNvPr id="0" name=""/>
        <dsp:cNvSpPr/>
      </dsp:nvSpPr>
      <dsp:spPr>
        <a:xfrm>
          <a:off x="1030497" y="1963846"/>
          <a:ext cx="1948682" cy="2030864"/>
        </a:xfrm>
        <a:prstGeom prst="ellipse">
          <a:avLst/>
        </a:prstGeom>
        <a:solidFill>
          <a:schemeClr val="accent4">
            <a:alpha val="5000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pt-BR" sz="1800" b="1" kern="12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Outros Problemas</a:t>
          </a:r>
        </a:p>
      </dsp:txBody>
      <dsp:txXfrm>
        <a:off x="1315875" y="2261259"/>
        <a:ext cx="1377926" cy="143603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B76AA2-41C4-436A-A5CA-6D5180E4EC7B}">
      <dsp:nvSpPr>
        <dsp:cNvPr id="0" name=""/>
        <dsp:cNvSpPr/>
      </dsp:nvSpPr>
      <dsp:spPr>
        <a:xfrm>
          <a:off x="6363633" y="4525771"/>
          <a:ext cx="517174" cy="91440"/>
        </a:xfrm>
        <a:custGeom>
          <a:avLst/>
          <a:gdLst/>
          <a:ahLst/>
          <a:cxnLst/>
          <a:rect l="0" t="0" r="0" b="0"/>
          <a:pathLst>
            <a:path>
              <a:moveTo>
                <a:pt x="0" y="45720"/>
              </a:moveTo>
              <a:lnTo>
                <a:pt x="517174" y="45720"/>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pt-BR" sz="500" kern="1200"/>
        </a:p>
      </dsp:txBody>
      <dsp:txXfrm>
        <a:off x="6609291" y="4558561"/>
        <a:ext cx="25858" cy="25858"/>
      </dsp:txXfrm>
    </dsp:sp>
    <dsp:sp modelId="{4623DE36-D942-4D94-9E9F-145F6B6E96EA}">
      <dsp:nvSpPr>
        <dsp:cNvPr id="0" name=""/>
        <dsp:cNvSpPr/>
      </dsp:nvSpPr>
      <dsp:spPr>
        <a:xfrm>
          <a:off x="3260589" y="2484276"/>
          <a:ext cx="517174" cy="2087215"/>
        </a:xfrm>
        <a:custGeom>
          <a:avLst/>
          <a:gdLst/>
          <a:ahLst/>
          <a:cxnLst/>
          <a:rect l="0" t="0" r="0" b="0"/>
          <a:pathLst>
            <a:path>
              <a:moveTo>
                <a:pt x="0" y="0"/>
              </a:moveTo>
              <a:lnTo>
                <a:pt x="258587" y="0"/>
              </a:lnTo>
              <a:lnTo>
                <a:pt x="258587" y="2087215"/>
              </a:lnTo>
              <a:lnTo>
                <a:pt x="517174" y="2087215"/>
              </a:lnTo>
            </a:path>
          </a:pathLst>
        </a:custGeom>
        <a:noFill/>
        <a:ln w="1905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11150">
            <a:lnSpc>
              <a:spcPct val="90000"/>
            </a:lnSpc>
            <a:spcBef>
              <a:spcPct val="0"/>
            </a:spcBef>
            <a:spcAft>
              <a:spcPct val="35000"/>
            </a:spcAft>
            <a:buNone/>
          </a:pPr>
          <a:endParaRPr lang="pt-BR" sz="700" kern="1200"/>
        </a:p>
      </dsp:txBody>
      <dsp:txXfrm>
        <a:off x="3465417" y="3474125"/>
        <a:ext cx="107516" cy="107516"/>
      </dsp:txXfrm>
    </dsp:sp>
    <dsp:sp modelId="{C2813904-A1B9-4C39-B94A-D049BA46C9B4}">
      <dsp:nvSpPr>
        <dsp:cNvPr id="0" name=""/>
        <dsp:cNvSpPr/>
      </dsp:nvSpPr>
      <dsp:spPr>
        <a:xfrm>
          <a:off x="6363633" y="3540302"/>
          <a:ext cx="517174" cy="91440"/>
        </a:xfrm>
        <a:custGeom>
          <a:avLst/>
          <a:gdLst/>
          <a:ahLst/>
          <a:cxnLst/>
          <a:rect l="0" t="0" r="0" b="0"/>
          <a:pathLst>
            <a:path>
              <a:moveTo>
                <a:pt x="0" y="45720"/>
              </a:moveTo>
              <a:lnTo>
                <a:pt x="517174" y="45720"/>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pt-BR" sz="500" kern="1200"/>
        </a:p>
      </dsp:txBody>
      <dsp:txXfrm>
        <a:off x="6609291" y="3573093"/>
        <a:ext cx="25858" cy="25858"/>
      </dsp:txXfrm>
    </dsp:sp>
    <dsp:sp modelId="{179AB36B-EDF9-416D-9CCC-C465E2F527FB}">
      <dsp:nvSpPr>
        <dsp:cNvPr id="0" name=""/>
        <dsp:cNvSpPr/>
      </dsp:nvSpPr>
      <dsp:spPr>
        <a:xfrm>
          <a:off x="3260589" y="2484276"/>
          <a:ext cx="517174" cy="1101746"/>
        </a:xfrm>
        <a:custGeom>
          <a:avLst/>
          <a:gdLst/>
          <a:ahLst/>
          <a:cxnLst/>
          <a:rect l="0" t="0" r="0" b="0"/>
          <a:pathLst>
            <a:path>
              <a:moveTo>
                <a:pt x="0" y="0"/>
              </a:moveTo>
              <a:lnTo>
                <a:pt x="258587" y="0"/>
              </a:lnTo>
              <a:lnTo>
                <a:pt x="258587" y="1101746"/>
              </a:lnTo>
              <a:lnTo>
                <a:pt x="517174" y="1101746"/>
              </a:lnTo>
            </a:path>
          </a:pathLst>
        </a:custGeom>
        <a:noFill/>
        <a:ln w="1905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pt-BR" sz="500" kern="1200"/>
        </a:p>
      </dsp:txBody>
      <dsp:txXfrm>
        <a:off x="3488748" y="3004721"/>
        <a:ext cx="60854" cy="60854"/>
      </dsp:txXfrm>
    </dsp:sp>
    <dsp:sp modelId="{504090EE-9CC6-4B47-866A-96196D80C7FB}">
      <dsp:nvSpPr>
        <dsp:cNvPr id="0" name=""/>
        <dsp:cNvSpPr/>
      </dsp:nvSpPr>
      <dsp:spPr>
        <a:xfrm>
          <a:off x="6363633" y="2438555"/>
          <a:ext cx="517174" cy="91440"/>
        </a:xfrm>
        <a:custGeom>
          <a:avLst/>
          <a:gdLst/>
          <a:ahLst/>
          <a:cxnLst/>
          <a:rect l="0" t="0" r="0" b="0"/>
          <a:pathLst>
            <a:path>
              <a:moveTo>
                <a:pt x="0" y="45720"/>
              </a:moveTo>
              <a:lnTo>
                <a:pt x="517174" y="45720"/>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pt-BR" sz="500" kern="1200"/>
        </a:p>
      </dsp:txBody>
      <dsp:txXfrm>
        <a:off x="6609291" y="2471346"/>
        <a:ext cx="25858" cy="25858"/>
      </dsp:txXfrm>
    </dsp:sp>
    <dsp:sp modelId="{384B33D3-1AE3-47BD-A307-F67E420D8CAA}">
      <dsp:nvSpPr>
        <dsp:cNvPr id="0" name=""/>
        <dsp:cNvSpPr/>
      </dsp:nvSpPr>
      <dsp:spPr>
        <a:xfrm>
          <a:off x="3260589" y="2438555"/>
          <a:ext cx="517174" cy="91440"/>
        </a:xfrm>
        <a:custGeom>
          <a:avLst/>
          <a:gdLst/>
          <a:ahLst/>
          <a:cxnLst/>
          <a:rect l="0" t="0" r="0" b="0"/>
          <a:pathLst>
            <a:path>
              <a:moveTo>
                <a:pt x="0" y="45720"/>
              </a:moveTo>
              <a:lnTo>
                <a:pt x="517174" y="45720"/>
              </a:lnTo>
            </a:path>
          </a:pathLst>
        </a:custGeom>
        <a:noFill/>
        <a:ln w="1905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pt-BR" sz="500" kern="1200"/>
        </a:p>
      </dsp:txBody>
      <dsp:txXfrm>
        <a:off x="3506246" y="2471346"/>
        <a:ext cx="25858" cy="25858"/>
      </dsp:txXfrm>
    </dsp:sp>
    <dsp:sp modelId="{5EB80773-DEF8-4732-A62B-E3294D54FA51}">
      <dsp:nvSpPr>
        <dsp:cNvPr id="0" name=""/>
        <dsp:cNvSpPr/>
      </dsp:nvSpPr>
      <dsp:spPr>
        <a:xfrm>
          <a:off x="6363633" y="1336809"/>
          <a:ext cx="517174" cy="91440"/>
        </a:xfrm>
        <a:custGeom>
          <a:avLst/>
          <a:gdLst/>
          <a:ahLst/>
          <a:cxnLst/>
          <a:rect l="0" t="0" r="0" b="0"/>
          <a:pathLst>
            <a:path>
              <a:moveTo>
                <a:pt x="0" y="45720"/>
              </a:moveTo>
              <a:lnTo>
                <a:pt x="517174" y="45720"/>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pt-BR" sz="500" kern="1200"/>
        </a:p>
      </dsp:txBody>
      <dsp:txXfrm>
        <a:off x="6609291" y="1369600"/>
        <a:ext cx="25858" cy="25858"/>
      </dsp:txXfrm>
    </dsp:sp>
    <dsp:sp modelId="{A31A2D53-18FC-4D33-AF4F-B5FA1C1055C6}">
      <dsp:nvSpPr>
        <dsp:cNvPr id="0" name=""/>
        <dsp:cNvSpPr/>
      </dsp:nvSpPr>
      <dsp:spPr>
        <a:xfrm>
          <a:off x="3260589" y="1382529"/>
          <a:ext cx="517174" cy="1101746"/>
        </a:xfrm>
        <a:custGeom>
          <a:avLst/>
          <a:gdLst/>
          <a:ahLst/>
          <a:cxnLst/>
          <a:rect l="0" t="0" r="0" b="0"/>
          <a:pathLst>
            <a:path>
              <a:moveTo>
                <a:pt x="0" y="1101746"/>
              </a:moveTo>
              <a:lnTo>
                <a:pt x="258587" y="1101746"/>
              </a:lnTo>
              <a:lnTo>
                <a:pt x="258587" y="0"/>
              </a:lnTo>
              <a:lnTo>
                <a:pt x="517174" y="0"/>
              </a:lnTo>
            </a:path>
          </a:pathLst>
        </a:custGeom>
        <a:noFill/>
        <a:ln w="1905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pt-BR" sz="500" kern="1200"/>
        </a:p>
      </dsp:txBody>
      <dsp:txXfrm>
        <a:off x="3488748" y="1902975"/>
        <a:ext cx="60854" cy="60854"/>
      </dsp:txXfrm>
    </dsp:sp>
    <dsp:sp modelId="{2EF63EE6-E8A4-44DA-B3B7-48FE32722FC6}">
      <dsp:nvSpPr>
        <dsp:cNvPr id="0" name=""/>
        <dsp:cNvSpPr/>
      </dsp:nvSpPr>
      <dsp:spPr>
        <a:xfrm>
          <a:off x="6363633" y="351340"/>
          <a:ext cx="517174" cy="91440"/>
        </a:xfrm>
        <a:custGeom>
          <a:avLst/>
          <a:gdLst/>
          <a:ahLst/>
          <a:cxnLst/>
          <a:rect l="0" t="0" r="0" b="0"/>
          <a:pathLst>
            <a:path>
              <a:moveTo>
                <a:pt x="0" y="45720"/>
              </a:moveTo>
              <a:lnTo>
                <a:pt x="517174" y="45720"/>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pt-BR" sz="500" kern="1200"/>
        </a:p>
      </dsp:txBody>
      <dsp:txXfrm>
        <a:off x="6609291" y="384131"/>
        <a:ext cx="25858" cy="25858"/>
      </dsp:txXfrm>
    </dsp:sp>
    <dsp:sp modelId="{6E788D2A-A9D1-442C-AAA4-32A10D0DE7CA}">
      <dsp:nvSpPr>
        <dsp:cNvPr id="0" name=""/>
        <dsp:cNvSpPr/>
      </dsp:nvSpPr>
      <dsp:spPr>
        <a:xfrm>
          <a:off x="3260589" y="397060"/>
          <a:ext cx="517174" cy="2087215"/>
        </a:xfrm>
        <a:custGeom>
          <a:avLst/>
          <a:gdLst/>
          <a:ahLst/>
          <a:cxnLst/>
          <a:rect l="0" t="0" r="0" b="0"/>
          <a:pathLst>
            <a:path>
              <a:moveTo>
                <a:pt x="0" y="2087215"/>
              </a:moveTo>
              <a:lnTo>
                <a:pt x="258587" y="2087215"/>
              </a:lnTo>
              <a:lnTo>
                <a:pt x="258587" y="0"/>
              </a:lnTo>
              <a:lnTo>
                <a:pt x="517174" y="0"/>
              </a:lnTo>
            </a:path>
          </a:pathLst>
        </a:custGeom>
        <a:noFill/>
        <a:ln w="1905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11150">
            <a:lnSpc>
              <a:spcPct val="90000"/>
            </a:lnSpc>
            <a:spcBef>
              <a:spcPct val="0"/>
            </a:spcBef>
            <a:spcAft>
              <a:spcPct val="35000"/>
            </a:spcAft>
            <a:buNone/>
          </a:pPr>
          <a:endParaRPr lang="pt-BR" sz="700" kern="1200"/>
        </a:p>
      </dsp:txBody>
      <dsp:txXfrm>
        <a:off x="3465417" y="1386909"/>
        <a:ext cx="107516" cy="107516"/>
      </dsp:txXfrm>
    </dsp:sp>
    <dsp:sp modelId="{6005CD1B-1D45-42D4-9614-68F97D032446}">
      <dsp:nvSpPr>
        <dsp:cNvPr id="0" name=""/>
        <dsp:cNvSpPr/>
      </dsp:nvSpPr>
      <dsp:spPr>
        <a:xfrm rot="16200000">
          <a:off x="50803" y="1349161"/>
          <a:ext cx="4149342" cy="2270228"/>
        </a:xfrm>
        <a:prstGeom prst="rect">
          <a:avLst/>
        </a:prstGeom>
        <a:solidFill>
          <a:schemeClr val="accent2">
            <a:lumMod val="60000"/>
            <a:lumOff val="4000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385" tIns="32385" rIns="32385" bIns="32385" numCol="1" spcCol="1270" anchor="ctr" anchorCtr="0">
          <a:noAutofit/>
        </a:bodyPr>
        <a:lstStyle/>
        <a:p>
          <a:pPr marL="0" lvl="0" indent="0" algn="ctr" defTabSz="2266950">
            <a:lnSpc>
              <a:spcPct val="90000"/>
            </a:lnSpc>
            <a:spcBef>
              <a:spcPct val="0"/>
            </a:spcBef>
            <a:spcAft>
              <a:spcPct val="35000"/>
            </a:spcAft>
            <a:buNone/>
          </a:pPr>
          <a:r>
            <a:rPr lang="pt-BR" sz="5100" b="1" kern="1200" dirty="0">
              <a:solidFill>
                <a:schemeClr val="tx1"/>
              </a:solidFill>
              <a:effectLst>
                <a:outerShdw blurRad="38100" dist="38100" dir="2700000" algn="tl">
                  <a:srgbClr val="000000">
                    <a:alpha val="43137"/>
                  </a:srgbClr>
                </a:outerShdw>
              </a:effectLst>
            </a:rPr>
            <a:t>Premissas do Pró-Gestão RPPS</a:t>
          </a:r>
        </a:p>
      </dsp:txBody>
      <dsp:txXfrm>
        <a:off x="50803" y="1349161"/>
        <a:ext cx="4149342" cy="2270228"/>
      </dsp:txXfrm>
    </dsp:sp>
    <dsp:sp modelId="{1F14DAA0-767B-4465-8467-6F30F80F082C}">
      <dsp:nvSpPr>
        <dsp:cNvPr id="0" name=""/>
        <dsp:cNvSpPr/>
      </dsp:nvSpPr>
      <dsp:spPr>
        <a:xfrm>
          <a:off x="3777763" y="2873"/>
          <a:ext cx="2585870" cy="788375"/>
        </a:xfrm>
        <a:prstGeom prst="rect">
          <a:avLst/>
        </a:prstGeom>
        <a:solidFill>
          <a:srgbClr val="FFFF0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pt-BR" sz="2000" b="1" kern="1200" dirty="0">
              <a:solidFill>
                <a:schemeClr val="tx1"/>
              </a:solidFill>
              <a:effectLst>
                <a:outerShdw blurRad="38100" dist="38100" dir="2700000" algn="tl">
                  <a:srgbClr val="000000">
                    <a:alpha val="43137"/>
                  </a:srgbClr>
                </a:outerShdw>
              </a:effectLst>
            </a:rPr>
            <a:t>Adesão Voluntária</a:t>
          </a:r>
        </a:p>
      </dsp:txBody>
      <dsp:txXfrm>
        <a:off x="3777763" y="2873"/>
        <a:ext cx="2585870" cy="788375"/>
      </dsp:txXfrm>
    </dsp:sp>
    <dsp:sp modelId="{B49B619C-D0A4-46FA-A7AE-B772D230BF1D}">
      <dsp:nvSpPr>
        <dsp:cNvPr id="0" name=""/>
        <dsp:cNvSpPr/>
      </dsp:nvSpPr>
      <dsp:spPr>
        <a:xfrm>
          <a:off x="6880807" y="2873"/>
          <a:ext cx="3329437" cy="788375"/>
        </a:xfrm>
        <a:prstGeom prst="rect">
          <a:avLst/>
        </a:prstGeom>
        <a:solidFill>
          <a:schemeClr val="bg1"/>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endParaRPr lang="pt-BR" sz="1200" b="1" kern="1200" dirty="0">
            <a:solidFill>
              <a:schemeClr val="tx1"/>
            </a:solidFill>
            <a:effectLst>
              <a:outerShdw blurRad="38100" dist="38100" dir="2700000" algn="tl">
                <a:srgbClr val="000000">
                  <a:alpha val="43137"/>
                </a:srgbClr>
              </a:outerShdw>
            </a:effectLst>
          </a:endParaRPr>
        </a:p>
        <a:p>
          <a:pPr marL="0" lvl="0" indent="0" algn="ctr" defTabSz="533400">
            <a:lnSpc>
              <a:spcPct val="90000"/>
            </a:lnSpc>
            <a:spcBef>
              <a:spcPct val="0"/>
            </a:spcBef>
            <a:spcAft>
              <a:spcPct val="35000"/>
            </a:spcAft>
            <a:buNone/>
          </a:pPr>
          <a:r>
            <a:rPr lang="pt-BR" sz="1800" b="1" i="1" kern="1200" dirty="0">
              <a:solidFill>
                <a:schemeClr val="tx1"/>
              </a:solidFill>
              <a:effectLst>
                <a:outerShdw blurRad="38100" dist="38100" dir="2700000" algn="tl">
                  <a:srgbClr val="000000">
                    <a:alpha val="43137"/>
                  </a:srgbClr>
                </a:outerShdw>
              </a:effectLst>
            </a:rPr>
            <a:t>Termo de Adesão, via CADPREV Web.</a:t>
          </a:r>
        </a:p>
        <a:p>
          <a:pPr marL="0" lvl="0" indent="0" algn="ctr" defTabSz="533400">
            <a:lnSpc>
              <a:spcPct val="90000"/>
            </a:lnSpc>
            <a:spcBef>
              <a:spcPct val="0"/>
            </a:spcBef>
            <a:spcAft>
              <a:spcPct val="35000"/>
            </a:spcAft>
            <a:buNone/>
          </a:pPr>
          <a:endParaRPr lang="pt-BR" sz="1200" b="1" kern="1200" dirty="0">
            <a:solidFill>
              <a:schemeClr val="tx1"/>
            </a:solidFill>
            <a:effectLst>
              <a:outerShdw blurRad="38100" dist="38100" dir="2700000" algn="tl">
                <a:srgbClr val="000000">
                  <a:alpha val="43137"/>
                </a:srgbClr>
              </a:outerShdw>
            </a:effectLst>
          </a:endParaRPr>
        </a:p>
      </dsp:txBody>
      <dsp:txXfrm>
        <a:off x="6880807" y="2873"/>
        <a:ext cx="3329437" cy="788375"/>
      </dsp:txXfrm>
    </dsp:sp>
    <dsp:sp modelId="{763E8863-3A3C-4F14-8700-0C5A7D9D2834}">
      <dsp:nvSpPr>
        <dsp:cNvPr id="0" name=""/>
        <dsp:cNvSpPr/>
      </dsp:nvSpPr>
      <dsp:spPr>
        <a:xfrm>
          <a:off x="3777763" y="988342"/>
          <a:ext cx="2585870" cy="788375"/>
        </a:xfrm>
        <a:prstGeom prst="rect">
          <a:avLst/>
        </a:prstGeom>
        <a:solidFill>
          <a:schemeClr val="accent6">
            <a:lumMod val="20000"/>
            <a:lumOff val="8000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pt-BR" sz="1800" b="1" kern="1200" dirty="0">
              <a:solidFill>
                <a:schemeClr val="tx1"/>
              </a:solidFill>
              <a:effectLst>
                <a:outerShdw blurRad="38100" dist="38100" dir="2700000" algn="tl">
                  <a:srgbClr val="000000">
                    <a:alpha val="43137"/>
                  </a:srgbClr>
                </a:outerShdw>
              </a:effectLst>
            </a:rPr>
            <a:t>Dimensões do Programa </a:t>
          </a:r>
          <a:r>
            <a:rPr lang="pt-BR" sz="1800" b="1" u="sng" kern="1200" dirty="0">
              <a:solidFill>
                <a:schemeClr val="tx1"/>
              </a:solidFill>
              <a:effectLst>
                <a:outerShdw blurRad="38100" dist="38100" dir="2700000" algn="tl">
                  <a:srgbClr val="000000">
                    <a:alpha val="43137"/>
                  </a:srgbClr>
                </a:outerShdw>
              </a:effectLst>
            </a:rPr>
            <a:t>(Pilares do Programa para melhoria da gestão)</a:t>
          </a:r>
        </a:p>
      </dsp:txBody>
      <dsp:txXfrm>
        <a:off x="3777763" y="988342"/>
        <a:ext cx="2585870" cy="788375"/>
      </dsp:txXfrm>
    </dsp:sp>
    <dsp:sp modelId="{D470B33E-FB7B-4AC5-881C-0FA7A7CF2720}">
      <dsp:nvSpPr>
        <dsp:cNvPr id="0" name=""/>
        <dsp:cNvSpPr/>
      </dsp:nvSpPr>
      <dsp:spPr>
        <a:xfrm>
          <a:off x="6880807" y="988342"/>
          <a:ext cx="3434087" cy="788375"/>
        </a:xfrm>
        <a:prstGeom prst="rect">
          <a:avLst/>
        </a:prstGeom>
        <a:solidFill>
          <a:schemeClr val="bg1"/>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pt-BR" sz="1800" b="1" i="1" kern="1200" dirty="0">
              <a:solidFill>
                <a:schemeClr val="tx1"/>
              </a:solidFill>
              <a:effectLst>
                <a:outerShdw blurRad="38100" dist="38100" dir="2700000" algn="tl">
                  <a:srgbClr val="000000">
                    <a:alpha val="43137"/>
                  </a:srgbClr>
                </a:outerShdw>
              </a:effectLst>
            </a:rPr>
            <a:t>Controles Internos, Governança Corporativa e Educação Previdenciária</a:t>
          </a:r>
        </a:p>
      </dsp:txBody>
      <dsp:txXfrm>
        <a:off x="6880807" y="988342"/>
        <a:ext cx="3434087" cy="788375"/>
      </dsp:txXfrm>
    </dsp:sp>
    <dsp:sp modelId="{D83368BB-03A2-4716-AC33-FD9B7932CA30}">
      <dsp:nvSpPr>
        <dsp:cNvPr id="0" name=""/>
        <dsp:cNvSpPr/>
      </dsp:nvSpPr>
      <dsp:spPr>
        <a:xfrm>
          <a:off x="3777763" y="2090088"/>
          <a:ext cx="2585870" cy="788375"/>
        </a:xfrm>
        <a:prstGeom prst="rect">
          <a:avLst/>
        </a:prstGeom>
        <a:solidFill>
          <a:srgbClr val="C4D7FC"/>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pt-BR" sz="1800" b="1" kern="1200" dirty="0">
              <a:solidFill>
                <a:schemeClr val="tx1"/>
              </a:solidFill>
              <a:effectLst>
                <a:outerShdw blurRad="38100" dist="38100" dir="2700000" algn="tl">
                  <a:srgbClr val="000000">
                    <a:alpha val="43137"/>
                  </a:srgbClr>
                </a:outerShdw>
              </a:effectLst>
            </a:rPr>
            <a:t>Nível de Aderência (grau de complexidade do cumprimento das ações)</a:t>
          </a:r>
        </a:p>
      </dsp:txBody>
      <dsp:txXfrm>
        <a:off x="3777763" y="2090088"/>
        <a:ext cx="2585870" cy="788375"/>
      </dsp:txXfrm>
    </dsp:sp>
    <dsp:sp modelId="{98724A50-BAC7-42AC-8179-B03EBCC6A3C7}">
      <dsp:nvSpPr>
        <dsp:cNvPr id="0" name=""/>
        <dsp:cNvSpPr/>
      </dsp:nvSpPr>
      <dsp:spPr>
        <a:xfrm>
          <a:off x="6880807" y="1973810"/>
          <a:ext cx="3434087" cy="1020930"/>
        </a:xfrm>
        <a:prstGeom prst="rect">
          <a:avLst/>
        </a:prstGeom>
        <a:solidFill>
          <a:schemeClr val="bg1"/>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pt-BR" sz="1400" b="1" i="1" kern="1200" dirty="0">
              <a:solidFill>
                <a:schemeClr val="tx1"/>
              </a:solidFill>
              <a:effectLst>
                <a:outerShdw blurRad="38100" dist="38100" dir="2700000" algn="tl">
                  <a:srgbClr val="000000">
                    <a:alpha val="43137"/>
                  </a:srgbClr>
                </a:outerShdw>
              </a:effectLst>
            </a:rPr>
            <a:t>I e  II – mais simples (mais adequado para a maioria dos RPPS de pequeno e médio porte);</a:t>
          </a:r>
        </a:p>
        <a:p>
          <a:pPr marL="0" lvl="0" indent="0" algn="ctr" defTabSz="622300">
            <a:lnSpc>
              <a:spcPct val="90000"/>
            </a:lnSpc>
            <a:spcBef>
              <a:spcPct val="0"/>
            </a:spcBef>
            <a:spcAft>
              <a:spcPct val="35000"/>
            </a:spcAft>
            <a:buNone/>
          </a:pPr>
          <a:r>
            <a:rPr lang="pt-BR" sz="1400" b="1" i="1" kern="1200" dirty="0">
              <a:solidFill>
                <a:schemeClr val="tx1"/>
              </a:solidFill>
              <a:effectLst>
                <a:outerShdw blurRad="38100" dist="38100" dir="2700000" algn="tl">
                  <a:srgbClr val="000000">
                    <a:alpha val="43137"/>
                  </a:srgbClr>
                </a:outerShdw>
              </a:effectLst>
            </a:rPr>
            <a:t>III e IV – mais complexos (exige maior estrutura organizacional, nº de servidores e maior custo de manutenção).</a:t>
          </a:r>
        </a:p>
      </dsp:txBody>
      <dsp:txXfrm>
        <a:off x="6880807" y="1973810"/>
        <a:ext cx="3434087" cy="1020930"/>
      </dsp:txXfrm>
    </dsp:sp>
    <dsp:sp modelId="{87C2EAA6-C5EA-4C92-AE51-E4CA3EFB50FB}">
      <dsp:nvSpPr>
        <dsp:cNvPr id="0" name=""/>
        <dsp:cNvSpPr/>
      </dsp:nvSpPr>
      <dsp:spPr>
        <a:xfrm>
          <a:off x="3777763" y="3191834"/>
          <a:ext cx="2585870" cy="788375"/>
        </a:xfrm>
        <a:prstGeom prst="rect">
          <a:avLst/>
        </a:prstGeom>
        <a:solidFill>
          <a:srgbClr val="FFC00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pt-BR" sz="2000" b="1" kern="1200" dirty="0">
              <a:solidFill>
                <a:schemeClr val="tx1"/>
              </a:solidFill>
              <a:effectLst>
                <a:outerShdw blurRad="38100" dist="38100" dir="2700000" algn="tl">
                  <a:srgbClr val="000000">
                    <a:alpha val="43137"/>
                  </a:srgbClr>
                </a:outerShdw>
              </a:effectLst>
            </a:rPr>
            <a:t>Temporalidade</a:t>
          </a:r>
        </a:p>
      </dsp:txBody>
      <dsp:txXfrm>
        <a:off x="3777763" y="3191834"/>
        <a:ext cx="2585870" cy="788375"/>
      </dsp:txXfrm>
    </dsp:sp>
    <dsp:sp modelId="{A7EE2A5C-716B-42F2-AE2C-6DADC4ED43A9}">
      <dsp:nvSpPr>
        <dsp:cNvPr id="0" name=""/>
        <dsp:cNvSpPr/>
      </dsp:nvSpPr>
      <dsp:spPr>
        <a:xfrm>
          <a:off x="6880807" y="3191834"/>
          <a:ext cx="3402617" cy="788375"/>
        </a:xfrm>
        <a:prstGeom prst="rect">
          <a:avLst/>
        </a:prstGeom>
        <a:solidFill>
          <a:schemeClr val="bg1"/>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100000"/>
            </a:lnSpc>
            <a:spcBef>
              <a:spcPct val="0"/>
            </a:spcBef>
            <a:spcAft>
              <a:spcPts val="0"/>
            </a:spcAft>
            <a:buNone/>
          </a:pPr>
          <a:r>
            <a:rPr lang="pt-BR" sz="1400" b="1" i="1" u="none" kern="1200" dirty="0">
              <a:solidFill>
                <a:schemeClr val="tx1"/>
              </a:solidFill>
              <a:effectLst>
                <a:outerShdw blurRad="38100" dist="38100" dir="2700000" algn="tl">
                  <a:srgbClr val="000000">
                    <a:alpha val="43137"/>
                  </a:srgbClr>
                </a:outerShdw>
              </a:effectLst>
            </a:rPr>
            <a:t>Certificado com validade de 3 anos;</a:t>
          </a:r>
        </a:p>
        <a:p>
          <a:pPr marL="0" lvl="0" indent="0" algn="ctr" defTabSz="622300">
            <a:lnSpc>
              <a:spcPct val="100000"/>
            </a:lnSpc>
            <a:spcBef>
              <a:spcPct val="0"/>
            </a:spcBef>
            <a:spcAft>
              <a:spcPts val="0"/>
            </a:spcAft>
            <a:buNone/>
          </a:pPr>
          <a:r>
            <a:rPr lang="pt-BR" sz="1400" b="1" i="1" u="none" kern="1200" dirty="0">
              <a:solidFill>
                <a:schemeClr val="tx1"/>
              </a:solidFill>
              <a:effectLst>
                <a:outerShdw blurRad="38100" dist="38100" dir="2700000" algn="tl">
                  <a:srgbClr val="000000">
                    <a:alpha val="43137"/>
                  </a:srgbClr>
                </a:outerShdw>
              </a:effectLst>
            </a:rPr>
            <a:t>Monitoramento permanentes do cumprimento das ações;</a:t>
          </a:r>
        </a:p>
        <a:p>
          <a:pPr marL="0" lvl="0" indent="0" algn="ctr" defTabSz="622300">
            <a:lnSpc>
              <a:spcPct val="100000"/>
            </a:lnSpc>
            <a:spcBef>
              <a:spcPct val="0"/>
            </a:spcBef>
            <a:spcAft>
              <a:spcPts val="0"/>
            </a:spcAft>
            <a:buNone/>
          </a:pPr>
          <a:r>
            <a:rPr lang="pt-BR" sz="1400" b="1" i="1" u="none" kern="1200" dirty="0">
              <a:solidFill>
                <a:schemeClr val="tx1"/>
              </a:solidFill>
              <a:effectLst>
                <a:outerShdw blurRad="38100" dist="38100" dir="2700000" algn="tl">
                  <a:srgbClr val="000000">
                    <a:alpha val="43137"/>
                  </a:srgbClr>
                </a:outerShdw>
              </a:effectLst>
            </a:rPr>
            <a:t>Renovação ao final do período.</a:t>
          </a:r>
        </a:p>
      </dsp:txBody>
      <dsp:txXfrm>
        <a:off x="6880807" y="3191834"/>
        <a:ext cx="3402617" cy="788375"/>
      </dsp:txXfrm>
    </dsp:sp>
    <dsp:sp modelId="{4A22F69A-EF2F-4C92-8184-1ED18FB64DD3}">
      <dsp:nvSpPr>
        <dsp:cNvPr id="0" name=""/>
        <dsp:cNvSpPr/>
      </dsp:nvSpPr>
      <dsp:spPr>
        <a:xfrm>
          <a:off x="3777763" y="4177303"/>
          <a:ext cx="2585870" cy="788375"/>
        </a:xfrm>
        <a:prstGeom prst="rect">
          <a:avLst/>
        </a:prstGeom>
        <a:solidFill>
          <a:srgbClr val="A7FBC1"/>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pt-BR" sz="2000" b="1" kern="1200" dirty="0">
              <a:solidFill>
                <a:schemeClr val="tx1"/>
              </a:solidFill>
              <a:effectLst>
                <a:outerShdw blurRad="38100" dist="38100" dir="2700000" algn="tl">
                  <a:srgbClr val="000000">
                    <a:alpha val="43137"/>
                  </a:srgbClr>
                </a:outerShdw>
              </a:effectLst>
            </a:rPr>
            <a:t>Não exigência do CRP</a:t>
          </a:r>
        </a:p>
      </dsp:txBody>
      <dsp:txXfrm>
        <a:off x="3777763" y="4177303"/>
        <a:ext cx="2585870" cy="788375"/>
      </dsp:txXfrm>
    </dsp:sp>
    <dsp:sp modelId="{E11C90C4-CEAC-432F-B593-B51665EB4A1A}">
      <dsp:nvSpPr>
        <dsp:cNvPr id="0" name=""/>
        <dsp:cNvSpPr/>
      </dsp:nvSpPr>
      <dsp:spPr>
        <a:xfrm>
          <a:off x="6880807" y="4177303"/>
          <a:ext cx="3266497" cy="788375"/>
        </a:xfrm>
        <a:prstGeom prst="rect">
          <a:avLst/>
        </a:prstGeom>
        <a:solidFill>
          <a:schemeClr val="bg1"/>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pt-BR" sz="1200" b="1" i="1" kern="1200" dirty="0">
              <a:solidFill>
                <a:schemeClr val="tx1"/>
              </a:solidFill>
              <a:effectLst>
                <a:outerShdw blurRad="38100" dist="38100" dir="2700000" algn="tl">
                  <a:srgbClr val="000000">
                    <a:alpha val="43137"/>
                  </a:srgbClr>
                </a:outerShdw>
              </a:effectLst>
            </a:rPr>
            <a:t>Cumprimento das ações do programa vai auxiliar no cumprimento das normas e obtenção do CRP e novos avanços além das exigências de regulação  e supervisão.</a:t>
          </a:r>
        </a:p>
      </dsp:txBody>
      <dsp:txXfrm>
        <a:off x="6880807" y="4177303"/>
        <a:ext cx="3266497" cy="78837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1913EB-DF01-4338-BF61-074BEBBB726E}">
      <dsp:nvSpPr>
        <dsp:cNvPr id="0" name=""/>
        <dsp:cNvSpPr/>
      </dsp:nvSpPr>
      <dsp:spPr>
        <a:xfrm>
          <a:off x="0" y="1422"/>
          <a:ext cx="11377263" cy="1116352"/>
        </a:xfrm>
        <a:prstGeom prst="roundRect">
          <a:avLst/>
        </a:prstGeom>
        <a:solidFill>
          <a:srgbClr val="FFFF0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just" defTabSz="977900">
            <a:lnSpc>
              <a:spcPct val="90000"/>
            </a:lnSpc>
            <a:spcBef>
              <a:spcPct val="0"/>
            </a:spcBef>
            <a:spcAft>
              <a:spcPct val="35000"/>
            </a:spcAft>
            <a:buNone/>
          </a:pPr>
          <a:r>
            <a:rPr lang="pt-BR" sz="2200" b="1" u="sng" kern="1200" dirty="0">
              <a:solidFill>
                <a:schemeClr val="tx1"/>
              </a:solidFill>
              <a:effectLst>
                <a:outerShdw blurRad="38100" dist="38100" dir="2700000" algn="tl">
                  <a:srgbClr val="000000">
                    <a:alpha val="43137"/>
                  </a:srgbClr>
                </a:outerShdw>
              </a:effectLst>
            </a:rPr>
            <a:t>Controle Intern</a:t>
          </a:r>
          <a:r>
            <a:rPr lang="pt-BR" sz="2200" b="1" kern="1200" dirty="0">
              <a:solidFill>
                <a:schemeClr val="tx1"/>
              </a:solidFill>
              <a:effectLst>
                <a:outerShdw blurRad="38100" dist="38100" dir="2700000" algn="tl">
                  <a:srgbClr val="000000">
                    <a:alpha val="43137"/>
                  </a:srgbClr>
                </a:outerShdw>
              </a:effectLst>
            </a:rPr>
            <a:t>o: identificar, avaliar, controlar e monitorar os riscos mais relevantes do RPPS (6 ações).</a:t>
          </a:r>
        </a:p>
      </dsp:txBody>
      <dsp:txXfrm>
        <a:off x="54496" y="55918"/>
        <a:ext cx="11268271" cy="1007360"/>
      </dsp:txXfrm>
    </dsp:sp>
    <dsp:sp modelId="{6A2C4FCB-03EE-4BA3-837E-2C661ECE09BC}">
      <dsp:nvSpPr>
        <dsp:cNvPr id="0" name=""/>
        <dsp:cNvSpPr/>
      </dsp:nvSpPr>
      <dsp:spPr>
        <a:xfrm>
          <a:off x="0" y="1117774"/>
          <a:ext cx="11377263" cy="6953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1228" tIns="22860" rIns="128016" bIns="22860" numCol="1" spcCol="1270" anchor="t" anchorCtr="0">
          <a:noAutofit/>
        </a:bodyPr>
        <a:lstStyle/>
        <a:p>
          <a:pPr marL="171450" lvl="1" indent="-171450" algn="just" defTabSz="800100">
            <a:lnSpc>
              <a:spcPct val="90000"/>
            </a:lnSpc>
            <a:spcBef>
              <a:spcPct val="0"/>
            </a:spcBef>
            <a:spcAft>
              <a:spcPct val="20000"/>
            </a:spcAft>
            <a:buChar char="•"/>
          </a:pPr>
          <a:r>
            <a:rPr lang="pt-BR" sz="1800" b="1" i="1" kern="1200" dirty="0">
              <a:effectLst>
                <a:outerShdw blurRad="38100" dist="38100" dir="2700000" algn="tl">
                  <a:srgbClr val="000000">
                    <a:alpha val="43137"/>
                  </a:srgbClr>
                </a:outerShdw>
              </a:effectLst>
            </a:rPr>
            <a:t>Mapeamento das atividades das áreas de atuação; </a:t>
          </a:r>
          <a:r>
            <a:rPr lang="pt-BR" sz="1800" b="1" i="1" kern="1200" dirty="0" err="1">
              <a:effectLst>
                <a:outerShdw blurRad="38100" dist="38100" dir="2700000" algn="tl">
                  <a:srgbClr val="000000">
                    <a:alpha val="43137"/>
                  </a:srgbClr>
                </a:outerShdw>
              </a:effectLst>
            </a:rPr>
            <a:t>Manualização</a:t>
          </a:r>
          <a:r>
            <a:rPr lang="pt-BR" sz="1800" b="1" i="1" kern="1200" dirty="0">
              <a:effectLst>
                <a:outerShdw blurRad="38100" dist="38100" dir="2700000" algn="tl">
                  <a:srgbClr val="000000">
                    <a:alpha val="43137"/>
                  </a:srgbClr>
                </a:outerShdw>
              </a:effectLst>
            </a:rPr>
            <a:t> das atividades das áreas de atuação; Certificação dos Dirigentes e Conselheiros; Estrutura de Controle Interno; Política de Segurança da Informação; Gestão da base de dados.</a:t>
          </a:r>
        </a:p>
      </dsp:txBody>
      <dsp:txXfrm>
        <a:off x="0" y="1117774"/>
        <a:ext cx="11377263" cy="695350"/>
      </dsp:txXfrm>
    </dsp:sp>
    <dsp:sp modelId="{F57823F1-96E3-415A-9730-3D8EA2F754D1}">
      <dsp:nvSpPr>
        <dsp:cNvPr id="0" name=""/>
        <dsp:cNvSpPr/>
      </dsp:nvSpPr>
      <dsp:spPr>
        <a:xfrm>
          <a:off x="0" y="1813124"/>
          <a:ext cx="11377263" cy="1053102"/>
        </a:xfrm>
        <a:prstGeom prst="roundRect">
          <a:avLst/>
        </a:prstGeom>
        <a:solidFill>
          <a:schemeClr val="accent2"/>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just" defTabSz="977900">
            <a:lnSpc>
              <a:spcPct val="90000"/>
            </a:lnSpc>
            <a:spcBef>
              <a:spcPct val="0"/>
            </a:spcBef>
            <a:spcAft>
              <a:spcPct val="35000"/>
            </a:spcAft>
            <a:buNone/>
          </a:pPr>
          <a:r>
            <a:rPr lang="pt-BR" sz="2200" b="1" u="sng" kern="1200" dirty="0">
              <a:solidFill>
                <a:schemeClr val="tx1"/>
              </a:solidFill>
              <a:effectLst>
                <a:outerShdw blurRad="38100" dist="38100" dir="2700000" algn="tl">
                  <a:srgbClr val="000000">
                    <a:alpha val="43137"/>
                  </a:srgbClr>
                </a:outerShdw>
              </a:effectLst>
            </a:rPr>
            <a:t>Governança Corporativa</a:t>
          </a:r>
          <a:r>
            <a:rPr lang="pt-BR" sz="2200" b="1" kern="1200" dirty="0">
              <a:solidFill>
                <a:schemeClr val="tx1"/>
              </a:solidFill>
              <a:effectLst>
                <a:outerShdw blurRad="38100" dist="38100" dir="2700000" algn="tl">
                  <a:srgbClr val="000000">
                    <a:alpha val="43137"/>
                  </a:srgbClr>
                </a:outerShdw>
              </a:effectLst>
            </a:rPr>
            <a:t>: adoção de boas práticas de gestão, por meio da transparência, equidade, prestação de contas e responsabilidade corporativa (16 ações). </a:t>
          </a:r>
        </a:p>
      </dsp:txBody>
      <dsp:txXfrm>
        <a:off x="51408" y="1864532"/>
        <a:ext cx="11274447" cy="950286"/>
      </dsp:txXfrm>
    </dsp:sp>
    <dsp:sp modelId="{9296B6D8-3C2E-4B89-B50E-B25F59EFC591}">
      <dsp:nvSpPr>
        <dsp:cNvPr id="0" name=""/>
        <dsp:cNvSpPr/>
      </dsp:nvSpPr>
      <dsp:spPr>
        <a:xfrm>
          <a:off x="0" y="2866227"/>
          <a:ext cx="11377263" cy="11232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1228" tIns="22860" rIns="128016" bIns="22860" numCol="1" spcCol="1270" anchor="t" anchorCtr="0">
          <a:noAutofit/>
        </a:bodyPr>
        <a:lstStyle/>
        <a:p>
          <a:pPr marL="171450" lvl="1" indent="-171450" algn="just" defTabSz="800100">
            <a:lnSpc>
              <a:spcPct val="90000"/>
            </a:lnSpc>
            <a:spcBef>
              <a:spcPct val="0"/>
            </a:spcBef>
            <a:spcAft>
              <a:spcPct val="20000"/>
            </a:spcAft>
            <a:buChar char="•"/>
          </a:pPr>
          <a:r>
            <a:rPr lang="pt-BR" sz="1800" b="1" i="1" kern="1200" dirty="0">
              <a:effectLst>
                <a:outerShdw blurRad="38100" dist="38100" dir="2700000" algn="tl">
                  <a:srgbClr val="000000">
                    <a:alpha val="43137"/>
                  </a:srgbClr>
                </a:outerShdw>
              </a:effectLst>
            </a:rPr>
            <a:t>Relatório de Governança Corporativa; Planejamento; Relatório de Gestão Atuarial; Código de Ética; Políticas Previdenciárias de Saúde e Segurança do Servidor e Revisão de Aposentadoria por Incapacidade; Política de Investimentos; Transparência; Definição de Limites de Alçada; Segregação das Atividades; Ouvidoria; Diretoria Executiva; Conselho Fiscal; Conselho Deliberativo; Mandato, Representação e Recondução; Gestão de Pessoas.</a:t>
          </a:r>
        </a:p>
      </dsp:txBody>
      <dsp:txXfrm>
        <a:off x="0" y="2866227"/>
        <a:ext cx="11377263" cy="1123258"/>
      </dsp:txXfrm>
    </dsp:sp>
    <dsp:sp modelId="{7C358E69-5814-43F8-868B-0A5C1E3A857A}">
      <dsp:nvSpPr>
        <dsp:cNvPr id="0" name=""/>
        <dsp:cNvSpPr/>
      </dsp:nvSpPr>
      <dsp:spPr>
        <a:xfrm>
          <a:off x="0" y="4016344"/>
          <a:ext cx="11377263" cy="1053102"/>
        </a:xfrm>
        <a:prstGeom prst="roundRect">
          <a:avLst/>
        </a:prstGeom>
        <a:solidFill>
          <a:schemeClr val="accent4"/>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pt-BR" sz="2200" b="1" u="sng" kern="1200" dirty="0">
              <a:solidFill>
                <a:schemeClr val="tx1"/>
              </a:solidFill>
              <a:effectLst>
                <a:outerShdw blurRad="38100" dist="38100" dir="2700000" algn="tl">
                  <a:srgbClr val="000000">
                    <a:alpha val="43137"/>
                  </a:srgbClr>
                </a:outerShdw>
              </a:effectLst>
            </a:rPr>
            <a:t>Educação Previdenciária</a:t>
          </a:r>
          <a:r>
            <a:rPr lang="pt-BR" sz="2200" b="1" u="none" kern="1200" dirty="0">
              <a:solidFill>
                <a:schemeClr val="tx1"/>
              </a:solidFill>
              <a:effectLst>
                <a:outerShdw blurRad="38100" dist="38100" dir="2700000" algn="tl">
                  <a:srgbClr val="000000">
                    <a:alpha val="43137"/>
                  </a:srgbClr>
                </a:outerShdw>
              </a:effectLst>
            </a:rPr>
            <a:t>: ações de qualificação dos servidores e divulgação dos resultados da gestão (2 ações)</a:t>
          </a:r>
        </a:p>
      </dsp:txBody>
      <dsp:txXfrm>
        <a:off x="51408" y="4067752"/>
        <a:ext cx="11274447" cy="950286"/>
      </dsp:txXfrm>
    </dsp:sp>
    <dsp:sp modelId="{23FC61E0-BF3A-4E6C-BB73-58AA1BBBEFBD}">
      <dsp:nvSpPr>
        <dsp:cNvPr id="0" name=""/>
        <dsp:cNvSpPr/>
      </dsp:nvSpPr>
      <dsp:spPr>
        <a:xfrm>
          <a:off x="0" y="5042588"/>
          <a:ext cx="11377263" cy="3565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1228" tIns="22860" rIns="128016" bIns="22860" numCol="1" spcCol="1270" anchor="t" anchorCtr="0">
          <a:noAutofit/>
        </a:bodyPr>
        <a:lstStyle/>
        <a:p>
          <a:pPr marL="171450" lvl="1" indent="-171450" algn="l" defTabSz="800100">
            <a:lnSpc>
              <a:spcPct val="90000"/>
            </a:lnSpc>
            <a:spcBef>
              <a:spcPct val="0"/>
            </a:spcBef>
            <a:spcAft>
              <a:spcPct val="20000"/>
            </a:spcAft>
            <a:buChar char="•"/>
          </a:pPr>
          <a:r>
            <a:rPr lang="pt-BR" sz="1800" b="1" i="1" kern="1200" dirty="0">
              <a:effectLst>
                <a:outerShdw blurRad="38100" dist="38100" dir="2700000" algn="tl">
                  <a:srgbClr val="000000">
                    <a:alpha val="43137"/>
                  </a:srgbClr>
                </a:outerShdw>
              </a:effectLst>
            </a:rPr>
            <a:t>Plano de Ação de Capacitação; Ações e Diálogo com os Segurados e a Sociedade.</a:t>
          </a:r>
        </a:p>
        <a:p>
          <a:pPr marL="57150" lvl="1" indent="-57150" algn="l" defTabSz="177800">
            <a:lnSpc>
              <a:spcPct val="90000"/>
            </a:lnSpc>
            <a:spcBef>
              <a:spcPct val="0"/>
            </a:spcBef>
            <a:spcAft>
              <a:spcPct val="20000"/>
            </a:spcAft>
            <a:buChar char="•"/>
          </a:pPr>
          <a:endParaRPr lang="pt-BR" sz="1400" b="1" kern="1200" dirty="0">
            <a:effectLst>
              <a:outerShdw blurRad="38100" dist="38100" dir="2700000" algn="tl">
                <a:srgbClr val="000000">
                  <a:alpha val="43137"/>
                </a:srgbClr>
              </a:outerShdw>
            </a:effectLst>
          </a:endParaRPr>
        </a:p>
      </dsp:txBody>
      <dsp:txXfrm>
        <a:off x="0" y="5042588"/>
        <a:ext cx="11377263" cy="35658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CFD0E3-CF33-471C-8710-A56F1CFEA608}">
      <dsp:nvSpPr>
        <dsp:cNvPr id="0" name=""/>
        <dsp:cNvSpPr/>
      </dsp:nvSpPr>
      <dsp:spPr>
        <a:xfrm rot="5400000">
          <a:off x="1953005" y="1400903"/>
          <a:ext cx="1006553" cy="1145926"/>
        </a:xfrm>
        <a:prstGeom prst="bentUpArrow">
          <a:avLst>
            <a:gd name="adj1" fmla="val 32840"/>
            <a:gd name="adj2" fmla="val 25000"/>
            <a:gd name="adj3" fmla="val 35780"/>
          </a:avLst>
        </a:prstGeom>
        <a:solidFill>
          <a:schemeClr val="accent1">
            <a:tint val="5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D2E829E-330B-4F40-BF63-AB8EDB5DCDF5}">
      <dsp:nvSpPr>
        <dsp:cNvPr id="0" name=""/>
        <dsp:cNvSpPr/>
      </dsp:nvSpPr>
      <dsp:spPr>
        <a:xfrm>
          <a:off x="5839" y="285117"/>
          <a:ext cx="5055425" cy="1186056"/>
        </a:xfrm>
        <a:prstGeom prst="roundRect">
          <a:avLst>
            <a:gd name="adj" fmla="val 16670"/>
          </a:avLst>
        </a:prstGeom>
        <a:solidFill>
          <a:schemeClr val="accent4"/>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pt-BR" sz="1900" b="1" u="sng" kern="1200" dirty="0">
              <a:solidFill>
                <a:schemeClr val="tx1"/>
              </a:solidFill>
              <a:effectLst>
                <a:outerShdw blurRad="38100" dist="38100" dir="2700000" algn="tl">
                  <a:srgbClr val="000000">
                    <a:alpha val="43137"/>
                  </a:srgbClr>
                </a:outerShdw>
              </a:effectLst>
            </a:rPr>
            <a:t>Definir o nível de aderência mais adequado ao RPPS</a:t>
          </a:r>
          <a:r>
            <a:rPr lang="pt-BR" sz="1900" b="1" u="none" kern="1200" dirty="0">
              <a:solidFill>
                <a:schemeClr val="tx1"/>
              </a:solidFill>
              <a:effectLst>
                <a:outerShdw blurRad="38100" dist="38100" dir="2700000" algn="tl">
                  <a:srgbClr val="000000">
                    <a:alpha val="43137"/>
                  </a:srgbClr>
                </a:outerShdw>
              </a:effectLst>
            </a:rPr>
            <a:t> </a:t>
          </a:r>
          <a:r>
            <a:rPr lang="pt-BR" sz="1900" b="1" kern="1200" dirty="0">
              <a:solidFill>
                <a:schemeClr val="tx1"/>
              </a:solidFill>
              <a:effectLst>
                <a:outerShdw blurRad="38100" dist="38100" dir="2700000" algn="tl">
                  <a:srgbClr val="000000">
                    <a:alpha val="43137"/>
                  </a:srgbClr>
                </a:outerShdw>
              </a:effectLst>
            </a:rPr>
            <a:t>(porte, estrutura organizacional, recursos humanos, custos para implantação).</a:t>
          </a:r>
        </a:p>
      </dsp:txBody>
      <dsp:txXfrm>
        <a:off x="63748" y="343026"/>
        <a:ext cx="4939607" cy="1070238"/>
      </dsp:txXfrm>
    </dsp:sp>
    <dsp:sp modelId="{0847A9A4-888B-4CD9-AB01-9D5DCE6945D8}">
      <dsp:nvSpPr>
        <dsp:cNvPr id="0" name=""/>
        <dsp:cNvSpPr/>
      </dsp:nvSpPr>
      <dsp:spPr>
        <a:xfrm>
          <a:off x="5707385" y="398235"/>
          <a:ext cx="2907363" cy="9586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marL="171450" lvl="1" indent="-171450" algn="l" defTabSz="711200">
            <a:lnSpc>
              <a:spcPct val="90000"/>
            </a:lnSpc>
            <a:spcBef>
              <a:spcPct val="0"/>
            </a:spcBef>
            <a:spcAft>
              <a:spcPct val="15000"/>
            </a:spcAft>
            <a:buChar char="•"/>
          </a:pPr>
          <a:r>
            <a:rPr lang="pt-BR" sz="1600" b="1" i="1" kern="1200" dirty="0">
              <a:solidFill>
                <a:schemeClr val="tx1"/>
              </a:solidFill>
              <a:effectLst>
                <a:outerShdw blurRad="38100" dist="38100" dir="2700000" algn="tl">
                  <a:srgbClr val="000000">
                    <a:alpha val="43137"/>
                  </a:srgbClr>
                </a:outerShdw>
              </a:effectLst>
            </a:rPr>
            <a:t>Estudo das ações do Programa</a:t>
          </a:r>
          <a:r>
            <a:rPr lang="pt-BR" sz="1600" b="1" kern="1200" dirty="0">
              <a:solidFill>
                <a:schemeClr val="tx1"/>
              </a:solidFill>
              <a:effectLst>
                <a:outerShdw blurRad="38100" dist="38100" dir="2700000" algn="tl">
                  <a:srgbClr val="000000">
                    <a:alpha val="43137"/>
                  </a:srgbClr>
                </a:outerShdw>
              </a:effectLst>
            </a:rPr>
            <a:t>.</a:t>
          </a:r>
        </a:p>
      </dsp:txBody>
      <dsp:txXfrm>
        <a:off x="5707385" y="398235"/>
        <a:ext cx="2907363" cy="958622"/>
      </dsp:txXfrm>
    </dsp:sp>
    <dsp:sp modelId="{D32DA81A-F594-4FED-938F-90E2C9E4FB92}">
      <dsp:nvSpPr>
        <dsp:cNvPr id="0" name=""/>
        <dsp:cNvSpPr/>
      </dsp:nvSpPr>
      <dsp:spPr>
        <a:xfrm rot="5400000">
          <a:off x="3226302" y="2733235"/>
          <a:ext cx="1006553" cy="1145926"/>
        </a:xfrm>
        <a:prstGeom prst="bentUpArrow">
          <a:avLst>
            <a:gd name="adj1" fmla="val 32840"/>
            <a:gd name="adj2" fmla="val 25000"/>
            <a:gd name="adj3" fmla="val 35780"/>
          </a:avLst>
        </a:prstGeom>
        <a:solidFill>
          <a:schemeClr val="accent1">
            <a:tint val="5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D54E044-3B5E-4C38-B4B8-2ECEACF5A3EF}">
      <dsp:nvSpPr>
        <dsp:cNvPr id="0" name=""/>
        <dsp:cNvSpPr/>
      </dsp:nvSpPr>
      <dsp:spPr>
        <a:xfrm>
          <a:off x="3025927" y="1617450"/>
          <a:ext cx="3416423" cy="1186056"/>
        </a:xfrm>
        <a:prstGeom prst="roundRect">
          <a:avLst>
            <a:gd name="adj" fmla="val 16670"/>
          </a:avLst>
        </a:prstGeom>
        <a:solidFill>
          <a:schemeClr val="accent2"/>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pt-BR" sz="1900" b="1" kern="1200" dirty="0">
              <a:solidFill>
                <a:schemeClr val="tx1"/>
              </a:solidFill>
              <a:effectLst>
                <a:outerShdw blurRad="38100" dist="38100" dir="2700000" algn="tl">
                  <a:srgbClr val="000000">
                    <a:alpha val="43137"/>
                  </a:srgbClr>
                </a:outerShdw>
              </a:effectLst>
            </a:rPr>
            <a:t>Diagnóstico da Gestão Existente.</a:t>
          </a:r>
        </a:p>
      </dsp:txBody>
      <dsp:txXfrm>
        <a:off x="3083836" y="1675359"/>
        <a:ext cx="3300605" cy="1070238"/>
      </dsp:txXfrm>
    </dsp:sp>
    <dsp:sp modelId="{3D928A8F-5C1C-4116-84E4-7880E40A3A02}">
      <dsp:nvSpPr>
        <dsp:cNvPr id="0" name=""/>
        <dsp:cNvSpPr/>
      </dsp:nvSpPr>
      <dsp:spPr>
        <a:xfrm>
          <a:off x="6812833" y="1730567"/>
          <a:ext cx="4492422" cy="9586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ctr" anchorCtr="0">
          <a:noAutofit/>
        </a:bodyPr>
        <a:lstStyle/>
        <a:p>
          <a:pPr marL="57150" lvl="1" indent="-57150" algn="l" defTabSz="400050">
            <a:lnSpc>
              <a:spcPct val="90000"/>
            </a:lnSpc>
            <a:spcBef>
              <a:spcPct val="0"/>
            </a:spcBef>
            <a:spcAft>
              <a:spcPct val="15000"/>
            </a:spcAft>
            <a:buChar char="•"/>
          </a:pPr>
          <a:r>
            <a:rPr lang="pt-BR" sz="900" b="1" kern="1200" dirty="0">
              <a:solidFill>
                <a:schemeClr val="tx1"/>
              </a:solidFill>
              <a:effectLst>
                <a:outerShdw blurRad="38100" dist="38100" dir="2700000" algn="tl">
                  <a:srgbClr val="000000">
                    <a:alpha val="43137"/>
                  </a:srgbClr>
                </a:outerShdw>
              </a:effectLst>
            </a:rPr>
            <a:t> </a:t>
          </a:r>
          <a:r>
            <a:rPr lang="pt-BR" sz="1600" b="1" i="1" kern="1200" dirty="0">
              <a:solidFill>
                <a:schemeClr val="tx1"/>
              </a:solidFill>
              <a:effectLst>
                <a:outerShdw blurRad="38100" dist="38100" dir="2700000" algn="tl">
                  <a:srgbClr val="000000">
                    <a:alpha val="43137"/>
                  </a:srgbClr>
                </a:outerShdw>
              </a:effectLst>
            </a:rPr>
            <a:t>Avaliação dos processos de trabalho, RH e materiais disponíveis;</a:t>
          </a:r>
        </a:p>
        <a:p>
          <a:pPr marL="171450" lvl="1" indent="-171450" algn="l" defTabSz="711200">
            <a:lnSpc>
              <a:spcPct val="90000"/>
            </a:lnSpc>
            <a:spcBef>
              <a:spcPct val="0"/>
            </a:spcBef>
            <a:spcAft>
              <a:spcPct val="15000"/>
            </a:spcAft>
            <a:buChar char="•"/>
          </a:pPr>
          <a:r>
            <a:rPr lang="pt-BR" sz="1600" b="1" i="1" kern="1200" dirty="0">
              <a:solidFill>
                <a:schemeClr val="tx1"/>
              </a:solidFill>
              <a:effectLst>
                <a:outerShdw blurRad="38100" dist="38100" dir="2700000" algn="tl">
                  <a:srgbClr val="000000">
                    <a:alpha val="43137"/>
                  </a:srgbClr>
                </a:outerShdw>
              </a:effectLst>
            </a:rPr>
            <a:t>Termo de Adesão.</a:t>
          </a:r>
        </a:p>
      </dsp:txBody>
      <dsp:txXfrm>
        <a:off x="6812833" y="1730567"/>
        <a:ext cx="4492422" cy="958622"/>
      </dsp:txXfrm>
    </dsp:sp>
    <dsp:sp modelId="{0C7F30CE-6765-4C7D-ACEC-E1C4891C8AC1}">
      <dsp:nvSpPr>
        <dsp:cNvPr id="0" name=""/>
        <dsp:cNvSpPr/>
      </dsp:nvSpPr>
      <dsp:spPr>
        <a:xfrm rot="5400000">
          <a:off x="6539806" y="4065567"/>
          <a:ext cx="1006553" cy="1145926"/>
        </a:xfrm>
        <a:prstGeom prst="bentUpArrow">
          <a:avLst>
            <a:gd name="adj1" fmla="val 32840"/>
            <a:gd name="adj2" fmla="val 25000"/>
            <a:gd name="adj3" fmla="val 35780"/>
          </a:avLst>
        </a:prstGeom>
        <a:solidFill>
          <a:schemeClr val="accent1">
            <a:tint val="5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8741236-3520-4D3D-A88C-5F36E29B4E35}">
      <dsp:nvSpPr>
        <dsp:cNvPr id="0" name=""/>
        <dsp:cNvSpPr/>
      </dsp:nvSpPr>
      <dsp:spPr>
        <a:xfrm>
          <a:off x="4511595" y="2949782"/>
          <a:ext cx="3775001" cy="1186056"/>
        </a:xfrm>
        <a:prstGeom prst="roundRect">
          <a:avLst>
            <a:gd name="adj" fmla="val 16670"/>
          </a:avLst>
        </a:prstGeom>
        <a:solidFill>
          <a:srgbClr val="FFFF0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pt-BR" sz="1900" b="1" kern="1200" dirty="0">
              <a:solidFill>
                <a:schemeClr val="tx1"/>
              </a:solidFill>
              <a:effectLst>
                <a:outerShdw blurRad="38100" dist="38100" dir="2700000" algn="tl">
                  <a:srgbClr val="000000">
                    <a:alpha val="43137"/>
                  </a:srgbClr>
                </a:outerShdw>
              </a:effectLst>
            </a:rPr>
            <a:t>Elaboração e implementação do Plano de Trabalho para implantação do Pró-Gestão, conforme nível pretendido.</a:t>
          </a:r>
        </a:p>
      </dsp:txBody>
      <dsp:txXfrm>
        <a:off x="4569504" y="3007691"/>
        <a:ext cx="3659183" cy="1070238"/>
      </dsp:txXfrm>
    </dsp:sp>
    <dsp:sp modelId="{581A2070-323A-44F5-BAA5-7AF75CFCC604}">
      <dsp:nvSpPr>
        <dsp:cNvPr id="0" name=""/>
        <dsp:cNvSpPr/>
      </dsp:nvSpPr>
      <dsp:spPr>
        <a:xfrm>
          <a:off x="8285943" y="3062900"/>
          <a:ext cx="3019312" cy="9586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marL="171450" lvl="1" indent="-171450" algn="l" defTabSz="711200">
            <a:lnSpc>
              <a:spcPct val="90000"/>
            </a:lnSpc>
            <a:spcBef>
              <a:spcPct val="0"/>
            </a:spcBef>
            <a:spcAft>
              <a:spcPct val="15000"/>
            </a:spcAft>
            <a:buChar char="•"/>
          </a:pPr>
          <a:r>
            <a:rPr lang="pt-BR" sz="1600" b="1" i="1" u="none" kern="1200" dirty="0">
              <a:solidFill>
                <a:schemeClr val="tx1"/>
              </a:solidFill>
              <a:effectLst>
                <a:outerShdw blurRad="38100" dist="38100" dir="2700000" algn="tl">
                  <a:srgbClr val="000000">
                    <a:alpha val="43137"/>
                  </a:srgbClr>
                </a:outerShdw>
              </a:effectLst>
            </a:rPr>
            <a:t>Adequação dos processos de trabalho aos requisitos das ações do Programa;</a:t>
          </a:r>
        </a:p>
        <a:p>
          <a:pPr marL="171450" lvl="1" indent="-171450" algn="l" defTabSz="711200">
            <a:lnSpc>
              <a:spcPct val="90000"/>
            </a:lnSpc>
            <a:spcBef>
              <a:spcPct val="0"/>
            </a:spcBef>
            <a:spcAft>
              <a:spcPct val="15000"/>
            </a:spcAft>
            <a:buChar char="•"/>
          </a:pPr>
          <a:r>
            <a:rPr lang="pt-BR" sz="1600" b="1" i="1" u="none" kern="1200" dirty="0">
              <a:solidFill>
                <a:schemeClr val="tx1"/>
              </a:solidFill>
              <a:effectLst>
                <a:outerShdw blurRad="38100" dist="38100" dir="2700000" algn="tl">
                  <a:srgbClr val="000000">
                    <a:alpha val="43137"/>
                  </a:srgbClr>
                </a:outerShdw>
              </a:effectLst>
            </a:rPr>
            <a:t>Etapas, prazos, responsáveis, cronograma de implantação.</a:t>
          </a:r>
        </a:p>
      </dsp:txBody>
      <dsp:txXfrm>
        <a:off x="8285943" y="3062900"/>
        <a:ext cx="3019312" cy="958622"/>
      </dsp:txXfrm>
    </dsp:sp>
    <dsp:sp modelId="{9A4624C5-69BC-42CE-B75B-D58FB3342A67}">
      <dsp:nvSpPr>
        <dsp:cNvPr id="0" name=""/>
        <dsp:cNvSpPr/>
      </dsp:nvSpPr>
      <dsp:spPr>
        <a:xfrm>
          <a:off x="7846359" y="4282115"/>
          <a:ext cx="3453057" cy="978697"/>
        </a:xfrm>
        <a:prstGeom prst="roundRect">
          <a:avLst>
            <a:gd name="adj" fmla="val 16670"/>
          </a:avLst>
        </a:prstGeom>
        <a:solidFill>
          <a:srgbClr val="00B05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pt-BR" sz="1900" b="1" kern="1200" dirty="0">
              <a:solidFill>
                <a:schemeClr val="tx1"/>
              </a:solidFill>
              <a:effectLst>
                <a:outerShdw blurRad="38100" dist="38100" dir="2700000" algn="tl">
                  <a:srgbClr val="000000">
                    <a:alpha val="43137"/>
                  </a:srgbClr>
                </a:outerShdw>
              </a:effectLst>
            </a:rPr>
            <a:t>Seleção da Entidade Certificadora;</a:t>
          </a:r>
        </a:p>
        <a:p>
          <a:pPr marL="0" lvl="0" indent="0" algn="ctr" defTabSz="844550">
            <a:lnSpc>
              <a:spcPct val="90000"/>
            </a:lnSpc>
            <a:spcBef>
              <a:spcPct val="0"/>
            </a:spcBef>
            <a:spcAft>
              <a:spcPct val="35000"/>
            </a:spcAft>
            <a:buNone/>
          </a:pPr>
          <a:r>
            <a:rPr lang="pt-BR" sz="1900" b="1" kern="1200" dirty="0">
              <a:solidFill>
                <a:schemeClr val="tx1"/>
              </a:solidFill>
              <a:effectLst>
                <a:outerShdw blurRad="38100" dist="38100" dir="2700000" algn="tl">
                  <a:srgbClr val="000000">
                    <a:alpha val="43137"/>
                  </a:srgbClr>
                </a:outerShdw>
              </a:effectLst>
            </a:rPr>
            <a:t>Auditoria de certificação</a:t>
          </a:r>
          <a:r>
            <a:rPr lang="pt-BR" sz="1000" b="1" kern="1200" dirty="0">
              <a:solidFill>
                <a:schemeClr val="tx1"/>
              </a:solidFill>
              <a:effectLst>
                <a:outerShdw blurRad="38100" dist="38100" dir="2700000" algn="tl">
                  <a:srgbClr val="000000">
                    <a:alpha val="43137"/>
                  </a:srgbClr>
                </a:outerShdw>
              </a:effectLst>
            </a:rPr>
            <a:t>.</a:t>
          </a:r>
        </a:p>
      </dsp:txBody>
      <dsp:txXfrm>
        <a:off x="7894144" y="4329900"/>
        <a:ext cx="3357487" cy="883127"/>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7F6C22-2E9B-4C3B-8D8E-919592F0E6FD}">
      <dsp:nvSpPr>
        <dsp:cNvPr id="0" name=""/>
        <dsp:cNvSpPr/>
      </dsp:nvSpPr>
      <dsp:spPr>
        <a:xfrm>
          <a:off x="1913966" y="2609389"/>
          <a:ext cx="708085" cy="1688164"/>
        </a:xfrm>
        <a:custGeom>
          <a:avLst/>
          <a:gdLst/>
          <a:ahLst/>
          <a:cxnLst/>
          <a:rect l="0" t="0" r="0" b="0"/>
          <a:pathLst>
            <a:path>
              <a:moveTo>
                <a:pt x="0" y="0"/>
              </a:moveTo>
              <a:lnTo>
                <a:pt x="354042" y="0"/>
              </a:lnTo>
              <a:lnTo>
                <a:pt x="354042" y="1688164"/>
              </a:lnTo>
              <a:lnTo>
                <a:pt x="708085" y="1688164"/>
              </a:lnTo>
            </a:path>
          </a:pathLst>
        </a:custGeom>
        <a:noFill/>
        <a:ln w="1905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pt-BR" sz="600" kern="1200"/>
        </a:p>
      </dsp:txBody>
      <dsp:txXfrm>
        <a:off x="2222242" y="3407705"/>
        <a:ext cx="91532" cy="91532"/>
      </dsp:txXfrm>
    </dsp:sp>
    <dsp:sp modelId="{D17AC3BA-8162-4155-B8FE-1805227E4B71}">
      <dsp:nvSpPr>
        <dsp:cNvPr id="0" name=""/>
        <dsp:cNvSpPr/>
      </dsp:nvSpPr>
      <dsp:spPr>
        <a:xfrm>
          <a:off x="1913966" y="2609389"/>
          <a:ext cx="705041" cy="598568"/>
        </a:xfrm>
        <a:custGeom>
          <a:avLst/>
          <a:gdLst/>
          <a:ahLst/>
          <a:cxnLst/>
          <a:rect l="0" t="0" r="0" b="0"/>
          <a:pathLst>
            <a:path>
              <a:moveTo>
                <a:pt x="0" y="0"/>
              </a:moveTo>
              <a:lnTo>
                <a:pt x="352520" y="0"/>
              </a:lnTo>
              <a:lnTo>
                <a:pt x="352520" y="598568"/>
              </a:lnTo>
              <a:lnTo>
                <a:pt x="705041" y="598568"/>
              </a:lnTo>
            </a:path>
          </a:pathLst>
        </a:custGeom>
        <a:noFill/>
        <a:ln w="1905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pt-BR" sz="500" kern="1200"/>
        </a:p>
      </dsp:txBody>
      <dsp:txXfrm>
        <a:off x="2243365" y="2885552"/>
        <a:ext cx="46243" cy="46243"/>
      </dsp:txXfrm>
    </dsp:sp>
    <dsp:sp modelId="{33819A3A-93C9-4DF9-8414-1A4A0F9714A9}">
      <dsp:nvSpPr>
        <dsp:cNvPr id="0" name=""/>
        <dsp:cNvSpPr/>
      </dsp:nvSpPr>
      <dsp:spPr>
        <a:xfrm>
          <a:off x="1913966" y="2067888"/>
          <a:ext cx="586716" cy="541501"/>
        </a:xfrm>
        <a:custGeom>
          <a:avLst/>
          <a:gdLst/>
          <a:ahLst/>
          <a:cxnLst/>
          <a:rect l="0" t="0" r="0" b="0"/>
          <a:pathLst>
            <a:path>
              <a:moveTo>
                <a:pt x="0" y="541501"/>
              </a:moveTo>
              <a:lnTo>
                <a:pt x="293358" y="541501"/>
              </a:lnTo>
              <a:lnTo>
                <a:pt x="293358" y="0"/>
              </a:lnTo>
              <a:lnTo>
                <a:pt x="586716" y="0"/>
              </a:lnTo>
            </a:path>
          </a:pathLst>
        </a:custGeom>
        <a:noFill/>
        <a:ln w="1905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pt-BR" sz="500" kern="1200"/>
        </a:p>
      </dsp:txBody>
      <dsp:txXfrm>
        <a:off x="2187364" y="2318678"/>
        <a:ext cx="39920" cy="39920"/>
      </dsp:txXfrm>
    </dsp:sp>
    <dsp:sp modelId="{CB4B36B5-1B5E-4676-9BDB-0F5847DFD4C5}">
      <dsp:nvSpPr>
        <dsp:cNvPr id="0" name=""/>
        <dsp:cNvSpPr/>
      </dsp:nvSpPr>
      <dsp:spPr>
        <a:xfrm>
          <a:off x="1913966" y="934051"/>
          <a:ext cx="608224" cy="1675337"/>
        </a:xfrm>
        <a:custGeom>
          <a:avLst/>
          <a:gdLst/>
          <a:ahLst/>
          <a:cxnLst/>
          <a:rect l="0" t="0" r="0" b="0"/>
          <a:pathLst>
            <a:path>
              <a:moveTo>
                <a:pt x="0" y="1675337"/>
              </a:moveTo>
              <a:lnTo>
                <a:pt x="304112" y="1675337"/>
              </a:lnTo>
              <a:lnTo>
                <a:pt x="304112" y="0"/>
              </a:lnTo>
              <a:lnTo>
                <a:pt x="608224" y="0"/>
              </a:lnTo>
            </a:path>
          </a:pathLst>
        </a:custGeom>
        <a:noFill/>
        <a:ln w="1905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pt-BR" sz="600" kern="1200"/>
        </a:p>
      </dsp:txBody>
      <dsp:txXfrm>
        <a:off x="2173520" y="1727162"/>
        <a:ext cx="89116" cy="89116"/>
      </dsp:txXfrm>
    </dsp:sp>
    <dsp:sp modelId="{29024A4C-0B2B-4784-9D04-FAA0E99425AF}">
      <dsp:nvSpPr>
        <dsp:cNvPr id="0" name=""/>
        <dsp:cNvSpPr/>
      </dsp:nvSpPr>
      <dsp:spPr>
        <a:xfrm rot="16200000">
          <a:off x="-1350025" y="1652406"/>
          <a:ext cx="4614016" cy="1913966"/>
        </a:xfrm>
        <a:prstGeom prst="rect">
          <a:avLst/>
        </a:prstGeom>
        <a:solidFill>
          <a:schemeClr val="accent2"/>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40005" rIns="40005" bIns="40005" numCol="1" spcCol="1270" anchor="ctr" anchorCtr="0">
          <a:noAutofit/>
        </a:bodyPr>
        <a:lstStyle/>
        <a:p>
          <a:pPr marL="0" lvl="0" indent="0" algn="ctr" defTabSz="2800350">
            <a:lnSpc>
              <a:spcPct val="90000"/>
            </a:lnSpc>
            <a:spcBef>
              <a:spcPct val="0"/>
            </a:spcBef>
            <a:spcAft>
              <a:spcPct val="35000"/>
            </a:spcAft>
            <a:buNone/>
          </a:pPr>
          <a:r>
            <a:rPr lang="pt-BR" sz="6300" b="1" u="none" kern="1200" dirty="0">
              <a:solidFill>
                <a:schemeClr val="tx1"/>
              </a:solidFill>
              <a:effectLst>
                <a:outerShdw blurRad="38100" dist="38100" dir="2700000" algn="tl">
                  <a:srgbClr val="000000">
                    <a:alpha val="43137"/>
                  </a:srgbClr>
                </a:outerShdw>
              </a:effectLst>
            </a:rPr>
            <a:t>Objeto do Programa:</a:t>
          </a:r>
        </a:p>
      </dsp:txBody>
      <dsp:txXfrm>
        <a:off x="-1350025" y="1652406"/>
        <a:ext cx="4614016" cy="1913966"/>
      </dsp:txXfrm>
    </dsp:sp>
    <dsp:sp modelId="{241A9383-C428-4CC3-A2BD-8CF0B353EF98}">
      <dsp:nvSpPr>
        <dsp:cNvPr id="0" name=""/>
        <dsp:cNvSpPr/>
      </dsp:nvSpPr>
      <dsp:spPr>
        <a:xfrm>
          <a:off x="2522190" y="495720"/>
          <a:ext cx="8927081" cy="876663"/>
        </a:xfrm>
        <a:prstGeom prst="rect">
          <a:avLst/>
        </a:prstGeom>
        <a:solidFill>
          <a:srgbClr val="FFFF0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pt-BR" sz="2000" b="1" i="0" kern="1200" dirty="0">
              <a:solidFill>
                <a:schemeClr val="tx1"/>
              </a:solidFill>
              <a:effectLst>
                <a:outerShdw blurRad="38100" dist="38100" dir="2700000" algn="tl">
                  <a:srgbClr val="000000">
                    <a:alpha val="43137"/>
                  </a:srgbClr>
                </a:outerShdw>
              </a:effectLst>
              <a:latin typeface="+mn-lt"/>
            </a:rPr>
            <a:t>Maior controle dos ativos </a:t>
          </a:r>
          <a:r>
            <a:rPr lang="pt-BR" sz="1600" b="1" i="0" kern="1200" dirty="0">
              <a:solidFill>
                <a:schemeClr val="tx1"/>
              </a:solidFill>
              <a:effectLst>
                <a:outerShdw blurRad="38100" dist="38100" dir="2700000" algn="tl">
                  <a:srgbClr val="000000">
                    <a:alpha val="43137"/>
                  </a:srgbClr>
                </a:outerShdw>
              </a:effectLst>
              <a:latin typeface="+mn-lt"/>
            </a:rPr>
            <a:t>(definição do plano de custeio; arrecadação das contribuições; aplicação dos recursos segundo parâmetros estabelecidos pelo Conselho Monetário Nacional).</a:t>
          </a:r>
        </a:p>
      </dsp:txBody>
      <dsp:txXfrm>
        <a:off x="2522190" y="495720"/>
        <a:ext cx="8927081" cy="876663"/>
      </dsp:txXfrm>
    </dsp:sp>
    <dsp:sp modelId="{6C158D7F-847C-410E-9227-A68E653EC90A}">
      <dsp:nvSpPr>
        <dsp:cNvPr id="0" name=""/>
        <dsp:cNvSpPr/>
      </dsp:nvSpPr>
      <dsp:spPr>
        <a:xfrm>
          <a:off x="2500682" y="1591549"/>
          <a:ext cx="8948589" cy="952678"/>
        </a:xfrm>
        <a:prstGeom prst="rect">
          <a:avLst/>
        </a:prstGeom>
        <a:solidFill>
          <a:schemeClr val="accent4"/>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pt-BR" sz="2000" b="1" i="0" kern="1200" dirty="0">
              <a:solidFill>
                <a:schemeClr val="tx1"/>
              </a:solidFill>
              <a:effectLst>
                <a:outerShdw blurRad="38100" dist="38100" dir="2700000" algn="tl">
                  <a:srgbClr val="000000">
                    <a:alpha val="43137"/>
                  </a:srgbClr>
                </a:outerShdw>
              </a:effectLst>
              <a:latin typeface="+mn-lt"/>
            </a:rPr>
            <a:t>Maior controle dos passivos </a:t>
          </a:r>
          <a:r>
            <a:rPr lang="pt-BR" sz="1600" b="1" i="0" kern="1200" dirty="0">
              <a:solidFill>
                <a:schemeClr val="tx1"/>
              </a:solidFill>
              <a:effectLst>
                <a:outerShdw blurRad="38100" dist="38100" dir="2700000" algn="tl">
                  <a:srgbClr val="000000">
                    <a:alpha val="43137"/>
                  </a:srgbClr>
                </a:outerShdw>
              </a:effectLst>
              <a:latin typeface="+mn-lt"/>
            </a:rPr>
            <a:t>(gestão dos segurados e de suas bases de dados; concessão de benefícios nos termos da legislação; manutenção e pagamento dos benefícios).</a:t>
          </a:r>
        </a:p>
      </dsp:txBody>
      <dsp:txXfrm>
        <a:off x="2500682" y="1591549"/>
        <a:ext cx="8948589" cy="952678"/>
      </dsp:txXfrm>
    </dsp:sp>
    <dsp:sp modelId="{6E2B6044-662F-4070-8942-E66DA2EAF825}">
      <dsp:nvSpPr>
        <dsp:cNvPr id="0" name=""/>
        <dsp:cNvSpPr/>
      </dsp:nvSpPr>
      <dsp:spPr>
        <a:xfrm>
          <a:off x="2619007" y="2769626"/>
          <a:ext cx="8830264" cy="876663"/>
        </a:xfrm>
        <a:prstGeom prst="rect">
          <a:avLst/>
        </a:prstGeom>
        <a:solidFill>
          <a:schemeClr val="accent6"/>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Font typeface="Wingdings" panose="05000000000000000000" pitchFamily="2" charset="2"/>
            <a:buNone/>
          </a:pPr>
          <a:r>
            <a:rPr lang="pt-BR" sz="2000" b="1" i="0" kern="1200" dirty="0">
              <a:solidFill>
                <a:schemeClr val="tx1"/>
              </a:solidFill>
              <a:effectLst>
                <a:outerShdw blurRad="38100" dist="38100" dir="2700000" algn="tl">
                  <a:srgbClr val="000000">
                    <a:alpha val="43137"/>
                  </a:srgbClr>
                </a:outerShdw>
              </a:effectLst>
              <a:latin typeface="+mn-lt"/>
            </a:rPr>
            <a:t>Fomento da transparência e o fortalecimento do controle social. </a:t>
          </a:r>
        </a:p>
      </dsp:txBody>
      <dsp:txXfrm>
        <a:off x="2619007" y="2769626"/>
        <a:ext cx="8830264" cy="876663"/>
      </dsp:txXfrm>
    </dsp:sp>
    <dsp:sp modelId="{7D62E61C-069C-4EE5-823B-79FFF408BA3E}">
      <dsp:nvSpPr>
        <dsp:cNvPr id="0" name=""/>
        <dsp:cNvSpPr/>
      </dsp:nvSpPr>
      <dsp:spPr>
        <a:xfrm>
          <a:off x="2622051" y="3859222"/>
          <a:ext cx="8773905" cy="876663"/>
        </a:xfrm>
        <a:prstGeom prst="rect">
          <a:avLst/>
        </a:prstGeom>
        <a:solidFill>
          <a:schemeClr val="bg1"/>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Font typeface="Wingdings" panose="05000000000000000000" pitchFamily="2" charset="2"/>
            <a:buNone/>
          </a:pPr>
          <a:r>
            <a:rPr lang="pt-BR" sz="2000" b="1" i="0" kern="1200" dirty="0">
              <a:solidFill>
                <a:schemeClr val="tx1"/>
              </a:solidFill>
              <a:effectLst>
                <a:outerShdw blurRad="38100" dist="38100" dir="2700000" algn="tl">
                  <a:srgbClr val="000000">
                    <a:alpha val="43137"/>
                  </a:srgbClr>
                </a:outerShdw>
              </a:effectLst>
              <a:latin typeface="+mn-lt"/>
            </a:rPr>
            <a:t>Oferecer melhores condições para perseguir a sustentabilidade do RPPS</a:t>
          </a:r>
        </a:p>
      </dsp:txBody>
      <dsp:txXfrm>
        <a:off x="2622051" y="3859222"/>
        <a:ext cx="8773905" cy="876663"/>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4C0173-E593-4B64-8A29-7FC8AA8938E5}" type="datetimeFigureOut">
              <a:rPr lang="pt-BR" smtClean="0"/>
              <a:t>21/05/2024</a:t>
            </a:fld>
            <a:endParaRPr lang="pt-BR"/>
          </a:p>
        </p:txBody>
      </p:sp>
      <p:sp>
        <p:nvSpPr>
          <p:cNvPr id="4" name="Espaço Reservado para Imagem de Sl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C542E10-EA11-419B-A6BC-D5F97FD10097}" type="slidenum">
              <a:rPr lang="pt-BR" smtClean="0"/>
              <a:t>‹nº›</a:t>
            </a:fld>
            <a:endParaRPr lang="pt-BR"/>
          </a:p>
        </p:txBody>
      </p:sp>
    </p:spTree>
    <p:extLst>
      <p:ext uri="{BB962C8B-B14F-4D97-AF65-F5344CB8AC3E}">
        <p14:creationId xmlns:p14="http://schemas.microsoft.com/office/powerpoint/2010/main" val="12355883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Espaço Reservado para Imagem de Slide 1"/>
          <p:cNvSpPr>
            <a:spLocks noGrp="1" noRot="1" noChangeAspect="1"/>
          </p:cNvSpPr>
          <p:nvPr>
            <p:ph type="sldImg"/>
          </p:nvPr>
        </p:nvSpPr>
        <p:spPr>
          <a:ln/>
        </p:spPr>
      </p:sp>
      <p:sp>
        <p:nvSpPr>
          <p:cNvPr id="26626" name="Espaço Reservado para Anotações 2"/>
          <p:cNvSpPr>
            <a:spLocks noGrp="1"/>
          </p:cNvSpPr>
          <p:nvPr>
            <p:ph type="body" idx="1"/>
          </p:nvPr>
        </p:nvSpPr>
        <p:spPr>
          <a:noFill/>
        </p:spPr>
        <p:txBody>
          <a:bodyPr/>
          <a:lstStyle/>
          <a:p>
            <a:pPr eaLnBrk="1" hangingPunct="1"/>
            <a:endParaRPr lang="pt-BR" dirty="0"/>
          </a:p>
        </p:txBody>
      </p:sp>
    </p:spTree>
    <p:extLst>
      <p:ext uri="{BB962C8B-B14F-4D97-AF65-F5344CB8AC3E}">
        <p14:creationId xmlns:p14="http://schemas.microsoft.com/office/powerpoint/2010/main" val="11290102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a:defRPr/>
            </a:pPr>
            <a:fld id="{9EFDCEBD-067D-4BC9-B2DC-569E0D54A901}" type="slidenum">
              <a:rPr lang="pt-BR" smtClean="0"/>
              <a:pPr>
                <a:defRPr/>
              </a:pPr>
              <a:t>38</a:t>
            </a:fld>
            <a:endParaRPr lang="pt-BR" dirty="0"/>
          </a:p>
        </p:txBody>
      </p:sp>
    </p:spTree>
    <p:extLst>
      <p:ext uri="{BB962C8B-B14F-4D97-AF65-F5344CB8AC3E}">
        <p14:creationId xmlns:p14="http://schemas.microsoft.com/office/powerpoint/2010/main" val="31866850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a:defRPr/>
            </a:pPr>
            <a:fld id="{9EFDCEBD-067D-4BC9-B2DC-569E0D54A901}" type="slidenum">
              <a:rPr lang="pt-BR" smtClean="0"/>
              <a:pPr>
                <a:defRPr/>
              </a:pPr>
              <a:t>29</a:t>
            </a:fld>
            <a:endParaRPr lang="pt-BR" dirty="0"/>
          </a:p>
        </p:txBody>
      </p:sp>
    </p:spTree>
    <p:extLst>
      <p:ext uri="{BB962C8B-B14F-4D97-AF65-F5344CB8AC3E}">
        <p14:creationId xmlns:p14="http://schemas.microsoft.com/office/powerpoint/2010/main" val="35560254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C3F69E-AEC7-49FA-857A-59F3EFE68B66}"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709452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a:defRPr/>
            </a:pPr>
            <a:fld id="{9EFDCEBD-067D-4BC9-B2DC-569E0D54A901}" type="slidenum">
              <a:rPr lang="pt-BR" smtClean="0"/>
              <a:pPr>
                <a:defRPr/>
              </a:pPr>
              <a:t>31</a:t>
            </a:fld>
            <a:endParaRPr lang="pt-BR" dirty="0"/>
          </a:p>
        </p:txBody>
      </p:sp>
    </p:spTree>
    <p:extLst>
      <p:ext uri="{BB962C8B-B14F-4D97-AF65-F5344CB8AC3E}">
        <p14:creationId xmlns:p14="http://schemas.microsoft.com/office/powerpoint/2010/main" val="29425655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a:defRPr/>
            </a:pPr>
            <a:fld id="{9EFDCEBD-067D-4BC9-B2DC-569E0D54A901}" type="slidenum">
              <a:rPr lang="pt-BR" smtClean="0"/>
              <a:pPr>
                <a:defRPr/>
              </a:pPr>
              <a:t>32</a:t>
            </a:fld>
            <a:endParaRPr lang="pt-BR" dirty="0"/>
          </a:p>
        </p:txBody>
      </p:sp>
    </p:spTree>
    <p:extLst>
      <p:ext uri="{BB962C8B-B14F-4D97-AF65-F5344CB8AC3E}">
        <p14:creationId xmlns:p14="http://schemas.microsoft.com/office/powerpoint/2010/main" val="6936919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a:defRPr/>
            </a:pPr>
            <a:fld id="{9EFDCEBD-067D-4BC9-B2DC-569E0D54A901}" type="slidenum">
              <a:rPr lang="pt-BR" smtClean="0"/>
              <a:pPr>
                <a:defRPr/>
              </a:pPr>
              <a:t>33</a:t>
            </a:fld>
            <a:endParaRPr lang="pt-BR" dirty="0"/>
          </a:p>
        </p:txBody>
      </p:sp>
    </p:spTree>
    <p:extLst>
      <p:ext uri="{BB962C8B-B14F-4D97-AF65-F5344CB8AC3E}">
        <p14:creationId xmlns:p14="http://schemas.microsoft.com/office/powerpoint/2010/main" val="8205676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a:defRPr/>
            </a:pPr>
            <a:fld id="{9EFDCEBD-067D-4BC9-B2DC-569E0D54A901}" type="slidenum">
              <a:rPr lang="pt-BR" smtClean="0"/>
              <a:pPr>
                <a:defRPr/>
              </a:pPr>
              <a:t>35</a:t>
            </a:fld>
            <a:endParaRPr lang="pt-BR" dirty="0"/>
          </a:p>
        </p:txBody>
      </p:sp>
    </p:spTree>
    <p:extLst>
      <p:ext uri="{BB962C8B-B14F-4D97-AF65-F5344CB8AC3E}">
        <p14:creationId xmlns:p14="http://schemas.microsoft.com/office/powerpoint/2010/main" val="7066774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a:defRPr/>
            </a:pPr>
            <a:fld id="{9EFDCEBD-067D-4BC9-B2DC-569E0D54A901}" type="slidenum">
              <a:rPr lang="pt-BR" smtClean="0"/>
              <a:pPr>
                <a:defRPr/>
              </a:pPr>
              <a:t>36</a:t>
            </a:fld>
            <a:endParaRPr lang="pt-BR" dirty="0"/>
          </a:p>
        </p:txBody>
      </p:sp>
    </p:spTree>
    <p:extLst>
      <p:ext uri="{BB962C8B-B14F-4D97-AF65-F5344CB8AC3E}">
        <p14:creationId xmlns:p14="http://schemas.microsoft.com/office/powerpoint/2010/main" val="1742624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a:defRPr/>
            </a:pPr>
            <a:fld id="{9EFDCEBD-067D-4BC9-B2DC-569E0D54A901}" type="slidenum">
              <a:rPr lang="pt-BR" smtClean="0"/>
              <a:pPr>
                <a:defRPr/>
              </a:pPr>
              <a:t>37</a:t>
            </a:fld>
            <a:endParaRPr lang="pt-BR" dirty="0"/>
          </a:p>
        </p:txBody>
      </p:sp>
    </p:spTree>
    <p:extLst>
      <p:ext uri="{BB962C8B-B14F-4D97-AF65-F5344CB8AC3E}">
        <p14:creationId xmlns:p14="http://schemas.microsoft.com/office/powerpoint/2010/main" val="36824024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9E091B7-5E67-9271-FC2D-CE677578DE18}"/>
              </a:ext>
            </a:extLst>
          </p:cNvPr>
          <p:cNvSpPr>
            <a:spLocks noGrp="1"/>
          </p:cNvSpPr>
          <p:nvPr>
            <p:ph type="ctrTitle"/>
          </p:nvPr>
        </p:nvSpPr>
        <p:spPr>
          <a:xfrm>
            <a:off x="1524000" y="1122363"/>
            <a:ext cx="9144000" cy="2387600"/>
          </a:xfrm>
        </p:spPr>
        <p:txBody>
          <a:bodyPr anchor="b"/>
          <a:lstStyle>
            <a:lvl1pPr algn="ctr">
              <a:defRPr sz="6000"/>
            </a:lvl1pPr>
          </a:lstStyle>
          <a:p>
            <a:r>
              <a:rPr lang="pt-BR"/>
              <a:t>Clique para editar o título Mestre</a:t>
            </a:r>
          </a:p>
        </p:txBody>
      </p:sp>
      <p:sp>
        <p:nvSpPr>
          <p:cNvPr id="3" name="Subtítulo 2">
            <a:extLst>
              <a:ext uri="{FF2B5EF4-FFF2-40B4-BE49-F238E27FC236}">
                <a16:creationId xmlns:a16="http://schemas.microsoft.com/office/drawing/2014/main" id="{E1C69E67-038D-6C2B-D92A-7387A95584F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p>
        </p:txBody>
      </p:sp>
      <p:sp>
        <p:nvSpPr>
          <p:cNvPr id="4" name="Espaço Reservado para Data 3">
            <a:extLst>
              <a:ext uri="{FF2B5EF4-FFF2-40B4-BE49-F238E27FC236}">
                <a16:creationId xmlns:a16="http://schemas.microsoft.com/office/drawing/2014/main" id="{DEB4C6E4-E9D2-6FCA-5E09-7801320A397F}"/>
              </a:ext>
            </a:extLst>
          </p:cNvPr>
          <p:cNvSpPr>
            <a:spLocks noGrp="1"/>
          </p:cNvSpPr>
          <p:nvPr>
            <p:ph type="dt" sz="half" idx="10"/>
          </p:nvPr>
        </p:nvSpPr>
        <p:spPr/>
        <p:txBody>
          <a:bodyPr/>
          <a:lstStyle/>
          <a:p>
            <a:fld id="{C0F73546-BA6D-4E5B-9414-8358AA4BDEE0}" type="datetimeFigureOut">
              <a:rPr lang="pt-BR" smtClean="0"/>
              <a:t>21/05/2024</a:t>
            </a:fld>
            <a:endParaRPr lang="pt-BR"/>
          </a:p>
        </p:txBody>
      </p:sp>
      <p:sp>
        <p:nvSpPr>
          <p:cNvPr id="5" name="Espaço Reservado para Rodapé 4">
            <a:extLst>
              <a:ext uri="{FF2B5EF4-FFF2-40B4-BE49-F238E27FC236}">
                <a16:creationId xmlns:a16="http://schemas.microsoft.com/office/drawing/2014/main" id="{8B4AA6AD-D99B-FED2-4116-877F5F39F1FD}"/>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5CCA1040-61E5-9B23-BB4D-AD4B804F9927}"/>
              </a:ext>
            </a:extLst>
          </p:cNvPr>
          <p:cNvSpPr>
            <a:spLocks noGrp="1"/>
          </p:cNvSpPr>
          <p:nvPr>
            <p:ph type="sldNum" sz="quarter" idx="12"/>
          </p:nvPr>
        </p:nvSpPr>
        <p:spPr/>
        <p:txBody>
          <a:bodyPr/>
          <a:lstStyle/>
          <a:p>
            <a:fld id="{92D68F65-F041-4C57-A86D-E8BD85735819}" type="slidenum">
              <a:rPr lang="pt-BR" smtClean="0"/>
              <a:t>‹nº›</a:t>
            </a:fld>
            <a:endParaRPr lang="pt-BR"/>
          </a:p>
        </p:txBody>
      </p:sp>
    </p:spTree>
    <p:extLst>
      <p:ext uri="{BB962C8B-B14F-4D97-AF65-F5344CB8AC3E}">
        <p14:creationId xmlns:p14="http://schemas.microsoft.com/office/powerpoint/2010/main" val="12845265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4680EE0-3553-A6EF-311E-9C2A18A8C46F}"/>
              </a:ext>
            </a:extLst>
          </p:cNvPr>
          <p:cNvSpPr>
            <a:spLocks noGrp="1"/>
          </p:cNvSpPr>
          <p:nvPr>
            <p:ph type="title"/>
          </p:nvPr>
        </p:nvSpPr>
        <p:spPr/>
        <p:txBody>
          <a:bodyPr/>
          <a:lstStyle/>
          <a:p>
            <a:r>
              <a:rPr lang="pt-BR"/>
              <a:t>Clique para editar o título Mestre</a:t>
            </a:r>
          </a:p>
        </p:txBody>
      </p:sp>
      <p:sp>
        <p:nvSpPr>
          <p:cNvPr id="3" name="Espaço Reservado para Texto Vertical 2">
            <a:extLst>
              <a:ext uri="{FF2B5EF4-FFF2-40B4-BE49-F238E27FC236}">
                <a16:creationId xmlns:a16="http://schemas.microsoft.com/office/drawing/2014/main" id="{CA653BEE-1825-C9AC-1FB5-F2E852A87DAA}"/>
              </a:ext>
            </a:extLst>
          </p:cNvPr>
          <p:cNvSpPr>
            <a:spLocks noGrp="1"/>
          </p:cNvSpPr>
          <p:nvPr>
            <p:ph type="body" orient="vert" idx="1"/>
          </p:nvPr>
        </p:nvSpPr>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707EE0DF-5221-9298-DE26-7F05FBB6ACA6}"/>
              </a:ext>
            </a:extLst>
          </p:cNvPr>
          <p:cNvSpPr>
            <a:spLocks noGrp="1"/>
          </p:cNvSpPr>
          <p:nvPr>
            <p:ph type="dt" sz="half" idx="10"/>
          </p:nvPr>
        </p:nvSpPr>
        <p:spPr/>
        <p:txBody>
          <a:bodyPr/>
          <a:lstStyle/>
          <a:p>
            <a:fld id="{C0F73546-BA6D-4E5B-9414-8358AA4BDEE0}" type="datetimeFigureOut">
              <a:rPr lang="pt-BR" smtClean="0"/>
              <a:t>21/05/2024</a:t>
            </a:fld>
            <a:endParaRPr lang="pt-BR"/>
          </a:p>
        </p:txBody>
      </p:sp>
      <p:sp>
        <p:nvSpPr>
          <p:cNvPr id="5" name="Espaço Reservado para Rodapé 4">
            <a:extLst>
              <a:ext uri="{FF2B5EF4-FFF2-40B4-BE49-F238E27FC236}">
                <a16:creationId xmlns:a16="http://schemas.microsoft.com/office/drawing/2014/main" id="{BAE2A648-B996-9ABC-B70D-56F807094874}"/>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0961D3EC-E5A6-E097-AD36-6182A3DEA4E5}"/>
              </a:ext>
            </a:extLst>
          </p:cNvPr>
          <p:cNvSpPr>
            <a:spLocks noGrp="1"/>
          </p:cNvSpPr>
          <p:nvPr>
            <p:ph type="sldNum" sz="quarter" idx="12"/>
          </p:nvPr>
        </p:nvSpPr>
        <p:spPr/>
        <p:txBody>
          <a:bodyPr/>
          <a:lstStyle/>
          <a:p>
            <a:fld id="{92D68F65-F041-4C57-A86D-E8BD85735819}" type="slidenum">
              <a:rPr lang="pt-BR" smtClean="0"/>
              <a:t>‹nº›</a:t>
            </a:fld>
            <a:endParaRPr lang="pt-BR"/>
          </a:p>
        </p:txBody>
      </p:sp>
    </p:spTree>
    <p:extLst>
      <p:ext uri="{BB962C8B-B14F-4D97-AF65-F5344CB8AC3E}">
        <p14:creationId xmlns:p14="http://schemas.microsoft.com/office/powerpoint/2010/main" val="33690700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D6D5042B-AD19-E344-93C6-C119A80C7495}"/>
              </a:ext>
            </a:extLst>
          </p:cNvPr>
          <p:cNvSpPr>
            <a:spLocks noGrp="1"/>
          </p:cNvSpPr>
          <p:nvPr>
            <p:ph type="title" orient="vert"/>
          </p:nvPr>
        </p:nvSpPr>
        <p:spPr>
          <a:xfrm>
            <a:off x="8724900" y="365125"/>
            <a:ext cx="2628900" cy="5811838"/>
          </a:xfrm>
        </p:spPr>
        <p:txBody>
          <a:bodyPr vert="eaVert"/>
          <a:lstStyle/>
          <a:p>
            <a:r>
              <a:rPr lang="pt-BR"/>
              <a:t>Clique para editar o título Mestre</a:t>
            </a:r>
          </a:p>
        </p:txBody>
      </p:sp>
      <p:sp>
        <p:nvSpPr>
          <p:cNvPr id="3" name="Espaço Reservado para Texto Vertical 2">
            <a:extLst>
              <a:ext uri="{FF2B5EF4-FFF2-40B4-BE49-F238E27FC236}">
                <a16:creationId xmlns:a16="http://schemas.microsoft.com/office/drawing/2014/main" id="{D829A0E6-4957-340A-78CC-4826C3860EC1}"/>
              </a:ext>
            </a:extLst>
          </p:cNvPr>
          <p:cNvSpPr>
            <a:spLocks noGrp="1"/>
          </p:cNvSpPr>
          <p:nvPr>
            <p:ph type="body" orient="vert" idx="1"/>
          </p:nvPr>
        </p:nvSpPr>
        <p:spPr>
          <a:xfrm>
            <a:off x="838200" y="365125"/>
            <a:ext cx="7734300" cy="5811838"/>
          </a:xfrm>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772BF28C-BDBA-25F8-51A6-D81F67491689}"/>
              </a:ext>
            </a:extLst>
          </p:cNvPr>
          <p:cNvSpPr>
            <a:spLocks noGrp="1"/>
          </p:cNvSpPr>
          <p:nvPr>
            <p:ph type="dt" sz="half" idx="10"/>
          </p:nvPr>
        </p:nvSpPr>
        <p:spPr/>
        <p:txBody>
          <a:bodyPr/>
          <a:lstStyle/>
          <a:p>
            <a:fld id="{C0F73546-BA6D-4E5B-9414-8358AA4BDEE0}" type="datetimeFigureOut">
              <a:rPr lang="pt-BR" smtClean="0"/>
              <a:t>21/05/2024</a:t>
            </a:fld>
            <a:endParaRPr lang="pt-BR"/>
          </a:p>
        </p:txBody>
      </p:sp>
      <p:sp>
        <p:nvSpPr>
          <p:cNvPr id="5" name="Espaço Reservado para Rodapé 4">
            <a:extLst>
              <a:ext uri="{FF2B5EF4-FFF2-40B4-BE49-F238E27FC236}">
                <a16:creationId xmlns:a16="http://schemas.microsoft.com/office/drawing/2014/main" id="{D4DD4B96-DA53-03A2-E805-DA0A1BFC0293}"/>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08539BD3-5E26-4650-EAF5-9F74A2BA9329}"/>
              </a:ext>
            </a:extLst>
          </p:cNvPr>
          <p:cNvSpPr>
            <a:spLocks noGrp="1"/>
          </p:cNvSpPr>
          <p:nvPr>
            <p:ph type="sldNum" sz="quarter" idx="12"/>
          </p:nvPr>
        </p:nvSpPr>
        <p:spPr/>
        <p:txBody>
          <a:bodyPr/>
          <a:lstStyle/>
          <a:p>
            <a:fld id="{92D68F65-F041-4C57-A86D-E8BD85735819}" type="slidenum">
              <a:rPr lang="pt-BR" smtClean="0"/>
              <a:t>‹nº›</a:t>
            </a:fld>
            <a:endParaRPr lang="pt-BR"/>
          </a:p>
        </p:txBody>
      </p:sp>
    </p:spTree>
    <p:extLst>
      <p:ext uri="{BB962C8B-B14F-4D97-AF65-F5344CB8AC3E}">
        <p14:creationId xmlns:p14="http://schemas.microsoft.com/office/powerpoint/2010/main" val="37226283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4_Título e conteúdo">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eaLnBrk="0" hangingPunct="0">
              <a:defRPr/>
            </a:lvl1pPr>
          </a:lstStyle>
          <a:p>
            <a:fld id="{BA505103-445D-4C3C-891E-47608494EA36}" type="slidenum">
              <a:rPr lang="en-US" altLang="pt-BR"/>
              <a:pPr/>
              <a:t>‹nº›</a:t>
            </a:fld>
            <a:endParaRPr lang="en-US" altLang="pt-BR" dirty="0"/>
          </a:p>
        </p:txBody>
      </p:sp>
    </p:spTree>
    <p:extLst>
      <p:ext uri="{BB962C8B-B14F-4D97-AF65-F5344CB8AC3E}">
        <p14:creationId xmlns:p14="http://schemas.microsoft.com/office/powerpoint/2010/main" val="2383335898"/>
      </p:ext>
    </p:extLst>
  </p:cSld>
  <p:clrMapOvr>
    <a:overrideClrMapping bg1="lt1" tx1="dk1" bg2="lt2" tx2="dk2" accent1="accent1" accent2="accent2" accent3="accent3" accent4="accent4" accent5="accent5" accent6="accent6" hlink="hlink" folHlink="folHlink"/>
  </p:clrMapOvr>
  <p:transition spd="slow">
    <p:circl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BDC5C40-252A-A20C-8202-C44889967C75}"/>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5F0D7E4E-0B25-2D53-ABB5-DD1CE21E16C0}"/>
              </a:ext>
            </a:extLst>
          </p:cNvPr>
          <p:cNvSpPr>
            <a:spLocks noGrp="1"/>
          </p:cNvSpPr>
          <p:nvPr>
            <p:ph idx="1"/>
          </p:nvPr>
        </p:nvSpPr>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1F27118B-9479-268B-2746-5CF254080536}"/>
              </a:ext>
            </a:extLst>
          </p:cNvPr>
          <p:cNvSpPr>
            <a:spLocks noGrp="1"/>
          </p:cNvSpPr>
          <p:nvPr>
            <p:ph type="dt" sz="half" idx="10"/>
          </p:nvPr>
        </p:nvSpPr>
        <p:spPr/>
        <p:txBody>
          <a:bodyPr/>
          <a:lstStyle/>
          <a:p>
            <a:fld id="{C0F73546-BA6D-4E5B-9414-8358AA4BDEE0}" type="datetimeFigureOut">
              <a:rPr lang="pt-BR" smtClean="0"/>
              <a:t>21/05/2024</a:t>
            </a:fld>
            <a:endParaRPr lang="pt-BR"/>
          </a:p>
        </p:txBody>
      </p:sp>
      <p:sp>
        <p:nvSpPr>
          <p:cNvPr id="5" name="Espaço Reservado para Rodapé 4">
            <a:extLst>
              <a:ext uri="{FF2B5EF4-FFF2-40B4-BE49-F238E27FC236}">
                <a16:creationId xmlns:a16="http://schemas.microsoft.com/office/drawing/2014/main" id="{FB99A5F4-13E5-133D-5A1E-E6C377D33D43}"/>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4354EF03-0995-36D0-2B3B-66EA60907990}"/>
              </a:ext>
            </a:extLst>
          </p:cNvPr>
          <p:cNvSpPr>
            <a:spLocks noGrp="1"/>
          </p:cNvSpPr>
          <p:nvPr>
            <p:ph type="sldNum" sz="quarter" idx="12"/>
          </p:nvPr>
        </p:nvSpPr>
        <p:spPr/>
        <p:txBody>
          <a:bodyPr/>
          <a:lstStyle/>
          <a:p>
            <a:fld id="{92D68F65-F041-4C57-A86D-E8BD85735819}" type="slidenum">
              <a:rPr lang="pt-BR" smtClean="0"/>
              <a:t>‹nº›</a:t>
            </a:fld>
            <a:endParaRPr lang="pt-BR"/>
          </a:p>
        </p:txBody>
      </p:sp>
    </p:spTree>
    <p:extLst>
      <p:ext uri="{BB962C8B-B14F-4D97-AF65-F5344CB8AC3E}">
        <p14:creationId xmlns:p14="http://schemas.microsoft.com/office/powerpoint/2010/main" val="22827534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2AA5CD0-8FF7-C807-1EF2-36006410CF82}"/>
              </a:ext>
            </a:extLst>
          </p:cNvPr>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p>
        </p:txBody>
      </p:sp>
      <p:sp>
        <p:nvSpPr>
          <p:cNvPr id="3" name="Espaço Reservado para Texto 2">
            <a:extLst>
              <a:ext uri="{FF2B5EF4-FFF2-40B4-BE49-F238E27FC236}">
                <a16:creationId xmlns:a16="http://schemas.microsoft.com/office/drawing/2014/main" id="{ADCFADF8-C1D4-EF6C-4DA0-824379C04EC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pt-BR"/>
              <a:t>Clique para editar os estilos de texto Mestres</a:t>
            </a:r>
          </a:p>
        </p:txBody>
      </p:sp>
      <p:sp>
        <p:nvSpPr>
          <p:cNvPr id="4" name="Espaço Reservado para Data 3">
            <a:extLst>
              <a:ext uri="{FF2B5EF4-FFF2-40B4-BE49-F238E27FC236}">
                <a16:creationId xmlns:a16="http://schemas.microsoft.com/office/drawing/2014/main" id="{0420F362-655B-0B60-0A8A-6B372CE3B150}"/>
              </a:ext>
            </a:extLst>
          </p:cNvPr>
          <p:cNvSpPr>
            <a:spLocks noGrp="1"/>
          </p:cNvSpPr>
          <p:nvPr>
            <p:ph type="dt" sz="half" idx="10"/>
          </p:nvPr>
        </p:nvSpPr>
        <p:spPr/>
        <p:txBody>
          <a:bodyPr/>
          <a:lstStyle/>
          <a:p>
            <a:fld id="{C0F73546-BA6D-4E5B-9414-8358AA4BDEE0}" type="datetimeFigureOut">
              <a:rPr lang="pt-BR" smtClean="0"/>
              <a:t>21/05/2024</a:t>
            </a:fld>
            <a:endParaRPr lang="pt-BR"/>
          </a:p>
        </p:txBody>
      </p:sp>
      <p:sp>
        <p:nvSpPr>
          <p:cNvPr id="5" name="Espaço Reservado para Rodapé 4">
            <a:extLst>
              <a:ext uri="{FF2B5EF4-FFF2-40B4-BE49-F238E27FC236}">
                <a16:creationId xmlns:a16="http://schemas.microsoft.com/office/drawing/2014/main" id="{8B23367C-2123-6523-9929-D123D8712894}"/>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D587D4C3-DC59-A4E2-8149-7384BD15D083}"/>
              </a:ext>
            </a:extLst>
          </p:cNvPr>
          <p:cNvSpPr>
            <a:spLocks noGrp="1"/>
          </p:cNvSpPr>
          <p:nvPr>
            <p:ph type="sldNum" sz="quarter" idx="12"/>
          </p:nvPr>
        </p:nvSpPr>
        <p:spPr/>
        <p:txBody>
          <a:bodyPr/>
          <a:lstStyle/>
          <a:p>
            <a:fld id="{92D68F65-F041-4C57-A86D-E8BD85735819}" type="slidenum">
              <a:rPr lang="pt-BR" smtClean="0"/>
              <a:t>‹nº›</a:t>
            </a:fld>
            <a:endParaRPr lang="pt-BR"/>
          </a:p>
        </p:txBody>
      </p:sp>
    </p:spTree>
    <p:extLst>
      <p:ext uri="{BB962C8B-B14F-4D97-AF65-F5344CB8AC3E}">
        <p14:creationId xmlns:p14="http://schemas.microsoft.com/office/powerpoint/2010/main" val="39153188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B7E11D4-BD5D-E743-A888-1449097C7233}"/>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F3AEC9B2-B195-F285-400D-0857E8F4B650}"/>
              </a:ext>
            </a:extLst>
          </p:cNvPr>
          <p:cNvSpPr>
            <a:spLocks noGrp="1"/>
          </p:cNvSpPr>
          <p:nvPr>
            <p:ph sz="half" idx="1"/>
          </p:nvPr>
        </p:nvSpPr>
        <p:spPr>
          <a:xfrm>
            <a:off x="838200" y="1825625"/>
            <a:ext cx="51816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a:extLst>
              <a:ext uri="{FF2B5EF4-FFF2-40B4-BE49-F238E27FC236}">
                <a16:creationId xmlns:a16="http://schemas.microsoft.com/office/drawing/2014/main" id="{1FB96600-DBBB-0931-83D0-87F4CA689EA2}"/>
              </a:ext>
            </a:extLst>
          </p:cNvPr>
          <p:cNvSpPr>
            <a:spLocks noGrp="1"/>
          </p:cNvSpPr>
          <p:nvPr>
            <p:ph sz="half" idx="2"/>
          </p:nvPr>
        </p:nvSpPr>
        <p:spPr>
          <a:xfrm>
            <a:off x="6172200" y="1825625"/>
            <a:ext cx="51816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a:extLst>
              <a:ext uri="{FF2B5EF4-FFF2-40B4-BE49-F238E27FC236}">
                <a16:creationId xmlns:a16="http://schemas.microsoft.com/office/drawing/2014/main" id="{753EE342-9111-8095-293C-A01B1C3BB7F9}"/>
              </a:ext>
            </a:extLst>
          </p:cNvPr>
          <p:cNvSpPr>
            <a:spLocks noGrp="1"/>
          </p:cNvSpPr>
          <p:nvPr>
            <p:ph type="dt" sz="half" idx="10"/>
          </p:nvPr>
        </p:nvSpPr>
        <p:spPr/>
        <p:txBody>
          <a:bodyPr/>
          <a:lstStyle/>
          <a:p>
            <a:fld id="{C0F73546-BA6D-4E5B-9414-8358AA4BDEE0}" type="datetimeFigureOut">
              <a:rPr lang="pt-BR" smtClean="0"/>
              <a:t>21/05/2024</a:t>
            </a:fld>
            <a:endParaRPr lang="pt-BR"/>
          </a:p>
        </p:txBody>
      </p:sp>
      <p:sp>
        <p:nvSpPr>
          <p:cNvPr id="6" name="Espaço Reservado para Rodapé 5">
            <a:extLst>
              <a:ext uri="{FF2B5EF4-FFF2-40B4-BE49-F238E27FC236}">
                <a16:creationId xmlns:a16="http://schemas.microsoft.com/office/drawing/2014/main" id="{9D1F488A-40E1-4D4F-FE5A-129E97E18BA7}"/>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C55A24AD-429C-325B-DD44-0D99C21F6896}"/>
              </a:ext>
            </a:extLst>
          </p:cNvPr>
          <p:cNvSpPr>
            <a:spLocks noGrp="1"/>
          </p:cNvSpPr>
          <p:nvPr>
            <p:ph type="sldNum" sz="quarter" idx="12"/>
          </p:nvPr>
        </p:nvSpPr>
        <p:spPr/>
        <p:txBody>
          <a:bodyPr/>
          <a:lstStyle/>
          <a:p>
            <a:fld id="{92D68F65-F041-4C57-A86D-E8BD85735819}" type="slidenum">
              <a:rPr lang="pt-BR" smtClean="0"/>
              <a:t>‹nº›</a:t>
            </a:fld>
            <a:endParaRPr lang="pt-BR"/>
          </a:p>
        </p:txBody>
      </p:sp>
    </p:spTree>
    <p:extLst>
      <p:ext uri="{BB962C8B-B14F-4D97-AF65-F5344CB8AC3E}">
        <p14:creationId xmlns:p14="http://schemas.microsoft.com/office/powerpoint/2010/main" val="7949730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4079B2B-20FA-C635-5BC6-2E3B01CD647E}"/>
              </a:ext>
            </a:extLst>
          </p:cNvPr>
          <p:cNvSpPr>
            <a:spLocks noGrp="1"/>
          </p:cNvSpPr>
          <p:nvPr>
            <p:ph type="title"/>
          </p:nvPr>
        </p:nvSpPr>
        <p:spPr>
          <a:xfrm>
            <a:off x="839788" y="365125"/>
            <a:ext cx="10515600" cy="1325563"/>
          </a:xfrm>
        </p:spPr>
        <p:txBody>
          <a:bodyPr/>
          <a:lstStyle/>
          <a:p>
            <a:r>
              <a:rPr lang="pt-BR"/>
              <a:t>Clique para editar o título Mestre</a:t>
            </a:r>
          </a:p>
        </p:txBody>
      </p:sp>
      <p:sp>
        <p:nvSpPr>
          <p:cNvPr id="3" name="Espaço Reservado para Texto 2">
            <a:extLst>
              <a:ext uri="{FF2B5EF4-FFF2-40B4-BE49-F238E27FC236}">
                <a16:creationId xmlns:a16="http://schemas.microsoft.com/office/drawing/2014/main" id="{AB98E652-582B-5257-B98E-6019423F28F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4" name="Espaço Reservado para Conteúdo 3">
            <a:extLst>
              <a:ext uri="{FF2B5EF4-FFF2-40B4-BE49-F238E27FC236}">
                <a16:creationId xmlns:a16="http://schemas.microsoft.com/office/drawing/2014/main" id="{45FD03F0-A2CB-623A-43DD-1A795B910076}"/>
              </a:ext>
            </a:extLst>
          </p:cNvPr>
          <p:cNvSpPr>
            <a:spLocks noGrp="1"/>
          </p:cNvSpPr>
          <p:nvPr>
            <p:ph sz="half" idx="2"/>
          </p:nvPr>
        </p:nvSpPr>
        <p:spPr>
          <a:xfrm>
            <a:off x="839788" y="2505075"/>
            <a:ext cx="5157787"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a:extLst>
              <a:ext uri="{FF2B5EF4-FFF2-40B4-BE49-F238E27FC236}">
                <a16:creationId xmlns:a16="http://schemas.microsoft.com/office/drawing/2014/main" id="{96D39C54-2131-CB05-A1F6-25E039CA22A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6" name="Espaço Reservado para Conteúdo 5">
            <a:extLst>
              <a:ext uri="{FF2B5EF4-FFF2-40B4-BE49-F238E27FC236}">
                <a16:creationId xmlns:a16="http://schemas.microsoft.com/office/drawing/2014/main" id="{C04ED063-737B-E2F2-8BC8-F007C3D4466D}"/>
              </a:ext>
            </a:extLst>
          </p:cNvPr>
          <p:cNvSpPr>
            <a:spLocks noGrp="1"/>
          </p:cNvSpPr>
          <p:nvPr>
            <p:ph sz="quarter" idx="4"/>
          </p:nvPr>
        </p:nvSpPr>
        <p:spPr>
          <a:xfrm>
            <a:off x="6172200" y="2505075"/>
            <a:ext cx="5183188"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a:extLst>
              <a:ext uri="{FF2B5EF4-FFF2-40B4-BE49-F238E27FC236}">
                <a16:creationId xmlns:a16="http://schemas.microsoft.com/office/drawing/2014/main" id="{A1A2E846-CCA4-EE49-9626-978978B59349}"/>
              </a:ext>
            </a:extLst>
          </p:cNvPr>
          <p:cNvSpPr>
            <a:spLocks noGrp="1"/>
          </p:cNvSpPr>
          <p:nvPr>
            <p:ph type="dt" sz="half" idx="10"/>
          </p:nvPr>
        </p:nvSpPr>
        <p:spPr/>
        <p:txBody>
          <a:bodyPr/>
          <a:lstStyle/>
          <a:p>
            <a:fld id="{C0F73546-BA6D-4E5B-9414-8358AA4BDEE0}" type="datetimeFigureOut">
              <a:rPr lang="pt-BR" smtClean="0"/>
              <a:t>21/05/2024</a:t>
            </a:fld>
            <a:endParaRPr lang="pt-BR"/>
          </a:p>
        </p:txBody>
      </p:sp>
      <p:sp>
        <p:nvSpPr>
          <p:cNvPr id="8" name="Espaço Reservado para Rodapé 7">
            <a:extLst>
              <a:ext uri="{FF2B5EF4-FFF2-40B4-BE49-F238E27FC236}">
                <a16:creationId xmlns:a16="http://schemas.microsoft.com/office/drawing/2014/main" id="{B3B54C92-F800-E538-E4C9-ED4046C82C28}"/>
              </a:ext>
            </a:extLst>
          </p:cNvPr>
          <p:cNvSpPr>
            <a:spLocks noGrp="1"/>
          </p:cNvSpPr>
          <p:nvPr>
            <p:ph type="ftr" sz="quarter" idx="11"/>
          </p:nvPr>
        </p:nvSpPr>
        <p:spPr/>
        <p:txBody>
          <a:bodyPr/>
          <a:lstStyle/>
          <a:p>
            <a:endParaRPr lang="pt-BR"/>
          </a:p>
        </p:txBody>
      </p:sp>
      <p:sp>
        <p:nvSpPr>
          <p:cNvPr id="9" name="Espaço Reservado para Número de Slide 8">
            <a:extLst>
              <a:ext uri="{FF2B5EF4-FFF2-40B4-BE49-F238E27FC236}">
                <a16:creationId xmlns:a16="http://schemas.microsoft.com/office/drawing/2014/main" id="{FD8D6585-B3AD-2791-03B6-C0CB0A50BFAF}"/>
              </a:ext>
            </a:extLst>
          </p:cNvPr>
          <p:cNvSpPr>
            <a:spLocks noGrp="1"/>
          </p:cNvSpPr>
          <p:nvPr>
            <p:ph type="sldNum" sz="quarter" idx="12"/>
          </p:nvPr>
        </p:nvSpPr>
        <p:spPr/>
        <p:txBody>
          <a:bodyPr/>
          <a:lstStyle/>
          <a:p>
            <a:fld id="{92D68F65-F041-4C57-A86D-E8BD85735819}" type="slidenum">
              <a:rPr lang="pt-BR" smtClean="0"/>
              <a:t>‹nº›</a:t>
            </a:fld>
            <a:endParaRPr lang="pt-BR"/>
          </a:p>
        </p:txBody>
      </p:sp>
    </p:spTree>
    <p:extLst>
      <p:ext uri="{BB962C8B-B14F-4D97-AF65-F5344CB8AC3E}">
        <p14:creationId xmlns:p14="http://schemas.microsoft.com/office/powerpoint/2010/main" val="34138223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EBCF146-85E2-DD58-7BDB-486663747FB9}"/>
              </a:ext>
            </a:extLst>
          </p:cNvPr>
          <p:cNvSpPr>
            <a:spLocks noGrp="1"/>
          </p:cNvSpPr>
          <p:nvPr>
            <p:ph type="title"/>
          </p:nvPr>
        </p:nvSpPr>
        <p:spPr/>
        <p:txBody>
          <a:bodyPr/>
          <a:lstStyle/>
          <a:p>
            <a:r>
              <a:rPr lang="pt-BR"/>
              <a:t>Clique para editar o título Mestre</a:t>
            </a:r>
          </a:p>
        </p:txBody>
      </p:sp>
      <p:sp>
        <p:nvSpPr>
          <p:cNvPr id="3" name="Espaço Reservado para Data 2">
            <a:extLst>
              <a:ext uri="{FF2B5EF4-FFF2-40B4-BE49-F238E27FC236}">
                <a16:creationId xmlns:a16="http://schemas.microsoft.com/office/drawing/2014/main" id="{C1A68759-5BB1-9DFA-BA8B-352209DD0E47}"/>
              </a:ext>
            </a:extLst>
          </p:cNvPr>
          <p:cNvSpPr>
            <a:spLocks noGrp="1"/>
          </p:cNvSpPr>
          <p:nvPr>
            <p:ph type="dt" sz="half" idx="10"/>
          </p:nvPr>
        </p:nvSpPr>
        <p:spPr/>
        <p:txBody>
          <a:bodyPr/>
          <a:lstStyle/>
          <a:p>
            <a:fld id="{C0F73546-BA6D-4E5B-9414-8358AA4BDEE0}" type="datetimeFigureOut">
              <a:rPr lang="pt-BR" smtClean="0"/>
              <a:t>21/05/2024</a:t>
            </a:fld>
            <a:endParaRPr lang="pt-BR"/>
          </a:p>
        </p:txBody>
      </p:sp>
      <p:sp>
        <p:nvSpPr>
          <p:cNvPr id="4" name="Espaço Reservado para Rodapé 3">
            <a:extLst>
              <a:ext uri="{FF2B5EF4-FFF2-40B4-BE49-F238E27FC236}">
                <a16:creationId xmlns:a16="http://schemas.microsoft.com/office/drawing/2014/main" id="{8041C845-0402-BEF4-28C6-CBA8D9B9720E}"/>
              </a:ext>
            </a:extLst>
          </p:cNvPr>
          <p:cNvSpPr>
            <a:spLocks noGrp="1"/>
          </p:cNvSpPr>
          <p:nvPr>
            <p:ph type="ftr" sz="quarter" idx="11"/>
          </p:nvPr>
        </p:nvSpPr>
        <p:spPr/>
        <p:txBody>
          <a:bodyPr/>
          <a:lstStyle/>
          <a:p>
            <a:endParaRPr lang="pt-BR"/>
          </a:p>
        </p:txBody>
      </p:sp>
      <p:sp>
        <p:nvSpPr>
          <p:cNvPr id="5" name="Espaço Reservado para Número de Slide 4">
            <a:extLst>
              <a:ext uri="{FF2B5EF4-FFF2-40B4-BE49-F238E27FC236}">
                <a16:creationId xmlns:a16="http://schemas.microsoft.com/office/drawing/2014/main" id="{A56839B8-8A31-E538-26D6-FB5376F7EDE8}"/>
              </a:ext>
            </a:extLst>
          </p:cNvPr>
          <p:cNvSpPr>
            <a:spLocks noGrp="1"/>
          </p:cNvSpPr>
          <p:nvPr>
            <p:ph type="sldNum" sz="quarter" idx="12"/>
          </p:nvPr>
        </p:nvSpPr>
        <p:spPr/>
        <p:txBody>
          <a:bodyPr/>
          <a:lstStyle/>
          <a:p>
            <a:fld id="{92D68F65-F041-4C57-A86D-E8BD85735819}" type="slidenum">
              <a:rPr lang="pt-BR" smtClean="0"/>
              <a:t>‹nº›</a:t>
            </a:fld>
            <a:endParaRPr lang="pt-BR"/>
          </a:p>
        </p:txBody>
      </p:sp>
    </p:spTree>
    <p:extLst>
      <p:ext uri="{BB962C8B-B14F-4D97-AF65-F5344CB8AC3E}">
        <p14:creationId xmlns:p14="http://schemas.microsoft.com/office/powerpoint/2010/main" val="25488400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a:extLst>
              <a:ext uri="{FF2B5EF4-FFF2-40B4-BE49-F238E27FC236}">
                <a16:creationId xmlns:a16="http://schemas.microsoft.com/office/drawing/2014/main" id="{8BFEC98B-D2B6-FE21-3DBE-1846CCFC832C}"/>
              </a:ext>
            </a:extLst>
          </p:cNvPr>
          <p:cNvSpPr>
            <a:spLocks noGrp="1"/>
          </p:cNvSpPr>
          <p:nvPr>
            <p:ph type="dt" sz="half" idx="10"/>
          </p:nvPr>
        </p:nvSpPr>
        <p:spPr/>
        <p:txBody>
          <a:bodyPr/>
          <a:lstStyle/>
          <a:p>
            <a:fld id="{C0F73546-BA6D-4E5B-9414-8358AA4BDEE0}" type="datetimeFigureOut">
              <a:rPr lang="pt-BR" smtClean="0"/>
              <a:t>21/05/2024</a:t>
            </a:fld>
            <a:endParaRPr lang="pt-BR"/>
          </a:p>
        </p:txBody>
      </p:sp>
      <p:sp>
        <p:nvSpPr>
          <p:cNvPr id="3" name="Espaço Reservado para Rodapé 2">
            <a:extLst>
              <a:ext uri="{FF2B5EF4-FFF2-40B4-BE49-F238E27FC236}">
                <a16:creationId xmlns:a16="http://schemas.microsoft.com/office/drawing/2014/main" id="{835139F4-DE2A-49F7-73C7-88C56E61251D}"/>
              </a:ext>
            </a:extLst>
          </p:cNvPr>
          <p:cNvSpPr>
            <a:spLocks noGrp="1"/>
          </p:cNvSpPr>
          <p:nvPr>
            <p:ph type="ftr" sz="quarter" idx="11"/>
          </p:nvPr>
        </p:nvSpPr>
        <p:spPr/>
        <p:txBody>
          <a:bodyPr/>
          <a:lstStyle/>
          <a:p>
            <a:endParaRPr lang="pt-BR"/>
          </a:p>
        </p:txBody>
      </p:sp>
      <p:sp>
        <p:nvSpPr>
          <p:cNvPr id="4" name="Espaço Reservado para Número de Slide 3">
            <a:extLst>
              <a:ext uri="{FF2B5EF4-FFF2-40B4-BE49-F238E27FC236}">
                <a16:creationId xmlns:a16="http://schemas.microsoft.com/office/drawing/2014/main" id="{C36782F3-59AD-E4AD-0E77-8E418EEC2977}"/>
              </a:ext>
            </a:extLst>
          </p:cNvPr>
          <p:cNvSpPr>
            <a:spLocks noGrp="1"/>
          </p:cNvSpPr>
          <p:nvPr>
            <p:ph type="sldNum" sz="quarter" idx="12"/>
          </p:nvPr>
        </p:nvSpPr>
        <p:spPr/>
        <p:txBody>
          <a:bodyPr/>
          <a:lstStyle/>
          <a:p>
            <a:fld id="{92D68F65-F041-4C57-A86D-E8BD85735819}" type="slidenum">
              <a:rPr lang="pt-BR" smtClean="0"/>
              <a:t>‹nº›</a:t>
            </a:fld>
            <a:endParaRPr lang="pt-BR"/>
          </a:p>
        </p:txBody>
      </p:sp>
    </p:spTree>
    <p:extLst>
      <p:ext uri="{BB962C8B-B14F-4D97-AF65-F5344CB8AC3E}">
        <p14:creationId xmlns:p14="http://schemas.microsoft.com/office/powerpoint/2010/main" val="28761507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F3E68A0-6709-711F-08CA-D85B620186EA}"/>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Conteúdo 2">
            <a:extLst>
              <a:ext uri="{FF2B5EF4-FFF2-40B4-BE49-F238E27FC236}">
                <a16:creationId xmlns:a16="http://schemas.microsoft.com/office/drawing/2014/main" id="{EA2920A7-25B1-3E6E-C688-E6A00F2953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a:extLst>
              <a:ext uri="{FF2B5EF4-FFF2-40B4-BE49-F238E27FC236}">
                <a16:creationId xmlns:a16="http://schemas.microsoft.com/office/drawing/2014/main" id="{C0BBFC19-0EBC-C216-D1F2-C210EF5E56B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a16="http://schemas.microsoft.com/office/drawing/2014/main" id="{72AF930E-DCE8-0CB5-DC93-4B3849181FAE}"/>
              </a:ext>
            </a:extLst>
          </p:cNvPr>
          <p:cNvSpPr>
            <a:spLocks noGrp="1"/>
          </p:cNvSpPr>
          <p:nvPr>
            <p:ph type="dt" sz="half" idx="10"/>
          </p:nvPr>
        </p:nvSpPr>
        <p:spPr/>
        <p:txBody>
          <a:bodyPr/>
          <a:lstStyle/>
          <a:p>
            <a:fld id="{C0F73546-BA6D-4E5B-9414-8358AA4BDEE0}" type="datetimeFigureOut">
              <a:rPr lang="pt-BR" smtClean="0"/>
              <a:t>21/05/2024</a:t>
            </a:fld>
            <a:endParaRPr lang="pt-BR"/>
          </a:p>
        </p:txBody>
      </p:sp>
      <p:sp>
        <p:nvSpPr>
          <p:cNvPr id="6" name="Espaço Reservado para Rodapé 5">
            <a:extLst>
              <a:ext uri="{FF2B5EF4-FFF2-40B4-BE49-F238E27FC236}">
                <a16:creationId xmlns:a16="http://schemas.microsoft.com/office/drawing/2014/main" id="{5B1F8BFE-25B6-BDD6-169C-B41383081ED7}"/>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37D022FC-01FA-3386-E2B4-9DAC33305114}"/>
              </a:ext>
            </a:extLst>
          </p:cNvPr>
          <p:cNvSpPr>
            <a:spLocks noGrp="1"/>
          </p:cNvSpPr>
          <p:nvPr>
            <p:ph type="sldNum" sz="quarter" idx="12"/>
          </p:nvPr>
        </p:nvSpPr>
        <p:spPr/>
        <p:txBody>
          <a:bodyPr/>
          <a:lstStyle/>
          <a:p>
            <a:fld id="{92D68F65-F041-4C57-A86D-E8BD85735819}" type="slidenum">
              <a:rPr lang="pt-BR" smtClean="0"/>
              <a:t>‹nº›</a:t>
            </a:fld>
            <a:endParaRPr lang="pt-BR"/>
          </a:p>
        </p:txBody>
      </p:sp>
    </p:spTree>
    <p:extLst>
      <p:ext uri="{BB962C8B-B14F-4D97-AF65-F5344CB8AC3E}">
        <p14:creationId xmlns:p14="http://schemas.microsoft.com/office/powerpoint/2010/main" val="42888174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2ADDEAA-B695-C747-4DA0-16B45663A010}"/>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Imagem 2">
            <a:extLst>
              <a:ext uri="{FF2B5EF4-FFF2-40B4-BE49-F238E27FC236}">
                <a16:creationId xmlns:a16="http://schemas.microsoft.com/office/drawing/2014/main" id="{CFF22BF5-349D-8E41-7527-EDC40B93FD1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a:extLst>
              <a:ext uri="{FF2B5EF4-FFF2-40B4-BE49-F238E27FC236}">
                <a16:creationId xmlns:a16="http://schemas.microsoft.com/office/drawing/2014/main" id="{0C2FD16E-9AE5-C289-3533-B85D697E01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a16="http://schemas.microsoft.com/office/drawing/2014/main" id="{0C143C14-122D-CF12-6F70-49CB8BDC2C67}"/>
              </a:ext>
            </a:extLst>
          </p:cNvPr>
          <p:cNvSpPr>
            <a:spLocks noGrp="1"/>
          </p:cNvSpPr>
          <p:nvPr>
            <p:ph type="dt" sz="half" idx="10"/>
          </p:nvPr>
        </p:nvSpPr>
        <p:spPr/>
        <p:txBody>
          <a:bodyPr/>
          <a:lstStyle/>
          <a:p>
            <a:fld id="{C0F73546-BA6D-4E5B-9414-8358AA4BDEE0}" type="datetimeFigureOut">
              <a:rPr lang="pt-BR" smtClean="0"/>
              <a:t>21/05/2024</a:t>
            </a:fld>
            <a:endParaRPr lang="pt-BR"/>
          </a:p>
        </p:txBody>
      </p:sp>
      <p:sp>
        <p:nvSpPr>
          <p:cNvPr id="6" name="Espaço Reservado para Rodapé 5">
            <a:extLst>
              <a:ext uri="{FF2B5EF4-FFF2-40B4-BE49-F238E27FC236}">
                <a16:creationId xmlns:a16="http://schemas.microsoft.com/office/drawing/2014/main" id="{1B49E5D3-DC64-4D99-E6CB-76A50A1FAC4D}"/>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F769991D-E74A-9DB9-4E68-95715EC9E8D6}"/>
              </a:ext>
            </a:extLst>
          </p:cNvPr>
          <p:cNvSpPr>
            <a:spLocks noGrp="1"/>
          </p:cNvSpPr>
          <p:nvPr>
            <p:ph type="sldNum" sz="quarter" idx="12"/>
          </p:nvPr>
        </p:nvSpPr>
        <p:spPr/>
        <p:txBody>
          <a:bodyPr/>
          <a:lstStyle/>
          <a:p>
            <a:fld id="{92D68F65-F041-4C57-A86D-E8BD85735819}" type="slidenum">
              <a:rPr lang="pt-BR" smtClean="0"/>
              <a:t>‹nº›</a:t>
            </a:fld>
            <a:endParaRPr lang="pt-BR"/>
          </a:p>
        </p:txBody>
      </p:sp>
    </p:spTree>
    <p:extLst>
      <p:ext uri="{BB962C8B-B14F-4D97-AF65-F5344CB8AC3E}">
        <p14:creationId xmlns:p14="http://schemas.microsoft.com/office/powerpoint/2010/main" val="1466559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Espaço Reservado para Título 1">
            <a:extLst>
              <a:ext uri="{FF2B5EF4-FFF2-40B4-BE49-F238E27FC236}">
                <a16:creationId xmlns:a16="http://schemas.microsoft.com/office/drawing/2014/main" id="{938BBA9E-87B0-EA9F-379D-27ECA9BA180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a:extLst>
              <a:ext uri="{FF2B5EF4-FFF2-40B4-BE49-F238E27FC236}">
                <a16:creationId xmlns:a16="http://schemas.microsoft.com/office/drawing/2014/main" id="{30FB1771-5024-B2E7-B92D-06207CBB529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547DB38C-65BC-4067-C9D2-A316EBB6C10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0F73546-BA6D-4E5B-9414-8358AA4BDEE0}" type="datetimeFigureOut">
              <a:rPr lang="pt-BR" smtClean="0"/>
              <a:t>21/05/2024</a:t>
            </a:fld>
            <a:endParaRPr lang="pt-BR"/>
          </a:p>
        </p:txBody>
      </p:sp>
      <p:sp>
        <p:nvSpPr>
          <p:cNvPr id="5" name="Espaço Reservado para Rodapé 4">
            <a:extLst>
              <a:ext uri="{FF2B5EF4-FFF2-40B4-BE49-F238E27FC236}">
                <a16:creationId xmlns:a16="http://schemas.microsoft.com/office/drawing/2014/main" id="{0028A97B-75FF-D173-B59B-44515A302B7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pt-BR"/>
          </a:p>
        </p:txBody>
      </p:sp>
      <p:sp>
        <p:nvSpPr>
          <p:cNvPr id="6" name="Espaço Reservado para Número de Slide 5">
            <a:extLst>
              <a:ext uri="{FF2B5EF4-FFF2-40B4-BE49-F238E27FC236}">
                <a16:creationId xmlns:a16="http://schemas.microsoft.com/office/drawing/2014/main" id="{4B0598D7-836B-2FDA-1FC6-A507799F0F6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2D68F65-F041-4C57-A86D-E8BD85735819}" type="slidenum">
              <a:rPr lang="pt-BR" smtClean="0"/>
              <a:t>‹nº›</a:t>
            </a:fld>
            <a:endParaRPr lang="pt-BR"/>
          </a:p>
        </p:txBody>
      </p:sp>
    </p:spTree>
    <p:extLst>
      <p:ext uri="{BB962C8B-B14F-4D97-AF65-F5344CB8AC3E}">
        <p14:creationId xmlns:p14="http://schemas.microsoft.com/office/powerpoint/2010/main" val="19502145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g"/></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3.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gov.br/previdencia/pt-br/assuntos/rpps/requisitos-para-dirigentes-e-conselheiros-de-rpps/"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4.jpg"/></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3.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12" Type="http://schemas.openxmlformats.org/officeDocument/2006/relationships/image" Target="../media/image3.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38.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descr="Forma&#10;&#10;Descrição gerada automaticamente com confiança baixa">
            <a:extLst>
              <a:ext uri="{FF2B5EF4-FFF2-40B4-BE49-F238E27FC236}">
                <a16:creationId xmlns:a16="http://schemas.microsoft.com/office/drawing/2014/main" id="{7CFC05E4-9E63-7042-8CA9-7A5A3373E56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9743" y="-119743"/>
            <a:ext cx="12072257" cy="6858000"/>
          </a:xfrm>
          <a:prstGeom prst="rect">
            <a:avLst/>
          </a:prstGeom>
        </p:spPr>
      </p:pic>
      <p:pic>
        <p:nvPicPr>
          <p:cNvPr id="4" name="Imagem 3">
            <a:extLst>
              <a:ext uri="{FF2B5EF4-FFF2-40B4-BE49-F238E27FC236}">
                <a16:creationId xmlns:a16="http://schemas.microsoft.com/office/drawing/2014/main" id="{94A6F5F5-C4A5-B6F5-1FC9-7B840B3720ED}"/>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9936417" y="265702"/>
            <a:ext cx="1876525" cy="225183"/>
          </a:xfrm>
          <a:prstGeom prst="rect">
            <a:avLst/>
          </a:prstGeom>
        </p:spPr>
      </p:pic>
      <p:sp>
        <p:nvSpPr>
          <p:cNvPr id="5" name="CaixaDeTexto 4">
            <a:extLst>
              <a:ext uri="{FF2B5EF4-FFF2-40B4-BE49-F238E27FC236}">
                <a16:creationId xmlns:a16="http://schemas.microsoft.com/office/drawing/2014/main" id="{511F3D62-0ED7-28F0-FA47-56FC5BCE4619}"/>
              </a:ext>
            </a:extLst>
          </p:cNvPr>
          <p:cNvSpPr txBox="1"/>
          <p:nvPr/>
        </p:nvSpPr>
        <p:spPr>
          <a:xfrm>
            <a:off x="462643" y="2767280"/>
            <a:ext cx="11266714" cy="1938992"/>
          </a:xfrm>
          <a:prstGeom prst="rect">
            <a:avLst/>
          </a:prstGeom>
          <a:noFill/>
        </p:spPr>
        <p:txBody>
          <a:bodyPr wrap="square">
            <a:spAutoFit/>
          </a:bodyPr>
          <a:lstStyle/>
          <a:p>
            <a:pPr algn="ctr"/>
            <a:r>
              <a:rPr lang="pt-BR" sz="4000" dirty="0"/>
              <a:t>ATUALIZAÇÕES DO PRÓ-GESTÃO  E DA CERTIFICAÇÃO PROFISSIONAL</a:t>
            </a:r>
          </a:p>
          <a:p>
            <a:pPr algn="ctr"/>
            <a:r>
              <a:rPr lang="pt-BR" sz="4000" dirty="0"/>
              <a:t>REFLEXOS DA CERTIFICAÇÃO NA GOVERNANÇA</a:t>
            </a:r>
          </a:p>
        </p:txBody>
      </p:sp>
      <p:sp>
        <p:nvSpPr>
          <p:cNvPr id="6" name="CaixaDeTexto 5">
            <a:extLst>
              <a:ext uri="{FF2B5EF4-FFF2-40B4-BE49-F238E27FC236}">
                <a16:creationId xmlns:a16="http://schemas.microsoft.com/office/drawing/2014/main" id="{47F79620-9CB1-7BE8-82A0-A9116A35C8B6}"/>
              </a:ext>
            </a:extLst>
          </p:cNvPr>
          <p:cNvSpPr txBox="1"/>
          <p:nvPr/>
        </p:nvSpPr>
        <p:spPr>
          <a:xfrm>
            <a:off x="6749191" y="5794611"/>
            <a:ext cx="3060453" cy="461665"/>
          </a:xfrm>
          <a:prstGeom prst="rect">
            <a:avLst/>
          </a:prstGeom>
          <a:noFill/>
        </p:spPr>
        <p:txBody>
          <a:bodyPr wrap="none" rtlCol="0">
            <a:spAutoFit/>
          </a:bodyPr>
          <a:lstStyle/>
          <a:p>
            <a:r>
              <a:rPr lang="pt-BR" sz="2400" dirty="0"/>
              <a:t>AMIPREM 16/05/2024</a:t>
            </a:r>
          </a:p>
        </p:txBody>
      </p:sp>
      <p:pic>
        <p:nvPicPr>
          <p:cNvPr id="7" name="Imagem 6" descr="Diagrama&#10;&#10;Descrição gerada automaticamente">
            <a:extLst>
              <a:ext uri="{FF2B5EF4-FFF2-40B4-BE49-F238E27FC236}">
                <a16:creationId xmlns:a16="http://schemas.microsoft.com/office/drawing/2014/main" id="{62794D16-8553-E1D5-0F52-4AA9FA96443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7228" y="121920"/>
            <a:ext cx="1453923" cy="2163324"/>
          </a:xfrm>
          <a:prstGeom prst="rect">
            <a:avLst/>
          </a:prstGeom>
        </p:spPr>
      </p:pic>
      <p:sp>
        <p:nvSpPr>
          <p:cNvPr id="2" name="AutoShape 2">
            <a:extLst>
              <a:ext uri="{FF2B5EF4-FFF2-40B4-BE49-F238E27FC236}">
                <a16:creationId xmlns:a16="http://schemas.microsoft.com/office/drawing/2014/main" id="{1FA60CFA-5D17-EDB7-2FB8-C44DB5855412}"/>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pic>
        <p:nvPicPr>
          <p:cNvPr id="11" name="Imagem 10" descr="Ícone&#10;&#10;Descrição gerada automaticamente">
            <a:extLst>
              <a:ext uri="{FF2B5EF4-FFF2-40B4-BE49-F238E27FC236}">
                <a16:creationId xmlns:a16="http://schemas.microsoft.com/office/drawing/2014/main" id="{9AE91780-CEB8-6B03-DBF4-D9BEBA90288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73541" y="793768"/>
            <a:ext cx="1747764" cy="1747764"/>
          </a:xfrm>
          <a:prstGeom prst="rect">
            <a:avLst/>
          </a:prstGeom>
        </p:spPr>
      </p:pic>
    </p:spTree>
    <p:extLst>
      <p:ext uri="{BB962C8B-B14F-4D97-AF65-F5344CB8AC3E}">
        <p14:creationId xmlns:p14="http://schemas.microsoft.com/office/powerpoint/2010/main" val="480184983"/>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AE6654-C17B-A7C6-5E22-E0BA5100317A}"/>
            </a:ext>
          </a:extLst>
        </p:cNvPr>
        <p:cNvGrpSpPr/>
        <p:nvPr/>
      </p:nvGrpSpPr>
      <p:grpSpPr>
        <a:xfrm>
          <a:off x="0" y="0"/>
          <a:ext cx="0" cy="0"/>
          <a:chOff x="0" y="0"/>
          <a:chExt cx="0" cy="0"/>
        </a:xfrm>
      </p:grpSpPr>
      <p:sp>
        <p:nvSpPr>
          <p:cNvPr id="2" name="Espaço Reservado para Número de Slide 1">
            <a:extLst>
              <a:ext uri="{FF2B5EF4-FFF2-40B4-BE49-F238E27FC236}">
                <a16:creationId xmlns:a16="http://schemas.microsoft.com/office/drawing/2014/main" id="{71F45AB7-5896-363E-5A27-1BA634879599}"/>
              </a:ext>
            </a:extLst>
          </p:cNvPr>
          <p:cNvSpPr>
            <a:spLocks noGrp="1"/>
          </p:cNvSpPr>
          <p:nvPr>
            <p:ph type="sldNum" sz="quarter" idx="12"/>
          </p:nvPr>
        </p:nvSpPr>
        <p:spPr/>
        <p:txBody>
          <a:bodyPr/>
          <a:lstStyle/>
          <a:p>
            <a:pPr>
              <a:defRPr/>
            </a:pPr>
            <a:fld id="{BF8BE0F2-8142-4B56-8E1D-9C5515662535}" type="slidenum">
              <a:rPr lang="pt-BR" smtClean="0"/>
              <a:pPr>
                <a:defRPr/>
              </a:pPr>
              <a:t>10</a:t>
            </a:fld>
            <a:endParaRPr lang="pt-BR" dirty="0"/>
          </a:p>
        </p:txBody>
      </p:sp>
      <p:sp>
        <p:nvSpPr>
          <p:cNvPr id="6" name="CaixaDeTexto 5">
            <a:extLst>
              <a:ext uri="{FF2B5EF4-FFF2-40B4-BE49-F238E27FC236}">
                <a16:creationId xmlns:a16="http://schemas.microsoft.com/office/drawing/2014/main" id="{3F7CBFC2-5803-9AA9-0508-66D2B811B87B}"/>
              </a:ext>
            </a:extLst>
          </p:cNvPr>
          <p:cNvSpPr txBox="1"/>
          <p:nvPr/>
        </p:nvSpPr>
        <p:spPr>
          <a:xfrm>
            <a:off x="717226" y="2021840"/>
            <a:ext cx="10636574" cy="3359061"/>
          </a:xfrm>
          <a:prstGeom prst="rect">
            <a:avLst/>
          </a:prstGeom>
          <a:noFill/>
        </p:spPr>
        <p:txBody>
          <a:bodyPr wrap="square">
            <a:spAutoFit/>
          </a:bodyPr>
          <a:lstStyle/>
          <a:p>
            <a:pPr marL="342900" indent="-342900" algn="just">
              <a:lnSpc>
                <a:spcPct val="150000"/>
              </a:lnSpc>
              <a:buFont typeface="Arial" panose="020B0604020202020204" pitchFamily="34" charset="0"/>
              <a:buChar char="•"/>
            </a:pPr>
            <a:r>
              <a:rPr lang="pt-BR" sz="2400" dirty="0"/>
              <a:t>A certificação obtida para o exercício do cargo ou função de dirigentes da unidade gestora do RPPS ou do responsável pela gestão das aplicações dos recursos e membros do comitê de investimentos, no nível básico, poderá ser reconhecida para fins de atendimento da condição de ingresso ou permanência nas funções de membros dos conselhos deliberativo e fiscal, ainda que exigência do conselho seja no nível intermediário</a:t>
            </a:r>
          </a:p>
        </p:txBody>
      </p:sp>
      <p:sp>
        <p:nvSpPr>
          <p:cNvPr id="8" name="CaixaDeTexto 7">
            <a:extLst>
              <a:ext uri="{FF2B5EF4-FFF2-40B4-BE49-F238E27FC236}">
                <a16:creationId xmlns:a16="http://schemas.microsoft.com/office/drawing/2014/main" id="{624F651F-5B57-F980-36CD-73499FD37CFE}"/>
              </a:ext>
            </a:extLst>
          </p:cNvPr>
          <p:cNvSpPr txBox="1"/>
          <p:nvPr/>
        </p:nvSpPr>
        <p:spPr>
          <a:xfrm>
            <a:off x="1187994" y="294630"/>
            <a:ext cx="7422606" cy="2323585"/>
          </a:xfrm>
          <a:prstGeom prst="rect">
            <a:avLst/>
          </a:prstGeom>
          <a:noFill/>
        </p:spPr>
        <p:txBody>
          <a:bodyPr wrap="square">
            <a:spAutoFit/>
          </a:bodyPr>
          <a:lstStyle/>
          <a:p>
            <a:pPr indent="467995" algn="ctr">
              <a:lnSpc>
                <a:spcPct val="150000"/>
              </a:lnSpc>
              <a:spcBef>
                <a:spcPts val="1400"/>
              </a:spcBef>
              <a:spcAft>
                <a:spcPts val="1400"/>
              </a:spcAft>
            </a:pPr>
            <a:r>
              <a:rPr lang="pt-BR" sz="2800" b="1"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PRINCIPAIS </a:t>
            </a:r>
            <a:r>
              <a:rPr lang="pt-BR" sz="2800" b="1" dirty="0">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rPr>
              <a:t>NOVIDADES NO MANUAL DA CERTIFICAÇÃO PROFISSIONAL</a:t>
            </a:r>
          </a:p>
          <a:p>
            <a:pPr indent="467995" algn="ctr">
              <a:lnSpc>
                <a:spcPct val="150000"/>
              </a:lnSpc>
              <a:spcBef>
                <a:spcPts val="1400"/>
              </a:spcBef>
              <a:spcAft>
                <a:spcPts val="1400"/>
              </a:spcAft>
            </a:pPr>
            <a:endParaRPr lang="pt-BR" sz="2800" b="1" dirty="0">
              <a:effectLst/>
              <a:latin typeface="Calibri Light" panose="020F0302020204030204" pitchFamily="34" charset="0"/>
              <a:ea typeface="Calibri Light" panose="020F0302020204030204" pitchFamily="34" charset="0"/>
              <a:cs typeface="Calibri Light" panose="020F0302020204030204" pitchFamily="34" charset="0"/>
            </a:endParaRPr>
          </a:p>
        </p:txBody>
      </p:sp>
      <p:pic>
        <p:nvPicPr>
          <p:cNvPr id="4" name="Imagem 3">
            <a:extLst>
              <a:ext uri="{FF2B5EF4-FFF2-40B4-BE49-F238E27FC236}">
                <a16:creationId xmlns:a16="http://schemas.microsoft.com/office/drawing/2014/main" id="{4096570E-D93E-D255-0037-7CB3C09C6E30}"/>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977967" y="294630"/>
            <a:ext cx="2715330" cy="325839"/>
          </a:xfrm>
          <a:prstGeom prst="rect">
            <a:avLst/>
          </a:prstGeom>
        </p:spPr>
      </p:pic>
    </p:spTree>
    <p:extLst>
      <p:ext uri="{BB962C8B-B14F-4D97-AF65-F5344CB8AC3E}">
        <p14:creationId xmlns:p14="http://schemas.microsoft.com/office/powerpoint/2010/main" val="9862395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Número de Slide 3">
            <a:extLst>
              <a:ext uri="{FF2B5EF4-FFF2-40B4-BE49-F238E27FC236}">
                <a16:creationId xmlns:a16="http://schemas.microsoft.com/office/drawing/2014/main" id="{BC02820C-707D-9AB2-6323-A172E2E99BA3}"/>
              </a:ext>
            </a:extLst>
          </p:cNvPr>
          <p:cNvSpPr>
            <a:spLocks noGrp="1"/>
          </p:cNvSpPr>
          <p:nvPr>
            <p:ph type="sldNum" sz="quarter" idx="12"/>
          </p:nvPr>
        </p:nvSpPr>
        <p:spPr/>
        <p:txBody>
          <a:bodyPr/>
          <a:lstStyle/>
          <a:p>
            <a:pPr>
              <a:defRPr/>
            </a:pPr>
            <a:fld id="{BF8BE0F2-8142-4B56-8E1D-9C5515662535}" type="slidenum">
              <a:rPr lang="pt-BR">
                <a:solidFill>
                  <a:prstClr val="black">
                    <a:tint val="75000"/>
                  </a:prstClr>
                </a:solidFill>
                <a:latin typeface="Calibri" panose="020F0502020204030204"/>
              </a:rPr>
              <a:pPr>
                <a:defRPr/>
              </a:pPr>
              <a:t>11</a:t>
            </a:fld>
            <a:endParaRPr lang="pt-BR" dirty="0">
              <a:solidFill>
                <a:prstClr val="black">
                  <a:tint val="75000"/>
                </a:prstClr>
              </a:solidFill>
              <a:latin typeface="Calibri" panose="020F0502020204030204"/>
            </a:endParaRPr>
          </a:p>
        </p:txBody>
      </p:sp>
      <p:sp>
        <p:nvSpPr>
          <p:cNvPr id="8" name="Título 7">
            <a:extLst>
              <a:ext uri="{FF2B5EF4-FFF2-40B4-BE49-F238E27FC236}">
                <a16:creationId xmlns:a16="http://schemas.microsoft.com/office/drawing/2014/main" id="{664FA0F4-E787-4017-3992-A3B4C6899ED2}"/>
              </a:ext>
            </a:extLst>
          </p:cNvPr>
          <p:cNvSpPr>
            <a:spLocks noGrp="1"/>
          </p:cNvSpPr>
          <p:nvPr>
            <p:ph type="title"/>
          </p:nvPr>
        </p:nvSpPr>
        <p:spPr>
          <a:xfrm>
            <a:off x="609600" y="509559"/>
            <a:ext cx="8709190" cy="1146522"/>
          </a:xfrm>
        </p:spPr>
        <p:txBody>
          <a:bodyPr>
            <a:noAutofit/>
          </a:bodyPr>
          <a:lstStyle/>
          <a:p>
            <a:pPr algn="ctr"/>
            <a:br>
              <a:rPr lang="pt-BR" sz="2800" b="1"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br>
            <a:br>
              <a:rPr lang="pt-BR" sz="2800" b="1"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br>
            <a:r>
              <a:rPr lang="pt-BR" sz="2800" b="1"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PRINCIPAIS </a:t>
            </a:r>
            <a:r>
              <a:rPr lang="pt-BR" sz="2800" b="1" dirty="0">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rPr>
              <a:t>NOVIDADES NO MANUAL DA CERTIFICAÇÃO PROFISSIONAL</a:t>
            </a:r>
            <a:br>
              <a:rPr lang="pt-BR" sz="2800" b="1" dirty="0">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rPr>
            </a:br>
            <a:br>
              <a:rPr lang="pt-BR" sz="2800" b="1" dirty="0">
                <a:effectLst/>
                <a:latin typeface="Calibri Light" panose="020F0302020204030204" pitchFamily="34" charset="0"/>
                <a:ea typeface="Calibri Light" panose="020F0302020204030204" pitchFamily="34" charset="0"/>
                <a:cs typeface="Calibri Light" panose="020F0302020204030204" pitchFamily="34" charset="0"/>
              </a:rPr>
            </a:br>
            <a:endParaRPr lang="pt-BR" sz="2800" dirty="0"/>
          </a:p>
        </p:txBody>
      </p:sp>
      <p:sp>
        <p:nvSpPr>
          <p:cNvPr id="3" name="CaixaDeTexto 2">
            <a:extLst>
              <a:ext uri="{FF2B5EF4-FFF2-40B4-BE49-F238E27FC236}">
                <a16:creationId xmlns:a16="http://schemas.microsoft.com/office/drawing/2014/main" id="{ED67DE91-F732-21D8-C6C2-E8CE640F7D30}"/>
              </a:ext>
            </a:extLst>
          </p:cNvPr>
          <p:cNvSpPr txBox="1"/>
          <p:nvPr/>
        </p:nvSpPr>
        <p:spPr>
          <a:xfrm>
            <a:off x="1016000" y="1656081"/>
            <a:ext cx="10027920" cy="830997"/>
          </a:xfrm>
          <a:prstGeom prst="rect">
            <a:avLst/>
          </a:prstGeom>
          <a:noFill/>
        </p:spPr>
        <p:txBody>
          <a:bodyPr wrap="square" rtlCol="0">
            <a:spAutoFit/>
          </a:bodyPr>
          <a:lstStyle/>
          <a:p>
            <a:pPr algn="just"/>
            <a:r>
              <a:rPr lang="pt-BR" sz="2400" dirty="0"/>
              <a:t>Incluída a mesma pontuação para membros do Comitê de Investimentos , conselhos e dirigentes no exame por provas, títulos e experiência </a:t>
            </a:r>
          </a:p>
        </p:txBody>
      </p:sp>
      <p:pic>
        <p:nvPicPr>
          <p:cNvPr id="5" name="Imagem 4">
            <a:extLst>
              <a:ext uri="{FF2B5EF4-FFF2-40B4-BE49-F238E27FC236}">
                <a16:creationId xmlns:a16="http://schemas.microsoft.com/office/drawing/2014/main" id="{DCEB9FB6-37BE-347E-AD28-B42E6BADA051}"/>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977967" y="304790"/>
            <a:ext cx="2715330" cy="325839"/>
          </a:xfrm>
          <a:prstGeom prst="rect">
            <a:avLst/>
          </a:prstGeom>
        </p:spPr>
      </p:pic>
      <p:pic>
        <p:nvPicPr>
          <p:cNvPr id="11" name="Imagem 10">
            <a:extLst>
              <a:ext uri="{FF2B5EF4-FFF2-40B4-BE49-F238E27FC236}">
                <a16:creationId xmlns:a16="http://schemas.microsoft.com/office/drawing/2014/main" id="{EDDB4BB7-EE41-9E7C-4E30-54CF55EA133A}"/>
              </a:ext>
            </a:extLst>
          </p:cNvPr>
          <p:cNvPicPr>
            <a:picLocks noChangeAspect="1"/>
          </p:cNvPicPr>
          <p:nvPr/>
        </p:nvPicPr>
        <p:blipFill>
          <a:blip r:embed="rId3"/>
          <a:stretch>
            <a:fillRect/>
          </a:stretch>
        </p:blipFill>
        <p:spPr>
          <a:xfrm>
            <a:off x="1625600" y="3363940"/>
            <a:ext cx="7914640" cy="2346477"/>
          </a:xfrm>
          <a:prstGeom prst="rect">
            <a:avLst/>
          </a:prstGeom>
        </p:spPr>
      </p:pic>
    </p:spTree>
    <p:extLst>
      <p:ext uri="{BB962C8B-B14F-4D97-AF65-F5344CB8AC3E}">
        <p14:creationId xmlns:p14="http://schemas.microsoft.com/office/powerpoint/2010/main" val="1095770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E082F0-08A6-159C-3534-E9DFDCAF8524}"/>
            </a:ext>
          </a:extLst>
        </p:cNvPr>
        <p:cNvGrpSpPr/>
        <p:nvPr/>
      </p:nvGrpSpPr>
      <p:grpSpPr>
        <a:xfrm>
          <a:off x="0" y="0"/>
          <a:ext cx="0" cy="0"/>
          <a:chOff x="0" y="0"/>
          <a:chExt cx="0" cy="0"/>
        </a:xfrm>
      </p:grpSpPr>
      <p:sp>
        <p:nvSpPr>
          <p:cNvPr id="4" name="Espaço Reservado para Número de Slide 3">
            <a:extLst>
              <a:ext uri="{FF2B5EF4-FFF2-40B4-BE49-F238E27FC236}">
                <a16:creationId xmlns:a16="http://schemas.microsoft.com/office/drawing/2014/main" id="{98456521-35BB-FD11-4B54-F7DC4081367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8BE0F2-8142-4B56-8E1D-9C5515662535}" type="slidenum">
              <a:rPr kumimoji="0" lang="pt-BR"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pt-BR"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7" name="Título 6">
            <a:extLst>
              <a:ext uri="{FF2B5EF4-FFF2-40B4-BE49-F238E27FC236}">
                <a16:creationId xmlns:a16="http://schemas.microsoft.com/office/drawing/2014/main" id="{663E8A8F-37C6-6751-9117-7E22EED2BD1D}"/>
              </a:ext>
            </a:extLst>
          </p:cNvPr>
          <p:cNvSpPr>
            <a:spLocks noGrp="1"/>
          </p:cNvSpPr>
          <p:nvPr>
            <p:ph type="title"/>
          </p:nvPr>
        </p:nvSpPr>
        <p:spPr>
          <a:xfrm>
            <a:off x="838200" y="365127"/>
            <a:ext cx="4810760" cy="549273"/>
          </a:xfrm>
        </p:spPr>
        <p:txBody>
          <a:bodyPr>
            <a:normAutofit/>
          </a:bodyPr>
          <a:lstStyle/>
          <a:p>
            <a:r>
              <a:rPr lang="pt-BR" sz="2800" b="1" dirty="0">
                <a:latin typeface="Calibri Light" panose="020F0302020204030204" pitchFamily="34" charset="0"/>
                <a:ea typeface="Calibri Light" panose="020F0302020204030204" pitchFamily="34" charset="0"/>
                <a:cs typeface="Calibri Light" panose="020F0302020204030204" pitchFamily="34" charset="0"/>
              </a:rPr>
              <a:t>Conteúdo Programático</a:t>
            </a:r>
          </a:p>
        </p:txBody>
      </p:sp>
      <p:sp>
        <p:nvSpPr>
          <p:cNvPr id="10" name="CaixaDeTexto 9">
            <a:extLst>
              <a:ext uri="{FF2B5EF4-FFF2-40B4-BE49-F238E27FC236}">
                <a16:creationId xmlns:a16="http://schemas.microsoft.com/office/drawing/2014/main" id="{F43877CC-C031-8E9F-FFD0-C8542E62CE08}"/>
              </a:ext>
            </a:extLst>
          </p:cNvPr>
          <p:cNvSpPr txBox="1"/>
          <p:nvPr/>
        </p:nvSpPr>
        <p:spPr>
          <a:xfrm>
            <a:off x="498703" y="217446"/>
            <a:ext cx="6283960" cy="1295868"/>
          </a:xfrm>
          <a:prstGeom prst="rect">
            <a:avLst/>
          </a:prstGeom>
          <a:noFill/>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br>
              <a:rPr kumimoji="0" lang="pt-BR" sz="1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br>
            <a:br>
              <a:rPr kumimoji="0" lang="pt-BR" sz="1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br>
            <a:endParaRPr kumimoji="0" lang="pt-BR"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11" name="CaixaDeTexto 10">
            <a:extLst>
              <a:ext uri="{FF2B5EF4-FFF2-40B4-BE49-F238E27FC236}">
                <a16:creationId xmlns:a16="http://schemas.microsoft.com/office/drawing/2014/main" id="{4E8F840F-BD91-37AC-72DA-631515F6C8C3}"/>
              </a:ext>
            </a:extLst>
          </p:cNvPr>
          <p:cNvSpPr txBox="1"/>
          <p:nvPr/>
        </p:nvSpPr>
        <p:spPr>
          <a:xfrm>
            <a:off x="670643" y="1563363"/>
            <a:ext cx="11022654" cy="5021055"/>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pt-BR" sz="2400" b="1"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INVESTIMENTOS</a:t>
            </a:r>
            <a:r>
              <a:rPr kumimoji="0" lang="pt-BR" sz="24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considerando que a Resolução CVM nº 175, de 2022 revogou a Resolução CVM nº 555, de 2014, com vigência a partir de 02 de outubro de 2023, com impactos que resultarão em alterações na Resolução CMN nº 4.963, de 25 de novembro de 2021 e no Capítulo VI e Anexo VIII da Portaria MTP nº 1.467, de 02 de junho de 2022 e, em especial, ao assunto “Fundos de Investimentos”, foram revisados os conteúdos programáticos relacionados aos Investimentos dos RPPS</a:t>
            </a:r>
          </a:p>
          <a:p>
            <a:pPr marL="0" marR="0" lvl="0" indent="0" algn="just" defTabSz="914400" rtl="0" eaLnBrk="1" fontAlgn="auto" latinLnBrk="0" hangingPunct="1">
              <a:lnSpc>
                <a:spcPct val="150000"/>
              </a:lnSpc>
              <a:spcBef>
                <a:spcPts val="0"/>
              </a:spcBef>
              <a:spcAft>
                <a:spcPts val="0"/>
              </a:spcAft>
              <a:buClrTx/>
              <a:buSzTx/>
              <a:buFontTx/>
              <a:buNone/>
              <a:tabLst/>
              <a:defRPr/>
            </a:pPr>
            <a:r>
              <a:rPr lang="pt-BR" sz="2400" b="1" dirty="0">
                <a:latin typeface="Calibri" panose="020F0502020204030204" pitchFamily="34" charset="0"/>
                <a:ea typeface="Calibri" panose="020F0502020204030204" pitchFamily="34" charset="0"/>
                <a:cs typeface="Calibri" panose="020F0502020204030204" pitchFamily="34" charset="0"/>
              </a:rPr>
              <a:t>Não haverá alterações na versão 1.3 do Manual em razão da publicação da Resolução CVM 200/2024, visto que a Resolução CVM 175/2022 contina vigente e apenas foram postergados os prazos para adequação da indústria de fundos</a:t>
            </a:r>
            <a:endParaRPr kumimoji="0" lang="pt-BR" sz="2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pic>
        <p:nvPicPr>
          <p:cNvPr id="12" name="Imagem 11">
            <a:extLst>
              <a:ext uri="{FF2B5EF4-FFF2-40B4-BE49-F238E27FC236}">
                <a16:creationId xmlns:a16="http://schemas.microsoft.com/office/drawing/2014/main" id="{D530115B-C024-3610-5A7A-FD55E966781F}"/>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977967" y="304790"/>
            <a:ext cx="2715330" cy="325839"/>
          </a:xfrm>
          <a:prstGeom prst="rect">
            <a:avLst/>
          </a:prstGeom>
        </p:spPr>
      </p:pic>
      <p:sp>
        <p:nvSpPr>
          <p:cNvPr id="13" name="CaixaDeTexto 12">
            <a:extLst>
              <a:ext uri="{FF2B5EF4-FFF2-40B4-BE49-F238E27FC236}">
                <a16:creationId xmlns:a16="http://schemas.microsoft.com/office/drawing/2014/main" id="{4367D271-3FF7-9E41-48B8-14B40F3A27EE}"/>
              </a:ext>
            </a:extLst>
          </p:cNvPr>
          <p:cNvSpPr txBox="1"/>
          <p:nvPr/>
        </p:nvSpPr>
        <p:spPr>
          <a:xfrm>
            <a:off x="670643" y="865380"/>
            <a:ext cx="9322167" cy="830997"/>
          </a:xfrm>
          <a:prstGeom prst="rect">
            <a:avLst/>
          </a:prstGeom>
          <a:noFill/>
        </p:spPr>
        <p:txBody>
          <a:bodyPr wrap="non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pt-BR" sz="2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O Conteúdo geral foi simplificado com a exclusão de vários itens visando</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pt-BR" sz="2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a sua simplificação</a:t>
            </a:r>
          </a:p>
        </p:txBody>
      </p:sp>
    </p:spTree>
    <p:extLst>
      <p:ext uri="{BB962C8B-B14F-4D97-AF65-F5344CB8AC3E}">
        <p14:creationId xmlns:p14="http://schemas.microsoft.com/office/powerpoint/2010/main" val="2543016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Número de Slide 3">
            <a:extLst>
              <a:ext uri="{FF2B5EF4-FFF2-40B4-BE49-F238E27FC236}">
                <a16:creationId xmlns:a16="http://schemas.microsoft.com/office/drawing/2014/main" id="{5A8137B7-D273-B67C-CB87-55C6B4B5ACE3}"/>
              </a:ext>
            </a:extLst>
          </p:cNvPr>
          <p:cNvSpPr>
            <a:spLocks noGrp="1"/>
          </p:cNvSpPr>
          <p:nvPr>
            <p:ph type="sldNum" sz="quarter" idx="12"/>
          </p:nvPr>
        </p:nvSpPr>
        <p:spPr/>
        <p:txBody>
          <a:bodyPr/>
          <a:lstStyle/>
          <a:p>
            <a:pPr>
              <a:defRPr/>
            </a:pPr>
            <a:fld id="{BF8BE0F2-8142-4B56-8E1D-9C5515662535}" type="slidenum">
              <a:rPr lang="pt-BR" smtClean="0"/>
              <a:pPr>
                <a:defRPr/>
              </a:pPr>
              <a:t>13</a:t>
            </a:fld>
            <a:endParaRPr lang="pt-BR" dirty="0"/>
          </a:p>
        </p:txBody>
      </p:sp>
      <p:sp>
        <p:nvSpPr>
          <p:cNvPr id="6" name="CaixaDeTexto 5">
            <a:extLst>
              <a:ext uri="{FF2B5EF4-FFF2-40B4-BE49-F238E27FC236}">
                <a16:creationId xmlns:a16="http://schemas.microsoft.com/office/drawing/2014/main" id="{6BC8420E-F1EE-2FA3-BB86-4095B85413EE}"/>
              </a:ext>
            </a:extLst>
          </p:cNvPr>
          <p:cNvSpPr txBox="1"/>
          <p:nvPr/>
        </p:nvSpPr>
        <p:spPr>
          <a:xfrm>
            <a:off x="435429" y="1197808"/>
            <a:ext cx="11007497" cy="4070923"/>
          </a:xfrm>
          <a:prstGeom prst="rect">
            <a:avLst/>
          </a:prstGeom>
          <a:noFill/>
        </p:spPr>
        <p:txBody>
          <a:bodyPr wrap="square">
            <a:spAutoFit/>
          </a:bodyPr>
          <a:lstStyle/>
          <a:p>
            <a:pPr indent="467995" algn="just">
              <a:lnSpc>
                <a:spcPct val="150000"/>
              </a:lnSpc>
              <a:spcBef>
                <a:spcPts val="600"/>
              </a:spcBef>
              <a:spcAft>
                <a:spcPts val="1200"/>
              </a:spcAft>
            </a:pPr>
            <a:r>
              <a:rPr lang="pt-BR" sz="2400" dirty="0">
                <a:effectLst/>
                <a:ea typeface="Times New Roman" panose="02020603050405020304" pitchFamily="18" charset="0"/>
                <a:cs typeface="Times New Roman" panose="02020603050405020304" pitchFamily="18" charset="0"/>
              </a:rPr>
              <a:t>A participação dos profissionais no Programa de Qualificação Continuada poderá ser aplicada para a renovação da certificação anteriormente emitida pela entidade certificadora ou por outra entidade certificadora.</a:t>
            </a:r>
          </a:p>
          <a:p>
            <a:pPr algn="just">
              <a:lnSpc>
                <a:spcPct val="150000"/>
              </a:lnSpc>
            </a:pPr>
            <a:r>
              <a:rPr lang="pt-BR" sz="2400" dirty="0">
                <a:effectLst/>
                <a:ea typeface="Times New Roman" panose="02020603050405020304" pitchFamily="18" charset="0"/>
              </a:rPr>
              <a:t>O profissional interessado em participar do programa de qualificação continuada deverá fazer sua adesão ao programa de entidade certificadora, reconhecido pela Comissão de Credenciamento e Avaliação do Pró-Gestão RPPS, até 3 (três) meses antes do vencimento da validade de sua certificação</a:t>
            </a:r>
            <a:endParaRPr lang="pt-BR" sz="2400" dirty="0"/>
          </a:p>
        </p:txBody>
      </p:sp>
      <p:sp>
        <p:nvSpPr>
          <p:cNvPr id="8" name="CaixaDeTexto 7">
            <a:extLst>
              <a:ext uri="{FF2B5EF4-FFF2-40B4-BE49-F238E27FC236}">
                <a16:creationId xmlns:a16="http://schemas.microsoft.com/office/drawing/2014/main" id="{92CE59E5-F72B-A0FD-1904-61330070F208}"/>
              </a:ext>
            </a:extLst>
          </p:cNvPr>
          <p:cNvSpPr txBox="1"/>
          <p:nvPr/>
        </p:nvSpPr>
        <p:spPr>
          <a:xfrm>
            <a:off x="1445513" y="305256"/>
            <a:ext cx="7493946" cy="892552"/>
          </a:xfrm>
          <a:prstGeom prst="rect">
            <a:avLst/>
          </a:prstGeom>
          <a:noFill/>
        </p:spPr>
        <p:txBody>
          <a:bodyPr wrap="square" rtlCol="0">
            <a:spAutoFit/>
          </a:bodyPr>
          <a:lstStyle/>
          <a:p>
            <a:r>
              <a:rPr lang="pt-BR" sz="2800" b="1"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PROGRAMA DE QUALIFICAÇÃO CONTINUADA</a:t>
            </a:r>
            <a:br>
              <a:rPr lang="pt-BR" sz="2400" b="1" dirty="0">
                <a:effectLst/>
                <a:latin typeface="Calibri Light" panose="020F0302020204030204" pitchFamily="34" charset="0"/>
                <a:ea typeface="Calibri Light" panose="020F0302020204030204" pitchFamily="34" charset="0"/>
                <a:cs typeface="Calibri Light" panose="020F0302020204030204" pitchFamily="34" charset="0"/>
              </a:rPr>
            </a:br>
            <a:endParaRPr lang="pt-BR" sz="2400" b="1" dirty="0"/>
          </a:p>
        </p:txBody>
      </p:sp>
      <p:pic>
        <p:nvPicPr>
          <p:cNvPr id="2" name="Imagem 1">
            <a:extLst>
              <a:ext uri="{FF2B5EF4-FFF2-40B4-BE49-F238E27FC236}">
                <a16:creationId xmlns:a16="http://schemas.microsoft.com/office/drawing/2014/main" id="{3F874521-9BE4-9A0D-2854-F1EB0F05DE3E}"/>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977967" y="304790"/>
            <a:ext cx="2715330" cy="325839"/>
          </a:xfrm>
          <a:prstGeom prst="rect">
            <a:avLst/>
          </a:prstGeom>
        </p:spPr>
      </p:pic>
    </p:spTree>
    <p:extLst>
      <p:ext uri="{BB962C8B-B14F-4D97-AF65-F5344CB8AC3E}">
        <p14:creationId xmlns:p14="http://schemas.microsoft.com/office/powerpoint/2010/main" val="586857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Número de Slide 3">
            <a:extLst>
              <a:ext uri="{FF2B5EF4-FFF2-40B4-BE49-F238E27FC236}">
                <a16:creationId xmlns:a16="http://schemas.microsoft.com/office/drawing/2014/main" id="{5A8137B7-D273-B67C-CB87-55C6B4B5ACE3}"/>
              </a:ext>
            </a:extLst>
          </p:cNvPr>
          <p:cNvSpPr>
            <a:spLocks noGrp="1"/>
          </p:cNvSpPr>
          <p:nvPr>
            <p:ph type="sldNum" sz="quarter" idx="12"/>
          </p:nvPr>
        </p:nvSpPr>
        <p:spPr/>
        <p:txBody>
          <a:bodyPr/>
          <a:lstStyle/>
          <a:p>
            <a:pPr>
              <a:defRPr/>
            </a:pPr>
            <a:fld id="{BF8BE0F2-8142-4B56-8E1D-9C5515662535}" type="slidenum">
              <a:rPr lang="pt-BR" smtClean="0"/>
              <a:pPr>
                <a:defRPr/>
              </a:pPr>
              <a:t>14</a:t>
            </a:fld>
            <a:endParaRPr lang="pt-BR" dirty="0"/>
          </a:p>
        </p:txBody>
      </p:sp>
      <p:sp>
        <p:nvSpPr>
          <p:cNvPr id="3" name="CaixaDeTexto 2">
            <a:extLst>
              <a:ext uri="{FF2B5EF4-FFF2-40B4-BE49-F238E27FC236}">
                <a16:creationId xmlns:a16="http://schemas.microsoft.com/office/drawing/2014/main" id="{EF6B940F-7B5E-911C-BA5E-B88A9426432C}"/>
              </a:ext>
            </a:extLst>
          </p:cNvPr>
          <p:cNvSpPr txBox="1"/>
          <p:nvPr/>
        </p:nvSpPr>
        <p:spPr>
          <a:xfrm>
            <a:off x="579120" y="1633736"/>
            <a:ext cx="10408920" cy="4467057"/>
          </a:xfrm>
          <a:prstGeom prst="rect">
            <a:avLst/>
          </a:prstGeom>
          <a:noFill/>
        </p:spPr>
        <p:txBody>
          <a:bodyPr wrap="square">
            <a:spAutoFit/>
          </a:bodyPr>
          <a:lstStyle/>
          <a:p>
            <a:pPr indent="467995" algn="just">
              <a:lnSpc>
                <a:spcPct val="150000"/>
              </a:lnSpc>
              <a:spcBef>
                <a:spcPts val="600"/>
              </a:spcBef>
              <a:spcAft>
                <a:spcPts val="1200"/>
              </a:spcAft>
            </a:pPr>
            <a:r>
              <a:rPr lang="pt-BR" sz="2400" dirty="0">
                <a:effectLst/>
                <a:latin typeface="Calibri" panose="020F0502020204030204" pitchFamily="34" charset="0"/>
                <a:ea typeface="Calibri" panose="020F0502020204030204" pitchFamily="34" charset="0"/>
                <a:cs typeface="Calibri" panose="020F0502020204030204" pitchFamily="34" charset="0"/>
              </a:rPr>
              <a:t>Deverá prestar as informações relativas as atividades realizadas a partir de sua                       certificação. Para fins de comprovação de participação em eventos presenciais de capacitação e atualização, serão aceitas participações em congressos, seminários, cursos, encontros, workshop, fóruns, palestras e visitas técnicas, relacionadas às grandes áreas de atuação do RPPS (administrativa, arrecadação, atendimento, atuarial, benefícios, compensação previdenciária, financeira, investimentos, jurídica e tecnologia da informação), além da compatibilidade com os conteúdos programáticos da respectiva certificação</a:t>
            </a:r>
          </a:p>
        </p:txBody>
      </p:sp>
      <p:sp>
        <p:nvSpPr>
          <p:cNvPr id="6" name="CaixaDeTexto 5">
            <a:extLst>
              <a:ext uri="{FF2B5EF4-FFF2-40B4-BE49-F238E27FC236}">
                <a16:creationId xmlns:a16="http://schemas.microsoft.com/office/drawing/2014/main" id="{2D6A4A23-422B-9765-5775-CAB386A35DD4}"/>
              </a:ext>
            </a:extLst>
          </p:cNvPr>
          <p:cNvSpPr txBox="1"/>
          <p:nvPr/>
        </p:nvSpPr>
        <p:spPr>
          <a:xfrm>
            <a:off x="995680" y="540592"/>
            <a:ext cx="8168640" cy="523220"/>
          </a:xfrm>
          <a:prstGeom prst="rect">
            <a:avLst/>
          </a:prstGeom>
          <a:noFill/>
        </p:spPr>
        <p:txBody>
          <a:bodyPr wrap="square">
            <a:spAutoFit/>
          </a:bodyPr>
          <a:lstStyle/>
          <a:p>
            <a:r>
              <a:rPr lang="pt-BR" sz="2800" b="1" dirty="0">
                <a:latin typeface="Calibri Light" panose="020F0302020204030204" pitchFamily="34" charset="0"/>
                <a:ea typeface="Calibri Light" panose="020F0302020204030204" pitchFamily="34" charset="0"/>
                <a:cs typeface="Calibri Light" panose="020F0302020204030204" pitchFamily="34" charset="0"/>
              </a:rPr>
              <a:t>PROGRAMA DE QUALIFICAÇÃO CONTINUADA</a:t>
            </a:r>
          </a:p>
        </p:txBody>
      </p:sp>
      <p:pic>
        <p:nvPicPr>
          <p:cNvPr id="2" name="Imagem 1">
            <a:extLst>
              <a:ext uri="{FF2B5EF4-FFF2-40B4-BE49-F238E27FC236}">
                <a16:creationId xmlns:a16="http://schemas.microsoft.com/office/drawing/2014/main" id="{AA35963C-EA4E-CEC5-B890-982A25B12AC9}"/>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977967" y="304790"/>
            <a:ext cx="2715330" cy="325839"/>
          </a:xfrm>
          <a:prstGeom prst="rect">
            <a:avLst/>
          </a:prstGeom>
        </p:spPr>
      </p:pic>
    </p:spTree>
    <p:extLst>
      <p:ext uri="{BB962C8B-B14F-4D97-AF65-F5344CB8AC3E}">
        <p14:creationId xmlns:p14="http://schemas.microsoft.com/office/powerpoint/2010/main" val="1211602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Número de Slide 3">
            <a:extLst>
              <a:ext uri="{FF2B5EF4-FFF2-40B4-BE49-F238E27FC236}">
                <a16:creationId xmlns:a16="http://schemas.microsoft.com/office/drawing/2014/main" id="{60ABB20C-40A3-E557-6C8B-46C7D3DBE971}"/>
              </a:ext>
            </a:extLst>
          </p:cNvPr>
          <p:cNvSpPr>
            <a:spLocks noGrp="1"/>
          </p:cNvSpPr>
          <p:nvPr>
            <p:ph type="sldNum" sz="quarter" idx="12"/>
          </p:nvPr>
        </p:nvSpPr>
        <p:spPr/>
        <p:txBody>
          <a:bodyPr/>
          <a:lstStyle/>
          <a:p>
            <a:pPr>
              <a:defRPr/>
            </a:pPr>
            <a:fld id="{BF8BE0F2-8142-4B56-8E1D-9C5515662535}" type="slidenum">
              <a:rPr lang="pt-BR" smtClean="0"/>
              <a:pPr>
                <a:defRPr/>
              </a:pPr>
              <a:t>15</a:t>
            </a:fld>
            <a:endParaRPr lang="pt-BR" dirty="0"/>
          </a:p>
        </p:txBody>
      </p:sp>
      <p:sp>
        <p:nvSpPr>
          <p:cNvPr id="6" name="CaixaDeTexto 5">
            <a:extLst>
              <a:ext uri="{FF2B5EF4-FFF2-40B4-BE49-F238E27FC236}">
                <a16:creationId xmlns:a16="http://schemas.microsoft.com/office/drawing/2014/main" id="{B2EEDFD8-F597-15AC-628A-415B0C506117}"/>
              </a:ext>
            </a:extLst>
          </p:cNvPr>
          <p:cNvSpPr txBox="1"/>
          <p:nvPr/>
        </p:nvSpPr>
        <p:spPr>
          <a:xfrm>
            <a:off x="352412" y="1904348"/>
            <a:ext cx="11001388" cy="3913059"/>
          </a:xfrm>
          <a:prstGeom prst="rect">
            <a:avLst/>
          </a:prstGeom>
          <a:noFill/>
        </p:spPr>
        <p:txBody>
          <a:bodyPr wrap="square">
            <a:spAutoFit/>
          </a:bodyPr>
          <a:lstStyle/>
          <a:p>
            <a:pPr algn="just">
              <a:lnSpc>
                <a:spcPct val="150000"/>
              </a:lnSpc>
            </a:pPr>
            <a:r>
              <a:rPr lang="pt-BR" sz="2400" b="0" i="0" u="none" strike="noStrike" baseline="0" dirty="0">
                <a:latin typeface="Calibri" panose="020F0502020204030204" pitchFamily="34" charset="0"/>
                <a:ea typeface="Calibri" panose="020F0502020204030204" pitchFamily="34" charset="0"/>
                <a:cs typeface="Calibri" panose="020F0502020204030204" pitchFamily="34" charset="0"/>
              </a:rPr>
              <a:t>Ainda que determinada instituição não esteja divulgada no site da entidade</a:t>
            </a:r>
          </a:p>
          <a:p>
            <a:pPr algn="just">
              <a:lnSpc>
                <a:spcPct val="150000"/>
              </a:lnSpc>
            </a:pPr>
            <a:r>
              <a:rPr lang="pt-BR" sz="2400" b="0" i="0" u="none" strike="noStrike" baseline="0" dirty="0">
                <a:latin typeface="Calibri" panose="020F0502020204030204" pitchFamily="34" charset="0"/>
                <a:ea typeface="Calibri" panose="020F0502020204030204" pitchFamily="34" charset="0"/>
                <a:cs typeface="Calibri" panose="020F0502020204030204" pitchFamily="34" charset="0"/>
              </a:rPr>
              <a:t>certificadora, essa poderá aceitar ou recusar determinada atividade apresentada</a:t>
            </a:r>
            <a:r>
              <a:rPr lang="pt-BR" sz="2400" dirty="0">
                <a:latin typeface="Calibri" panose="020F0502020204030204" pitchFamily="34" charset="0"/>
                <a:ea typeface="Calibri" panose="020F0502020204030204" pitchFamily="34" charset="0"/>
                <a:cs typeface="Calibri" panose="020F0502020204030204" pitchFamily="34" charset="0"/>
              </a:rPr>
              <a:t>. </a:t>
            </a:r>
            <a:r>
              <a:rPr lang="pt-BR" sz="2400" b="0" i="0" u="none" strike="noStrike" baseline="0" dirty="0">
                <a:latin typeface="Calibri" panose="020F0502020204030204" pitchFamily="34" charset="0"/>
                <a:ea typeface="Calibri" panose="020F0502020204030204" pitchFamily="34" charset="0"/>
                <a:cs typeface="Calibri" panose="020F0502020204030204" pitchFamily="34" charset="0"/>
              </a:rPr>
              <a:t>Qualquer outro evento de que o profissional tenha participado e que julgue relevante para o exercício de suas atividades poderá ser objeto para fins de pleito junto à entidade certificadora.</a:t>
            </a:r>
          </a:p>
          <a:p>
            <a:pPr algn="just">
              <a:lnSpc>
                <a:spcPct val="150000"/>
              </a:lnSpc>
            </a:pPr>
            <a:r>
              <a:rPr lang="pt-BR" sz="2400" b="1" dirty="0" err="1">
                <a:latin typeface="Calibri" panose="020F0502020204030204" pitchFamily="34" charset="0"/>
                <a:ea typeface="Calibri" panose="020F0502020204030204" pitchFamily="34" charset="0"/>
                <a:cs typeface="Calibri" panose="020F0502020204030204" pitchFamily="34" charset="0"/>
              </a:rPr>
              <a:t>Ex</a:t>
            </a:r>
            <a:r>
              <a:rPr lang="pt-BR" sz="2400" b="1" dirty="0">
                <a:latin typeface="Calibri" panose="020F0502020204030204" pitchFamily="34" charset="0"/>
                <a:ea typeface="Calibri" panose="020F0502020204030204" pitchFamily="34" charset="0"/>
                <a:cs typeface="Calibri" panose="020F0502020204030204" pitchFamily="34" charset="0"/>
              </a:rPr>
              <a:t>: eventos de Tribunais de Contas ,Instituto Brasileiro de Atuária, </a:t>
            </a:r>
            <a:r>
              <a:rPr lang="pt-BR" sz="2400" b="1" dirty="0" err="1">
                <a:latin typeface="Calibri" panose="020F0502020204030204" pitchFamily="34" charset="0"/>
                <a:ea typeface="Calibri" panose="020F0502020204030204" pitchFamily="34" charset="0"/>
                <a:cs typeface="Calibri" panose="020F0502020204030204" pitchFamily="34" charset="0"/>
              </a:rPr>
              <a:t>Bancos,etc</a:t>
            </a:r>
            <a:r>
              <a:rPr lang="pt-BR" sz="2400" b="1" dirty="0">
                <a:latin typeface="Calibri" panose="020F0502020204030204" pitchFamily="34" charset="0"/>
                <a:ea typeface="Calibri" panose="020F0502020204030204" pitchFamily="34" charset="0"/>
                <a:cs typeface="Calibri" panose="020F0502020204030204" pitchFamily="34" charset="0"/>
              </a:rPr>
              <a:t>, desde que o conteúdo seja voltado para as grandes áreas do RPPS</a:t>
            </a:r>
          </a:p>
        </p:txBody>
      </p:sp>
      <p:sp>
        <p:nvSpPr>
          <p:cNvPr id="8" name="CaixaDeTexto 7">
            <a:extLst>
              <a:ext uri="{FF2B5EF4-FFF2-40B4-BE49-F238E27FC236}">
                <a16:creationId xmlns:a16="http://schemas.microsoft.com/office/drawing/2014/main" id="{796A3090-D61A-8C36-305D-B13A47BD478A}"/>
              </a:ext>
            </a:extLst>
          </p:cNvPr>
          <p:cNvSpPr txBox="1"/>
          <p:nvPr/>
        </p:nvSpPr>
        <p:spPr>
          <a:xfrm>
            <a:off x="1320800" y="829037"/>
            <a:ext cx="6939280" cy="523220"/>
          </a:xfrm>
          <a:prstGeom prst="rect">
            <a:avLst/>
          </a:prstGeom>
          <a:noFill/>
        </p:spPr>
        <p:txBody>
          <a:bodyPr wrap="square">
            <a:spAutoFit/>
          </a:bodyPr>
          <a:lstStyle/>
          <a:p>
            <a:r>
              <a:rPr lang="pt-BR" sz="2800" b="1" dirty="0">
                <a:latin typeface="Calibri Light" panose="020F0302020204030204" pitchFamily="34" charset="0"/>
                <a:ea typeface="Calibri Light" panose="020F0302020204030204" pitchFamily="34" charset="0"/>
                <a:cs typeface="Calibri Light" panose="020F0302020204030204" pitchFamily="34" charset="0"/>
              </a:rPr>
              <a:t>PROGRAMA DE QUALIFICAÇÃO CONTINUADA</a:t>
            </a:r>
          </a:p>
        </p:txBody>
      </p:sp>
      <p:pic>
        <p:nvPicPr>
          <p:cNvPr id="10" name="Imagem 9">
            <a:extLst>
              <a:ext uri="{FF2B5EF4-FFF2-40B4-BE49-F238E27FC236}">
                <a16:creationId xmlns:a16="http://schemas.microsoft.com/office/drawing/2014/main" id="{4606E394-2276-6D7F-2FF4-279DE3550BB3}"/>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977967" y="304790"/>
            <a:ext cx="2715330" cy="325839"/>
          </a:xfrm>
          <a:prstGeom prst="rect">
            <a:avLst/>
          </a:prstGeom>
        </p:spPr>
      </p:pic>
    </p:spTree>
    <p:extLst>
      <p:ext uri="{BB962C8B-B14F-4D97-AF65-F5344CB8AC3E}">
        <p14:creationId xmlns:p14="http://schemas.microsoft.com/office/powerpoint/2010/main" val="2748284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Número de Slide 3">
            <a:extLst>
              <a:ext uri="{FF2B5EF4-FFF2-40B4-BE49-F238E27FC236}">
                <a16:creationId xmlns:a16="http://schemas.microsoft.com/office/drawing/2014/main" id="{5A8137B7-D273-B67C-CB87-55C6B4B5ACE3}"/>
              </a:ext>
            </a:extLst>
          </p:cNvPr>
          <p:cNvSpPr>
            <a:spLocks noGrp="1"/>
          </p:cNvSpPr>
          <p:nvPr>
            <p:ph type="sldNum" sz="quarter" idx="12"/>
          </p:nvPr>
        </p:nvSpPr>
        <p:spPr/>
        <p:txBody>
          <a:bodyPr/>
          <a:lstStyle/>
          <a:p>
            <a:pPr>
              <a:defRPr/>
            </a:pPr>
            <a:fld id="{BF8BE0F2-8142-4B56-8E1D-9C5515662535}" type="slidenum">
              <a:rPr lang="pt-BR" smtClean="0"/>
              <a:pPr>
                <a:defRPr/>
              </a:pPr>
              <a:t>16</a:t>
            </a:fld>
            <a:endParaRPr lang="pt-BR" dirty="0"/>
          </a:p>
        </p:txBody>
      </p:sp>
      <p:pic>
        <p:nvPicPr>
          <p:cNvPr id="2" name="Imagem 1">
            <a:extLst>
              <a:ext uri="{FF2B5EF4-FFF2-40B4-BE49-F238E27FC236}">
                <a16:creationId xmlns:a16="http://schemas.microsoft.com/office/drawing/2014/main" id="{CA601F74-D0D5-82AB-2608-191BDB9AC7F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73237" y="2769299"/>
            <a:ext cx="10114803" cy="2094359"/>
          </a:xfrm>
          <a:prstGeom prst="rect">
            <a:avLst/>
          </a:prstGeom>
          <a:noFill/>
          <a:ln>
            <a:noFill/>
          </a:ln>
        </p:spPr>
      </p:pic>
      <p:sp>
        <p:nvSpPr>
          <p:cNvPr id="6" name="CaixaDeTexto 5">
            <a:extLst>
              <a:ext uri="{FF2B5EF4-FFF2-40B4-BE49-F238E27FC236}">
                <a16:creationId xmlns:a16="http://schemas.microsoft.com/office/drawing/2014/main" id="{4C0D2E96-7784-6B89-E48D-CAD30C1D101F}"/>
              </a:ext>
            </a:extLst>
          </p:cNvPr>
          <p:cNvSpPr txBox="1"/>
          <p:nvPr/>
        </p:nvSpPr>
        <p:spPr>
          <a:xfrm>
            <a:off x="1249680" y="549736"/>
            <a:ext cx="8117840" cy="523220"/>
          </a:xfrm>
          <a:prstGeom prst="rect">
            <a:avLst/>
          </a:prstGeom>
          <a:noFill/>
        </p:spPr>
        <p:txBody>
          <a:bodyPr wrap="square">
            <a:spAutoFit/>
          </a:bodyPr>
          <a:lstStyle/>
          <a:p>
            <a:r>
              <a:rPr lang="pt-BR" sz="2800" b="1" dirty="0"/>
              <a:t>PROGRAMA DE QUALIFICAÇÃO CONTINUADA</a:t>
            </a:r>
          </a:p>
        </p:txBody>
      </p:sp>
      <p:sp>
        <p:nvSpPr>
          <p:cNvPr id="5" name="CaixaDeTexto 4">
            <a:extLst>
              <a:ext uri="{FF2B5EF4-FFF2-40B4-BE49-F238E27FC236}">
                <a16:creationId xmlns:a16="http://schemas.microsoft.com/office/drawing/2014/main" id="{0565F953-D81D-2999-432D-B9D6C0E737F7}"/>
              </a:ext>
            </a:extLst>
          </p:cNvPr>
          <p:cNvSpPr txBox="1"/>
          <p:nvPr/>
        </p:nvSpPr>
        <p:spPr>
          <a:xfrm>
            <a:off x="2100403" y="1638813"/>
            <a:ext cx="3835665" cy="461665"/>
          </a:xfrm>
          <a:prstGeom prst="rect">
            <a:avLst/>
          </a:prstGeom>
          <a:noFill/>
        </p:spPr>
        <p:txBody>
          <a:bodyPr wrap="none" rtlCol="0">
            <a:spAutoFit/>
          </a:bodyPr>
          <a:lstStyle/>
          <a:p>
            <a:r>
              <a:rPr lang="pt-BR" sz="2400" dirty="0"/>
              <a:t>Como funciona a pontuação?</a:t>
            </a:r>
          </a:p>
        </p:txBody>
      </p:sp>
      <p:sp>
        <p:nvSpPr>
          <p:cNvPr id="9" name="CaixaDeTexto 8">
            <a:extLst>
              <a:ext uri="{FF2B5EF4-FFF2-40B4-BE49-F238E27FC236}">
                <a16:creationId xmlns:a16="http://schemas.microsoft.com/office/drawing/2014/main" id="{434A2307-3B98-21C7-C993-43A6200259BD}"/>
              </a:ext>
            </a:extLst>
          </p:cNvPr>
          <p:cNvSpPr txBox="1"/>
          <p:nvPr/>
        </p:nvSpPr>
        <p:spPr>
          <a:xfrm>
            <a:off x="1249680" y="5080960"/>
            <a:ext cx="9763760" cy="1200329"/>
          </a:xfrm>
          <a:prstGeom prst="rect">
            <a:avLst/>
          </a:prstGeom>
          <a:noFill/>
        </p:spPr>
        <p:txBody>
          <a:bodyPr wrap="square">
            <a:spAutoFit/>
          </a:bodyPr>
          <a:lstStyle/>
          <a:p>
            <a:pPr algn="just"/>
            <a:r>
              <a:rPr lang="pt-BR" sz="2400" b="1" i="0" u="none" strike="noStrike" baseline="0" dirty="0" err="1">
                <a:ea typeface="Calibri Light" panose="020F0302020204030204" pitchFamily="34" charset="0"/>
                <a:cs typeface="Calibri Light" panose="020F0302020204030204" pitchFamily="34" charset="0"/>
              </a:rPr>
              <a:t>Obs</a:t>
            </a:r>
            <a:r>
              <a:rPr lang="pt-BR" sz="2400" b="1" i="0" u="none" strike="noStrike" baseline="0" dirty="0">
                <a:ea typeface="Calibri Light" panose="020F0302020204030204" pitchFamily="34" charset="0"/>
                <a:cs typeface="Calibri Light" panose="020F0302020204030204" pitchFamily="34" charset="0"/>
              </a:rPr>
              <a:t>: Para os eventos acima, não serão considerados os créditos correspondentes, caso não atendida a quantidade mínima de horas do respectivo evento</a:t>
            </a:r>
            <a:r>
              <a:rPr lang="pt-BR" sz="2400" b="0" i="0" u="none" strike="noStrike" baseline="0" dirty="0">
                <a:ea typeface="Calibri Light" panose="020F0302020204030204" pitchFamily="34" charset="0"/>
                <a:cs typeface="Calibri Light" panose="020F0302020204030204" pitchFamily="34" charset="0"/>
              </a:rPr>
              <a:t>.</a:t>
            </a:r>
            <a:endParaRPr lang="pt-BR" sz="2400" dirty="0">
              <a:ea typeface="Calibri Light" panose="020F0302020204030204" pitchFamily="34" charset="0"/>
              <a:cs typeface="Calibri Light" panose="020F0302020204030204" pitchFamily="34" charset="0"/>
            </a:endParaRPr>
          </a:p>
        </p:txBody>
      </p:sp>
      <p:pic>
        <p:nvPicPr>
          <p:cNvPr id="10" name="Imagem 9">
            <a:extLst>
              <a:ext uri="{FF2B5EF4-FFF2-40B4-BE49-F238E27FC236}">
                <a16:creationId xmlns:a16="http://schemas.microsoft.com/office/drawing/2014/main" id="{CCAF788E-716A-6800-D730-F9136A30D7B6}"/>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8977967" y="304790"/>
            <a:ext cx="2715330" cy="325839"/>
          </a:xfrm>
          <a:prstGeom prst="rect">
            <a:avLst/>
          </a:prstGeom>
        </p:spPr>
      </p:pic>
    </p:spTree>
    <p:extLst>
      <p:ext uri="{BB962C8B-B14F-4D97-AF65-F5344CB8AC3E}">
        <p14:creationId xmlns:p14="http://schemas.microsoft.com/office/powerpoint/2010/main" val="10100235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Número de Slide 3">
            <a:extLst>
              <a:ext uri="{FF2B5EF4-FFF2-40B4-BE49-F238E27FC236}">
                <a16:creationId xmlns:a16="http://schemas.microsoft.com/office/drawing/2014/main" id="{7984D250-7629-F627-CEB5-5C9F66A80F20}"/>
              </a:ext>
            </a:extLst>
          </p:cNvPr>
          <p:cNvSpPr>
            <a:spLocks noGrp="1"/>
          </p:cNvSpPr>
          <p:nvPr>
            <p:ph type="sldNum" sz="quarter" idx="12"/>
          </p:nvPr>
        </p:nvSpPr>
        <p:spPr/>
        <p:txBody>
          <a:bodyPr/>
          <a:lstStyle/>
          <a:p>
            <a:pPr>
              <a:defRPr/>
            </a:pPr>
            <a:fld id="{BF8BE0F2-8142-4B56-8E1D-9C5515662535}" type="slidenum">
              <a:rPr lang="pt-BR" smtClean="0"/>
              <a:pPr>
                <a:defRPr/>
              </a:pPr>
              <a:t>17</a:t>
            </a:fld>
            <a:endParaRPr lang="pt-BR" dirty="0"/>
          </a:p>
        </p:txBody>
      </p:sp>
      <p:pic>
        <p:nvPicPr>
          <p:cNvPr id="5" name="Imagem 4">
            <a:extLst>
              <a:ext uri="{FF2B5EF4-FFF2-40B4-BE49-F238E27FC236}">
                <a16:creationId xmlns:a16="http://schemas.microsoft.com/office/drawing/2014/main" id="{59CEAF45-04C3-9F7A-6B82-A5FE010E352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40361" y="2247456"/>
            <a:ext cx="10652936" cy="2218450"/>
          </a:xfrm>
          <a:prstGeom prst="rect">
            <a:avLst/>
          </a:prstGeom>
          <a:noFill/>
          <a:ln>
            <a:noFill/>
          </a:ln>
        </p:spPr>
      </p:pic>
      <p:sp>
        <p:nvSpPr>
          <p:cNvPr id="8" name="CaixaDeTexto 7">
            <a:extLst>
              <a:ext uri="{FF2B5EF4-FFF2-40B4-BE49-F238E27FC236}">
                <a16:creationId xmlns:a16="http://schemas.microsoft.com/office/drawing/2014/main" id="{9A59D20A-F1A0-6C82-2B2D-C3D06E81A1F7}"/>
              </a:ext>
            </a:extLst>
          </p:cNvPr>
          <p:cNvSpPr txBox="1"/>
          <p:nvPr/>
        </p:nvSpPr>
        <p:spPr>
          <a:xfrm>
            <a:off x="1087120" y="719078"/>
            <a:ext cx="7112000" cy="671851"/>
          </a:xfrm>
          <a:prstGeom prst="rect">
            <a:avLst/>
          </a:prstGeom>
          <a:noFill/>
        </p:spPr>
        <p:txBody>
          <a:bodyPr wrap="square">
            <a:spAutoFit/>
          </a:bodyPr>
          <a:lstStyle/>
          <a:p>
            <a:pPr indent="467995" algn="ctr">
              <a:lnSpc>
                <a:spcPct val="150000"/>
              </a:lnSpc>
              <a:spcBef>
                <a:spcPts val="600"/>
              </a:spcBef>
              <a:spcAft>
                <a:spcPts val="1200"/>
              </a:spcAft>
            </a:pPr>
            <a:r>
              <a:rPr lang="pt-BR" sz="2800" b="1" dirty="0">
                <a:latin typeface="Calibri Light" panose="020F0302020204030204" pitchFamily="34" charset="0"/>
                <a:ea typeface="Calibri Light" panose="020F0302020204030204" pitchFamily="34" charset="0"/>
                <a:cs typeface="Calibri Light" panose="020F0302020204030204" pitchFamily="34" charset="0"/>
              </a:rPr>
              <a:t>PROGRAMA DE QUALIFICAÇÃO CONTINUADA</a:t>
            </a:r>
          </a:p>
        </p:txBody>
      </p:sp>
      <p:sp>
        <p:nvSpPr>
          <p:cNvPr id="7" name="CaixaDeTexto 6">
            <a:extLst>
              <a:ext uri="{FF2B5EF4-FFF2-40B4-BE49-F238E27FC236}">
                <a16:creationId xmlns:a16="http://schemas.microsoft.com/office/drawing/2014/main" id="{7F7B11F4-5F09-EB1C-D972-1F57C6FB59B7}"/>
              </a:ext>
            </a:extLst>
          </p:cNvPr>
          <p:cNvSpPr txBox="1"/>
          <p:nvPr/>
        </p:nvSpPr>
        <p:spPr>
          <a:xfrm>
            <a:off x="1595120" y="1540004"/>
            <a:ext cx="6096000" cy="461665"/>
          </a:xfrm>
          <a:prstGeom prst="rect">
            <a:avLst/>
          </a:prstGeom>
          <a:noFill/>
        </p:spPr>
        <p:txBody>
          <a:bodyPr wrap="square">
            <a:spAutoFit/>
          </a:bodyPr>
          <a:lstStyle/>
          <a:p>
            <a:r>
              <a:rPr lang="pt-BR" sz="2400" dirty="0"/>
              <a:t>Como funciona a pontuação?</a:t>
            </a:r>
          </a:p>
        </p:txBody>
      </p:sp>
      <p:sp>
        <p:nvSpPr>
          <p:cNvPr id="9" name="CaixaDeTexto 8">
            <a:extLst>
              <a:ext uri="{FF2B5EF4-FFF2-40B4-BE49-F238E27FC236}">
                <a16:creationId xmlns:a16="http://schemas.microsoft.com/office/drawing/2014/main" id="{18E5463A-EDBD-8283-F96B-FE8923210BAC}"/>
              </a:ext>
            </a:extLst>
          </p:cNvPr>
          <p:cNvSpPr txBox="1"/>
          <p:nvPr/>
        </p:nvSpPr>
        <p:spPr>
          <a:xfrm>
            <a:off x="838200" y="4711693"/>
            <a:ext cx="10982960" cy="1569660"/>
          </a:xfrm>
          <a:prstGeom prst="rect">
            <a:avLst/>
          </a:prstGeom>
          <a:noFill/>
        </p:spPr>
        <p:txBody>
          <a:bodyPr wrap="square" rtlCol="0">
            <a:spAutoFit/>
          </a:bodyPr>
          <a:lstStyle/>
          <a:p>
            <a:r>
              <a:rPr lang="pt-BR" sz="2400" b="1" dirty="0"/>
              <a:t>OBS: Pontos não acumuláveis , devendo o profissional atingir 30 pontos anuais, a partir da certificação alcançada. </a:t>
            </a:r>
          </a:p>
          <a:p>
            <a:r>
              <a:rPr lang="pt-BR" sz="2400" b="1" dirty="0"/>
              <a:t>Graduação: qualquer curso autorizado pelo MEC –Pós-Graduação e extensão -voltados para RPPS</a:t>
            </a:r>
          </a:p>
        </p:txBody>
      </p:sp>
      <p:pic>
        <p:nvPicPr>
          <p:cNvPr id="10" name="Imagem 9">
            <a:extLst>
              <a:ext uri="{FF2B5EF4-FFF2-40B4-BE49-F238E27FC236}">
                <a16:creationId xmlns:a16="http://schemas.microsoft.com/office/drawing/2014/main" id="{0C49DA6A-98D2-2DAF-899B-75C63D50852A}"/>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8977967" y="304790"/>
            <a:ext cx="2715330" cy="325839"/>
          </a:xfrm>
          <a:prstGeom prst="rect">
            <a:avLst/>
          </a:prstGeom>
        </p:spPr>
      </p:pic>
    </p:spTree>
    <p:extLst>
      <p:ext uri="{BB962C8B-B14F-4D97-AF65-F5344CB8AC3E}">
        <p14:creationId xmlns:p14="http://schemas.microsoft.com/office/powerpoint/2010/main" val="3165224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Número de Slide 3">
            <a:extLst>
              <a:ext uri="{FF2B5EF4-FFF2-40B4-BE49-F238E27FC236}">
                <a16:creationId xmlns:a16="http://schemas.microsoft.com/office/drawing/2014/main" id="{5A8137B7-D273-B67C-CB87-55C6B4B5ACE3}"/>
              </a:ext>
            </a:extLst>
          </p:cNvPr>
          <p:cNvSpPr>
            <a:spLocks noGrp="1"/>
          </p:cNvSpPr>
          <p:nvPr>
            <p:ph type="sldNum" sz="quarter" idx="12"/>
          </p:nvPr>
        </p:nvSpPr>
        <p:spPr/>
        <p:txBody>
          <a:bodyPr/>
          <a:lstStyle/>
          <a:p>
            <a:pPr>
              <a:defRPr/>
            </a:pPr>
            <a:fld id="{BF8BE0F2-8142-4B56-8E1D-9C5515662535}" type="slidenum">
              <a:rPr lang="pt-BR" smtClean="0"/>
              <a:pPr>
                <a:defRPr/>
              </a:pPr>
              <a:t>18</a:t>
            </a:fld>
            <a:endParaRPr lang="pt-BR" dirty="0"/>
          </a:p>
        </p:txBody>
      </p:sp>
      <p:sp>
        <p:nvSpPr>
          <p:cNvPr id="3" name="CaixaDeTexto 2">
            <a:extLst>
              <a:ext uri="{FF2B5EF4-FFF2-40B4-BE49-F238E27FC236}">
                <a16:creationId xmlns:a16="http://schemas.microsoft.com/office/drawing/2014/main" id="{0504330C-24C0-5AA9-3E7B-04D6CF70C0EA}"/>
              </a:ext>
            </a:extLst>
          </p:cNvPr>
          <p:cNvSpPr txBox="1"/>
          <p:nvPr/>
        </p:nvSpPr>
        <p:spPr>
          <a:xfrm>
            <a:off x="635000" y="1503647"/>
            <a:ext cx="10922000" cy="4763099"/>
          </a:xfrm>
          <a:prstGeom prst="rect">
            <a:avLst/>
          </a:prstGeom>
          <a:noFill/>
        </p:spPr>
        <p:txBody>
          <a:bodyPr wrap="square">
            <a:spAutoFit/>
          </a:bodyPr>
          <a:lstStyle/>
          <a:p>
            <a:pPr indent="467995" algn="just">
              <a:lnSpc>
                <a:spcPct val="150000"/>
              </a:lnSpc>
              <a:spcBef>
                <a:spcPts val="600"/>
              </a:spcBef>
              <a:spcAft>
                <a:spcPts val="1200"/>
              </a:spcAft>
            </a:pPr>
            <a:r>
              <a:rPr lang="pt-BR" sz="2400" dirty="0">
                <a:effectLst/>
                <a:ea typeface="Times New Roman" panose="02020603050405020304" pitchFamily="18" charset="0"/>
                <a:cs typeface="Times New Roman" panose="02020603050405020304" pitchFamily="18" charset="0"/>
              </a:rPr>
              <a:t>Os eventos (visitas técnicas e similares presenciais, congressos, seminários e equivalentes presenciais, cursos, encontros, workshop, fóruns e palestras presenciais não há limite anual de créditos, podendo o profissional acumular os 30 (trinta) créditos em um desses eventos ou no conjunto desses eventos.</a:t>
            </a:r>
          </a:p>
          <a:p>
            <a:pPr indent="467995" algn="just">
              <a:lnSpc>
                <a:spcPct val="150000"/>
              </a:lnSpc>
              <a:spcBef>
                <a:spcPts val="600"/>
              </a:spcBef>
              <a:spcAft>
                <a:spcPts val="1200"/>
              </a:spcAft>
            </a:pPr>
            <a:r>
              <a:rPr lang="pt-BR" sz="2400" dirty="0">
                <a:effectLst/>
                <a:ea typeface="Times New Roman" panose="02020603050405020304" pitchFamily="18" charset="0"/>
                <a:cs typeface="Times New Roman" panose="02020603050405020304" pitchFamily="18" charset="0"/>
              </a:rPr>
              <a:t>Na hipótese de atuação do profissional certificado como palestrante nos eventos acima, o crédito obtido por cada hora na atividade será acrescido do percentual de 50% (cinquenta por cento).</a:t>
            </a:r>
          </a:p>
          <a:p>
            <a:pPr indent="467995" algn="just">
              <a:lnSpc>
                <a:spcPct val="150000"/>
              </a:lnSpc>
              <a:spcBef>
                <a:spcPts val="600"/>
              </a:spcBef>
              <a:spcAft>
                <a:spcPts val="1200"/>
              </a:spcAft>
            </a:pPr>
            <a:endParaRPr lang="pt-BR" sz="1600" dirty="0">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6" name="Imagem 5">
            <a:extLst>
              <a:ext uri="{FF2B5EF4-FFF2-40B4-BE49-F238E27FC236}">
                <a16:creationId xmlns:a16="http://schemas.microsoft.com/office/drawing/2014/main" id="{866305DE-BE3B-DE49-9F10-BEE7FB21F97B}"/>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977967" y="304790"/>
            <a:ext cx="2715330" cy="325839"/>
          </a:xfrm>
          <a:prstGeom prst="rect">
            <a:avLst/>
          </a:prstGeom>
        </p:spPr>
      </p:pic>
      <p:sp>
        <p:nvSpPr>
          <p:cNvPr id="7" name="CaixaDeTexto 6">
            <a:extLst>
              <a:ext uri="{FF2B5EF4-FFF2-40B4-BE49-F238E27FC236}">
                <a16:creationId xmlns:a16="http://schemas.microsoft.com/office/drawing/2014/main" id="{0A478F00-64B5-6A6F-DE69-D9F22A6CAC9F}"/>
              </a:ext>
            </a:extLst>
          </p:cNvPr>
          <p:cNvSpPr txBox="1"/>
          <p:nvPr/>
        </p:nvSpPr>
        <p:spPr>
          <a:xfrm>
            <a:off x="2188891" y="613824"/>
            <a:ext cx="6709657" cy="800219"/>
          </a:xfrm>
          <a:prstGeom prst="rect">
            <a:avLst/>
          </a:prstGeom>
          <a:noFill/>
        </p:spPr>
        <p:txBody>
          <a:bodyPr wrap="none" rtlCol="0">
            <a:spAutoFit/>
          </a:bodyPr>
          <a:lstStyle/>
          <a:p>
            <a:r>
              <a:rPr lang="pt-BR" sz="2800" b="1" dirty="0">
                <a:latin typeface="Calibri Light" panose="020F0302020204030204" pitchFamily="34" charset="0"/>
                <a:ea typeface="Calibri Light" panose="020F0302020204030204" pitchFamily="34" charset="0"/>
                <a:cs typeface="Calibri Light" panose="020F0302020204030204" pitchFamily="34" charset="0"/>
              </a:rPr>
              <a:t>PROGRAMA DE QUALIFICAÇÃO CONTINUADA</a:t>
            </a:r>
          </a:p>
          <a:p>
            <a:endParaRPr lang="pt-BR" dirty="0"/>
          </a:p>
        </p:txBody>
      </p:sp>
    </p:spTree>
    <p:extLst>
      <p:ext uri="{BB962C8B-B14F-4D97-AF65-F5344CB8AC3E}">
        <p14:creationId xmlns:p14="http://schemas.microsoft.com/office/powerpoint/2010/main" val="3677823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a:extLst>
              <a:ext uri="{FF2B5EF4-FFF2-40B4-BE49-F238E27FC236}">
                <a16:creationId xmlns:a16="http://schemas.microsoft.com/office/drawing/2014/main" id="{C8B48B4A-1E86-D754-6EF7-C39104ABC9D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278660" y="285694"/>
            <a:ext cx="3620440" cy="434452"/>
          </a:xfrm>
          <a:prstGeom prst="rect">
            <a:avLst/>
          </a:prstGeom>
        </p:spPr>
      </p:pic>
      <p:sp>
        <p:nvSpPr>
          <p:cNvPr id="6" name="CaixaDeTexto 5">
            <a:extLst>
              <a:ext uri="{FF2B5EF4-FFF2-40B4-BE49-F238E27FC236}">
                <a16:creationId xmlns:a16="http://schemas.microsoft.com/office/drawing/2014/main" id="{C55025CB-A12C-E1F5-EE1A-B50D251ED3F3}"/>
              </a:ext>
            </a:extLst>
          </p:cNvPr>
          <p:cNvSpPr txBox="1"/>
          <p:nvPr/>
        </p:nvSpPr>
        <p:spPr>
          <a:xfrm>
            <a:off x="-220617" y="489313"/>
            <a:ext cx="10129520" cy="461665"/>
          </a:xfrm>
          <a:prstGeom prst="rect">
            <a:avLst/>
          </a:prstGeom>
          <a:noFill/>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pt-BR" sz="2400" b="1" i="0" u="none" strike="noStrike" kern="1200" cap="none" spc="0" normalizeH="0" baseline="0" noProof="0" dirty="0">
                <a:ln>
                  <a:noFill/>
                </a:ln>
                <a:solidFill>
                  <a:srgbClr val="E7E6E6">
                    <a:lumMod val="25000"/>
                  </a:srgbClr>
                </a:solidFill>
                <a:effectLst/>
                <a:uLnTx/>
                <a:uFillTx/>
                <a:latin typeface="Arial" panose="020B0604020202020204" pitchFamily="34" charset="0"/>
                <a:ea typeface="+mn-ea"/>
                <a:cs typeface="Arial" panose="020B0604020202020204" pitchFamily="34" charset="0"/>
              </a:rPr>
              <a:t>Números da  Nova Certificação </a:t>
            </a:r>
          </a:p>
        </p:txBody>
      </p:sp>
      <p:sp>
        <p:nvSpPr>
          <p:cNvPr id="8" name="CaixaDeTexto 7">
            <a:extLst>
              <a:ext uri="{FF2B5EF4-FFF2-40B4-BE49-F238E27FC236}">
                <a16:creationId xmlns:a16="http://schemas.microsoft.com/office/drawing/2014/main" id="{39494509-E48E-5351-F7E6-248C6DD1772F}"/>
              </a:ext>
            </a:extLst>
          </p:cNvPr>
          <p:cNvSpPr txBox="1"/>
          <p:nvPr/>
        </p:nvSpPr>
        <p:spPr>
          <a:xfrm>
            <a:off x="654302" y="5582691"/>
            <a:ext cx="10908305"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2400" b="0" i="0" u="none" strike="noStrike" kern="1200" cap="none" spc="0" normalizeH="0" baseline="0" noProof="0" dirty="0">
                <a:ln>
                  <a:noFill/>
                </a:ln>
                <a:solidFill>
                  <a:prstClr val="black"/>
                </a:solidFill>
                <a:effectLst/>
                <a:uLnTx/>
                <a:uFillTx/>
                <a:latin typeface="Calibri" panose="020F0502020204030204"/>
                <a:ea typeface="+mn-ea"/>
                <a:cs typeface="+mn-cs"/>
              </a:rPr>
              <a:t>Tarefa iniciada com maior dificuldade de conscientização dos conselheiros, já trazendo resultados satisfatórios.  No total  4.441 conselheiros certificados</a:t>
            </a:r>
          </a:p>
        </p:txBody>
      </p:sp>
      <p:graphicFrame>
        <p:nvGraphicFramePr>
          <p:cNvPr id="2" name="Tabela 1">
            <a:extLst>
              <a:ext uri="{FF2B5EF4-FFF2-40B4-BE49-F238E27FC236}">
                <a16:creationId xmlns:a16="http://schemas.microsoft.com/office/drawing/2014/main" id="{CA502F39-4480-3BC6-BF08-1FCEFE03B67A}"/>
              </a:ext>
            </a:extLst>
          </p:cNvPr>
          <p:cNvGraphicFramePr>
            <a:graphicFrameLocks noGrp="1"/>
          </p:cNvGraphicFramePr>
          <p:nvPr/>
        </p:nvGraphicFramePr>
        <p:xfrm>
          <a:off x="819373" y="1308569"/>
          <a:ext cx="10743234" cy="3344031"/>
        </p:xfrm>
        <a:graphic>
          <a:graphicData uri="http://schemas.openxmlformats.org/drawingml/2006/table">
            <a:tbl>
              <a:tblPr firstRow="1" firstCol="1" bandRow="1">
                <a:tableStyleId>{5C22544A-7EE6-4342-B048-85BDC9FD1C3A}</a:tableStyleId>
              </a:tblPr>
              <a:tblGrid>
                <a:gridCol w="4936200">
                  <a:extLst>
                    <a:ext uri="{9D8B030D-6E8A-4147-A177-3AD203B41FA5}">
                      <a16:colId xmlns:a16="http://schemas.microsoft.com/office/drawing/2014/main" val="3844938104"/>
                    </a:ext>
                  </a:extLst>
                </a:gridCol>
                <a:gridCol w="3135086">
                  <a:extLst>
                    <a:ext uri="{9D8B030D-6E8A-4147-A177-3AD203B41FA5}">
                      <a16:colId xmlns:a16="http://schemas.microsoft.com/office/drawing/2014/main" val="2308100476"/>
                    </a:ext>
                  </a:extLst>
                </a:gridCol>
                <a:gridCol w="2671948">
                  <a:extLst>
                    <a:ext uri="{9D8B030D-6E8A-4147-A177-3AD203B41FA5}">
                      <a16:colId xmlns:a16="http://schemas.microsoft.com/office/drawing/2014/main" val="3050485961"/>
                    </a:ext>
                  </a:extLst>
                </a:gridCol>
              </a:tblGrid>
              <a:tr h="719416">
                <a:tc gridSpan="3">
                  <a:txBody>
                    <a:bodyPr/>
                    <a:lstStyle/>
                    <a:p>
                      <a:pPr algn="ctr">
                        <a:lnSpc>
                          <a:spcPct val="107000"/>
                        </a:lnSpc>
                        <a:spcAft>
                          <a:spcPts val="800"/>
                        </a:spcAft>
                      </a:pPr>
                      <a:r>
                        <a:rPr lang="pt-BR" sz="2000" kern="100" dirty="0">
                          <a:effectLst/>
                        </a:rPr>
                        <a:t>CONSOLIDAÇÃO DOS PROFISSIONAIS CERTIFICADOS</a:t>
                      </a:r>
                      <a:endParaRPr lang="pt-BR" sz="1100" kern="100" dirty="0">
                        <a:effectLst/>
                      </a:endParaRPr>
                    </a:p>
                    <a:p>
                      <a:pPr algn="ctr">
                        <a:lnSpc>
                          <a:spcPct val="107000"/>
                        </a:lnSpc>
                        <a:spcAft>
                          <a:spcPts val="800"/>
                        </a:spcAft>
                      </a:pPr>
                      <a:r>
                        <a:rPr lang="pt-BR" sz="2000" kern="100" dirty="0">
                          <a:effectLst/>
                        </a:rPr>
                        <a:t>DATA  26/04/2024- total   10.657 profissionais certificados</a:t>
                      </a:r>
                      <a:endParaRPr lang="pt-BR"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pt-BR"/>
                    </a:p>
                  </a:txBody>
                  <a:tcPr/>
                </a:tc>
                <a:tc hMerge="1">
                  <a:txBody>
                    <a:bodyPr/>
                    <a:lstStyle/>
                    <a:p>
                      <a:endParaRPr lang="pt-BR"/>
                    </a:p>
                  </a:txBody>
                  <a:tcPr/>
                </a:tc>
                <a:extLst>
                  <a:ext uri="{0D108BD9-81ED-4DB2-BD59-A6C34878D82A}">
                    <a16:rowId xmlns:a16="http://schemas.microsoft.com/office/drawing/2014/main" val="1558762957"/>
                  </a:ext>
                </a:extLst>
              </a:tr>
              <a:tr h="45231">
                <a:tc>
                  <a:txBody>
                    <a:bodyPr/>
                    <a:lstStyle/>
                    <a:p>
                      <a:pPr algn="ctr">
                        <a:lnSpc>
                          <a:spcPct val="107000"/>
                        </a:lnSpc>
                        <a:spcAft>
                          <a:spcPts val="800"/>
                        </a:spcAft>
                      </a:pPr>
                      <a:r>
                        <a:rPr lang="pt-BR" sz="2000" kern="100" dirty="0">
                          <a:effectLst/>
                        </a:rPr>
                        <a:t>PROFISSIONAIS</a:t>
                      </a:r>
                      <a:endParaRPr lang="pt-BR"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pt-BR" sz="2000" kern="100">
                          <a:effectLst/>
                        </a:rPr>
                        <a:t>QUANTIDADE</a:t>
                      </a:r>
                      <a:endParaRPr lang="pt-B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pt-BR" sz="2000" kern="100">
                          <a:effectLst/>
                        </a:rPr>
                        <a:t>PERCENTUAL</a:t>
                      </a:r>
                      <a:endParaRPr lang="pt-B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12516952"/>
                  </a:ext>
                </a:extLst>
              </a:tr>
              <a:tr h="378387">
                <a:tc>
                  <a:txBody>
                    <a:bodyPr/>
                    <a:lstStyle/>
                    <a:p>
                      <a:pPr>
                        <a:lnSpc>
                          <a:spcPct val="107000"/>
                        </a:lnSpc>
                        <a:spcAft>
                          <a:spcPts val="800"/>
                        </a:spcAft>
                      </a:pPr>
                      <a:r>
                        <a:rPr lang="pt-BR" sz="2400" kern="100" dirty="0">
                          <a:effectLst/>
                          <a:latin typeface="+mn-lt"/>
                        </a:rPr>
                        <a:t>Dirigentes </a:t>
                      </a:r>
                      <a:endParaRPr lang="pt-BR" sz="2400" kern="1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pt-BR" sz="2400" kern="100" dirty="0">
                          <a:effectLst/>
                          <a:latin typeface="+mn-lt"/>
                          <a:ea typeface="Calibri" panose="020F0502020204030204" pitchFamily="34" charset="0"/>
                          <a:cs typeface="Times New Roman" panose="02020603050405020304" pitchFamily="18" charset="0"/>
                        </a:rPr>
                        <a:t>2729</a:t>
                      </a:r>
                    </a:p>
                  </a:txBody>
                  <a:tcPr marL="68580" marR="68580" marT="0" marB="0"/>
                </a:tc>
                <a:tc>
                  <a:txBody>
                    <a:bodyPr/>
                    <a:lstStyle/>
                    <a:p>
                      <a:pPr algn="ctr">
                        <a:lnSpc>
                          <a:spcPct val="107000"/>
                        </a:lnSpc>
                        <a:spcAft>
                          <a:spcPts val="800"/>
                        </a:spcAft>
                      </a:pPr>
                      <a:r>
                        <a:rPr lang="pt-BR" sz="2400" kern="100" dirty="0">
                          <a:effectLst/>
                          <a:latin typeface="+mn-lt"/>
                          <a:ea typeface="Calibri" panose="020F0502020204030204" pitchFamily="34" charset="0"/>
                          <a:cs typeface="Times New Roman" panose="02020603050405020304" pitchFamily="18" charset="0"/>
                        </a:rPr>
                        <a:t>25,60</a:t>
                      </a:r>
                    </a:p>
                  </a:txBody>
                  <a:tcPr marL="68580" marR="68580" marT="0" marB="0"/>
                </a:tc>
                <a:extLst>
                  <a:ext uri="{0D108BD9-81ED-4DB2-BD59-A6C34878D82A}">
                    <a16:rowId xmlns:a16="http://schemas.microsoft.com/office/drawing/2014/main" val="3050772107"/>
                  </a:ext>
                </a:extLst>
              </a:tr>
              <a:tr h="378387">
                <a:tc>
                  <a:txBody>
                    <a:bodyPr/>
                    <a:lstStyle/>
                    <a:p>
                      <a:pPr>
                        <a:lnSpc>
                          <a:spcPct val="107000"/>
                        </a:lnSpc>
                        <a:spcAft>
                          <a:spcPts val="800"/>
                        </a:spcAft>
                      </a:pPr>
                      <a:r>
                        <a:rPr lang="pt-BR" sz="2400" kern="100" dirty="0">
                          <a:effectLst/>
                          <a:latin typeface="+mn-lt"/>
                        </a:rPr>
                        <a:t>Conselho Deliberativo</a:t>
                      </a:r>
                      <a:endParaRPr lang="pt-BR" sz="2400" kern="1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pt-BR" sz="2400" kern="100" dirty="0">
                          <a:effectLst/>
                          <a:latin typeface="+mn-lt"/>
                          <a:ea typeface="Calibri" panose="020F0502020204030204" pitchFamily="34" charset="0"/>
                          <a:cs typeface="Times New Roman" panose="02020603050405020304" pitchFamily="18" charset="0"/>
                        </a:rPr>
                        <a:t>2860</a:t>
                      </a:r>
                    </a:p>
                  </a:txBody>
                  <a:tcPr marL="68580" marR="68580" marT="0" marB="0"/>
                </a:tc>
                <a:tc>
                  <a:txBody>
                    <a:bodyPr/>
                    <a:lstStyle/>
                    <a:p>
                      <a:pPr algn="ctr">
                        <a:lnSpc>
                          <a:spcPct val="107000"/>
                        </a:lnSpc>
                        <a:spcAft>
                          <a:spcPts val="800"/>
                        </a:spcAft>
                      </a:pPr>
                      <a:r>
                        <a:rPr lang="pt-BR" sz="2400" kern="100" dirty="0">
                          <a:effectLst/>
                          <a:latin typeface="+mn-lt"/>
                          <a:ea typeface="Calibri" panose="020F0502020204030204" pitchFamily="34" charset="0"/>
                          <a:cs typeface="Times New Roman" panose="02020603050405020304" pitchFamily="18" charset="0"/>
                        </a:rPr>
                        <a:t>26,80</a:t>
                      </a:r>
                    </a:p>
                  </a:txBody>
                  <a:tcPr marL="68580" marR="68580" marT="0" marB="0"/>
                </a:tc>
                <a:extLst>
                  <a:ext uri="{0D108BD9-81ED-4DB2-BD59-A6C34878D82A}">
                    <a16:rowId xmlns:a16="http://schemas.microsoft.com/office/drawing/2014/main" val="3965450008"/>
                  </a:ext>
                </a:extLst>
              </a:tr>
              <a:tr h="378387">
                <a:tc>
                  <a:txBody>
                    <a:bodyPr/>
                    <a:lstStyle/>
                    <a:p>
                      <a:pPr>
                        <a:lnSpc>
                          <a:spcPct val="107000"/>
                        </a:lnSpc>
                        <a:spcAft>
                          <a:spcPts val="800"/>
                        </a:spcAft>
                      </a:pPr>
                      <a:r>
                        <a:rPr lang="pt-BR" sz="2400" kern="100" dirty="0">
                          <a:effectLst/>
                          <a:latin typeface="+mn-lt"/>
                        </a:rPr>
                        <a:t>Conselho Fiscal</a:t>
                      </a:r>
                      <a:endParaRPr lang="pt-BR" sz="2400" kern="1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pt-BR" sz="2400" kern="100" dirty="0">
                          <a:effectLst/>
                          <a:latin typeface="+mn-lt"/>
                          <a:ea typeface="Calibri" panose="020F0502020204030204" pitchFamily="34" charset="0"/>
                          <a:cs typeface="Times New Roman" panose="02020603050405020304" pitchFamily="18" charset="0"/>
                        </a:rPr>
                        <a:t>1581</a:t>
                      </a:r>
                    </a:p>
                  </a:txBody>
                  <a:tcPr marL="68580" marR="68580" marT="0" marB="0"/>
                </a:tc>
                <a:tc>
                  <a:txBody>
                    <a:bodyPr/>
                    <a:lstStyle/>
                    <a:p>
                      <a:pPr algn="ctr">
                        <a:lnSpc>
                          <a:spcPct val="107000"/>
                        </a:lnSpc>
                        <a:spcAft>
                          <a:spcPts val="800"/>
                        </a:spcAft>
                      </a:pPr>
                      <a:r>
                        <a:rPr lang="pt-BR" sz="2400" kern="100" dirty="0">
                          <a:effectLst/>
                          <a:latin typeface="+mn-lt"/>
                          <a:ea typeface="Calibri" panose="020F0502020204030204" pitchFamily="34" charset="0"/>
                          <a:cs typeface="Times New Roman" panose="02020603050405020304" pitchFamily="18" charset="0"/>
                        </a:rPr>
                        <a:t>14,80</a:t>
                      </a:r>
                    </a:p>
                  </a:txBody>
                  <a:tcPr marL="68580" marR="68580" marT="0" marB="0"/>
                </a:tc>
                <a:extLst>
                  <a:ext uri="{0D108BD9-81ED-4DB2-BD59-A6C34878D82A}">
                    <a16:rowId xmlns:a16="http://schemas.microsoft.com/office/drawing/2014/main" val="490060382"/>
                  </a:ext>
                </a:extLst>
              </a:tr>
              <a:tr h="774351">
                <a:tc>
                  <a:txBody>
                    <a:bodyPr/>
                    <a:lstStyle/>
                    <a:p>
                      <a:pPr>
                        <a:lnSpc>
                          <a:spcPct val="107000"/>
                        </a:lnSpc>
                        <a:spcAft>
                          <a:spcPts val="800"/>
                        </a:spcAft>
                      </a:pPr>
                      <a:r>
                        <a:rPr lang="pt-BR" sz="2400" kern="100" dirty="0">
                          <a:effectLst/>
                          <a:latin typeface="+mn-lt"/>
                        </a:rPr>
                        <a:t>Gestor de Recursos/comitê de investimentos</a:t>
                      </a:r>
                      <a:endParaRPr lang="pt-BR" sz="2400" kern="1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pt-BR" sz="2400" kern="100" dirty="0">
                          <a:effectLst/>
                          <a:latin typeface="+mn-lt"/>
                          <a:ea typeface="Calibri" panose="020F0502020204030204" pitchFamily="34" charset="0"/>
                          <a:cs typeface="Times New Roman" panose="02020603050405020304" pitchFamily="18" charset="0"/>
                        </a:rPr>
                        <a:t>3487</a:t>
                      </a:r>
                    </a:p>
                  </a:txBody>
                  <a:tcPr marL="68580" marR="68580" marT="0" marB="0"/>
                </a:tc>
                <a:tc>
                  <a:txBody>
                    <a:bodyPr/>
                    <a:lstStyle/>
                    <a:p>
                      <a:pPr algn="ctr">
                        <a:lnSpc>
                          <a:spcPct val="107000"/>
                        </a:lnSpc>
                        <a:spcAft>
                          <a:spcPts val="800"/>
                        </a:spcAft>
                      </a:pPr>
                      <a:r>
                        <a:rPr lang="pt-BR" sz="2400" kern="100" dirty="0">
                          <a:effectLst/>
                          <a:latin typeface="+mn-lt"/>
                          <a:ea typeface="Calibri" panose="020F0502020204030204" pitchFamily="34" charset="0"/>
                          <a:cs typeface="Times New Roman" panose="02020603050405020304" pitchFamily="18" charset="0"/>
                        </a:rPr>
                        <a:t>32,72</a:t>
                      </a:r>
                    </a:p>
                  </a:txBody>
                  <a:tcPr marL="68580" marR="68580" marT="0" marB="0"/>
                </a:tc>
                <a:extLst>
                  <a:ext uri="{0D108BD9-81ED-4DB2-BD59-A6C34878D82A}">
                    <a16:rowId xmlns:a16="http://schemas.microsoft.com/office/drawing/2014/main" val="1084025099"/>
                  </a:ext>
                </a:extLst>
              </a:tr>
              <a:tr h="378387">
                <a:tc>
                  <a:txBody>
                    <a:bodyPr/>
                    <a:lstStyle/>
                    <a:p>
                      <a:pPr>
                        <a:lnSpc>
                          <a:spcPct val="107000"/>
                        </a:lnSpc>
                        <a:spcAft>
                          <a:spcPts val="800"/>
                        </a:spcAft>
                      </a:pPr>
                      <a:r>
                        <a:rPr lang="pt-BR" sz="2000" kern="100" dirty="0">
                          <a:effectLst/>
                          <a:latin typeface="Calibri" panose="020F0502020204030204" pitchFamily="34" charset="0"/>
                          <a:ea typeface="Calibri" panose="020F0502020204030204" pitchFamily="34" charset="0"/>
                          <a:cs typeface="Times New Roman" panose="02020603050405020304" pitchFamily="18" charset="0"/>
                        </a:rPr>
                        <a:t>Total profissionais certificados</a:t>
                      </a:r>
                      <a:endParaRPr lang="pt-BR"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pt-BR" sz="2400" kern="100" dirty="0">
                          <a:effectLst/>
                          <a:latin typeface="+mn-lt"/>
                          <a:ea typeface="Calibri" panose="020F0502020204030204" pitchFamily="34" charset="0"/>
                          <a:cs typeface="Times New Roman" panose="02020603050405020304" pitchFamily="18" charset="0"/>
                        </a:rPr>
                        <a:t>10657</a:t>
                      </a:r>
                    </a:p>
                  </a:txBody>
                  <a:tcPr marL="68580" marR="68580" marT="0" marB="0"/>
                </a:tc>
                <a:tc>
                  <a:txBody>
                    <a:bodyPr/>
                    <a:lstStyle/>
                    <a:p>
                      <a:pPr algn="ctr">
                        <a:lnSpc>
                          <a:spcPct val="107000"/>
                        </a:lnSpc>
                        <a:spcAft>
                          <a:spcPts val="800"/>
                        </a:spcAft>
                      </a:pPr>
                      <a:endParaRPr lang="pt-BR" sz="2400" kern="1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98576318"/>
                  </a:ext>
                </a:extLst>
              </a:tr>
            </a:tbl>
          </a:graphicData>
        </a:graphic>
      </p:graphicFrame>
    </p:spTree>
    <p:extLst>
      <p:ext uri="{BB962C8B-B14F-4D97-AF65-F5344CB8AC3E}">
        <p14:creationId xmlns:p14="http://schemas.microsoft.com/office/powerpoint/2010/main" val="819587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Número de Slide 3">
            <a:extLst>
              <a:ext uri="{FF2B5EF4-FFF2-40B4-BE49-F238E27FC236}">
                <a16:creationId xmlns:a16="http://schemas.microsoft.com/office/drawing/2014/main" id="{085E963E-BBBF-A2DB-AEE8-31F964617A90}"/>
              </a:ext>
            </a:extLst>
          </p:cNvPr>
          <p:cNvSpPr>
            <a:spLocks noGrp="1"/>
          </p:cNvSpPr>
          <p:nvPr>
            <p:ph type="sldNum" sz="quarter" idx="12"/>
          </p:nvPr>
        </p:nvSpPr>
        <p:spPr/>
        <p:txBody>
          <a:bodyPr/>
          <a:lstStyle/>
          <a:p>
            <a:pPr>
              <a:defRPr/>
            </a:pPr>
            <a:fld id="{BF8BE0F2-8142-4B56-8E1D-9C5515662535}" type="slidenum">
              <a:rPr lang="pt-BR">
                <a:solidFill>
                  <a:prstClr val="black">
                    <a:tint val="75000"/>
                  </a:prstClr>
                </a:solidFill>
                <a:latin typeface="Calibri" panose="020F0502020204030204"/>
              </a:rPr>
              <a:pPr>
                <a:defRPr/>
              </a:pPr>
              <a:t>2</a:t>
            </a:fld>
            <a:endParaRPr lang="pt-BR" dirty="0">
              <a:solidFill>
                <a:prstClr val="black">
                  <a:tint val="75000"/>
                </a:prstClr>
              </a:solidFill>
              <a:latin typeface="Calibri" panose="020F0502020204030204"/>
            </a:endParaRPr>
          </a:p>
        </p:txBody>
      </p:sp>
      <p:graphicFrame>
        <p:nvGraphicFramePr>
          <p:cNvPr id="5" name="Diagrama 4">
            <a:extLst>
              <a:ext uri="{FF2B5EF4-FFF2-40B4-BE49-F238E27FC236}">
                <a16:creationId xmlns:a16="http://schemas.microsoft.com/office/drawing/2014/main" id="{B29BDE28-7B9C-685D-3C08-49EA9D4388ED}"/>
              </a:ext>
            </a:extLst>
          </p:cNvPr>
          <p:cNvGraphicFramePr/>
          <p:nvPr>
            <p:extLst>
              <p:ext uri="{D42A27DB-BD31-4B8C-83A1-F6EECF244321}">
                <p14:modId xmlns:p14="http://schemas.microsoft.com/office/powerpoint/2010/main" val="1500077834"/>
              </p:ext>
            </p:extLst>
          </p:nvPr>
        </p:nvGraphicFramePr>
        <p:xfrm>
          <a:off x="1524000" y="1604465"/>
          <a:ext cx="4686580" cy="49344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9" name="Agrupar 8">
            <a:extLst>
              <a:ext uri="{FF2B5EF4-FFF2-40B4-BE49-F238E27FC236}">
                <a16:creationId xmlns:a16="http://schemas.microsoft.com/office/drawing/2014/main" id="{B74F61CC-E546-989F-E98D-6D154A33B964}"/>
              </a:ext>
            </a:extLst>
          </p:cNvPr>
          <p:cNvGrpSpPr/>
          <p:nvPr/>
        </p:nvGrpSpPr>
        <p:grpSpPr>
          <a:xfrm>
            <a:off x="6305922" y="1969816"/>
            <a:ext cx="2315565" cy="4115299"/>
            <a:chOff x="3935" y="26926"/>
            <a:chExt cx="2954730" cy="4203746"/>
          </a:xfrm>
        </p:grpSpPr>
        <p:sp>
          <p:nvSpPr>
            <p:cNvPr id="10" name="Retângulo: Cantos Arredondados 9">
              <a:extLst>
                <a:ext uri="{FF2B5EF4-FFF2-40B4-BE49-F238E27FC236}">
                  <a16:creationId xmlns:a16="http://schemas.microsoft.com/office/drawing/2014/main" id="{93E8BBC0-798E-3D8D-8F4E-7DF8089F0E8F}"/>
                </a:ext>
              </a:extLst>
            </p:cNvPr>
            <p:cNvSpPr/>
            <p:nvPr/>
          </p:nvSpPr>
          <p:spPr>
            <a:xfrm>
              <a:off x="3935" y="26926"/>
              <a:ext cx="2954730" cy="4203746"/>
            </a:xfrm>
            <a:prstGeom prst="roundRect">
              <a:avLst>
                <a:gd name="adj" fmla="val 10000"/>
              </a:avLst>
            </a:prstGeom>
            <a:solidFill>
              <a:srgbClr val="4A66AC">
                <a:hueOff val="0"/>
                <a:satOff val="0"/>
                <a:lumOff val="0"/>
                <a:alphaOff val="0"/>
              </a:srgbClr>
            </a:solidFill>
            <a:ln w="25400" cap="flat" cmpd="sng" algn="ctr">
              <a:solidFill>
                <a:sysClr val="window" lastClr="FFFFFF">
                  <a:hueOff val="0"/>
                  <a:satOff val="0"/>
                  <a:lumOff val="0"/>
                  <a:alphaOff val="0"/>
                </a:sysClr>
              </a:solidFill>
              <a:prstDash val="solid"/>
            </a:ln>
            <a:effectLst/>
          </p:spPr>
          <p:txBody>
            <a:bodyPr/>
            <a:lstStyle/>
            <a:p>
              <a:endParaRPr lang="pt-BR">
                <a:solidFill>
                  <a:prstClr val="black"/>
                </a:solidFill>
                <a:latin typeface="Calibri" panose="020F0502020204030204"/>
              </a:endParaRPr>
            </a:p>
          </p:txBody>
        </p:sp>
        <p:sp>
          <p:nvSpPr>
            <p:cNvPr id="11" name="Retângulo: Cantos Arredondados 4">
              <a:extLst>
                <a:ext uri="{FF2B5EF4-FFF2-40B4-BE49-F238E27FC236}">
                  <a16:creationId xmlns:a16="http://schemas.microsoft.com/office/drawing/2014/main" id="{65AD4EDC-7862-75F0-E0CF-D88E98E653A2}"/>
                </a:ext>
              </a:extLst>
            </p:cNvPr>
            <p:cNvSpPr txBox="1"/>
            <p:nvPr/>
          </p:nvSpPr>
          <p:spPr>
            <a:xfrm>
              <a:off x="90476" y="113467"/>
              <a:ext cx="2781648" cy="4030664"/>
            </a:xfrm>
            <a:prstGeom prst="rect">
              <a:avLst/>
            </a:prstGeom>
            <a:noFill/>
            <a:ln>
              <a:noFill/>
            </a:ln>
            <a:effectLst/>
          </p:spPr>
          <p:txBody>
            <a:bodyPr spcFirstLastPara="0" vert="horz" wrap="square" lIns="15240" tIns="15240" rIns="15240" bIns="15240" numCol="1" spcCol="1270" anchor="ctr" anchorCtr="0">
              <a:noAutofit/>
            </a:bodyPr>
            <a:lstStyle/>
            <a:p>
              <a:pPr algn="ctr" defTabSz="1066800">
                <a:lnSpc>
                  <a:spcPct val="90000"/>
                </a:lnSpc>
                <a:spcBef>
                  <a:spcPct val="0"/>
                </a:spcBef>
                <a:spcAft>
                  <a:spcPct val="35000"/>
                </a:spcAft>
                <a:defRPr/>
              </a:pPr>
              <a:r>
                <a:rPr lang="pt-BR" sz="2200" dirty="0">
                  <a:solidFill>
                    <a:sysClr val="window" lastClr="FFFFFF"/>
                  </a:solidFill>
                  <a:latin typeface="Calibri"/>
                </a:rPr>
                <a:t>Conselho Deliberativo  </a:t>
              </a:r>
            </a:p>
            <a:p>
              <a:pPr algn="ctr" defTabSz="1066800">
                <a:lnSpc>
                  <a:spcPct val="90000"/>
                </a:lnSpc>
                <a:spcBef>
                  <a:spcPct val="0"/>
                </a:spcBef>
                <a:spcAft>
                  <a:spcPct val="35000"/>
                </a:spcAft>
                <a:defRPr/>
              </a:pPr>
              <a:r>
                <a:rPr lang="pt-BR" sz="2200" dirty="0">
                  <a:solidFill>
                    <a:sysClr val="window" lastClr="FFFFFF"/>
                  </a:solidFill>
                  <a:latin typeface="Calibri"/>
                </a:rPr>
                <a:t>Conselho Fiscal</a:t>
              </a:r>
            </a:p>
            <a:p>
              <a:pPr algn="ctr" defTabSz="1066800">
                <a:lnSpc>
                  <a:spcPct val="90000"/>
                </a:lnSpc>
                <a:spcBef>
                  <a:spcPct val="0"/>
                </a:spcBef>
                <a:spcAft>
                  <a:spcPct val="35000"/>
                </a:spcAft>
                <a:defRPr/>
              </a:pPr>
              <a:r>
                <a:rPr lang="pt-BR" sz="2200" dirty="0">
                  <a:solidFill>
                    <a:sysClr val="window" lastClr="FFFFFF"/>
                  </a:solidFill>
                  <a:latin typeface="Calibri"/>
                </a:rPr>
                <a:t>e</a:t>
              </a:r>
            </a:p>
            <a:p>
              <a:pPr algn="ctr" defTabSz="1066800">
                <a:lnSpc>
                  <a:spcPct val="90000"/>
                </a:lnSpc>
                <a:spcBef>
                  <a:spcPct val="0"/>
                </a:spcBef>
                <a:spcAft>
                  <a:spcPct val="35000"/>
                </a:spcAft>
                <a:defRPr/>
              </a:pPr>
              <a:r>
                <a:rPr lang="pt-BR" sz="2200" dirty="0">
                  <a:solidFill>
                    <a:sysClr val="window" lastClr="FFFFFF"/>
                  </a:solidFill>
                  <a:latin typeface="Calibri"/>
                </a:rPr>
                <a:t>Comitê de Investimentos</a:t>
              </a:r>
            </a:p>
          </p:txBody>
        </p:sp>
      </p:grpSp>
      <p:grpSp>
        <p:nvGrpSpPr>
          <p:cNvPr id="12" name="Agrupar 11">
            <a:extLst>
              <a:ext uri="{FF2B5EF4-FFF2-40B4-BE49-F238E27FC236}">
                <a16:creationId xmlns:a16="http://schemas.microsoft.com/office/drawing/2014/main" id="{05802DD5-DDF5-4413-A952-64450D8BB765}"/>
              </a:ext>
            </a:extLst>
          </p:cNvPr>
          <p:cNvGrpSpPr/>
          <p:nvPr/>
        </p:nvGrpSpPr>
        <p:grpSpPr>
          <a:xfrm>
            <a:off x="8689307" y="2659145"/>
            <a:ext cx="2025532" cy="901043"/>
            <a:chOff x="7278218" y="1162101"/>
            <a:chExt cx="2025532" cy="901043"/>
          </a:xfrm>
        </p:grpSpPr>
        <p:sp>
          <p:nvSpPr>
            <p:cNvPr id="13" name="Retângulo: Cantos Arredondados 12">
              <a:extLst>
                <a:ext uri="{FF2B5EF4-FFF2-40B4-BE49-F238E27FC236}">
                  <a16:creationId xmlns:a16="http://schemas.microsoft.com/office/drawing/2014/main" id="{A465E39D-9830-218A-41B6-A0DF183B5613}"/>
                </a:ext>
              </a:extLst>
            </p:cNvPr>
            <p:cNvSpPr/>
            <p:nvPr/>
          </p:nvSpPr>
          <p:spPr>
            <a:xfrm>
              <a:off x="7303857" y="1187741"/>
              <a:ext cx="1854261" cy="875403"/>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pt-BR">
                <a:solidFill>
                  <a:prstClr val="white"/>
                </a:solidFill>
                <a:latin typeface="Calibri" panose="020F0502020204030204"/>
              </a:endParaRPr>
            </a:p>
          </p:txBody>
        </p:sp>
        <p:sp>
          <p:nvSpPr>
            <p:cNvPr id="14" name="Retângulo: Cantos Arredondados 4">
              <a:extLst>
                <a:ext uri="{FF2B5EF4-FFF2-40B4-BE49-F238E27FC236}">
                  <a16:creationId xmlns:a16="http://schemas.microsoft.com/office/drawing/2014/main" id="{BC3C3E96-1052-4857-C1A7-6B1A0D1CACEF}"/>
                </a:ext>
              </a:extLst>
            </p:cNvPr>
            <p:cNvSpPr txBox="1"/>
            <p:nvPr/>
          </p:nvSpPr>
          <p:spPr>
            <a:xfrm>
              <a:off x="7278218" y="1162101"/>
              <a:ext cx="2025532" cy="81483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algn="ctr" defTabSz="1066800">
                <a:lnSpc>
                  <a:spcPct val="90000"/>
                </a:lnSpc>
                <a:spcBef>
                  <a:spcPct val="0"/>
                </a:spcBef>
                <a:spcAft>
                  <a:spcPct val="35000"/>
                </a:spcAft>
              </a:pPr>
              <a:r>
                <a:rPr lang="pt-BR" sz="2000" dirty="0">
                  <a:solidFill>
                    <a:prstClr val="white"/>
                  </a:solidFill>
                  <a:latin typeface="Calibri" panose="020F0502020204030204"/>
                </a:rPr>
                <a:t>Antecedentes Pessoais</a:t>
              </a:r>
            </a:p>
          </p:txBody>
        </p:sp>
      </p:grpSp>
      <p:grpSp>
        <p:nvGrpSpPr>
          <p:cNvPr id="15" name="Agrupar 14">
            <a:extLst>
              <a:ext uri="{FF2B5EF4-FFF2-40B4-BE49-F238E27FC236}">
                <a16:creationId xmlns:a16="http://schemas.microsoft.com/office/drawing/2014/main" id="{26A86E96-7E3F-FD87-8706-3D4370996F4A}"/>
              </a:ext>
            </a:extLst>
          </p:cNvPr>
          <p:cNvGrpSpPr/>
          <p:nvPr/>
        </p:nvGrpSpPr>
        <p:grpSpPr>
          <a:xfrm>
            <a:off x="8716827" y="4024726"/>
            <a:ext cx="1871384" cy="875403"/>
            <a:chOff x="3658988" y="2194454"/>
            <a:chExt cx="1871384" cy="875403"/>
          </a:xfrm>
        </p:grpSpPr>
        <p:sp>
          <p:nvSpPr>
            <p:cNvPr id="16" name="Retângulo: Cantos Arredondados 15">
              <a:extLst>
                <a:ext uri="{FF2B5EF4-FFF2-40B4-BE49-F238E27FC236}">
                  <a16:creationId xmlns:a16="http://schemas.microsoft.com/office/drawing/2014/main" id="{6ED483B6-EF93-8CBC-B577-EC457764D6FE}"/>
                </a:ext>
              </a:extLst>
            </p:cNvPr>
            <p:cNvSpPr/>
            <p:nvPr/>
          </p:nvSpPr>
          <p:spPr>
            <a:xfrm>
              <a:off x="3658988" y="2194454"/>
              <a:ext cx="1871384" cy="875403"/>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pt-BR">
                <a:solidFill>
                  <a:prstClr val="white"/>
                </a:solidFill>
                <a:latin typeface="Calibri" panose="020F0502020204030204"/>
              </a:endParaRPr>
            </a:p>
          </p:txBody>
        </p:sp>
        <p:sp>
          <p:nvSpPr>
            <p:cNvPr id="17" name="Retângulo: Cantos Arredondados 4">
              <a:extLst>
                <a:ext uri="{FF2B5EF4-FFF2-40B4-BE49-F238E27FC236}">
                  <a16:creationId xmlns:a16="http://schemas.microsoft.com/office/drawing/2014/main" id="{02766C77-F307-11FC-3BBC-82EE6A07DD90}"/>
                </a:ext>
              </a:extLst>
            </p:cNvPr>
            <p:cNvSpPr txBox="1"/>
            <p:nvPr/>
          </p:nvSpPr>
          <p:spPr>
            <a:xfrm>
              <a:off x="3684628" y="2220094"/>
              <a:ext cx="1820104" cy="8241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algn="ctr" defTabSz="1066800">
                <a:lnSpc>
                  <a:spcPct val="90000"/>
                </a:lnSpc>
                <a:spcBef>
                  <a:spcPct val="0"/>
                </a:spcBef>
                <a:spcAft>
                  <a:spcPct val="35000"/>
                </a:spcAft>
              </a:pPr>
              <a:r>
                <a:rPr lang="pt-BR" sz="2000" dirty="0">
                  <a:solidFill>
                    <a:prstClr val="white"/>
                  </a:solidFill>
                  <a:latin typeface="Calibri" panose="020F0502020204030204"/>
                </a:rPr>
                <a:t>Certificação Profissional</a:t>
              </a:r>
            </a:p>
          </p:txBody>
        </p:sp>
      </p:grpSp>
      <p:sp>
        <p:nvSpPr>
          <p:cNvPr id="22" name="CaixaDeTexto 21">
            <a:extLst>
              <a:ext uri="{FF2B5EF4-FFF2-40B4-BE49-F238E27FC236}">
                <a16:creationId xmlns:a16="http://schemas.microsoft.com/office/drawing/2014/main" id="{10233873-AE0C-76EC-8378-3F3A3A462A7D}"/>
              </a:ext>
            </a:extLst>
          </p:cNvPr>
          <p:cNvSpPr txBox="1"/>
          <p:nvPr/>
        </p:nvSpPr>
        <p:spPr>
          <a:xfrm>
            <a:off x="1066800" y="350194"/>
            <a:ext cx="8882743" cy="1200329"/>
          </a:xfrm>
          <a:prstGeom prst="rect">
            <a:avLst/>
          </a:prstGeom>
          <a:noFill/>
        </p:spPr>
        <p:txBody>
          <a:bodyPr wrap="square">
            <a:spAutoFit/>
          </a:bodyPr>
          <a:lstStyle/>
          <a:p>
            <a:pPr algn="ctr"/>
            <a:r>
              <a:rPr lang="pt-BR" sz="2400" b="1" dirty="0">
                <a:effectLst>
                  <a:outerShdw blurRad="38100" dist="38100" dir="2700000" algn="tl">
                    <a:srgbClr val="000000">
                      <a:alpha val="43137"/>
                    </a:srgbClr>
                  </a:outerShdw>
                </a:effectLst>
                <a:latin typeface="Calibri" panose="020F0502020204030204"/>
              </a:rPr>
              <a:t>LEMBRANDO</a:t>
            </a:r>
            <a:r>
              <a:rPr lang="pt-BR" sz="2400" b="1" dirty="0">
                <a:solidFill>
                  <a:srgbClr val="2639AC"/>
                </a:solidFill>
                <a:effectLst>
                  <a:outerShdw blurRad="38100" dist="38100" dir="2700000" algn="tl">
                    <a:srgbClr val="000000">
                      <a:alpha val="43137"/>
                    </a:srgbClr>
                  </a:outerShdw>
                </a:effectLst>
                <a:latin typeface="Calibri" panose="020F0502020204030204"/>
              </a:rPr>
              <a:t>: Requisitos Mínimos para Nomeação ou Recondução:</a:t>
            </a:r>
            <a:br>
              <a:rPr lang="pt-BR" sz="2400" b="1" dirty="0">
                <a:solidFill>
                  <a:srgbClr val="2639AC"/>
                </a:solidFill>
                <a:effectLst>
                  <a:outerShdw blurRad="38100" dist="38100" dir="2700000" algn="tl">
                    <a:srgbClr val="000000">
                      <a:alpha val="43137"/>
                    </a:srgbClr>
                  </a:outerShdw>
                </a:effectLst>
                <a:latin typeface="Calibri" panose="020F0502020204030204"/>
              </a:rPr>
            </a:br>
            <a:r>
              <a:rPr lang="pt-BR" sz="2400" b="1" dirty="0">
                <a:solidFill>
                  <a:srgbClr val="2639AC"/>
                </a:solidFill>
                <a:effectLst>
                  <a:outerShdw blurRad="38100" dist="38100" dir="2700000" algn="tl">
                    <a:srgbClr val="000000">
                      <a:alpha val="43137"/>
                    </a:srgbClr>
                  </a:outerShdw>
                </a:effectLst>
                <a:latin typeface="Calibri" panose="020F0502020204030204"/>
              </a:rPr>
              <a:t>                          (</a:t>
            </a:r>
            <a:r>
              <a:rPr lang="pt-BR" sz="2400" b="1" i="1" dirty="0">
                <a:solidFill>
                  <a:srgbClr val="2639AC"/>
                </a:solidFill>
                <a:effectLst>
                  <a:outerShdw blurRad="38100" dist="38100" dir="2700000" algn="tl">
                    <a:srgbClr val="000000">
                      <a:alpha val="43137"/>
                    </a:srgbClr>
                  </a:outerShdw>
                </a:effectLst>
                <a:latin typeface="Calibri" panose="020F0502020204030204"/>
              </a:rPr>
              <a:t>Lei do ente federativo poderá estabelecer outros requisitos)</a:t>
            </a:r>
            <a:endParaRPr lang="pt-BR" sz="2400" dirty="0">
              <a:solidFill>
                <a:prstClr val="black"/>
              </a:solidFill>
              <a:latin typeface="Calibri" panose="020F0502020204030204"/>
            </a:endParaRPr>
          </a:p>
        </p:txBody>
      </p:sp>
      <p:sp>
        <p:nvSpPr>
          <p:cNvPr id="3" name="CaixaDeTexto 2">
            <a:extLst>
              <a:ext uri="{FF2B5EF4-FFF2-40B4-BE49-F238E27FC236}">
                <a16:creationId xmlns:a16="http://schemas.microsoft.com/office/drawing/2014/main" id="{5C10CC51-BAB9-1250-012B-2E96E937FFAC}"/>
              </a:ext>
            </a:extLst>
          </p:cNvPr>
          <p:cNvSpPr txBox="1"/>
          <p:nvPr/>
        </p:nvSpPr>
        <p:spPr>
          <a:xfrm>
            <a:off x="4856480" y="6110755"/>
            <a:ext cx="6096000" cy="646331"/>
          </a:xfrm>
          <a:prstGeom prst="rect">
            <a:avLst/>
          </a:prstGeom>
          <a:noFill/>
        </p:spPr>
        <p:txBody>
          <a:bodyPr wrap="square">
            <a:spAutoFit/>
          </a:bodyPr>
          <a:lstStyle/>
          <a:p>
            <a:r>
              <a:rPr lang="pt-BR" dirty="0"/>
              <a:t>*financeira, administrativa, contábil, jurídica, de fiscalização, atuarial ou de auditoria</a:t>
            </a:r>
          </a:p>
        </p:txBody>
      </p:sp>
      <p:pic>
        <p:nvPicPr>
          <p:cNvPr id="6" name="Imagem 5">
            <a:extLst>
              <a:ext uri="{FF2B5EF4-FFF2-40B4-BE49-F238E27FC236}">
                <a16:creationId xmlns:a16="http://schemas.microsoft.com/office/drawing/2014/main" id="{F6E87F0C-928E-F60D-DC4C-DF1A91E6254F}"/>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9357174" y="58407"/>
            <a:ext cx="2715330" cy="325839"/>
          </a:xfrm>
          <a:prstGeom prst="rect">
            <a:avLst/>
          </a:prstGeom>
        </p:spPr>
      </p:pic>
    </p:spTree>
    <p:extLst>
      <p:ext uri="{BB962C8B-B14F-4D97-AF65-F5344CB8AC3E}">
        <p14:creationId xmlns:p14="http://schemas.microsoft.com/office/powerpoint/2010/main" val="2658986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09FE935-237E-2D44-61FA-BA8062874C91}"/>
              </a:ext>
            </a:extLst>
          </p:cNvPr>
          <p:cNvSpPr>
            <a:spLocks noGrp="1"/>
          </p:cNvSpPr>
          <p:nvPr>
            <p:ph type="title"/>
          </p:nvPr>
        </p:nvSpPr>
        <p:spPr>
          <a:xfrm>
            <a:off x="92891" y="519348"/>
            <a:ext cx="10531566" cy="1325563"/>
          </a:xfrm>
        </p:spPr>
        <p:txBody>
          <a:bodyPr/>
          <a:lstStyle/>
          <a:p>
            <a:pPr algn="ctr"/>
            <a:r>
              <a:rPr lang="pt-BR" b="1" dirty="0"/>
              <a:t>SITUAÇÃO CERTIFICAÇÃO PROFISSIONAL</a:t>
            </a:r>
          </a:p>
        </p:txBody>
      </p:sp>
      <p:sp>
        <p:nvSpPr>
          <p:cNvPr id="4" name="Espaço Reservado para Número de Slide 3">
            <a:extLst>
              <a:ext uri="{FF2B5EF4-FFF2-40B4-BE49-F238E27FC236}">
                <a16:creationId xmlns:a16="http://schemas.microsoft.com/office/drawing/2014/main" id="{9665C694-FF82-4A28-7520-9A73DB990B1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8BE0F2-8142-4B56-8E1D-9C5515662535}" type="slidenum">
              <a:rPr kumimoji="0" lang="pt-BR" sz="9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pt-BR"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8" name="CaixaDeTexto 7">
            <a:extLst>
              <a:ext uri="{FF2B5EF4-FFF2-40B4-BE49-F238E27FC236}">
                <a16:creationId xmlns:a16="http://schemas.microsoft.com/office/drawing/2014/main" id="{0063DE17-2A3D-F734-DC52-D5B86F56C748}"/>
              </a:ext>
            </a:extLst>
          </p:cNvPr>
          <p:cNvSpPr txBox="1"/>
          <p:nvPr/>
        </p:nvSpPr>
        <p:spPr>
          <a:xfrm>
            <a:off x="471137" y="1551637"/>
            <a:ext cx="8422492"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2400" b="0" i="0" u="none" strike="noStrike" kern="1200" cap="none" spc="0" normalizeH="0" baseline="0" noProof="0" dirty="0">
                <a:ln>
                  <a:noFill/>
                </a:ln>
                <a:solidFill>
                  <a:prstClr val="black"/>
                </a:solidFill>
                <a:effectLst/>
                <a:uLnTx/>
                <a:uFillTx/>
                <a:latin typeface="Calibri" panose="020F0502020204030204"/>
                <a:ea typeface="+mn-ea"/>
                <a:cs typeface="+mn-cs"/>
              </a:rPr>
              <a:t>Total de profissionais certificados até  </a:t>
            </a:r>
            <a:r>
              <a:rPr lang="pt-BR" sz="2400" dirty="0">
                <a:solidFill>
                  <a:prstClr val="black"/>
                </a:solidFill>
                <a:latin typeface="Calibri" panose="020F0502020204030204"/>
              </a:rPr>
              <a:t>20/04/2024</a:t>
            </a:r>
            <a:r>
              <a:rPr kumimoji="0" lang="pt-BR" sz="2400" b="0" i="0" u="none" strike="noStrike" kern="1200" cap="none" spc="0" normalizeH="0" baseline="0" noProof="0" dirty="0">
                <a:ln>
                  <a:noFill/>
                </a:ln>
                <a:solidFill>
                  <a:prstClr val="black"/>
                </a:solidFill>
                <a:effectLst/>
                <a:uLnTx/>
                <a:uFillTx/>
                <a:latin typeface="Calibri" panose="020F0502020204030204"/>
                <a:ea typeface="+mn-ea"/>
                <a:cs typeface="+mn-cs"/>
              </a:rPr>
              <a:t>  no país </a:t>
            </a:r>
            <a:r>
              <a:rPr kumimoji="0" lang="pt-BR" sz="2400" b="1" i="0" u="none" strike="noStrike" kern="1200" cap="none" spc="0" normalizeH="0" baseline="0" noProof="0" dirty="0">
                <a:ln>
                  <a:noFill/>
                </a:ln>
                <a:solidFill>
                  <a:prstClr val="black"/>
                </a:solidFill>
                <a:effectLst/>
                <a:uLnTx/>
                <a:uFillTx/>
                <a:latin typeface="Calibri" panose="020F0502020204030204"/>
                <a:ea typeface="+mn-ea"/>
                <a:cs typeface="+mn-cs"/>
              </a:rPr>
              <a:t>10.657 </a:t>
            </a:r>
            <a:r>
              <a:rPr kumimoji="0" lang="pt-BR" sz="24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pt-BR" sz="2400" b="1"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t-BR"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aphicFrame>
        <p:nvGraphicFramePr>
          <p:cNvPr id="10" name="Tabela 9">
            <a:extLst>
              <a:ext uri="{FF2B5EF4-FFF2-40B4-BE49-F238E27FC236}">
                <a16:creationId xmlns:a16="http://schemas.microsoft.com/office/drawing/2014/main" id="{C8EF3D38-BB59-7FB0-DA29-39F3B3B67B67}"/>
              </a:ext>
            </a:extLst>
          </p:cNvPr>
          <p:cNvGraphicFramePr>
            <a:graphicFrameLocks noGrp="1"/>
          </p:cNvGraphicFramePr>
          <p:nvPr>
            <p:extLst>
              <p:ext uri="{D42A27DB-BD31-4B8C-83A1-F6EECF244321}">
                <p14:modId xmlns:p14="http://schemas.microsoft.com/office/powerpoint/2010/main" val="2366497672"/>
              </p:ext>
            </p:extLst>
          </p:nvPr>
        </p:nvGraphicFramePr>
        <p:xfrm>
          <a:off x="1728676" y="2321078"/>
          <a:ext cx="8341360" cy="4155275"/>
        </p:xfrm>
        <a:graphic>
          <a:graphicData uri="http://schemas.openxmlformats.org/drawingml/2006/table">
            <a:tbl>
              <a:tblPr firstRow="1" bandRow="1">
                <a:tableStyleId>{5C22544A-7EE6-4342-B048-85BDC9FD1C3A}</a:tableStyleId>
              </a:tblPr>
              <a:tblGrid>
                <a:gridCol w="1209040">
                  <a:extLst>
                    <a:ext uri="{9D8B030D-6E8A-4147-A177-3AD203B41FA5}">
                      <a16:colId xmlns:a16="http://schemas.microsoft.com/office/drawing/2014/main" val="3483108625"/>
                    </a:ext>
                  </a:extLst>
                </a:gridCol>
                <a:gridCol w="2961640">
                  <a:extLst>
                    <a:ext uri="{9D8B030D-6E8A-4147-A177-3AD203B41FA5}">
                      <a16:colId xmlns:a16="http://schemas.microsoft.com/office/drawing/2014/main" val="1907025697"/>
                    </a:ext>
                  </a:extLst>
                </a:gridCol>
                <a:gridCol w="2085340">
                  <a:extLst>
                    <a:ext uri="{9D8B030D-6E8A-4147-A177-3AD203B41FA5}">
                      <a16:colId xmlns:a16="http://schemas.microsoft.com/office/drawing/2014/main" val="48122821"/>
                    </a:ext>
                  </a:extLst>
                </a:gridCol>
                <a:gridCol w="2085340">
                  <a:extLst>
                    <a:ext uri="{9D8B030D-6E8A-4147-A177-3AD203B41FA5}">
                      <a16:colId xmlns:a16="http://schemas.microsoft.com/office/drawing/2014/main" val="664014591"/>
                    </a:ext>
                  </a:extLst>
                </a:gridCol>
              </a:tblGrid>
              <a:tr h="1021271">
                <a:tc>
                  <a:txBody>
                    <a:bodyPr/>
                    <a:lstStyle/>
                    <a:p>
                      <a:endParaRPr lang="pt-BR" sz="2000" dirty="0"/>
                    </a:p>
                  </a:txBody>
                  <a:tcPr/>
                </a:tc>
                <a:tc>
                  <a:txBody>
                    <a:bodyPr/>
                    <a:lstStyle/>
                    <a:p>
                      <a:r>
                        <a:rPr lang="pt-BR" sz="2000" dirty="0"/>
                        <a:t>ESTADO</a:t>
                      </a:r>
                    </a:p>
                  </a:txBody>
                  <a:tcPr/>
                </a:tc>
                <a:tc>
                  <a:txBody>
                    <a:bodyPr/>
                    <a:lstStyle/>
                    <a:p>
                      <a:r>
                        <a:rPr lang="pt-BR" sz="2000" dirty="0"/>
                        <a:t>QUANTIDADE</a:t>
                      </a:r>
                    </a:p>
                  </a:txBody>
                  <a:tcPr/>
                </a:tc>
                <a:tc>
                  <a:txBody>
                    <a:bodyPr/>
                    <a:lstStyle/>
                    <a:p>
                      <a:r>
                        <a:rPr lang="pt-BR" sz="2000" dirty="0"/>
                        <a:t>QUANTITATIVO DE RPPS</a:t>
                      </a:r>
                    </a:p>
                  </a:txBody>
                  <a:tcPr/>
                </a:tc>
                <a:extLst>
                  <a:ext uri="{0D108BD9-81ED-4DB2-BD59-A6C34878D82A}">
                    <a16:rowId xmlns:a16="http://schemas.microsoft.com/office/drawing/2014/main" val="3179910332"/>
                  </a:ext>
                </a:extLst>
              </a:tr>
              <a:tr h="522334">
                <a:tc>
                  <a:txBody>
                    <a:bodyPr/>
                    <a:lstStyle/>
                    <a:p>
                      <a:r>
                        <a:rPr lang="pt-BR" sz="2000" dirty="0"/>
                        <a:t>1º</a:t>
                      </a:r>
                    </a:p>
                  </a:txBody>
                  <a:tcPr/>
                </a:tc>
                <a:tc>
                  <a:txBody>
                    <a:bodyPr/>
                    <a:lstStyle/>
                    <a:p>
                      <a:r>
                        <a:rPr lang="pt-BR" sz="2000" dirty="0"/>
                        <a:t>São Paulo</a:t>
                      </a:r>
                    </a:p>
                  </a:txBody>
                  <a:tcPr/>
                </a:tc>
                <a:tc>
                  <a:txBody>
                    <a:bodyPr/>
                    <a:lstStyle/>
                    <a:p>
                      <a:r>
                        <a:rPr lang="pt-BR" sz="2000" dirty="0"/>
                        <a:t>1866</a:t>
                      </a:r>
                    </a:p>
                  </a:txBody>
                  <a:tcPr/>
                </a:tc>
                <a:tc>
                  <a:txBody>
                    <a:bodyPr/>
                    <a:lstStyle/>
                    <a:p>
                      <a:r>
                        <a:rPr lang="pt-BR" sz="2000" dirty="0"/>
                        <a:t>220</a:t>
                      </a:r>
                    </a:p>
                  </a:txBody>
                  <a:tcPr/>
                </a:tc>
                <a:extLst>
                  <a:ext uri="{0D108BD9-81ED-4DB2-BD59-A6C34878D82A}">
                    <a16:rowId xmlns:a16="http://schemas.microsoft.com/office/drawing/2014/main" val="2385798524"/>
                  </a:ext>
                </a:extLst>
              </a:tr>
              <a:tr h="522334">
                <a:tc>
                  <a:txBody>
                    <a:bodyPr/>
                    <a:lstStyle/>
                    <a:p>
                      <a:r>
                        <a:rPr lang="pt-BR" sz="2000" dirty="0"/>
                        <a:t>2º</a:t>
                      </a:r>
                    </a:p>
                  </a:txBody>
                  <a:tcPr/>
                </a:tc>
                <a:tc>
                  <a:txBody>
                    <a:bodyPr/>
                    <a:lstStyle/>
                    <a:p>
                      <a:r>
                        <a:rPr lang="pt-BR" sz="2000" dirty="0"/>
                        <a:t>Rio Grande do Sul</a:t>
                      </a:r>
                    </a:p>
                  </a:txBody>
                  <a:tcPr/>
                </a:tc>
                <a:tc>
                  <a:txBody>
                    <a:bodyPr/>
                    <a:lstStyle/>
                    <a:p>
                      <a:r>
                        <a:rPr lang="pt-BR" sz="2000" dirty="0"/>
                        <a:t>1753</a:t>
                      </a:r>
                    </a:p>
                  </a:txBody>
                  <a:tcPr/>
                </a:tc>
                <a:tc>
                  <a:txBody>
                    <a:bodyPr/>
                    <a:lstStyle/>
                    <a:p>
                      <a:r>
                        <a:rPr lang="pt-BR" sz="2000" dirty="0"/>
                        <a:t>331</a:t>
                      </a:r>
                    </a:p>
                  </a:txBody>
                  <a:tcPr/>
                </a:tc>
                <a:extLst>
                  <a:ext uri="{0D108BD9-81ED-4DB2-BD59-A6C34878D82A}">
                    <a16:rowId xmlns:a16="http://schemas.microsoft.com/office/drawing/2014/main" val="3211113877"/>
                  </a:ext>
                </a:extLst>
              </a:tr>
              <a:tr h="522334">
                <a:tc>
                  <a:txBody>
                    <a:bodyPr/>
                    <a:lstStyle/>
                    <a:p>
                      <a:r>
                        <a:rPr lang="pt-BR" sz="2000" dirty="0"/>
                        <a:t>3º</a:t>
                      </a:r>
                    </a:p>
                  </a:txBody>
                  <a:tcPr/>
                </a:tc>
                <a:tc>
                  <a:txBody>
                    <a:bodyPr/>
                    <a:lstStyle/>
                    <a:p>
                      <a:r>
                        <a:rPr lang="pt-BR" sz="2000" dirty="0"/>
                        <a:t>Paraná</a:t>
                      </a:r>
                    </a:p>
                  </a:txBody>
                  <a:tcPr/>
                </a:tc>
                <a:tc>
                  <a:txBody>
                    <a:bodyPr/>
                    <a:lstStyle/>
                    <a:p>
                      <a:r>
                        <a:rPr lang="pt-BR" sz="2000" dirty="0"/>
                        <a:t>1112</a:t>
                      </a:r>
                    </a:p>
                  </a:txBody>
                  <a:tcPr/>
                </a:tc>
                <a:tc>
                  <a:txBody>
                    <a:bodyPr/>
                    <a:lstStyle/>
                    <a:p>
                      <a:r>
                        <a:rPr lang="pt-BR" sz="2000" dirty="0"/>
                        <a:t>178</a:t>
                      </a:r>
                    </a:p>
                  </a:txBody>
                  <a:tcPr/>
                </a:tc>
                <a:extLst>
                  <a:ext uri="{0D108BD9-81ED-4DB2-BD59-A6C34878D82A}">
                    <a16:rowId xmlns:a16="http://schemas.microsoft.com/office/drawing/2014/main" val="1904541950"/>
                  </a:ext>
                </a:extLst>
              </a:tr>
              <a:tr h="522334">
                <a:tc>
                  <a:txBody>
                    <a:bodyPr/>
                    <a:lstStyle/>
                    <a:p>
                      <a:r>
                        <a:rPr lang="pt-BR" sz="2000" dirty="0"/>
                        <a:t>4º</a:t>
                      </a:r>
                    </a:p>
                  </a:txBody>
                  <a:tcPr/>
                </a:tc>
                <a:tc>
                  <a:txBody>
                    <a:bodyPr/>
                    <a:lstStyle/>
                    <a:p>
                      <a:r>
                        <a:rPr lang="pt-BR" sz="2000" dirty="0"/>
                        <a:t>Minas Gerais </a:t>
                      </a:r>
                    </a:p>
                  </a:txBody>
                  <a:tcPr/>
                </a:tc>
                <a:tc>
                  <a:txBody>
                    <a:bodyPr/>
                    <a:lstStyle/>
                    <a:p>
                      <a:r>
                        <a:rPr lang="pt-BR" sz="2000" dirty="0"/>
                        <a:t>676</a:t>
                      </a:r>
                    </a:p>
                  </a:txBody>
                  <a:tcPr/>
                </a:tc>
                <a:tc>
                  <a:txBody>
                    <a:bodyPr/>
                    <a:lstStyle/>
                    <a:p>
                      <a:r>
                        <a:rPr lang="pt-BR" sz="2000" dirty="0"/>
                        <a:t>221</a:t>
                      </a:r>
                    </a:p>
                  </a:txBody>
                  <a:tcPr/>
                </a:tc>
                <a:extLst>
                  <a:ext uri="{0D108BD9-81ED-4DB2-BD59-A6C34878D82A}">
                    <a16:rowId xmlns:a16="http://schemas.microsoft.com/office/drawing/2014/main" val="3058633818"/>
                  </a:ext>
                </a:extLst>
              </a:tr>
              <a:tr h="522334">
                <a:tc>
                  <a:txBody>
                    <a:bodyPr/>
                    <a:lstStyle/>
                    <a:p>
                      <a:r>
                        <a:rPr lang="pt-BR" sz="2000" dirty="0"/>
                        <a:t>5º</a:t>
                      </a:r>
                    </a:p>
                  </a:txBody>
                  <a:tcPr/>
                </a:tc>
                <a:tc>
                  <a:txBody>
                    <a:bodyPr/>
                    <a:lstStyle/>
                    <a:p>
                      <a:r>
                        <a:rPr lang="pt-BR" sz="2000" dirty="0"/>
                        <a:t>Santa Catarina</a:t>
                      </a:r>
                    </a:p>
                  </a:txBody>
                  <a:tcPr/>
                </a:tc>
                <a:tc>
                  <a:txBody>
                    <a:bodyPr/>
                    <a:lstStyle/>
                    <a:p>
                      <a:r>
                        <a:rPr lang="pt-BR" sz="2000" dirty="0"/>
                        <a:t>551</a:t>
                      </a:r>
                    </a:p>
                  </a:txBody>
                  <a:tcPr/>
                </a:tc>
                <a:tc>
                  <a:txBody>
                    <a:bodyPr/>
                    <a:lstStyle/>
                    <a:p>
                      <a:r>
                        <a:rPr lang="pt-BR" sz="2000" dirty="0"/>
                        <a:t>70</a:t>
                      </a:r>
                    </a:p>
                  </a:txBody>
                  <a:tcPr/>
                </a:tc>
                <a:extLst>
                  <a:ext uri="{0D108BD9-81ED-4DB2-BD59-A6C34878D82A}">
                    <a16:rowId xmlns:a16="http://schemas.microsoft.com/office/drawing/2014/main" val="433109777"/>
                  </a:ext>
                </a:extLst>
              </a:tr>
              <a:tr h="522334">
                <a:tc>
                  <a:txBody>
                    <a:bodyPr/>
                    <a:lstStyle/>
                    <a:p>
                      <a:r>
                        <a:rPr lang="pt-BR" sz="2000" dirty="0"/>
                        <a:t>6º</a:t>
                      </a:r>
                    </a:p>
                  </a:txBody>
                  <a:tcPr/>
                </a:tc>
                <a:tc>
                  <a:txBody>
                    <a:bodyPr/>
                    <a:lstStyle/>
                    <a:p>
                      <a:r>
                        <a:rPr lang="pt-BR" sz="2000" dirty="0"/>
                        <a:t>Goiás</a:t>
                      </a:r>
                    </a:p>
                  </a:txBody>
                  <a:tcPr/>
                </a:tc>
                <a:tc>
                  <a:txBody>
                    <a:bodyPr/>
                    <a:lstStyle/>
                    <a:p>
                      <a:r>
                        <a:rPr lang="pt-BR" sz="2000" dirty="0"/>
                        <a:t>496</a:t>
                      </a:r>
                    </a:p>
                  </a:txBody>
                  <a:tcPr/>
                </a:tc>
                <a:tc>
                  <a:txBody>
                    <a:bodyPr/>
                    <a:lstStyle/>
                    <a:p>
                      <a:r>
                        <a:rPr lang="pt-BR" sz="2000" dirty="0"/>
                        <a:t>170</a:t>
                      </a:r>
                    </a:p>
                  </a:txBody>
                  <a:tcPr/>
                </a:tc>
                <a:extLst>
                  <a:ext uri="{0D108BD9-81ED-4DB2-BD59-A6C34878D82A}">
                    <a16:rowId xmlns:a16="http://schemas.microsoft.com/office/drawing/2014/main" val="3177844322"/>
                  </a:ext>
                </a:extLst>
              </a:tr>
            </a:tbl>
          </a:graphicData>
        </a:graphic>
      </p:graphicFrame>
      <p:pic>
        <p:nvPicPr>
          <p:cNvPr id="12" name="Imagem 11">
            <a:extLst>
              <a:ext uri="{FF2B5EF4-FFF2-40B4-BE49-F238E27FC236}">
                <a16:creationId xmlns:a16="http://schemas.microsoft.com/office/drawing/2014/main" id="{93826F38-B776-0FC2-10BB-B2B626F8E7E7}"/>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977967" y="304790"/>
            <a:ext cx="2715330" cy="325839"/>
          </a:xfrm>
          <a:prstGeom prst="rect">
            <a:avLst/>
          </a:prstGeom>
        </p:spPr>
      </p:pic>
    </p:spTree>
    <p:extLst>
      <p:ext uri="{BB962C8B-B14F-4D97-AF65-F5344CB8AC3E}">
        <p14:creationId xmlns:p14="http://schemas.microsoft.com/office/powerpoint/2010/main" val="4687979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8953806-FD11-862C-224B-0F97A9D56FE3}"/>
              </a:ext>
            </a:extLst>
          </p:cNvPr>
          <p:cNvSpPr>
            <a:spLocks noGrp="1"/>
          </p:cNvSpPr>
          <p:nvPr>
            <p:ph type="title"/>
          </p:nvPr>
        </p:nvSpPr>
        <p:spPr>
          <a:xfrm>
            <a:off x="292900" y="57364"/>
            <a:ext cx="10515600" cy="1325563"/>
          </a:xfrm>
        </p:spPr>
        <p:txBody>
          <a:bodyPr/>
          <a:lstStyle/>
          <a:p>
            <a:r>
              <a:rPr lang="pt-BR" b="1" dirty="0"/>
              <a:t>NOVIDADE!</a:t>
            </a:r>
          </a:p>
        </p:txBody>
      </p:sp>
      <p:sp>
        <p:nvSpPr>
          <p:cNvPr id="4" name="Espaço Reservado para Número de Slide 3">
            <a:extLst>
              <a:ext uri="{FF2B5EF4-FFF2-40B4-BE49-F238E27FC236}">
                <a16:creationId xmlns:a16="http://schemas.microsoft.com/office/drawing/2014/main" id="{D1E64FFA-0A2D-3EA5-A138-EB54D01F062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8BE0F2-8142-4B56-8E1D-9C5515662535}" type="slidenum">
              <a:rPr kumimoji="0" lang="pt-BR"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pt-BR"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6" name="CaixaDeTexto 5">
            <a:extLst>
              <a:ext uri="{FF2B5EF4-FFF2-40B4-BE49-F238E27FC236}">
                <a16:creationId xmlns:a16="http://schemas.microsoft.com/office/drawing/2014/main" id="{73E3A613-6C65-0AD7-1C19-242C3B8EA5BD}"/>
              </a:ext>
            </a:extLst>
          </p:cNvPr>
          <p:cNvSpPr txBox="1"/>
          <p:nvPr/>
        </p:nvSpPr>
        <p:spPr>
          <a:xfrm>
            <a:off x="914400" y="1283262"/>
            <a:ext cx="11062380" cy="2554545"/>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pt-BR" sz="28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pt-BR" sz="2400" b="0" i="0" u="none" strike="noStrike" kern="1200" cap="none" spc="0" normalizeH="0" baseline="0" noProof="0" dirty="0">
                <a:ln>
                  <a:noFill/>
                </a:ln>
                <a:solidFill>
                  <a:prstClr val="black"/>
                </a:solidFill>
                <a:effectLst/>
                <a:uLnTx/>
                <a:uFillTx/>
                <a:latin typeface="Calibri" panose="020F0502020204030204"/>
                <a:ea typeface="+mn-ea"/>
                <a:cs typeface="+mn-cs"/>
              </a:rPr>
              <a:t>deu  início as provas remotas e está  preparando credenciamento para atuação nas  certificações para gestores e conselheiros- provas, provas e títulos e experiência e Programa de Qualificação Continuada- deliberação em 23/05/2024</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pt-BR" sz="2800" dirty="0">
              <a:solidFill>
                <a:prstClr val="black"/>
              </a:solidFill>
              <a:latin typeface="Calibri" panose="020F0502020204030204"/>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pt-BR" sz="2800" dirty="0">
                <a:solidFill>
                  <a:prstClr val="black"/>
                </a:solidFill>
                <a:latin typeface="Calibri" panose="020F0502020204030204"/>
              </a:rPr>
              <a:t>                         </a:t>
            </a:r>
            <a:r>
              <a:rPr lang="pt-BR" sz="2400" dirty="0">
                <a:solidFill>
                  <a:prstClr val="black"/>
                </a:solidFill>
                <a:latin typeface="Calibri" panose="020F0502020204030204"/>
              </a:rPr>
              <a:t>Credenciou para atuação nas certificação</a:t>
            </a:r>
            <a:r>
              <a:rPr kumimoji="0" lang="pt-BR" sz="2400" b="0" i="0" u="none" strike="noStrike" kern="1200" cap="none" spc="0" normalizeH="0" baseline="0" noProof="0" dirty="0">
                <a:ln>
                  <a:noFill/>
                </a:ln>
                <a:solidFill>
                  <a:prstClr val="black"/>
                </a:solidFill>
                <a:effectLst/>
                <a:uLnTx/>
                <a:uFillTx/>
                <a:latin typeface="Calibri" panose="020F0502020204030204"/>
                <a:ea typeface="+mn-ea"/>
                <a:cs typeface="+mn-cs"/>
              </a:rPr>
              <a:t> para gestores e conselheiros- provas, provas e títulos e experiência. Também oferece provas on-line.</a:t>
            </a:r>
          </a:p>
        </p:txBody>
      </p:sp>
      <p:pic>
        <p:nvPicPr>
          <p:cNvPr id="5" name="Imagem 4">
            <a:extLst>
              <a:ext uri="{FF2B5EF4-FFF2-40B4-BE49-F238E27FC236}">
                <a16:creationId xmlns:a16="http://schemas.microsoft.com/office/drawing/2014/main" id="{BB5BD60B-E1CD-B381-03A1-0AE816675203}"/>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278660" y="285694"/>
            <a:ext cx="3620440" cy="434452"/>
          </a:xfrm>
          <a:prstGeom prst="rect">
            <a:avLst/>
          </a:prstGeom>
        </p:spPr>
      </p:pic>
      <p:pic>
        <p:nvPicPr>
          <p:cNvPr id="1028" name="Picture 4" descr="ABIPEM">
            <a:extLst>
              <a:ext uri="{FF2B5EF4-FFF2-40B4-BE49-F238E27FC236}">
                <a16:creationId xmlns:a16="http://schemas.microsoft.com/office/drawing/2014/main" id="{F90F5540-7333-D22D-A4A8-47C57D04365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5220" y="2740309"/>
            <a:ext cx="2152650" cy="5334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D5455DD8-396A-08C6-CEF0-DDF0200944A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6048" y="1213099"/>
            <a:ext cx="3209925" cy="638175"/>
          </a:xfrm>
          <a:prstGeom prst="rect">
            <a:avLst/>
          </a:prstGeom>
          <a:noFill/>
          <a:extLst>
            <a:ext uri="{909E8E84-426E-40DD-AFC4-6F175D3DCCD1}">
              <a14:hiddenFill xmlns:a14="http://schemas.microsoft.com/office/drawing/2010/main">
                <a:solidFill>
                  <a:srgbClr val="FFFFFF"/>
                </a:solidFill>
              </a14:hiddenFill>
            </a:ext>
          </a:extLst>
        </p:spPr>
      </p:pic>
      <p:sp>
        <p:nvSpPr>
          <p:cNvPr id="3" name="CaixaDeTexto 2">
            <a:extLst>
              <a:ext uri="{FF2B5EF4-FFF2-40B4-BE49-F238E27FC236}">
                <a16:creationId xmlns:a16="http://schemas.microsoft.com/office/drawing/2014/main" id="{2B50E47C-44ED-B85A-B941-9B22DBCBF27E}"/>
              </a:ext>
            </a:extLst>
          </p:cNvPr>
          <p:cNvSpPr txBox="1"/>
          <p:nvPr/>
        </p:nvSpPr>
        <p:spPr>
          <a:xfrm>
            <a:off x="3083877" y="4400923"/>
            <a:ext cx="8269923" cy="1569660"/>
          </a:xfrm>
          <a:prstGeom prst="rect">
            <a:avLst/>
          </a:prstGeom>
          <a:noFill/>
        </p:spPr>
        <p:txBody>
          <a:bodyPr wrap="square" rtlCol="0">
            <a:spAutoFit/>
          </a:bodyPr>
          <a:lstStyle/>
          <a:p>
            <a:pPr algn="just"/>
            <a:r>
              <a:rPr lang="pt-BR" sz="2400" dirty="0">
                <a:latin typeface="Calibri" panose="020F0502020204030204" pitchFamily="34" charset="0"/>
                <a:ea typeface="Calibri" panose="020F0502020204030204" pitchFamily="34" charset="0"/>
                <a:cs typeface="Calibri" panose="020F0502020204030204" pitchFamily="34" charset="0"/>
              </a:rPr>
              <a:t>Não deixe para última hora! A entidade tem o prazo de 5 dias úteis para oferecer o certificado, porém com o aumento da demanda pode demorar mais que o esperado  e o ente ser prejudicado no CRP</a:t>
            </a:r>
          </a:p>
        </p:txBody>
      </p:sp>
      <p:pic>
        <p:nvPicPr>
          <p:cNvPr id="1026" name="Picture 2">
            <a:extLst>
              <a:ext uri="{FF2B5EF4-FFF2-40B4-BE49-F238E27FC236}">
                <a16:creationId xmlns:a16="http://schemas.microsoft.com/office/drawing/2014/main" id="{A241AF54-690A-630C-4539-4F3476B69F0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2588" y="4236840"/>
            <a:ext cx="2466975" cy="1847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18437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Número de Slide 3"/>
          <p:cNvSpPr>
            <a:spLocks noGrp="1"/>
          </p:cNvSpPr>
          <p:nvPr>
            <p:ph type="sldNum" sz="quarter" idx="12"/>
          </p:nvPr>
        </p:nvSpPr>
        <p:spPr/>
        <p:txBody>
          <a:bodyPr/>
          <a:lstStyle/>
          <a:p>
            <a:pPr>
              <a:defRPr/>
            </a:pPr>
            <a:fld id="{7A2F3EFF-9904-46D8-B353-A03427DBF4F0}" type="slidenum">
              <a:rPr lang="pt-BR" smtClean="0"/>
              <a:pPr>
                <a:defRPr/>
              </a:pPr>
              <a:t>22</a:t>
            </a:fld>
            <a:endParaRPr lang="pt-BR" dirty="0"/>
          </a:p>
        </p:txBody>
      </p:sp>
      <p:sp>
        <p:nvSpPr>
          <p:cNvPr id="5" name="Retângulo 4">
            <a:extLst>
              <a:ext uri="{FF2B5EF4-FFF2-40B4-BE49-F238E27FC236}">
                <a16:creationId xmlns:a16="http://schemas.microsoft.com/office/drawing/2014/main" id="{F6DE4DFA-F63E-43C6-8600-DCF85FCB881A}"/>
              </a:ext>
            </a:extLst>
          </p:cNvPr>
          <p:cNvSpPr/>
          <p:nvPr/>
        </p:nvSpPr>
        <p:spPr>
          <a:xfrm>
            <a:off x="695400" y="692696"/>
            <a:ext cx="10887000" cy="8717771"/>
          </a:xfrm>
          <a:prstGeom prst="rect">
            <a:avLst/>
          </a:prstGeom>
        </p:spPr>
        <p:txBody>
          <a:bodyPr wrap="square">
            <a:spAutoFit/>
          </a:bodyPr>
          <a:lstStyle/>
          <a:p>
            <a:pPr algn="ctr"/>
            <a:endParaRPr lang="pt-BR" b="1" u="sng" dirty="0"/>
          </a:p>
          <a:p>
            <a:pPr algn="ctr"/>
            <a:r>
              <a:rPr lang="pt-BR" sz="2400" b="1" u="sng" dirty="0"/>
              <a:t>INFORMAÇÕES SOBRE A CERTIFICAÇÃO PROFISSIONAL:</a:t>
            </a:r>
          </a:p>
          <a:p>
            <a:pPr algn="ctr"/>
            <a:endParaRPr lang="pt-BR" b="1" u="sng" dirty="0"/>
          </a:p>
          <a:p>
            <a:pPr marL="257175" indent="-257175" algn="just">
              <a:buFont typeface="Wingdings" panose="05000000000000000000" pitchFamily="2" charset="2"/>
              <a:buChar char="v"/>
            </a:pPr>
            <a:endParaRPr lang="pt-BR" sz="2200" dirty="0"/>
          </a:p>
          <a:p>
            <a:pPr marL="257175" indent="-257175" algn="just">
              <a:buFont typeface="Wingdings" panose="05000000000000000000" pitchFamily="2" charset="2"/>
              <a:buChar char="v"/>
            </a:pPr>
            <a:r>
              <a:rPr lang="pt-BR" sz="2200" dirty="0"/>
              <a:t>No link “Requisitos para Gestores e Conselheiros” estão disponíveis: </a:t>
            </a:r>
          </a:p>
          <a:p>
            <a:pPr algn="just"/>
            <a:r>
              <a:rPr lang="pt-BR" sz="2200" dirty="0">
                <a:hlinkClick r:id="rId2"/>
              </a:rPr>
              <a:t>https://www.gov.br/previdencia/pt-br/assuntos/rpps/requisitos-para-dirigentes-e-conselheiros-de-rpps/</a:t>
            </a:r>
            <a:endParaRPr lang="pt-BR" sz="2200" dirty="0"/>
          </a:p>
          <a:p>
            <a:pPr algn="just"/>
            <a:endParaRPr lang="pt-BR" sz="2200" dirty="0"/>
          </a:p>
          <a:p>
            <a:pPr marL="257175" indent="-257175" algn="just">
              <a:buFont typeface="Wingdings" panose="05000000000000000000" pitchFamily="2" charset="2"/>
              <a:buChar char="ü"/>
            </a:pPr>
            <a:r>
              <a:rPr lang="pt-BR" sz="2200" b="1" dirty="0"/>
              <a:t>Manual da Certificação Profissional</a:t>
            </a:r>
            <a:r>
              <a:rPr lang="pt-BR" sz="2200" dirty="0"/>
              <a:t>;</a:t>
            </a:r>
          </a:p>
          <a:p>
            <a:pPr marL="257175" indent="-257175" algn="just">
              <a:buFont typeface="Wingdings" panose="05000000000000000000" pitchFamily="2" charset="2"/>
              <a:buChar char="ü"/>
            </a:pPr>
            <a:endParaRPr lang="pt-BR" sz="2200" b="1" dirty="0"/>
          </a:p>
          <a:p>
            <a:pPr marL="257175" indent="-257175" algn="just">
              <a:buFont typeface="Wingdings" panose="05000000000000000000" pitchFamily="2" charset="2"/>
              <a:buChar char="ü"/>
            </a:pPr>
            <a:r>
              <a:rPr lang="pt-BR" sz="2200" b="1" dirty="0"/>
              <a:t>Perguntas frequentes sobre a Certificação Profissional;</a:t>
            </a:r>
          </a:p>
          <a:p>
            <a:pPr marL="257175" indent="-257175" algn="just">
              <a:buFont typeface="Wingdings" panose="05000000000000000000" pitchFamily="2" charset="2"/>
              <a:buChar char="ü"/>
            </a:pPr>
            <a:endParaRPr lang="pt-BR" sz="2200" b="1" dirty="0"/>
          </a:p>
          <a:p>
            <a:pPr marL="257175" indent="-257175" algn="just">
              <a:buFont typeface="Wingdings" panose="05000000000000000000" pitchFamily="2" charset="2"/>
              <a:buChar char="ü"/>
            </a:pPr>
            <a:r>
              <a:rPr lang="pt-BR" sz="2200" b="1" dirty="0"/>
              <a:t>Sala Web Conferência – todas as quartas-feiras, das 14h30 às 17h (Atendimento 61 2021-5555).</a:t>
            </a:r>
          </a:p>
          <a:p>
            <a:pPr marL="257175" indent="-257175" algn="just">
              <a:buFont typeface="Wingdings" panose="05000000000000000000" pitchFamily="2" charset="2"/>
              <a:buChar char="ü"/>
            </a:pPr>
            <a:endParaRPr lang="pt-BR" sz="2200" b="1" dirty="0">
              <a:solidFill>
                <a:schemeClr val="bg2">
                  <a:lumMod val="50000"/>
                </a:schemeClr>
              </a:solidFill>
              <a:highlight>
                <a:srgbClr val="FFFF00"/>
              </a:highlight>
            </a:endParaRPr>
          </a:p>
          <a:p>
            <a:pPr marL="257175" indent="-257175" algn="just">
              <a:buFont typeface="Wingdings" panose="05000000000000000000" pitchFamily="2" charset="2"/>
              <a:buChar char="ü"/>
            </a:pPr>
            <a:r>
              <a:rPr lang="pt-BR" sz="2200" b="1" dirty="0"/>
              <a:t>Email : progestao.rpps@previdencia.gov.br</a:t>
            </a:r>
          </a:p>
          <a:p>
            <a:pPr algn="just"/>
            <a:endParaRPr lang="pt-BR" sz="2200" dirty="0">
              <a:highlight>
                <a:srgbClr val="FFFF00"/>
              </a:highlight>
            </a:endParaRPr>
          </a:p>
          <a:p>
            <a:pPr algn="just"/>
            <a:endParaRPr lang="pt-BR" sz="2200" dirty="0"/>
          </a:p>
          <a:p>
            <a:pPr algn="just"/>
            <a:endParaRPr lang="pt-BR" sz="2200" dirty="0"/>
          </a:p>
          <a:p>
            <a:pPr algn="just"/>
            <a:endParaRPr lang="pt-BR" sz="1650" dirty="0"/>
          </a:p>
          <a:p>
            <a:pPr algn="just"/>
            <a:endParaRPr lang="pt-BR" sz="1650" i="1" dirty="0"/>
          </a:p>
          <a:p>
            <a:r>
              <a:rPr lang="pt-BR" sz="1650" b="1" dirty="0"/>
              <a:t> </a:t>
            </a:r>
            <a:endParaRPr lang="pt-BR" sz="1650" dirty="0"/>
          </a:p>
          <a:p>
            <a:pPr algn="just"/>
            <a:endParaRPr lang="pt-BR" sz="1650" b="1" u="sng" dirty="0"/>
          </a:p>
          <a:p>
            <a:pPr algn="just"/>
            <a:endParaRPr lang="pt-BR" sz="1650" dirty="0"/>
          </a:p>
          <a:p>
            <a:pPr algn="just"/>
            <a:endParaRPr lang="pt-BR" sz="1650" dirty="0"/>
          </a:p>
          <a:p>
            <a:pPr algn="just"/>
            <a:endParaRPr lang="pt-BR" sz="1650" dirty="0"/>
          </a:p>
          <a:p>
            <a:pPr lvl="0"/>
            <a:endParaRPr lang="pt-BR" sz="1650" dirty="0"/>
          </a:p>
          <a:p>
            <a:pPr algn="just"/>
            <a:endParaRPr lang="pt-BR" sz="1650" dirty="0"/>
          </a:p>
        </p:txBody>
      </p:sp>
      <p:pic>
        <p:nvPicPr>
          <p:cNvPr id="2" name="Imagem 1">
            <a:extLst>
              <a:ext uri="{FF2B5EF4-FFF2-40B4-BE49-F238E27FC236}">
                <a16:creationId xmlns:a16="http://schemas.microsoft.com/office/drawing/2014/main" id="{D32DE965-A17F-09A7-041F-9618F10D9DA7}"/>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8278660" y="285694"/>
            <a:ext cx="3620440" cy="434452"/>
          </a:xfrm>
          <a:prstGeom prst="rect">
            <a:avLst/>
          </a:prstGeom>
        </p:spPr>
      </p:pic>
    </p:spTree>
    <p:extLst>
      <p:ext uri="{BB962C8B-B14F-4D97-AF65-F5344CB8AC3E}">
        <p14:creationId xmlns:p14="http://schemas.microsoft.com/office/powerpoint/2010/main" val="17798646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6954F10-088B-30D4-5F88-45207386EA93}"/>
              </a:ext>
            </a:extLst>
          </p:cNvPr>
          <p:cNvSpPr>
            <a:spLocks noGrp="1"/>
          </p:cNvSpPr>
          <p:nvPr>
            <p:ph type="title"/>
          </p:nvPr>
        </p:nvSpPr>
        <p:spPr/>
        <p:txBody>
          <a:bodyPr/>
          <a:lstStyle/>
          <a:p>
            <a:pPr algn="ctr"/>
            <a:r>
              <a:rPr lang="pt-BR" dirty="0"/>
              <a:t>REFLEXÃO</a:t>
            </a:r>
          </a:p>
        </p:txBody>
      </p:sp>
      <p:pic>
        <p:nvPicPr>
          <p:cNvPr id="5" name="Espaço Reservado para Conteúdo 4" descr="Placa preta com letras brancas&#10;&#10;Descrição gerada automaticamente">
            <a:extLst>
              <a:ext uri="{FF2B5EF4-FFF2-40B4-BE49-F238E27FC236}">
                <a16:creationId xmlns:a16="http://schemas.microsoft.com/office/drawing/2014/main" id="{12E80EB7-1581-D4A0-CC15-28AAB212658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79914" y="1825625"/>
            <a:ext cx="6215743" cy="4351338"/>
          </a:xfrm>
        </p:spPr>
      </p:pic>
    </p:spTree>
    <p:extLst>
      <p:ext uri="{BB962C8B-B14F-4D97-AF65-F5344CB8AC3E}">
        <p14:creationId xmlns:p14="http://schemas.microsoft.com/office/powerpoint/2010/main" val="32656157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CaixaDeTexto 17"/>
          <p:cNvSpPr txBox="1"/>
          <p:nvPr/>
        </p:nvSpPr>
        <p:spPr>
          <a:xfrm>
            <a:off x="2446247" y="1785916"/>
            <a:ext cx="8436429" cy="1863044"/>
          </a:xfrm>
          <a:prstGeom prst="rect">
            <a:avLst/>
          </a:prstGeom>
        </p:spPr>
        <p:txBody>
          <a:bodyPr vert="horz" lIns="91440" tIns="45720" rIns="91440" bIns="45720" rtlCol="0" anchor="t">
            <a:normAutofit/>
          </a:bodyPr>
          <a:lstStyle/>
          <a:p>
            <a:pPr algn="ctr">
              <a:lnSpc>
                <a:spcPct val="90000"/>
              </a:lnSpc>
              <a:spcBef>
                <a:spcPct val="0"/>
              </a:spcBef>
              <a:spcAft>
                <a:spcPts val="600"/>
              </a:spcAft>
            </a:pPr>
            <a:r>
              <a:rPr lang="en-US" sz="3600" b="1" dirty="0" err="1">
                <a:solidFill>
                  <a:schemeClr val="tx2"/>
                </a:solidFill>
                <a:latin typeface="+mj-lt"/>
                <a:ea typeface="+mj-ea"/>
                <a:cs typeface="+mj-cs"/>
              </a:rPr>
              <a:t>Certificação</a:t>
            </a:r>
            <a:r>
              <a:rPr lang="en-US" sz="3600" b="1" dirty="0">
                <a:solidFill>
                  <a:schemeClr val="tx2"/>
                </a:solidFill>
                <a:latin typeface="+mj-lt"/>
                <a:ea typeface="+mj-ea"/>
                <a:cs typeface="+mj-cs"/>
              </a:rPr>
              <a:t> </a:t>
            </a:r>
            <a:r>
              <a:rPr lang="en-US" sz="3600" b="1" dirty="0" err="1">
                <a:solidFill>
                  <a:schemeClr val="tx2"/>
                </a:solidFill>
                <a:latin typeface="+mj-lt"/>
                <a:ea typeface="+mj-ea"/>
                <a:cs typeface="+mj-cs"/>
              </a:rPr>
              <a:t>Institucional</a:t>
            </a:r>
            <a:r>
              <a:rPr lang="en-US" sz="3600" b="1" dirty="0">
                <a:solidFill>
                  <a:schemeClr val="tx2"/>
                </a:solidFill>
                <a:latin typeface="+mj-lt"/>
                <a:ea typeface="+mj-ea"/>
                <a:cs typeface="+mj-cs"/>
              </a:rPr>
              <a:t> do </a:t>
            </a:r>
            <a:r>
              <a:rPr lang="en-US" sz="3600" b="1" dirty="0" err="1">
                <a:solidFill>
                  <a:schemeClr val="tx2"/>
                </a:solidFill>
                <a:latin typeface="+mj-lt"/>
                <a:ea typeface="+mj-ea"/>
                <a:cs typeface="+mj-cs"/>
              </a:rPr>
              <a:t>Pró-Gestão</a:t>
            </a:r>
            <a:r>
              <a:rPr lang="en-US" sz="3600" b="1" dirty="0">
                <a:solidFill>
                  <a:schemeClr val="tx2"/>
                </a:solidFill>
                <a:latin typeface="+mj-lt"/>
                <a:ea typeface="+mj-ea"/>
                <a:cs typeface="+mj-cs"/>
              </a:rPr>
              <a:t> RPPS</a:t>
            </a:r>
          </a:p>
          <a:p>
            <a:pPr algn="ctr">
              <a:lnSpc>
                <a:spcPct val="90000"/>
              </a:lnSpc>
              <a:spcBef>
                <a:spcPct val="0"/>
              </a:spcBef>
              <a:spcAft>
                <a:spcPts val="600"/>
              </a:spcAft>
            </a:pPr>
            <a:r>
              <a:rPr lang="en-US" sz="3600" b="1" dirty="0">
                <a:solidFill>
                  <a:schemeClr val="tx2"/>
                </a:solidFill>
                <a:latin typeface="+mj-lt"/>
                <a:ea typeface="+mj-ea"/>
                <a:cs typeface="+mj-cs"/>
              </a:rPr>
              <a:t>Por que </a:t>
            </a:r>
            <a:r>
              <a:rPr lang="en-US" sz="3600" b="1" dirty="0" err="1">
                <a:solidFill>
                  <a:schemeClr val="tx2"/>
                </a:solidFill>
                <a:latin typeface="+mj-lt"/>
                <a:ea typeface="+mj-ea"/>
                <a:cs typeface="+mj-cs"/>
              </a:rPr>
              <a:t>apoiar</a:t>
            </a:r>
            <a:r>
              <a:rPr lang="en-US" sz="3600" b="1" dirty="0">
                <a:solidFill>
                  <a:schemeClr val="tx2"/>
                </a:solidFill>
                <a:latin typeface="+mj-lt"/>
                <a:ea typeface="+mj-ea"/>
                <a:cs typeface="+mj-cs"/>
              </a:rPr>
              <a:t> a </a:t>
            </a:r>
            <a:r>
              <a:rPr lang="en-US" sz="3600" b="1" dirty="0" err="1">
                <a:solidFill>
                  <a:schemeClr val="tx2"/>
                </a:solidFill>
                <a:latin typeface="+mj-lt"/>
                <a:ea typeface="+mj-ea"/>
                <a:cs typeface="+mj-cs"/>
              </a:rPr>
              <a:t>certificação</a:t>
            </a:r>
            <a:r>
              <a:rPr lang="en-US" sz="3600" b="1" dirty="0">
                <a:solidFill>
                  <a:schemeClr val="tx2"/>
                </a:solidFill>
                <a:latin typeface="+mj-lt"/>
                <a:ea typeface="+mj-ea"/>
                <a:cs typeface="+mj-cs"/>
              </a:rPr>
              <a:t> do </a:t>
            </a:r>
            <a:r>
              <a:rPr lang="en-US" sz="3600" b="1" dirty="0" err="1">
                <a:solidFill>
                  <a:schemeClr val="tx2"/>
                </a:solidFill>
                <a:latin typeface="+mj-lt"/>
                <a:ea typeface="+mj-ea"/>
                <a:cs typeface="+mj-cs"/>
              </a:rPr>
              <a:t>seu</a:t>
            </a:r>
            <a:r>
              <a:rPr lang="en-US" sz="3600" b="1" dirty="0">
                <a:solidFill>
                  <a:schemeClr val="tx2"/>
                </a:solidFill>
                <a:latin typeface="+mj-lt"/>
                <a:ea typeface="+mj-ea"/>
                <a:cs typeface="+mj-cs"/>
              </a:rPr>
              <a:t> </a:t>
            </a:r>
            <a:r>
              <a:rPr lang="en-US" sz="3600" b="1" dirty="0" err="1">
                <a:solidFill>
                  <a:schemeClr val="tx2"/>
                </a:solidFill>
                <a:latin typeface="+mj-lt"/>
                <a:ea typeface="+mj-ea"/>
                <a:cs typeface="+mj-cs"/>
              </a:rPr>
              <a:t>ente</a:t>
            </a:r>
            <a:r>
              <a:rPr lang="en-US" sz="3600" b="1" dirty="0">
                <a:solidFill>
                  <a:schemeClr val="tx2"/>
                </a:solidFill>
                <a:latin typeface="+mj-lt"/>
                <a:ea typeface="+mj-ea"/>
                <a:cs typeface="+mj-cs"/>
              </a:rPr>
              <a:t>?</a:t>
            </a:r>
          </a:p>
          <a:p>
            <a:pPr>
              <a:lnSpc>
                <a:spcPct val="90000"/>
              </a:lnSpc>
              <a:spcBef>
                <a:spcPct val="0"/>
              </a:spcBef>
              <a:spcAft>
                <a:spcPts val="600"/>
              </a:spcAft>
            </a:pPr>
            <a:endParaRPr lang="en-US" sz="2800" b="1" dirty="0">
              <a:solidFill>
                <a:schemeClr val="tx2"/>
              </a:solidFill>
              <a:latin typeface="+mj-lt"/>
              <a:ea typeface="+mj-ea"/>
              <a:cs typeface="+mj-cs"/>
            </a:endParaRPr>
          </a:p>
        </p:txBody>
      </p:sp>
      <p:pic>
        <p:nvPicPr>
          <p:cNvPr id="2" name="Imagem 1">
            <a:extLst>
              <a:ext uri="{FF2B5EF4-FFF2-40B4-BE49-F238E27FC236}">
                <a16:creationId xmlns:a16="http://schemas.microsoft.com/office/drawing/2014/main" id="{359E2C07-C4CC-1207-1FED-FB0DAC9D8BA2}"/>
              </a:ext>
            </a:extLst>
          </p:cNvPr>
          <p:cNvPicPr>
            <a:picLocks noChangeAspect="1"/>
          </p:cNvPicPr>
          <p:nvPr/>
        </p:nvPicPr>
        <p:blipFill>
          <a:blip r:embed="rId3">
            <a:extLst>
              <a:ext uri="{28A0092B-C50C-407E-A947-70E740481C1C}">
                <a14:useLocalDpi xmlns:a14="http://schemas.microsoft.com/office/drawing/2010/main" val="0"/>
              </a:ext>
            </a:extLst>
          </a:blip>
          <a:stretch/>
        </p:blipFill>
        <p:spPr>
          <a:xfrm>
            <a:off x="5475305" y="806882"/>
            <a:ext cx="2378315" cy="285397"/>
          </a:xfrm>
          <a:prstGeom prst="rect">
            <a:avLst/>
          </a:prstGeom>
        </p:spPr>
      </p:pic>
      <p:pic>
        <p:nvPicPr>
          <p:cNvPr id="3" name="Imagem 2" descr="Diagrama&#10;&#10;Descrição gerada automaticamente">
            <a:extLst>
              <a:ext uri="{FF2B5EF4-FFF2-40B4-BE49-F238E27FC236}">
                <a16:creationId xmlns:a16="http://schemas.microsoft.com/office/drawing/2014/main" id="{7D2E37E5-F126-660C-1819-6F0DDC80B09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0167" y="3580437"/>
            <a:ext cx="1764342" cy="2625205"/>
          </a:xfrm>
          <a:prstGeom prst="rect">
            <a:avLst/>
          </a:prstGeom>
        </p:spPr>
      </p:pic>
      <p:sp>
        <p:nvSpPr>
          <p:cNvPr id="6" name="Seta: para a Direita 5">
            <a:extLst>
              <a:ext uri="{FF2B5EF4-FFF2-40B4-BE49-F238E27FC236}">
                <a16:creationId xmlns:a16="http://schemas.microsoft.com/office/drawing/2014/main" id="{C83025FB-A3FE-F9B6-5AD6-5E5D8C10A578}"/>
              </a:ext>
            </a:extLst>
          </p:cNvPr>
          <p:cNvSpPr/>
          <p:nvPr/>
        </p:nvSpPr>
        <p:spPr>
          <a:xfrm>
            <a:off x="4049486" y="3898733"/>
            <a:ext cx="5033413" cy="1959428"/>
          </a:xfrm>
          <a:prstGeom prst="rightArrow">
            <a:avLst/>
          </a:prstGeom>
          <a:ln>
            <a:solidFill>
              <a:schemeClr val="accent1">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sz="2400" b="1" dirty="0">
                <a:solidFill>
                  <a:schemeClr val="tx1"/>
                </a:solidFill>
                <a:latin typeface="Calibri" panose="020F0502020204030204" pitchFamily="34" charset="0"/>
                <a:ea typeface="Calibri" panose="020F0502020204030204" pitchFamily="34" charset="0"/>
                <a:cs typeface="Calibri" panose="020F0502020204030204" pitchFamily="34" charset="0"/>
              </a:rPr>
              <a:t>O Pró-Gestão tem um novo selo</a:t>
            </a:r>
          </a:p>
          <a:p>
            <a:pPr algn="ctr"/>
            <a:r>
              <a:rPr lang="pt-BR" sz="2400" b="1" dirty="0">
                <a:solidFill>
                  <a:schemeClr val="tx1"/>
                </a:solidFill>
                <a:latin typeface="Calibri" panose="020F0502020204030204" pitchFamily="34" charset="0"/>
                <a:ea typeface="Calibri" panose="020F0502020204030204" pitchFamily="34" charset="0"/>
                <a:cs typeface="Calibri" panose="020F0502020204030204" pitchFamily="34" charset="0"/>
              </a:rPr>
              <a:t>identidade</a:t>
            </a:r>
            <a:endParaRPr lang="pt-BR" sz="2400" b="1" dirty="0">
              <a:solidFill>
                <a:schemeClr val="tx1"/>
              </a:solidFill>
            </a:endParaRPr>
          </a:p>
        </p:txBody>
      </p:sp>
      <p:sp>
        <p:nvSpPr>
          <p:cNvPr id="8" name="Seta: para Baixo 7">
            <a:extLst>
              <a:ext uri="{FF2B5EF4-FFF2-40B4-BE49-F238E27FC236}">
                <a16:creationId xmlns:a16="http://schemas.microsoft.com/office/drawing/2014/main" id="{BB2C6A15-66F3-0E9E-E469-60047E256CE6}"/>
              </a:ext>
            </a:extLst>
          </p:cNvPr>
          <p:cNvSpPr/>
          <p:nvPr/>
        </p:nvSpPr>
        <p:spPr>
          <a:xfrm>
            <a:off x="435429" y="1414520"/>
            <a:ext cx="2010818" cy="1863044"/>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sz="2400" dirty="0">
                <a:solidFill>
                  <a:schemeClr val="tx1"/>
                </a:solidFill>
              </a:rPr>
              <a:t>Selo </a:t>
            </a:r>
          </a:p>
          <a:p>
            <a:pPr algn="ctr"/>
            <a:r>
              <a:rPr lang="pt-BR" sz="2400" dirty="0">
                <a:solidFill>
                  <a:schemeClr val="tx1"/>
                </a:solidFill>
              </a:rPr>
              <a:t>Ouro </a:t>
            </a:r>
          </a:p>
        </p:txBody>
      </p:sp>
      <p:pic>
        <p:nvPicPr>
          <p:cNvPr id="4" name="Imagem 3" descr="Ícone&#10;&#10;Descrição gerada automaticamente">
            <a:extLst>
              <a:ext uri="{FF2B5EF4-FFF2-40B4-BE49-F238E27FC236}">
                <a16:creationId xmlns:a16="http://schemas.microsoft.com/office/drawing/2014/main" id="{824A67C3-58B4-CD2A-B835-FDD5A48B291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16143" y="3621329"/>
            <a:ext cx="2488692" cy="2488692"/>
          </a:xfrm>
          <a:prstGeom prst="rect">
            <a:avLst/>
          </a:prstGeom>
        </p:spPr>
      </p:pic>
    </p:spTree>
    <p:extLst>
      <p:ext uri="{BB962C8B-B14F-4D97-AF65-F5344CB8AC3E}">
        <p14:creationId xmlns:p14="http://schemas.microsoft.com/office/powerpoint/2010/main" val="2922697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Espaço Reservado para Conteúdo 5">
            <a:extLst>
              <a:ext uri="{FF2B5EF4-FFF2-40B4-BE49-F238E27FC236}">
                <a16:creationId xmlns:a16="http://schemas.microsoft.com/office/drawing/2014/main" id="{6A6E54DE-A5CF-F442-D02E-D9209D2A60E9}"/>
              </a:ext>
            </a:extLst>
          </p:cNvPr>
          <p:cNvPicPr>
            <a:picLocks noGrp="1" noChangeAspect="1"/>
          </p:cNvPicPr>
          <p:nvPr>
            <p:ph idx="1"/>
          </p:nvPr>
        </p:nvPicPr>
        <p:blipFill>
          <a:blip r:embed="rId2"/>
          <a:stretch>
            <a:fillRect/>
          </a:stretch>
        </p:blipFill>
        <p:spPr>
          <a:xfrm>
            <a:off x="1721516" y="1808821"/>
            <a:ext cx="8748971" cy="4089536"/>
          </a:xfrm>
        </p:spPr>
      </p:pic>
      <p:sp>
        <p:nvSpPr>
          <p:cNvPr id="4" name="Espaço Reservado para Número de Slide 3">
            <a:extLst>
              <a:ext uri="{FF2B5EF4-FFF2-40B4-BE49-F238E27FC236}">
                <a16:creationId xmlns:a16="http://schemas.microsoft.com/office/drawing/2014/main" id="{06B6843A-90BC-BD5E-87FA-6A96E17F5C3E}"/>
              </a:ext>
            </a:extLst>
          </p:cNvPr>
          <p:cNvSpPr>
            <a:spLocks noGrp="1"/>
          </p:cNvSpPr>
          <p:nvPr>
            <p:ph type="sldNum" sz="quarter" idx="12"/>
          </p:nvPr>
        </p:nvSpPr>
        <p:spPr/>
        <p:txBody>
          <a:bodyPr/>
          <a:lstStyle/>
          <a:p>
            <a:pPr defTabSz="685800">
              <a:defRPr/>
            </a:pPr>
            <a:fld id="{7A2F3EFF-9904-46D8-B353-A03427DBF4F0}" type="slidenum">
              <a:rPr lang="pt-BR">
                <a:solidFill>
                  <a:prstClr val="black">
                    <a:tint val="75000"/>
                  </a:prstClr>
                </a:solidFill>
                <a:latin typeface="Calibri" panose="020F0502020204030204"/>
              </a:rPr>
              <a:pPr defTabSz="685800">
                <a:defRPr/>
              </a:pPr>
              <a:t>25</a:t>
            </a:fld>
            <a:endParaRPr lang="pt-BR" dirty="0">
              <a:solidFill>
                <a:prstClr val="black">
                  <a:tint val="75000"/>
                </a:prstClr>
              </a:solidFill>
              <a:latin typeface="Calibri" panose="020F0502020204030204"/>
            </a:endParaRPr>
          </a:p>
        </p:txBody>
      </p:sp>
      <p:sp>
        <p:nvSpPr>
          <p:cNvPr id="2" name="CaixaDeTexto 1">
            <a:extLst>
              <a:ext uri="{FF2B5EF4-FFF2-40B4-BE49-F238E27FC236}">
                <a16:creationId xmlns:a16="http://schemas.microsoft.com/office/drawing/2014/main" id="{1442ADFC-94E9-1F75-CE80-0D89B304F8FC}"/>
              </a:ext>
            </a:extLst>
          </p:cNvPr>
          <p:cNvSpPr txBox="1"/>
          <p:nvPr/>
        </p:nvSpPr>
        <p:spPr>
          <a:xfrm>
            <a:off x="1855095" y="610329"/>
            <a:ext cx="8481810" cy="646331"/>
          </a:xfrm>
          <a:prstGeom prst="rect">
            <a:avLst/>
          </a:prstGeom>
          <a:noFill/>
        </p:spPr>
        <p:txBody>
          <a:bodyPr wrap="none" rtlCol="0">
            <a:spAutoFit/>
          </a:bodyPr>
          <a:lstStyle/>
          <a:p>
            <a:r>
              <a:rPr lang="pt-BR" b="1" u="sng" dirty="0">
                <a:solidFill>
                  <a:srgbClr val="E7E6E6">
                    <a:lumMod val="25000"/>
                  </a:srgbClr>
                </a:solidFill>
                <a:latin typeface="Calibri" panose="020F0502020204030204"/>
              </a:rPr>
              <a:t>PRÓ-GESTÃO RPPS – </a:t>
            </a:r>
            <a:r>
              <a:rPr lang="pt-BR" b="1" u="sng" dirty="0">
                <a:solidFill>
                  <a:srgbClr val="E7E6E6">
                    <a:lumMod val="25000"/>
                  </a:srgbClr>
                </a:solidFill>
                <a:effectLst>
                  <a:outerShdw blurRad="38100" dist="38100" dir="2700000" algn="tl">
                    <a:srgbClr val="000000">
                      <a:alpha val="43137"/>
                    </a:srgbClr>
                  </a:outerShdw>
                </a:effectLst>
                <a:latin typeface="Calibri" panose="020F0502020204030204"/>
              </a:rPr>
              <a:t>SELO OURO</a:t>
            </a:r>
            <a:r>
              <a:rPr lang="pt-BR" b="1" u="sng" dirty="0">
                <a:solidFill>
                  <a:srgbClr val="E7E6E6">
                    <a:lumMod val="25000"/>
                  </a:srgbClr>
                </a:solidFill>
                <a:latin typeface="Calibri" panose="020F0502020204030204"/>
              </a:rPr>
              <a:t> DE MODERNIZAÇÃO DO ESTADO – FNME da SG da PR</a:t>
            </a:r>
            <a:endParaRPr lang="pt-BR" b="1" dirty="0">
              <a:solidFill>
                <a:srgbClr val="E7E6E6">
                  <a:lumMod val="25000"/>
                </a:srgbClr>
              </a:solidFill>
              <a:latin typeface="Calibri" panose="020F0502020204030204"/>
            </a:endParaRPr>
          </a:p>
          <a:p>
            <a:endParaRPr lang="pt-BR" dirty="0">
              <a:solidFill>
                <a:prstClr val="black"/>
              </a:solidFill>
              <a:latin typeface="Calibri" panose="020F0502020204030204"/>
            </a:endParaRPr>
          </a:p>
        </p:txBody>
      </p:sp>
      <p:pic>
        <p:nvPicPr>
          <p:cNvPr id="3" name="Imagem 2">
            <a:extLst>
              <a:ext uri="{FF2B5EF4-FFF2-40B4-BE49-F238E27FC236}">
                <a16:creationId xmlns:a16="http://schemas.microsoft.com/office/drawing/2014/main" id="{74D9A747-A517-C802-2FED-829E5D3C1113}"/>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8288820" y="175877"/>
            <a:ext cx="3620440" cy="434452"/>
          </a:xfrm>
          <a:prstGeom prst="rect">
            <a:avLst/>
          </a:prstGeom>
        </p:spPr>
      </p:pic>
    </p:spTree>
    <p:extLst>
      <p:ext uri="{BB962C8B-B14F-4D97-AF65-F5344CB8AC3E}">
        <p14:creationId xmlns:p14="http://schemas.microsoft.com/office/powerpoint/2010/main" val="2390366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a:extLst>
              <a:ext uri="{FF2B5EF4-FFF2-40B4-BE49-F238E27FC236}">
                <a16:creationId xmlns:a16="http://schemas.microsoft.com/office/drawing/2014/main" id="{012AD3F1-FD80-BEEE-3859-CE7C1C689C11}"/>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9228338" y="12879"/>
            <a:ext cx="2715330" cy="325839"/>
          </a:xfrm>
          <a:prstGeom prst="rect">
            <a:avLst/>
          </a:prstGeom>
        </p:spPr>
      </p:pic>
      <p:sp>
        <p:nvSpPr>
          <p:cNvPr id="3" name="CaixaDeTexto 2">
            <a:extLst>
              <a:ext uri="{FF2B5EF4-FFF2-40B4-BE49-F238E27FC236}">
                <a16:creationId xmlns:a16="http://schemas.microsoft.com/office/drawing/2014/main" id="{300C7992-A82A-41BA-FB03-CA504DC96CD5}"/>
              </a:ext>
            </a:extLst>
          </p:cNvPr>
          <p:cNvSpPr txBox="1"/>
          <p:nvPr/>
        </p:nvSpPr>
        <p:spPr>
          <a:xfrm>
            <a:off x="413656" y="338718"/>
            <a:ext cx="9937272" cy="2523768"/>
          </a:xfrm>
          <a:prstGeom prst="rect">
            <a:avLst/>
          </a:prstGeom>
          <a:noFill/>
        </p:spPr>
        <p:txBody>
          <a:bodyPr wrap="none" rtlCol="0">
            <a:spAutoFit/>
          </a:bodyPr>
          <a:lstStyle/>
          <a:p>
            <a:r>
              <a:rPr lang="pt-BR" sz="2800" b="1" dirty="0">
                <a:latin typeface="Calibri" panose="020F0502020204030204" pitchFamily="34" charset="0"/>
                <a:ea typeface="Calibri" panose="020F0502020204030204" pitchFamily="34" charset="0"/>
                <a:cs typeface="Calibri" panose="020F0502020204030204" pitchFamily="34" charset="0"/>
              </a:rPr>
              <a:t>Situação da certificação no Pró-Gestão no Estado de Minas Gerais</a:t>
            </a:r>
          </a:p>
          <a:p>
            <a:r>
              <a:rPr lang="pt-BR" sz="2800" b="1" dirty="0">
                <a:latin typeface="Calibri" panose="020F0502020204030204" pitchFamily="34" charset="0"/>
                <a:ea typeface="Calibri" panose="020F0502020204030204" pitchFamily="34" charset="0"/>
                <a:cs typeface="Calibri" panose="020F0502020204030204" pitchFamily="34" charset="0"/>
              </a:rPr>
              <a:t>23 certificações</a:t>
            </a:r>
          </a:p>
          <a:p>
            <a:r>
              <a:rPr lang="pt-BR" sz="2800" b="1" dirty="0">
                <a:latin typeface="Calibri" panose="020F0502020204030204" pitchFamily="34" charset="0"/>
                <a:ea typeface="Calibri" panose="020F0502020204030204" pitchFamily="34" charset="0"/>
                <a:cs typeface="Calibri" panose="020F0502020204030204" pitchFamily="34" charset="0"/>
              </a:rPr>
              <a:t>56 Adesões </a:t>
            </a:r>
          </a:p>
          <a:p>
            <a:endParaRPr lang="pt-BR" sz="2800" b="1" dirty="0">
              <a:latin typeface="Calibri" panose="020F0502020204030204" pitchFamily="34" charset="0"/>
              <a:ea typeface="Calibri" panose="020F0502020204030204" pitchFamily="34" charset="0"/>
              <a:cs typeface="Calibri" panose="020F0502020204030204" pitchFamily="34" charset="0"/>
            </a:endParaRPr>
          </a:p>
          <a:p>
            <a:endParaRPr lang="pt-BR" sz="2800" b="1" dirty="0">
              <a:latin typeface="Calibri" panose="020F0502020204030204" pitchFamily="34" charset="0"/>
              <a:ea typeface="Calibri" panose="020F0502020204030204" pitchFamily="34" charset="0"/>
              <a:cs typeface="Calibri" panose="020F0502020204030204" pitchFamily="34" charset="0"/>
            </a:endParaRPr>
          </a:p>
          <a:p>
            <a:endParaRPr lang="pt-BR" b="1" dirty="0"/>
          </a:p>
        </p:txBody>
      </p:sp>
      <p:graphicFrame>
        <p:nvGraphicFramePr>
          <p:cNvPr id="8" name="Tabela 7">
            <a:extLst>
              <a:ext uri="{FF2B5EF4-FFF2-40B4-BE49-F238E27FC236}">
                <a16:creationId xmlns:a16="http://schemas.microsoft.com/office/drawing/2014/main" id="{C6F9E86D-FBF4-1E5C-AFCF-040B9C3F8280}"/>
              </a:ext>
            </a:extLst>
          </p:cNvPr>
          <p:cNvGraphicFramePr>
            <a:graphicFrameLocks noGrp="1"/>
          </p:cNvGraphicFramePr>
          <p:nvPr>
            <p:extLst>
              <p:ext uri="{D42A27DB-BD31-4B8C-83A1-F6EECF244321}">
                <p14:modId xmlns:p14="http://schemas.microsoft.com/office/powerpoint/2010/main" val="824958468"/>
              </p:ext>
            </p:extLst>
          </p:nvPr>
        </p:nvGraphicFramePr>
        <p:xfrm>
          <a:off x="489856" y="1906208"/>
          <a:ext cx="10221688" cy="4450080"/>
        </p:xfrm>
        <a:graphic>
          <a:graphicData uri="http://schemas.openxmlformats.org/drawingml/2006/table">
            <a:tbl>
              <a:tblPr firstRow="1" bandRow="1">
                <a:tableStyleId>{5C22544A-7EE6-4342-B048-85BDC9FD1C3A}</a:tableStyleId>
              </a:tblPr>
              <a:tblGrid>
                <a:gridCol w="2555422">
                  <a:extLst>
                    <a:ext uri="{9D8B030D-6E8A-4147-A177-3AD203B41FA5}">
                      <a16:colId xmlns:a16="http://schemas.microsoft.com/office/drawing/2014/main" val="3531325983"/>
                    </a:ext>
                  </a:extLst>
                </a:gridCol>
                <a:gridCol w="2555422">
                  <a:extLst>
                    <a:ext uri="{9D8B030D-6E8A-4147-A177-3AD203B41FA5}">
                      <a16:colId xmlns:a16="http://schemas.microsoft.com/office/drawing/2014/main" val="783014683"/>
                    </a:ext>
                  </a:extLst>
                </a:gridCol>
                <a:gridCol w="2555422">
                  <a:extLst>
                    <a:ext uri="{9D8B030D-6E8A-4147-A177-3AD203B41FA5}">
                      <a16:colId xmlns:a16="http://schemas.microsoft.com/office/drawing/2014/main" val="1653072055"/>
                    </a:ext>
                  </a:extLst>
                </a:gridCol>
                <a:gridCol w="2555422">
                  <a:extLst>
                    <a:ext uri="{9D8B030D-6E8A-4147-A177-3AD203B41FA5}">
                      <a16:colId xmlns:a16="http://schemas.microsoft.com/office/drawing/2014/main" val="840254960"/>
                    </a:ext>
                  </a:extLst>
                </a:gridCol>
              </a:tblGrid>
              <a:tr h="370840">
                <a:tc>
                  <a:txBody>
                    <a:bodyPr/>
                    <a:lstStyle/>
                    <a:p>
                      <a:r>
                        <a:rPr lang="pt-BR" dirty="0"/>
                        <a:t>Entes Federativo</a:t>
                      </a:r>
                    </a:p>
                  </a:txBody>
                  <a:tcPr/>
                </a:tc>
                <a:tc>
                  <a:txBody>
                    <a:bodyPr/>
                    <a:lstStyle/>
                    <a:p>
                      <a:r>
                        <a:rPr lang="pt-BR" dirty="0"/>
                        <a:t>Estado</a:t>
                      </a:r>
                    </a:p>
                  </a:txBody>
                  <a:tcPr/>
                </a:tc>
                <a:tc>
                  <a:txBody>
                    <a:bodyPr/>
                    <a:lstStyle/>
                    <a:p>
                      <a:r>
                        <a:rPr lang="pt-BR" dirty="0" err="1"/>
                        <a:t>Nivel</a:t>
                      </a:r>
                      <a:r>
                        <a:rPr lang="pt-BR" dirty="0"/>
                        <a:t> inicial</a:t>
                      </a:r>
                    </a:p>
                  </a:txBody>
                  <a:tcPr/>
                </a:tc>
                <a:tc>
                  <a:txBody>
                    <a:bodyPr/>
                    <a:lstStyle/>
                    <a:p>
                      <a:r>
                        <a:rPr lang="pt-BR" dirty="0" err="1"/>
                        <a:t>Nivel</a:t>
                      </a:r>
                      <a:r>
                        <a:rPr lang="pt-BR" dirty="0"/>
                        <a:t> atual</a:t>
                      </a:r>
                    </a:p>
                  </a:txBody>
                  <a:tcPr/>
                </a:tc>
                <a:extLst>
                  <a:ext uri="{0D108BD9-81ED-4DB2-BD59-A6C34878D82A}">
                    <a16:rowId xmlns:a16="http://schemas.microsoft.com/office/drawing/2014/main" val="224137208"/>
                  </a:ext>
                </a:extLst>
              </a:tr>
              <a:tr h="370840">
                <a:tc>
                  <a:txBody>
                    <a:bodyPr/>
                    <a:lstStyle/>
                    <a:p>
                      <a:pPr algn="l" fontAlgn="b"/>
                      <a:r>
                        <a:rPr lang="pt-BR" sz="1600" b="0" i="0" u="none" strike="noStrike" dirty="0">
                          <a:solidFill>
                            <a:srgbClr val="000000"/>
                          </a:solidFill>
                          <a:effectLst/>
                          <a:latin typeface="Calibri" panose="020F0502020204030204" pitchFamily="34" charset="0"/>
                        </a:rPr>
                        <a:t>Belo Horizonte</a:t>
                      </a:r>
                    </a:p>
                  </a:txBody>
                  <a:tcPr marL="6350" marR="6350" marT="6350" marB="0" anchor="b"/>
                </a:tc>
                <a:tc>
                  <a:txBody>
                    <a:bodyPr/>
                    <a:lstStyle/>
                    <a:p>
                      <a:pPr algn="ctr" fontAlgn="b"/>
                      <a:r>
                        <a:rPr lang="pt-BR" sz="1600" b="0" i="0" u="none" strike="noStrike">
                          <a:solidFill>
                            <a:srgbClr val="000000"/>
                          </a:solidFill>
                          <a:effectLst/>
                          <a:latin typeface="Calibri" panose="020F0502020204030204" pitchFamily="34" charset="0"/>
                        </a:rPr>
                        <a:t>MG</a:t>
                      </a:r>
                    </a:p>
                  </a:txBody>
                  <a:tcPr marL="6350" marR="6350" marT="6350" marB="0" anchor="b"/>
                </a:tc>
                <a:tc>
                  <a:txBody>
                    <a:bodyPr/>
                    <a:lstStyle/>
                    <a:p>
                      <a:pPr algn="ctr" fontAlgn="b"/>
                      <a:r>
                        <a:rPr lang="pt-BR" sz="1600" b="0" i="0" u="none" strike="noStrike">
                          <a:solidFill>
                            <a:srgbClr val="000000"/>
                          </a:solidFill>
                          <a:effectLst/>
                          <a:latin typeface="Calibri" panose="020F0502020204030204" pitchFamily="34" charset="0"/>
                        </a:rPr>
                        <a:t>II</a:t>
                      </a:r>
                    </a:p>
                  </a:txBody>
                  <a:tcPr marL="6350" marR="6350" marT="6350" marB="0" anchor="b"/>
                </a:tc>
                <a:tc>
                  <a:txBody>
                    <a:bodyPr/>
                    <a:lstStyle/>
                    <a:p>
                      <a:pPr algn="ctr" fontAlgn="b"/>
                      <a:r>
                        <a:rPr lang="pt-BR" sz="1600" b="0" i="0" u="none" strike="noStrike">
                          <a:solidFill>
                            <a:srgbClr val="000000"/>
                          </a:solidFill>
                          <a:effectLst/>
                          <a:latin typeface="Calibri" panose="020F0502020204030204" pitchFamily="34" charset="0"/>
                        </a:rPr>
                        <a:t>II</a:t>
                      </a:r>
                    </a:p>
                  </a:txBody>
                  <a:tcPr marL="6350" marR="6350" marT="6350" marB="0" anchor="b"/>
                </a:tc>
                <a:extLst>
                  <a:ext uri="{0D108BD9-81ED-4DB2-BD59-A6C34878D82A}">
                    <a16:rowId xmlns:a16="http://schemas.microsoft.com/office/drawing/2014/main" val="2271592388"/>
                  </a:ext>
                </a:extLst>
              </a:tr>
              <a:tr h="370840">
                <a:tc>
                  <a:txBody>
                    <a:bodyPr/>
                    <a:lstStyle/>
                    <a:p>
                      <a:pPr algn="l" fontAlgn="b"/>
                      <a:r>
                        <a:rPr lang="pt-BR" sz="1600" b="0" i="0" u="none" strike="noStrike" dirty="0">
                          <a:solidFill>
                            <a:srgbClr val="000000"/>
                          </a:solidFill>
                          <a:effectLst/>
                          <a:latin typeface="Calibri" panose="020F0502020204030204" pitchFamily="34" charset="0"/>
                        </a:rPr>
                        <a:t>Boa Esperança</a:t>
                      </a:r>
                    </a:p>
                  </a:txBody>
                  <a:tcPr marL="6350" marR="6350" marT="6350" marB="0" anchor="b"/>
                </a:tc>
                <a:tc>
                  <a:txBody>
                    <a:bodyPr/>
                    <a:lstStyle/>
                    <a:p>
                      <a:pPr algn="ctr" fontAlgn="b"/>
                      <a:r>
                        <a:rPr lang="pt-BR" sz="1600" b="0" i="0" u="none" strike="noStrike">
                          <a:solidFill>
                            <a:srgbClr val="000000"/>
                          </a:solidFill>
                          <a:effectLst/>
                          <a:latin typeface="Calibri" panose="020F0502020204030204" pitchFamily="34" charset="0"/>
                        </a:rPr>
                        <a:t>MG</a:t>
                      </a:r>
                    </a:p>
                  </a:txBody>
                  <a:tcPr marL="6350" marR="6350" marT="6350" marB="0" anchor="b"/>
                </a:tc>
                <a:tc>
                  <a:txBody>
                    <a:bodyPr/>
                    <a:lstStyle/>
                    <a:p>
                      <a:pPr algn="ctr" fontAlgn="b"/>
                      <a:r>
                        <a:rPr lang="pt-BR" sz="1600" b="0" i="0" u="none" strike="noStrike">
                          <a:solidFill>
                            <a:srgbClr val="000000"/>
                          </a:solidFill>
                          <a:effectLst/>
                          <a:latin typeface="Calibri" panose="020F0502020204030204" pitchFamily="34" charset="0"/>
                        </a:rPr>
                        <a:t>I</a:t>
                      </a:r>
                    </a:p>
                  </a:txBody>
                  <a:tcPr marL="6350" marR="6350" marT="6350" marB="0" anchor="b"/>
                </a:tc>
                <a:tc>
                  <a:txBody>
                    <a:bodyPr/>
                    <a:lstStyle/>
                    <a:p>
                      <a:pPr algn="ctr" fontAlgn="b"/>
                      <a:r>
                        <a:rPr lang="pt-BR" sz="1600" b="0" i="0" u="none" strike="noStrike">
                          <a:solidFill>
                            <a:srgbClr val="000000"/>
                          </a:solidFill>
                          <a:effectLst/>
                          <a:latin typeface="Calibri" panose="020F0502020204030204" pitchFamily="34" charset="0"/>
                        </a:rPr>
                        <a:t>I</a:t>
                      </a:r>
                    </a:p>
                  </a:txBody>
                  <a:tcPr marL="6350" marR="6350" marT="6350" marB="0" anchor="b"/>
                </a:tc>
                <a:extLst>
                  <a:ext uri="{0D108BD9-81ED-4DB2-BD59-A6C34878D82A}">
                    <a16:rowId xmlns:a16="http://schemas.microsoft.com/office/drawing/2014/main" val="3734808933"/>
                  </a:ext>
                </a:extLst>
              </a:tr>
              <a:tr h="370840">
                <a:tc>
                  <a:txBody>
                    <a:bodyPr/>
                    <a:lstStyle/>
                    <a:p>
                      <a:pPr algn="l" fontAlgn="b"/>
                      <a:r>
                        <a:rPr lang="pt-BR" sz="1600" b="0" i="0" u="none" strike="noStrike">
                          <a:solidFill>
                            <a:srgbClr val="000000"/>
                          </a:solidFill>
                          <a:effectLst/>
                          <a:latin typeface="Calibri" panose="020F0502020204030204" pitchFamily="34" charset="0"/>
                        </a:rPr>
                        <a:t>Brasópolis</a:t>
                      </a:r>
                    </a:p>
                  </a:txBody>
                  <a:tcPr marL="6350" marR="6350" marT="6350" marB="0" anchor="b"/>
                </a:tc>
                <a:tc>
                  <a:txBody>
                    <a:bodyPr/>
                    <a:lstStyle/>
                    <a:p>
                      <a:pPr algn="ctr" fontAlgn="b"/>
                      <a:r>
                        <a:rPr lang="pt-BR" sz="1600" b="0" i="0" u="none" strike="noStrike">
                          <a:solidFill>
                            <a:srgbClr val="000000"/>
                          </a:solidFill>
                          <a:effectLst/>
                          <a:latin typeface="Calibri" panose="020F0502020204030204" pitchFamily="34" charset="0"/>
                        </a:rPr>
                        <a:t>MG</a:t>
                      </a:r>
                    </a:p>
                  </a:txBody>
                  <a:tcPr marL="6350" marR="6350" marT="6350" marB="0" anchor="b"/>
                </a:tc>
                <a:tc>
                  <a:txBody>
                    <a:bodyPr/>
                    <a:lstStyle/>
                    <a:p>
                      <a:pPr algn="ctr" fontAlgn="b"/>
                      <a:r>
                        <a:rPr lang="pt-BR" sz="1600" b="0" i="0" u="none" strike="noStrike">
                          <a:solidFill>
                            <a:srgbClr val="000000"/>
                          </a:solidFill>
                          <a:effectLst/>
                          <a:latin typeface="Calibri" panose="020F0502020204030204" pitchFamily="34" charset="0"/>
                        </a:rPr>
                        <a:t>I</a:t>
                      </a:r>
                    </a:p>
                  </a:txBody>
                  <a:tcPr marL="6350" marR="6350" marT="6350" marB="0" anchor="b"/>
                </a:tc>
                <a:tc>
                  <a:txBody>
                    <a:bodyPr/>
                    <a:lstStyle/>
                    <a:p>
                      <a:pPr algn="ctr" fontAlgn="b"/>
                      <a:r>
                        <a:rPr lang="pt-BR" sz="1600" b="0" i="0" u="none" strike="noStrike">
                          <a:solidFill>
                            <a:srgbClr val="000000"/>
                          </a:solidFill>
                          <a:effectLst/>
                          <a:latin typeface="Calibri" panose="020F0502020204030204" pitchFamily="34" charset="0"/>
                        </a:rPr>
                        <a:t>I</a:t>
                      </a:r>
                    </a:p>
                  </a:txBody>
                  <a:tcPr marL="6350" marR="6350" marT="6350" marB="0" anchor="b"/>
                </a:tc>
                <a:extLst>
                  <a:ext uri="{0D108BD9-81ED-4DB2-BD59-A6C34878D82A}">
                    <a16:rowId xmlns:a16="http://schemas.microsoft.com/office/drawing/2014/main" val="3902031206"/>
                  </a:ext>
                </a:extLst>
              </a:tr>
              <a:tr h="370840">
                <a:tc>
                  <a:txBody>
                    <a:bodyPr/>
                    <a:lstStyle/>
                    <a:p>
                      <a:pPr algn="l" fontAlgn="b"/>
                      <a:r>
                        <a:rPr lang="pt-BR" sz="1600" b="0" i="0" u="none" strike="noStrike">
                          <a:solidFill>
                            <a:srgbClr val="000000"/>
                          </a:solidFill>
                          <a:effectLst/>
                          <a:latin typeface="Calibri" panose="020F0502020204030204" pitchFamily="34" charset="0"/>
                        </a:rPr>
                        <a:t>Carmo do Cajuru</a:t>
                      </a:r>
                    </a:p>
                  </a:txBody>
                  <a:tcPr marL="6350" marR="6350" marT="6350" marB="0" anchor="b"/>
                </a:tc>
                <a:tc>
                  <a:txBody>
                    <a:bodyPr/>
                    <a:lstStyle/>
                    <a:p>
                      <a:pPr algn="ctr" fontAlgn="b"/>
                      <a:r>
                        <a:rPr lang="pt-BR" sz="1600" b="0" i="0" u="none" strike="noStrike">
                          <a:solidFill>
                            <a:srgbClr val="000000"/>
                          </a:solidFill>
                          <a:effectLst/>
                          <a:latin typeface="Calibri" panose="020F0502020204030204" pitchFamily="34" charset="0"/>
                        </a:rPr>
                        <a:t>MG</a:t>
                      </a:r>
                    </a:p>
                  </a:txBody>
                  <a:tcPr marL="6350" marR="6350" marT="6350" marB="0" anchor="b"/>
                </a:tc>
                <a:tc>
                  <a:txBody>
                    <a:bodyPr/>
                    <a:lstStyle/>
                    <a:p>
                      <a:pPr algn="ctr" fontAlgn="b"/>
                      <a:r>
                        <a:rPr lang="pt-BR" sz="1600" b="0" i="0" u="none" strike="noStrike">
                          <a:solidFill>
                            <a:srgbClr val="000000"/>
                          </a:solidFill>
                          <a:effectLst/>
                          <a:latin typeface="Calibri" panose="020F0502020204030204" pitchFamily="34" charset="0"/>
                        </a:rPr>
                        <a:t>I</a:t>
                      </a:r>
                    </a:p>
                  </a:txBody>
                  <a:tcPr marL="6350" marR="6350" marT="6350" marB="0" anchor="b"/>
                </a:tc>
                <a:tc>
                  <a:txBody>
                    <a:bodyPr/>
                    <a:lstStyle/>
                    <a:p>
                      <a:pPr algn="ctr" fontAlgn="b"/>
                      <a:r>
                        <a:rPr lang="pt-BR" sz="1600" b="0" i="0" u="none" strike="noStrike">
                          <a:solidFill>
                            <a:srgbClr val="000000"/>
                          </a:solidFill>
                          <a:effectLst/>
                          <a:latin typeface="Calibri" panose="020F0502020204030204" pitchFamily="34" charset="0"/>
                        </a:rPr>
                        <a:t>I</a:t>
                      </a:r>
                    </a:p>
                  </a:txBody>
                  <a:tcPr marL="6350" marR="6350" marT="6350" marB="0" anchor="b"/>
                </a:tc>
                <a:extLst>
                  <a:ext uri="{0D108BD9-81ED-4DB2-BD59-A6C34878D82A}">
                    <a16:rowId xmlns:a16="http://schemas.microsoft.com/office/drawing/2014/main" val="3111600611"/>
                  </a:ext>
                </a:extLst>
              </a:tr>
              <a:tr h="370840">
                <a:tc>
                  <a:txBody>
                    <a:bodyPr/>
                    <a:lstStyle/>
                    <a:p>
                      <a:pPr algn="l" fontAlgn="b"/>
                      <a:r>
                        <a:rPr lang="pt-BR" sz="1600" b="0" i="0" u="none" strike="noStrike">
                          <a:solidFill>
                            <a:srgbClr val="000000"/>
                          </a:solidFill>
                          <a:effectLst/>
                          <a:latin typeface="Calibri" panose="020F0502020204030204" pitchFamily="34" charset="0"/>
                        </a:rPr>
                        <a:t>Congonhas</a:t>
                      </a:r>
                    </a:p>
                  </a:txBody>
                  <a:tcPr marL="6350" marR="6350" marT="6350" marB="0" anchor="b"/>
                </a:tc>
                <a:tc>
                  <a:txBody>
                    <a:bodyPr/>
                    <a:lstStyle/>
                    <a:p>
                      <a:pPr algn="ctr" fontAlgn="b"/>
                      <a:r>
                        <a:rPr lang="pt-BR" sz="1600" b="0" i="0" u="none" strike="noStrike">
                          <a:solidFill>
                            <a:srgbClr val="000000"/>
                          </a:solidFill>
                          <a:effectLst/>
                          <a:latin typeface="Calibri" panose="020F0502020204030204" pitchFamily="34" charset="0"/>
                        </a:rPr>
                        <a:t>MG</a:t>
                      </a:r>
                    </a:p>
                  </a:txBody>
                  <a:tcPr marL="6350" marR="6350" marT="6350" marB="0" anchor="b"/>
                </a:tc>
                <a:tc>
                  <a:txBody>
                    <a:bodyPr/>
                    <a:lstStyle/>
                    <a:p>
                      <a:pPr algn="ctr" fontAlgn="b"/>
                      <a:r>
                        <a:rPr lang="pt-BR" sz="1600" b="0" i="0" u="none" strike="noStrike">
                          <a:solidFill>
                            <a:srgbClr val="000000"/>
                          </a:solidFill>
                          <a:effectLst/>
                          <a:latin typeface="Calibri" panose="020F0502020204030204" pitchFamily="34" charset="0"/>
                        </a:rPr>
                        <a:t>II</a:t>
                      </a:r>
                    </a:p>
                  </a:txBody>
                  <a:tcPr marL="6350" marR="6350" marT="6350" marB="0" anchor="b"/>
                </a:tc>
                <a:tc>
                  <a:txBody>
                    <a:bodyPr/>
                    <a:lstStyle/>
                    <a:p>
                      <a:pPr algn="ctr" fontAlgn="b"/>
                      <a:r>
                        <a:rPr lang="pt-BR" sz="1600" b="0" i="0" u="none" strike="noStrike" dirty="0">
                          <a:solidFill>
                            <a:srgbClr val="000000"/>
                          </a:solidFill>
                          <a:effectLst/>
                          <a:latin typeface="Calibri" panose="020F0502020204030204" pitchFamily="34" charset="0"/>
                        </a:rPr>
                        <a:t>II</a:t>
                      </a:r>
                    </a:p>
                  </a:txBody>
                  <a:tcPr marL="6350" marR="6350" marT="6350" marB="0" anchor="b"/>
                </a:tc>
                <a:extLst>
                  <a:ext uri="{0D108BD9-81ED-4DB2-BD59-A6C34878D82A}">
                    <a16:rowId xmlns:a16="http://schemas.microsoft.com/office/drawing/2014/main" val="779334549"/>
                  </a:ext>
                </a:extLst>
              </a:tr>
              <a:tr h="370840">
                <a:tc>
                  <a:txBody>
                    <a:bodyPr/>
                    <a:lstStyle/>
                    <a:p>
                      <a:pPr algn="l" fontAlgn="b"/>
                      <a:r>
                        <a:rPr lang="pt-BR" sz="1600" b="0" i="0" u="none" strike="noStrike">
                          <a:solidFill>
                            <a:srgbClr val="000000"/>
                          </a:solidFill>
                          <a:effectLst/>
                          <a:latin typeface="Calibri" panose="020F0502020204030204" pitchFamily="34" charset="0"/>
                        </a:rPr>
                        <a:t>Divinópolis</a:t>
                      </a:r>
                    </a:p>
                  </a:txBody>
                  <a:tcPr marL="6350" marR="6350" marT="6350" marB="0" anchor="b"/>
                </a:tc>
                <a:tc>
                  <a:txBody>
                    <a:bodyPr/>
                    <a:lstStyle/>
                    <a:p>
                      <a:pPr algn="ctr" fontAlgn="b"/>
                      <a:r>
                        <a:rPr lang="pt-BR" sz="1600" b="0" i="0" u="none" strike="noStrike">
                          <a:solidFill>
                            <a:srgbClr val="000000"/>
                          </a:solidFill>
                          <a:effectLst/>
                          <a:latin typeface="Calibri" panose="020F0502020204030204" pitchFamily="34" charset="0"/>
                        </a:rPr>
                        <a:t>MG</a:t>
                      </a:r>
                    </a:p>
                  </a:txBody>
                  <a:tcPr marL="6350" marR="6350" marT="6350" marB="0" anchor="b"/>
                </a:tc>
                <a:tc>
                  <a:txBody>
                    <a:bodyPr/>
                    <a:lstStyle/>
                    <a:p>
                      <a:pPr algn="ctr" fontAlgn="b"/>
                      <a:r>
                        <a:rPr lang="pt-BR" sz="1600" b="0" i="0" u="none" strike="noStrike">
                          <a:solidFill>
                            <a:srgbClr val="000000"/>
                          </a:solidFill>
                          <a:effectLst/>
                          <a:latin typeface="Calibri" panose="020F0502020204030204" pitchFamily="34" charset="0"/>
                        </a:rPr>
                        <a:t>II</a:t>
                      </a:r>
                    </a:p>
                  </a:txBody>
                  <a:tcPr marL="6350" marR="6350" marT="6350" marB="0" anchor="b"/>
                </a:tc>
                <a:tc>
                  <a:txBody>
                    <a:bodyPr/>
                    <a:lstStyle/>
                    <a:p>
                      <a:pPr algn="ctr" fontAlgn="b"/>
                      <a:r>
                        <a:rPr lang="pt-BR" sz="1600" b="0" i="0" u="none" strike="noStrike">
                          <a:solidFill>
                            <a:srgbClr val="000000"/>
                          </a:solidFill>
                          <a:effectLst/>
                          <a:latin typeface="Calibri" panose="020F0502020204030204" pitchFamily="34" charset="0"/>
                        </a:rPr>
                        <a:t>II</a:t>
                      </a:r>
                    </a:p>
                  </a:txBody>
                  <a:tcPr marL="6350" marR="6350" marT="6350" marB="0" anchor="b"/>
                </a:tc>
                <a:extLst>
                  <a:ext uri="{0D108BD9-81ED-4DB2-BD59-A6C34878D82A}">
                    <a16:rowId xmlns:a16="http://schemas.microsoft.com/office/drawing/2014/main" val="189835561"/>
                  </a:ext>
                </a:extLst>
              </a:tr>
              <a:tr h="370840">
                <a:tc>
                  <a:txBody>
                    <a:bodyPr/>
                    <a:lstStyle/>
                    <a:p>
                      <a:pPr algn="l" fontAlgn="b"/>
                      <a:r>
                        <a:rPr lang="pt-BR" sz="1600" b="0" i="0" u="none" strike="noStrike">
                          <a:solidFill>
                            <a:srgbClr val="000000"/>
                          </a:solidFill>
                          <a:effectLst/>
                          <a:latin typeface="Calibri" panose="020F0502020204030204" pitchFamily="34" charset="0"/>
                        </a:rPr>
                        <a:t>Extrema</a:t>
                      </a:r>
                    </a:p>
                  </a:txBody>
                  <a:tcPr marL="6350" marR="6350" marT="6350" marB="0" anchor="b"/>
                </a:tc>
                <a:tc>
                  <a:txBody>
                    <a:bodyPr/>
                    <a:lstStyle/>
                    <a:p>
                      <a:pPr algn="ctr" fontAlgn="b"/>
                      <a:r>
                        <a:rPr lang="pt-BR" sz="1600" b="0" i="0" u="none" strike="noStrike">
                          <a:solidFill>
                            <a:srgbClr val="000000"/>
                          </a:solidFill>
                          <a:effectLst/>
                          <a:latin typeface="Calibri" panose="020F0502020204030204" pitchFamily="34" charset="0"/>
                        </a:rPr>
                        <a:t>MG</a:t>
                      </a:r>
                    </a:p>
                  </a:txBody>
                  <a:tcPr marL="6350" marR="6350" marT="6350" marB="0" anchor="b"/>
                </a:tc>
                <a:tc>
                  <a:txBody>
                    <a:bodyPr/>
                    <a:lstStyle/>
                    <a:p>
                      <a:pPr algn="ctr" fontAlgn="b"/>
                      <a:r>
                        <a:rPr lang="pt-BR" sz="1600" b="0" i="0" u="none" strike="noStrike">
                          <a:solidFill>
                            <a:srgbClr val="000000"/>
                          </a:solidFill>
                          <a:effectLst/>
                          <a:latin typeface="Calibri" panose="020F0502020204030204" pitchFamily="34" charset="0"/>
                        </a:rPr>
                        <a:t>I</a:t>
                      </a:r>
                    </a:p>
                  </a:txBody>
                  <a:tcPr marL="6350" marR="6350" marT="6350" marB="0" anchor="b"/>
                </a:tc>
                <a:tc>
                  <a:txBody>
                    <a:bodyPr/>
                    <a:lstStyle/>
                    <a:p>
                      <a:pPr algn="ctr" fontAlgn="b"/>
                      <a:r>
                        <a:rPr lang="pt-BR" sz="1600" b="0" i="0" u="none" strike="noStrike">
                          <a:solidFill>
                            <a:srgbClr val="000000"/>
                          </a:solidFill>
                          <a:effectLst/>
                          <a:latin typeface="Calibri" panose="020F0502020204030204" pitchFamily="34" charset="0"/>
                        </a:rPr>
                        <a:t>I</a:t>
                      </a:r>
                    </a:p>
                  </a:txBody>
                  <a:tcPr marL="6350" marR="6350" marT="6350" marB="0" anchor="b"/>
                </a:tc>
                <a:extLst>
                  <a:ext uri="{0D108BD9-81ED-4DB2-BD59-A6C34878D82A}">
                    <a16:rowId xmlns:a16="http://schemas.microsoft.com/office/drawing/2014/main" val="1808924688"/>
                  </a:ext>
                </a:extLst>
              </a:tr>
              <a:tr h="370840">
                <a:tc>
                  <a:txBody>
                    <a:bodyPr/>
                    <a:lstStyle/>
                    <a:p>
                      <a:pPr algn="l" fontAlgn="b"/>
                      <a:r>
                        <a:rPr lang="pt-BR" sz="1600" b="0" i="0" u="none" strike="noStrike">
                          <a:solidFill>
                            <a:srgbClr val="000000"/>
                          </a:solidFill>
                          <a:effectLst/>
                          <a:latin typeface="Calibri" panose="020F0502020204030204" pitchFamily="34" charset="0"/>
                        </a:rPr>
                        <a:t>Francisco Sá</a:t>
                      </a:r>
                    </a:p>
                  </a:txBody>
                  <a:tcPr marL="6350" marR="6350" marT="6350" marB="0" anchor="b"/>
                </a:tc>
                <a:tc>
                  <a:txBody>
                    <a:bodyPr/>
                    <a:lstStyle/>
                    <a:p>
                      <a:pPr algn="ctr" fontAlgn="b"/>
                      <a:r>
                        <a:rPr lang="pt-BR" sz="1600" b="0" i="0" u="none" strike="noStrike">
                          <a:solidFill>
                            <a:srgbClr val="000000"/>
                          </a:solidFill>
                          <a:effectLst/>
                          <a:latin typeface="Calibri" panose="020F0502020204030204" pitchFamily="34" charset="0"/>
                        </a:rPr>
                        <a:t>MG</a:t>
                      </a:r>
                    </a:p>
                  </a:txBody>
                  <a:tcPr marL="6350" marR="6350" marT="6350" marB="0" anchor="b"/>
                </a:tc>
                <a:tc>
                  <a:txBody>
                    <a:bodyPr/>
                    <a:lstStyle/>
                    <a:p>
                      <a:pPr algn="ctr" fontAlgn="b"/>
                      <a:r>
                        <a:rPr lang="pt-BR" sz="1600" b="0" i="0" u="none" strike="noStrike">
                          <a:solidFill>
                            <a:srgbClr val="000000"/>
                          </a:solidFill>
                          <a:effectLst/>
                          <a:latin typeface="Calibri" panose="020F0502020204030204" pitchFamily="34" charset="0"/>
                        </a:rPr>
                        <a:t>I</a:t>
                      </a:r>
                    </a:p>
                  </a:txBody>
                  <a:tcPr marL="6350" marR="6350" marT="6350" marB="0" anchor="b"/>
                </a:tc>
                <a:tc>
                  <a:txBody>
                    <a:bodyPr/>
                    <a:lstStyle/>
                    <a:p>
                      <a:pPr algn="ctr" fontAlgn="b"/>
                      <a:r>
                        <a:rPr lang="pt-BR" sz="1600" b="0" i="0" u="none" strike="noStrike">
                          <a:solidFill>
                            <a:srgbClr val="000000"/>
                          </a:solidFill>
                          <a:effectLst/>
                          <a:latin typeface="Calibri" panose="020F0502020204030204" pitchFamily="34" charset="0"/>
                        </a:rPr>
                        <a:t>I</a:t>
                      </a:r>
                    </a:p>
                  </a:txBody>
                  <a:tcPr marL="6350" marR="6350" marT="6350" marB="0" anchor="b"/>
                </a:tc>
                <a:extLst>
                  <a:ext uri="{0D108BD9-81ED-4DB2-BD59-A6C34878D82A}">
                    <a16:rowId xmlns:a16="http://schemas.microsoft.com/office/drawing/2014/main" val="2898551447"/>
                  </a:ext>
                </a:extLst>
              </a:tr>
              <a:tr h="370840">
                <a:tc>
                  <a:txBody>
                    <a:bodyPr/>
                    <a:lstStyle/>
                    <a:p>
                      <a:pPr algn="l" fontAlgn="b"/>
                      <a:r>
                        <a:rPr lang="pt-BR" sz="1600" b="0" i="0" u="none" strike="noStrike">
                          <a:solidFill>
                            <a:srgbClr val="000000"/>
                          </a:solidFill>
                          <a:effectLst/>
                          <a:latin typeface="Calibri" panose="020F0502020204030204" pitchFamily="34" charset="0"/>
                        </a:rPr>
                        <a:t>Gonçalves</a:t>
                      </a:r>
                    </a:p>
                  </a:txBody>
                  <a:tcPr marL="6350" marR="6350" marT="6350" marB="0" anchor="b"/>
                </a:tc>
                <a:tc>
                  <a:txBody>
                    <a:bodyPr/>
                    <a:lstStyle/>
                    <a:p>
                      <a:pPr algn="ctr" fontAlgn="b"/>
                      <a:r>
                        <a:rPr lang="pt-BR" sz="1600" b="0" i="0" u="none" strike="noStrike">
                          <a:solidFill>
                            <a:srgbClr val="000000"/>
                          </a:solidFill>
                          <a:effectLst/>
                          <a:latin typeface="Calibri" panose="020F0502020204030204" pitchFamily="34" charset="0"/>
                        </a:rPr>
                        <a:t>MG</a:t>
                      </a:r>
                    </a:p>
                  </a:txBody>
                  <a:tcPr marL="6350" marR="6350" marT="6350" marB="0" anchor="b"/>
                </a:tc>
                <a:tc>
                  <a:txBody>
                    <a:bodyPr/>
                    <a:lstStyle/>
                    <a:p>
                      <a:pPr algn="ctr" fontAlgn="b"/>
                      <a:r>
                        <a:rPr lang="pt-BR" sz="1600" b="0" i="0" u="none" strike="noStrike">
                          <a:solidFill>
                            <a:srgbClr val="000000"/>
                          </a:solidFill>
                          <a:effectLst/>
                          <a:latin typeface="Calibri" panose="020F0502020204030204" pitchFamily="34" charset="0"/>
                        </a:rPr>
                        <a:t>I</a:t>
                      </a:r>
                    </a:p>
                  </a:txBody>
                  <a:tcPr marL="6350" marR="6350" marT="6350" marB="0" anchor="b"/>
                </a:tc>
                <a:tc>
                  <a:txBody>
                    <a:bodyPr/>
                    <a:lstStyle/>
                    <a:p>
                      <a:pPr algn="ctr" fontAlgn="b"/>
                      <a:r>
                        <a:rPr lang="pt-BR" sz="1600" b="0" i="0" u="none" strike="noStrike">
                          <a:solidFill>
                            <a:srgbClr val="000000"/>
                          </a:solidFill>
                          <a:effectLst/>
                          <a:latin typeface="Calibri" panose="020F0502020204030204" pitchFamily="34" charset="0"/>
                        </a:rPr>
                        <a:t>I</a:t>
                      </a:r>
                    </a:p>
                  </a:txBody>
                  <a:tcPr marL="6350" marR="6350" marT="6350" marB="0" anchor="b"/>
                </a:tc>
                <a:extLst>
                  <a:ext uri="{0D108BD9-81ED-4DB2-BD59-A6C34878D82A}">
                    <a16:rowId xmlns:a16="http://schemas.microsoft.com/office/drawing/2014/main" val="3625308340"/>
                  </a:ext>
                </a:extLst>
              </a:tr>
              <a:tr h="370840">
                <a:tc>
                  <a:txBody>
                    <a:bodyPr/>
                    <a:lstStyle/>
                    <a:p>
                      <a:pPr algn="l" fontAlgn="b"/>
                      <a:r>
                        <a:rPr lang="pt-BR" sz="1600" b="0" i="0" u="none" strike="noStrike">
                          <a:solidFill>
                            <a:srgbClr val="000000"/>
                          </a:solidFill>
                          <a:effectLst/>
                          <a:latin typeface="Calibri" panose="020F0502020204030204" pitchFamily="34" charset="0"/>
                        </a:rPr>
                        <a:t>Guanhães</a:t>
                      </a:r>
                    </a:p>
                  </a:txBody>
                  <a:tcPr marL="6350" marR="6350" marT="6350" marB="0" anchor="b"/>
                </a:tc>
                <a:tc>
                  <a:txBody>
                    <a:bodyPr/>
                    <a:lstStyle/>
                    <a:p>
                      <a:pPr algn="ctr" fontAlgn="b"/>
                      <a:r>
                        <a:rPr lang="pt-BR" sz="1600" b="0" i="0" u="none" strike="noStrike">
                          <a:solidFill>
                            <a:srgbClr val="000000"/>
                          </a:solidFill>
                          <a:effectLst/>
                          <a:latin typeface="Calibri" panose="020F0502020204030204" pitchFamily="34" charset="0"/>
                        </a:rPr>
                        <a:t>MG</a:t>
                      </a:r>
                    </a:p>
                  </a:txBody>
                  <a:tcPr marL="6350" marR="6350" marT="6350" marB="0" anchor="b"/>
                </a:tc>
                <a:tc>
                  <a:txBody>
                    <a:bodyPr/>
                    <a:lstStyle/>
                    <a:p>
                      <a:pPr algn="ctr" fontAlgn="b"/>
                      <a:r>
                        <a:rPr lang="pt-BR" sz="1600" b="0" i="0" u="none" strike="noStrike">
                          <a:solidFill>
                            <a:srgbClr val="000000"/>
                          </a:solidFill>
                          <a:effectLst/>
                          <a:latin typeface="Calibri" panose="020F0502020204030204" pitchFamily="34" charset="0"/>
                        </a:rPr>
                        <a:t>I</a:t>
                      </a:r>
                    </a:p>
                  </a:txBody>
                  <a:tcPr marL="6350" marR="6350" marT="6350" marB="0" anchor="b"/>
                </a:tc>
                <a:tc>
                  <a:txBody>
                    <a:bodyPr/>
                    <a:lstStyle/>
                    <a:p>
                      <a:pPr algn="ctr" fontAlgn="b"/>
                      <a:r>
                        <a:rPr lang="pt-BR" sz="1600" b="0" i="0" u="none" strike="noStrike">
                          <a:solidFill>
                            <a:srgbClr val="000000"/>
                          </a:solidFill>
                          <a:effectLst/>
                          <a:latin typeface="Calibri" panose="020F0502020204030204" pitchFamily="34" charset="0"/>
                        </a:rPr>
                        <a:t>I</a:t>
                      </a:r>
                    </a:p>
                  </a:txBody>
                  <a:tcPr marL="6350" marR="6350" marT="6350" marB="0" anchor="b"/>
                </a:tc>
                <a:extLst>
                  <a:ext uri="{0D108BD9-81ED-4DB2-BD59-A6C34878D82A}">
                    <a16:rowId xmlns:a16="http://schemas.microsoft.com/office/drawing/2014/main" val="4198117215"/>
                  </a:ext>
                </a:extLst>
              </a:tr>
              <a:tr h="370840">
                <a:tc>
                  <a:txBody>
                    <a:bodyPr/>
                    <a:lstStyle/>
                    <a:p>
                      <a:pPr algn="l" fontAlgn="b"/>
                      <a:r>
                        <a:rPr lang="pt-BR" sz="1600" b="0" i="0" u="none" strike="noStrike" dirty="0">
                          <a:solidFill>
                            <a:srgbClr val="000000"/>
                          </a:solidFill>
                          <a:effectLst/>
                          <a:latin typeface="Calibri" panose="020F0502020204030204" pitchFamily="34" charset="0"/>
                        </a:rPr>
                        <a:t>Juatuba</a:t>
                      </a:r>
                    </a:p>
                  </a:txBody>
                  <a:tcPr marL="6350" marR="6350" marT="6350" marB="0" anchor="b"/>
                </a:tc>
                <a:tc>
                  <a:txBody>
                    <a:bodyPr/>
                    <a:lstStyle/>
                    <a:p>
                      <a:pPr algn="ctr" fontAlgn="b"/>
                      <a:r>
                        <a:rPr lang="pt-BR" sz="1600" b="0" i="0" u="none" strike="noStrike">
                          <a:solidFill>
                            <a:srgbClr val="000000"/>
                          </a:solidFill>
                          <a:effectLst/>
                          <a:latin typeface="Calibri" panose="020F0502020204030204" pitchFamily="34" charset="0"/>
                        </a:rPr>
                        <a:t>MG</a:t>
                      </a:r>
                    </a:p>
                  </a:txBody>
                  <a:tcPr marL="6350" marR="6350" marT="6350" marB="0" anchor="b"/>
                </a:tc>
                <a:tc>
                  <a:txBody>
                    <a:bodyPr/>
                    <a:lstStyle/>
                    <a:p>
                      <a:pPr algn="ctr" fontAlgn="b"/>
                      <a:r>
                        <a:rPr lang="pt-BR" sz="1600" b="0" i="0" u="none" strike="noStrike">
                          <a:solidFill>
                            <a:srgbClr val="000000"/>
                          </a:solidFill>
                          <a:effectLst/>
                          <a:latin typeface="Calibri" panose="020F0502020204030204" pitchFamily="34" charset="0"/>
                        </a:rPr>
                        <a:t>I</a:t>
                      </a:r>
                    </a:p>
                  </a:txBody>
                  <a:tcPr marL="6350" marR="6350" marT="6350" marB="0" anchor="b"/>
                </a:tc>
                <a:tc>
                  <a:txBody>
                    <a:bodyPr/>
                    <a:lstStyle/>
                    <a:p>
                      <a:pPr algn="ctr" fontAlgn="b"/>
                      <a:r>
                        <a:rPr lang="pt-BR" sz="1600" b="0" i="0" u="none" strike="noStrike" dirty="0">
                          <a:solidFill>
                            <a:srgbClr val="000000"/>
                          </a:solidFill>
                          <a:effectLst/>
                          <a:latin typeface="Calibri" panose="020F0502020204030204" pitchFamily="34" charset="0"/>
                        </a:rPr>
                        <a:t>I</a:t>
                      </a:r>
                    </a:p>
                  </a:txBody>
                  <a:tcPr marL="6350" marR="6350" marT="6350" marB="0" anchor="b"/>
                </a:tc>
                <a:extLst>
                  <a:ext uri="{0D108BD9-81ED-4DB2-BD59-A6C34878D82A}">
                    <a16:rowId xmlns:a16="http://schemas.microsoft.com/office/drawing/2014/main" val="1661250519"/>
                  </a:ext>
                </a:extLst>
              </a:tr>
            </a:tbl>
          </a:graphicData>
        </a:graphic>
      </p:graphicFrame>
      <p:sp>
        <p:nvSpPr>
          <p:cNvPr id="9" name="Seta: para a Direita 8">
            <a:extLst>
              <a:ext uri="{FF2B5EF4-FFF2-40B4-BE49-F238E27FC236}">
                <a16:creationId xmlns:a16="http://schemas.microsoft.com/office/drawing/2014/main" id="{96438EAD-D7AA-7BEA-A557-E5B1F426FBFA}"/>
              </a:ext>
            </a:extLst>
          </p:cNvPr>
          <p:cNvSpPr/>
          <p:nvPr/>
        </p:nvSpPr>
        <p:spPr>
          <a:xfrm>
            <a:off x="4278086" y="1164771"/>
            <a:ext cx="5257800" cy="484632"/>
          </a:xfrm>
          <a:prstGeom prst="rightArrow">
            <a:avLst/>
          </a:prstGeom>
          <a:solidFill>
            <a:schemeClr val="tx2">
              <a:lumMod val="50000"/>
              <a:lumOff val="50000"/>
              <a:alpha val="54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dirty="0">
                <a:solidFill>
                  <a:schemeClr val="tx1"/>
                </a:solidFill>
              </a:rPr>
              <a:t>221 entes com RPPS</a:t>
            </a:r>
          </a:p>
        </p:txBody>
      </p:sp>
      <p:pic>
        <p:nvPicPr>
          <p:cNvPr id="4" name="Imagem 3" descr="Ícone&#10;&#10;Descrição gerada automaticamente">
            <a:extLst>
              <a:ext uri="{FF2B5EF4-FFF2-40B4-BE49-F238E27FC236}">
                <a16:creationId xmlns:a16="http://schemas.microsoft.com/office/drawing/2014/main" id="{5F8933F7-78D9-8904-8A33-AAA3D8C504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6003" y="524562"/>
            <a:ext cx="1253243" cy="1253243"/>
          </a:xfrm>
          <a:prstGeom prst="rect">
            <a:avLst/>
          </a:prstGeom>
        </p:spPr>
      </p:pic>
    </p:spTree>
    <p:extLst>
      <p:ext uri="{BB962C8B-B14F-4D97-AF65-F5344CB8AC3E}">
        <p14:creationId xmlns:p14="http://schemas.microsoft.com/office/powerpoint/2010/main" val="245610210"/>
      </p:ext>
    </p:extLst>
  </p:cSld>
  <p:clrMapOvr>
    <a:masterClrMapping/>
  </p:clrMapOvr>
  <p:transition spd="slow">
    <p:circl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a:extLst>
              <a:ext uri="{FF2B5EF4-FFF2-40B4-BE49-F238E27FC236}">
                <a16:creationId xmlns:a16="http://schemas.microsoft.com/office/drawing/2014/main" id="{012AD3F1-FD80-BEEE-3859-CE7C1C689C11}"/>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977967" y="304790"/>
            <a:ext cx="2715330" cy="325839"/>
          </a:xfrm>
          <a:prstGeom prst="rect">
            <a:avLst/>
          </a:prstGeom>
        </p:spPr>
      </p:pic>
      <p:sp>
        <p:nvSpPr>
          <p:cNvPr id="3" name="CaixaDeTexto 2">
            <a:extLst>
              <a:ext uri="{FF2B5EF4-FFF2-40B4-BE49-F238E27FC236}">
                <a16:creationId xmlns:a16="http://schemas.microsoft.com/office/drawing/2014/main" id="{300C7992-A82A-41BA-FB03-CA504DC96CD5}"/>
              </a:ext>
            </a:extLst>
          </p:cNvPr>
          <p:cNvSpPr txBox="1"/>
          <p:nvPr/>
        </p:nvSpPr>
        <p:spPr>
          <a:xfrm>
            <a:off x="489856" y="673795"/>
            <a:ext cx="9937272" cy="800219"/>
          </a:xfrm>
          <a:prstGeom prst="rect">
            <a:avLst/>
          </a:prstGeom>
          <a:noFill/>
        </p:spPr>
        <p:txBody>
          <a:bodyPr wrap="none" rtlCol="0">
            <a:spAutoFit/>
          </a:bodyPr>
          <a:lstStyle/>
          <a:p>
            <a:r>
              <a:rPr lang="pt-BR" sz="2800" b="1" dirty="0">
                <a:latin typeface="Calibri" panose="020F0502020204030204" pitchFamily="34" charset="0"/>
                <a:ea typeface="Calibri" panose="020F0502020204030204" pitchFamily="34" charset="0"/>
                <a:cs typeface="Calibri" panose="020F0502020204030204" pitchFamily="34" charset="0"/>
              </a:rPr>
              <a:t>Situação da certificação no Pró-Gestão no Estado de Minas Gerais</a:t>
            </a:r>
          </a:p>
          <a:p>
            <a:endParaRPr lang="pt-BR" b="1" dirty="0"/>
          </a:p>
        </p:txBody>
      </p:sp>
      <p:graphicFrame>
        <p:nvGraphicFramePr>
          <p:cNvPr id="8" name="Tabela 7">
            <a:extLst>
              <a:ext uri="{FF2B5EF4-FFF2-40B4-BE49-F238E27FC236}">
                <a16:creationId xmlns:a16="http://schemas.microsoft.com/office/drawing/2014/main" id="{C6F9E86D-FBF4-1E5C-AFCF-040B9C3F8280}"/>
              </a:ext>
            </a:extLst>
          </p:cNvPr>
          <p:cNvGraphicFramePr>
            <a:graphicFrameLocks noGrp="1"/>
          </p:cNvGraphicFramePr>
          <p:nvPr>
            <p:extLst>
              <p:ext uri="{D42A27DB-BD31-4B8C-83A1-F6EECF244321}">
                <p14:modId xmlns:p14="http://schemas.microsoft.com/office/powerpoint/2010/main" val="272974944"/>
              </p:ext>
            </p:extLst>
          </p:nvPr>
        </p:nvGraphicFramePr>
        <p:xfrm>
          <a:off x="695296" y="1499474"/>
          <a:ext cx="9731832" cy="4820920"/>
        </p:xfrm>
        <a:graphic>
          <a:graphicData uri="http://schemas.openxmlformats.org/drawingml/2006/table">
            <a:tbl>
              <a:tblPr firstRow="1" bandRow="1">
                <a:tableStyleId>{5C22544A-7EE6-4342-B048-85BDC9FD1C3A}</a:tableStyleId>
              </a:tblPr>
              <a:tblGrid>
                <a:gridCol w="2432958">
                  <a:extLst>
                    <a:ext uri="{9D8B030D-6E8A-4147-A177-3AD203B41FA5}">
                      <a16:colId xmlns:a16="http://schemas.microsoft.com/office/drawing/2014/main" val="3531325983"/>
                    </a:ext>
                  </a:extLst>
                </a:gridCol>
                <a:gridCol w="2432958">
                  <a:extLst>
                    <a:ext uri="{9D8B030D-6E8A-4147-A177-3AD203B41FA5}">
                      <a16:colId xmlns:a16="http://schemas.microsoft.com/office/drawing/2014/main" val="783014683"/>
                    </a:ext>
                  </a:extLst>
                </a:gridCol>
                <a:gridCol w="2432958">
                  <a:extLst>
                    <a:ext uri="{9D8B030D-6E8A-4147-A177-3AD203B41FA5}">
                      <a16:colId xmlns:a16="http://schemas.microsoft.com/office/drawing/2014/main" val="1653072055"/>
                    </a:ext>
                  </a:extLst>
                </a:gridCol>
                <a:gridCol w="2432958">
                  <a:extLst>
                    <a:ext uri="{9D8B030D-6E8A-4147-A177-3AD203B41FA5}">
                      <a16:colId xmlns:a16="http://schemas.microsoft.com/office/drawing/2014/main" val="840254960"/>
                    </a:ext>
                  </a:extLst>
                </a:gridCol>
              </a:tblGrid>
              <a:tr h="370840">
                <a:tc>
                  <a:txBody>
                    <a:bodyPr/>
                    <a:lstStyle/>
                    <a:p>
                      <a:r>
                        <a:rPr lang="pt-BR" dirty="0"/>
                        <a:t>Entes Federativo</a:t>
                      </a:r>
                    </a:p>
                  </a:txBody>
                  <a:tcPr/>
                </a:tc>
                <a:tc>
                  <a:txBody>
                    <a:bodyPr/>
                    <a:lstStyle/>
                    <a:p>
                      <a:r>
                        <a:rPr lang="pt-BR" dirty="0"/>
                        <a:t>Estado</a:t>
                      </a:r>
                    </a:p>
                  </a:txBody>
                  <a:tcPr/>
                </a:tc>
                <a:tc>
                  <a:txBody>
                    <a:bodyPr/>
                    <a:lstStyle/>
                    <a:p>
                      <a:r>
                        <a:rPr lang="pt-BR" dirty="0" err="1"/>
                        <a:t>Nivel</a:t>
                      </a:r>
                      <a:r>
                        <a:rPr lang="pt-BR" dirty="0"/>
                        <a:t> inicial</a:t>
                      </a:r>
                    </a:p>
                  </a:txBody>
                  <a:tcPr/>
                </a:tc>
                <a:tc>
                  <a:txBody>
                    <a:bodyPr/>
                    <a:lstStyle/>
                    <a:p>
                      <a:r>
                        <a:rPr lang="pt-BR" dirty="0" err="1"/>
                        <a:t>Nivel</a:t>
                      </a:r>
                      <a:r>
                        <a:rPr lang="pt-BR" dirty="0"/>
                        <a:t> atual</a:t>
                      </a:r>
                    </a:p>
                  </a:txBody>
                  <a:tcPr/>
                </a:tc>
                <a:extLst>
                  <a:ext uri="{0D108BD9-81ED-4DB2-BD59-A6C34878D82A}">
                    <a16:rowId xmlns:a16="http://schemas.microsoft.com/office/drawing/2014/main" val="224137208"/>
                  </a:ext>
                </a:extLst>
              </a:tr>
              <a:tr h="370840">
                <a:tc>
                  <a:txBody>
                    <a:bodyPr/>
                    <a:lstStyle/>
                    <a:p>
                      <a:pPr algn="l" fontAlgn="b"/>
                      <a:r>
                        <a:rPr lang="pt-BR" sz="1800" b="0" i="0" u="none" strike="noStrike" dirty="0">
                          <a:solidFill>
                            <a:srgbClr val="000000"/>
                          </a:solidFill>
                          <a:effectLst/>
                          <a:latin typeface="Calibri" panose="020F0502020204030204" pitchFamily="34" charset="0"/>
                        </a:rPr>
                        <a:t>Mariana</a:t>
                      </a:r>
                    </a:p>
                  </a:txBody>
                  <a:tcPr marL="6350" marR="6350" marT="6350" marB="0" anchor="b"/>
                </a:tc>
                <a:tc>
                  <a:txBody>
                    <a:bodyPr/>
                    <a:lstStyle/>
                    <a:p>
                      <a:pPr algn="ctr" fontAlgn="b"/>
                      <a:r>
                        <a:rPr lang="pt-BR" sz="1800" b="0" i="0" u="none" strike="noStrike">
                          <a:solidFill>
                            <a:srgbClr val="000000"/>
                          </a:solidFill>
                          <a:effectLst/>
                          <a:latin typeface="Calibri" panose="020F0502020204030204" pitchFamily="34" charset="0"/>
                        </a:rPr>
                        <a:t>MG</a:t>
                      </a:r>
                    </a:p>
                  </a:txBody>
                  <a:tcPr marL="6350" marR="6350" marT="6350" marB="0" anchor="b"/>
                </a:tc>
                <a:tc>
                  <a:txBody>
                    <a:bodyPr/>
                    <a:lstStyle/>
                    <a:p>
                      <a:pPr algn="ctr" fontAlgn="b"/>
                      <a:r>
                        <a:rPr lang="pt-BR" sz="1800" b="0" i="0" u="none" strike="noStrike">
                          <a:solidFill>
                            <a:srgbClr val="000000"/>
                          </a:solidFill>
                          <a:effectLst/>
                          <a:latin typeface="Calibri" panose="020F0502020204030204" pitchFamily="34" charset="0"/>
                        </a:rPr>
                        <a:t>II</a:t>
                      </a:r>
                    </a:p>
                  </a:txBody>
                  <a:tcPr marL="6350" marR="6350" marT="6350" marB="0" anchor="b"/>
                </a:tc>
                <a:tc>
                  <a:txBody>
                    <a:bodyPr/>
                    <a:lstStyle/>
                    <a:p>
                      <a:pPr algn="ctr" fontAlgn="b"/>
                      <a:r>
                        <a:rPr lang="pt-BR" sz="1800" b="0" i="0" u="none" strike="noStrike">
                          <a:solidFill>
                            <a:srgbClr val="000000"/>
                          </a:solidFill>
                          <a:effectLst/>
                          <a:latin typeface="Calibri" panose="020F0502020204030204" pitchFamily="34" charset="0"/>
                        </a:rPr>
                        <a:t>II</a:t>
                      </a:r>
                    </a:p>
                  </a:txBody>
                  <a:tcPr marL="6350" marR="6350" marT="6350" marB="0" anchor="b"/>
                </a:tc>
                <a:extLst>
                  <a:ext uri="{0D108BD9-81ED-4DB2-BD59-A6C34878D82A}">
                    <a16:rowId xmlns:a16="http://schemas.microsoft.com/office/drawing/2014/main" val="2271592388"/>
                  </a:ext>
                </a:extLst>
              </a:tr>
              <a:tr h="370840">
                <a:tc>
                  <a:txBody>
                    <a:bodyPr/>
                    <a:lstStyle/>
                    <a:p>
                      <a:pPr algn="l" fontAlgn="b"/>
                      <a:r>
                        <a:rPr lang="pt-BR" sz="1800" b="0" i="0" u="none" strike="noStrike" dirty="0">
                          <a:solidFill>
                            <a:srgbClr val="000000"/>
                          </a:solidFill>
                          <a:effectLst/>
                          <a:latin typeface="Calibri" panose="020F0502020204030204" pitchFamily="34" charset="0"/>
                        </a:rPr>
                        <a:t>Oliveira</a:t>
                      </a:r>
                    </a:p>
                  </a:txBody>
                  <a:tcPr marL="6350" marR="6350" marT="6350" marB="0" anchor="b"/>
                </a:tc>
                <a:tc>
                  <a:txBody>
                    <a:bodyPr/>
                    <a:lstStyle/>
                    <a:p>
                      <a:pPr algn="ctr" fontAlgn="b"/>
                      <a:r>
                        <a:rPr lang="pt-BR" sz="1800" b="0" i="0" u="none" strike="noStrike">
                          <a:solidFill>
                            <a:srgbClr val="000000"/>
                          </a:solidFill>
                          <a:effectLst/>
                          <a:latin typeface="Calibri" panose="020F0502020204030204" pitchFamily="34" charset="0"/>
                        </a:rPr>
                        <a:t>MG</a:t>
                      </a:r>
                    </a:p>
                  </a:txBody>
                  <a:tcPr marL="6350" marR="6350" marT="6350" marB="0" anchor="b"/>
                </a:tc>
                <a:tc>
                  <a:txBody>
                    <a:bodyPr/>
                    <a:lstStyle/>
                    <a:p>
                      <a:pPr algn="ctr" fontAlgn="b"/>
                      <a:r>
                        <a:rPr lang="pt-BR" sz="1800" b="0" i="0" u="none" strike="noStrike">
                          <a:solidFill>
                            <a:srgbClr val="000000"/>
                          </a:solidFill>
                          <a:effectLst/>
                          <a:latin typeface="Calibri" panose="020F0502020204030204" pitchFamily="34" charset="0"/>
                        </a:rPr>
                        <a:t>II</a:t>
                      </a:r>
                    </a:p>
                  </a:txBody>
                  <a:tcPr marL="6350" marR="6350" marT="6350" marB="0" anchor="b"/>
                </a:tc>
                <a:tc>
                  <a:txBody>
                    <a:bodyPr/>
                    <a:lstStyle/>
                    <a:p>
                      <a:pPr algn="ctr" fontAlgn="b"/>
                      <a:r>
                        <a:rPr lang="pt-BR" sz="1800" b="0" i="0" u="none" strike="noStrike">
                          <a:solidFill>
                            <a:srgbClr val="000000"/>
                          </a:solidFill>
                          <a:effectLst/>
                          <a:latin typeface="Calibri" panose="020F0502020204030204" pitchFamily="34" charset="0"/>
                        </a:rPr>
                        <a:t>II</a:t>
                      </a:r>
                    </a:p>
                  </a:txBody>
                  <a:tcPr marL="6350" marR="6350" marT="6350" marB="0" anchor="b"/>
                </a:tc>
                <a:extLst>
                  <a:ext uri="{0D108BD9-81ED-4DB2-BD59-A6C34878D82A}">
                    <a16:rowId xmlns:a16="http://schemas.microsoft.com/office/drawing/2014/main" val="3010420414"/>
                  </a:ext>
                </a:extLst>
              </a:tr>
              <a:tr h="370840">
                <a:tc>
                  <a:txBody>
                    <a:bodyPr/>
                    <a:lstStyle/>
                    <a:p>
                      <a:pPr algn="l" fontAlgn="b"/>
                      <a:r>
                        <a:rPr lang="pt-BR" sz="1800" b="0" i="0" u="none" strike="noStrike" dirty="0">
                          <a:solidFill>
                            <a:srgbClr val="000000"/>
                          </a:solidFill>
                          <a:effectLst/>
                          <a:latin typeface="Calibri" panose="020F0502020204030204" pitchFamily="34" charset="0"/>
                        </a:rPr>
                        <a:t>Pará de Minas</a:t>
                      </a:r>
                    </a:p>
                  </a:txBody>
                  <a:tcPr marL="6350" marR="6350" marT="6350" marB="0" anchor="b"/>
                </a:tc>
                <a:tc>
                  <a:txBody>
                    <a:bodyPr/>
                    <a:lstStyle/>
                    <a:p>
                      <a:pPr algn="ctr" fontAlgn="b"/>
                      <a:r>
                        <a:rPr lang="pt-BR" sz="1800" b="0" i="0" u="none" strike="noStrike">
                          <a:solidFill>
                            <a:srgbClr val="000000"/>
                          </a:solidFill>
                          <a:effectLst/>
                          <a:latin typeface="Calibri" panose="020F0502020204030204" pitchFamily="34" charset="0"/>
                        </a:rPr>
                        <a:t>MG</a:t>
                      </a:r>
                    </a:p>
                  </a:txBody>
                  <a:tcPr marL="6350" marR="6350" marT="6350" marB="0" anchor="b"/>
                </a:tc>
                <a:tc>
                  <a:txBody>
                    <a:bodyPr/>
                    <a:lstStyle/>
                    <a:p>
                      <a:pPr algn="ctr" fontAlgn="b"/>
                      <a:r>
                        <a:rPr lang="pt-BR" sz="1800" b="0" i="0" u="none" strike="noStrike">
                          <a:solidFill>
                            <a:srgbClr val="000000"/>
                          </a:solidFill>
                          <a:effectLst/>
                          <a:latin typeface="Calibri" panose="020F0502020204030204" pitchFamily="34" charset="0"/>
                        </a:rPr>
                        <a:t>I</a:t>
                      </a:r>
                    </a:p>
                  </a:txBody>
                  <a:tcPr marL="6350" marR="6350" marT="6350" marB="0" anchor="b"/>
                </a:tc>
                <a:tc>
                  <a:txBody>
                    <a:bodyPr/>
                    <a:lstStyle/>
                    <a:p>
                      <a:pPr algn="ctr" fontAlgn="b"/>
                      <a:r>
                        <a:rPr lang="pt-BR" sz="1800" b="0" i="0" u="none" strike="noStrike">
                          <a:solidFill>
                            <a:srgbClr val="000000"/>
                          </a:solidFill>
                          <a:effectLst/>
                          <a:latin typeface="Calibri" panose="020F0502020204030204" pitchFamily="34" charset="0"/>
                        </a:rPr>
                        <a:t>I</a:t>
                      </a:r>
                    </a:p>
                  </a:txBody>
                  <a:tcPr marL="6350" marR="6350" marT="6350" marB="0" anchor="b"/>
                </a:tc>
                <a:extLst>
                  <a:ext uri="{0D108BD9-81ED-4DB2-BD59-A6C34878D82A}">
                    <a16:rowId xmlns:a16="http://schemas.microsoft.com/office/drawing/2014/main" val="3734808933"/>
                  </a:ext>
                </a:extLst>
              </a:tr>
              <a:tr h="370840">
                <a:tc>
                  <a:txBody>
                    <a:bodyPr/>
                    <a:lstStyle/>
                    <a:p>
                      <a:pPr algn="l" fontAlgn="b"/>
                      <a:r>
                        <a:rPr lang="pt-BR" sz="1800" b="0" i="0" u="none" strike="noStrike" dirty="0">
                          <a:solidFill>
                            <a:srgbClr val="000000"/>
                          </a:solidFill>
                          <a:effectLst/>
                          <a:latin typeface="Calibri" panose="020F0502020204030204" pitchFamily="34" charset="0"/>
                        </a:rPr>
                        <a:t>Paraopeba</a:t>
                      </a:r>
                    </a:p>
                  </a:txBody>
                  <a:tcPr marL="6350" marR="6350" marT="6350" marB="0" anchor="b"/>
                </a:tc>
                <a:tc>
                  <a:txBody>
                    <a:bodyPr/>
                    <a:lstStyle/>
                    <a:p>
                      <a:pPr algn="ctr" fontAlgn="b"/>
                      <a:r>
                        <a:rPr lang="pt-BR" sz="1800" b="0" i="0" u="none" strike="noStrike">
                          <a:solidFill>
                            <a:srgbClr val="000000"/>
                          </a:solidFill>
                          <a:effectLst/>
                          <a:latin typeface="Calibri" panose="020F0502020204030204" pitchFamily="34" charset="0"/>
                        </a:rPr>
                        <a:t>MG</a:t>
                      </a:r>
                    </a:p>
                  </a:txBody>
                  <a:tcPr marL="6350" marR="6350" marT="6350" marB="0" anchor="b"/>
                </a:tc>
                <a:tc>
                  <a:txBody>
                    <a:bodyPr/>
                    <a:lstStyle/>
                    <a:p>
                      <a:pPr algn="ctr" fontAlgn="b"/>
                      <a:r>
                        <a:rPr lang="pt-BR" sz="1800" b="0" i="0" u="none" strike="noStrike">
                          <a:solidFill>
                            <a:srgbClr val="000000"/>
                          </a:solidFill>
                          <a:effectLst/>
                          <a:latin typeface="Calibri" panose="020F0502020204030204" pitchFamily="34" charset="0"/>
                        </a:rPr>
                        <a:t>I</a:t>
                      </a:r>
                    </a:p>
                  </a:txBody>
                  <a:tcPr marL="6350" marR="6350" marT="6350" marB="0" anchor="b"/>
                </a:tc>
                <a:tc>
                  <a:txBody>
                    <a:bodyPr/>
                    <a:lstStyle/>
                    <a:p>
                      <a:pPr algn="ctr" fontAlgn="b"/>
                      <a:r>
                        <a:rPr lang="pt-BR" sz="1800" b="0" i="0" u="none" strike="noStrike">
                          <a:solidFill>
                            <a:srgbClr val="000000"/>
                          </a:solidFill>
                          <a:effectLst/>
                          <a:latin typeface="Calibri" panose="020F0502020204030204" pitchFamily="34" charset="0"/>
                        </a:rPr>
                        <a:t>I</a:t>
                      </a:r>
                    </a:p>
                  </a:txBody>
                  <a:tcPr marL="6350" marR="6350" marT="6350" marB="0" anchor="b"/>
                </a:tc>
                <a:extLst>
                  <a:ext uri="{0D108BD9-81ED-4DB2-BD59-A6C34878D82A}">
                    <a16:rowId xmlns:a16="http://schemas.microsoft.com/office/drawing/2014/main" val="3902031206"/>
                  </a:ext>
                </a:extLst>
              </a:tr>
              <a:tr h="370840">
                <a:tc>
                  <a:txBody>
                    <a:bodyPr/>
                    <a:lstStyle/>
                    <a:p>
                      <a:pPr algn="l" fontAlgn="b"/>
                      <a:r>
                        <a:rPr lang="pt-BR" sz="1800" b="0" i="0" u="none" strike="noStrike" dirty="0">
                          <a:solidFill>
                            <a:srgbClr val="000000"/>
                          </a:solidFill>
                          <a:effectLst/>
                          <a:latin typeface="Calibri" panose="020F0502020204030204" pitchFamily="34" charset="0"/>
                        </a:rPr>
                        <a:t>Patrocínio</a:t>
                      </a:r>
                    </a:p>
                  </a:txBody>
                  <a:tcPr marL="6350" marR="6350" marT="6350" marB="0" anchor="b"/>
                </a:tc>
                <a:tc>
                  <a:txBody>
                    <a:bodyPr/>
                    <a:lstStyle/>
                    <a:p>
                      <a:pPr algn="ctr" fontAlgn="b"/>
                      <a:r>
                        <a:rPr lang="pt-BR" sz="1800" b="0" i="0" u="none" strike="noStrike">
                          <a:solidFill>
                            <a:srgbClr val="000000"/>
                          </a:solidFill>
                          <a:effectLst/>
                          <a:latin typeface="Calibri" panose="020F0502020204030204" pitchFamily="34" charset="0"/>
                        </a:rPr>
                        <a:t>MG</a:t>
                      </a:r>
                    </a:p>
                  </a:txBody>
                  <a:tcPr marL="6350" marR="6350" marT="6350" marB="0" anchor="b"/>
                </a:tc>
                <a:tc>
                  <a:txBody>
                    <a:bodyPr/>
                    <a:lstStyle/>
                    <a:p>
                      <a:pPr algn="ctr" fontAlgn="b"/>
                      <a:r>
                        <a:rPr lang="pt-BR" sz="1800" b="0" i="0" u="none" strike="noStrike">
                          <a:solidFill>
                            <a:srgbClr val="000000"/>
                          </a:solidFill>
                          <a:effectLst/>
                          <a:latin typeface="Calibri" panose="020F0502020204030204" pitchFamily="34" charset="0"/>
                        </a:rPr>
                        <a:t>I</a:t>
                      </a:r>
                    </a:p>
                  </a:txBody>
                  <a:tcPr marL="6350" marR="6350" marT="6350" marB="0" anchor="b"/>
                </a:tc>
                <a:tc>
                  <a:txBody>
                    <a:bodyPr/>
                    <a:lstStyle/>
                    <a:p>
                      <a:pPr algn="ctr" fontAlgn="b"/>
                      <a:r>
                        <a:rPr lang="pt-BR" sz="1800" b="0" i="0" u="none" strike="noStrike">
                          <a:solidFill>
                            <a:srgbClr val="000000"/>
                          </a:solidFill>
                          <a:effectLst/>
                          <a:latin typeface="Calibri" panose="020F0502020204030204" pitchFamily="34" charset="0"/>
                        </a:rPr>
                        <a:t>I</a:t>
                      </a:r>
                    </a:p>
                  </a:txBody>
                  <a:tcPr marL="6350" marR="6350" marT="6350" marB="0" anchor="b"/>
                </a:tc>
                <a:extLst>
                  <a:ext uri="{0D108BD9-81ED-4DB2-BD59-A6C34878D82A}">
                    <a16:rowId xmlns:a16="http://schemas.microsoft.com/office/drawing/2014/main" val="3111600611"/>
                  </a:ext>
                </a:extLst>
              </a:tr>
              <a:tr h="370840">
                <a:tc>
                  <a:txBody>
                    <a:bodyPr/>
                    <a:lstStyle/>
                    <a:p>
                      <a:pPr algn="l" fontAlgn="b"/>
                      <a:r>
                        <a:rPr lang="pt-BR" sz="1800" b="0" i="0" u="none" strike="noStrike" dirty="0">
                          <a:solidFill>
                            <a:srgbClr val="000000"/>
                          </a:solidFill>
                          <a:effectLst/>
                          <a:latin typeface="Calibri" panose="020F0502020204030204" pitchFamily="34" charset="0"/>
                        </a:rPr>
                        <a:t>Pouso Alegre</a:t>
                      </a:r>
                    </a:p>
                  </a:txBody>
                  <a:tcPr marL="6350" marR="6350" marT="6350" marB="0" anchor="b"/>
                </a:tc>
                <a:tc>
                  <a:txBody>
                    <a:bodyPr/>
                    <a:lstStyle/>
                    <a:p>
                      <a:pPr algn="ctr" fontAlgn="b"/>
                      <a:r>
                        <a:rPr lang="pt-BR" sz="1800" b="0" i="0" u="none" strike="noStrike">
                          <a:solidFill>
                            <a:srgbClr val="000000"/>
                          </a:solidFill>
                          <a:effectLst/>
                          <a:latin typeface="Calibri" panose="020F0502020204030204" pitchFamily="34" charset="0"/>
                        </a:rPr>
                        <a:t>MG</a:t>
                      </a:r>
                    </a:p>
                  </a:txBody>
                  <a:tcPr marL="6350" marR="6350" marT="6350" marB="0" anchor="b"/>
                </a:tc>
                <a:tc>
                  <a:txBody>
                    <a:bodyPr/>
                    <a:lstStyle/>
                    <a:p>
                      <a:pPr algn="ctr" fontAlgn="b"/>
                      <a:r>
                        <a:rPr lang="pt-BR" sz="1800" b="0" i="0" u="none" strike="noStrike">
                          <a:solidFill>
                            <a:srgbClr val="000000"/>
                          </a:solidFill>
                          <a:effectLst/>
                          <a:latin typeface="Calibri" panose="020F0502020204030204" pitchFamily="34" charset="0"/>
                        </a:rPr>
                        <a:t>I</a:t>
                      </a:r>
                    </a:p>
                  </a:txBody>
                  <a:tcPr marL="6350" marR="6350" marT="6350" marB="0" anchor="b"/>
                </a:tc>
                <a:tc>
                  <a:txBody>
                    <a:bodyPr/>
                    <a:lstStyle/>
                    <a:p>
                      <a:pPr algn="ctr" fontAlgn="b"/>
                      <a:r>
                        <a:rPr lang="pt-BR" sz="1800" b="0" i="0" u="none" strike="noStrike">
                          <a:solidFill>
                            <a:srgbClr val="000000"/>
                          </a:solidFill>
                          <a:effectLst/>
                          <a:latin typeface="Calibri" panose="020F0502020204030204" pitchFamily="34" charset="0"/>
                        </a:rPr>
                        <a:t>II</a:t>
                      </a:r>
                    </a:p>
                  </a:txBody>
                  <a:tcPr marL="6350" marR="6350" marT="6350" marB="0" anchor="b"/>
                </a:tc>
                <a:extLst>
                  <a:ext uri="{0D108BD9-81ED-4DB2-BD59-A6C34878D82A}">
                    <a16:rowId xmlns:a16="http://schemas.microsoft.com/office/drawing/2014/main" val="779334549"/>
                  </a:ext>
                </a:extLst>
              </a:tr>
              <a:tr h="370840">
                <a:tc>
                  <a:txBody>
                    <a:bodyPr/>
                    <a:lstStyle/>
                    <a:p>
                      <a:pPr algn="l" fontAlgn="b"/>
                      <a:r>
                        <a:rPr lang="pt-BR" sz="1800" b="0" i="0" u="none" strike="noStrike" dirty="0">
                          <a:solidFill>
                            <a:srgbClr val="000000"/>
                          </a:solidFill>
                          <a:effectLst/>
                          <a:latin typeface="Calibri" panose="020F0502020204030204" pitchFamily="34" charset="0"/>
                        </a:rPr>
                        <a:t>São João da Lagoa</a:t>
                      </a:r>
                    </a:p>
                  </a:txBody>
                  <a:tcPr marL="6350" marR="6350" marT="6350" marB="0" anchor="b"/>
                </a:tc>
                <a:tc>
                  <a:txBody>
                    <a:bodyPr/>
                    <a:lstStyle/>
                    <a:p>
                      <a:pPr algn="ctr" fontAlgn="b"/>
                      <a:r>
                        <a:rPr lang="pt-BR" sz="1800" b="0" i="0" u="none" strike="noStrike">
                          <a:solidFill>
                            <a:srgbClr val="000000"/>
                          </a:solidFill>
                          <a:effectLst/>
                          <a:latin typeface="Calibri" panose="020F0502020204030204" pitchFamily="34" charset="0"/>
                        </a:rPr>
                        <a:t>MG</a:t>
                      </a:r>
                    </a:p>
                  </a:txBody>
                  <a:tcPr marL="6350" marR="6350" marT="6350" marB="0" anchor="b"/>
                </a:tc>
                <a:tc>
                  <a:txBody>
                    <a:bodyPr/>
                    <a:lstStyle/>
                    <a:p>
                      <a:pPr algn="ctr" fontAlgn="b"/>
                      <a:r>
                        <a:rPr lang="pt-BR" sz="1800" b="0" i="0" u="none" strike="noStrike" dirty="0">
                          <a:solidFill>
                            <a:srgbClr val="000000"/>
                          </a:solidFill>
                          <a:effectLst/>
                          <a:latin typeface="Calibri" panose="020F0502020204030204" pitchFamily="34" charset="0"/>
                        </a:rPr>
                        <a:t>I</a:t>
                      </a:r>
                    </a:p>
                  </a:txBody>
                  <a:tcPr marL="6350" marR="6350" marT="6350" marB="0" anchor="b"/>
                </a:tc>
                <a:tc>
                  <a:txBody>
                    <a:bodyPr/>
                    <a:lstStyle/>
                    <a:p>
                      <a:pPr algn="ctr" fontAlgn="b"/>
                      <a:r>
                        <a:rPr lang="pt-BR" sz="1800" b="0" i="0" u="none" strike="noStrike">
                          <a:solidFill>
                            <a:srgbClr val="000000"/>
                          </a:solidFill>
                          <a:effectLst/>
                          <a:latin typeface="Calibri" panose="020F0502020204030204" pitchFamily="34" charset="0"/>
                        </a:rPr>
                        <a:t>I</a:t>
                      </a:r>
                    </a:p>
                  </a:txBody>
                  <a:tcPr marL="6350" marR="6350" marT="6350" marB="0" anchor="b"/>
                </a:tc>
                <a:extLst>
                  <a:ext uri="{0D108BD9-81ED-4DB2-BD59-A6C34878D82A}">
                    <a16:rowId xmlns:a16="http://schemas.microsoft.com/office/drawing/2014/main" val="189835561"/>
                  </a:ext>
                </a:extLst>
              </a:tr>
              <a:tr h="370840">
                <a:tc>
                  <a:txBody>
                    <a:bodyPr/>
                    <a:lstStyle/>
                    <a:p>
                      <a:pPr algn="l" fontAlgn="b"/>
                      <a:r>
                        <a:rPr lang="pt-BR" sz="1800" b="0" i="0" u="none" strike="noStrike" dirty="0">
                          <a:solidFill>
                            <a:srgbClr val="000000"/>
                          </a:solidFill>
                          <a:effectLst/>
                          <a:latin typeface="Calibri" panose="020F0502020204030204" pitchFamily="34" charset="0"/>
                        </a:rPr>
                        <a:t>Sarzedo</a:t>
                      </a:r>
                    </a:p>
                  </a:txBody>
                  <a:tcPr marL="6350" marR="6350" marT="6350" marB="0" anchor="b"/>
                </a:tc>
                <a:tc>
                  <a:txBody>
                    <a:bodyPr/>
                    <a:lstStyle/>
                    <a:p>
                      <a:pPr algn="ctr" fontAlgn="b"/>
                      <a:r>
                        <a:rPr lang="pt-BR" sz="1800" b="0" i="0" u="none" strike="noStrike">
                          <a:solidFill>
                            <a:srgbClr val="000000"/>
                          </a:solidFill>
                          <a:effectLst/>
                          <a:latin typeface="Calibri" panose="020F0502020204030204" pitchFamily="34" charset="0"/>
                        </a:rPr>
                        <a:t>MG</a:t>
                      </a:r>
                    </a:p>
                  </a:txBody>
                  <a:tcPr marL="6350" marR="6350" marT="6350" marB="0" anchor="b"/>
                </a:tc>
                <a:tc>
                  <a:txBody>
                    <a:bodyPr/>
                    <a:lstStyle/>
                    <a:p>
                      <a:pPr algn="ctr" fontAlgn="b"/>
                      <a:r>
                        <a:rPr lang="pt-BR" sz="1800" b="0" i="0" u="none" strike="noStrike">
                          <a:solidFill>
                            <a:srgbClr val="000000"/>
                          </a:solidFill>
                          <a:effectLst/>
                          <a:latin typeface="Calibri" panose="020F0502020204030204" pitchFamily="34" charset="0"/>
                        </a:rPr>
                        <a:t>I</a:t>
                      </a:r>
                    </a:p>
                  </a:txBody>
                  <a:tcPr marL="6350" marR="6350" marT="6350" marB="0" anchor="b"/>
                </a:tc>
                <a:tc>
                  <a:txBody>
                    <a:bodyPr/>
                    <a:lstStyle/>
                    <a:p>
                      <a:pPr algn="ctr" fontAlgn="b"/>
                      <a:r>
                        <a:rPr lang="pt-BR" sz="1800" b="0" i="0" u="none" strike="noStrike">
                          <a:solidFill>
                            <a:srgbClr val="000000"/>
                          </a:solidFill>
                          <a:effectLst/>
                          <a:latin typeface="Calibri" panose="020F0502020204030204" pitchFamily="34" charset="0"/>
                        </a:rPr>
                        <a:t>I</a:t>
                      </a:r>
                    </a:p>
                  </a:txBody>
                  <a:tcPr marL="6350" marR="6350" marT="6350" marB="0" anchor="b"/>
                </a:tc>
                <a:extLst>
                  <a:ext uri="{0D108BD9-81ED-4DB2-BD59-A6C34878D82A}">
                    <a16:rowId xmlns:a16="http://schemas.microsoft.com/office/drawing/2014/main" val="1808924688"/>
                  </a:ext>
                </a:extLst>
              </a:tr>
              <a:tr h="370840">
                <a:tc>
                  <a:txBody>
                    <a:bodyPr/>
                    <a:lstStyle/>
                    <a:p>
                      <a:pPr algn="l" fontAlgn="b"/>
                      <a:r>
                        <a:rPr lang="pt-BR" sz="1800" b="0" i="0" u="none" strike="noStrike" dirty="0">
                          <a:solidFill>
                            <a:srgbClr val="000000"/>
                          </a:solidFill>
                          <a:effectLst/>
                          <a:latin typeface="Calibri" panose="020F0502020204030204" pitchFamily="34" charset="0"/>
                        </a:rPr>
                        <a:t>Teófilo Otoni</a:t>
                      </a:r>
                    </a:p>
                  </a:txBody>
                  <a:tcPr marL="6350" marR="6350" marT="6350" marB="0" anchor="b"/>
                </a:tc>
                <a:tc>
                  <a:txBody>
                    <a:bodyPr/>
                    <a:lstStyle/>
                    <a:p>
                      <a:pPr algn="ctr" fontAlgn="b"/>
                      <a:r>
                        <a:rPr lang="pt-BR" sz="1800" b="0" i="0" u="none" strike="noStrike">
                          <a:solidFill>
                            <a:srgbClr val="000000"/>
                          </a:solidFill>
                          <a:effectLst/>
                          <a:latin typeface="Calibri" panose="020F0502020204030204" pitchFamily="34" charset="0"/>
                        </a:rPr>
                        <a:t>MG</a:t>
                      </a:r>
                    </a:p>
                  </a:txBody>
                  <a:tcPr marL="6350" marR="6350" marT="6350" marB="0" anchor="b"/>
                </a:tc>
                <a:tc>
                  <a:txBody>
                    <a:bodyPr/>
                    <a:lstStyle/>
                    <a:p>
                      <a:pPr algn="ctr" fontAlgn="b"/>
                      <a:r>
                        <a:rPr lang="pt-BR" sz="1800" b="0" i="0" u="none" strike="noStrike">
                          <a:solidFill>
                            <a:srgbClr val="000000"/>
                          </a:solidFill>
                          <a:effectLst/>
                          <a:latin typeface="Calibri" panose="020F0502020204030204" pitchFamily="34" charset="0"/>
                        </a:rPr>
                        <a:t>II</a:t>
                      </a:r>
                    </a:p>
                  </a:txBody>
                  <a:tcPr marL="6350" marR="6350" marT="6350" marB="0" anchor="b"/>
                </a:tc>
                <a:tc>
                  <a:txBody>
                    <a:bodyPr/>
                    <a:lstStyle/>
                    <a:p>
                      <a:pPr algn="ctr" fontAlgn="b"/>
                      <a:r>
                        <a:rPr lang="pt-BR" sz="1800" b="0" i="0" u="none" strike="noStrike">
                          <a:solidFill>
                            <a:srgbClr val="000000"/>
                          </a:solidFill>
                          <a:effectLst/>
                          <a:latin typeface="Calibri" panose="020F0502020204030204" pitchFamily="34" charset="0"/>
                        </a:rPr>
                        <a:t>III</a:t>
                      </a:r>
                    </a:p>
                  </a:txBody>
                  <a:tcPr marL="6350" marR="6350" marT="6350" marB="0" anchor="b"/>
                </a:tc>
                <a:extLst>
                  <a:ext uri="{0D108BD9-81ED-4DB2-BD59-A6C34878D82A}">
                    <a16:rowId xmlns:a16="http://schemas.microsoft.com/office/drawing/2014/main" val="2898551447"/>
                  </a:ext>
                </a:extLst>
              </a:tr>
              <a:tr h="370840">
                <a:tc>
                  <a:txBody>
                    <a:bodyPr/>
                    <a:lstStyle/>
                    <a:p>
                      <a:pPr algn="l" fontAlgn="b"/>
                      <a:r>
                        <a:rPr lang="pt-BR" sz="1800" b="0" i="0" u="none" strike="noStrike" dirty="0">
                          <a:solidFill>
                            <a:srgbClr val="000000"/>
                          </a:solidFill>
                          <a:effectLst/>
                          <a:latin typeface="Calibri" panose="020F0502020204030204" pitchFamily="34" charset="0"/>
                        </a:rPr>
                        <a:t>Três Marias</a:t>
                      </a:r>
                    </a:p>
                  </a:txBody>
                  <a:tcPr marL="6350" marR="6350" marT="6350" marB="0" anchor="b"/>
                </a:tc>
                <a:tc>
                  <a:txBody>
                    <a:bodyPr/>
                    <a:lstStyle/>
                    <a:p>
                      <a:pPr algn="ctr" fontAlgn="b"/>
                      <a:r>
                        <a:rPr lang="pt-BR" sz="1800" b="0" i="0" u="none" strike="noStrike">
                          <a:solidFill>
                            <a:srgbClr val="000000"/>
                          </a:solidFill>
                          <a:effectLst/>
                          <a:latin typeface="Calibri" panose="020F0502020204030204" pitchFamily="34" charset="0"/>
                        </a:rPr>
                        <a:t>MG</a:t>
                      </a:r>
                    </a:p>
                  </a:txBody>
                  <a:tcPr marL="6350" marR="6350" marT="6350" marB="0" anchor="b"/>
                </a:tc>
                <a:tc>
                  <a:txBody>
                    <a:bodyPr/>
                    <a:lstStyle/>
                    <a:p>
                      <a:pPr algn="ctr" fontAlgn="b"/>
                      <a:r>
                        <a:rPr lang="pt-BR" sz="1800" b="0" i="0" u="none" strike="noStrike">
                          <a:solidFill>
                            <a:srgbClr val="000000"/>
                          </a:solidFill>
                          <a:effectLst/>
                          <a:latin typeface="Calibri" panose="020F0502020204030204" pitchFamily="34" charset="0"/>
                        </a:rPr>
                        <a:t>II</a:t>
                      </a:r>
                    </a:p>
                  </a:txBody>
                  <a:tcPr marL="6350" marR="6350" marT="6350" marB="0" anchor="b"/>
                </a:tc>
                <a:tc>
                  <a:txBody>
                    <a:bodyPr/>
                    <a:lstStyle/>
                    <a:p>
                      <a:pPr algn="ctr" fontAlgn="b"/>
                      <a:r>
                        <a:rPr lang="pt-BR" sz="1800" b="0" i="0" u="none" strike="noStrike">
                          <a:solidFill>
                            <a:srgbClr val="000000"/>
                          </a:solidFill>
                          <a:effectLst/>
                          <a:latin typeface="Calibri" panose="020F0502020204030204" pitchFamily="34" charset="0"/>
                        </a:rPr>
                        <a:t>II</a:t>
                      </a:r>
                    </a:p>
                  </a:txBody>
                  <a:tcPr marL="6350" marR="6350" marT="6350" marB="0" anchor="b"/>
                </a:tc>
                <a:extLst>
                  <a:ext uri="{0D108BD9-81ED-4DB2-BD59-A6C34878D82A}">
                    <a16:rowId xmlns:a16="http://schemas.microsoft.com/office/drawing/2014/main" val="3625308340"/>
                  </a:ext>
                </a:extLst>
              </a:tr>
              <a:tr h="370840">
                <a:tc>
                  <a:txBody>
                    <a:bodyPr/>
                    <a:lstStyle/>
                    <a:p>
                      <a:pPr algn="l" fontAlgn="b"/>
                      <a:r>
                        <a:rPr lang="pt-BR" sz="1800" b="0" i="0" u="none" strike="noStrike" dirty="0">
                          <a:solidFill>
                            <a:srgbClr val="000000"/>
                          </a:solidFill>
                          <a:effectLst/>
                          <a:latin typeface="Calibri" panose="020F0502020204030204" pitchFamily="34" charset="0"/>
                        </a:rPr>
                        <a:t>Uberlândia</a:t>
                      </a:r>
                    </a:p>
                  </a:txBody>
                  <a:tcPr marL="6350" marR="6350" marT="6350" marB="0" anchor="b"/>
                </a:tc>
                <a:tc>
                  <a:txBody>
                    <a:bodyPr/>
                    <a:lstStyle/>
                    <a:p>
                      <a:pPr algn="ctr" fontAlgn="b"/>
                      <a:r>
                        <a:rPr lang="pt-BR" sz="1800" b="0" i="0" u="none" strike="noStrike">
                          <a:solidFill>
                            <a:srgbClr val="000000"/>
                          </a:solidFill>
                          <a:effectLst/>
                          <a:latin typeface="Calibri" panose="020F0502020204030204" pitchFamily="34" charset="0"/>
                        </a:rPr>
                        <a:t>MG</a:t>
                      </a:r>
                    </a:p>
                  </a:txBody>
                  <a:tcPr marL="6350" marR="6350" marT="6350" marB="0" anchor="b"/>
                </a:tc>
                <a:tc>
                  <a:txBody>
                    <a:bodyPr/>
                    <a:lstStyle/>
                    <a:p>
                      <a:pPr algn="ctr" fontAlgn="b"/>
                      <a:r>
                        <a:rPr lang="pt-BR" sz="1800" b="0" i="0" u="none" strike="noStrike">
                          <a:solidFill>
                            <a:srgbClr val="000000"/>
                          </a:solidFill>
                          <a:effectLst/>
                          <a:latin typeface="Calibri" panose="020F0502020204030204" pitchFamily="34" charset="0"/>
                        </a:rPr>
                        <a:t>I</a:t>
                      </a:r>
                    </a:p>
                  </a:txBody>
                  <a:tcPr marL="6350" marR="6350" marT="6350" marB="0" anchor="b"/>
                </a:tc>
                <a:tc>
                  <a:txBody>
                    <a:bodyPr/>
                    <a:lstStyle/>
                    <a:p>
                      <a:pPr algn="ctr" fontAlgn="b"/>
                      <a:r>
                        <a:rPr lang="pt-BR" sz="1800" b="0" i="0" u="none" strike="noStrike">
                          <a:solidFill>
                            <a:srgbClr val="000000"/>
                          </a:solidFill>
                          <a:effectLst/>
                          <a:latin typeface="Calibri" panose="020F0502020204030204" pitchFamily="34" charset="0"/>
                        </a:rPr>
                        <a:t>I</a:t>
                      </a:r>
                    </a:p>
                  </a:txBody>
                  <a:tcPr marL="6350" marR="6350" marT="6350" marB="0" anchor="b"/>
                </a:tc>
                <a:extLst>
                  <a:ext uri="{0D108BD9-81ED-4DB2-BD59-A6C34878D82A}">
                    <a16:rowId xmlns:a16="http://schemas.microsoft.com/office/drawing/2014/main" val="4198117215"/>
                  </a:ext>
                </a:extLst>
              </a:tr>
              <a:tr h="370840">
                <a:tc>
                  <a:txBody>
                    <a:bodyPr/>
                    <a:lstStyle/>
                    <a:p>
                      <a:pPr algn="l" fontAlgn="b"/>
                      <a:r>
                        <a:rPr lang="pt-BR" sz="1800" b="0" i="0" u="none" strike="noStrike">
                          <a:solidFill>
                            <a:srgbClr val="000000"/>
                          </a:solidFill>
                          <a:effectLst/>
                          <a:latin typeface="Calibri" panose="020F0502020204030204" pitchFamily="34" charset="0"/>
                        </a:rPr>
                        <a:t>Varginha</a:t>
                      </a:r>
                    </a:p>
                  </a:txBody>
                  <a:tcPr marL="6350" marR="6350" marT="6350" marB="0" anchor="b"/>
                </a:tc>
                <a:tc>
                  <a:txBody>
                    <a:bodyPr/>
                    <a:lstStyle/>
                    <a:p>
                      <a:pPr algn="ctr" fontAlgn="b"/>
                      <a:r>
                        <a:rPr lang="pt-BR" sz="1800" b="0" i="0" u="none" strike="noStrike">
                          <a:solidFill>
                            <a:srgbClr val="000000"/>
                          </a:solidFill>
                          <a:effectLst/>
                          <a:latin typeface="Calibri" panose="020F0502020204030204" pitchFamily="34" charset="0"/>
                        </a:rPr>
                        <a:t>MG</a:t>
                      </a:r>
                    </a:p>
                  </a:txBody>
                  <a:tcPr marL="6350" marR="6350" marT="6350" marB="0" anchor="b"/>
                </a:tc>
                <a:tc>
                  <a:txBody>
                    <a:bodyPr/>
                    <a:lstStyle/>
                    <a:p>
                      <a:pPr algn="ctr" fontAlgn="b"/>
                      <a:r>
                        <a:rPr lang="pt-BR" sz="1800" b="0" i="0" u="none" strike="noStrike">
                          <a:solidFill>
                            <a:srgbClr val="000000"/>
                          </a:solidFill>
                          <a:effectLst/>
                          <a:latin typeface="Calibri" panose="020F0502020204030204" pitchFamily="34" charset="0"/>
                        </a:rPr>
                        <a:t>II</a:t>
                      </a:r>
                    </a:p>
                  </a:txBody>
                  <a:tcPr marL="6350" marR="6350" marT="6350" marB="0" anchor="b"/>
                </a:tc>
                <a:tc>
                  <a:txBody>
                    <a:bodyPr/>
                    <a:lstStyle/>
                    <a:p>
                      <a:pPr algn="ctr" fontAlgn="b"/>
                      <a:r>
                        <a:rPr lang="pt-BR" sz="1800" b="0" i="0" u="none" strike="noStrike" dirty="0">
                          <a:solidFill>
                            <a:srgbClr val="000000"/>
                          </a:solidFill>
                          <a:effectLst/>
                          <a:latin typeface="Calibri" panose="020F0502020204030204" pitchFamily="34" charset="0"/>
                        </a:rPr>
                        <a:t>II</a:t>
                      </a:r>
                    </a:p>
                  </a:txBody>
                  <a:tcPr marL="6350" marR="6350" marT="6350" marB="0" anchor="b"/>
                </a:tc>
                <a:extLst>
                  <a:ext uri="{0D108BD9-81ED-4DB2-BD59-A6C34878D82A}">
                    <a16:rowId xmlns:a16="http://schemas.microsoft.com/office/drawing/2014/main" val="1661250519"/>
                  </a:ext>
                </a:extLst>
              </a:tr>
            </a:tbl>
          </a:graphicData>
        </a:graphic>
      </p:graphicFrame>
      <p:pic>
        <p:nvPicPr>
          <p:cNvPr id="5" name="Imagem 4" descr="Ícone&#10;&#10;Descrição gerada automaticamente">
            <a:extLst>
              <a:ext uri="{FF2B5EF4-FFF2-40B4-BE49-F238E27FC236}">
                <a16:creationId xmlns:a16="http://schemas.microsoft.com/office/drawing/2014/main" id="{DE05C08A-286E-DCA6-7E80-8E098AE3A0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12484" y="837311"/>
            <a:ext cx="1198318" cy="1198318"/>
          </a:xfrm>
          <a:prstGeom prst="rect">
            <a:avLst/>
          </a:prstGeom>
        </p:spPr>
      </p:pic>
    </p:spTree>
    <p:extLst>
      <p:ext uri="{BB962C8B-B14F-4D97-AF65-F5344CB8AC3E}">
        <p14:creationId xmlns:p14="http://schemas.microsoft.com/office/powerpoint/2010/main" val="4035449692"/>
      </p:ext>
    </p:extLst>
  </p:cSld>
  <p:clrMapOvr>
    <a:masterClrMapping/>
  </p:clrMapOvr>
  <p:transition spd="slow">
    <p:circl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a:extLst>
              <a:ext uri="{FF2B5EF4-FFF2-40B4-BE49-F238E27FC236}">
                <a16:creationId xmlns:a16="http://schemas.microsoft.com/office/drawing/2014/main" id="{E900557F-82DA-4E87-9BB8-489AA7DA7EA8}"/>
              </a:ext>
            </a:extLst>
          </p:cNvPr>
          <p:cNvSpPr>
            <a:spLocks noGrp="1"/>
          </p:cNvSpPr>
          <p:nvPr>
            <p:ph type="sldNum" sz="quarter" idx="12"/>
          </p:nvPr>
        </p:nvSpPr>
        <p:spPr/>
        <p:txBody>
          <a:bodyPr/>
          <a:lstStyle/>
          <a:p>
            <a:pPr>
              <a:defRPr/>
            </a:pPr>
            <a:fld id="{2C778CB0-C7B4-4243-9295-7A049A9819DF}" type="slidenum">
              <a:rPr lang="pt-BR" smtClean="0">
                <a:solidFill>
                  <a:prstClr val="black">
                    <a:tint val="75000"/>
                  </a:prstClr>
                </a:solidFill>
              </a:rPr>
              <a:pPr>
                <a:defRPr/>
              </a:pPr>
              <a:t>28</a:t>
            </a:fld>
            <a:endParaRPr lang="pt-BR" dirty="0">
              <a:solidFill>
                <a:prstClr val="black">
                  <a:tint val="75000"/>
                </a:prstClr>
              </a:solidFill>
            </a:endParaRPr>
          </a:p>
        </p:txBody>
      </p:sp>
      <p:graphicFrame>
        <p:nvGraphicFramePr>
          <p:cNvPr id="5" name="Diagrama 4">
            <a:extLst>
              <a:ext uri="{FF2B5EF4-FFF2-40B4-BE49-F238E27FC236}">
                <a16:creationId xmlns:a16="http://schemas.microsoft.com/office/drawing/2014/main" id="{F676CFAD-6D84-48DE-A6DA-38F083CC7A65}"/>
              </a:ext>
            </a:extLst>
          </p:cNvPr>
          <p:cNvGraphicFramePr/>
          <p:nvPr/>
        </p:nvGraphicFramePr>
        <p:xfrm>
          <a:off x="1676656" y="610132"/>
          <a:ext cx="8838688" cy="60252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237903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Resultado de imagem para resiliencia esquizofren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5" name="Espaço Reservado para Número de Slide 4"/>
          <p:cNvSpPr>
            <a:spLocks noGrp="1"/>
          </p:cNvSpPr>
          <p:nvPr>
            <p:ph type="sldNum" sz="quarter" idx="10"/>
          </p:nvPr>
        </p:nvSpPr>
        <p:spPr/>
        <p:txBody>
          <a:bodyPr/>
          <a:lstStyle/>
          <a:p>
            <a:fld id="{BA505103-445D-4C3C-891E-47608494EA36}" type="slidenum">
              <a:rPr lang="en-US" altLang="pt-BR" smtClean="0"/>
              <a:pPr/>
              <a:t>29</a:t>
            </a:fld>
            <a:endParaRPr lang="en-US" altLang="pt-BR" dirty="0"/>
          </a:p>
        </p:txBody>
      </p:sp>
      <p:graphicFrame>
        <p:nvGraphicFramePr>
          <p:cNvPr id="4" name="Diagrama 3">
            <a:extLst>
              <a:ext uri="{FF2B5EF4-FFF2-40B4-BE49-F238E27FC236}">
                <a16:creationId xmlns:a16="http://schemas.microsoft.com/office/drawing/2014/main" id="{1DDADED5-0406-4A82-9781-E780AF009F19}"/>
              </a:ext>
            </a:extLst>
          </p:cNvPr>
          <p:cNvGraphicFramePr/>
          <p:nvPr/>
        </p:nvGraphicFramePr>
        <p:xfrm>
          <a:off x="263352" y="1340768"/>
          <a:ext cx="11305256" cy="49685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6653363"/>
      </p:ext>
    </p:extLst>
  </p:cSld>
  <p:clrMapOvr>
    <a:masterClrMapping/>
  </p:clrMapOvr>
  <p:transition spd="slow">
    <p:circl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a 5">
            <a:extLst>
              <a:ext uri="{FF2B5EF4-FFF2-40B4-BE49-F238E27FC236}">
                <a16:creationId xmlns:a16="http://schemas.microsoft.com/office/drawing/2014/main" id="{61EE2F95-872B-6E42-1ECC-4531C27544BC}"/>
              </a:ext>
            </a:extLst>
          </p:cNvPr>
          <p:cNvGraphicFramePr/>
          <p:nvPr>
            <p:extLst>
              <p:ext uri="{D42A27DB-BD31-4B8C-83A1-F6EECF244321}">
                <p14:modId xmlns:p14="http://schemas.microsoft.com/office/powerpoint/2010/main" val="2020061479"/>
              </p:ext>
            </p:extLst>
          </p:nvPr>
        </p:nvGraphicFramePr>
        <p:xfrm>
          <a:off x="860444" y="1244521"/>
          <a:ext cx="6509185" cy="48315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agrama 6">
            <a:extLst>
              <a:ext uri="{FF2B5EF4-FFF2-40B4-BE49-F238E27FC236}">
                <a16:creationId xmlns:a16="http://schemas.microsoft.com/office/drawing/2014/main" id="{D4EB9C26-DF35-6FDB-AA07-16C5D82BC2B7}"/>
              </a:ext>
            </a:extLst>
          </p:cNvPr>
          <p:cNvGraphicFramePr/>
          <p:nvPr>
            <p:extLst>
              <p:ext uri="{D42A27DB-BD31-4B8C-83A1-F6EECF244321}">
                <p14:modId xmlns:p14="http://schemas.microsoft.com/office/powerpoint/2010/main" val="120572686"/>
              </p:ext>
            </p:extLst>
          </p:nvPr>
        </p:nvGraphicFramePr>
        <p:xfrm>
          <a:off x="6409977" y="1403659"/>
          <a:ext cx="4105622" cy="405068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9" name="CaixaDeTexto 8">
            <a:extLst>
              <a:ext uri="{FF2B5EF4-FFF2-40B4-BE49-F238E27FC236}">
                <a16:creationId xmlns:a16="http://schemas.microsoft.com/office/drawing/2014/main" id="{3E9A7585-9D30-264E-CB2B-45BB466DF8D1}"/>
              </a:ext>
            </a:extLst>
          </p:cNvPr>
          <p:cNvSpPr txBox="1"/>
          <p:nvPr/>
        </p:nvSpPr>
        <p:spPr>
          <a:xfrm>
            <a:off x="1676401" y="300106"/>
            <a:ext cx="7979229" cy="1107996"/>
          </a:xfrm>
          <a:prstGeom prst="rect">
            <a:avLst/>
          </a:prstGeom>
          <a:noFill/>
        </p:spPr>
        <p:txBody>
          <a:bodyPr wrap="square">
            <a:spAutoFit/>
          </a:bodyPr>
          <a:lstStyle/>
          <a:p>
            <a:r>
              <a:rPr lang="pt-BR" sz="2400" b="1" dirty="0">
                <a:solidFill>
                  <a:srgbClr val="2639AC"/>
                </a:solidFill>
                <a:effectLst>
                  <a:outerShdw blurRad="38100" dist="38100" dir="2700000" algn="tl">
                    <a:srgbClr val="000000">
                      <a:alpha val="43137"/>
                    </a:srgbClr>
                  </a:outerShdw>
                </a:effectLst>
                <a:latin typeface="Calibri" panose="020F0502020204030204"/>
              </a:rPr>
              <a:t>Requisitos Mínimos para Nomeação ou Recondução:</a:t>
            </a:r>
            <a:br>
              <a:rPr lang="pt-BR" sz="2400" b="1" dirty="0">
                <a:solidFill>
                  <a:srgbClr val="2639AC"/>
                </a:solidFill>
                <a:effectLst>
                  <a:outerShdw blurRad="38100" dist="38100" dir="2700000" algn="tl">
                    <a:srgbClr val="000000">
                      <a:alpha val="43137"/>
                    </a:srgbClr>
                  </a:outerShdw>
                </a:effectLst>
                <a:latin typeface="Calibri" panose="020F0502020204030204"/>
              </a:rPr>
            </a:br>
            <a:r>
              <a:rPr lang="pt-BR" sz="2400" b="1" dirty="0">
                <a:solidFill>
                  <a:srgbClr val="2639AC"/>
                </a:solidFill>
                <a:effectLst>
                  <a:outerShdw blurRad="38100" dist="38100" dir="2700000" algn="tl">
                    <a:srgbClr val="000000">
                      <a:alpha val="43137"/>
                    </a:srgbClr>
                  </a:outerShdw>
                </a:effectLst>
                <a:latin typeface="Calibri" panose="020F0502020204030204"/>
              </a:rPr>
              <a:t>        </a:t>
            </a:r>
            <a:r>
              <a:rPr lang="pt-BR" b="1" i="1" dirty="0">
                <a:solidFill>
                  <a:srgbClr val="2639AC"/>
                </a:solidFill>
                <a:effectLst>
                  <a:outerShdw blurRad="38100" dist="38100" dir="2700000" algn="tl">
                    <a:srgbClr val="000000">
                      <a:alpha val="43137"/>
                    </a:srgbClr>
                  </a:outerShdw>
                </a:effectLst>
                <a:latin typeface="Abadi Extra Light" panose="020B0204020104020204" pitchFamily="34" charset="0"/>
              </a:rPr>
              <a:t>Em caso de ocorrência, o profissional deixará de ser considerado habilitado desde a data da implementação do ato ou fato obstativo.</a:t>
            </a:r>
            <a:endParaRPr lang="pt-BR" dirty="0">
              <a:solidFill>
                <a:prstClr val="black"/>
              </a:solidFill>
              <a:latin typeface="Calibri" panose="020F0502020204030204"/>
            </a:endParaRPr>
          </a:p>
        </p:txBody>
      </p:sp>
      <p:pic>
        <p:nvPicPr>
          <p:cNvPr id="3" name="Imagem 2">
            <a:extLst>
              <a:ext uri="{FF2B5EF4-FFF2-40B4-BE49-F238E27FC236}">
                <a16:creationId xmlns:a16="http://schemas.microsoft.com/office/drawing/2014/main" id="{CE5F9567-0620-21E5-CD6F-DE7D194A565B}"/>
              </a:ext>
            </a:extLst>
          </p:cNvPr>
          <p:cNvPicPr>
            <a:picLocks noChangeAspect="1"/>
          </p:cNvPicPr>
          <p:nvPr/>
        </p:nvPicPr>
        <p:blipFill>
          <a:blip r:embed="rId12">
            <a:extLst>
              <a:ext uri="{28A0092B-C50C-407E-A947-70E740481C1C}">
                <a14:useLocalDpi xmlns:a14="http://schemas.microsoft.com/office/drawing/2010/main" val="0"/>
              </a:ext>
            </a:extLst>
          </a:blip>
          <a:srcRect/>
          <a:stretch/>
        </p:blipFill>
        <p:spPr>
          <a:xfrm>
            <a:off x="9157934" y="45392"/>
            <a:ext cx="2715330" cy="325839"/>
          </a:xfrm>
          <a:prstGeom prst="rect">
            <a:avLst/>
          </a:prstGeom>
        </p:spPr>
      </p:pic>
    </p:spTree>
    <p:extLst>
      <p:ext uri="{BB962C8B-B14F-4D97-AF65-F5344CB8AC3E}">
        <p14:creationId xmlns:p14="http://schemas.microsoft.com/office/powerpoint/2010/main" val="21462550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396240" y="843677"/>
            <a:ext cx="11165839" cy="5509200"/>
          </a:xfrm>
          <a:prstGeom prst="rect">
            <a:avLst/>
          </a:prstGeom>
        </p:spPr>
        <p:txBody>
          <a:bodyPr wrap="square">
            <a:spAutoFit/>
          </a:bodyPr>
          <a:lstStyle/>
          <a:p>
            <a:pPr algn="ctr">
              <a:spcBef>
                <a:spcPts val="300"/>
              </a:spcBef>
              <a:spcAft>
                <a:spcPts val="1200"/>
              </a:spcAft>
            </a:pPr>
            <a:r>
              <a:rPr lang="pt-BR" sz="2400" b="1" u="sng" dirty="0">
                <a:solidFill>
                  <a:prstClr val="black"/>
                </a:solidFill>
                <a:latin typeface="Calibri" panose="020F0502020204030204"/>
              </a:rPr>
              <a:t>INCENTIVOS PARA A CERTIFICAÇÃO NO PRÓ-GESTÃO RPPS</a:t>
            </a:r>
          </a:p>
          <a:p>
            <a:pPr marL="342900" indent="-342900" algn="just">
              <a:spcBef>
                <a:spcPts val="300"/>
              </a:spcBef>
              <a:spcAft>
                <a:spcPts val="1200"/>
              </a:spcAft>
              <a:buFont typeface="Wingdings" panose="05000000000000000000" pitchFamily="2" charset="2"/>
              <a:buChar char="v"/>
            </a:pPr>
            <a:r>
              <a:rPr lang="pt-BR" sz="2400" u="sng" dirty="0">
                <a:solidFill>
                  <a:prstClr val="black"/>
                </a:solidFill>
                <a:latin typeface="Calibri" panose="020F0502020204030204"/>
              </a:rPr>
              <a:t>Manual do Pró-Gestão RPPS</a:t>
            </a:r>
            <a:r>
              <a:rPr lang="pt-BR" sz="2400" dirty="0">
                <a:solidFill>
                  <a:prstClr val="black"/>
                </a:solidFill>
                <a:latin typeface="Calibri" panose="020F0502020204030204"/>
              </a:rPr>
              <a:t>: regras favorecidas para certificação</a:t>
            </a:r>
          </a:p>
          <a:p>
            <a:pPr marL="342900" indent="-342900" algn="just">
              <a:spcBef>
                <a:spcPts val="300"/>
              </a:spcBef>
              <a:spcAft>
                <a:spcPts val="1200"/>
              </a:spcAft>
              <a:buFont typeface="Wingdings" panose="05000000000000000000" pitchFamily="2" charset="2"/>
              <a:buChar char="ü"/>
            </a:pPr>
            <a:r>
              <a:rPr lang="pt-BR" sz="2400" b="1" u="sng" dirty="0">
                <a:solidFill>
                  <a:prstClr val="black"/>
                </a:solidFill>
                <a:latin typeface="Calibri" panose="020F0502020204030204"/>
              </a:rPr>
              <a:t>C</a:t>
            </a:r>
            <a:r>
              <a:rPr lang="pt-BR" sz="2400" b="1" dirty="0">
                <a:solidFill>
                  <a:prstClr val="black"/>
                </a:solidFill>
                <a:latin typeface="Calibri" panose="020F0502020204030204"/>
              </a:rPr>
              <a:t>umprimento parcial das 24 ações do </a:t>
            </a:r>
            <a:r>
              <a:rPr lang="pt-BR" sz="2400" b="1" dirty="0" err="1">
                <a:solidFill>
                  <a:prstClr val="black"/>
                </a:solidFill>
                <a:latin typeface="Calibri" panose="020F0502020204030204"/>
              </a:rPr>
              <a:t>Programa</a:t>
            </a:r>
            <a:r>
              <a:rPr lang="pt-BR" sz="2400" dirty="0" err="1">
                <a:solidFill>
                  <a:prstClr val="black"/>
                </a:solidFill>
                <a:latin typeface="Calibri" panose="020F0502020204030204"/>
              </a:rPr>
              <a:t>,até</a:t>
            </a:r>
            <a:r>
              <a:rPr lang="pt-BR" sz="2400" dirty="0">
                <a:solidFill>
                  <a:prstClr val="black"/>
                </a:solidFill>
                <a:latin typeface="Calibri" panose="020F0502020204030204"/>
              </a:rPr>
              <a:t> 2024 </a:t>
            </a:r>
            <a:r>
              <a:rPr lang="pt-BR" sz="2400" b="1" dirty="0">
                <a:solidFill>
                  <a:prstClr val="black"/>
                </a:solidFill>
                <a:latin typeface="Calibri" panose="020F0502020204030204"/>
              </a:rPr>
              <a:t>(</a:t>
            </a:r>
            <a:r>
              <a:rPr lang="pt-BR" sz="2400" i="1" dirty="0">
                <a:solidFill>
                  <a:prstClr val="black"/>
                </a:solidFill>
                <a:latin typeface="Calibri" panose="020F0502020204030204"/>
              </a:rPr>
              <a:t>Nível I: 17; Nível II: 19; Nível III: 21); a partir de 2025 aumenta 1 ação em cada nível, anualmente, até chegar as 24</a:t>
            </a:r>
          </a:p>
          <a:p>
            <a:r>
              <a:rPr lang="pt-BR" sz="2400" dirty="0">
                <a:solidFill>
                  <a:prstClr val="black"/>
                </a:solidFill>
                <a:latin typeface="Calibri" panose="020F0502020204030204"/>
              </a:rPr>
              <a:t>Para certificação no Nível I é exigido o atingimento de pelo menos 17 ações (70%); para o Nível II, de 19 ações (79%); para o Nível III, de 21 ações (87%); para o Nível IV, de 24 ações (100%). </a:t>
            </a:r>
          </a:p>
          <a:p>
            <a:r>
              <a:rPr lang="pt-BR" sz="2400" dirty="0">
                <a:solidFill>
                  <a:prstClr val="black"/>
                </a:solidFill>
                <a:latin typeface="Calibri" panose="020F0502020204030204"/>
              </a:rPr>
              <a:t>b) Para os níveis I, II e III, deverão ser atingidas pelo menos 50% das ações em cada dimensão (3 em Controles Internos; 8 em Governança Corporativa e 1 em Educação Previdenciária). </a:t>
            </a:r>
          </a:p>
          <a:p>
            <a:pPr marL="342900" indent="-342900" algn="just">
              <a:spcBef>
                <a:spcPts val="300"/>
              </a:spcBef>
              <a:spcAft>
                <a:spcPts val="1200"/>
              </a:spcAft>
              <a:buFont typeface="Wingdings" panose="05000000000000000000" pitchFamily="2" charset="2"/>
              <a:buChar char="ü"/>
            </a:pPr>
            <a:endParaRPr lang="pt-BR" b="1" dirty="0">
              <a:solidFill>
                <a:prstClr val="black"/>
              </a:solidFill>
              <a:latin typeface="Arial Narrow" panose="020B0606020202030204" pitchFamily="34" charset="0"/>
            </a:endParaRPr>
          </a:p>
          <a:p>
            <a:pPr marL="342900" indent="-342900" algn="just">
              <a:spcBef>
                <a:spcPts val="300"/>
              </a:spcBef>
              <a:spcAft>
                <a:spcPts val="1200"/>
              </a:spcAft>
              <a:buFont typeface="Wingdings" panose="05000000000000000000" pitchFamily="2" charset="2"/>
              <a:buChar char="ü"/>
            </a:pPr>
            <a:endParaRPr lang="pt-BR" sz="2000" i="1" dirty="0">
              <a:solidFill>
                <a:prstClr val="black"/>
              </a:solidFill>
              <a:latin typeface="Arial Narrow" panose="020B0606020202030204" pitchFamily="34" charset="0"/>
            </a:endParaRPr>
          </a:p>
        </p:txBody>
      </p:sp>
      <p:sp>
        <p:nvSpPr>
          <p:cNvPr id="5" name="Retângulo: Cantos Arredondados 4">
            <a:extLst>
              <a:ext uri="{FF2B5EF4-FFF2-40B4-BE49-F238E27FC236}">
                <a16:creationId xmlns:a16="http://schemas.microsoft.com/office/drawing/2014/main" id="{5F0C17ED-89E1-EF81-D951-24AC1F258172}"/>
              </a:ext>
            </a:extLst>
          </p:cNvPr>
          <p:cNvSpPr txBox="1"/>
          <p:nvPr/>
        </p:nvSpPr>
        <p:spPr>
          <a:xfrm>
            <a:off x="4972164" y="5357252"/>
            <a:ext cx="5171141" cy="1314142"/>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p:spPr>
        <p:txBody>
          <a:bodyPr spcFirstLastPara="0" vert="horz" wrap="square" lIns="68580" tIns="68580" rIns="68580" bIns="68580" numCol="1" spcCol="1270" anchor="ctr" anchorCtr="0">
            <a:noAutofit/>
          </a:bodyPr>
          <a:lstStyle/>
          <a:p>
            <a:pPr algn="ctr" defTabSz="800100">
              <a:lnSpc>
                <a:spcPct val="90000"/>
              </a:lnSpc>
              <a:spcBef>
                <a:spcPct val="0"/>
              </a:spcBef>
              <a:spcAft>
                <a:spcPct val="35000"/>
              </a:spcAft>
              <a:defRPr/>
            </a:pPr>
            <a:r>
              <a:rPr lang="pt-BR" b="1" u="sng" dirty="0">
                <a:solidFill>
                  <a:sysClr val="windowText" lastClr="000000"/>
                </a:solidFill>
                <a:latin typeface="Calibri" panose="020F0502020204030204"/>
              </a:rPr>
              <a:t>5 ações obrigatórias</a:t>
            </a:r>
            <a:r>
              <a:rPr lang="pt-BR" b="1" dirty="0">
                <a:solidFill>
                  <a:sysClr val="windowText" lastClr="000000"/>
                </a:solidFill>
                <a:latin typeface="Calibri" panose="020F0502020204030204"/>
              </a:rPr>
              <a:t>: Estrutura de Controle Interno; Gestão e Controle da Base de Dados; Planejamento; Transparência; Ações e Diálogo com a Sociedade.</a:t>
            </a:r>
          </a:p>
        </p:txBody>
      </p:sp>
      <p:pic>
        <p:nvPicPr>
          <p:cNvPr id="8" name="Imagem 7">
            <a:extLst>
              <a:ext uri="{FF2B5EF4-FFF2-40B4-BE49-F238E27FC236}">
                <a16:creationId xmlns:a16="http://schemas.microsoft.com/office/drawing/2014/main" id="{5121E808-589B-CB54-4648-47BFA28A326E}"/>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557735" y="381368"/>
            <a:ext cx="2715330" cy="325839"/>
          </a:xfrm>
          <a:prstGeom prst="rect">
            <a:avLst/>
          </a:prstGeom>
        </p:spPr>
      </p:pic>
    </p:spTree>
    <p:extLst>
      <p:ext uri="{BB962C8B-B14F-4D97-AF65-F5344CB8AC3E}">
        <p14:creationId xmlns:p14="http://schemas.microsoft.com/office/powerpoint/2010/main" val="1012630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Resultado de imagem para resiliencia esquizofren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5" name="Espaço Reservado para Número de Slide 4"/>
          <p:cNvSpPr>
            <a:spLocks noGrp="1"/>
          </p:cNvSpPr>
          <p:nvPr>
            <p:ph type="sldNum" sz="quarter" idx="10"/>
          </p:nvPr>
        </p:nvSpPr>
        <p:spPr/>
        <p:txBody>
          <a:bodyPr/>
          <a:lstStyle/>
          <a:p>
            <a:fld id="{BA505103-445D-4C3C-891E-47608494EA36}" type="slidenum">
              <a:rPr lang="en-US" altLang="pt-BR" smtClean="0"/>
              <a:pPr/>
              <a:t>31</a:t>
            </a:fld>
            <a:endParaRPr lang="en-US" altLang="pt-BR" dirty="0"/>
          </a:p>
        </p:txBody>
      </p:sp>
      <p:graphicFrame>
        <p:nvGraphicFramePr>
          <p:cNvPr id="6" name="Diagrama 5">
            <a:extLst>
              <a:ext uri="{FF2B5EF4-FFF2-40B4-BE49-F238E27FC236}">
                <a16:creationId xmlns:a16="http://schemas.microsoft.com/office/drawing/2014/main" id="{727475C7-43E5-4EA7-B06A-2A089B93D59A}"/>
              </a:ext>
            </a:extLst>
          </p:cNvPr>
          <p:cNvGraphicFramePr/>
          <p:nvPr/>
        </p:nvGraphicFramePr>
        <p:xfrm>
          <a:off x="263352" y="1340768"/>
          <a:ext cx="11377263" cy="54006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CaixaDeTexto 7">
            <a:extLst>
              <a:ext uri="{FF2B5EF4-FFF2-40B4-BE49-F238E27FC236}">
                <a16:creationId xmlns:a16="http://schemas.microsoft.com/office/drawing/2014/main" id="{D8D2066C-3E83-45C4-82F5-B6C191BFDD92}"/>
              </a:ext>
            </a:extLst>
          </p:cNvPr>
          <p:cNvSpPr txBox="1"/>
          <p:nvPr/>
        </p:nvSpPr>
        <p:spPr>
          <a:xfrm>
            <a:off x="407368" y="140439"/>
            <a:ext cx="11701065" cy="1200329"/>
          </a:xfrm>
          <a:prstGeom prst="rect">
            <a:avLst/>
          </a:prstGeom>
          <a:noFill/>
        </p:spPr>
        <p:txBody>
          <a:bodyPr wrap="square">
            <a:spAutoFit/>
          </a:bodyPr>
          <a:lstStyle/>
          <a:p>
            <a:pPr algn="ctr"/>
            <a:endParaRPr lang="pt-BR" sz="2400" b="1" u="sng" dirty="0">
              <a:solidFill>
                <a:schemeClr val="bg2">
                  <a:lumMod val="25000"/>
                </a:schemeClr>
              </a:solidFill>
            </a:endParaRPr>
          </a:p>
          <a:p>
            <a:pPr algn="ctr"/>
            <a:r>
              <a:rPr lang="pt-BR" sz="2400" b="1" u="sng" dirty="0">
                <a:effectLst>
                  <a:outerShdw blurRad="38100" dist="38100" dir="2700000" algn="tl">
                    <a:srgbClr val="000000">
                      <a:alpha val="43137"/>
                    </a:srgbClr>
                  </a:outerShdw>
                </a:effectLst>
              </a:rPr>
              <a:t>DIMENSÕES DO PRÓ-GESTÃO RPPS</a:t>
            </a:r>
            <a:r>
              <a:rPr lang="pt-BR" sz="2400" b="1" dirty="0">
                <a:effectLst>
                  <a:outerShdw blurRad="38100" dist="38100" dir="2700000" algn="tl">
                    <a:srgbClr val="000000">
                      <a:alpha val="43137"/>
                    </a:srgbClr>
                  </a:outerShdw>
                </a:effectLst>
              </a:rPr>
              <a:t>: Pilares para melhoria da gestão RPPS:</a:t>
            </a:r>
          </a:p>
          <a:p>
            <a:pPr algn="ctr"/>
            <a:endParaRPr lang="pt-BR" sz="2400" b="1" dirty="0">
              <a:latin typeface="Arial Narrow" panose="020B0606020202030204" pitchFamily="34" charset="0"/>
            </a:endParaRPr>
          </a:p>
        </p:txBody>
      </p:sp>
    </p:spTree>
    <p:extLst>
      <p:ext uri="{BB962C8B-B14F-4D97-AF65-F5344CB8AC3E}">
        <p14:creationId xmlns:p14="http://schemas.microsoft.com/office/powerpoint/2010/main" val="1483551339"/>
      </p:ext>
    </p:extLst>
  </p:cSld>
  <p:clrMapOvr>
    <a:masterClrMapping/>
  </p:clrMapOvr>
  <p:transition spd="slow">
    <p:circl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Resultado de imagem para resiliencia esquizofren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5" name="Espaço Reservado para Número de Slide 4"/>
          <p:cNvSpPr>
            <a:spLocks noGrp="1"/>
          </p:cNvSpPr>
          <p:nvPr>
            <p:ph type="sldNum" sz="quarter" idx="10"/>
          </p:nvPr>
        </p:nvSpPr>
        <p:spPr/>
        <p:txBody>
          <a:bodyPr/>
          <a:lstStyle/>
          <a:p>
            <a:fld id="{BA505103-445D-4C3C-891E-47608494EA36}" type="slidenum">
              <a:rPr lang="en-US" altLang="pt-BR" smtClean="0"/>
              <a:pPr/>
              <a:t>32</a:t>
            </a:fld>
            <a:endParaRPr lang="en-US" altLang="pt-BR" dirty="0"/>
          </a:p>
        </p:txBody>
      </p:sp>
      <p:graphicFrame>
        <p:nvGraphicFramePr>
          <p:cNvPr id="4" name="Diagrama 3">
            <a:extLst>
              <a:ext uri="{FF2B5EF4-FFF2-40B4-BE49-F238E27FC236}">
                <a16:creationId xmlns:a16="http://schemas.microsoft.com/office/drawing/2014/main" id="{848902B4-2441-4849-8798-C0D5858E8987}"/>
              </a:ext>
            </a:extLst>
          </p:cNvPr>
          <p:cNvGraphicFramePr/>
          <p:nvPr/>
        </p:nvGraphicFramePr>
        <p:xfrm>
          <a:off x="263352" y="1195437"/>
          <a:ext cx="11305256" cy="55459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CaixaDeTexto 8">
            <a:extLst>
              <a:ext uri="{FF2B5EF4-FFF2-40B4-BE49-F238E27FC236}">
                <a16:creationId xmlns:a16="http://schemas.microsoft.com/office/drawing/2014/main" id="{7F06F7BA-6F1F-4807-BF14-C46A055797C6}"/>
              </a:ext>
            </a:extLst>
          </p:cNvPr>
          <p:cNvSpPr txBox="1"/>
          <p:nvPr/>
        </p:nvSpPr>
        <p:spPr>
          <a:xfrm>
            <a:off x="119336" y="447055"/>
            <a:ext cx="11809312" cy="461665"/>
          </a:xfrm>
          <a:prstGeom prst="rect">
            <a:avLst/>
          </a:prstGeom>
          <a:noFill/>
        </p:spPr>
        <p:txBody>
          <a:bodyPr wrap="square">
            <a:spAutoFit/>
          </a:bodyPr>
          <a:lstStyle/>
          <a:p>
            <a:pPr algn="ctr"/>
            <a:r>
              <a:rPr lang="pt-BR" sz="2400" b="1" dirty="0">
                <a:effectLst>
                  <a:outerShdw blurRad="38100" dist="38100" dir="2700000" algn="tl">
                    <a:srgbClr val="000000">
                      <a:alpha val="43137"/>
                    </a:srgbClr>
                  </a:outerShdw>
                </a:effectLst>
              </a:rPr>
              <a:t>Roteiro simplificado para obtenção da Certificação Institucional:</a:t>
            </a:r>
            <a:endParaRPr lang="pt-BR" sz="24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741275280"/>
      </p:ext>
    </p:extLst>
  </p:cSld>
  <p:clrMapOvr>
    <a:masterClrMapping/>
  </p:clrMapOvr>
  <p:transition spd="slow">
    <p:circl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Resultado de imagem para resiliencia esquizofren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5" name="Espaço Reservado para Número de Slide 4"/>
          <p:cNvSpPr>
            <a:spLocks noGrp="1"/>
          </p:cNvSpPr>
          <p:nvPr>
            <p:ph type="sldNum" sz="quarter" idx="10"/>
          </p:nvPr>
        </p:nvSpPr>
        <p:spPr/>
        <p:txBody>
          <a:bodyPr/>
          <a:lstStyle/>
          <a:p>
            <a:fld id="{BA505103-445D-4C3C-891E-47608494EA36}" type="slidenum">
              <a:rPr lang="en-US" altLang="pt-BR" smtClean="0"/>
              <a:pPr/>
              <a:t>33</a:t>
            </a:fld>
            <a:endParaRPr lang="en-US" altLang="pt-BR" dirty="0"/>
          </a:p>
        </p:txBody>
      </p:sp>
      <p:sp>
        <p:nvSpPr>
          <p:cNvPr id="9" name="CaixaDeTexto 8">
            <a:extLst>
              <a:ext uri="{FF2B5EF4-FFF2-40B4-BE49-F238E27FC236}">
                <a16:creationId xmlns:a16="http://schemas.microsoft.com/office/drawing/2014/main" id="{7F06F7BA-6F1F-4807-BF14-C46A055797C6}"/>
              </a:ext>
            </a:extLst>
          </p:cNvPr>
          <p:cNvSpPr txBox="1"/>
          <p:nvPr/>
        </p:nvSpPr>
        <p:spPr>
          <a:xfrm>
            <a:off x="263352" y="332656"/>
            <a:ext cx="11809312" cy="523220"/>
          </a:xfrm>
          <a:prstGeom prst="rect">
            <a:avLst/>
          </a:prstGeom>
          <a:noFill/>
        </p:spPr>
        <p:txBody>
          <a:bodyPr wrap="square">
            <a:spAutoFit/>
          </a:bodyPr>
          <a:lstStyle/>
          <a:p>
            <a:pPr algn="ctr"/>
            <a:r>
              <a:rPr lang="pt-BR" sz="2800" b="1" u="sng" dirty="0"/>
              <a:t>Ganhos proporcionados pela Certificação:</a:t>
            </a:r>
            <a:endParaRPr lang="pt-BR" sz="2800" dirty="0"/>
          </a:p>
        </p:txBody>
      </p:sp>
      <p:graphicFrame>
        <p:nvGraphicFramePr>
          <p:cNvPr id="10" name="Diagrama 9">
            <a:extLst>
              <a:ext uri="{FF2B5EF4-FFF2-40B4-BE49-F238E27FC236}">
                <a16:creationId xmlns:a16="http://schemas.microsoft.com/office/drawing/2014/main" id="{BC6DDD2D-6ACD-4C1A-BAE1-9FC1A0A4C609}"/>
              </a:ext>
            </a:extLst>
          </p:cNvPr>
          <p:cNvGraphicFramePr/>
          <p:nvPr/>
        </p:nvGraphicFramePr>
        <p:xfrm>
          <a:off x="335360" y="1124744"/>
          <a:ext cx="11449272" cy="52316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68552713"/>
      </p:ext>
    </p:extLst>
  </p:cSld>
  <p:clrMapOvr>
    <a:masterClrMapping/>
  </p:clrMapOvr>
  <p:transition spd="slow">
    <p:circl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a:extLst>
              <a:ext uri="{FF2B5EF4-FFF2-40B4-BE49-F238E27FC236}">
                <a16:creationId xmlns:a16="http://schemas.microsoft.com/office/drawing/2014/main" id="{7F37DEAE-C0F2-2564-32F7-5CC8D332176B}"/>
              </a:ext>
            </a:extLst>
          </p:cNvPr>
          <p:cNvSpPr>
            <a:spLocks noGrp="1"/>
          </p:cNvSpPr>
          <p:nvPr>
            <p:ph idx="1"/>
          </p:nvPr>
        </p:nvSpPr>
        <p:spPr>
          <a:xfrm>
            <a:off x="490625" y="1038458"/>
            <a:ext cx="10809514" cy="2390542"/>
          </a:xfrm>
        </p:spPr>
        <p:txBody>
          <a:bodyPr>
            <a:noAutofit/>
          </a:bodyPr>
          <a:lstStyle/>
          <a:p>
            <a:pPr algn="just">
              <a:lnSpc>
                <a:spcPct val="150000"/>
              </a:lnSpc>
            </a:pPr>
            <a:r>
              <a:rPr lang="pt-BR" sz="2400" dirty="0">
                <a:latin typeface="Calibri" panose="020F0502020204030204" pitchFamily="34" charset="0"/>
                <a:ea typeface="Calibri" panose="020F0502020204030204" pitchFamily="34" charset="0"/>
                <a:cs typeface="Calibri" panose="020F0502020204030204" pitchFamily="34" charset="0"/>
              </a:rPr>
              <a:t>Grande parte das ações a serem cumpridas para certificação no Pró-Gestão estão diretamente voltadas para as obrigações do ente frente ao CRP, outras são de grande relevância para as boas práticas de gestão e irão influenciar na governança do RPPS</a:t>
            </a:r>
          </a:p>
        </p:txBody>
      </p:sp>
      <p:pic>
        <p:nvPicPr>
          <p:cNvPr id="5" name="Imagem 4">
            <a:extLst>
              <a:ext uri="{FF2B5EF4-FFF2-40B4-BE49-F238E27FC236}">
                <a16:creationId xmlns:a16="http://schemas.microsoft.com/office/drawing/2014/main" id="{5F000645-D79D-5C2A-04A4-662389BB6970}"/>
              </a:ext>
            </a:extLst>
          </p:cNvPr>
          <p:cNvPicPr>
            <a:picLocks noChangeAspect="1"/>
          </p:cNvPicPr>
          <p:nvPr/>
        </p:nvPicPr>
        <p:blipFill>
          <a:blip r:embed="rId2"/>
          <a:stretch>
            <a:fillRect/>
          </a:stretch>
        </p:blipFill>
        <p:spPr>
          <a:xfrm>
            <a:off x="1469983" y="3429000"/>
            <a:ext cx="8850798" cy="3032936"/>
          </a:xfrm>
          <a:prstGeom prst="rect">
            <a:avLst/>
          </a:prstGeom>
        </p:spPr>
      </p:pic>
      <p:sp>
        <p:nvSpPr>
          <p:cNvPr id="6" name="CaixaDeTexto 5">
            <a:extLst>
              <a:ext uri="{FF2B5EF4-FFF2-40B4-BE49-F238E27FC236}">
                <a16:creationId xmlns:a16="http://schemas.microsoft.com/office/drawing/2014/main" id="{14C2E1D9-5397-EA44-4B91-3D7112F28F2C}"/>
              </a:ext>
            </a:extLst>
          </p:cNvPr>
          <p:cNvSpPr txBox="1"/>
          <p:nvPr/>
        </p:nvSpPr>
        <p:spPr>
          <a:xfrm>
            <a:off x="9034018" y="6153995"/>
            <a:ext cx="1286763" cy="369332"/>
          </a:xfrm>
          <a:prstGeom prst="rect">
            <a:avLst/>
          </a:prstGeom>
          <a:noFill/>
        </p:spPr>
        <p:txBody>
          <a:bodyPr wrap="none" rtlCol="0">
            <a:spAutoFit/>
          </a:bodyPr>
          <a:lstStyle/>
          <a:p>
            <a:r>
              <a:rPr lang="pt-BR" dirty="0"/>
              <a:t>Fonte: TCU</a:t>
            </a:r>
          </a:p>
        </p:txBody>
      </p:sp>
      <p:pic>
        <p:nvPicPr>
          <p:cNvPr id="7" name="Imagem 6">
            <a:extLst>
              <a:ext uri="{FF2B5EF4-FFF2-40B4-BE49-F238E27FC236}">
                <a16:creationId xmlns:a16="http://schemas.microsoft.com/office/drawing/2014/main" id="{9F06B065-671C-B0F1-18F5-022F61889823}"/>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557735" y="381368"/>
            <a:ext cx="2715330" cy="325839"/>
          </a:xfrm>
          <a:prstGeom prst="rect">
            <a:avLst/>
          </a:prstGeom>
        </p:spPr>
      </p:pic>
    </p:spTree>
    <p:extLst>
      <p:ext uri="{BB962C8B-B14F-4D97-AF65-F5344CB8AC3E}">
        <p14:creationId xmlns:p14="http://schemas.microsoft.com/office/powerpoint/2010/main" val="231407420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Resultado de imagem para resiliencia esquizofren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5" name="Espaço Reservado para Número de Slide 4"/>
          <p:cNvSpPr>
            <a:spLocks noGrp="1"/>
          </p:cNvSpPr>
          <p:nvPr>
            <p:ph type="sldNum" sz="quarter" idx="10"/>
          </p:nvPr>
        </p:nvSpPr>
        <p:spPr/>
        <p:txBody>
          <a:bodyPr/>
          <a:lstStyle/>
          <a:p>
            <a:fld id="{BA505103-445D-4C3C-891E-47608494EA36}" type="slidenum">
              <a:rPr lang="en-US" altLang="pt-BR" smtClean="0"/>
              <a:pPr/>
              <a:t>35</a:t>
            </a:fld>
            <a:endParaRPr lang="en-US" altLang="pt-BR" dirty="0"/>
          </a:p>
        </p:txBody>
      </p:sp>
      <p:graphicFrame>
        <p:nvGraphicFramePr>
          <p:cNvPr id="4" name="Diagrama 3">
            <a:extLst>
              <a:ext uri="{FF2B5EF4-FFF2-40B4-BE49-F238E27FC236}">
                <a16:creationId xmlns:a16="http://schemas.microsoft.com/office/drawing/2014/main" id="{848902B4-2441-4849-8798-C0D5858E8987}"/>
              </a:ext>
            </a:extLst>
          </p:cNvPr>
          <p:cNvGraphicFramePr/>
          <p:nvPr/>
        </p:nvGraphicFramePr>
        <p:xfrm>
          <a:off x="155575" y="1124744"/>
          <a:ext cx="11557049" cy="53113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CaixaDeTexto 6">
            <a:extLst>
              <a:ext uri="{FF2B5EF4-FFF2-40B4-BE49-F238E27FC236}">
                <a16:creationId xmlns:a16="http://schemas.microsoft.com/office/drawing/2014/main" id="{D2445F60-35B3-4942-B48C-6B3B6D2CF4EB}"/>
              </a:ext>
            </a:extLst>
          </p:cNvPr>
          <p:cNvSpPr txBox="1"/>
          <p:nvPr/>
        </p:nvSpPr>
        <p:spPr>
          <a:xfrm>
            <a:off x="1199456" y="332656"/>
            <a:ext cx="10116889" cy="523220"/>
          </a:xfrm>
          <a:prstGeom prst="rect">
            <a:avLst/>
          </a:prstGeom>
          <a:noFill/>
        </p:spPr>
        <p:txBody>
          <a:bodyPr wrap="square">
            <a:spAutoFit/>
          </a:bodyPr>
          <a:lstStyle/>
          <a:p>
            <a:pPr algn="ctr"/>
            <a:r>
              <a:rPr lang="pt-BR" sz="2800" b="1" u="sng" dirty="0"/>
              <a:t>Ganhos proporcionados pela Certificação:</a:t>
            </a:r>
            <a:endParaRPr lang="pt-BR" sz="2800" dirty="0"/>
          </a:p>
        </p:txBody>
      </p:sp>
    </p:spTree>
    <p:extLst>
      <p:ext uri="{BB962C8B-B14F-4D97-AF65-F5344CB8AC3E}">
        <p14:creationId xmlns:p14="http://schemas.microsoft.com/office/powerpoint/2010/main" val="1099701258"/>
      </p:ext>
    </p:extLst>
  </p:cSld>
  <p:clrMapOvr>
    <a:masterClrMapping/>
  </p:clrMapOvr>
  <p:transition spd="slow">
    <p:circl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Resultado de imagem para resiliencia esquizofren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5" name="Espaço Reservado para Número de Slide 4"/>
          <p:cNvSpPr>
            <a:spLocks noGrp="1"/>
          </p:cNvSpPr>
          <p:nvPr>
            <p:ph type="sldNum" sz="quarter" idx="10"/>
          </p:nvPr>
        </p:nvSpPr>
        <p:spPr/>
        <p:txBody>
          <a:bodyPr/>
          <a:lstStyle/>
          <a:p>
            <a:fld id="{BA505103-445D-4C3C-891E-47608494EA36}" type="slidenum">
              <a:rPr lang="en-US" altLang="pt-BR" smtClean="0"/>
              <a:pPr/>
              <a:t>36</a:t>
            </a:fld>
            <a:endParaRPr lang="en-US" altLang="pt-BR" dirty="0"/>
          </a:p>
        </p:txBody>
      </p:sp>
      <p:graphicFrame>
        <p:nvGraphicFramePr>
          <p:cNvPr id="4" name="Diagrama 3">
            <a:extLst>
              <a:ext uri="{FF2B5EF4-FFF2-40B4-BE49-F238E27FC236}">
                <a16:creationId xmlns:a16="http://schemas.microsoft.com/office/drawing/2014/main" id="{848902B4-2441-4849-8798-C0D5858E8987}"/>
              </a:ext>
            </a:extLst>
          </p:cNvPr>
          <p:cNvGraphicFramePr/>
          <p:nvPr/>
        </p:nvGraphicFramePr>
        <p:xfrm>
          <a:off x="263352" y="1052736"/>
          <a:ext cx="11449271" cy="51845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CaixaDeTexto 6">
            <a:extLst>
              <a:ext uri="{FF2B5EF4-FFF2-40B4-BE49-F238E27FC236}">
                <a16:creationId xmlns:a16="http://schemas.microsoft.com/office/drawing/2014/main" id="{D2445F60-35B3-4942-B48C-6B3B6D2CF4EB}"/>
              </a:ext>
            </a:extLst>
          </p:cNvPr>
          <p:cNvSpPr txBox="1"/>
          <p:nvPr/>
        </p:nvSpPr>
        <p:spPr>
          <a:xfrm>
            <a:off x="947663" y="332656"/>
            <a:ext cx="10116889" cy="523220"/>
          </a:xfrm>
          <a:prstGeom prst="rect">
            <a:avLst/>
          </a:prstGeom>
          <a:noFill/>
        </p:spPr>
        <p:txBody>
          <a:bodyPr wrap="square">
            <a:spAutoFit/>
          </a:bodyPr>
          <a:lstStyle/>
          <a:p>
            <a:pPr algn="ctr"/>
            <a:r>
              <a:rPr lang="pt-BR" sz="2800" b="1" u="sng" dirty="0">
                <a:effectLst>
                  <a:outerShdw blurRad="38100" dist="38100" dir="2700000" algn="tl">
                    <a:srgbClr val="000000">
                      <a:alpha val="43137"/>
                    </a:srgbClr>
                  </a:outerShdw>
                </a:effectLst>
              </a:rPr>
              <a:t>Incentivos criados pela SRPC:</a:t>
            </a:r>
            <a:endParaRPr lang="pt-BR" sz="28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239493202"/>
      </p:ext>
    </p:extLst>
  </p:cSld>
  <p:clrMapOvr>
    <a:masterClrMapping/>
  </p:clrMapOvr>
  <p:transition spd="slow">
    <p:circl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Resultado de imagem para resiliencia esquizofren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5" name="Espaço Reservado para Número de Slide 4"/>
          <p:cNvSpPr>
            <a:spLocks noGrp="1"/>
          </p:cNvSpPr>
          <p:nvPr>
            <p:ph type="sldNum" sz="quarter" idx="10"/>
          </p:nvPr>
        </p:nvSpPr>
        <p:spPr/>
        <p:txBody>
          <a:bodyPr/>
          <a:lstStyle/>
          <a:p>
            <a:fld id="{BA505103-445D-4C3C-891E-47608494EA36}" type="slidenum">
              <a:rPr lang="en-US" altLang="pt-BR" smtClean="0"/>
              <a:pPr/>
              <a:t>37</a:t>
            </a:fld>
            <a:endParaRPr lang="en-US" altLang="pt-BR" dirty="0"/>
          </a:p>
        </p:txBody>
      </p:sp>
      <p:graphicFrame>
        <p:nvGraphicFramePr>
          <p:cNvPr id="4" name="Diagrama 3">
            <a:extLst>
              <a:ext uri="{FF2B5EF4-FFF2-40B4-BE49-F238E27FC236}">
                <a16:creationId xmlns:a16="http://schemas.microsoft.com/office/drawing/2014/main" id="{848902B4-2441-4849-8798-C0D5858E8987}"/>
              </a:ext>
            </a:extLst>
          </p:cNvPr>
          <p:cNvGraphicFramePr/>
          <p:nvPr/>
        </p:nvGraphicFramePr>
        <p:xfrm>
          <a:off x="335360" y="1124744"/>
          <a:ext cx="11305256" cy="56633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CaixaDeTexto 6">
            <a:extLst>
              <a:ext uri="{FF2B5EF4-FFF2-40B4-BE49-F238E27FC236}">
                <a16:creationId xmlns:a16="http://schemas.microsoft.com/office/drawing/2014/main" id="{D2445F60-35B3-4942-B48C-6B3B6D2CF4EB}"/>
              </a:ext>
            </a:extLst>
          </p:cNvPr>
          <p:cNvSpPr txBox="1"/>
          <p:nvPr/>
        </p:nvSpPr>
        <p:spPr>
          <a:xfrm>
            <a:off x="1201887" y="332656"/>
            <a:ext cx="10116889" cy="523220"/>
          </a:xfrm>
          <a:prstGeom prst="rect">
            <a:avLst/>
          </a:prstGeom>
          <a:noFill/>
        </p:spPr>
        <p:txBody>
          <a:bodyPr wrap="square">
            <a:spAutoFit/>
          </a:bodyPr>
          <a:lstStyle/>
          <a:p>
            <a:pPr algn="ctr"/>
            <a:r>
              <a:rPr lang="pt-BR" sz="2800" b="1" u="sng" dirty="0">
                <a:effectLst>
                  <a:outerShdw blurRad="38100" dist="38100" dir="2700000" algn="tl">
                    <a:srgbClr val="000000">
                      <a:alpha val="43137"/>
                    </a:srgbClr>
                  </a:outerShdw>
                </a:effectLst>
              </a:rPr>
              <a:t>Incentivos criados pela SRPC:</a:t>
            </a:r>
            <a:endParaRPr lang="pt-BR" sz="28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405337450"/>
      </p:ext>
    </p:extLst>
  </p:cSld>
  <p:clrMapOvr>
    <a:masterClrMapping/>
  </p:clrMapOvr>
  <p:transition spd="slow">
    <p:circl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Resultado de imagem para resiliencia esquizofren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5" name="Espaço Reservado para Número de Slide 4"/>
          <p:cNvSpPr>
            <a:spLocks noGrp="1"/>
          </p:cNvSpPr>
          <p:nvPr>
            <p:ph type="sldNum" sz="quarter" idx="10"/>
          </p:nvPr>
        </p:nvSpPr>
        <p:spPr/>
        <p:txBody>
          <a:bodyPr/>
          <a:lstStyle/>
          <a:p>
            <a:fld id="{BA505103-445D-4C3C-891E-47608494EA36}" type="slidenum">
              <a:rPr lang="en-US" altLang="pt-BR" smtClean="0"/>
              <a:pPr/>
              <a:t>38</a:t>
            </a:fld>
            <a:endParaRPr lang="en-US" altLang="pt-BR" dirty="0"/>
          </a:p>
        </p:txBody>
      </p:sp>
      <p:graphicFrame>
        <p:nvGraphicFramePr>
          <p:cNvPr id="4" name="Diagrama 3">
            <a:extLst>
              <a:ext uri="{FF2B5EF4-FFF2-40B4-BE49-F238E27FC236}">
                <a16:creationId xmlns:a16="http://schemas.microsoft.com/office/drawing/2014/main" id="{848902B4-2441-4849-8798-C0D5858E8987}"/>
              </a:ext>
            </a:extLst>
          </p:cNvPr>
          <p:cNvGraphicFramePr/>
          <p:nvPr/>
        </p:nvGraphicFramePr>
        <p:xfrm>
          <a:off x="452600" y="1124744"/>
          <a:ext cx="11116008" cy="55446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CaixaDeTexto 6">
            <a:extLst>
              <a:ext uri="{FF2B5EF4-FFF2-40B4-BE49-F238E27FC236}">
                <a16:creationId xmlns:a16="http://schemas.microsoft.com/office/drawing/2014/main" id="{D2445F60-35B3-4942-B48C-6B3B6D2CF4EB}"/>
              </a:ext>
            </a:extLst>
          </p:cNvPr>
          <p:cNvSpPr txBox="1"/>
          <p:nvPr/>
        </p:nvSpPr>
        <p:spPr>
          <a:xfrm>
            <a:off x="695400" y="404664"/>
            <a:ext cx="10116889" cy="523220"/>
          </a:xfrm>
          <a:prstGeom prst="rect">
            <a:avLst/>
          </a:prstGeom>
          <a:noFill/>
        </p:spPr>
        <p:txBody>
          <a:bodyPr wrap="square">
            <a:spAutoFit/>
          </a:bodyPr>
          <a:lstStyle/>
          <a:p>
            <a:pPr algn="ctr"/>
            <a:r>
              <a:rPr lang="pt-BR" sz="2800" b="1" u="sng" dirty="0"/>
              <a:t>Incentivos criados pela SRPC:</a:t>
            </a:r>
            <a:endParaRPr lang="pt-BR" sz="2800" dirty="0"/>
          </a:p>
        </p:txBody>
      </p:sp>
      <p:pic>
        <p:nvPicPr>
          <p:cNvPr id="6" name="Imagem 5">
            <a:extLst>
              <a:ext uri="{FF2B5EF4-FFF2-40B4-BE49-F238E27FC236}">
                <a16:creationId xmlns:a16="http://schemas.microsoft.com/office/drawing/2014/main" id="{E29415C6-5A11-4E51-AA45-FDFA0EB4F2B3}"/>
              </a:ext>
            </a:extLst>
          </p:cNvPr>
          <p:cNvPicPr>
            <a:picLocks noChangeAspect="1"/>
          </p:cNvPicPr>
          <p:nvPr/>
        </p:nvPicPr>
        <p:blipFill>
          <a:blip r:embed="rId8"/>
          <a:stretch>
            <a:fillRect/>
          </a:stretch>
        </p:blipFill>
        <p:spPr>
          <a:xfrm>
            <a:off x="-21159" y="1700808"/>
            <a:ext cx="11877799" cy="4839521"/>
          </a:xfrm>
          <a:prstGeom prst="rect">
            <a:avLst/>
          </a:prstGeom>
        </p:spPr>
      </p:pic>
    </p:spTree>
    <p:extLst>
      <p:ext uri="{BB962C8B-B14F-4D97-AF65-F5344CB8AC3E}">
        <p14:creationId xmlns:p14="http://schemas.microsoft.com/office/powerpoint/2010/main" val="2742682784"/>
      </p:ext>
    </p:extLst>
  </p:cSld>
  <p:clrMapOvr>
    <a:masterClrMapping/>
  </p:clrMapOvr>
  <p:transition spd="slow">
    <p:circl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descr="Forma&#10;&#10;Descrição gerada automaticamente com confiança baixa">
            <a:extLst>
              <a:ext uri="{FF2B5EF4-FFF2-40B4-BE49-F238E27FC236}">
                <a16:creationId xmlns:a16="http://schemas.microsoft.com/office/drawing/2014/main" id="{52EE4E4E-E171-C88F-842E-840B608AE1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6" name="Imagem 5">
            <a:extLst>
              <a:ext uri="{FF2B5EF4-FFF2-40B4-BE49-F238E27FC236}">
                <a16:creationId xmlns:a16="http://schemas.microsoft.com/office/drawing/2014/main" id="{288140CF-00E2-453B-4189-B42FB18D6818}"/>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9936417" y="265702"/>
            <a:ext cx="1876525" cy="225183"/>
          </a:xfrm>
          <a:prstGeom prst="rect">
            <a:avLst/>
          </a:prstGeom>
        </p:spPr>
      </p:pic>
      <p:graphicFrame>
        <p:nvGraphicFramePr>
          <p:cNvPr id="2" name="Tabela 1">
            <a:extLst>
              <a:ext uri="{FF2B5EF4-FFF2-40B4-BE49-F238E27FC236}">
                <a16:creationId xmlns:a16="http://schemas.microsoft.com/office/drawing/2014/main" id="{CC6F821B-6387-8B6B-095C-92D593DE0836}"/>
              </a:ext>
            </a:extLst>
          </p:cNvPr>
          <p:cNvGraphicFramePr>
            <a:graphicFrameLocks noGrp="1"/>
          </p:cNvGraphicFramePr>
          <p:nvPr/>
        </p:nvGraphicFramePr>
        <p:xfrm>
          <a:off x="642257" y="653143"/>
          <a:ext cx="10265228" cy="5728020"/>
        </p:xfrm>
        <a:graphic>
          <a:graphicData uri="http://schemas.openxmlformats.org/drawingml/2006/table">
            <a:tbl>
              <a:tblPr firstRow="1" firstCol="1" lastRow="1" lastCol="1" bandRow="1" bandCol="1">
                <a:tableStyleId>{5C22544A-7EE6-4342-B048-85BDC9FD1C3A}</a:tableStyleId>
              </a:tblPr>
              <a:tblGrid>
                <a:gridCol w="10265228">
                  <a:extLst>
                    <a:ext uri="{9D8B030D-6E8A-4147-A177-3AD203B41FA5}">
                      <a16:colId xmlns:a16="http://schemas.microsoft.com/office/drawing/2014/main" val="4217895923"/>
                    </a:ext>
                  </a:extLst>
                </a:gridCol>
              </a:tblGrid>
              <a:tr h="875492">
                <a:tc>
                  <a:txBody>
                    <a:bodyPr/>
                    <a:lstStyle/>
                    <a:p>
                      <a:pPr marL="735330" marR="731520" algn="ctr">
                        <a:lnSpc>
                          <a:spcPts val="1250"/>
                        </a:lnSpc>
                        <a:spcBef>
                          <a:spcPts val="30"/>
                        </a:spcBef>
                        <a:spcAft>
                          <a:spcPts val="0"/>
                        </a:spcAft>
                      </a:pPr>
                      <a:endParaRPr lang="pt-PT" sz="1800" dirty="0">
                        <a:effectLst/>
                      </a:endParaRPr>
                    </a:p>
                    <a:p>
                      <a:pPr marL="735330" marR="731520" algn="ctr">
                        <a:lnSpc>
                          <a:spcPts val="1250"/>
                        </a:lnSpc>
                        <a:spcBef>
                          <a:spcPts val="30"/>
                        </a:spcBef>
                        <a:spcAft>
                          <a:spcPts val="0"/>
                        </a:spcAft>
                      </a:pPr>
                      <a:endParaRPr lang="pt-PT" sz="1800" dirty="0">
                        <a:effectLst/>
                      </a:endParaRPr>
                    </a:p>
                    <a:p>
                      <a:pPr marL="735330" marR="731520" algn="ctr">
                        <a:lnSpc>
                          <a:spcPts val="1250"/>
                        </a:lnSpc>
                        <a:spcBef>
                          <a:spcPts val="30"/>
                        </a:spcBef>
                        <a:spcAft>
                          <a:spcPts val="0"/>
                        </a:spcAft>
                      </a:pPr>
                      <a:r>
                        <a:rPr lang="pt-PT" sz="1800" dirty="0">
                          <a:effectLst/>
                        </a:rPr>
                        <a:t>QUADRO</a:t>
                      </a:r>
                      <a:r>
                        <a:rPr lang="pt-PT" sz="1800" spc="25" dirty="0">
                          <a:effectLst/>
                        </a:rPr>
                        <a:t> </a:t>
                      </a:r>
                      <a:r>
                        <a:rPr lang="pt-PT" sz="1800" dirty="0">
                          <a:effectLst/>
                        </a:rPr>
                        <a:t>1</a:t>
                      </a:r>
                      <a:r>
                        <a:rPr lang="pt-PT" sz="1800" spc="40" dirty="0">
                          <a:effectLst/>
                        </a:rPr>
                        <a:t> </a:t>
                      </a:r>
                      <a:r>
                        <a:rPr lang="pt-PT" sz="1800" dirty="0">
                          <a:effectLst/>
                        </a:rPr>
                        <a:t>-</a:t>
                      </a:r>
                      <a:r>
                        <a:rPr lang="pt-PT" sz="1800" spc="40" dirty="0">
                          <a:effectLst/>
                        </a:rPr>
                        <a:t> </a:t>
                      </a:r>
                      <a:r>
                        <a:rPr lang="pt-PT" sz="1800" dirty="0">
                          <a:effectLst/>
                        </a:rPr>
                        <a:t>AÇÕES</a:t>
                      </a:r>
                      <a:r>
                        <a:rPr lang="pt-PT" sz="1800" spc="20" dirty="0">
                          <a:effectLst/>
                        </a:rPr>
                        <a:t> </a:t>
                      </a:r>
                      <a:r>
                        <a:rPr lang="pt-PT" sz="1800" dirty="0">
                          <a:effectLst/>
                        </a:rPr>
                        <a:t>RELACIONADAS</a:t>
                      </a:r>
                      <a:r>
                        <a:rPr lang="pt-PT" sz="1800" spc="30" dirty="0">
                          <a:effectLst/>
                        </a:rPr>
                        <a:t> </a:t>
                      </a:r>
                      <a:r>
                        <a:rPr lang="pt-PT" sz="1800" dirty="0">
                          <a:effectLst/>
                        </a:rPr>
                        <a:t>À</a:t>
                      </a:r>
                      <a:r>
                        <a:rPr lang="pt-PT" sz="1800" spc="55" dirty="0">
                          <a:effectLst/>
                        </a:rPr>
                        <a:t> </a:t>
                      </a:r>
                      <a:r>
                        <a:rPr lang="pt-PT" sz="1800" dirty="0">
                          <a:effectLst/>
                        </a:rPr>
                        <a:t>DIMENSÃO</a:t>
                      </a:r>
                      <a:r>
                        <a:rPr lang="pt-PT" sz="1800" spc="60" dirty="0">
                          <a:effectLst/>
                        </a:rPr>
                        <a:t> </a:t>
                      </a:r>
                      <a:r>
                        <a:rPr lang="pt-PT" sz="1800" dirty="0">
                          <a:effectLst/>
                        </a:rPr>
                        <a:t>CONTROLES</a:t>
                      </a:r>
                      <a:r>
                        <a:rPr lang="pt-PT" sz="1800" spc="40" dirty="0">
                          <a:effectLst/>
                        </a:rPr>
                        <a:t> </a:t>
                      </a:r>
                      <a:r>
                        <a:rPr lang="pt-PT" sz="1800" spc="-10" dirty="0">
                          <a:effectLst/>
                        </a:rPr>
                        <a:t>INTERNOS</a:t>
                      </a:r>
                      <a:endParaRPr lang="pt-B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2930518714"/>
                  </a:ext>
                </a:extLst>
              </a:tr>
              <a:tr h="811793">
                <a:tc>
                  <a:txBody>
                    <a:bodyPr/>
                    <a:lstStyle/>
                    <a:p>
                      <a:pPr marL="64135">
                        <a:lnSpc>
                          <a:spcPts val="1250"/>
                        </a:lnSpc>
                        <a:spcBef>
                          <a:spcPts val="20"/>
                        </a:spcBef>
                        <a:spcAft>
                          <a:spcPts val="0"/>
                        </a:spcAft>
                      </a:pPr>
                      <a:endParaRPr lang="pt-PT" sz="1800" dirty="0">
                        <a:effectLst/>
                      </a:endParaRPr>
                    </a:p>
                    <a:p>
                      <a:pPr marL="64135">
                        <a:lnSpc>
                          <a:spcPts val="1250"/>
                        </a:lnSpc>
                        <a:spcBef>
                          <a:spcPts val="20"/>
                        </a:spcBef>
                        <a:spcAft>
                          <a:spcPts val="0"/>
                        </a:spcAft>
                      </a:pPr>
                      <a:r>
                        <a:rPr lang="pt-PT" sz="1800" dirty="0">
                          <a:effectLst/>
                        </a:rPr>
                        <a:t>1.1</a:t>
                      </a:r>
                      <a:r>
                        <a:rPr lang="pt-PT" sz="1800" spc="25" dirty="0">
                          <a:effectLst/>
                        </a:rPr>
                        <a:t> </a:t>
                      </a:r>
                      <a:r>
                        <a:rPr lang="pt-PT" sz="1800" dirty="0">
                          <a:effectLst/>
                        </a:rPr>
                        <a:t>-</a:t>
                      </a:r>
                      <a:r>
                        <a:rPr lang="pt-PT" sz="1800" spc="25" dirty="0">
                          <a:effectLst/>
                        </a:rPr>
                        <a:t> </a:t>
                      </a:r>
                      <a:r>
                        <a:rPr lang="pt-PT" sz="1800" dirty="0">
                          <a:effectLst/>
                        </a:rPr>
                        <a:t>Mapeamento</a:t>
                      </a:r>
                      <a:r>
                        <a:rPr lang="pt-PT" sz="1800" spc="15" dirty="0">
                          <a:effectLst/>
                        </a:rPr>
                        <a:t> </a:t>
                      </a:r>
                      <a:r>
                        <a:rPr lang="pt-PT" sz="1800" dirty="0">
                          <a:effectLst/>
                        </a:rPr>
                        <a:t>das</a:t>
                      </a:r>
                      <a:r>
                        <a:rPr lang="pt-PT" sz="1800" spc="5" dirty="0">
                          <a:effectLst/>
                        </a:rPr>
                        <a:t> </a:t>
                      </a:r>
                      <a:r>
                        <a:rPr lang="pt-PT" sz="1800" dirty="0">
                          <a:effectLst/>
                        </a:rPr>
                        <a:t>Atividades</a:t>
                      </a:r>
                      <a:r>
                        <a:rPr lang="pt-PT" sz="1800" spc="25" dirty="0">
                          <a:effectLst/>
                        </a:rPr>
                        <a:t> </a:t>
                      </a:r>
                      <a:r>
                        <a:rPr lang="pt-PT" sz="1800" dirty="0">
                          <a:effectLst/>
                        </a:rPr>
                        <a:t>das</a:t>
                      </a:r>
                      <a:r>
                        <a:rPr lang="pt-PT" sz="1800" spc="30" dirty="0">
                          <a:effectLst/>
                        </a:rPr>
                        <a:t> </a:t>
                      </a:r>
                      <a:r>
                        <a:rPr lang="pt-PT" sz="1800" dirty="0">
                          <a:effectLst/>
                        </a:rPr>
                        <a:t>Áreas</a:t>
                      </a:r>
                      <a:r>
                        <a:rPr lang="pt-PT" sz="1800" spc="5" dirty="0">
                          <a:effectLst/>
                        </a:rPr>
                        <a:t> </a:t>
                      </a:r>
                      <a:r>
                        <a:rPr lang="pt-PT" sz="1800" dirty="0">
                          <a:effectLst/>
                        </a:rPr>
                        <a:t>de</a:t>
                      </a:r>
                      <a:r>
                        <a:rPr lang="pt-PT" sz="1800" spc="25" dirty="0">
                          <a:effectLst/>
                        </a:rPr>
                        <a:t> </a:t>
                      </a:r>
                      <a:r>
                        <a:rPr lang="pt-PT" sz="1800" dirty="0">
                          <a:effectLst/>
                        </a:rPr>
                        <a:t>Atuação</a:t>
                      </a:r>
                      <a:r>
                        <a:rPr lang="pt-PT" sz="1800" spc="20" dirty="0">
                          <a:effectLst/>
                        </a:rPr>
                        <a:t> </a:t>
                      </a:r>
                      <a:r>
                        <a:rPr lang="pt-PT" sz="1800" dirty="0">
                          <a:effectLst/>
                        </a:rPr>
                        <a:t>do</a:t>
                      </a:r>
                      <a:r>
                        <a:rPr lang="pt-PT" sz="1800" spc="30" dirty="0">
                          <a:effectLst/>
                        </a:rPr>
                        <a:t> </a:t>
                      </a:r>
                      <a:r>
                        <a:rPr lang="pt-PT" sz="1800" spc="-20" dirty="0">
                          <a:effectLst/>
                        </a:rPr>
                        <a:t>RPPS</a:t>
                      </a:r>
                      <a:endParaRPr lang="pt-B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3667826013"/>
                  </a:ext>
                </a:extLst>
              </a:tr>
              <a:tr h="461317">
                <a:tc>
                  <a:txBody>
                    <a:bodyPr/>
                    <a:lstStyle/>
                    <a:p>
                      <a:pPr marL="64135">
                        <a:lnSpc>
                          <a:spcPts val="1250"/>
                        </a:lnSpc>
                        <a:spcBef>
                          <a:spcPts val="20"/>
                        </a:spcBef>
                        <a:spcAft>
                          <a:spcPts val="0"/>
                        </a:spcAft>
                      </a:pPr>
                      <a:endParaRPr lang="pt-PT" sz="1800" dirty="0">
                        <a:effectLst/>
                      </a:endParaRPr>
                    </a:p>
                    <a:p>
                      <a:pPr marL="64135">
                        <a:lnSpc>
                          <a:spcPts val="1250"/>
                        </a:lnSpc>
                        <a:spcBef>
                          <a:spcPts val="20"/>
                        </a:spcBef>
                        <a:spcAft>
                          <a:spcPts val="0"/>
                        </a:spcAft>
                      </a:pPr>
                      <a:r>
                        <a:rPr lang="pt-PT" sz="1800" dirty="0">
                          <a:effectLst/>
                        </a:rPr>
                        <a:t>1.2</a:t>
                      </a:r>
                      <a:r>
                        <a:rPr lang="pt-PT" sz="1800" spc="15" dirty="0">
                          <a:effectLst/>
                        </a:rPr>
                        <a:t> </a:t>
                      </a:r>
                      <a:r>
                        <a:rPr lang="pt-PT" sz="1800" dirty="0">
                          <a:effectLst/>
                        </a:rPr>
                        <a:t>-</a:t>
                      </a:r>
                      <a:r>
                        <a:rPr lang="pt-PT" sz="1800" spc="20" dirty="0">
                          <a:effectLst/>
                        </a:rPr>
                        <a:t> </a:t>
                      </a:r>
                      <a:r>
                        <a:rPr lang="pt-PT" sz="1800" dirty="0">
                          <a:effectLst/>
                        </a:rPr>
                        <a:t>Manualização</a:t>
                      </a:r>
                      <a:r>
                        <a:rPr lang="pt-PT" sz="1800" spc="5" dirty="0">
                          <a:effectLst/>
                        </a:rPr>
                        <a:t> </a:t>
                      </a:r>
                      <a:r>
                        <a:rPr lang="pt-PT" sz="1800" dirty="0">
                          <a:effectLst/>
                        </a:rPr>
                        <a:t>das</a:t>
                      </a:r>
                      <a:r>
                        <a:rPr lang="pt-PT" sz="1800" spc="15" dirty="0">
                          <a:effectLst/>
                        </a:rPr>
                        <a:t> </a:t>
                      </a:r>
                      <a:r>
                        <a:rPr lang="pt-PT" sz="1800" dirty="0">
                          <a:effectLst/>
                        </a:rPr>
                        <a:t>Atividades</a:t>
                      </a:r>
                      <a:r>
                        <a:rPr lang="pt-PT" sz="1800" spc="30" dirty="0">
                          <a:effectLst/>
                        </a:rPr>
                        <a:t> </a:t>
                      </a:r>
                      <a:r>
                        <a:rPr lang="pt-PT" sz="1800" dirty="0">
                          <a:effectLst/>
                        </a:rPr>
                        <a:t>das</a:t>
                      </a:r>
                      <a:r>
                        <a:rPr lang="pt-PT" sz="1800" spc="20" dirty="0">
                          <a:effectLst/>
                        </a:rPr>
                        <a:t> </a:t>
                      </a:r>
                      <a:r>
                        <a:rPr lang="pt-PT" sz="1800" dirty="0">
                          <a:effectLst/>
                        </a:rPr>
                        <a:t>Áreas de</a:t>
                      </a:r>
                      <a:r>
                        <a:rPr lang="pt-PT" sz="1800" spc="15" dirty="0">
                          <a:effectLst/>
                        </a:rPr>
                        <a:t> </a:t>
                      </a:r>
                      <a:r>
                        <a:rPr lang="pt-PT" sz="1800" dirty="0">
                          <a:effectLst/>
                        </a:rPr>
                        <a:t>Atuação</a:t>
                      </a:r>
                      <a:r>
                        <a:rPr lang="pt-PT" sz="1800" spc="15" dirty="0">
                          <a:effectLst/>
                        </a:rPr>
                        <a:t> </a:t>
                      </a:r>
                      <a:r>
                        <a:rPr lang="pt-PT" sz="1800" dirty="0">
                          <a:effectLst/>
                        </a:rPr>
                        <a:t>do</a:t>
                      </a:r>
                      <a:r>
                        <a:rPr lang="pt-PT" sz="1800" spc="10" dirty="0">
                          <a:effectLst/>
                        </a:rPr>
                        <a:t> </a:t>
                      </a:r>
                      <a:r>
                        <a:rPr lang="pt-PT" sz="1800" spc="-20" dirty="0">
                          <a:effectLst/>
                        </a:rPr>
                        <a:t>RPPS</a:t>
                      </a:r>
                      <a:endParaRPr lang="pt-B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2899888104"/>
                  </a:ext>
                </a:extLst>
              </a:tr>
              <a:tr h="1326708">
                <a:tc>
                  <a:txBody>
                    <a:bodyPr/>
                    <a:lstStyle/>
                    <a:p>
                      <a:pPr marL="64135">
                        <a:spcBef>
                          <a:spcPts val="20"/>
                        </a:spcBef>
                        <a:spcAft>
                          <a:spcPts val="0"/>
                        </a:spcAft>
                      </a:pPr>
                      <a:endParaRPr lang="pt-PT" sz="1800" dirty="0">
                        <a:effectLst/>
                      </a:endParaRPr>
                    </a:p>
                    <a:p>
                      <a:pPr marL="64135">
                        <a:spcBef>
                          <a:spcPts val="20"/>
                        </a:spcBef>
                        <a:spcAft>
                          <a:spcPts val="0"/>
                        </a:spcAft>
                      </a:pPr>
                      <a:r>
                        <a:rPr lang="pt-PT" sz="1800" dirty="0">
                          <a:effectLst/>
                        </a:rPr>
                        <a:t>1.3</a:t>
                      </a:r>
                      <a:r>
                        <a:rPr lang="pt-PT" sz="1800" spc="30" dirty="0">
                          <a:effectLst/>
                        </a:rPr>
                        <a:t> </a:t>
                      </a:r>
                      <a:r>
                        <a:rPr lang="pt-PT" sz="1800" dirty="0">
                          <a:effectLst/>
                        </a:rPr>
                        <a:t>–</a:t>
                      </a:r>
                      <a:r>
                        <a:rPr lang="pt-PT" sz="1800" spc="40" dirty="0">
                          <a:effectLst/>
                        </a:rPr>
                        <a:t> </a:t>
                      </a:r>
                      <a:r>
                        <a:rPr lang="pt-PT" sz="1800" dirty="0">
                          <a:effectLst/>
                        </a:rPr>
                        <a:t>Certificação</a:t>
                      </a:r>
                      <a:r>
                        <a:rPr lang="pt-PT" sz="1800" spc="20" dirty="0">
                          <a:effectLst/>
                        </a:rPr>
                        <a:t> </a:t>
                      </a:r>
                      <a:r>
                        <a:rPr lang="pt-PT" sz="1800" dirty="0">
                          <a:effectLst/>
                        </a:rPr>
                        <a:t>dos</a:t>
                      </a:r>
                      <a:r>
                        <a:rPr lang="pt-PT" sz="1800" spc="15" dirty="0">
                          <a:effectLst/>
                        </a:rPr>
                        <a:t> </a:t>
                      </a:r>
                      <a:r>
                        <a:rPr lang="pt-PT" sz="1800" dirty="0">
                          <a:effectLst/>
                        </a:rPr>
                        <a:t>Dirigentes,</a:t>
                      </a:r>
                      <a:r>
                        <a:rPr lang="pt-PT" sz="1800" spc="15" dirty="0">
                          <a:effectLst/>
                        </a:rPr>
                        <a:t> </a:t>
                      </a:r>
                      <a:r>
                        <a:rPr lang="pt-PT" sz="1800" dirty="0">
                          <a:effectLst/>
                        </a:rPr>
                        <a:t>Membros</a:t>
                      </a:r>
                      <a:r>
                        <a:rPr lang="pt-PT" sz="1800" spc="10" dirty="0">
                          <a:effectLst/>
                        </a:rPr>
                        <a:t> </a:t>
                      </a:r>
                      <a:r>
                        <a:rPr lang="pt-PT" sz="1800" dirty="0">
                          <a:effectLst/>
                        </a:rPr>
                        <a:t>dos</a:t>
                      </a:r>
                      <a:r>
                        <a:rPr lang="pt-PT" sz="1800" spc="15" dirty="0">
                          <a:effectLst/>
                        </a:rPr>
                        <a:t> </a:t>
                      </a:r>
                      <a:r>
                        <a:rPr lang="pt-PT" sz="1800" dirty="0">
                          <a:effectLst/>
                        </a:rPr>
                        <a:t>Conselhos</a:t>
                      </a:r>
                      <a:r>
                        <a:rPr lang="pt-PT" sz="1800" spc="30" dirty="0">
                          <a:effectLst/>
                        </a:rPr>
                        <a:t> </a:t>
                      </a:r>
                      <a:r>
                        <a:rPr lang="pt-PT" sz="1800" dirty="0">
                          <a:effectLst/>
                        </a:rPr>
                        <a:t>Deliberativo</a:t>
                      </a:r>
                      <a:r>
                        <a:rPr lang="pt-PT" sz="1800" spc="20" dirty="0">
                          <a:effectLst/>
                        </a:rPr>
                        <a:t> </a:t>
                      </a:r>
                      <a:r>
                        <a:rPr lang="pt-PT" sz="1800" dirty="0">
                          <a:effectLst/>
                        </a:rPr>
                        <a:t>e</a:t>
                      </a:r>
                      <a:r>
                        <a:rPr lang="pt-PT" sz="1800" spc="45" dirty="0">
                          <a:effectLst/>
                        </a:rPr>
                        <a:t> </a:t>
                      </a:r>
                      <a:r>
                        <a:rPr lang="pt-PT" sz="1800" dirty="0">
                          <a:effectLst/>
                        </a:rPr>
                        <a:t>Fiscal,</a:t>
                      </a:r>
                      <a:r>
                        <a:rPr lang="pt-PT" sz="1800" spc="30" dirty="0">
                          <a:effectLst/>
                        </a:rPr>
                        <a:t> </a:t>
                      </a:r>
                      <a:r>
                        <a:rPr lang="pt-PT" sz="1800" dirty="0">
                          <a:effectLst/>
                        </a:rPr>
                        <a:t>do</a:t>
                      </a:r>
                      <a:r>
                        <a:rPr lang="pt-PT" sz="1800" spc="45" dirty="0">
                          <a:effectLst/>
                        </a:rPr>
                        <a:t> </a:t>
                      </a:r>
                      <a:r>
                        <a:rPr lang="pt-PT" sz="1800" spc="-10" dirty="0">
                          <a:effectLst/>
                        </a:rPr>
                        <a:t>Responsável</a:t>
                      </a:r>
                    </a:p>
                    <a:p>
                      <a:pPr marL="64135">
                        <a:spcBef>
                          <a:spcPts val="20"/>
                        </a:spcBef>
                        <a:spcAft>
                          <a:spcPts val="0"/>
                        </a:spcAft>
                      </a:pPr>
                      <a:endParaRPr lang="pt-BR" sz="1800" dirty="0">
                        <a:effectLst/>
                      </a:endParaRPr>
                    </a:p>
                    <a:p>
                      <a:pPr marL="64135">
                        <a:lnSpc>
                          <a:spcPts val="1250"/>
                        </a:lnSpc>
                        <a:spcBef>
                          <a:spcPts val="35"/>
                        </a:spcBef>
                        <a:spcAft>
                          <a:spcPts val="0"/>
                        </a:spcAft>
                      </a:pPr>
                      <a:r>
                        <a:rPr lang="pt-PT" sz="1800" dirty="0">
                          <a:effectLst/>
                        </a:rPr>
                        <a:t>pela</a:t>
                      </a:r>
                      <a:r>
                        <a:rPr lang="pt-PT" sz="1800" spc="20" dirty="0">
                          <a:effectLst/>
                        </a:rPr>
                        <a:t> </a:t>
                      </a:r>
                      <a:r>
                        <a:rPr lang="pt-PT" sz="1800" dirty="0">
                          <a:effectLst/>
                        </a:rPr>
                        <a:t>Gestão</a:t>
                      </a:r>
                      <a:r>
                        <a:rPr lang="pt-PT" sz="1800" spc="10" dirty="0">
                          <a:effectLst/>
                        </a:rPr>
                        <a:t> </a:t>
                      </a:r>
                      <a:r>
                        <a:rPr lang="pt-PT" sz="1800" dirty="0">
                          <a:effectLst/>
                        </a:rPr>
                        <a:t>das</a:t>
                      </a:r>
                      <a:r>
                        <a:rPr lang="pt-PT" sz="1800" spc="20" dirty="0">
                          <a:effectLst/>
                        </a:rPr>
                        <a:t> </a:t>
                      </a:r>
                      <a:r>
                        <a:rPr lang="pt-PT" sz="1800" dirty="0">
                          <a:effectLst/>
                        </a:rPr>
                        <a:t>aplicações</a:t>
                      </a:r>
                      <a:r>
                        <a:rPr lang="pt-PT" sz="1800" spc="25" dirty="0">
                          <a:effectLst/>
                        </a:rPr>
                        <a:t> </a:t>
                      </a:r>
                      <a:r>
                        <a:rPr lang="pt-PT" sz="1800" dirty="0">
                          <a:effectLst/>
                        </a:rPr>
                        <a:t>dos</a:t>
                      </a:r>
                      <a:r>
                        <a:rPr lang="pt-PT" sz="1800" spc="5" dirty="0">
                          <a:effectLst/>
                        </a:rPr>
                        <a:t> </a:t>
                      </a:r>
                      <a:r>
                        <a:rPr lang="pt-PT" sz="1800" dirty="0">
                          <a:effectLst/>
                        </a:rPr>
                        <a:t>Recursos</a:t>
                      </a:r>
                      <a:r>
                        <a:rPr lang="pt-PT" sz="1800" spc="20" dirty="0">
                          <a:effectLst/>
                        </a:rPr>
                        <a:t> </a:t>
                      </a:r>
                      <a:r>
                        <a:rPr lang="pt-PT" sz="1800" dirty="0">
                          <a:effectLst/>
                        </a:rPr>
                        <a:t>e</a:t>
                      </a:r>
                      <a:r>
                        <a:rPr lang="pt-PT" sz="1800" spc="10" dirty="0">
                          <a:effectLst/>
                        </a:rPr>
                        <a:t> </a:t>
                      </a:r>
                      <a:r>
                        <a:rPr lang="pt-PT" sz="1800" dirty="0">
                          <a:effectLst/>
                        </a:rPr>
                        <a:t>Membros</a:t>
                      </a:r>
                      <a:r>
                        <a:rPr lang="pt-PT" sz="1800" spc="20" dirty="0">
                          <a:effectLst/>
                        </a:rPr>
                        <a:t> </a:t>
                      </a:r>
                      <a:r>
                        <a:rPr lang="pt-PT" sz="1800" dirty="0">
                          <a:effectLst/>
                        </a:rPr>
                        <a:t>do</a:t>
                      </a:r>
                      <a:r>
                        <a:rPr lang="pt-PT" sz="1800" spc="15" dirty="0">
                          <a:effectLst/>
                        </a:rPr>
                        <a:t> </a:t>
                      </a:r>
                      <a:r>
                        <a:rPr lang="pt-PT" sz="1800" dirty="0">
                          <a:effectLst/>
                        </a:rPr>
                        <a:t>Comitê</a:t>
                      </a:r>
                      <a:r>
                        <a:rPr lang="pt-PT" sz="1800" spc="20" dirty="0">
                          <a:effectLst/>
                        </a:rPr>
                        <a:t> </a:t>
                      </a:r>
                      <a:r>
                        <a:rPr lang="pt-PT" sz="1800" dirty="0">
                          <a:effectLst/>
                        </a:rPr>
                        <a:t>de</a:t>
                      </a:r>
                      <a:r>
                        <a:rPr lang="pt-PT" sz="1800" spc="20" dirty="0">
                          <a:effectLst/>
                        </a:rPr>
                        <a:t> </a:t>
                      </a:r>
                      <a:r>
                        <a:rPr lang="pt-PT" sz="1800" spc="-10" dirty="0">
                          <a:effectLst/>
                        </a:rPr>
                        <a:t>Investimentos</a:t>
                      </a:r>
                      <a:endParaRPr lang="pt-B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1949577912"/>
                  </a:ext>
                </a:extLst>
              </a:tr>
              <a:tr h="464685">
                <a:tc>
                  <a:txBody>
                    <a:bodyPr/>
                    <a:lstStyle/>
                    <a:p>
                      <a:pPr marL="64135">
                        <a:lnSpc>
                          <a:spcPts val="1250"/>
                        </a:lnSpc>
                        <a:spcBef>
                          <a:spcPts val="30"/>
                        </a:spcBef>
                        <a:spcAft>
                          <a:spcPts val="0"/>
                        </a:spcAft>
                      </a:pPr>
                      <a:endParaRPr lang="pt-PT" sz="1800" dirty="0">
                        <a:effectLst/>
                      </a:endParaRPr>
                    </a:p>
                    <a:p>
                      <a:pPr marL="64135">
                        <a:lnSpc>
                          <a:spcPts val="1250"/>
                        </a:lnSpc>
                        <a:spcBef>
                          <a:spcPts val="30"/>
                        </a:spcBef>
                        <a:spcAft>
                          <a:spcPts val="0"/>
                        </a:spcAft>
                      </a:pPr>
                      <a:r>
                        <a:rPr lang="pt-PT" sz="1800" dirty="0">
                          <a:effectLst/>
                        </a:rPr>
                        <a:t>1.4</a:t>
                      </a:r>
                      <a:r>
                        <a:rPr lang="pt-PT" sz="1800" spc="15" dirty="0">
                          <a:effectLst/>
                        </a:rPr>
                        <a:t> </a:t>
                      </a:r>
                      <a:r>
                        <a:rPr lang="pt-PT" sz="1800" dirty="0">
                          <a:effectLst/>
                        </a:rPr>
                        <a:t>-</a:t>
                      </a:r>
                      <a:r>
                        <a:rPr lang="pt-PT" sz="1800" spc="20" dirty="0">
                          <a:effectLst/>
                        </a:rPr>
                        <a:t> </a:t>
                      </a:r>
                      <a:r>
                        <a:rPr lang="pt-PT" sz="1800" dirty="0">
                          <a:effectLst/>
                        </a:rPr>
                        <a:t>Estrutura</a:t>
                      </a:r>
                      <a:r>
                        <a:rPr lang="pt-PT" sz="1800" spc="25" dirty="0">
                          <a:effectLst/>
                        </a:rPr>
                        <a:t> </a:t>
                      </a:r>
                      <a:r>
                        <a:rPr lang="pt-PT" sz="1800" dirty="0">
                          <a:effectLst/>
                        </a:rPr>
                        <a:t>de</a:t>
                      </a:r>
                      <a:r>
                        <a:rPr lang="pt-PT" sz="1800" spc="20" dirty="0">
                          <a:effectLst/>
                        </a:rPr>
                        <a:t> </a:t>
                      </a:r>
                      <a:r>
                        <a:rPr lang="pt-PT" sz="1800" dirty="0">
                          <a:effectLst/>
                        </a:rPr>
                        <a:t>Controle</a:t>
                      </a:r>
                      <a:r>
                        <a:rPr lang="pt-PT" sz="1800" spc="20" dirty="0">
                          <a:effectLst/>
                        </a:rPr>
                        <a:t> </a:t>
                      </a:r>
                      <a:r>
                        <a:rPr lang="pt-PT" sz="1800" spc="-10" dirty="0">
                          <a:effectLst/>
                        </a:rPr>
                        <a:t>Interno</a:t>
                      </a:r>
                      <a:endParaRPr lang="pt-B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1704227661"/>
                  </a:ext>
                </a:extLst>
              </a:tr>
              <a:tr h="461317">
                <a:tc>
                  <a:txBody>
                    <a:bodyPr/>
                    <a:lstStyle/>
                    <a:p>
                      <a:pPr marL="64135">
                        <a:lnSpc>
                          <a:spcPts val="1250"/>
                        </a:lnSpc>
                        <a:spcBef>
                          <a:spcPts val="20"/>
                        </a:spcBef>
                        <a:spcAft>
                          <a:spcPts val="0"/>
                        </a:spcAft>
                      </a:pPr>
                      <a:endParaRPr lang="pt-PT" sz="1800" dirty="0">
                        <a:effectLst/>
                      </a:endParaRPr>
                    </a:p>
                    <a:p>
                      <a:pPr marL="64135">
                        <a:lnSpc>
                          <a:spcPts val="1250"/>
                        </a:lnSpc>
                        <a:spcBef>
                          <a:spcPts val="20"/>
                        </a:spcBef>
                        <a:spcAft>
                          <a:spcPts val="0"/>
                        </a:spcAft>
                      </a:pPr>
                      <a:r>
                        <a:rPr lang="pt-PT" sz="1800" dirty="0">
                          <a:effectLst/>
                        </a:rPr>
                        <a:t>1.5</a:t>
                      </a:r>
                      <a:r>
                        <a:rPr lang="pt-PT" sz="1800" spc="15" dirty="0">
                          <a:effectLst/>
                        </a:rPr>
                        <a:t> </a:t>
                      </a:r>
                      <a:r>
                        <a:rPr lang="pt-PT" sz="1800" dirty="0">
                          <a:effectLst/>
                        </a:rPr>
                        <a:t>-</a:t>
                      </a:r>
                      <a:r>
                        <a:rPr lang="pt-PT" sz="1800" spc="20" dirty="0">
                          <a:effectLst/>
                        </a:rPr>
                        <a:t> </a:t>
                      </a:r>
                      <a:r>
                        <a:rPr lang="pt-PT" sz="1800" dirty="0">
                          <a:effectLst/>
                        </a:rPr>
                        <a:t>Política</a:t>
                      </a:r>
                      <a:r>
                        <a:rPr lang="pt-PT" sz="1800" spc="15" dirty="0">
                          <a:effectLst/>
                        </a:rPr>
                        <a:t> </a:t>
                      </a:r>
                      <a:r>
                        <a:rPr lang="pt-PT" sz="1800" dirty="0">
                          <a:effectLst/>
                        </a:rPr>
                        <a:t>de</a:t>
                      </a:r>
                      <a:r>
                        <a:rPr lang="pt-PT" sz="1800" spc="20" dirty="0">
                          <a:effectLst/>
                        </a:rPr>
                        <a:t> </a:t>
                      </a:r>
                      <a:r>
                        <a:rPr lang="pt-PT" sz="1800" dirty="0">
                          <a:effectLst/>
                        </a:rPr>
                        <a:t>Segurança</a:t>
                      </a:r>
                      <a:r>
                        <a:rPr lang="pt-PT" sz="1800" spc="15" dirty="0">
                          <a:effectLst/>
                        </a:rPr>
                        <a:t> </a:t>
                      </a:r>
                      <a:r>
                        <a:rPr lang="pt-PT" sz="1800" dirty="0">
                          <a:effectLst/>
                        </a:rPr>
                        <a:t>da</a:t>
                      </a:r>
                      <a:r>
                        <a:rPr lang="pt-PT" sz="1800" spc="20" dirty="0">
                          <a:effectLst/>
                        </a:rPr>
                        <a:t> </a:t>
                      </a:r>
                      <a:r>
                        <a:rPr lang="pt-PT" sz="1800" spc="-10" dirty="0">
                          <a:effectLst/>
                        </a:rPr>
                        <a:t>Informação</a:t>
                      </a:r>
                      <a:endParaRPr lang="pt-B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883279664"/>
                  </a:ext>
                </a:extLst>
              </a:tr>
              <a:tr h="1326708">
                <a:tc>
                  <a:txBody>
                    <a:bodyPr/>
                    <a:lstStyle/>
                    <a:p>
                      <a:pPr marL="64135">
                        <a:spcBef>
                          <a:spcPts val="20"/>
                        </a:spcBef>
                        <a:spcAft>
                          <a:spcPts val="0"/>
                        </a:spcAft>
                      </a:pPr>
                      <a:endParaRPr lang="pt-PT" sz="1800" dirty="0">
                        <a:effectLst/>
                      </a:endParaRPr>
                    </a:p>
                    <a:p>
                      <a:pPr marL="64135">
                        <a:spcBef>
                          <a:spcPts val="20"/>
                        </a:spcBef>
                        <a:spcAft>
                          <a:spcPts val="0"/>
                        </a:spcAft>
                      </a:pPr>
                      <a:r>
                        <a:rPr lang="pt-PT" sz="1800" dirty="0">
                          <a:effectLst/>
                        </a:rPr>
                        <a:t>1.6</a:t>
                      </a:r>
                      <a:r>
                        <a:rPr lang="pt-PT" sz="1800" spc="180" dirty="0">
                          <a:effectLst/>
                        </a:rPr>
                        <a:t> </a:t>
                      </a:r>
                      <a:r>
                        <a:rPr lang="pt-PT" sz="1800" dirty="0">
                          <a:effectLst/>
                        </a:rPr>
                        <a:t>-</a:t>
                      </a:r>
                      <a:r>
                        <a:rPr lang="pt-PT" sz="1800" spc="190" dirty="0">
                          <a:effectLst/>
                        </a:rPr>
                        <a:t> </a:t>
                      </a:r>
                      <a:r>
                        <a:rPr lang="pt-PT" sz="1800" dirty="0">
                          <a:effectLst/>
                        </a:rPr>
                        <a:t>Gestão</a:t>
                      </a:r>
                      <a:r>
                        <a:rPr lang="pt-PT" sz="1800" spc="170" dirty="0">
                          <a:effectLst/>
                        </a:rPr>
                        <a:t> </a:t>
                      </a:r>
                      <a:r>
                        <a:rPr lang="pt-PT" sz="1800" dirty="0">
                          <a:effectLst/>
                        </a:rPr>
                        <a:t>e</a:t>
                      </a:r>
                      <a:r>
                        <a:rPr lang="pt-PT" sz="1800" spc="185" dirty="0">
                          <a:effectLst/>
                        </a:rPr>
                        <a:t> </a:t>
                      </a:r>
                      <a:r>
                        <a:rPr lang="pt-PT" sz="1800" dirty="0">
                          <a:effectLst/>
                        </a:rPr>
                        <a:t>Controle</a:t>
                      </a:r>
                      <a:r>
                        <a:rPr lang="pt-PT" sz="1800" spc="175" dirty="0">
                          <a:effectLst/>
                        </a:rPr>
                        <a:t> </a:t>
                      </a:r>
                      <a:r>
                        <a:rPr lang="pt-PT" sz="1800" dirty="0">
                          <a:effectLst/>
                        </a:rPr>
                        <a:t>da</a:t>
                      </a:r>
                      <a:r>
                        <a:rPr lang="pt-PT" sz="1800" spc="195" dirty="0">
                          <a:effectLst/>
                        </a:rPr>
                        <a:t> </a:t>
                      </a:r>
                      <a:r>
                        <a:rPr lang="pt-PT" sz="1800" dirty="0">
                          <a:effectLst/>
                        </a:rPr>
                        <a:t>Base</a:t>
                      </a:r>
                      <a:r>
                        <a:rPr lang="pt-PT" sz="1800" spc="185" dirty="0">
                          <a:effectLst/>
                        </a:rPr>
                        <a:t> </a:t>
                      </a:r>
                      <a:r>
                        <a:rPr lang="pt-PT" sz="1800" dirty="0">
                          <a:effectLst/>
                        </a:rPr>
                        <a:t>de</a:t>
                      </a:r>
                      <a:r>
                        <a:rPr lang="pt-PT" sz="1800" spc="195" dirty="0">
                          <a:effectLst/>
                        </a:rPr>
                        <a:t> </a:t>
                      </a:r>
                      <a:r>
                        <a:rPr lang="pt-PT" sz="1800" dirty="0">
                          <a:effectLst/>
                        </a:rPr>
                        <a:t>Dados</a:t>
                      </a:r>
                      <a:r>
                        <a:rPr lang="pt-PT" sz="1800" spc="185" dirty="0">
                          <a:effectLst/>
                        </a:rPr>
                        <a:t> </a:t>
                      </a:r>
                      <a:r>
                        <a:rPr lang="pt-PT" sz="1800" dirty="0">
                          <a:effectLst/>
                        </a:rPr>
                        <a:t>Cadastrais</a:t>
                      </a:r>
                      <a:r>
                        <a:rPr lang="pt-PT" sz="1800" spc="180" dirty="0">
                          <a:effectLst/>
                        </a:rPr>
                        <a:t> </a:t>
                      </a:r>
                      <a:r>
                        <a:rPr lang="pt-PT" sz="1800" dirty="0">
                          <a:effectLst/>
                        </a:rPr>
                        <a:t>dos</a:t>
                      </a:r>
                      <a:r>
                        <a:rPr lang="pt-PT" sz="1800" spc="180" dirty="0">
                          <a:effectLst/>
                        </a:rPr>
                        <a:t> </a:t>
                      </a:r>
                      <a:r>
                        <a:rPr lang="pt-PT" sz="1800" dirty="0">
                          <a:effectLst/>
                        </a:rPr>
                        <a:t>Servidores</a:t>
                      </a:r>
                      <a:r>
                        <a:rPr lang="pt-PT" sz="1800" spc="170" dirty="0">
                          <a:effectLst/>
                        </a:rPr>
                        <a:t> </a:t>
                      </a:r>
                      <a:r>
                        <a:rPr lang="pt-PT" sz="1800" dirty="0">
                          <a:effectLst/>
                        </a:rPr>
                        <a:t>Públicos,</a:t>
                      </a:r>
                      <a:r>
                        <a:rPr lang="pt-PT" sz="1800" spc="185" dirty="0">
                          <a:effectLst/>
                        </a:rPr>
                        <a:t> </a:t>
                      </a:r>
                      <a:r>
                        <a:rPr lang="pt-PT" sz="1800" dirty="0">
                          <a:effectLst/>
                        </a:rPr>
                        <a:t>Aposentados</a:t>
                      </a:r>
                      <a:r>
                        <a:rPr lang="pt-PT" sz="1800" spc="190" dirty="0">
                          <a:effectLst/>
                        </a:rPr>
                        <a:t> </a:t>
                      </a:r>
                      <a:r>
                        <a:rPr lang="pt-PT" sz="1800" spc="-50" dirty="0">
                          <a:effectLst/>
                        </a:rPr>
                        <a:t>e</a:t>
                      </a:r>
                      <a:endParaRPr lang="pt-BR" sz="1800" dirty="0">
                        <a:effectLst/>
                      </a:endParaRPr>
                    </a:p>
                    <a:p>
                      <a:pPr marL="64135">
                        <a:lnSpc>
                          <a:spcPts val="1250"/>
                        </a:lnSpc>
                        <a:spcBef>
                          <a:spcPts val="35"/>
                        </a:spcBef>
                        <a:spcAft>
                          <a:spcPts val="0"/>
                        </a:spcAft>
                      </a:pPr>
                      <a:r>
                        <a:rPr lang="pt-PT" sz="1800" spc="-10" dirty="0">
                          <a:effectLst/>
                        </a:rPr>
                        <a:t>Pensionistas</a:t>
                      </a:r>
                      <a:endParaRPr lang="pt-B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3429498579"/>
                  </a:ext>
                </a:extLst>
              </a:tr>
            </a:tbl>
          </a:graphicData>
        </a:graphic>
      </p:graphicFrame>
    </p:spTree>
    <p:extLst>
      <p:ext uri="{BB962C8B-B14F-4D97-AF65-F5344CB8AC3E}">
        <p14:creationId xmlns:p14="http://schemas.microsoft.com/office/powerpoint/2010/main" val="10174382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76713638-4122-1F2F-1E23-E5329BC7709D}"/>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957513" y="832185"/>
            <a:ext cx="4687660" cy="2596815"/>
          </a:xfrm>
          <a:prstGeom prst="rect">
            <a:avLst/>
          </a:prstGeom>
          <a:noFill/>
          <a:extLst>
            <a:ext uri="{909E8E84-426E-40DD-AFC4-6F175D3DCCD1}">
              <a14:hiddenFill xmlns:a14="http://schemas.microsoft.com/office/drawing/2010/main">
                <a:solidFill>
                  <a:srgbClr val="FFFFFF"/>
                </a:solidFill>
              </a14:hiddenFill>
            </a:ext>
          </a:extLst>
        </p:spPr>
      </p:pic>
      <p:pic>
        <p:nvPicPr>
          <p:cNvPr id="4" name="Imagem 3">
            <a:extLst>
              <a:ext uri="{FF2B5EF4-FFF2-40B4-BE49-F238E27FC236}">
                <a16:creationId xmlns:a16="http://schemas.microsoft.com/office/drawing/2014/main" id="{6CE6C8E3-D0F1-350F-C4C2-92A41737827E}"/>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9179705" y="358714"/>
            <a:ext cx="2715330" cy="325839"/>
          </a:xfrm>
          <a:prstGeom prst="rect">
            <a:avLst/>
          </a:prstGeom>
        </p:spPr>
      </p:pic>
      <p:sp>
        <p:nvSpPr>
          <p:cNvPr id="6" name="CaixaDeTexto 5">
            <a:extLst>
              <a:ext uri="{FF2B5EF4-FFF2-40B4-BE49-F238E27FC236}">
                <a16:creationId xmlns:a16="http://schemas.microsoft.com/office/drawing/2014/main" id="{45DEDF75-122D-DDDE-1036-113BD1FCA57C}"/>
              </a:ext>
            </a:extLst>
          </p:cNvPr>
          <p:cNvSpPr txBox="1"/>
          <p:nvPr/>
        </p:nvSpPr>
        <p:spPr>
          <a:xfrm>
            <a:off x="1143000" y="3861138"/>
            <a:ext cx="10156372" cy="1785104"/>
          </a:xfrm>
          <a:prstGeom prst="rect">
            <a:avLst/>
          </a:prstGeom>
          <a:noFill/>
        </p:spPr>
        <p:txBody>
          <a:bodyPr wrap="square">
            <a:spAutoFit/>
          </a:bodyPr>
          <a:lstStyle/>
          <a:p>
            <a:pPr algn="ctr"/>
            <a:r>
              <a:rPr lang="pt-BR" sz="2800" b="1" dirty="0"/>
              <a:t>No link abaixo tem o passo a passo para inserir as informações no </a:t>
            </a:r>
            <a:r>
              <a:rPr lang="pt-BR" sz="2800" b="1" dirty="0" err="1"/>
              <a:t>cadprev</a:t>
            </a:r>
            <a:endParaRPr lang="pt-BR" dirty="0"/>
          </a:p>
          <a:p>
            <a:endParaRPr lang="pt-BR" dirty="0"/>
          </a:p>
          <a:p>
            <a:r>
              <a:rPr lang="pt-BR" dirty="0"/>
              <a:t>https://www.gov.br/previdencia/pt-br/assuntos/rpps/pro-gestao-rpps-certificacao-institucional/REQUISITOSDIRIGENTESENVIODOCUMENTOS.pdf</a:t>
            </a:r>
          </a:p>
        </p:txBody>
      </p:sp>
    </p:spTree>
    <p:extLst>
      <p:ext uri="{BB962C8B-B14F-4D97-AF65-F5344CB8AC3E}">
        <p14:creationId xmlns:p14="http://schemas.microsoft.com/office/powerpoint/2010/main" val="80918686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descr="Forma&#10;&#10;Descrição gerada automaticamente com confiança baixa">
            <a:extLst>
              <a:ext uri="{FF2B5EF4-FFF2-40B4-BE49-F238E27FC236}">
                <a16:creationId xmlns:a16="http://schemas.microsoft.com/office/drawing/2014/main" id="{52EE4E4E-E171-C88F-842E-840B608AE1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6" name="Imagem 5">
            <a:extLst>
              <a:ext uri="{FF2B5EF4-FFF2-40B4-BE49-F238E27FC236}">
                <a16:creationId xmlns:a16="http://schemas.microsoft.com/office/drawing/2014/main" id="{288140CF-00E2-453B-4189-B42FB18D6818}"/>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9936417" y="265702"/>
            <a:ext cx="1876525" cy="225183"/>
          </a:xfrm>
          <a:prstGeom prst="rect">
            <a:avLst/>
          </a:prstGeom>
        </p:spPr>
      </p:pic>
      <p:sp>
        <p:nvSpPr>
          <p:cNvPr id="4" name="CaixaDeTexto 3">
            <a:extLst>
              <a:ext uri="{FF2B5EF4-FFF2-40B4-BE49-F238E27FC236}">
                <a16:creationId xmlns:a16="http://schemas.microsoft.com/office/drawing/2014/main" id="{D2F17DCA-8EC9-1204-72CE-B9FD8730A0AD}"/>
              </a:ext>
            </a:extLst>
          </p:cNvPr>
          <p:cNvSpPr txBox="1"/>
          <p:nvPr/>
        </p:nvSpPr>
        <p:spPr>
          <a:xfrm>
            <a:off x="770162" y="756587"/>
            <a:ext cx="10419571" cy="3666838"/>
          </a:xfrm>
          <a:prstGeom prst="rect">
            <a:avLst/>
          </a:prstGeom>
          <a:noFill/>
        </p:spPr>
        <p:txBody>
          <a:bodyPr wrap="square">
            <a:spAutoFit/>
          </a:bodyPr>
          <a:lstStyle/>
          <a:p>
            <a:pPr algn="just"/>
            <a:endParaRPr lang="pt-PT" sz="2000" dirty="0">
              <a:effectLst/>
              <a:ea typeface="Calibri" panose="020F0502020204030204" pitchFamily="34" charset="0"/>
            </a:endParaRPr>
          </a:p>
          <a:p>
            <a:pPr algn="just">
              <a:lnSpc>
                <a:spcPct val="150000"/>
              </a:lnSpc>
            </a:pPr>
            <a:r>
              <a:rPr lang="pt-PT" sz="2400" dirty="0">
                <a:effectLst/>
                <a:latin typeface="Calibri" panose="020F0502020204030204" pitchFamily="34" charset="0"/>
                <a:ea typeface="Calibri" panose="020F0502020204030204" pitchFamily="34" charset="0"/>
                <a:cs typeface="Calibri" panose="020F0502020204030204" pitchFamily="34" charset="0"/>
              </a:rPr>
              <a:t>O </a:t>
            </a:r>
            <a:r>
              <a:rPr lang="pt-PT" sz="2400" b="1" dirty="0">
                <a:effectLst/>
                <a:latin typeface="Calibri" panose="020F0502020204030204" pitchFamily="34" charset="0"/>
                <a:ea typeface="Calibri" panose="020F0502020204030204" pitchFamily="34" charset="0"/>
                <a:cs typeface="Calibri" panose="020F0502020204030204" pitchFamily="34" charset="0"/>
              </a:rPr>
              <a:t>mapeamento</a:t>
            </a:r>
            <a:r>
              <a:rPr lang="pt-PT" sz="2400" dirty="0">
                <a:effectLst/>
                <a:latin typeface="Calibri" panose="020F0502020204030204" pitchFamily="34" charset="0"/>
                <a:ea typeface="Calibri" panose="020F0502020204030204" pitchFamily="34" charset="0"/>
                <a:cs typeface="Calibri" panose="020F0502020204030204" pitchFamily="34" charset="0"/>
              </a:rPr>
              <a:t> e a modelagem de processos são ferramentas gerenciais que permitem à organização conhecer e compreender os processos de negócio por ela executados, os processos futuros a serem desenvolvidos, identificar informações, passos, responsáveis, fraquezas e potencialidades,</a:t>
            </a:r>
            <a:r>
              <a:rPr lang="pt-PT" sz="2400" spc="120" dirty="0">
                <a:effectLst/>
                <a:latin typeface="Calibri" panose="020F0502020204030204" pitchFamily="34" charset="0"/>
                <a:ea typeface="Calibri" panose="020F0502020204030204" pitchFamily="34" charset="0"/>
                <a:cs typeface="Calibri" panose="020F0502020204030204" pitchFamily="34" charset="0"/>
              </a:rPr>
              <a:t> </a:t>
            </a:r>
            <a:r>
              <a:rPr lang="pt-PT" sz="2400" dirty="0">
                <a:effectLst/>
                <a:latin typeface="Calibri" panose="020F0502020204030204" pitchFamily="34" charset="0"/>
                <a:ea typeface="Calibri" panose="020F0502020204030204" pitchFamily="34" charset="0"/>
                <a:cs typeface="Calibri" panose="020F0502020204030204" pitchFamily="34" charset="0"/>
              </a:rPr>
              <a:t>construir</a:t>
            </a:r>
            <a:r>
              <a:rPr lang="pt-PT" sz="2400" spc="120" dirty="0">
                <a:effectLst/>
                <a:latin typeface="Calibri" panose="020F0502020204030204" pitchFamily="34" charset="0"/>
                <a:ea typeface="Calibri" panose="020F0502020204030204" pitchFamily="34" charset="0"/>
                <a:cs typeface="Calibri" panose="020F0502020204030204" pitchFamily="34" charset="0"/>
              </a:rPr>
              <a:t> </a:t>
            </a:r>
            <a:r>
              <a:rPr lang="pt-PT" sz="2400" dirty="0">
                <a:effectLst/>
                <a:latin typeface="Calibri" panose="020F0502020204030204" pitchFamily="34" charset="0"/>
                <a:ea typeface="Calibri" panose="020F0502020204030204" pitchFamily="34" charset="0"/>
                <a:cs typeface="Calibri" panose="020F0502020204030204" pitchFamily="34" charset="0"/>
              </a:rPr>
              <a:t>indicadores</a:t>
            </a:r>
            <a:r>
              <a:rPr lang="pt-PT" sz="2400" spc="100" dirty="0">
                <a:effectLst/>
                <a:latin typeface="Calibri" panose="020F0502020204030204" pitchFamily="34" charset="0"/>
                <a:ea typeface="Calibri" panose="020F0502020204030204" pitchFamily="34" charset="0"/>
                <a:cs typeface="Calibri" panose="020F0502020204030204" pitchFamily="34" charset="0"/>
              </a:rPr>
              <a:t> </a:t>
            </a:r>
            <a:r>
              <a:rPr lang="pt-PT" sz="2400" dirty="0">
                <a:effectLst/>
                <a:latin typeface="Calibri" panose="020F0502020204030204" pitchFamily="34" charset="0"/>
                <a:ea typeface="Calibri" panose="020F0502020204030204" pitchFamily="34" charset="0"/>
                <a:cs typeface="Calibri" panose="020F0502020204030204" pitchFamily="34" charset="0"/>
              </a:rPr>
              <a:t>de</a:t>
            </a:r>
            <a:r>
              <a:rPr lang="pt-PT" sz="2400" spc="120" dirty="0">
                <a:effectLst/>
                <a:latin typeface="Calibri" panose="020F0502020204030204" pitchFamily="34" charset="0"/>
                <a:ea typeface="Calibri" panose="020F0502020204030204" pitchFamily="34" charset="0"/>
                <a:cs typeface="Calibri" panose="020F0502020204030204" pitchFamily="34" charset="0"/>
              </a:rPr>
              <a:t> </a:t>
            </a:r>
            <a:r>
              <a:rPr lang="pt-PT" sz="2400" dirty="0">
                <a:effectLst/>
                <a:latin typeface="Calibri" panose="020F0502020204030204" pitchFamily="34" charset="0"/>
                <a:ea typeface="Calibri" panose="020F0502020204030204" pitchFamily="34" charset="0"/>
                <a:cs typeface="Calibri" panose="020F0502020204030204" pitchFamily="34" charset="0"/>
              </a:rPr>
              <a:t>desempenho</a:t>
            </a:r>
            <a:r>
              <a:rPr lang="pt-PT" sz="2400" spc="130" dirty="0">
                <a:effectLst/>
                <a:latin typeface="Calibri" panose="020F0502020204030204" pitchFamily="34" charset="0"/>
                <a:ea typeface="Calibri" panose="020F0502020204030204" pitchFamily="34" charset="0"/>
                <a:cs typeface="Calibri" panose="020F0502020204030204" pitchFamily="34" charset="0"/>
              </a:rPr>
              <a:t> </a:t>
            </a:r>
            <a:r>
              <a:rPr lang="pt-PT" sz="2400" dirty="0">
                <a:effectLst/>
                <a:latin typeface="Calibri" panose="020F0502020204030204" pitchFamily="34" charset="0"/>
                <a:ea typeface="Calibri" panose="020F0502020204030204" pitchFamily="34" charset="0"/>
                <a:cs typeface="Calibri" panose="020F0502020204030204" pitchFamily="34" charset="0"/>
              </a:rPr>
              <a:t>e</a:t>
            </a:r>
            <a:r>
              <a:rPr lang="pt-PT" sz="2400" spc="105" dirty="0">
                <a:effectLst/>
                <a:latin typeface="Calibri" panose="020F0502020204030204" pitchFamily="34" charset="0"/>
                <a:ea typeface="Calibri" panose="020F0502020204030204" pitchFamily="34" charset="0"/>
                <a:cs typeface="Calibri" panose="020F0502020204030204" pitchFamily="34" charset="0"/>
              </a:rPr>
              <a:t> </a:t>
            </a:r>
            <a:r>
              <a:rPr lang="pt-PT" sz="2400" dirty="0">
                <a:effectLst/>
                <a:latin typeface="Calibri" panose="020F0502020204030204" pitchFamily="34" charset="0"/>
                <a:ea typeface="Calibri" panose="020F0502020204030204" pitchFamily="34" charset="0"/>
                <a:cs typeface="Calibri" panose="020F0502020204030204" pitchFamily="34" charset="0"/>
              </a:rPr>
              <a:t>aumentar</a:t>
            </a:r>
            <a:r>
              <a:rPr lang="pt-PT" sz="2400" spc="120" dirty="0">
                <a:effectLst/>
                <a:latin typeface="Calibri" panose="020F0502020204030204" pitchFamily="34" charset="0"/>
                <a:ea typeface="Calibri" panose="020F0502020204030204" pitchFamily="34" charset="0"/>
                <a:cs typeface="Calibri" panose="020F0502020204030204" pitchFamily="34" charset="0"/>
              </a:rPr>
              <a:t> </a:t>
            </a:r>
            <a:r>
              <a:rPr lang="pt-PT" sz="2400" dirty="0">
                <a:effectLst/>
                <a:latin typeface="Calibri" panose="020F0502020204030204" pitchFamily="34" charset="0"/>
                <a:ea typeface="Calibri" panose="020F0502020204030204" pitchFamily="34" charset="0"/>
                <a:cs typeface="Calibri" panose="020F0502020204030204" pitchFamily="34" charset="0"/>
              </a:rPr>
              <a:t>sua</a:t>
            </a:r>
            <a:r>
              <a:rPr lang="pt-PT" sz="2400" spc="120" dirty="0">
                <a:effectLst/>
                <a:latin typeface="Calibri" panose="020F0502020204030204" pitchFamily="34" charset="0"/>
                <a:ea typeface="Calibri" panose="020F0502020204030204" pitchFamily="34" charset="0"/>
                <a:cs typeface="Calibri" panose="020F0502020204030204" pitchFamily="34" charset="0"/>
              </a:rPr>
              <a:t> </a:t>
            </a:r>
            <a:r>
              <a:rPr lang="pt-PT" sz="2400" dirty="0">
                <a:effectLst/>
                <a:latin typeface="Calibri" panose="020F0502020204030204" pitchFamily="34" charset="0"/>
                <a:ea typeface="Calibri" panose="020F0502020204030204" pitchFamily="34" charset="0"/>
                <a:cs typeface="Calibri" panose="020F0502020204030204" pitchFamily="34" charset="0"/>
              </a:rPr>
              <a:t>eficácia</a:t>
            </a:r>
            <a:r>
              <a:rPr lang="pt-PT" sz="2400" spc="120" dirty="0">
                <a:effectLst/>
                <a:latin typeface="Calibri" panose="020F0502020204030204" pitchFamily="34" charset="0"/>
                <a:ea typeface="Calibri" panose="020F0502020204030204" pitchFamily="34" charset="0"/>
                <a:cs typeface="Calibri" panose="020F0502020204030204" pitchFamily="34" charset="0"/>
              </a:rPr>
              <a:t> </a:t>
            </a:r>
            <a:r>
              <a:rPr lang="pt-PT" sz="2400" dirty="0">
                <a:effectLst/>
                <a:latin typeface="Calibri" panose="020F0502020204030204" pitchFamily="34" charset="0"/>
                <a:ea typeface="Calibri" panose="020F0502020204030204" pitchFamily="34" charset="0"/>
                <a:cs typeface="Calibri" panose="020F0502020204030204" pitchFamily="34" charset="0"/>
              </a:rPr>
              <a:t>e</a:t>
            </a:r>
            <a:r>
              <a:rPr lang="pt-PT" sz="2400" spc="120" dirty="0">
                <a:effectLst/>
                <a:latin typeface="Calibri" panose="020F0502020204030204" pitchFamily="34" charset="0"/>
                <a:ea typeface="Calibri" panose="020F0502020204030204" pitchFamily="34" charset="0"/>
                <a:cs typeface="Calibri" panose="020F0502020204030204" pitchFamily="34" charset="0"/>
              </a:rPr>
              <a:t> </a:t>
            </a:r>
            <a:r>
              <a:rPr lang="pt-PT" sz="2400" dirty="0">
                <a:effectLst/>
                <a:latin typeface="Calibri" panose="020F0502020204030204" pitchFamily="34" charset="0"/>
                <a:ea typeface="Calibri" panose="020F0502020204030204" pitchFamily="34" charset="0"/>
                <a:cs typeface="Calibri" panose="020F0502020204030204" pitchFamily="34" charset="0"/>
              </a:rPr>
              <a:t>eficiência</a:t>
            </a:r>
            <a:r>
              <a:rPr lang="pt-PT" sz="2400" spc="120" dirty="0">
                <a:effectLst/>
                <a:latin typeface="Calibri" panose="020F0502020204030204" pitchFamily="34" charset="0"/>
                <a:ea typeface="Calibri" panose="020F0502020204030204" pitchFamily="34" charset="0"/>
                <a:cs typeface="Calibri" panose="020F0502020204030204" pitchFamily="34" charset="0"/>
              </a:rPr>
              <a:t> </a:t>
            </a:r>
            <a:r>
              <a:rPr lang="pt-PT" sz="2400" dirty="0">
                <a:effectLst/>
                <a:latin typeface="Calibri" panose="020F0502020204030204" pitchFamily="34" charset="0"/>
                <a:ea typeface="Calibri" panose="020F0502020204030204" pitchFamily="34" charset="0"/>
                <a:cs typeface="Calibri" panose="020F0502020204030204" pitchFamily="34" charset="0"/>
              </a:rPr>
              <a:t>com a melhoria do nível de qualidade dos produtos e serviços e do nível de satisfação dos clientes</a:t>
            </a:r>
            <a:endParaRPr lang="pt-BR" sz="2400" dirty="0">
              <a:latin typeface="Calibri" panose="020F0502020204030204" pitchFamily="34" charset="0"/>
              <a:ea typeface="Calibri" panose="020F0502020204030204" pitchFamily="34" charset="0"/>
              <a:cs typeface="Calibri" panose="020F0502020204030204" pitchFamily="34" charset="0"/>
            </a:endParaRPr>
          </a:p>
        </p:txBody>
      </p:sp>
      <p:sp>
        <p:nvSpPr>
          <p:cNvPr id="7" name="CaixaDeTexto 6">
            <a:extLst>
              <a:ext uri="{FF2B5EF4-FFF2-40B4-BE49-F238E27FC236}">
                <a16:creationId xmlns:a16="http://schemas.microsoft.com/office/drawing/2014/main" id="{614A5564-5AD8-889D-BCA5-78E2854C671F}"/>
              </a:ext>
            </a:extLst>
          </p:cNvPr>
          <p:cNvSpPr txBox="1"/>
          <p:nvPr/>
        </p:nvSpPr>
        <p:spPr>
          <a:xfrm>
            <a:off x="639535" y="4472258"/>
            <a:ext cx="10912929" cy="1697068"/>
          </a:xfrm>
          <a:prstGeom prst="rect">
            <a:avLst/>
          </a:prstGeom>
          <a:noFill/>
        </p:spPr>
        <p:txBody>
          <a:bodyPr wrap="square">
            <a:spAutoFit/>
          </a:bodyPr>
          <a:lstStyle/>
          <a:p>
            <a:pPr algn="just">
              <a:lnSpc>
                <a:spcPct val="150000"/>
              </a:lnSpc>
            </a:pPr>
            <a:r>
              <a:rPr lang="pt-PT" sz="2400" dirty="0">
                <a:effectLst/>
                <a:latin typeface="Calibri" panose="020F0502020204030204" pitchFamily="34" charset="0"/>
                <a:ea typeface="Calibri" panose="020F0502020204030204" pitchFamily="34" charset="0"/>
                <a:cs typeface="Calibri" panose="020F0502020204030204" pitchFamily="34" charset="0"/>
              </a:rPr>
              <a:t>A</a:t>
            </a:r>
            <a:r>
              <a:rPr lang="pt-PT" sz="2400" spc="200" dirty="0">
                <a:effectLst/>
                <a:latin typeface="Calibri" panose="020F0502020204030204" pitchFamily="34" charset="0"/>
                <a:ea typeface="Calibri" panose="020F0502020204030204" pitchFamily="34" charset="0"/>
                <a:cs typeface="Calibri" panose="020F0502020204030204" pitchFamily="34" charset="0"/>
              </a:rPr>
              <a:t> </a:t>
            </a:r>
            <a:r>
              <a:rPr lang="pt-PT" sz="2400" b="1" dirty="0">
                <a:effectLst/>
                <a:latin typeface="Calibri" panose="020F0502020204030204" pitchFamily="34" charset="0"/>
                <a:ea typeface="Calibri" panose="020F0502020204030204" pitchFamily="34" charset="0"/>
                <a:cs typeface="Calibri" panose="020F0502020204030204" pitchFamily="34" charset="0"/>
              </a:rPr>
              <a:t>manualização</a:t>
            </a:r>
            <a:r>
              <a:rPr lang="pt-PT" sz="2400" spc="200" dirty="0">
                <a:effectLst/>
                <a:latin typeface="Calibri" panose="020F0502020204030204" pitchFamily="34" charset="0"/>
                <a:ea typeface="Calibri" panose="020F0502020204030204" pitchFamily="34" charset="0"/>
                <a:cs typeface="Calibri" panose="020F0502020204030204" pitchFamily="34" charset="0"/>
              </a:rPr>
              <a:t> </a:t>
            </a:r>
            <a:r>
              <a:rPr lang="pt-PT" sz="2400" dirty="0">
                <a:effectLst/>
                <a:latin typeface="Calibri" panose="020F0502020204030204" pitchFamily="34" charset="0"/>
                <a:ea typeface="Calibri" panose="020F0502020204030204" pitchFamily="34" charset="0"/>
                <a:cs typeface="Calibri" panose="020F0502020204030204" pitchFamily="34" charset="0"/>
              </a:rPr>
              <a:t>tem</a:t>
            </a:r>
            <a:r>
              <a:rPr lang="pt-PT" sz="2400" spc="200" dirty="0">
                <a:effectLst/>
                <a:latin typeface="Calibri" panose="020F0502020204030204" pitchFamily="34" charset="0"/>
                <a:ea typeface="Calibri" panose="020F0502020204030204" pitchFamily="34" charset="0"/>
                <a:cs typeface="Calibri" panose="020F0502020204030204" pitchFamily="34" charset="0"/>
              </a:rPr>
              <a:t> </a:t>
            </a:r>
            <a:r>
              <a:rPr lang="pt-PT" sz="2400" dirty="0">
                <a:effectLst/>
                <a:latin typeface="Calibri" panose="020F0502020204030204" pitchFamily="34" charset="0"/>
                <a:ea typeface="Calibri" panose="020F0502020204030204" pitchFamily="34" charset="0"/>
                <a:cs typeface="Calibri" panose="020F0502020204030204" pitchFamily="34" charset="0"/>
              </a:rPr>
              <a:t>como</a:t>
            </a:r>
            <a:r>
              <a:rPr lang="pt-PT" sz="2400" spc="200" dirty="0">
                <a:effectLst/>
                <a:latin typeface="Calibri" panose="020F0502020204030204" pitchFamily="34" charset="0"/>
                <a:ea typeface="Calibri" panose="020F0502020204030204" pitchFamily="34" charset="0"/>
                <a:cs typeface="Calibri" panose="020F0502020204030204" pitchFamily="34" charset="0"/>
              </a:rPr>
              <a:t> </a:t>
            </a:r>
            <a:r>
              <a:rPr lang="pt-PT" sz="2400" dirty="0">
                <a:effectLst/>
                <a:latin typeface="Calibri" panose="020F0502020204030204" pitchFamily="34" charset="0"/>
                <a:ea typeface="Calibri" panose="020F0502020204030204" pitchFamily="34" charset="0"/>
                <a:cs typeface="Calibri" panose="020F0502020204030204" pitchFamily="34" charset="0"/>
              </a:rPr>
              <a:t>objetivo</a:t>
            </a:r>
            <a:r>
              <a:rPr lang="pt-PT" sz="2400" spc="200" dirty="0">
                <a:effectLst/>
                <a:latin typeface="Calibri" panose="020F0502020204030204" pitchFamily="34" charset="0"/>
                <a:ea typeface="Calibri" panose="020F0502020204030204" pitchFamily="34" charset="0"/>
                <a:cs typeface="Calibri" panose="020F0502020204030204" pitchFamily="34" charset="0"/>
              </a:rPr>
              <a:t> </a:t>
            </a:r>
            <a:r>
              <a:rPr lang="pt-PT" sz="2400" dirty="0">
                <a:effectLst/>
                <a:latin typeface="Calibri" panose="020F0502020204030204" pitchFamily="34" charset="0"/>
                <a:ea typeface="Calibri" panose="020F0502020204030204" pitchFamily="34" charset="0"/>
                <a:cs typeface="Calibri" panose="020F0502020204030204" pitchFamily="34" charset="0"/>
              </a:rPr>
              <a:t>aprimorar</a:t>
            </a:r>
            <a:r>
              <a:rPr lang="pt-PT" sz="2400" spc="200" dirty="0">
                <a:effectLst/>
                <a:latin typeface="Calibri" panose="020F0502020204030204" pitchFamily="34" charset="0"/>
                <a:ea typeface="Calibri" panose="020F0502020204030204" pitchFamily="34" charset="0"/>
                <a:cs typeface="Calibri" panose="020F0502020204030204" pitchFamily="34" charset="0"/>
              </a:rPr>
              <a:t> </a:t>
            </a:r>
            <a:r>
              <a:rPr lang="pt-PT" sz="2400" dirty="0">
                <a:effectLst/>
                <a:latin typeface="Calibri" panose="020F0502020204030204" pitchFamily="34" charset="0"/>
                <a:ea typeface="Calibri" panose="020F0502020204030204" pitchFamily="34" charset="0"/>
                <a:cs typeface="Calibri" panose="020F0502020204030204" pitchFamily="34" charset="0"/>
              </a:rPr>
              <a:t>os</a:t>
            </a:r>
            <a:r>
              <a:rPr lang="pt-PT" sz="2400" spc="200" dirty="0">
                <a:effectLst/>
                <a:latin typeface="Calibri" panose="020F0502020204030204" pitchFamily="34" charset="0"/>
                <a:ea typeface="Calibri" panose="020F0502020204030204" pitchFamily="34" charset="0"/>
                <a:cs typeface="Calibri" panose="020F0502020204030204" pitchFamily="34" charset="0"/>
              </a:rPr>
              <a:t> </a:t>
            </a:r>
            <a:r>
              <a:rPr lang="pt-PT" sz="2400" dirty="0">
                <a:effectLst/>
                <a:latin typeface="Calibri" panose="020F0502020204030204" pitchFamily="34" charset="0"/>
                <a:ea typeface="Calibri" panose="020F0502020204030204" pitchFamily="34" charset="0"/>
                <a:cs typeface="Calibri" panose="020F0502020204030204" pitchFamily="34" charset="0"/>
              </a:rPr>
              <a:t>processos</a:t>
            </a:r>
            <a:r>
              <a:rPr lang="pt-PT" sz="2400" spc="200" dirty="0">
                <a:effectLst/>
                <a:latin typeface="Calibri" panose="020F0502020204030204" pitchFamily="34" charset="0"/>
                <a:ea typeface="Calibri" panose="020F0502020204030204" pitchFamily="34" charset="0"/>
                <a:cs typeface="Calibri" panose="020F0502020204030204" pitchFamily="34" charset="0"/>
              </a:rPr>
              <a:t> </a:t>
            </a:r>
            <a:r>
              <a:rPr lang="pt-PT" sz="2400" dirty="0">
                <a:effectLst/>
                <a:latin typeface="Calibri" panose="020F0502020204030204" pitchFamily="34" charset="0"/>
                <a:ea typeface="Calibri" panose="020F0502020204030204" pitchFamily="34" charset="0"/>
                <a:cs typeface="Calibri" panose="020F0502020204030204" pitchFamily="34" charset="0"/>
              </a:rPr>
              <a:t>e</a:t>
            </a:r>
            <a:r>
              <a:rPr lang="pt-PT" sz="2400" spc="200" dirty="0">
                <a:effectLst/>
                <a:latin typeface="Calibri" panose="020F0502020204030204" pitchFamily="34" charset="0"/>
                <a:ea typeface="Calibri" panose="020F0502020204030204" pitchFamily="34" charset="0"/>
                <a:cs typeface="Calibri" panose="020F0502020204030204" pitchFamily="34" charset="0"/>
              </a:rPr>
              <a:t> </a:t>
            </a:r>
            <a:r>
              <a:rPr lang="pt-PT" sz="2400" dirty="0">
                <a:effectLst/>
                <a:latin typeface="Calibri" panose="020F0502020204030204" pitchFamily="34" charset="0"/>
                <a:ea typeface="Calibri" panose="020F0502020204030204" pitchFamily="34" charset="0"/>
                <a:cs typeface="Calibri" panose="020F0502020204030204" pitchFamily="34" charset="0"/>
              </a:rPr>
              <a:t>pode</a:t>
            </a:r>
            <a:r>
              <a:rPr lang="pt-PT" sz="2400" spc="200" dirty="0">
                <a:effectLst/>
                <a:latin typeface="Calibri" panose="020F0502020204030204" pitchFamily="34" charset="0"/>
                <a:ea typeface="Calibri" panose="020F0502020204030204" pitchFamily="34" charset="0"/>
                <a:cs typeface="Calibri" panose="020F0502020204030204" pitchFamily="34" charset="0"/>
              </a:rPr>
              <a:t> </a:t>
            </a:r>
            <a:r>
              <a:rPr lang="pt-PT" sz="2400" dirty="0">
                <a:effectLst/>
                <a:latin typeface="Calibri" panose="020F0502020204030204" pitchFamily="34" charset="0"/>
                <a:ea typeface="Calibri" panose="020F0502020204030204" pitchFamily="34" charset="0"/>
                <a:cs typeface="Calibri" panose="020F0502020204030204" pitchFamily="34" charset="0"/>
              </a:rPr>
              <a:t>estabelecer</a:t>
            </a:r>
            <a:r>
              <a:rPr lang="pt-PT" sz="2400" spc="200" dirty="0">
                <a:effectLst/>
                <a:latin typeface="Calibri" panose="020F0502020204030204" pitchFamily="34" charset="0"/>
                <a:ea typeface="Calibri" panose="020F0502020204030204" pitchFamily="34" charset="0"/>
                <a:cs typeface="Calibri" panose="020F0502020204030204" pitchFamily="34" charset="0"/>
              </a:rPr>
              <a:t> </a:t>
            </a:r>
            <a:r>
              <a:rPr lang="pt-PT" sz="2400" dirty="0">
                <a:effectLst/>
                <a:latin typeface="Calibri" panose="020F0502020204030204" pitchFamily="34" charset="0"/>
                <a:ea typeface="Calibri" panose="020F0502020204030204" pitchFamily="34" charset="0"/>
                <a:cs typeface="Calibri" panose="020F0502020204030204" pitchFamily="34" charset="0"/>
              </a:rPr>
              <a:t>normas para</a:t>
            </a:r>
            <a:r>
              <a:rPr lang="pt-PT" sz="2400" spc="165" dirty="0">
                <a:effectLst/>
                <a:latin typeface="Calibri" panose="020F0502020204030204" pitchFamily="34" charset="0"/>
                <a:ea typeface="Calibri" panose="020F0502020204030204" pitchFamily="34" charset="0"/>
                <a:cs typeface="Calibri" panose="020F0502020204030204" pitchFamily="34" charset="0"/>
              </a:rPr>
              <a:t> </a:t>
            </a:r>
            <a:r>
              <a:rPr lang="pt-PT" sz="2400" dirty="0">
                <a:effectLst/>
                <a:latin typeface="Calibri" panose="020F0502020204030204" pitchFamily="34" charset="0"/>
                <a:ea typeface="Calibri" panose="020F0502020204030204" pitchFamily="34" charset="0"/>
                <a:cs typeface="Calibri" panose="020F0502020204030204" pitchFamily="34" charset="0"/>
              </a:rPr>
              <a:t>procedimentos,</a:t>
            </a:r>
            <a:r>
              <a:rPr lang="pt-PT" sz="2400" spc="155" dirty="0">
                <a:effectLst/>
                <a:latin typeface="Calibri" panose="020F0502020204030204" pitchFamily="34" charset="0"/>
                <a:ea typeface="Calibri" panose="020F0502020204030204" pitchFamily="34" charset="0"/>
                <a:cs typeface="Calibri" panose="020F0502020204030204" pitchFamily="34" charset="0"/>
              </a:rPr>
              <a:t> </a:t>
            </a:r>
            <a:r>
              <a:rPr lang="pt-PT" sz="2400" dirty="0">
                <a:effectLst/>
                <a:latin typeface="Calibri" panose="020F0502020204030204" pitchFamily="34" charset="0"/>
                <a:ea typeface="Calibri" panose="020F0502020204030204" pitchFamily="34" charset="0"/>
                <a:cs typeface="Calibri" panose="020F0502020204030204" pitchFamily="34" charset="0"/>
              </a:rPr>
              <a:t>fixar</a:t>
            </a:r>
            <a:r>
              <a:rPr lang="pt-PT" sz="2400" spc="165" dirty="0">
                <a:effectLst/>
                <a:latin typeface="Calibri" panose="020F0502020204030204" pitchFamily="34" charset="0"/>
                <a:ea typeface="Calibri" panose="020F0502020204030204" pitchFamily="34" charset="0"/>
                <a:cs typeface="Calibri" panose="020F0502020204030204" pitchFamily="34" charset="0"/>
              </a:rPr>
              <a:t> </a:t>
            </a:r>
            <a:r>
              <a:rPr lang="pt-PT" sz="2400" dirty="0">
                <a:effectLst/>
                <a:latin typeface="Calibri" panose="020F0502020204030204" pitchFamily="34" charset="0"/>
                <a:ea typeface="Calibri" panose="020F0502020204030204" pitchFamily="34" charset="0"/>
                <a:cs typeface="Calibri" panose="020F0502020204030204" pitchFamily="34" charset="0"/>
              </a:rPr>
              <a:t>classificações</a:t>
            </a:r>
            <a:r>
              <a:rPr lang="pt-PT" sz="2400" spc="180" dirty="0">
                <a:effectLst/>
                <a:latin typeface="Calibri" panose="020F0502020204030204" pitchFamily="34" charset="0"/>
                <a:ea typeface="Calibri" panose="020F0502020204030204" pitchFamily="34" charset="0"/>
                <a:cs typeface="Calibri" panose="020F0502020204030204" pitchFamily="34" charset="0"/>
              </a:rPr>
              <a:t> </a:t>
            </a:r>
            <a:r>
              <a:rPr lang="pt-PT" sz="2400" dirty="0">
                <a:effectLst/>
                <a:latin typeface="Calibri" panose="020F0502020204030204" pitchFamily="34" charset="0"/>
                <a:ea typeface="Calibri" panose="020F0502020204030204" pitchFamily="34" charset="0"/>
                <a:cs typeface="Calibri" panose="020F0502020204030204" pitchFamily="34" charset="0"/>
              </a:rPr>
              <a:t>ou</a:t>
            </a:r>
            <a:r>
              <a:rPr lang="pt-PT" sz="2400" spc="160" dirty="0">
                <a:effectLst/>
                <a:latin typeface="Calibri" panose="020F0502020204030204" pitchFamily="34" charset="0"/>
                <a:ea typeface="Calibri" panose="020F0502020204030204" pitchFamily="34" charset="0"/>
                <a:cs typeface="Calibri" panose="020F0502020204030204" pitchFamily="34" charset="0"/>
              </a:rPr>
              <a:t> </a:t>
            </a:r>
            <a:r>
              <a:rPr lang="pt-PT" sz="2400" dirty="0">
                <a:effectLst/>
                <a:latin typeface="Calibri" panose="020F0502020204030204" pitchFamily="34" charset="0"/>
                <a:ea typeface="Calibri" panose="020F0502020204030204" pitchFamily="34" charset="0"/>
                <a:cs typeface="Calibri" panose="020F0502020204030204" pitchFamily="34" charset="0"/>
              </a:rPr>
              <a:t>terminologias</a:t>
            </a:r>
            <a:r>
              <a:rPr lang="pt-PT" sz="2400" spc="155" dirty="0">
                <a:effectLst/>
                <a:latin typeface="Calibri" panose="020F0502020204030204" pitchFamily="34" charset="0"/>
                <a:ea typeface="Calibri" panose="020F0502020204030204" pitchFamily="34" charset="0"/>
                <a:cs typeface="Calibri" panose="020F0502020204030204" pitchFamily="34" charset="0"/>
              </a:rPr>
              <a:t> </a:t>
            </a:r>
            <a:r>
              <a:rPr lang="pt-PT" sz="2400" dirty="0">
                <a:effectLst/>
                <a:latin typeface="Calibri" panose="020F0502020204030204" pitchFamily="34" charset="0"/>
                <a:ea typeface="Calibri" panose="020F0502020204030204" pitchFamily="34" charset="0"/>
                <a:cs typeface="Calibri" panose="020F0502020204030204" pitchFamily="34" charset="0"/>
              </a:rPr>
              <a:t>e</a:t>
            </a:r>
            <a:r>
              <a:rPr lang="pt-PT" sz="2400" spc="165" dirty="0">
                <a:effectLst/>
                <a:latin typeface="Calibri" panose="020F0502020204030204" pitchFamily="34" charset="0"/>
                <a:ea typeface="Calibri" panose="020F0502020204030204" pitchFamily="34" charset="0"/>
                <a:cs typeface="Calibri" panose="020F0502020204030204" pitchFamily="34" charset="0"/>
              </a:rPr>
              <a:t> </a:t>
            </a:r>
            <a:r>
              <a:rPr lang="pt-PT" sz="2400" dirty="0">
                <a:effectLst/>
                <a:latin typeface="Calibri" panose="020F0502020204030204" pitchFamily="34" charset="0"/>
                <a:ea typeface="Calibri" panose="020F0502020204030204" pitchFamily="34" charset="0"/>
                <a:cs typeface="Calibri" panose="020F0502020204030204" pitchFamily="34" charset="0"/>
              </a:rPr>
              <a:t>mesmo</a:t>
            </a:r>
            <a:r>
              <a:rPr lang="pt-PT" sz="2400" spc="155" dirty="0">
                <a:effectLst/>
                <a:latin typeface="Calibri" panose="020F0502020204030204" pitchFamily="34" charset="0"/>
                <a:ea typeface="Calibri" panose="020F0502020204030204" pitchFamily="34" charset="0"/>
                <a:cs typeface="Calibri" panose="020F0502020204030204" pitchFamily="34" charset="0"/>
              </a:rPr>
              <a:t> </a:t>
            </a:r>
            <a:r>
              <a:rPr lang="pt-PT" sz="2400" dirty="0">
                <a:effectLst/>
                <a:latin typeface="Calibri" panose="020F0502020204030204" pitchFamily="34" charset="0"/>
                <a:ea typeface="Calibri" panose="020F0502020204030204" pitchFamily="34" charset="0"/>
                <a:cs typeface="Calibri" panose="020F0502020204030204" pitchFamily="34" charset="0"/>
              </a:rPr>
              <a:t>definir</a:t>
            </a:r>
            <a:r>
              <a:rPr lang="pt-PT" sz="2400" spc="165" dirty="0">
                <a:effectLst/>
                <a:latin typeface="Calibri" panose="020F0502020204030204" pitchFamily="34" charset="0"/>
                <a:ea typeface="Calibri" panose="020F0502020204030204" pitchFamily="34" charset="0"/>
                <a:cs typeface="Calibri" panose="020F0502020204030204" pitchFamily="34" charset="0"/>
              </a:rPr>
              <a:t> </a:t>
            </a:r>
            <a:r>
              <a:rPr lang="pt-PT" sz="2400" dirty="0">
                <a:effectLst/>
                <a:latin typeface="Calibri" panose="020F0502020204030204" pitchFamily="34" charset="0"/>
                <a:ea typeface="Calibri" panose="020F0502020204030204" pitchFamily="34" charset="0"/>
                <a:cs typeface="Calibri" panose="020F0502020204030204" pitchFamily="34" charset="0"/>
              </a:rPr>
              <a:t>a</a:t>
            </a:r>
            <a:r>
              <a:rPr lang="pt-PT" sz="2400" spc="165" dirty="0">
                <a:effectLst/>
                <a:latin typeface="Calibri" panose="020F0502020204030204" pitchFamily="34" charset="0"/>
                <a:ea typeface="Calibri" panose="020F0502020204030204" pitchFamily="34" charset="0"/>
                <a:cs typeface="Calibri" panose="020F0502020204030204" pitchFamily="34" charset="0"/>
              </a:rPr>
              <a:t> </a:t>
            </a:r>
            <a:r>
              <a:rPr lang="pt-PT" sz="2400" dirty="0">
                <a:effectLst/>
                <a:latin typeface="Calibri" panose="020F0502020204030204" pitchFamily="34" charset="0"/>
                <a:ea typeface="Calibri" panose="020F0502020204030204" pitchFamily="34" charset="0"/>
                <a:cs typeface="Calibri" panose="020F0502020204030204" pitchFamily="34" charset="0"/>
              </a:rPr>
              <a:t>maneira</a:t>
            </a:r>
            <a:r>
              <a:rPr lang="pt-PT" sz="2400" spc="155" dirty="0">
                <a:effectLst/>
                <a:latin typeface="Calibri" panose="020F0502020204030204" pitchFamily="34" charset="0"/>
                <a:ea typeface="Calibri" panose="020F0502020204030204" pitchFamily="34" charset="0"/>
                <a:cs typeface="Calibri" panose="020F0502020204030204" pitchFamily="34" charset="0"/>
              </a:rPr>
              <a:t> </a:t>
            </a:r>
            <a:r>
              <a:rPr lang="pt-PT" sz="2400" dirty="0">
                <a:effectLst/>
                <a:latin typeface="Calibri" panose="020F0502020204030204" pitchFamily="34" charset="0"/>
                <a:ea typeface="Calibri" panose="020F0502020204030204" pitchFamily="34" charset="0"/>
                <a:cs typeface="Calibri" panose="020F0502020204030204" pitchFamily="34" charset="0"/>
              </a:rPr>
              <a:t>de</a:t>
            </a:r>
            <a:r>
              <a:rPr lang="pt-PT" sz="2400" spc="160" dirty="0">
                <a:effectLst/>
                <a:latin typeface="Calibri" panose="020F0502020204030204" pitchFamily="34" charset="0"/>
                <a:ea typeface="Calibri" panose="020F0502020204030204" pitchFamily="34" charset="0"/>
                <a:cs typeface="Calibri" panose="020F0502020204030204" pitchFamily="34" charset="0"/>
              </a:rPr>
              <a:t> </a:t>
            </a:r>
            <a:r>
              <a:rPr lang="pt-PT" sz="2400" dirty="0">
                <a:effectLst/>
                <a:latin typeface="Calibri" panose="020F0502020204030204" pitchFamily="34" charset="0"/>
                <a:ea typeface="Calibri" panose="020F0502020204030204" pitchFamily="34" charset="0"/>
                <a:cs typeface="Calibri" panose="020F0502020204030204" pitchFamily="34" charset="0"/>
              </a:rPr>
              <a:t>medir ou determinar as características de um produto ou serviço</a:t>
            </a:r>
            <a:endParaRPr lang="pt-BR" sz="2400" dirty="0">
              <a:latin typeface="Calibri" panose="020F0502020204030204" pitchFamily="34" charset="0"/>
              <a:ea typeface="Calibri" panose="020F0502020204030204" pitchFamily="34" charset="0"/>
              <a:cs typeface="Calibri" panose="020F0502020204030204" pitchFamily="34" charset="0"/>
            </a:endParaRPr>
          </a:p>
        </p:txBody>
      </p:sp>
      <p:sp>
        <p:nvSpPr>
          <p:cNvPr id="2" name="CaixaDeTexto 1">
            <a:extLst>
              <a:ext uri="{FF2B5EF4-FFF2-40B4-BE49-F238E27FC236}">
                <a16:creationId xmlns:a16="http://schemas.microsoft.com/office/drawing/2014/main" id="{16EB3F4D-0144-58CE-EAFB-F0B94E1A6437}"/>
              </a:ext>
            </a:extLst>
          </p:cNvPr>
          <p:cNvSpPr txBox="1"/>
          <p:nvPr/>
        </p:nvSpPr>
        <p:spPr>
          <a:xfrm>
            <a:off x="886214" y="395946"/>
            <a:ext cx="8319265" cy="523220"/>
          </a:xfrm>
          <a:prstGeom prst="rect">
            <a:avLst/>
          </a:prstGeom>
          <a:noFill/>
        </p:spPr>
        <p:txBody>
          <a:bodyPr wrap="none" rtlCol="0">
            <a:spAutoFit/>
          </a:bodyPr>
          <a:lstStyle/>
          <a:p>
            <a:r>
              <a:rPr lang="pt-BR" sz="2800" dirty="0">
                <a:latin typeface="Calibri" panose="020F0502020204030204" pitchFamily="34" charset="0"/>
                <a:ea typeface="Calibri" panose="020F0502020204030204" pitchFamily="34" charset="0"/>
                <a:cs typeface="Calibri" panose="020F0502020204030204" pitchFamily="34" charset="0"/>
              </a:rPr>
              <a:t>Por que mapear a </a:t>
            </a:r>
            <a:r>
              <a:rPr lang="pt-BR" sz="2800" dirty="0" err="1">
                <a:latin typeface="Calibri" panose="020F0502020204030204" pitchFamily="34" charset="0"/>
                <a:ea typeface="Calibri" panose="020F0502020204030204" pitchFamily="34" charset="0"/>
                <a:cs typeface="Calibri" panose="020F0502020204030204" pitchFamily="34" charset="0"/>
              </a:rPr>
              <a:t>manualizar</a:t>
            </a:r>
            <a:r>
              <a:rPr lang="pt-BR" sz="2800" dirty="0">
                <a:latin typeface="Calibri" panose="020F0502020204030204" pitchFamily="34" charset="0"/>
                <a:ea typeface="Calibri" panose="020F0502020204030204" pitchFamily="34" charset="0"/>
                <a:cs typeface="Calibri" panose="020F0502020204030204" pitchFamily="34" charset="0"/>
              </a:rPr>
              <a:t> os processos de trabalho?</a:t>
            </a:r>
          </a:p>
        </p:txBody>
      </p:sp>
    </p:spTree>
    <p:extLst>
      <p:ext uri="{BB962C8B-B14F-4D97-AF65-F5344CB8AC3E}">
        <p14:creationId xmlns:p14="http://schemas.microsoft.com/office/powerpoint/2010/main" val="95203999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descr="Forma&#10;&#10;Descrição gerada automaticamente com confiança baixa">
            <a:extLst>
              <a:ext uri="{FF2B5EF4-FFF2-40B4-BE49-F238E27FC236}">
                <a16:creationId xmlns:a16="http://schemas.microsoft.com/office/drawing/2014/main" id="{52EE4E4E-E171-C88F-842E-840B608AE1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171" y="265702"/>
            <a:ext cx="12192000" cy="6858000"/>
          </a:xfrm>
          <a:prstGeom prst="rect">
            <a:avLst/>
          </a:prstGeom>
        </p:spPr>
      </p:pic>
      <p:pic>
        <p:nvPicPr>
          <p:cNvPr id="6" name="Imagem 5">
            <a:extLst>
              <a:ext uri="{FF2B5EF4-FFF2-40B4-BE49-F238E27FC236}">
                <a16:creationId xmlns:a16="http://schemas.microsoft.com/office/drawing/2014/main" id="{288140CF-00E2-453B-4189-B42FB18D6818}"/>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9936417" y="265702"/>
            <a:ext cx="1876525" cy="225183"/>
          </a:xfrm>
          <a:prstGeom prst="rect">
            <a:avLst/>
          </a:prstGeom>
        </p:spPr>
      </p:pic>
      <p:sp>
        <p:nvSpPr>
          <p:cNvPr id="7" name="CaixaDeTexto 6">
            <a:extLst>
              <a:ext uri="{FF2B5EF4-FFF2-40B4-BE49-F238E27FC236}">
                <a16:creationId xmlns:a16="http://schemas.microsoft.com/office/drawing/2014/main" id="{38770CD8-7972-4806-0AB8-0B4AF68EA714}"/>
              </a:ext>
            </a:extLst>
          </p:cNvPr>
          <p:cNvSpPr txBox="1"/>
          <p:nvPr/>
        </p:nvSpPr>
        <p:spPr>
          <a:xfrm>
            <a:off x="674914" y="562542"/>
            <a:ext cx="10515600" cy="6015429"/>
          </a:xfrm>
          <a:prstGeom prst="rect">
            <a:avLst/>
          </a:prstGeom>
          <a:noFill/>
        </p:spPr>
        <p:txBody>
          <a:bodyPr wrap="square">
            <a:spAutoFit/>
          </a:bodyPr>
          <a:lstStyle/>
          <a:p>
            <a:pPr marL="342900" marR="135255" lvl="0" indent="-342900" algn="just">
              <a:lnSpc>
                <a:spcPct val="102000"/>
              </a:lnSpc>
              <a:buSzPts val="1100"/>
              <a:buFont typeface="Symbol" panose="05050102010706020507" pitchFamily="18" charset="2"/>
              <a:buChar char=""/>
              <a:tabLst>
                <a:tab pos="393700" algn="l"/>
              </a:tabLst>
            </a:pPr>
            <a:endParaRPr lang="pt-PT" sz="1800" b="1" spc="0" dirty="0">
              <a:effectLst/>
              <a:latin typeface="Calibri" panose="020F0502020204030204" pitchFamily="34" charset="0"/>
              <a:ea typeface="Symbol" panose="05050102010706020507" pitchFamily="18" charset="2"/>
              <a:cs typeface="Calibri" panose="020F0502020204030204" pitchFamily="34" charset="0"/>
            </a:endParaRPr>
          </a:p>
          <a:p>
            <a:pPr marL="342900" marR="135255" lvl="0" indent="-342900" algn="just">
              <a:lnSpc>
                <a:spcPct val="102000"/>
              </a:lnSpc>
              <a:buSzPts val="1100"/>
              <a:buFont typeface="Symbol" panose="05050102010706020507" pitchFamily="18" charset="2"/>
              <a:buChar char=""/>
              <a:tabLst>
                <a:tab pos="393700" algn="l"/>
              </a:tabLst>
            </a:pPr>
            <a:r>
              <a:rPr lang="pt-PT" sz="1800" b="1" spc="0" dirty="0">
                <a:effectLst/>
                <a:latin typeface="Calibri" panose="020F0502020204030204" pitchFamily="34" charset="0"/>
                <a:ea typeface="Symbol" panose="05050102010706020507" pitchFamily="18" charset="2"/>
                <a:cs typeface="Calibri" panose="020F0502020204030204" pitchFamily="34" charset="0"/>
              </a:rPr>
              <a:t>Nível</a:t>
            </a:r>
            <a:r>
              <a:rPr lang="pt-PT" sz="1800" spc="0" dirty="0">
                <a:effectLst/>
                <a:latin typeface="Calibri" panose="020F0502020204030204" pitchFamily="34" charset="0"/>
                <a:ea typeface="Symbol" panose="05050102010706020507" pitchFamily="18" charset="2"/>
                <a:cs typeface="Calibri" panose="020F0502020204030204" pitchFamily="34" charset="0"/>
              </a:rPr>
              <a:t> </a:t>
            </a:r>
            <a:r>
              <a:rPr lang="pt-PT" sz="1800" b="1" spc="0" dirty="0">
                <a:effectLst/>
                <a:latin typeface="Calibri" panose="020F0502020204030204" pitchFamily="34" charset="0"/>
                <a:ea typeface="Symbol" panose="05050102010706020507" pitchFamily="18" charset="2"/>
                <a:cs typeface="Calibri" panose="020F0502020204030204" pitchFamily="34" charset="0"/>
              </a:rPr>
              <a:t>I</a:t>
            </a:r>
            <a:r>
              <a:rPr lang="pt-PT" sz="1800" spc="0" dirty="0">
                <a:effectLst/>
                <a:latin typeface="Calibri" panose="020F0502020204030204" pitchFamily="34" charset="0"/>
                <a:ea typeface="Symbol" panose="05050102010706020507" pitchFamily="18" charset="2"/>
                <a:cs typeface="Calibri" panose="020F0502020204030204" pitchFamily="34" charset="0"/>
              </a:rPr>
              <a:t>: 2 (duas) áreas obrigatórias: </a:t>
            </a:r>
            <a:r>
              <a:rPr lang="pt-PT" sz="1800" b="1" spc="0" dirty="0">
                <a:effectLst/>
                <a:latin typeface="Calibri" panose="020F0502020204030204" pitchFamily="34" charset="0"/>
                <a:ea typeface="Symbol" panose="05050102010706020507" pitchFamily="18" charset="2"/>
                <a:cs typeface="Calibri" panose="020F0502020204030204" pitchFamily="34" charset="0"/>
              </a:rPr>
              <a:t>Benefícios</a:t>
            </a:r>
            <a:r>
              <a:rPr lang="pt-PT" sz="1800" spc="0" dirty="0">
                <a:effectLst/>
                <a:latin typeface="Calibri" panose="020F0502020204030204" pitchFamily="34" charset="0"/>
                <a:ea typeface="Symbol" panose="05050102010706020507" pitchFamily="18" charset="2"/>
                <a:cs typeface="Calibri" panose="020F0502020204030204" pitchFamily="34" charset="0"/>
              </a:rPr>
              <a:t> (concessão e revisão de aposentadorias e pensões) e </a:t>
            </a:r>
            <a:r>
              <a:rPr lang="pt-PT" sz="1800" b="1" spc="0" dirty="0">
                <a:effectLst/>
                <a:latin typeface="Calibri" panose="020F0502020204030204" pitchFamily="34" charset="0"/>
                <a:ea typeface="Symbol" panose="05050102010706020507" pitchFamily="18" charset="2"/>
                <a:cs typeface="Calibri" panose="020F0502020204030204" pitchFamily="34" charset="0"/>
              </a:rPr>
              <a:t>Arrecadação</a:t>
            </a:r>
            <a:r>
              <a:rPr lang="pt-PT" sz="1800" spc="0" dirty="0">
                <a:effectLst/>
                <a:latin typeface="Calibri" panose="020F0502020204030204" pitchFamily="34" charset="0"/>
                <a:ea typeface="Symbol" panose="05050102010706020507" pitchFamily="18" charset="2"/>
                <a:cs typeface="Calibri" panose="020F0502020204030204" pitchFamily="34" charset="0"/>
              </a:rPr>
              <a:t> (cobrança de débitos de contribuições em atraso do ente federativo e dos servidores licenciados e cedidos).</a:t>
            </a:r>
            <a:endParaRPr lang="pt-BR" sz="1800" spc="0" dirty="0">
              <a:effectLst/>
              <a:latin typeface="Calibri" panose="020F0502020204030204" pitchFamily="34" charset="0"/>
              <a:ea typeface="Symbol" panose="05050102010706020507" pitchFamily="18" charset="2"/>
              <a:cs typeface="Symbol" panose="05050102010706020507" pitchFamily="18" charset="2"/>
            </a:endParaRPr>
          </a:p>
          <a:p>
            <a:pPr marL="342900" marR="133985" lvl="0" indent="-342900" algn="just">
              <a:lnSpc>
                <a:spcPct val="102000"/>
              </a:lnSpc>
              <a:buSzPts val="1100"/>
              <a:buFont typeface="Symbol" panose="05050102010706020507" pitchFamily="18" charset="2"/>
              <a:buChar char=""/>
              <a:tabLst>
                <a:tab pos="393700" algn="l"/>
              </a:tabLst>
            </a:pPr>
            <a:r>
              <a:rPr lang="pt-PT" sz="1800" b="1" spc="0" dirty="0">
                <a:effectLst/>
                <a:latin typeface="Calibri" panose="020F0502020204030204" pitchFamily="34" charset="0"/>
                <a:ea typeface="Symbol" panose="05050102010706020507" pitchFamily="18" charset="2"/>
                <a:cs typeface="Calibri" panose="020F0502020204030204" pitchFamily="34" charset="0"/>
              </a:rPr>
              <a:t>Nível</a:t>
            </a:r>
            <a:r>
              <a:rPr lang="pt-PT" sz="1800" spc="0" dirty="0">
                <a:effectLst/>
                <a:latin typeface="Calibri" panose="020F0502020204030204" pitchFamily="34" charset="0"/>
                <a:ea typeface="Symbol" panose="05050102010706020507" pitchFamily="18" charset="2"/>
                <a:cs typeface="Calibri" panose="020F0502020204030204" pitchFamily="34" charset="0"/>
              </a:rPr>
              <a:t> </a:t>
            </a:r>
            <a:r>
              <a:rPr lang="pt-PT" sz="1800" b="1" spc="0" dirty="0">
                <a:effectLst/>
                <a:latin typeface="Calibri" panose="020F0502020204030204" pitchFamily="34" charset="0"/>
                <a:ea typeface="Symbol" panose="05050102010706020507" pitchFamily="18" charset="2"/>
                <a:cs typeface="Calibri" panose="020F0502020204030204" pitchFamily="34" charset="0"/>
              </a:rPr>
              <a:t>II</a:t>
            </a:r>
            <a:r>
              <a:rPr lang="pt-PT" sz="1800" spc="0" dirty="0">
                <a:effectLst/>
                <a:latin typeface="Calibri" panose="020F0502020204030204" pitchFamily="34" charset="0"/>
                <a:ea typeface="Symbol" panose="05050102010706020507" pitchFamily="18" charset="2"/>
                <a:cs typeface="Calibri" panose="020F0502020204030204" pitchFamily="34" charset="0"/>
              </a:rPr>
              <a:t>: 4 (quatro) áreas obrigatórias: </a:t>
            </a:r>
            <a:r>
              <a:rPr lang="pt-PT" sz="1800" b="1" spc="0" dirty="0">
                <a:effectLst/>
                <a:latin typeface="Calibri" panose="020F0502020204030204" pitchFamily="34" charset="0"/>
                <a:ea typeface="Symbol" panose="05050102010706020507" pitchFamily="18" charset="2"/>
                <a:cs typeface="Calibri" panose="020F0502020204030204" pitchFamily="34" charset="0"/>
              </a:rPr>
              <a:t>Benefícios</a:t>
            </a:r>
            <a:r>
              <a:rPr lang="pt-PT" sz="1800" spc="0" dirty="0">
                <a:effectLst/>
                <a:latin typeface="Calibri" panose="020F0502020204030204" pitchFamily="34" charset="0"/>
                <a:ea typeface="Symbol" panose="05050102010706020507" pitchFamily="18" charset="2"/>
                <a:cs typeface="Calibri" panose="020F0502020204030204" pitchFamily="34" charset="0"/>
              </a:rPr>
              <a:t> (concessão e revisão de aposentadorias e pensões e gestão da folha de pagamento de benefícios); </a:t>
            </a:r>
            <a:r>
              <a:rPr lang="pt-PT" sz="1800" b="1" spc="0" dirty="0">
                <a:effectLst/>
                <a:latin typeface="Calibri" panose="020F0502020204030204" pitchFamily="34" charset="0"/>
                <a:ea typeface="Symbol" panose="05050102010706020507" pitchFamily="18" charset="2"/>
                <a:cs typeface="Calibri" panose="020F0502020204030204" pitchFamily="34" charset="0"/>
              </a:rPr>
              <a:t>Arrecadação</a:t>
            </a:r>
            <a:r>
              <a:rPr lang="pt-PT" sz="1800" spc="0" dirty="0">
                <a:effectLst/>
                <a:latin typeface="Calibri" panose="020F0502020204030204" pitchFamily="34" charset="0"/>
                <a:ea typeface="Symbol" panose="05050102010706020507" pitchFamily="18" charset="2"/>
                <a:cs typeface="Calibri" panose="020F0502020204030204" pitchFamily="34" charset="0"/>
              </a:rPr>
              <a:t> (cobrança de débitos de contribuições</a:t>
            </a:r>
            <a:r>
              <a:rPr lang="pt-PT" sz="1800" spc="200" dirty="0">
                <a:effectLst/>
                <a:latin typeface="Calibri" panose="020F0502020204030204" pitchFamily="34" charset="0"/>
                <a:ea typeface="Symbol" panose="05050102010706020507" pitchFamily="18" charset="2"/>
                <a:cs typeface="Calibri" panose="020F0502020204030204" pitchFamily="34" charset="0"/>
              </a:rPr>
              <a:t> </a:t>
            </a:r>
            <a:r>
              <a:rPr lang="pt-PT" sz="1800" spc="0" dirty="0">
                <a:effectLst/>
                <a:latin typeface="Calibri" panose="020F0502020204030204" pitchFamily="34" charset="0"/>
                <a:ea typeface="Symbol" panose="05050102010706020507" pitchFamily="18" charset="2"/>
                <a:cs typeface="Calibri" panose="020F0502020204030204" pitchFamily="34" charset="0"/>
              </a:rPr>
              <a:t>em</a:t>
            </a:r>
            <a:r>
              <a:rPr lang="pt-PT" sz="1800" spc="200" dirty="0">
                <a:effectLst/>
                <a:latin typeface="Calibri" panose="020F0502020204030204" pitchFamily="34" charset="0"/>
                <a:ea typeface="Symbol" panose="05050102010706020507" pitchFamily="18" charset="2"/>
                <a:cs typeface="Calibri" panose="020F0502020204030204" pitchFamily="34" charset="0"/>
              </a:rPr>
              <a:t> </a:t>
            </a:r>
            <a:r>
              <a:rPr lang="pt-PT" sz="1800" spc="0" dirty="0">
                <a:effectLst/>
                <a:latin typeface="Calibri" panose="020F0502020204030204" pitchFamily="34" charset="0"/>
                <a:ea typeface="Symbol" panose="05050102010706020507" pitchFamily="18" charset="2"/>
                <a:cs typeface="Calibri" panose="020F0502020204030204" pitchFamily="34" charset="0"/>
              </a:rPr>
              <a:t>atraso</a:t>
            </a:r>
            <a:r>
              <a:rPr lang="pt-PT" sz="1800" spc="200" dirty="0">
                <a:effectLst/>
                <a:latin typeface="Calibri" panose="020F0502020204030204" pitchFamily="34" charset="0"/>
                <a:ea typeface="Symbol" panose="05050102010706020507" pitchFamily="18" charset="2"/>
                <a:cs typeface="Calibri" panose="020F0502020204030204" pitchFamily="34" charset="0"/>
              </a:rPr>
              <a:t> </a:t>
            </a:r>
            <a:r>
              <a:rPr lang="pt-PT" sz="1800" spc="0" dirty="0">
                <a:effectLst/>
                <a:latin typeface="Calibri" panose="020F0502020204030204" pitchFamily="34" charset="0"/>
                <a:ea typeface="Symbol" panose="05050102010706020507" pitchFamily="18" charset="2"/>
                <a:cs typeface="Calibri" panose="020F0502020204030204" pitchFamily="34" charset="0"/>
              </a:rPr>
              <a:t>do</a:t>
            </a:r>
            <a:r>
              <a:rPr lang="pt-PT" sz="1800" spc="200" dirty="0">
                <a:effectLst/>
                <a:latin typeface="Calibri" panose="020F0502020204030204" pitchFamily="34" charset="0"/>
                <a:ea typeface="Symbol" panose="05050102010706020507" pitchFamily="18" charset="2"/>
                <a:cs typeface="Calibri" panose="020F0502020204030204" pitchFamily="34" charset="0"/>
              </a:rPr>
              <a:t> </a:t>
            </a:r>
            <a:r>
              <a:rPr lang="pt-PT" sz="1800" spc="0" dirty="0">
                <a:effectLst/>
                <a:latin typeface="Calibri" panose="020F0502020204030204" pitchFamily="34" charset="0"/>
                <a:ea typeface="Symbol" panose="05050102010706020507" pitchFamily="18" charset="2"/>
                <a:cs typeface="Calibri" panose="020F0502020204030204" pitchFamily="34" charset="0"/>
              </a:rPr>
              <a:t>ente</a:t>
            </a:r>
            <a:r>
              <a:rPr lang="pt-PT" sz="1800" spc="200" dirty="0">
                <a:effectLst/>
                <a:latin typeface="Calibri" panose="020F0502020204030204" pitchFamily="34" charset="0"/>
                <a:ea typeface="Symbol" panose="05050102010706020507" pitchFamily="18" charset="2"/>
                <a:cs typeface="Calibri" panose="020F0502020204030204" pitchFamily="34" charset="0"/>
              </a:rPr>
              <a:t> </a:t>
            </a:r>
            <a:r>
              <a:rPr lang="pt-PT" sz="1800" spc="0" dirty="0">
                <a:effectLst/>
                <a:latin typeface="Calibri" panose="020F0502020204030204" pitchFamily="34" charset="0"/>
                <a:ea typeface="Symbol" panose="05050102010706020507" pitchFamily="18" charset="2"/>
                <a:cs typeface="Calibri" panose="020F0502020204030204" pitchFamily="34" charset="0"/>
              </a:rPr>
              <a:t>federativo</a:t>
            </a:r>
            <a:r>
              <a:rPr lang="pt-PT" sz="1800" spc="200" dirty="0">
                <a:effectLst/>
                <a:latin typeface="Calibri" panose="020F0502020204030204" pitchFamily="34" charset="0"/>
                <a:ea typeface="Symbol" panose="05050102010706020507" pitchFamily="18" charset="2"/>
                <a:cs typeface="Calibri" panose="020F0502020204030204" pitchFamily="34" charset="0"/>
              </a:rPr>
              <a:t> </a:t>
            </a:r>
            <a:r>
              <a:rPr lang="pt-PT" sz="1800" spc="0" dirty="0">
                <a:effectLst/>
                <a:latin typeface="Calibri" panose="020F0502020204030204" pitchFamily="34" charset="0"/>
                <a:ea typeface="Symbol" panose="05050102010706020507" pitchFamily="18" charset="2"/>
                <a:cs typeface="Calibri" panose="020F0502020204030204" pitchFamily="34" charset="0"/>
              </a:rPr>
              <a:t>e</a:t>
            </a:r>
            <a:r>
              <a:rPr lang="pt-PT" sz="1800" spc="200" dirty="0">
                <a:effectLst/>
                <a:latin typeface="Calibri" panose="020F0502020204030204" pitchFamily="34" charset="0"/>
                <a:ea typeface="Symbol" panose="05050102010706020507" pitchFamily="18" charset="2"/>
                <a:cs typeface="Calibri" panose="020F0502020204030204" pitchFamily="34" charset="0"/>
              </a:rPr>
              <a:t> </a:t>
            </a:r>
            <a:r>
              <a:rPr lang="pt-PT" sz="1800" spc="0" dirty="0">
                <a:effectLst/>
                <a:latin typeface="Calibri" panose="020F0502020204030204" pitchFamily="34" charset="0"/>
                <a:ea typeface="Symbol" panose="05050102010706020507" pitchFamily="18" charset="2"/>
                <a:cs typeface="Calibri" panose="020F0502020204030204" pitchFamily="34" charset="0"/>
              </a:rPr>
              <a:t>dos</a:t>
            </a:r>
            <a:r>
              <a:rPr lang="pt-PT" sz="1800" spc="200" dirty="0">
                <a:effectLst/>
                <a:latin typeface="Calibri" panose="020F0502020204030204" pitchFamily="34" charset="0"/>
                <a:ea typeface="Symbol" panose="05050102010706020507" pitchFamily="18" charset="2"/>
                <a:cs typeface="Calibri" panose="020F0502020204030204" pitchFamily="34" charset="0"/>
              </a:rPr>
              <a:t> </a:t>
            </a:r>
            <a:r>
              <a:rPr lang="pt-PT" sz="1800" spc="0" dirty="0">
                <a:effectLst/>
                <a:latin typeface="Calibri" panose="020F0502020204030204" pitchFamily="34" charset="0"/>
                <a:ea typeface="Symbol" panose="05050102010706020507" pitchFamily="18" charset="2"/>
                <a:cs typeface="Calibri" panose="020F0502020204030204" pitchFamily="34" charset="0"/>
              </a:rPr>
              <a:t>servidores</a:t>
            </a:r>
            <a:r>
              <a:rPr lang="pt-PT" sz="1800" spc="200" dirty="0">
                <a:effectLst/>
                <a:latin typeface="Calibri" panose="020F0502020204030204" pitchFamily="34" charset="0"/>
                <a:ea typeface="Symbol" panose="05050102010706020507" pitchFamily="18" charset="2"/>
                <a:cs typeface="Calibri" panose="020F0502020204030204" pitchFamily="34" charset="0"/>
              </a:rPr>
              <a:t> </a:t>
            </a:r>
            <a:r>
              <a:rPr lang="pt-PT" sz="1800" spc="0" dirty="0">
                <a:effectLst/>
                <a:latin typeface="Calibri" panose="020F0502020204030204" pitchFamily="34" charset="0"/>
                <a:ea typeface="Symbol" panose="05050102010706020507" pitchFamily="18" charset="2"/>
                <a:cs typeface="Calibri" panose="020F0502020204030204" pitchFamily="34" charset="0"/>
              </a:rPr>
              <a:t>licenciados</a:t>
            </a:r>
            <a:r>
              <a:rPr lang="pt-PT" sz="1800" spc="200" dirty="0">
                <a:effectLst/>
                <a:latin typeface="Calibri" panose="020F0502020204030204" pitchFamily="34" charset="0"/>
                <a:ea typeface="Symbol" panose="05050102010706020507" pitchFamily="18" charset="2"/>
                <a:cs typeface="Calibri" panose="020F0502020204030204" pitchFamily="34" charset="0"/>
              </a:rPr>
              <a:t> </a:t>
            </a:r>
            <a:r>
              <a:rPr lang="pt-PT" sz="1800" spc="0" dirty="0">
                <a:effectLst/>
                <a:latin typeface="Calibri" panose="020F0502020204030204" pitchFamily="34" charset="0"/>
                <a:ea typeface="Symbol" panose="05050102010706020507" pitchFamily="18" charset="2"/>
                <a:cs typeface="Calibri" panose="020F0502020204030204" pitchFamily="34" charset="0"/>
              </a:rPr>
              <a:t>e</a:t>
            </a:r>
            <a:r>
              <a:rPr lang="pt-PT" sz="1800" spc="200" dirty="0">
                <a:effectLst/>
                <a:latin typeface="Calibri" panose="020F0502020204030204" pitchFamily="34" charset="0"/>
                <a:ea typeface="Symbol" panose="05050102010706020507" pitchFamily="18" charset="2"/>
                <a:cs typeface="Calibri" panose="020F0502020204030204" pitchFamily="34" charset="0"/>
              </a:rPr>
              <a:t> </a:t>
            </a:r>
            <a:r>
              <a:rPr lang="pt-PT" sz="1800" spc="0" dirty="0">
                <a:effectLst/>
                <a:latin typeface="Calibri" panose="020F0502020204030204" pitchFamily="34" charset="0"/>
                <a:ea typeface="Symbol" panose="05050102010706020507" pitchFamily="18" charset="2"/>
                <a:cs typeface="Calibri" panose="020F0502020204030204" pitchFamily="34" charset="0"/>
              </a:rPr>
              <a:t>cedidos); </a:t>
            </a:r>
            <a:r>
              <a:rPr lang="pt-PT" sz="1800" b="1" spc="0" dirty="0">
                <a:effectLst/>
                <a:latin typeface="Calibri" panose="020F0502020204030204" pitchFamily="34" charset="0"/>
                <a:ea typeface="Symbol" panose="05050102010706020507" pitchFamily="18" charset="2"/>
                <a:cs typeface="Calibri" panose="020F0502020204030204" pitchFamily="34" charset="0"/>
              </a:rPr>
              <a:t>Investimentos</a:t>
            </a:r>
            <a:r>
              <a:rPr lang="pt-PT" sz="1800" spc="0" dirty="0">
                <a:effectLst/>
                <a:latin typeface="Calibri" panose="020F0502020204030204" pitchFamily="34" charset="0"/>
                <a:ea typeface="Symbol" panose="05050102010706020507" pitchFamily="18" charset="2"/>
                <a:cs typeface="Calibri" panose="020F0502020204030204" pitchFamily="34" charset="0"/>
              </a:rPr>
              <a:t> (processo de elaboração e aprovação da política de investimentos, de credenciamento das instituições financeiras e de autorização para aplicação ou resgate) e </a:t>
            </a:r>
            <a:r>
              <a:rPr lang="pt-PT" sz="1800" b="1" spc="0" dirty="0">
                <a:effectLst/>
                <a:latin typeface="Calibri" panose="020F0502020204030204" pitchFamily="34" charset="0"/>
                <a:ea typeface="Symbol" panose="05050102010706020507" pitchFamily="18" charset="2"/>
                <a:cs typeface="Calibri" panose="020F0502020204030204" pitchFamily="34" charset="0"/>
              </a:rPr>
              <a:t>Compensação Previdenciária</a:t>
            </a:r>
            <a:r>
              <a:rPr lang="pt-PT" sz="1800" spc="0" dirty="0">
                <a:effectLst/>
                <a:latin typeface="Calibri" panose="020F0502020204030204" pitchFamily="34" charset="0"/>
                <a:ea typeface="Symbol" panose="05050102010706020507" pitchFamily="18" charset="2"/>
                <a:cs typeface="Calibri" panose="020F0502020204030204" pitchFamily="34" charset="0"/>
              </a:rPr>
              <a:t> ( envio</a:t>
            </a:r>
            <a:r>
              <a:rPr lang="pt-PT" sz="1800" spc="200" dirty="0">
                <a:effectLst/>
                <a:latin typeface="Calibri" panose="020F0502020204030204" pitchFamily="34" charset="0"/>
                <a:ea typeface="Symbol" panose="05050102010706020507" pitchFamily="18" charset="2"/>
                <a:cs typeface="Calibri" panose="020F0502020204030204" pitchFamily="34" charset="0"/>
              </a:rPr>
              <a:t> </a:t>
            </a:r>
            <a:r>
              <a:rPr lang="pt-PT" sz="1800" spc="0" dirty="0">
                <a:effectLst/>
                <a:latin typeface="Calibri" panose="020F0502020204030204" pitchFamily="34" charset="0"/>
                <a:ea typeface="Symbol" panose="05050102010706020507" pitchFamily="18" charset="2"/>
                <a:cs typeface="Calibri" panose="020F0502020204030204" pitchFamily="34" charset="0"/>
              </a:rPr>
              <a:t>e</a:t>
            </a:r>
            <a:r>
              <a:rPr lang="pt-PT" sz="1800" spc="200" dirty="0">
                <a:effectLst/>
                <a:latin typeface="Calibri" panose="020F0502020204030204" pitchFamily="34" charset="0"/>
                <a:ea typeface="Symbol" panose="05050102010706020507" pitchFamily="18" charset="2"/>
                <a:cs typeface="Calibri" panose="020F0502020204030204" pitchFamily="34" charset="0"/>
              </a:rPr>
              <a:t> </a:t>
            </a:r>
            <a:r>
              <a:rPr lang="pt-PT" sz="1800" spc="0" dirty="0">
                <a:effectLst/>
                <a:latin typeface="Calibri" panose="020F0502020204030204" pitchFamily="34" charset="0"/>
                <a:ea typeface="Symbol" panose="05050102010706020507" pitchFamily="18" charset="2"/>
                <a:cs typeface="Calibri" panose="020F0502020204030204" pitchFamily="34" charset="0"/>
              </a:rPr>
              <a:t>análise</a:t>
            </a:r>
            <a:r>
              <a:rPr lang="pt-PT" sz="1800" spc="200" dirty="0">
                <a:effectLst/>
                <a:latin typeface="Calibri" panose="020F0502020204030204" pitchFamily="34" charset="0"/>
                <a:ea typeface="Symbol" panose="05050102010706020507" pitchFamily="18" charset="2"/>
                <a:cs typeface="Calibri" panose="020F0502020204030204" pitchFamily="34" charset="0"/>
              </a:rPr>
              <a:t> </a:t>
            </a:r>
            <a:r>
              <a:rPr lang="pt-PT" sz="1800" spc="0" dirty="0">
                <a:effectLst/>
                <a:latin typeface="Calibri" panose="020F0502020204030204" pitchFamily="34" charset="0"/>
                <a:ea typeface="Symbol" panose="05050102010706020507" pitchFamily="18" charset="2"/>
                <a:cs typeface="Calibri" panose="020F0502020204030204" pitchFamily="34" charset="0"/>
              </a:rPr>
              <a:t>de</a:t>
            </a:r>
            <a:r>
              <a:rPr lang="pt-PT" sz="1800" spc="200" dirty="0">
                <a:effectLst/>
                <a:latin typeface="Calibri" panose="020F0502020204030204" pitchFamily="34" charset="0"/>
                <a:ea typeface="Symbol" panose="05050102010706020507" pitchFamily="18" charset="2"/>
                <a:cs typeface="Calibri" panose="020F0502020204030204" pitchFamily="34" charset="0"/>
              </a:rPr>
              <a:t> </a:t>
            </a:r>
            <a:r>
              <a:rPr lang="pt-PT" sz="1800" spc="0" dirty="0">
                <a:effectLst/>
                <a:latin typeface="Calibri" panose="020F0502020204030204" pitchFamily="34" charset="0"/>
                <a:ea typeface="Symbol" panose="05050102010706020507" pitchFamily="18" charset="2"/>
                <a:cs typeface="Calibri" panose="020F0502020204030204" pitchFamily="34" charset="0"/>
              </a:rPr>
              <a:t>requerimentos</a:t>
            </a:r>
            <a:r>
              <a:rPr lang="pt-PT" sz="1800" spc="200" dirty="0">
                <a:effectLst/>
                <a:latin typeface="Calibri" panose="020F0502020204030204" pitchFamily="34" charset="0"/>
                <a:ea typeface="Symbol" panose="05050102010706020507" pitchFamily="18" charset="2"/>
                <a:cs typeface="Calibri" panose="020F0502020204030204" pitchFamily="34" charset="0"/>
              </a:rPr>
              <a:t> </a:t>
            </a:r>
            <a:r>
              <a:rPr lang="pt-PT" sz="1800" spc="0" dirty="0">
                <a:effectLst/>
                <a:latin typeface="Calibri" panose="020F0502020204030204" pitchFamily="34" charset="0"/>
                <a:ea typeface="Symbol" panose="05050102010706020507" pitchFamily="18" charset="2"/>
                <a:cs typeface="Calibri" panose="020F0502020204030204" pitchFamily="34" charset="0"/>
              </a:rPr>
              <a:t>de</a:t>
            </a:r>
            <a:r>
              <a:rPr lang="pt-PT" sz="1800" spc="200" dirty="0">
                <a:effectLst/>
                <a:latin typeface="Calibri" panose="020F0502020204030204" pitchFamily="34" charset="0"/>
                <a:ea typeface="Symbol" panose="05050102010706020507" pitchFamily="18" charset="2"/>
                <a:cs typeface="Calibri" panose="020F0502020204030204" pitchFamily="34" charset="0"/>
              </a:rPr>
              <a:t> </a:t>
            </a:r>
            <a:r>
              <a:rPr lang="pt-PT" sz="1800" spc="0" dirty="0">
                <a:effectLst/>
                <a:latin typeface="Calibri" panose="020F0502020204030204" pitchFamily="34" charset="0"/>
                <a:ea typeface="Symbol" panose="05050102010706020507" pitchFamily="18" charset="2"/>
                <a:cs typeface="Calibri" panose="020F0502020204030204" pitchFamily="34" charset="0"/>
              </a:rPr>
              <a:t>compensação previdenciária).</a:t>
            </a:r>
          </a:p>
          <a:p>
            <a:pPr marL="342900" marR="133985" lvl="0" indent="-342900" algn="just">
              <a:lnSpc>
                <a:spcPct val="102000"/>
              </a:lnSpc>
              <a:buSzPts val="1100"/>
              <a:buFont typeface="Symbol" panose="05050102010706020507" pitchFamily="18" charset="2"/>
              <a:buChar char=""/>
              <a:tabLst>
                <a:tab pos="393700" algn="l"/>
              </a:tabLst>
            </a:pPr>
            <a:r>
              <a:rPr lang="pt-PT" sz="1800" b="1" spc="0" dirty="0">
                <a:effectLst/>
                <a:latin typeface="Calibri" panose="020F0502020204030204" pitchFamily="34" charset="0"/>
                <a:ea typeface="Symbol" panose="05050102010706020507" pitchFamily="18" charset="2"/>
                <a:cs typeface="Calibri" panose="020F0502020204030204" pitchFamily="34" charset="0"/>
              </a:rPr>
              <a:t>Nível</a:t>
            </a:r>
            <a:r>
              <a:rPr lang="pt-PT" sz="1800" spc="0" dirty="0">
                <a:effectLst/>
                <a:latin typeface="Calibri" panose="020F0502020204030204" pitchFamily="34" charset="0"/>
                <a:ea typeface="Symbol" panose="05050102010706020507" pitchFamily="18" charset="2"/>
                <a:cs typeface="Calibri" panose="020F0502020204030204" pitchFamily="34" charset="0"/>
              </a:rPr>
              <a:t> </a:t>
            </a:r>
            <a:r>
              <a:rPr lang="pt-PT" sz="1800" b="1" spc="0" dirty="0">
                <a:effectLst/>
                <a:latin typeface="Calibri" panose="020F0502020204030204" pitchFamily="34" charset="0"/>
                <a:ea typeface="Symbol" panose="05050102010706020507" pitchFamily="18" charset="2"/>
                <a:cs typeface="Calibri" panose="020F0502020204030204" pitchFamily="34" charset="0"/>
              </a:rPr>
              <a:t>III</a:t>
            </a:r>
            <a:r>
              <a:rPr lang="pt-PT" sz="1800" spc="0" dirty="0">
                <a:effectLst/>
                <a:latin typeface="Calibri" panose="020F0502020204030204" pitchFamily="34" charset="0"/>
                <a:ea typeface="Symbol" panose="05050102010706020507" pitchFamily="18" charset="2"/>
                <a:cs typeface="Calibri" panose="020F0502020204030204" pitchFamily="34" charset="0"/>
              </a:rPr>
              <a:t>: 6 (seis) áreas obrigatórias: </a:t>
            </a:r>
            <a:r>
              <a:rPr lang="pt-PT" sz="1800" b="1" spc="0" dirty="0">
                <a:effectLst/>
                <a:latin typeface="Calibri" panose="020F0502020204030204" pitchFamily="34" charset="0"/>
                <a:ea typeface="Symbol" panose="05050102010706020507" pitchFamily="18" charset="2"/>
                <a:cs typeface="Calibri" panose="020F0502020204030204" pitchFamily="34" charset="0"/>
              </a:rPr>
              <a:t>Benefícios</a:t>
            </a:r>
            <a:r>
              <a:rPr lang="pt-PT" sz="1800" spc="0" dirty="0">
                <a:effectLst/>
                <a:latin typeface="Calibri" panose="020F0502020204030204" pitchFamily="34" charset="0"/>
                <a:ea typeface="Symbol" panose="05050102010706020507" pitchFamily="18" charset="2"/>
                <a:cs typeface="Calibri" panose="020F0502020204030204" pitchFamily="34" charset="0"/>
              </a:rPr>
              <a:t> (concessão e revisão de aposentadorias e pensões e gestão da folha de pagamento de benefícios); </a:t>
            </a:r>
            <a:r>
              <a:rPr lang="pt-PT" sz="1800" b="1" spc="0" dirty="0">
                <a:effectLst/>
                <a:latin typeface="Calibri" panose="020F0502020204030204" pitchFamily="34" charset="0"/>
                <a:ea typeface="Symbol" panose="05050102010706020507" pitchFamily="18" charset="2"/>
                <a:cs typeface="Calibri" panose="020F0502020204030204" pitchFamily="34" charset="0"/>
              </a:rPr>
              <a:t>Arrecadação</a:t>
            </a:r>
            <a:r>
              <a:rPr lang="pt-PT" sz="1800" spc="0" dirty="0">
                <a:effectLst/>
                <a:latin typeface="Calibri" panose="020F0502020204030204" pitchFamily="34" charset="0"/>
                <a:ea typeface="Symbol" panose="05050102010706020507" pitchFamily="18" charset="2"/>
                <a:cs typeface="Calibri" panose="020F0502020204030204" pitchFamily="34" charset="0"/>
              </a:rPr>
              <a:t> (cobrança de débitos de contribuições</a:t>
            </a:r>
            <a:r>
              <a:rPr lang="pt-PT" sz="1800" spc="200" dirty="0">
                <a:effectLst/>
                <a:latin typeface="Calibri" panose="020F0502020204030204" pitchFamily="34" charset="0"/>
                <a:ea typeface="Symbol" panose="05050102010706020507" pitchFamily="18" charset="2"/>
                <a:cs typeface="Calibri" panose="020F0502020204030204" pitchFamily="34" charset="0"/>
              </a:rPr>
              <a:t> </a:t>
            </a:r>
            <a:r>
              <a:rPr lang="pt-PT" sz="1800" spc="0" dirty="0">
                <a:effectLst/>
                <a:latin typeface="Calibri" panose="020F0502020204030204" pitchFamily="34" charset="0"/>
                <a:ea typeface="Symbol" panose="05050102010706020507" pitchFamily="18" charset="2"/>
                <a:cs typeface="Calibri" panose="020F0502020204030204" pitchFamily="34" charset="0"/>
              </a:rPr>
              <a:t>em</a:t>
            </a:r>
            <a:r>
              <a:rPr lang="pt-PT" sz="1800" spc="200" dirty="0">
                <a:effectLst/>
                <a:latin typeface="Calibri" panose="020F0502020204030204" pitchFamily="34" charset="0"/>
                <a:ea typeface="Symbol" panose="05050102010706020507" pitchFamily="18" charset="2"/>
                <a:cs typeface="Calibri" panose="020F0502020204030204" pitchFamily="34" charset="0"/>
              </a:rPr>
              <a:t> </a:t>
            </a:r>
            <a:r>
              <a:rPr lang="pt-PT" sz="1800" spc="0" dirty="0">
                <a:effectLst/>
                <a:latin typeface="Calibri" panose="020F0502020204030204" pitchFamily="34" charset="0"/>
                <a:ea typeface="Symbol" panose="05050102010706020507" pitchFamily="18" charset="2"/>
                <a:cs typeface="Calibri" panose="020F0502020204030204" pitchFamily="34" charset="0"/>
              </a:rPr>
              <a:t>atraso</a:t>
            </a:r>
            <a:r>
              <a:rPr lang="pt-PT" sz="1800" spc="200" dirty="0">
                <a:effectLst/>
                <a:latin typeface="Calibri" panose="020F0502020204030204" pitchFamily="34" charset="0"/>
                <a:ea typeface="Symbol" panose="05050102010706020507" pitchFamily="18" charset="2"/>
                <a:cs typeface="Calibri" panose="020F0502020204030204" pitchFamily="34" charset="0"/>
              </a:rPr>
              <a:t> </a:t>
            </a:r>
            <a:r>
              <a:rPr lang="pt-PT" sz="1800" spc="0" dirty="0">
                <a:effectLst/>
                <a:latin typeface="Calibri" panose="020F0502020204030204" pitchFamily="34" charset="0"/>
                <a:ea typeface="Symbol" panose="05050102010706020507" pitchFamily="18" charset="2"/>
                <a:cs typeface="Calibri" panose="020F0502020204030204" pitchFamily="34" charset="0"/>
              </a:rPr>
              <a:t>do</a:t>
            </a:r>
            <a:r>
              <a:rPr lang="pt-PT" sz="1800" spc="200" dirty="0">
                <a:effectLst/>
                <a:latin typeface="Calibri" panose="020F0502020204030204" pitchFamily="34" charset="0"/>
                <a:ea typeface="Symbol" panose="05050102010706020507" pitchFamily="18" charset="2"/>
                <a:cs typeface="Calibri" panose="020F0502020204030204" pitchFamily="34" charset="0"/>
              </a:rPr>
              <a:t> </a:t>
            </a:r>
            <a:r>
              <a:rPr lang="pt-PT" sz="1800" spc="0" dirty="0">
                <a:effectLst/>
                <a:latin typeface="Calibri" panose="020F0502020204030204" pitchFamily="34" charset="0"/>
                <a:ea typeface="Symbol" panose="05050102010706020507" pitchFamily="18" charset="2"/>
                <a:cs typeface="Calibri" panose="020F0502020204030204" pitchFamily="34" charset="0"/>
              </a:rPr>
              <a:t>ente</a:t>
            </a:r>
            <a:r>
              <a:rPr lang="pt-PT" sz="1800" spc="200" dirty="0">
                <a:effectLst/>
                <a:latin typeface="Calibri" panose="020F0502020204030204" pitchFamily="34" charset="0"/>
                <a:ea typeface="Symbol" panose="05050102010706020507" pitchFamily="18" charset="2"/>
                <a:cs typeface="Calibri" panose="020F0502020204030204" pitchFamily="34" charset="0"/>
              </a:rPr>
              <a:t> </a:t>
            </a:r>
            <a:r>
              <a:rPr lang="pt-PT" sz="1800" spc="0" dirty="0">
                <a:effectLst/>
                <a:latin typeface="Calibri" panose="020F0502020204030204" pitchFamily="34" charset="0"/>
                <a:ea typeface="Symbol" panose="05050102010706020507" pitchFamily="18" charset="2"/>
                <a:cs typeface="Calibri" panose="020F0502020204030204" pitchFamily="34" charset="0"/>
              </a:rPr>
              <a:t>federativo</a:t>
            </a:r>
            <a:r>
              <a:rPr lang="pt-PT" sz="1800" spc="200" dirty="0">
                <a:effectLst/>
                <a:latin typeface="Calibri" panose="020F0502020204030204" pitchFamily="34" charset="0"/>
                <a:ea typeface="Symbol" panose="05050102010706020507" pitchFamily="18" charset="2"/>
                <a:cs typeface="Calibri" panose="020F0502020204030204" pitchFamily="34" charset="0"/>
              </a:rPr>
              <a:t> </a:t>
            </a:r>
            <a:r>
              <a:rPr lang="pt-PT" sz="1800" spc="0" dirty="0">
                <a:effectLst/>
                <a:latin typeface="Calibri" panose="020F0502020204030204" pitchFamily="34" charset="0"/>
                <a:ea typeface="Symbol" panose="05050102010706020507" pitchFamily="18" charset="2"/>
                <a:cs typeface="Calibri" panose="020F0502020204030204" pitchFamily="34" charset="0"/>
              </a:rPr>
              <a:t>e</a:t>
            </a:r>
            <a:r>
              <a:rPr lang="pt-PT" sz="1800" spc="200" dirty="0">
                <a:effectLst/>
                <a:latin typeface="Calibri" panose="020F0502020204030204" pitchFamily="34" charset="0"/>
                <a:ea typeface="Symbol" panose="05050102010706020507" pitchFamily="18" charset="2"/>
                <a:cs typeface="Calibri" panose="020F0502020204030204" pitchFamily="34" charset="0"/>
              </a:rPr>
              <a:t> </a:t>
            </a:r>
            <a:r>
              <a:rPr lang="pt-PT" sz="1800" spc="0" dirty="0">
                <a:effectLst/>
                <a:latin typeface="Calibri" panose="020F0502020204030204" pitchFamily="34" charset="0"/>
                <a:ea typeface="Symbol" panose="05050102010706020507" pitchFamily="18" charset="2"/>
                <a:cs typeface="Calibri" panose="020F0502020204030204" pitchFamily="34" charset="0"/>
              </a:rPr>
              <a:t>dos</a:t>
            </a:r>
            <a:r>
              <a:rPr lang="pt-PT" sz="1800" spc="200" dirty="0">
                <a:effectLst/>
                <a:latin typeface="Calibri" panose="020F0502020204030204" pitchFamily="34" charset="0"/>
                <a:ea typeface="Symbol" panose="05050102010706020507" pitchFamily="18" charset="2"/>
                <a:cs typeface="Calibri" panose="020F0502020204030204" pitchFamily="34" charset="0"/>
              </a:rPr>
              <a:t> </a:t>
            </a:r>
            <a:r>
              <a:rPr lang="pt-PT" sz="1800" spc="0" dirty="0">
                <a:effectLst/>
                <a:latin typeface="Calibri" panose="020F0502020204030204" pitchFamily="34" charset="0"/>
                <a:ea typeface="Symbol" panose="05050102010706020507" pitchFamily="18" charset="2"/>
                <a:cs typeface="Calibri" panose="020F0502020204030204" pitchFamily="34" charset="0"/>
              </a:rPr>
              <a:t>servidores</a:t>
            </a:r>
            <a:r>
              <a:rPr lang="pt-PT" sz="1800" spc="200" dirty="0">
                <a:effectLst/>
                <a:latin typeface="Calibri" panose="020F0502020204030204" pitchFamily="34" charset="0"/>
                <a:ea typeface="Symbol" panose="05050102010706020507" pitchFamily="18" charset="2"/>
                <a:cs typeface="Calibri" panose="020F0502020204030204" pitchFamily="34" charset="0"/>
              </a:rPr>
              <a:t> </a:t>
            </a:r>
            <a:r>
              <a:rPr lang="pt-PT" sz="1800" spc="0" dirty="0">
                <a:effectLst/>
                <a:latin typeface="Calibri" panose="020F0502020204030204" pitchFamily="34" charset="0"/>
                <a:ea typeface="Symbol" panose="05050102010706020507" pitchFamily="18" charset="2"/>
                <a:cs typeface="Calibri" panose="020F0502020204030204" pitchFamily="34" charset="0"/>
              </a:rPr>
              <a:t>licenciados</a:t>
            </a:r>
            <a:r>
              <a:rPr lang="pt-PT" sz="1800" spc="200" dirty="0">
                <a:effectLst/>
                <a:latin typeface="Calibri" panose="020F0502020204030204" pitchFamily="34" charset="0"/>
                <a:ea typeface="Symbol" panose="05050102010706020507" pitchFamily="18" charset="2"/>
                <a:cs typeface="Calibri" panose="020F0502020204030204" pitchFamily="34" charset="0"/>
              </a:rPr>
              <a:t> </a:t>
            </a:r>
            <a:r>
              <a:rPr lang="pt-PT" sz="1800" spc="0" dirty="0">
                <a:effectLst/>
                <a:latin typeface="Calibri" panose="020F0502020204030204" pitchFamily="34" charset="0"/>
                <a:ea typeface="Symbol" panose="05050102010706020507" pitchFamily="18" charset="2"/>
                <a:cs typeface="Calibri" panose="020F0502020204030204" pitchFamily="34" charset="0"/>
              </a:rPr>
              <a:t>e</a:t>
            </a:r>
            <a:r>
              <a:rPr lang="pt-PT" sz="1800" spc="200" dirty="0">
                <a:effectLst/>
                <a:latin typeface="Calibri" panose="020F0502020204030204" pitchFamily="34" charset="0"/>
                <a:ea typeface="Symbol" panose="05050102010706020507" pitchFamily="18" charset="2"/>
                <a:cs typeface="Calibri" panose="020F0502020204030204" pitchFamily="34" charset="0"/>
              </a:rPr>
              <a:t> </a:t>
            </a:r>
            <a:r>
              <a:rPr lang="pt-PT" sz="1800" spc="0" dirty="0">
                <a:effectLst/>
                <a:latin typeface="Calibri" panose="020F0502020204030204" pitchFamily="34" charset="0"/>
                <a:ea typeface="Symbol" panose="05050102010706020507" pitchFamily="18" charset="2"/>
                <a:cs typeface="Calibri" panose="020F0502020204030204" pitchFamily="34" charset="0"/>
              </a:rPr>
              <a:t>cedidos); </a:t>
            </a:r>
            <a:r>
              <a:rPr lang="pt-PT" sz="1800" b="1" spc="0" dirty="0">
                <a:effectLst/>
                <a:latin typeface="Calibri" panose="020F0502020204030204" pitchFamily="34" charset="0"/>
                <a:ea typeface="Symbol" panose="05050102010706020507" pitchFamily="18" charset="2"/>
                <a:cs typeface="Calibri" panose="020F0502020204030204" pitchFamily="34" charset="0"/>
              </a:rPr>
              <a:t>Investimentos</a:t>
            </a:r>
            <a:r>
              <a:rPr lang="pt-PT" sz="1800" spc="0" dirty="0">
                <a:effectLst/>
                <a:latin typeface="Calibri" panose="020F0502020204030204" pitchFamily="34" charset="0"/>
                <a:ea typeface="Symbol" panose="05050102010706020507" pitchFamily="18" charset="2"/>
                <a:cs typeface="Calibri" panose="020F0502020204030204" pitchFamily="34" charset="0"/>
              </a:rPr>
              <a:t> (processo de elaboração e aprovação da política de investimentos, de credenciamento das instituições financeiras e de autorização para aplicação ou resgate); </a:t>
            </a:r>
            <a:r>
              <a:rPr lang="pt-PT" sz="1800" b="1" spc="0" dirty="0">
                <a:effectLst/>
                <a:latin typeface="Calibri" panose="020F0502020204030204" pitchFamily="34" charset="0"/>
                <a:ea typeface="Symbol" panose="05050102010706020507" pitchFamily="18" charset="2"/>
                <a:cs typeface="Calibri" panose="020F0502020204030204" pitchFamily="34" charset="0"/>
              </a:rPr>
              <a:t>Compensação Previdenciária</a:t>
            </a:r>
            <a:r>
              <a:rPr lang="pt-PT" sz="1800" spc="0" dirty="0">
                <a:effectLst/>
                <a:latin typeface="Calibri" panose="020F0502020204030204" pitchFamily="34" charset="0"/>
                <a:ea typeface="Symbol" panose="05050102010706020507" pitchFamily="18" charset="2"/>
                <a:cs typeface="Calibri" panose="020F0502020204030204" pitchFamily="34" charset="0"/>
              </a:rPr>
              <a:t> (envio</a:t>
            </a:r>
            <a:r>
              <a:rPr lang="pt-PT" sz="1800" spc="200" dirty="0">
                <a:effectLst/>
                <a:latin typeface="Calibri" panose="020F0502020204030204" pitchFamily="34" charset="0"/>
                <a:ea typeface="Symbol" panose="05050102010706020507" pitchFamily="18" charset="2"/>
                <a:cs typeface="Calibri" panose="020F0502020204030204" pitchFamily="34" charset="0"/>
              </a:rPr>
              <a:t> </a:t>
            </a:r>
            <a:r>
              <a:rPr lang="pt-PT" sz="1800" spc="0" dirty="0">
                <a:effectLst/>
                <a:latin typeface="Calibri" panose="020F0502020204030204" pitchFamily="34" charset="0"/>
                <a:ea typeface="Symbol" panose="05050102010706020507" pitchFamily="18" charset="2"/>
                <a:cs typeface="Calibri" panose="020F0502020204030204" pitchFamily="34" charset="0"/>
              </a:rPr>
              <a:t>e</a:t>
            </a:r>
            <a:r>
              <a:rPr lang="pt-PT" sz="1800" spc="200" dirty="0">
                <a:effectLst/>
                <a:latin typeface="Calibri" panose="020F0502020204030204" pitchFamily="34" charset="0"/>
                <a:ea typeface="Symbol" panose="05050102010706020507" pitchFamily="18" charset="2"/>
                <a:cs typeface="Calibri" panose="020F0502020204030204" pitchFamily="34" charset="0"/>
              </a:rPr>
              <a:t> </a:t>
            </a:r>
            <a:r>
              <a:rPr lang="pt-PT" sz="1800" spc="0" dirty="0">
                <a:effectLst/>
                <a:latin typeface="Calibri" panose="020F0502020204030204" pitchFamily="34" charset="0"/>
                <a:ea typeface="Symbol" panose="05050102010706020507" pitchFamily="18" charset="2"/>
                <a:cs typeface="Calibri" panose="020F0502020204030204" pitchFamily="34" charset="0"/>
              </a:rPr>
              <a:t>análise</a:t>
            </a:r>
            <a:r>
              <a:rPr lang="pt-PT" sz="1800" spc="200" dirty="0">
                <a:effectLst/>
                <a:latin typeface="Calibri" panose="020F0502020204030204" pitchFamily="34" charset="0"/>
                <a:ea typeface="Symbol" panose="05050102010706020507" pitchFamily="18" charset="2"/>
                <a:cs typeface="Calibri" panose="020F0502020204030204" pitchFamily="34" charset="0"/>
              </a:rPr>
              <a:t> </a:t>
            </a:r>
            <a:r>
              <a:rPr lang="pt-PT" sz="1800" spc="0" dirty="0">
                <a:effectLst/>
                <a:latin typeface="Calibri" panose="020F0502020204030204" pitchFamily="34" charset="0"/>
                <a:ea typeface="Symbol" panose="05050102010706020507" pitchFamily="18" charset="2"/>
                <a:cs typeface="Calibri" panose="020F0502020204030204" pitchFamily="34" charset="0"/>
              </a:rPr>
              <a:t>de</a:t>
            </a:r>
            <a:r>
              <a:rPr lang="pt-PT" sz="1800" spc="200" dirty="0">
                <a:effectLst/>
                <a:latin typeface="Calibri" panose="020F0502020204030204" pitchFamily="34" charset="0"/>
                <a:ea typeface="Symbol" panose="05050102010706020507" pitchFamily="18" charset="2"/>
                <a:cs typeface="Calibri" panose="020F0502020204030204" pitchFamily="34" charset="0"/>
              </a:rPr>
              <a:t> </a:t>
            </a:r>
            <a:r>
              <a:rPr lang="pt-PT" sz="1800" spc="0" dirty="0">
                <a:effectLst/>
                <a:latin typeface="Calibri" panose="020F0502020204030204" pitchFamily="34" charset="0"/>
                <a:ea typeface="Symbol" panose="05050102010706020507" pitchFamily="18" charset="2"/>
                <a:cs typeface="Calibri" panose="020F0502020204030204" pitchFamily="34" charset="0"/>
              </a:rPr>
              <a:t>requerimentos</a:t>
            </a:r>
            <a:r>
              <a:rPr lang="pt-PT" sz="1800" spc="200" dirty="0">
                <a:effectLst/>
                <a:latin typeface="Calibri" panose="020F0502020204030204" pitchFamily="34" charset="0"/>
                <a:ea typeface="Symbol" panose="05050102010706020507" pitchFamily="18" charset="2"/>
                <a:cs typeface="Calibri" panose="020F0502020204030204" pitchFamily="34" charset="0"/>
              </a:rPr>
              <a:t> </a:t>
            </a:r>
            <a:r>
              <a:rPr lang="pt-PT" sz="1800" spc="0" dirty="0">
                <a:effectLst/>
                <a:latin typeface="Calibri" panose="020F0502020204030204" pitchFamily="34" charset="0"/>
                <a:ea typeface="Symbol" panose="05050102010706020507" pitchFamily="18" charset="2"/>
                <a:cs typeface="Calibri" panose="020F0502020204030204" pitchFamily="34" charset="0"/>
              </a:rPr>
              <a:t>de</a:t>
            </a:r>
            <a:r>
              <a:rPr lang="pt-PT" sz="1800" spc="200" dirty="0">
                <a:effectLst/>
                <a:latin typeface="Calibri" panose="020F0502020204030204" pitchFamily="34" charset="0"/>
                <a:ea typeface="Symbol" panose="05050102010706020507" pitchFamily="18" charset="2"/>
                <a:cs typeface="Calibri" panose="020F0502020204030204" pitchFamily="34" charset="0"/>
              </a:rPr>
              <a:t> </a:t>
            </a:r>
            <a:r>
              <a:rPr lang="pt-PT" sz="1800" spc="0" dirty="0">
                <a:effectLst/>
                <a:latin typeface="Calibri" panose="020F0502020204030204" pitchFamily="34" charset="0"/>
                <a:ea typeface="Symbol" panose="05050102010706020507" pitchFamily="18" charset="2"/>
                <a:cs typeface="Calibri" panose="020F0502020204030204" pitchFamily="34" charset="0"/>
              </a:rPr>
              <a:t>compensação previdenciária); </a:t>
            </a:r>
            <a:r>
              <a:rPr lang="pt-PT" sz="1800" b="1" spc="0" dirty="0">
                <a:effectLst/>
                <a:latin typeface="Calibri" panose="020F0502020204030204" pitchFamily="34" charset="0"/>
                <a:ea typeface="Symbol" panose="05050102010706020507" pitchFamily="18" charset="2"/>
                <a:cs typeface="Calibri" panose="020F0502020204030204" pitchFamily="34" charset="0"/>
              </a:rPr>
              <a:t>Atendimento</a:t>
            </a:r>
            <a:r>
              <a:rPr lang="pt-PT" sz="1800" spc="0" dirty="0">
                <a:effectLst/>
                <a:latin typeface="Calibri" panose="020F0502020204030204" pitchFamily="34" charset="0"/>
                <a:ea typeface="Symbol" panose="05050102010706020507" pitchFamily="18" charset="2"/>
                <a:cs typeface="Calibri" panose="020F0502020204030204" pitchFamily="34" charset="0"/>
              </a:rPr>
              <a:t> ( atendimento presencial aos segurados, atendimento telefônico e ouvidoria) e </a:t>
            </a:r>
            <a:r>
              <a:rPr lang="pt-PT" sz="1800" b="1" spc="0" dirty="0">
                <a:effectLst/>
                <a:latin typeface="Calibri" panose="020F0502020204030204" pitchFamily="34" charset="0"/>
                <a:ea typeface="Symbol" panose="05050102010706020507" pitchFamily="18" charset="2"/>
                <a:cs typeface="Calibri" panose="020F0502020204030204" pitchFamily="34" charset="0"/>
              </a:rPr>
              <a:t>Financeira</a:t>
            </a:r>
            <a:r>
              <a:rPr lang="pt-PT" sz="1800" spc="0" dirty="0">
                <a:effectLst/>
                <a:latin typeface="Calibri" panose="020F0502020204030204" pitchFamily="34" charset="0"/>
                <a:ea typeface="Symbol" panose="05050102010706020507" pitchFamily="18" charset="2"/>
                <a:cs typeface="Calibri" panose="020F0502020204030204" pitchFamily="34" charset="0"/>
              </a:rPr>
              <a:t> (tesouraria, orçamento e contabilidade).</a:t>
            </a:r>
            <a:endParaRPr lang="pt-BR" sz="1800" spc="0" dirty="0">
              <a:effectLst/>
              <a:latin typeface="Calibri" panose="020F0502020204030204" pitchFamily="34" charset="0"/>
              <a:ea typeface="Symbol" panose="05050102010706020507" pitchFamily="18" charset="2"/>
              <a:cs typeface="Symbol" panose="05050102010706020507" pitchFamily="18" charset="2"/>
            </a:endParaRPr>
          </a:p>
          <a:p>
            <a:pPr marL="342900" marR="135255" lvl="0" indent="-342900" algn="just">
              <a:lnSpc>
                <a:spcPct val="102000"/>
              </a:lnSpc>
              <a:buSzPts val="1100"/>
              <a:buFont typeface="Symbol" panose="05050102010706020507" pitchFamily="18" charset="2"/>
              <a:buChar char=""/>
              <a:tabLst>
                <a:tab pos="393700" algn="l"/>
              </a:tabLst>
            </a:pPr>
            <a:r>
              <a:rPr lang="pt-PT" sz="1800" b="1" spc="0" dirty="0">
                <a:effectLst/>
                <a:latin typeface="Calibri" panose="020F0502020204030204" pitchFamily="34" charset="0"/>
                <a:ea typeface="Symbol" panose="05050102010706020507" pitchFamily="18" charset="2"/>
                <a:cs typeface="Calibri" panose="020F0502020204030204" pitchFamily="34" charset="0"/>
              </a:rPr>
              <a:t>Nível</a:t>
            </a:r>
            <a:r>
              <a:rPr lang="pt-PT" sz="1800" spc="0" dirty="0">
                <a:effectLst/>
                <a:latin typeface="Calibri" panose="020F0502020204030204" pitchFamily="34" charset="0"/>
                <a:ea typeface="Symbol" panose="05050102010706020507" pitchFamily="18" charset="2"/>
                <a:cs typeface="Calibri" panose="020F0502020204030204" pitchFamily="34" charset="0"/>
              </a:rPr>
              <a:t> </a:t>
            </a:r>
            <a:r>
              <a:rPr lang="pt-PT" sz="1800" b="1" spc="0" dirty="0">
                <a:effectLst/>
                <a:latin typeface="Calibri" panose="020F0502020204030204" pitchFamily="34" charset="0"/>
                <a:ea typeface="Symbol" panose="05050102010706020507" pitchFamily="18" charset="2"/>
                <a:cs typeface="Calibri" panose="020F0502020204030204" pitchFamily="34" charset="0"/>
              </a:rPr>
              <a:t>IV</a:t>
            </a:r>
            <a:r>
              <a:rPr lang="pt-PT" sz="1800" spc="0" dirty="0">
                <a:effectLst/>
                <a:latin typeface="Calibri" panose="020F0502020204030204" pitchFamily="34" charset="0"/>
                <a:ea typeface="Symbol" panose="05050102010706020507" pitchFamily="18" charset="2"/>
                <a:cs typeface="Calibri" panose="020F0502020204030204" pitchFamily="34" charset="0"/>
              </a:rPr>
              <a:t>: Além das áreas obrigatórias exigidas nos Níveis I, II e III, deverão ser mapeados, no mínimo, 2 (dois) processos de trabalho relevantes das demais áreas (Administrativa, Atuarial, Jurídica e Tecnologia da Informação), os quais deverão ser de áreas distintas, conforme Anexo 7 do Manual.</a:t>
            </a:r>
            <a:endParaRPr lang="pt-BR" sz="1800" spc="0" dirty="0">
              <a:effectLst/>
              <a:latin typeface="Calibri" panose="020F0502020204030204" pitchFamily="34" charset="0"/>
              <a:ea typeface="Symbol" panose="05050102010706020507" pitchFamily="18" charset="2"/>
              <a:cs typeface="Symbol" panose="05050102010706020507" pitchFamily="18" charset="2"/>
            </a:endParaRPr>
          </a:p>
          <a:p>
            <a:pPr marL="342900" marR="133985" lvl="0" indent="-342900" algn="just">
              <a:lnSpc>
                <a:spcPct val="102000"/>
              </a:lnSpc>
              <a:buSzPts val="1100"/>
              <a:buFont typeface="Symbol" panose="05050102010706020507" pitchFamily="18" charset="2"/>
              <a:buChar char=""/>
              <a:tabLst>
                <a:tab pos="393700" algn="l"/>
              </a:tabLst>
            </a:pPr>
            <a:endParaRPr lang="pt-BR" sz="1800" spc="0" dirty="0">
              <a:effectLst/>
              <a:latin typeface="Calibri" panose="020F0502020204030204" pitchFamily="34" charset="0"/>
              <a:ea typeface="Symbol" panose="05050102010706020507" pitchFamily="18" charset="2"/>
              <a:cs typeface="Symbol" panose="05050102010706020507" pitchFamily="18" charset="2"/>
            </a:endParaRPr>
          </a:p>
        </p:txBody>
      </p:sp>
      <p:sp>
        <p:nvSpPr>
          <p:cNvPr id="2" name="CaixaDeTexto 1">
            <a:extLst>
              <a:ext uri="{FF2B5EF4-FFF2-40B4-BE49-F238E27FC236}">
                <a16:creationId xmlns:a16="http://schemas.microsoft.com/office/drawing/2014/main" id="{A66E0A77-5FAB-67DF-E3D8-B04BF427A70E}"/>
              </a:ext>
            </a:extLst>
          </p:cNvPr>
          <p:cNvSpPr txBox="1"/>
          <p:nvPr/>
        </p:nvSpPr>
        <p:spPr>
          <a:xfrm>
            <a:off x="1001486" y="301888"/>
            <a:ext cx="8347542" cy="461665"/>
          </a:xfrm>
          <a:prstGeom prst="rect">
            <a:avLst/>
          </a:prstGeom>
          <a:noFill/>
        </p:spPr>
        <p:txBody>
          <a:bodyPr wrap="none" rtlCol="0">
            <a:spAutoFit/>
          </a:bodyPr>
          <a:lstStyle/>
          <a:p>
            <a:r>
              <a:rPr lang="pt-BR" sz="2400" b="1" dirty="0">
                <a:latin typeface="Calibri" panose="020F0502020204030204" pitchFamily="34" charset="0"/>
                <a:ea typeface="Calibri" panose="020F0502020204030204" pitchFamily="34" charset="0"/>
                <a:cs typeface="Calibri" panose="020F0502020204030204" pitchFamily="34" charset="0"/>
              </a:rPr>
              <a:t>Áreas a serem mapeadas e manualizadas de acordo com o nível </a:t>
            </a:r>
          </a:p>
        </p:txBody>
      </p:sp>
    </p:spTree>
    <p:extLst>
      <p:ext uri="{BB962C8B-B14F-4D97-AF65-F5344CB8AC3E}">
        <p14:creationId xmlns:p14="http://schemas.microsoft.com/office/powerpoint/2010/main" val="308092765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A3B4A42-96E6-11B1-41B7-33A7690B998D}"/>
              </a:ext>
            </a:extLst>
          </p:cNvPr>
          <p:cNvSpPr>
            <a:spLocks noGrp="1"/>
          </p:cNvSpPr>
          <p:nvPr>
            <p:ph type="title"/>
          </p:nvPr>
        </p:nvSpPr>
        <p:spPr>
          <a:xfrm>
            <a:off x="606846" y="89704"/>
            <a:ext cx="10515600" cy="1325563"/>
          </a:xfrm>
        </p:spPr>
        <p:txBody>
          <a:bodyPr>
            <a:normAutofit/>
          </a:bodyPr>
          <a:lstStyle/>
          <a:p>
            <a:r>
              <a:rPr lang="pt-BR" sz="4000" b="1" dirty="0">
                <a:latin typeface="Calibri" panose="020F0502020204030204" pitchFamily="34" charset="0"/>
                <a:ea typeface="Calibri" panose="020F0502020204030204" pitchFamily="34" charset="0"/>
                <a:cs typeface="Calibri" panose="020F0502020204030204" pitchFamily="34" charset="0"/>
              </a:rPr>
              <a:t>Estrutura de Controle Interno</a:t>
            </a:r>
          </a:p>
        </p:txBody>
      </p:sp>
      <p:sp>
        <p:nvSpPr>
          <p:cNvPr id="3" name="Espaço Reservado para Conteúdo 2">
            <a:extLst>
              <a:ext uri="{FF2B5EF4-FFF2-40B4-BE49-F238E27FC236}">
                <a16:creationId xmlns:a16="http://schemas.microsoft.com/office/drawing/2014/main" id="{F39B0349-28AF-374F-6985-2377CD809A0B}"/>
              </a:ext>
            </a:extLst>
          </p:cNvPr>
          <p:cNvSpPr>
            <a:spLocks noGrp="1"/>
          </p:cNvSpPr>
          <p:nvPr>
            <p:ph idx="1"/>
          </p:nvPr>
        </p:nvSpPr>
        <p:spPr>
          <a:xfrm>
            <a:off x="683964" y="1164613"/>
            <a:ext cx="10515600" cy="4351338"/>
          </a:xfrm>
        </p:spPr>
        <p:txBody>
          <a:bodyPr>
            <a:noAutofit/>
          </a:bodyPr>
          <a:lstStyle/>
          <a:p>
            <a:pPr algn="just">
              <a:lnSpc>
                <a:spcPct val="150000"/>
              </a:lnSpc>
            </a:pPr>
            <a:r>
              <a:rPr lang="pt-BR" sz="2500" dirty="0">
                <a:latin typeface="Calibri" panose="020F0502020204030204" pitchFamily="34" charset="0"/>
                <a:ea typeface="Calibri" panose="020F0502020204030204" pitchFamily="34" charset="0"/>
                <a:cs typeface="Calibri" panose="020F0502020204030204" pitchFamily="34" charset="0"/>
              </a:rPr>
              <a:t>Nível I: </a:t>
            </a:r>
          </a:p>
          <a:p>
            <a:pPr algn="just">
              <a:lnSpc>
                <a:spcPct val="150000"/>
              </a:lnSpc>
              <a:buFont typeface="Wingdings" panose="05000000000000000000" pitchFamily="2" charset="2"/>
              <a:buChar char="ü"/>
            </a:pPr>
            <a:r>
              <a:rPr lang="pt-BR" sz="2500" dirty="0">
                <a:latin typeface="Calibri" panose="020F0502020204030204" pitchFamily="34" charset="0"/>
                <a:ea typeface="Calibri" panose="020F0502020204030204" pitchFamily="34" charset="0"/>
                <a:cs typeface="Calibri" panose="020F0502020204030204" pitchFamily="34" charset="0"/>
              </a:rPr>
              <a:t>Estrutura organizacional do ente federativo de uma área comum de controle interno </a:t>
            </a:r>
          </a:p>
          <a:p>
            <a:pPr algn="just">
              <a:lnSpc>
                <a:spcPct val="150000"/>
              </a:lnSpc>
              <a:buFont typeface="Wingdings" panose="05000000000000000000" pitchFamily="2" charset="2"/>
              <a:buChar char="ü"/>
            </a:pPr>
            <a:r>
              <a:rPr lang="pt-BR" sz="2500" dirty="0">
                <a:latin typeface="Calibri" panose="020F0502020204030204" pitchFamily="34" charset="0"/>
                <a:ea typeface="Calibri" panose="020F0502020204030204" pitchFamily="34" charset="0"/>
                <a:cs typeface="Calibri" panose="020F0502020204030204" pitchFamily="34" charset="0"/>
              </a:rPr>
              <a:t>Emissão de relatório semestral que ateste a conformidade das áreas mapeadas e manualizadas e de todas as ações atendidas na auditoria de certificação, bem como acompanhar as providências adotadas pelo RPPS para implementar as ações não atendidas. </a:t>
            </a:r>
          </a:p>
          <a:p>
            <a:pPr algn="just">
              <a:lnSpc>
                <a:spcPct val="150000"/>
              </a:lnSpc>
              <a:buFont typeface="Wingdings" panose="05000000000000000000" pitchFamily="2" charset="2"/>
              <a:buChar char="ü"/>
            </a:pPr>
            <a:r>
              <a:rPr lang="pt-BR" sz="2500" dirty="0">
                <a:latin typeface="Calibri" panose="020F0502020204030204" pitchFamily="34" charset="0"/>
                <a:ea typeface="Calibri" panose="020F0502020204030204" pitchFamily="34" charset="0"/>
                <a:cs typeface="Calibri" panose="020F0502020204030204" pitchFamily="34" charset="0"/>
              </a:rPr>
              <a:t>Deverá ser capacitado em controle interno pelo menos 1 (um) servidor da unidade gestora.</a:t>
            </a:r>
          </a:p>
        </p:txBody>
      </p:sp>
      <p:pic>
        <p:nvPicPr>
          <p:cNvPr id="4" name="Imagem 3">
            <a:extLst>
              <a:ext uri="{FF2B5EF4-FFF2-40B4-BE49-F238E27FC236}">
                <a16:creationId xmlns:a16="http://schemas.microsoft.com/office/drawing/2014/main" id="{8C5ADFF4-F77A-AB14-C6E4-10C7F1F02723}"/>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9936417" y="265702"/>
            <a:ext cx="1876525" cy="225183"/>
          </a:xfrm>
          <a:prstGeom prst="rect">
            <a:avLst/>
          </a:prstGeom>
        </p:spPr>
      </p:pic>
    </p:spTree>
    <p:extLst>
      <p:ext uri="{BB962C8B-B14F-4D97-AF65-F5344CB8AC3E}">
        <p14:creationId xmlns:p14="http://schemas.microsoft.com/office/powerpoint/2010/main" val="3367112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A3B4A42-96E6-11B1-41B7-33A7690B998D}"/>
              </a:ext>
            </a:extLst>
          </p:cNvPr>
          <p:cNvSpPr>
            <a:spLocks noGrp="1"/>
          </p:cNvSpPr>
          <p:nvPr>
            <p:ph type="title"/>
          </p:nvPr>
        </p:nvSpPr>
        <p:spPr>
          <a:xfrm>
            <a:off x="606846" y="89704"/>
            <a:ext cx="10515600" cy="1325563"/>
          </a:xfrm>
        </p:spPr>
        <p:txBody>
          <a:bodyPr>
            <a:normAutofit/>
          </a:bodyPr>
          <a:lstStyle/>
          <a:p>
            <a:r>
              <a:rPr lang="pt-BR" sz="4000" b="1" dirty="0">
                <a:latin typeface="Calibri" panose="020F0502020204030204" pitchFamily="34" charset="0"/>
                <a:ea typeface="Calibri" panose="020F0502020204030204" pitchFamily="34" charset="0"/>
                <a:cs typeface="Calibri" panose="020F0502020204030204" pitchFamily="34" charset="0"/>
              </a:rPr>
              <a:t>Estrutura de Controle Interno</a:t>
            </a:r>
          </a:p>
        </p:txBody>
      </p:sp>
      <p:sp>
        <p:nvSpPr>
          <p:cNvPr id="3" name="Espaço Reservado para Conteúdo 2">
            <a:extLst>
              <a:ext uri="{FF2B5EF4-FFF2-40B4-BE49-F238E27FC236}">
                <a16:creationId xmlns:a16="http://schemas.microsoft.com/office/drawing/2014/main" id="{F39B0349-28AF-374F-6985-2377CD809A0B}"/>
              </a:ext>
            </a:extLst>
          </p:cNvPr>
          <p:cNvSpPr>
            <a:spLocks noGrp="1"/>
          </p:cNvSpPr>
          <p:nvPr>
            <p:ph idx="1"/>
          </p:nvPr>
        </p:nvSpPr>
        <p:spPr>
          <a:xfrm>
            <a:off x="683964" y="1164613"/>
            <a:ext cx="10515600" cy="4351338"/>
          </a:xfrm>
        </p:spPr>
        <p:txBody>
          <a:bodyPr>
            <a:noAutofit/>
          </a:bodyPr>
          <a:lstStyle/>
          <a:p>
            <a:pPr algn="just">
              <a:lnSpc>
                <a:spcPct val="150000"/>
              </a:lnSpc>
            </a:pPr>
            <a:r>
              <a:rPr lang="pt-BR" sz="2500" dirty="0">
                <a:latin typeface="Calibri" panose="020F0502020204030204" pitchFamily="34" charset="0"/>
                <a:ea typeface="Calibri" panose="020F0502020204030204" pitchFamily="34" charset="0"/>
                <a:cs typeface="Calibri" panose="020F0502020204030204" pitchFamily="34" charset="0"/>
              </a:rPr>
              <a:t>Nível II: </a:t>
            </a:r>
          </a:p>
          <a:p>
            <a:pPr algn="just">
              <a:lnSpc>
                <a:spcPct val="150000"/>
              </a:lnSpc>
              <a:buFont typeface="Wingdings" panose="05000000000000000000" pitchFamily="2" charset="2"/>
              <a:buChar char="ü"/>
            </a:pPr>
            <a:r>
              <a:rPr lang="pt-BR" sz="2500" dirty="0">
                <a:latin typeface="Calibri" panose="020F0502020204030204" pitchFamily="34" charset="0"/>
                <a:ea typeface="Calibri" panose="020F0502020204030204" pitchFamily="34" charset="0"/>
                <a:cs typeface="Calibri" panose="020F0502020204030204" pitchFamily="34" charset="0"/>
              </a:rPr>
              <a:t>Existência na estrutura organizacional do ente federativo, de área comum de controle interno </a:t>
            </a:r>
          </a:p>
          <a:p>
            <a:pPr algn="just">
              <a:lnSpc>
                <a:spcPct val="150000"/>
              </a:lnSpc>
              <a:buFont typeface="Wingdings" panose="05000000000000000000" pitchFamily="2" charset="2"/>
              <a:buChar char="ü"/>
            </a:pPr>
            <a:r>
              <a:rPr lang="pt-BR" sz="2500" dirty="0">
                <a:latin typeface="Calibri" panose="020F0502020204030204" pitchFamily="34" charset="0"/>
                <a:ea typeface="Calibri" panose="020F0502020204030204" pitchFamily="34" charset="0"/>
                <a:cs typeface="Calibri" panose="020F0502020204030204" pitchFamily="34" charset="0"/>
              </a:rPr>
              <a:t>emissão de relatório semestral que ateste a conformidade das áreas mapeadas e manualizadas e de todas as ações atendidas na auditoria de certificação, bem como acompanhar as providências adotadas pelo RPPS para implementar as ações não atendidas. </a:t>
            </a:r>
          </a:p>
          <a:p>
            <a:pPr algn="just">
              <a:lnSpc>
                <a:spcPct val="150000"/>
              </a:lnSpc>
              <a:buFont typeface="Wingdings" panose="05000000000000000000" pitchFamily="2" charset="2"/>
              <a:buChar char="ü"/>
            </a:pPr>
            <a:r>
              <a:rPr lang="pt-BR" sz="2500" dirty="0">
                <a:latin typeface="Calibri" panose="020F0502020204030204" pitchFamily="34" charset="0"/>
                <a:ea typeface="Calibri" panose="020F0502020204030204" pitchFamily="34" charset="0"/>
                <a:cs typeface="Calibri" panose="020F0502020204030204" pitchFamily="34" charset="0"/>
              </a:rPr>
              <a:t>Deverão ser capacitados em controle pelo menos 2 (dois) servidores da unidade gestora</a:t>
            </a:r>
          </a:p>
        </p:txBody>
      </p:sp>
      <p:pic>
        <p:nvPicPr>
          <p:cNvPr id="4" name="Imagem 3">
            <a:extLst>
              <a:ext uri="{FF2B5EF4-FFF2-40B4-BE49-F238E27FC236}">
                <a16:creationId xmlns:a16="http://schemas.microsoft.com/office/drawing/2014/main" id="{8C5ADFF4-F77A-AB14-C6E4-10C7F1F02723}"/>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9936417" y="265702"/>
            <a:ext cx="1876525" cy="225183"/>
          </a:xfrm>
          <a:prstGeom prst="rect">
            <a:avLst/>
          </a:prstGeom>
        </p:spPr>
      </p:pic>
    </p:spTree>
    <p:extLst>
      <p:ext uri="{BB962C8B-B14F-4D97-AF65-F5344CB8AC3E}">
        <p14:creationId xmlns:p14="http://schemas.microsoft.com/office/powerpoint/2010/main" val="2996113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a:extLst>
              <a:ext uri="{FF2B5EF4-FFF2-40B4-BE49-F238E27FC236}">
                <a16:creationId xmlns:a16="http://schemas.microsoft.com/office/drawing/2014/main" id="{8BD646D5-F470-6F77-B233-9E6E1602AC6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9936417" y="265702"/>
            <a:ext cx="1876525" cy="225183"/>
          </a:xfrm>
          <a:prstGeom prst="rect">
            <a:avLst/>
          </a:prstGeom>
        </p:spPr>
      </p:pic>
      <p:sp>
        <p:nvSpPr>
          <p:cNvPr id="6" name="CaixaDeTexto 5">
            <a:extLst>
              <a:ext uri="{FF2B5EF4-FFF2-40B4-BE49-F238E27FC236}">
                <a16:creationId xmlns:a16="http://schemas.microsoft.com/office/drawing/2014/main" id="{05773BB7-C240-FAE5-C88D-9192442572A0}"/>
              </a:ext>
            </a:extLst>
          </p:cNvPr>
          <p:cNvSpPr txBox="1"/>
          <p:nvPr/>
        </p:nvSpPr>
        <p:spPr>
          <a:xfrm>
            <a:off x="1142999" y="378293"/>
            <a:ext cx="6097836" cy="523220"/>
          </a:xfrm>
          <a:prstGeom prst="rect">
            <a:avLst/>
          </a:prstGeom>
          <a:noFill/>
        </p:spPr>
        <p:txBody>
          <a:bodyPr wrap="square">
            <a:spAutoFit/>
          </a:bodyPr>
          <a:lstStyle/>
          <a:p>
            <a:r>
              <a:rPr lang="pt-BR" sz="2800" b="1" dirty="0">
                <a:latin typeface="Calibri" panose="020F0502020204030204" pitchFamily="34" charset="0"/>
                <a:ea typeface="Calibri" panose="020F0502020204030204" pitchFamily="34" charset="0"/>
                <a:cs typeface="Calibri" panose="020F0502020204030204" pitchFamily="34" charset="0"/>
              </a:rPr>
              <a:t>Estrutura de Controle Interno</a:t>
            </a:r>
            <a:endParaRPr lang="pt-BR" sz="2800" dirty="0"/>
          </a:p>
        </p:txBody>
      </p:sp>
      <p:sp>
        <p:nvSpPr>
          <p:cNvPr id="8" name="CaixaDeTexto 7">
            <a:extLst>
              <a:ext uri="{FF2B5EF4-FFF2-40B4-BE49-F238E27FC236}">
                <a16:creationId xmlns:a16="http://schemas.microsoft.com/office/drawing/2014/main" id="{FD0540F8-7E46-DE5F-333E-5D41460D6524}"/>
              </a:ext>
            </a:extLst>
          </p:cNvPr>
          <p:cNvSpPr txBox="1"/>
          <p:nvPr/>
        </p:nvSpPr>
        <p:spPr>
          <a:xfrm>
            <a:off x="-243895" y="764990"/>
            <a:ext cx="11347374" cy="5859233"/>
          </a:xfrm>
          <a:prstGeom prst="rect">
            <a:avLst/>
          </a:prstGeom>
          <a:noFill/>
        </p:spPr>
        <p:txBody>
          <a:bodyPr wrap="square">
            <a:spAutoFit/>
          </a:bodyPr>
          <a:lstStyle/>
          <a:p>
            <a:pPr marL="1600200" marR="133985" lvl="3" indent="-228600" algn="just">
              <a:lnSpc>
                <a:spcPct val="150000"/>
              </a:lnSpc>
              <a:buSzPts val="1100"/>
              <a:buFont typeface="Symbol" panose="05050102010706020507" pitchFamily="18" charset="2"/>
              <a:buChar char=""/>
              <a:tabLst>
                <a:tab pos="393700" algn="l"/>
              </a:tabLst>
            </a:pPr>
            <a:r>
              <a:rPr lang="pt-PT" sz="2100" b="1" spc="0" dirty="0">
                <a:effectLst/>
                <a:latin typeface="Calibri" panose="020F0502020204030204" pitchFamily="34" charset="0"/>
                <a:ea typeface="Symbol" panose="05050102010706020507" pitchFamily="18" charset="2"/>
                <a:cs typeface="Calibri" panose="020F0502020204030204" pitchFamily="34" charset="0"/>
              </a:rPr>
              <a:t>Nível</a:t>
            </a:r>
            <a:r>
              <a:rPr lang="pt-PT" sz="2100" spc="200" dirty="0">
                <a:effectLst/>
                <a:latin typeface="Calibri" panose="020F0502020204030204" pitchFamily="34" charset="0"/>
                <a:ea typeface="Symbol" panose="05050102010706020507" pitchFamily="18" charset="2"/>
                <a:cs typeface="Calibri" panose="020F0502020204030204" pitchFamily="34" charset="0"/>
              </a:rPr>
              <a:t> </a:t>
            </a:r>
            <a:r>
              <a:rPr lang="pt-PT" sz="2100" b="1" spc="0" dirty="0">
                <a:effectLst/>
                <a:latin typeface="Calibri" panose="020F0502020204030204" pitchFamily="34" charset="0"/>
                <a:ea typeface="Symbol" panose="05050102010706020507" pitchFamily="18" charset="2"/>
                <a:cs typeface="Calibri" panose="020F0502020204030204" pitchFamily="34" charset="0"/>
              </a:rPr>
              <a:t>III</a:t>
            </a:r>
            <a:r>
              <a:rPr lang="pt-PT" sz="2100" spc="0" dirty="0">
                <a:effectLst/>
                <a:latin typeface="Calibri" panose="020F0502020204030204" pitchFamily="34" charset="0"/>
                <a:ea typeface="Symbol" panose="05050102010706020507" pitchFamily="18" charset="2"/>
                <a:cs typeface="Calibri" panose="020F0502020204030204" pitchFamily="34" charset="0"/>
              </a:rPr>
              <a:t>:</a:t>
            </a:r>
            <a:r>
              <a:rPr lang="pt-PT" sz="2100" spc="200" dirty="0">
                <a:effectLst/>
                <a:latin typeface="Calibri" panose="020F0502020204030204" pitchFamily="34" charset="0"/>
                <a:ea typeface="Symbol" panose="05050102010706020507" pitchFamily="18" charset="2"/>
                <a:cs typeface="Calibri" panose="020F0502020204030204" pitchFamily="34" charset="0"/>
              </a:rPr>
              <a:t> </a:t>
            </a:r>
          </a:p>
          <a:p>
            <a:pPr marL="1714500" marR="133985" lvl="3" indent="-342900" algn="just">
              <a:lnSpc>
                <a:spcPct val="150000"/>
              </a:lnSpc>
              <a:buSzPts val="1100"/>
              <a:buFont typeface="Wingdings" panose="05000000000000000000" pitchFamily="2" charset="2"/>
              <a:buChar char="ü"/>
              <a:tabLst>
                <a:tab pos="393700" algn="l"/>
              </a:tabLst>
            </a:pPr>
            <a:r>
              <a:rPr lang="pt-PT" sz="2100" spc="0" dirty="0">
                <a:effectLst/>
                <a:latin typeface="Calibri" panose="020F0502020204030204" pitchFamily="34" charset="0"/>
                <a:ea typeface="Symbol" panose="05050102010706020507" pitchFamily="18" charset="2"/>
                <a:cs typeface="Calibri" panose="020F0502020204030204" pitchFamily="34" charset="0"/>
              </a:rPr>
              <a:t>Existência</a:t>
            </a:r>
            <a:r>
              <a:rPr lang="pt-PT" sz="2100" spc="200" dirty="0">
                <a:effectLst/>
                <a:latin typeface="Calibri" panose="020F0502020204030204" pitchFamily="34" charset="0"/>
                <a:ea typeface="Symbol" panose="05050102010706020507" pitchFamily="18" charset="2"/>
                <a:cs typeface="Calibri" panose="020F0502020204030204" pitchFamily="34" charset="0"/>
              </a:rPr>
              <a:t> </a:t>
            </a:r>
            <a:r>
              <a:rPr lang="pt-PT" sz="2100" spc="0" dirty="0">
                <a:effectLst/>
                <a:latin typeface="Calibri" panose="020F0502020204030204" pitchFamily="34" charset="0"/>
                <a:ea typeface="Symbol" panose="05050102010706020507" pitchFamily="18" charset="2"/>
                <a:cs typeface="Calibri" panose="020F0502020204030204" pitchFamily="34" charset="0"/>
              </a:rPr>
              <a:t>na</a:t>
            </a:r>
            <a:r>
              <a:rPr lang="pt-PT" sz="2100" spc="200" dirty="0">
                <a:effectLst/>
                <a:latin typeface="Calibri" panose="020F0502020204030204" pitchFamily="34" charset="0"/>
                <a:ea typeface="Symbol" panose="05050102010706020507" pitchFamily="18" charset="2"/>
                <a:cs typeface="Calibri" panose="020F0502020204030204" pitchFamily="34" charset="0"/>
              </a:rPr>
              <a:t> </a:t>
            </a:r>
            <a:r>
              <a:rPr lang="pt-PT" sz="2100" spc="0" dirty="0">
                <a:effectLst/>
                <a:latin typeface="Calibri" panose="020F0502020204030204" pitchFamily="34" charset="0"/>
                <a:ea typeface="Symbol" panose="05050102010706020507" pitchFamily="18" charset="2"/>
                <a:cs typeface="Calibri" panose="020F0502020204030204" pitchFamily="34" charset="0"/>
              </a:rPr>
              <a:t>estrutura</a:t>
            </a:r>
            <a:r>
              <a:rPr lang="pt-PT" sz="2100" spc="200" dirty="0">
                <a:effectLst/>
                <a:latin typeface="Calibri" panose="020F0502020204030204" pitchFamily="34" charset="0"/>
                <a:ea typeface="Symbol" panose="05050102010706020507" pitchFamily="18" charset="2"/>
                <a:cs typeface="Calibri" panose="020F0502020204030204" pitchFamily="34" charset="0"/>
              </a:rPr>
              <a:t> </a:t>
            </a:r>
            <a:r>
              <a:rPr lang="pt-PT" sz="2100" spc="0" dirty="0">
                <a:effectLst/>
                <a:latin typeface="Calibri" panose="020F0502020204030204" pitchFamily="34" charset="0"/>
                <a:ea typeface="Symbol" panose="05050102010706020507" pitchFamily="18" charset="2"/>
                <a:cs typeface="Calibri" panose="020F0502020204030204" pitchFamily="34" charset="0"/>
              </a:rPr>
              <a:t>organizacional</a:t>
            </a:r>
            <a:r>
              <a:rPr lang="pt-PT" sz="2100" spc="200" dirty="0">
                <a:effectLst/>
                <a:latin typeface="Calibri" panose="020F0502020204030204" pitchFamily="34" charset="0"/>
                <a:ea typeface="Symbol" panose="05050102010706020507" pitchFamily="18" charset="2"/>
                <a:cs typeface="Calibri" panose="020F0502020204030204" pitchFamily="34" charset="0"/>
              </a:rPr>
              <a:t> </a:t>
            </a:r>
            <a:r>
              <a:rPr lang="pt-PT" sz="2100" spc="0" dirty="0">
                <a:effectLst/>
                <a:latin typeface="Calibri" panose="020F0502020204030204" pitchFamily="34" charset="0"/>
                <a:ea typeface="Symbol" panose="05050102010706020507" pitchFamily="18" charset="2"/>
                <a:cs typeface="Calibri" panose="020F0502020204030204" pitchFamily="34" charset="0"/>
              </a:rPr>
              <a:t>da</a:t>
            </a:r>
            <a:r>
              <a:rPr lang="pt-PT" sz="2100" spc="200" dirty="0">
                <a:effectLst/>
                <a:latin typeface="Calibri" panose="020F0502020204030204" pitchFamily="34" charset="0"/>
                <a:ea typeface="Symbol" panose="05050102010706020507" pitchFamily="18" charset="2"/>
                <a:cs typeface="Calibri" panose="020F0502020204030204" pitchFamily="34" charset="0"/>
              </a:rPr>
              <a:t> </a:t>
            </a:r>
            <a:r>
              <a:rPr lang="pt-PT" sz="2100" spc="0" dirty="0">
                <a:effectLst/>
                <a:latin typeface="Calibri" panose="020F0502020204030204" pitchFamily="34" charset="0"/>
                <a:ea typeface="Symbol" panose="05050102010706020507" pitchFamily="18" charset="2"/>
                <a:cs typeface="Calibri" panose="020F0502020204030204" pitchFamily="34" charset="0"/>
              </a:rPr>
              <a:t>unidade</a:t>
            </a:r>
            <a:r>
              <a:rPr lang="pt-PT" sz="2100" spc="200" dirty="0">
                <a:effectLst/>
                <a:latin typeface="Calibri" panose="020F0502020204030204" pitchFamily="34" charset="0"/>
                <a:ea typeface="Symbol" panose="05050102010706020507" pitchFamily="18" charset="2"/>
                <a:cs typeface="Calibri" panose="020F0502020204030204" pitchFamily="34" charset="0"/>
              </a:rPr>
              <a:t> </a:t>
            </a:r>
            <a:r>
              <a:rPr lang="pt-PT" sz="2100" spc="0" dirty="0">
                <a:effectLst/>
                <a:latin typeface="Calibri" panose="020F0502020204030204" pitchFamily="34" charset="0"/>
                <a:ea typeface="Symbol" panose="05050102010706020507" pitchFamily="18" charset="2"/>
                <a:cs typeface="Calibri" panose="020F0502020204030204" pitchFamily="34" charset="0"/>
              </a:rPr>
              <a:t>gestora</a:t>
            </a:r>
            <a:r>
              <a:rPr lang="pt-PT" sz="2100" spc="200" dirty="0">
                <a:effectLst/>
                <a:latin typeface="Calibri" panose="020F0502020204030204" pitchFamily="34" charset="0"/>
                <a:ea typeface="Symbol" panose="05050102010706020507" pitchFamily="18" charset="2"/>
                <a:cs typeface="Calibri" panose="020F0502020204030204" pitchFamily="34" charset="0"/>
              </a:rPr>
              <a:t> </a:t>
            </a:r>
            <a:r>
              <a:rPr lang="pt-PT" sz="2100" spc="0" dirty="0">
                <a:effectLst/>
                <a:latin typeface="Calibri" panose="020F0502020204030204" pitchFamily="34" charset="0"/>
                <a:ea typeface="Symbol" panose="05050102010706020507" pitchFamily="18" charset="2"/>
                <a:cs typeface="Calibri" panose="020F0502020204030204" pitchFamily="34" charset="0"/>
              </a:rPr>
              <a:t>do</a:t>
            </a:r>
            <a:r>
              <a:rPr lang="pt-PT" sz="2100" spc="200" dirty="0">
                <a:effectLst/>
                <a:latin typeface="Calibri" panose="020F0502020204030204" pitchFamily="34" charset="0"/>
                <a:ea typeface="Symbol" panose="05050102010706020507" pitchFamily="18" charset="2"/>
                <a:cs typeface="Calibri" panose="020F0502020204030204" pitchFamily="34" charset="0"/>
              </a:rPr>
              <a:t> </a:t>
            </a:r>
            <a:r>
              <a:rPr lang="pt-PT" sz="2100" spc="0" dirty="0">
                <a:effectLst/>
                <a:latin typeface="Calibri" panose="020F0502020204030204" pitchFamily="34" charset="0"/>
                <a:ea typeface="Symbol" panose="05050102010706020507" pitchFamily="18" charset="2"/>
                <a:cs typeface="Calibri" panose="020F0502020204030204" pitchFamily="34" charset="0"/>
              </a:rPr>
              <a:t>RPPS,</a:t>
            </a:r>
            <a:r>
              <a:rPr lang="pt-PT" sz="2100" spc="200" dirty="0">
                <a:effectLst/>
                <a:latin typeface="Calibri" panose="020F0502020204030204" pitchFamily="34" charset="0"/>
                <a:ea typeface="Symbol" panose="05050102010706020507" pitchFamily="18" charset="2"/>
                <a:cs typeface="Calibri" panose="020F0502020204030204" pitchFamily="34" charset="0"/>
              </a:rPr>
              <a:t> </a:t>
            </a:r>
            <a:r>
              <a:rPr lang="pt-PT" sz="2100" spc="0" dirty="0">
                <a:effectLst/>
                <a:latin typeface="Calibri" panose="020F0502020204030204" pitchFamily="34" charset="0"/>
                <a:ea typeface="Symbol" panose="05050102010706020507" pitchFamily="18" charset="2"/>
                <a:cs typeface="Calibri" panose="020F0502020204030204" pitchFamily="34" charset="0"/>
              </a:rPr>
              <a:t>de</a:t>
            </a:r>
            <a:r>
              <a:rPr lang="pt-PT" sz="2100" spc="200" dirty="0">
                <a:effectLst/>
                <a:latin typeface="Calibri" panose="020F0502020204030204" pitchFamily="34" charset="0"/>
                <a:ea typeface="Symbol" panose="05050102010706020507" pitchFamily="18" charset="2"/>
                <a:cs typeface="Calibri" panose="020F0502020204030204" pitchFamily="34" charset="0"/>
              </a:rPr>
              <a:t> </a:t>
            </a:r>
            <a:r>
              <a:rPr lang="pt-PT" sz="2100" spc="0" dirty="0">
                <a:effectLst/>
                <a:latin typeface="Calibri" panose="020F0502020204030204" pitchFamily="34" charset="0"/>
                <a:ea typeface="Symbol" panose="05050102010706020507" pitchFamily="18" charset="2"/>
                <a:cs typeface="Calibri" panose="020F0502020204030204" pitchFamily="34" charset="0"/>
              </a:rPr>
              <a:t>área específica</a:t>
            </a:r>
            <a:r>
              <a:rPr lang="pt-PT" sz="2100" spc="155" dirty="0">
                <a:effectLst/>
                <a:latin typeface="Calibri" panose="020F0502020204030204" pitchFamily="34" charset="0"/>
                <a:ea typeface="Symbol" panose="05050102010706020507" pitchFamily="18" charset="2"/>
                <a:cs typeface="Calibri" panose="020F0502020204030204" pitchFamily="34" charset="0"/>
              </a:rPr>
              <a:t> </a:t>
            </a:r>
            <a:r>
              <a:rPr lang="pt-PT" sz="2100" spc="0" dirty="0">
                <a:effectLst/>
                <a:latin typeface="Calibri" panose="020F0502020204030204" pitchFamily="34" charset="0"/>
                <a:ea typeface="Symbol" panose="05050102010706020507" pitchFamily="18" charset="2"/>
                <a:cs typeface="Calibri" panose="020F0502020204030204" pitchFamily="34" charset="0"/>
              </a:rPr>
              <a:t>de</a:t>
            </a:r>
            <a:r>
              <a:rPr lang="pt-PT" sz="2100" spc="155" dirty="0">
                <a:effectLst/>
                <a:latin typeface="Calibri" panose="020F0502020204030204" pitchFamily="34" charset="0"/>
                <a:ea typeface="Symbol" panose="05050102010706020507" pitchFamily="18" charset="2"/>
                <a:cs typeface="Calibri" panose="020F0502020204030204" pitchFamily="34" charset="0"/>
              </a:rPr>
              <a:t> </a:t>
            </a:r>
            <a:r>
              <a:rPr lang="pt-PT" sz="2100" spc="0" dirty="0">
                <a:effectLst/>
                <a:latin typeface="Calibri" panose="020F0502020204030204" pitchFamily="34" charset="0"/>
                <a:ea typeface="Symbol" panose="05050102010706020507" pitchFamily="18" charset="2"/>
                <a:cs typeface="Calibri" panose="020F0502020204030204" pitchFamily="34" charset="0"/>
              </a:rPr>
              <a:t>controle</a:t>
            </a:r>
            <a:r>
              <a:rPr lang="pt-PT" sz="2100" spc="155" dirty="0">
                <a:effectLst/>
                <a:latin typeface="Calibri" panose="020F0502020204030204" pitchFamily="34" charset="0"/>
                <a:ea typeface="Symbol" panose="05050102010706020507" pitchFamily="18" charset="2"/>
                <a:cs typeface="Calibri" panose="020F0502020204030204" pitchFamily="34" charset="0"/>
              </a:rPr>
              <a:t> </a:t>
            </a:r>
            <a:r>
              <a:rPr lang="pt-PT" sz="2100" spc="0" dirty="0">
                <a:effectLst/>
                <a:latin typeface="Calibri" panose="020F0502020204030204" pitchFamily="34" charset="0"/>
                <a:ea typeface="Symbol" panose="05050102010706020507" pitchFamily="18" charset="2"/>
                <a:cs typeface="Calibri" panose="020F0502020204030204" pitchFamily="34" charset="0"/>
              </a:rPr>
              <a:t>interno</a:t>
            </a:r>
            <a:r>
              <a:rPr lang="pt-PT" sz="2100" spc="185" dirty="0">
                <a:effectLst/>
                <a:latin typeface="Calibri" panose="020F0502020204030204" pitchFamily="34" charset="0"/>
                <a:ea typeface="Symbol" panose="05050102010706020507" pitchFamily="18" charset="2"/>
                <a:cs typeface="Calibri" panose="020F0502020204030204" pitchFamily="34" charset="0"/>
              </a:rPr>
              <a:t> </a:t>
            </a:r>
            <a:r>
              <a:rPr lang="pt-PT" sz="2100" spc="0" dirty="0">
                <a:effectLst/>
                <a:latin typeface="Calibri" panose="020F0502020204030204" pitchFamily="34" charset="0"/>
                <a:ea typeface="Symbol" panose="05050102010706020507" pitchFamily="18" charset="2"/>
                <a:cs typeface="Calibri" panose="020F0502020204030204" pitchFamily="34" charset="0"/>
              </a:rPr>
              <a:t>ou, alternativamente, dispor de pelo menos 1 (um) servidor (efetivo ou comissionado) do sistema de controle interno do ente para atuar no RPPS;</a:t>
            </a:r>
          </a:p>
          <a:p>
            <a:pPr marL="1714500" marR="133985" lvl="3" indent="-342900" algn="just">
              <a:lnSpc>
                <a:spcPct val="150000"/>
              </a:lnSpc>
              <a:buSzPts val="1100"/>
              <a:buFont typeface="Wingdings" panose="05000000000000000000" pitchFamily="2" charset="2"/>
              <a:buChar char="ü"/>
              <a:tabLst>
                <a:tab pos="393700" algn="l"/>
              </a:tabLst>
            </a:pPr>
            <a:r>
              <a:rPr lang="pt-PT" sz="2100" spc="0" dirty="0">
                <a:effectLst/>
                <a:latin typeface="Calibri" panose="020F0502020204030204" pitchFamily="34" charset="0"/>
                <a:ea typeface="Symbol" panose="05050102010706020507" pitchFamily="18" charset="2"/>
                <a:cs typeface="Calibri" panose="020F0502020204030204" pitchFamily="34" charset="0"/>
              </a:rPr>
              <a:t>emissão</a:t>
            </a:r>
            <a:r>
              <a:rPr lang="pt-PT" sz="2100" spc="155" dirty="0">
                <a:effectLst/>
                <a:latin typeface="Calibri" panose="020F0502020204030204" pitchFamily="34" charset="0"/>
                <a:ea typeface="Symbol" panose="05050102010706020507" pitchFamily="18" charset="2"/>
                <a:cs typeface="Calibri" panose="020F0502020204030204" pitchFamily="34" charset="0"/>
              </a:rPr>
              <a:t> </a:t>
            </a:r>
            <a:r>
              <a:rPr lang="pt-PT" sz="2100" spc="0" dirty="0">
                <a:effectLst/>
                <a:latin typeface="Calibri" panose="020F0502020204030204" pitchFamily="34" charset="0"/>
                <a:ea typeface="Symbol" panose="05050102010706020507" pitchFamily="18" charset="2"/>
                <a:cs typeface="Calibri" panose="020F0502020204030204" pitchFamily="34" charset="0"/>
              </a:rPr>
              <a:t>de</a:t>
            </a:r>
            <a:r>
              <a:rPr lang="pt-PT" sz="2100" spc="170" dirty="0">
                <a:effectLst/>
                <a:latin typeface="Calibri" panose="020F0502020204030204" pitchFamily="34" charset="0"/>
                <a:ea typeface="Symbol" panose="05050102010706020507" pitchFamily="18" charset="2"/>
                <a:cs typeface="Calibri" panose="020F0502020204030204" pitchFamily="34" charset="0"/>
              </a:rPr>
              <a:t> </a:t>
            </a:r>
            <a:r>
              <a:rPr lang="pt-PT" sz="2100" spc="0" dirty="0">
                <a:effectLst/>
                <a:latin typeface="Calibri" panose="020F0502020204030204" pitchFamily="34" charset="0"/>
                <a:ea typeface="Symbol" panose="05050102010706020507" pitchFamily="18" charset="2"/>
                <a:cs typeface="Calibri" panose="020F0502020204030204" pitchFamily="34" charset="0"/>
              </a:rPr>
              <a:t>relatório</a:t>
            </a:r>
            <a:r>
              <a:rPr lang="pt-PT" sz="2100" spc="155" dirty="0">
                <a:effectLst/>
                <a:latin typeface="Calibri" panose="020F0502020204030204" pitchFamily="34" charset="0"/>
                <a:ea typeface="Symbol" panose="05050102010706020507" pitchFamily="18" charset="2"/>
                <a:cs typeface="Calibri" panose="020F0502020204030204" pitchFamily="34" charset="0"/>
              </a:rPr>
              <a:t> </a:t>
            </a:r>
            <a:r>
              <a:rPr lang="pt-PT" sz="2100" spc="0" dirty="0">
                <a:effectLst/>
                <a:latin typeface="Calibri" panose="020F0502020204030204" pitchFamily="34" charset="0"/>
                <a:ea typeface="Symbol" panose="05050102010706020507" pitchFamily="18" charset="2"/>
                <a:cs typeface="Calibri" panose="020F0502020204030204" pitchFamily="34" charset="0"/>
              </a:rPr>
              <a:t>trimestral</a:t>
            </a:r>
            <a:r>
              <a:rPr lang="pt-PT" sz="2100" spc="155" dirty="0">
                <a:effectLst/>
                <a:latin typeface="Calibri" panose="020F0502020204030204" pitchFamily="34" charset="0"/>
                <a:ea typeface="Symbol" panose="05050102010706020507" pitchFamily="18" charset="2"/>
                <a:cs typeface="Calibri" panose="020F0502020204030204" pitchFamily="34" charset="0"/>
              </a:rPr>
              <a:t> </a:t>
            </a:r>
            <a:r>
              <a:rPr lang="pt-PT" sz="2100" spc="0" dirty="0">
                <a:effectLst/>
                <a:latin typeface="Calibri" panose="020F0502020204030204" pitchFamily="34" charset="0"/>
                <a:ea typeface="Symbol" panose="05050102010706020507" pitchFamily="18" charset="2"/>
                <a:cs typeface="Calibri" panose="020F0502020204030204" pitchFamily="34" charset="0"/>
              </a:rPr>
              <a:t>que</a:t>
            </a:r>
            <a:r>
              <a:rPr lang="pt-PT" sz="2100" spc="155" dirty="0">
                <a:effectLst/>
                <a:latin typeface="Calibri" panose="020F0502020204030204" pitchFamily="34" charset="0"/>
                <a:ea typeface="Symbol" panose="05050102010706020507" pitchFamily="18" charset="2"/>
                <a:cs typeface="Calibri" panose="020F0502020204030204" pitchFamily="34" charset="0"/>
              </a:rPr>
              <a:t> </a:t>
            </a:r>
            <a:r>
              <a:rPr lang="pt-PT" sz="2100" spc="0" dirty="0">
                <a:effectLst/>
                <a:latin typeface="Calibri" panose="020F0502020204030204" pitchFamily="34" charset="0"/>
                <a:ea typeface="Symbol" panose="05050102010706020507" pitchFamily="18" charset="2"/>
                <a:cs typeface="Calibri" panose="020F0502020204030204" pitchFamily="34" charset="0"/>
              </a:rPr>
              <a:t>ateste</a:t>
            </a:r>
            <a:r>
              <a:rPr lang="pt-PT" sz="2100" spc="160" dirty="0">
                <a:effectLst/>
                <a:latin typeface="Calibri" panose="020F0502020204030204" pitchFamily="34" charset="0"/>
                <a:ea typeface="Symbol" panose="05050102010706020507" pitchFamily="18" charset="2"/>
                <a:cs typeface="Calibri" panose="020F0502020204030204" pitchFamily="34" charset="0"/>
              </a:rPr>
              <a:t> </a:t>
            </a:r>
            <a:r>
              <a:rPr lang="pt-PT" sz="2100" spc="0" dirty="0">
                <a:effectLst/>
                <a:latin typeface="Calibri" panose="020F0502020204030204" pitchFamily="34" charset="0"/>
                <a:ea typeface="Symbol" panose="05050102010706020507" pitchFamily="18" charset="2"/>
                <a:cs typeface="Calibri" panose="020F0502020204030204" pitchFamily="34" charset="0"/>
              </a:rPr>
              <a:t>a</a:t>
            </a:r>
            <a:r>
              <a:rPr lang="pt-PT" sz="2100" spc="170" dirty="0">
                <a:effectLst/>
                <a:latin typeface="Calibri" panose="020F0502020204030204" pitchFamily="34" charset="0"/>
                <a:ea typeface="Symbol" panose="05050102010706020507" pitchFamily="18" charset="2"/>
                <a:cs typeface="Calibri" panose="020F0502020204030204" pitchFamily="34" charset="0"/>
              </a:rPr>
              <a:t> </a:t>
            </a:r>
            <a:r>
              <a:rPr lang="pt-PT" sz="2100" spc="0" dirty="0">
                <a:effectLst/>
                <a:latin typeface="Calibri" panose="020F0502020204030204" pitchFamily="34" charset="0"/>
                <a:ea typeface="Symbol" panose="05050102010706020507" pitchFamily="18" charset="2"/>
                <a:cs typeface="Calibri" panose="020F0502020204030204" pitchFamily="34" charset="0"/>
              </a:rPr>
              <a:t>conformidade das áreas mapeadas e manualizadas e de todas as ações atendidas na auditoria de certificação, bem como acompanhar as providências adotadas pelo RPPS para implementar as ações não atendidas. </a:t>
            </a:r>
          </a:p>
          <a:p>
            <a:pPr marL="1714500" marR="133985" lvl="3" indent="-342900" algn="just">
              <a:lnSpc>
                <a:spcPct val="150000"/>
              </a:lnSpc>
              <a:buSzPts val="1100"/>
              <a:buFont typeface="Wingdings" panose="05000000000000000000" pitchFamily="2" charset="2"/>
              <a:buChar char="ü"/>
              <a:tabLst>
                <a:tab pos="393700" algn="l"/>
              </a:tabLst>
            </a:pPr>
            <a:r>
              <a:rPr lang="pt-PT" sz="2100" spc="0" dirty="0">
                <a:effectLst/>
                <a:latin typeface="Calibri" panose="020F0502020204030204" pitchFamily="34" charset="0"/>
                <a:ea typeface="Symbol" panose="05050102010706020507" pitchFamily="18" charset="2"/>
                <a:cs typeface="Calibri" panose="020F0502020204030204" pitchFamily="34" charset="0"/>
              </a:rPr>
              <a:t>Deverão ser capacitados em controle interno pelo menos 3 (três) servidores da unidade gestora do RPPS, sendo</a:t>
            </a:r>
            <a:r>
              <a:rPr lang="pt-PT" sz="2100" spc="70" dirty="0">
                <a:effectLst/>
                <a:latin typeface="Calibri" panose="020F0502020204030204" pitchFamily="34" charset="0"/>
                <a:ea typeface="Symbol" panose="05050102010706020507" pitchFamily="18" charset="2"/>
                <a:cs typeface="Calibri" panose="020F0502020204030204" pitchFamily="34" charset="0"/>
              </a:rPr>
              <a:t> </a:t>
            </a:r>
            <a:r>
              <a:rPr lang="pt-PT" sz="2100" spc="0" dirty="0">
                <a:effectLst/>
                <a:latin typeface="Calibri" panose="020F0502020204030204" pitchFamily="34" charset="0"/>
                <a:ea typeface="Symbol" panose="05050102010706020507" pitchFamily="18" charset="2"/>
                <a:cs typeface="Calibri" panose="020F0502020204030204" pitchFamily="34" charset="0"/>
              </a:rPr>
              <a:t>1</a:t>
            </a:r>
            <a:r>
              <a:rPr lang="pt-PT" sz="2100" spc="90" dirty="0">
                <a:effectLst/>
                <a:latin typeface="Calibri" panose="020F0502020204030204" pitchFamily="34" charset="0"/>
                <a:ea typeface="Symbol" panose="05050102010706020507" pitchFamily="18" charset="2"/>
                <a:cs typeface="Calibri" panose="020F0502020204030204" pitchFamily="34" charset="0"/>
              </a:rPr>
              <a:t> </a:t>
            </a:r>
            <a:r>
              <a:rPr lang="pt-PT" sz="2100" spc="0" dirty="0">
                <a:effectLst/>
                <a:latin typeface="Calibri" panose="020F0502020204030204" pitchFamily="34" charset="0"/>
                <a:ea typeface="Symbol" panose="05050102010706020507" pitchFamily="18" charset="2"/>
                <a:cs typeface="Calibri" panose="020F0502020204030204" pitchFamily="34" charset="0"/>
              </a:rPr>
              <a:t>(um)</a:t>
            </a:r>
            <a:r>
              <a:rPr lang="pt-PT" sz="2100" spc="80" dirty="0">
                <a:effectLst/>
                <a:latin typeface="Calibri" panose="020F0502020204030204" pitchFamily="34" charset="0"/>
                <a:ea typeface="Symbol" panose="05050102010706020507" pitchFamily="18" charset="2"/>
                <a:cs typeface="Calibri" panose="020F0502020204030204" pitchFamily="34" charset="0"/>
              </a:rPr>
              <a:t> </a:t>
            </a:r>
            <a:r>
              <a:rPr lang="pt-PT" sz="2100" spc="0" dirty="0">
                <a:effectLst/>
                <a:latin typeface="Calibri" panose="020F0502020204030204" pitchFamily="34" charset="0"/>
                <a:ea typeface="Symbol" panose="05050102010706020507" pitchFamily="18" charset="2"/>
                <a:cs typeface="Calibri" panose="020F0502020204030204" pitchFamily="34" charset="0"/>
              </a:rPr>
              <a:t>servidor</a:t>
            </a:r>
            <a:r>
              <a:rPr lang="pt-PT" sz="2100" spc="70" dirty="0">
                <a:effectLst/>
                <a:latin typeface="Calibri" panose="020F0502020204030204" pitchFamily="34" charset="0"/>
                <a:ea typeface="Symbol" panose="05050102010706020507" pitchFamily="18" charset="2"/>
                <a:cs typeface="Calibri" panose="020F0502020204030204" pitchFamily="34" charset="0"/>
              </a:rPr>
              <a:t> </a:t>
            </a:r>
            <a:r>
              <a:rPr lang="pt-PT" sz="2100" spc="0" dirty="0">
                <a:effectLst/>
                <a:latin typeface="Calibri" panose="020F0502020204030204" pitchFamily="34" charset="0"/>
                <a:ea typeface="Symbol" panose="05050102010706020507" pitchFamily="18" charset="2"/>
                <a:cs typeface="Calibri" panose="020F0502020204030204" pitchFamily="34" charset="0"/>
              </a:rPr>
              <a:t>da</a:t>
            </a:r>
            <a:r>
              <a:rPr lang="pt-PT" sz="2100" spc="80" dirty="0">
                <a:effectLst/>
                <a:latin typeface="Calibri" panose="020F0502020204030204" pitchFamily="34" charset="0"/>
                <a:ea typeface="Symbol" panose="05050102010706020507" pitchFamily="18" charset="2"/>
                <a:cs typeface="Calibri" panose="020F0502020204030204" pitchFamily="34" charset="0"/>
              </a:rPr>
              <a:t> </a:t>
            </a:r>
            <a:r>
              <a:rPr lang="pt-PT" sz="2100" spc="0" dirty="0">
                <a:effectLst/>
                <a:latin typeface="Calibri" panose="020F0502020204030204" pitchFamily="34" charset="0"/>
                <a:ea typeface="Symbol" panose="05050102010706020507" pitchFamily="18" charset="2"/>
                <a:cs typeface="Calibri" panose="020F0502020204030204" pitchFamily="34" charset="0"/>
              </a:rPr>
              <a:t>área</a:t>
            </a:r>
            <a:r>
              <a:rPr lang="pt-PT" sz="2100" spc="100" dirty="0">
                <a:effectLst/>
                <a:latin typeface="Calibri" panose="020F0502020204030204" pitchFamily="34" charset="0"/>
                <a:ea typeface="Symbol" panose="05050102010706020507" pitchFamily="18" charset="2"/>
                <a:cs typeface="Calibri" panose="020F0502020204030204" pitchFamily="34" charset="0"/>
              </a:rPr>
              <a:t> </a:t>
            </a:r>
            <a:r>
              <a:rPr lang="pt-PT" sz="2100" spc="0" dirty="0">
                <a:effectLst/>
                <a:latin typeface="Calibri" panose="020F0502020204030204" pitchFamily="34" charset="0"/>
                <a:ea typeface="Symbol" panose="05050102010706020507" pitchFamily="18" charset="2"/>
                <a:cs typeface="Calibri" panose="020F0502020204030204" pitchFamily="34" charset="0"/>
              </a:rPr>
              <a:t>de</a:t>
            </a:r>
            <a:r>
              <a:rPr lang="pt-PT" sz="2100" spc="90" dirty="0">
                <a:effectLst/>
                <a:latin typeface="Calibri" panose="020F0502020204030204" pitchFamily="34" charset="0"/>
                <a:ea typeface="Symbol" panose="05050102010706020507" pitchFamily="18" charset="2"/>
                <a:cs typeface="Calibri" panose="020F0502020204030204" pitchFamily="34" charset="0"/>
              </a:rPr>
              <a:t> </a:t>
            </a:r>
            <a:r>
              <a:rPr lang="pt-PT" sz="2100" spc="0" dirty="0">
                <a:effectLst/>
                <a:latin typeface="Calibri" panose="020F0502020204030204" pitchFamily="34" charset="0"/>
                <a:ea typeface="Symbol" panose="05050102010706020507" pitchFamily="18" charset="2"/>
                <a:cs typeface="Calibri" panose="020F0502020204030204" pitchFamily="34" charset="0"/>
              </a:rPr>
              <a:t>controle</a:t>
            </a:r>
            <a:r>
              <a:rPr lang="pt-PT" sz="2100" spc="90" dirty="0">
                <a:effectLst/>
                <a:latin typeface="Calibri" panose="020F0502020204030204" pitchFamily="34" charset="0"/>
                <a:ea typeface="Symbol" panose="05050102010706020507" pitchFamily="18" charset="2"/>
                <a:cs typeface="Calibri" panose="020F0502020204030204" pitchFamily="34" charset="0"/>
              </a:rPr>
              <a:t> </a:t>
            </a:r>
            <a:r>
              <a:rPr lang="pt-PT" sz="2100" spc="0" dirty="0">
                <a:effectLst/>
                <a:latin typeface="Calibri" panose="020F0502020204030204" pitchFamily="34" charset="0"/>
                <a:ea typeface="Symbol" panose="05050102010706020507" pitchFamily="18" charset="2"/>
                <a:cs typeface="Calibri" panose="020F0502020204030204" pitchFamily="34" charset="0"/>
              </a:rPr>
              <a:t>interno,</a:t>
            </a:r>
            <a:r>
              <a:rPr lang="pt-PT" sz="2100" spc="90" dirty="0">
                <a:effectLst/>
                <a:latin typeface="Calibri" panose="020F0502020204030204" pitchFamily="34" charset="0"/>
                <a:ea typeface="Symbol" panose="05050102010706020507" pitchFamily="18" charset="2"/>
                <a:cs typeface="Calibri" panose="020F0502020204030204" pitchFamily="34" charset="0"/>
              </a:rPr>
              <a:t> </a:t>
            </a:r>
            <a:r>
              <a:rPr lang="pt-PT" sz="2100" spc="0" dirty="0">
                <a:effectLst/>
                <a:latin typeface="Calibri" panose="020F0502020204030204" pitchFamily="34" charset="0"/>
                <a:ea typeface="Symbol" panose="05050102010706020507" pitchFamily="18" charset="2"/>
                <a:cs typeface="Calibri" panose="020F0502020204030204" pitchFamily="34" charset="0"/>
              </a:rPr>
              <a:t>1</a:t>
            </a:r>
            <a:r>
              <a:rPr lang="pt-PT" sz="2100" spc="90" dirty="0">
                <a:effectLst/>
                <a:latin typeface="Calibri" panose="020F0502020204030204" pitchFamily="34" charset="0"/>
                <a:ea typeface="Symbol" panose="05050102010706020507" pitchFamily="18" charset="2"/>
                <a:cs typeface="Calibri" panose="020F0502020204030204" pitchFamily="34" charset="0"/>
              </a:rPr>
              <a:t> </a:t>
            </a:r>
            <a:r>
              <a:rPr lang="pt-PT" sz="2100" spc="0" dirty="0">
                <a:effectLst/>
                <a:latin typeface="Calibri" panose="020F0502020204030204" pitchFamily="34" charset="0"/>
                <a:ea typeface="Symbol" panose="05050102010706020507" pitchFamily="18" charset="2"/>
                <a:cs typeface="Calibri" panose="020F0502020204030204" pitchFamily="34" charset="0"/>
              </a:rPr>
              <a:t>(um)</a:t>
            </a:r>
            <a:r>
              <a:rPr lang="pt-PT" sz="2100" spc="80" dirty="0">
                <a:effectLst/>
                <a:latin typeface="Calibri" panose="020F0502020204030204" pitchFamily="34" charset="0"/>
                <a:ea typeface="Symbol" panose="05050102010706020507" pitchFamily="18" charset="2"/>
                <a:cs typeface="Calibri" panose="020F0502020204030204" pitchFamily="34" charset="0"/>
              </a:rPr>
              <a:t> </a:t>
            </a:r>
            <a:r>
              <a:rPr lang="pt-PT" sz="2100" spc="0" dirty="0">
                <a:effectLst/>
                <a:latin typeface="Calibri" panose="020F0502020204030204" pitchFamily="34" charset="0"/>
                <a:ea typeface="Symbol" panose="05050102010706020507" pitchFamily="18" charset="2"/>
                <a:cs typeface="Calibri" panose="020F0502020204030204" pitchFamily="34" charset="0"/>
              </a:rPr>
              <a:t>membro</a:t>
            </a:r>
            <a:r>
              <a:rPr lang="pt-PT" sz="2100" spc="70" dirty="0">
                <a:effectLst/>
                <a:latin typeface="Calibri" panose="020F0502020204030204" pitchFamily="34" charset="0"/>
                <a:ea typeface="Symbol" panose="05050102010706020507" pitchFamily="18" charset="2"/>
                <a:cs typeface="Calibri" panose="020F0502020204030204" pitchFamily="34" charset="0"/>
              </a:rPr>
              <a:t> </a:t>
            </a:r>
            <a:r>
              <a:rPr lang="pt-PT" sz="2100" spc="0" dirty="0">
                <a:effectLst/>
                <a:latin typeface="Calibri" panose="020F0502020204030204" pitchFamily="34" charset="0"/>
                <a:ea typeface="Symbol" panose="05050102010706020507" pitchFamily="18" charset="2"/>
                <a:cs typeface="Calibri" panose="020F0502020204030204" pitchFamily="34" charset="0"/>
              </a:rPr>
              <a:t>do</a:t>
            </a:r>
            <a:r>
              <a:rPr lang="pt-PT" sz="2100" spc="100" dirty="0">
                <a:effectLst/>
                <a:latin typeface="Calibri" panose="020F0502020204030204" pitchFamily="34" charset="0"/>
                <a:ea typeface="Symbol" panose="05050102010706020507" pitchFamily="18" charset="2"/>
                <a:cs typeface="Calibri" panose="020F0502020204030204" pitchFamily="34" charset="0"/>
              </a:rPr>
              <a:t> </a:t>
            </a:r>
            <a:r>
              <a:rPr lang="pt-PT" sz="2100" spc="0" dirty="0">
                <a:effectLst/>
                <a:latin typeface="Calibri" panose="020F0502020204030204" pitchFamily="34" charset="0"/>
                <a:ea typeface="Symbol" panose="05050102010706020507" pitchFamily="18" charset="2"/>
                <a:cs typeface="Calibri" panose="020F0502020204030204" pitchFamily="34" charset="0"/>
              </a:rPr>
              <a:t>Comitê</a:t>
            </a:r>
            <a:r>
              <a:rPr lang="pt-PT" sz="2100" spc="70" dirty="0">
                <a:effectLst/>
                <a:latin typeface="Calibri" panose="020F0502020204030204" pitchFamily="34" charset="0"/>
                <a:ea typeface="Symbol" panose="05050102010706020507" pitchFamily="18" charset="2"/>
                <a:cs typeface="Calibri" panose="020F0502020204030204" pitchFamily="34" charset="0"/>
              </a:rPr>
              <a:t> </a:t>
            </a:r>
            <a:r>
              <a:rPr lang="pt-PT" sz="2100" spc="0" dirty="0">
                <a:effectLst/>
                <a:latin typeface="Calibri" panose="020F0502020204030204" pitchFamily="34" charset="0"/>
                <a:ea typeface="Symbol" panose="05050102010706020507" pitchFamily="18" charset="2"/>
                <a:cs typeface="Calibri" panose="020F0502020204030204" pitchFamily="34" charset="0"/>
              </a:rPr>
              <a:t>de</a:t>
            </a:r>
            <a:r>
              <a:rPr lang="pt-PT" sz="2100" spc="100" dirty="0">
                <a:effectLst/>
                <a:latin typeface="Calibri" panose="020F0502020204030204" pitchFamily="34" charset="0"/>
                <a:ea typeface="Symbol" panose="05050102010706020507" pitchFamily="18" charset="2"/>
                <a:cs typeface="Calibri" panose="020F0502020204030204" pitchFamily="34" charset="0"/>
              </a:rPr>
              <a:t> </a:t>
            </a:r>
            <a:r>
              <a:rPr lang="pt-PT" sz="2100" spc="0" dirty="0">
                <a:effectLst/>
                <a:latin typeface="Calibri" panose="020F0502020204030204" pitchFamily="34" charset="0"/>
                <a:ea typeface="Symbol" panose="05050102010706020507" pitchFamily="18" charset="2"/>
                <a:cs typeface="Calibri" panose="020F0502020204030204" pitchFamily="34" charset="0"/>
              </a:rPr>
              <a:t>Investimentos e (1) um membro do Conselho Fiscal.</a:t>
            </a:r>
            <a:endParaRPr lang="pt-BR" sz="2100" spc="0" dirty="0">
              <a:effectLst/>
              <a:latin typeface="Calibri" panose="020F0502020204030204" pitchFamily="34" charset="0"/>
              <a:ea typeface="Symbol" panose="05050102010706020507" pitchFamily="18" charset="2"/>
              <a:cs typeface="Symbol" panose="05050102010706020507" pitchFamily="18" charset="2"/>
            </a:endParaRPr>
          </a:p>
        </p:txBody>
      </p:sp>
    </p:spTree>
    <p:extLst>
      <p:ext uri="{BB962C8B-B14F-4D97-AF65-F5344CB8AC3E}">
        <p14:creationId xmlns:p14="http://schemas.microsoft.com/office/powerpoint/2010/main" val="3615536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a:extLst>
              <a:ext uri="{FF2B5EF4-FFF2-40B4-BE49-F238E27FC236}">
                <a16:creationId xmlns:a16="http://schemas.microsoft.com/office/drawing/2014/main" id="{8BD646D5-F470-6F77-B233-9E6E1602AC6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9936417" y="265702"/>
            <a:ext cx="1876525" cy="225183"/>
          </a:xfrm>
          <a:prstGeom prst="rect">
            <a:avLst/>
          </a:prstGeom>
        </p:spPr>
      </p:pic>
      <p:sp>
        <p:nvSpPr>
          <p:cNvPr id="6" name="CaixaDeTexto 5">
            <a:extLst>
              <a:ext uri="{FF2B5EF4-FFF2-40B4-BE49-F238E27FC236}">
                <a16:creationId xmlns:a16="http://schemas.microsoft.com/office/drawing/2014/main" id="{05773BB7-C240-FAE5-C88D-9192442572A0}"/>
              </a:ext>
            </a:extLst>
          </p:cNvPr>
          <p:cNvSpPr txBox="1"/>
          <p:nvPr/>
        </p:nvSpPr>
        <p:spPr>
          <a:xfrm>
            <a:off x="1142999" y="378293"/>
            <a:ext cx="6097836" cy="523220"/>
          </a:xfrm>
          <a:prstGeom prst="rect">
            <a:avLst/>
          </a:prstGeom>
          <a:noFill/>
        </p:spPr>
        <p:txBody>
          <a:bodyPr wrap="square">
            <a:spAutoFit/>
          </a:bodyPr>
          <a:lstStyle/>
          <a:p>
            <a:r>
              <a:rPr lang="pt-BR" sz="2800" b="1" dirty="0">
                <a:latin typeface="Calibri" panose="020F0502020204030204" pitchFamily="34" charset="0"/>
                <a:ea typeface="Calibri" panose="020F0502020204030204" pitchFamily="34" charset="0"/>
                <a:cs typeface="Calibri" panose="020F0502020204030204" pitchFamily="34" charset="0"/>
              </a:rPr>
              <a:t>Estrutura de Controle Interno</a:t>
            </a:r>
            <a:endParaRPr lang="pt-BR" sz="2800" dirty="0"/>
          </a:p>
        </p:txBody>
      </p:sp>
      <p:sp>
        <p:nvSpPr>
          <p:cNvPr id="8" name="CaixaDeTexto 7">
            <a:extLst>
              <a:ext uri="{FF2B5EF4-FFF2-40B4-BE49-F238E27FC236}">
                <a16:creationId xmlns:a16="http://schemas.microsoft.com/office/drawing/2014/main" id="{FD0540F8-7E46-DE5F-333E-5D41460D6524}"/>
              </a:ext>
            </a:extLst>
          </p:cNvPr>
          <p:cNvSpPr txBox="1"/>
          <p:nvPr/>
        </p:nvSpPr>
        <p:spPr>
          <a:xfrm>
            <a:off x="176270" y="1272285"/>
            <a:ext cx="11636671" cy="4824398"/>
          </a:xfrm>
          <a:prstGeom prst="rect">
            <a:avLst/>
          </a:prstGeom>
          <a:noFill/>
        </p:spPr>
        <p:txBody>
          <a:bodyPr wrap="square">
            <a:spAutoFit/>
          </a:bodyPr>
          <a:lstStyle/>
          <a:p>
            <a:pPr marR="135890" lvl="3" algn="just">
              <a:lnSpc>
                <a:spcPct val="150000"/>
              </a:lnSpc>
              <a:spcBef>
                <a:spcPts val="300"/>
              </a:spcBef>
              <a:spcAft>
                <a:spcPts val="0"/>
              </a:spcAft>
              <a:buSzPts val="1100"/>
              <a:tabLst>
                <a:tab pos="393700" algn="l"/>
              </a:tabLst>
            </a:pPr>
            <a:r>
              <a:rPr lang="pt-PT" sz="2000" b="1" spc="0" dirty="0">
                <a:effectLst/>
                <a:latin typeface="Calibri" panose="020F0502020204030204" pitchFamily="34" charset="0"/>
                <a:ea typeface="Symbol" panose="05050102010706020507" pitchFamily="18" charset="2"/>
                <a:cs typeface="Calibri" panose="020F0502020204030204" pitchFamily="34" charset="0"/>
              </a:rPr>
              <a:t>Nível</a:t>
            </a:r>
            <a:r>
              <a:rPr lang="pt-PT" sz="2000" spc="200" dirty="0">
                <a:effectLst/>
                <a:latin typeface="Calibri" panose="020F0502020204030204" pitchFamily="34" charset="0"/>
                <a:ea typeface="Symbol" panose="05050102010706020507" pitchFamily="18" charset="2"/>
                <a:cs typeface="Calibri" panose="020F0502020204030204" pitchFamily="34" charset="0"/>
              </a:rPr>
              <a:t> </a:t>
            </a:r>
            <a:r>
              <a:rPr lang="pt-PT" sz="2000" b="1" spc="0" dirty="0">
                <a:effectLst/>
                <a:latin typeface="Calibri" panose="020F0502020204030204" pitchFamily="34" charset="0"/>
                <a:ea typeface="Symbol" panose="05050102010706020507" pitchFamily="18" charset="2"/>
                <a:cs typeface="Calibri" panose="020F0502020204030204" pitchFamily="34" charset="0"/>
              </a:rPr>
              <a:t>IV</a:t>
            </a:r>
            <a:r>
              <a:rPr lang="pt-PT" sz="2000" spc="0" dirty="0">
                <a:effectLst/>
                <a:latin typeface="Calibri" panose="020F0502020204030204" pitchFamily="34" charset="0"/>
                <a:ea typeface="Symbol" panose="05050102010706020507" pitchFamily="18" charset="2"/>
                <a:cs typeface="Calibri" panose="020F0502020204030204" pitchFamily="34" charset="0"/>
              </a:rPr>
              <a:t>:</a:t>
            </a:r>
            <a:r>
              <a:rPr lang="pt-PT" sz="2000" spc="200" dirty="0">
                <a:effectLst/>
                <a:latin typeface="Calibri" panose="020F0502020204030204" pitchFamily="34" charset="0"/>
                <a:ea typeface="Symbol" panose="05050102010706020507" pitchFamily="18" charset="2"/>
                <a:cs typeface="Calibri" panose="020F0502020204030204" pitchFamily="34" charset="0"/>
              </a:rPr>
              <a:t> </a:t>
            </a:r>
          </a:p>
          <a:p>
            <a:pPr marL="1714500" marR="135890" lvl="3" indent="-342900" algn="just">
              <a:lnSpc>
                <a:spcPct val="150000"/>
              </a:lnSpc>
              <a:spcBef>
                <a:spcPts val="300"/>
              </a:spcBef>
              <a:spcAft>
                <a:spcPts val="0"/>
              </a:spcAft>
              <a:buSzPts val="1100"/>
              <a:buFont typeface="Wingdings" panose="05000000000000000000" pitchFamily="2" charset="2"/>
              <a:buChar char="ü"/>
              <a:tabLst>
                <a:tab pos="393700" algn="l"/>
              </a:tabLst>
            </a:pPr>
            <a:r>
              <a:rPr lang="pt-PT" sz="2000" spc="0" dirty="0">
                <a:effectLst/>
                <a:latin typeface="Calibri" panose="020F0502020204030204" pitchFamily="34" charset="0"/>
                <a:ea typeface="Symbol" panose="05050102010706020507" pitchFamily="18" charset="2"/>
                <a:cs typeface="Calibri" panose="020F0502020204030204" pitchFamily="34" charset="0"/>
              </a:rPr>
              <a:t>Existência</a:t>
            </a:r>
            <a:r>
              <a:rPr lang="pt-PT" sz="2000" spc="200" dirty="0">
                <a:effectLst/>
                <a:latin typeface="Calibri" panose="020F0502020204030204" pitchFamily="34" charset="0"/>
                <a:ea typeface="Symbol" panose="05050102010706020507" pitchFamily="18" charset="2"/>
                <a:cs typeface="Calibri" panose="020F0502020204030204" pitchFamily="34" charset="0"/>
              </a:rPr>
              <a:t> </a:t>
            </a:r>
            <a:r>
              <a:rPr lang="pt-PT" sz="2000" spc="0" dirty="0">
                <a:effectLst/>
                <a:latin typeface="Calibri" panose="020F0502020204030204" pitchFamily="34" charset="0"/>
                <a:ea typeface="Symbol" panose="05050102010706020507" pitchFamily="18" charset="2"/>
                <a:cs typeface="Calibri" panose="020F0502020204030204" pitchFamily="34" charset="0"/>
              </a:rPr>
              <a:t>na</a:t>
            </a:r>
            <a:r>
              <a:rPr lang="pt-PT" sz="2000" spc="200" dirty="0">
                <a:effectLst/>
                <a:latin typeface="Calibri" panose="020F0502020204030204" pitchFamily="34" charset="0"/>
                <a:ea typeface="Symbol" panose="05050102010706020507" pitchFamily="18" charset="2"/>
                <a:cs typeface="Calibri" panose="020F0502020204030204" pitchFamily="34" charset="0"/>
              </a:rPr>
              <a:t> </a:t>
            </a:r>
            <a:r>
              <a:rPr lang="pt-PT" sz="2000" spc="0" dirty="0">
                <a:effectLst/>
                <a:latin typeface="Calibri" panose="020F0502020204030204" pitchFamily="34" charset="0"/>
                <a:ea typeface="Symbol" panose="05050102010706020507" pitchFamily="18" charset="2"/>
                <a:cs typeface="Calibri" panose="020F0502020204030204" pitchFamily="34" charset="0"/>
              </a:rPr>
              <a:t>estrutura</a:t>
            </a:r>
            <a:r>
              <a:rPr lang="pt-PT" sz="2000" spc="200" dirty="0">
                <a:effectLst/>
                <a:latin typeface="Calibri" panose="020F0502020204030204" pitchFamily="34" charset="0"/>
                <a:ea typeface="Symbol" panose="05050102010706020507" pitchFamily="18" charset="2"/>
                <a:cs typeface="Calibri" panose="020F0502020204030204" pitchFamily="34" charset="0"/>
              </a:rPr>
              <a:t> </a:t>
            </a:r>
            <a:r>
              <a:rPr lang="pt-PT" sz="2000" spc="0" dirty="0">
                <a:effectLst/>
                <a:latin typeface="Calibri" panose="020F0502020204030204" pitchFamily="34" charset="0"/>
                <a:ea typeface="Symbol" panose="05050102010706020507" pitchFamily="18" charset="2"/>
                <a:cs typeface="Calibri" panose="020F0502020204030204" pitchFamily="34" charset="0"/>
              </a:rPr>
              <a:t>organizacional</a:t>
            </a:r>
            <a:r>
              <a:rPr lang="pt-PT" sz="2000" spc="200" dirty="0">
                <a:effectLst/>
                <a:latin typeface="Calibri" panose="020F0502020204030204" pitchFamily="34" charset="0"/>
                <a:ea typeface="Symbol" panose="05050102010706020507" pitchFamily="18" charset="2"/>
                <a:cs typeface="Calibri" panose="020F0502020204030204" pitchFamily="34" charset="0"/>
              </a:rPr>
              <a:t> </a:t>
            </a:r>
            <a:r>
              <a:rPr lang="pt-PT" sz="2000" spc="0" dirty="0">
                <a:effectLst/>
                <a:latin typeface="Calibri" panose="020F0502020204030204" pitchFamily="34" charset="0"/>
                <a:ea typeface="Symbol" panose="05050102010706020507" pitchFamily="18" charset="2"/>
                <a:cs typeface="Calibri" panose="020F0502020204030204" pitchFamily="34" charset="0"/>
              </a:rPr>
              <a:t>da</a:t>
            </a:r>
            <a:r>
              <a:rPr lang="pt-PT" sz="2000" spc="200" dirty="0">
                <a:effectLst/>
                <a:latin typeface="Calibri" panose="020F0502020204030204" pitchFamily="34" charset="0"/>
                <a:ea typeface="Symbol" panose="05050102010706020507" pitchFamily="18" charset="2"/>
                <a:cs typeface="Calibri" panose="020F0502020204030204" pitchFamily="34" charset="0"/>
              </a:rPr>
              <a:t> </a:t>
            </a:r>
            <a:r>
              <a:rPr lang="pt-PT" sz="2000" spc="0" dirty="0">
                <a:effectLst/>
                <a:latin typeface="Calibri" panose="020F0502020204030204" pitchFamily="34" charset="0"/>
                <a:ea typeface="Symbol" panose="05050102010706020507" pitchFamily="18" charset="2"/>
                <a:cs typeface="Calibri" panose="020F0502020204030204" pitchFamily="34" charset="0"/>
              </a:rPr>
              <a:t>unidade</a:t>
            </a:r>
            <a:r>
              <a:rPr lang="pt-PT" sz="2000" spc="200" dirty="0">
                <a:effectLst/>
                <a:latin typeface="Calibri" panose="020F0502020204030204" pitchFamily="34" charset="0"/>
                <a:ea typeface="Symbol" panose="05050102010706020507" pitchFamily="18" charset="2"/>
                <a:cs typeface="Calibri" panose="020F0502020204030204" pitchFamily="34" charset="0"/>
              </a:rPr>
              <a:t> </a:t>
            </a:r>
            <a:r>
              <a:rPr lang="pt-PT" sz="2000" spc="0" dirty="0">
                <a:effectLst/>
                <a:latin typeface="Calibri" panose="020F0502020204030204" pitchFamily="34" charset="0"/>
                <a:ea typeface="Symbol" panose="05050102010706020507" pitchFamily="18" charset="2"/>
                <a:cs typeface="Calibri" panose="020F0502020204030204" pitchFamily="34" charset="0"/>
              </a:rPr>
              <a:t>gestora</a:t>
            </a:r>
            <a:r>
              <a:rPr lang="pt-PT" sz="2000" spc="200" dirty="0">
                <a:effectLst/>
                <a:latin typeface="Calibri" panose="020F0502020204030204" pitchFamily="34" charset="0"/>
                <a:ea typeface="Symbol" panose="05050102010706020507" pitchFamily="18" charset="2"/>
                <a:cs typeface="Calibri" panose="020F0502020204030204" pitchFamily="34" charset="0"/>
              </a:rPr>
              <a:t> </a:t>
            </a:r>
            <a:r>
              <a:rPr lang="pt-PT" sz="2000" spc="0" dirty="0">
                <a:effectLst/>
                <a:latin typeface="Calibri" panose="020F0502020204030204" pitchFamily="34" charset="0"/>
                <a:ea typeface="Symbol" panose="05050102010706020507" pitchFamily="18" charset="2"/>
                <a:cs typeface="Calibri" panose="020F0502020204030204" pitchFamily="34" charset="0"/>
              </a:rPr>
              <a:t>do</a:t>
            </a:r>
            <a:r>
              <a:rPr lang="pt-PT" sz="2000" spc="200" dirty="0">
                <a:effectLst/>
                <a:latin typeface="Calibri" panose="020F0502020204030204" pitchFamily="34" charset="0"/>
                <a:ea typeface="Symbol" panose="05050102010706020507" pitchFamily="18" charset="2"/>
                <a:cs typeface="Calibri" panose="020F0502020204030204" pitchFamily="34" charset="0"/>
              </a:rPr>
              <a:t> </a:t>
            </a:r>
            <a:r>
              <a:rPr lang="pt-PT" sz="2000" spc="0" dirty="0">
                <a:effectLst/>
                <a:latin typeface="Calibri" panose="020F0502020204030204" pitchFamily="34" charset="0"/>
                <a:ea typeface="Symbol" panose="05050102010706020507" pitchFamily="18" charset="2"/>
                <a:cs typeface="Calibri" panose="020F0502020204030204" pitchFamily="34" charset="0"/>
              </a:rPr>
              <a:t>RPPS,</a:t>
            </a:r>
            <a:r>
              <a:rPr lang="pt-PT" sz="2000" spc="200" dirty="0">
                <a:effectLst/>
                <a:latin typeface="Calibri" panose="020F0502020204030204" pitchFamily="34" charset="0"/>
                <a:ea typeface="Symbol" panose="05050102010706020507" pitchFamily="18" charset="2"/>
                <a:cs typeface="Calibri" panose="020F0502020204030204" pitchFamily="34" charset="0"/>
              </a:rPr>
              <a:t> </a:t>
            </a:r>
            <a:r>
              <a:rPr lang="pt-PT" sz="2000" spc="0" dirty="0">
                <a:effectLst/>
                <a:latin typeface="Calibri" panose="020F0502020204030204" pitchFamily="34" charset="0"/>
                <a:ea typeface="Symbol" panose="05050102010706020507" pitchFamily="18" charset="2"/>
                <a:cs typeface="Calibri" panose="020F0502020204030204" pitchFamily="34" charset="0"/>
              </a:rPr>
              <a:t>de</a:t>
            </a:r>
            <a:r>
              <a:rPr lang="pt-PT" sz="2000" spc="200" dirty="0">
                <a:effectLst/>
                <a:latin typeface="Calibri" panose="020F0502020204030204" pitchFamily="34" charset="0"/>
                <a:ea typeface="Symbol" panose="05050102010706020507" pitchFamily="18" charset="2"/>
                <a:cs typeface="Calibri" panose="020F0502020204030204" pitchFamily="34" charset="0"/>
              </a:rPr>
              <a:t> </a:t>
            </a:r>
            <a:r>
              <a:rPr lang="pt-PT" sz="2000" spc="0" dirty="0">
                <a:effectLst/>
                <a:latin typeface="Calibri" panose="020F0502020204030204" pitchFamily="34" charset="0"/>
                <a:ea typeface="Symbol" panose="05050102010706020507" pitchFamily="18" charset="2"/>
                <a:cs typeface="Calibri" panose="020F0502020204030204" pitchFamily="34" charset="0"/>
              </a:rPr>
              <a:t>área específica de controle interno ou, alternativamente, dispor de pelo menos 2 (dois) servidores (efetivo ou comissionado)  do sistema de controle interno do ente  para atuar no RPPS;</a:t>
            </a:r>
          </a:p>
          <a:p>
            <a:pPr marL="1714500" marR="135890" lvl="3" indent="-342900" algn="just">
              <a:lnSpc>
                <a:spcPct val="150000"/>
              </a:lnSpc>
              <a:spcBef>
                <a:spcPts val="300"/>
              </a:spcBef>
              <a:spcAft>
                <a:spcPts val="0"/>
              </a:spcAft>
              <a:buSzPts val="1100"/>
              <a:buFont typeface="Wingdings" panose="05000000000000000000" pitchFamily="2" charset="2"/>
              <a:buChar char="ü"/>
              <a:tabLst>
                <a:tab pos="393700" algn="l"/>
              </a:tabLst>
            </a:pPr>
            <a:r>
              <a:rPr lang="pt-PT" sz="2000" spc="140" dirty="0">
                <a:effectLst/>
                <a:latin typeface="Calibri" panose="020F0502020204030204" pitchFamily="34" charset="0"/>
                <a:ea typeface="Symbol" panose="05050102010706020507" pitchFamily="18" charset="2"/>
                <a:cs typeface="Calibri" panose="020F0502020204030204" pitchFamily="34" charset="0"/>
              </a:rPr>
              <a:t> </a:t>
            </a:r>
            <a:r>
              <a:rPr lang="pt-PT" sz="2000" dirty="0">
                <a:latin typeface="Calibri" panose="020F0502020204030204" pitchFamily="34" charset="0"/>
                <a:ea typeface="Symbol" panose="05050102010706020507" pitchFamily="18" charset="2"/>
                <a:cs typeface="Calibri" panose="020F0502020204030204" pitchFamily="34" charset="0"/>
              </a:rPr>
              <a:t>E</a:t>
            </a:r>
            <a:r>
              <a:rPr lang="pt-PT" sz="2000" spc="0" dirty="0">
                <a:effectLst/>
                <a:latin typeface="Calibri" panose="020F0502020204030204" pitchFamily="34" charset="0"/>
                <a:ea typeface="Symbol" panose="05050102010706020507" pitchFamily="18" charset="2"/>
                <a:cs typeface="Calibri" panose="020F0502020204030204" pitchFamily="34" charset="0"/>
              </a:rPr>
              <a:t>missão trimestral de relatório que ateste a</a:t>
            </a:r>
            <a:r>
              <a:rPr lang="pt-PT" sz="2000" spc="140" dirty="0">
                <a:effectLst/>
                <a:latin typeface="Calibri" panose="020F0502020204030204" pitchFamily="34" charset="0"/>
                <a:ea typeface="Symbol" panose="05050102010706020507" pitchFamily="18" charset="2"/>
                <a:cs typeface="Calibri" panose="020F0502020204030204" pitchFamily="34" charset="0"/>
              </a:rPr>
              <a:t> </a:t>
            </a:r>
            <a:r>
              <a:rPr lang="pt-PT" sz="2000" spc="0" dirty="0">
                <a:effectLst/>
                <a:latin typeface="Calibri" panose="020F0502020204030204" pitchFamily="34" charset="0"/>
                <a:ea typeface="Symbol" panose="05050102010706020507" pitchFamily="18" charset="2"/>
                <a:cs typeface="Calibri" panose="020F0502020204030204" pitchFamily="34" charset="0"/>
              </a:rPr>
              <a:t>conformidade das áreas mapeadas e manualizadas e de todas as ações atendidas na auditoria de certificação, bem como acompanhar as providências adotadas pelo RPPS para implementar as ações não atendidas. </a:t>
            </a:r>
          </a:p>
          <a:p>
            <a:pPr marL="1714500" marR="135890" lvl="3" indent="-342900" algn="just">
              <a:lnSpc>
                <a:spcPct val="150000"/>
              </a:lnSpc>
              <a:spcBef>
                <a:spcPts val="300"/>
              </a:spcBef>
              <a:spcAft>
                <a:spcPts val="0"/>
              </a:spcAft>
              <a:buSzPts val="1100"/>
              <a:buFont typeface="Wingdings" panose="05000000000000000000" pitchFamily="2" charset="2"/>
              <a:buChar char="ü"/>
              <a:tabLst>
                <a:tab pos="393700" algn="l"/>
              </a:tabLst>
            </a:pPr>
            <a:r>
              <a:rPr lang="pt-PT" sz="2000" spc="0" dirty="0">
                <a:effectLst/>
                <a:latin typeface="Calibri" panose="020F0502020204030204" pitchFamily="34" charset="0"/>
                <a:ea typeface="Symbol" panose="05050102010706020507" pitchFamily="18" charset="2"/>
                <a:cs typeface="Calibri" panose="020F0502020204030204" pitchFamily="34" charset="0"/>
              </a:rPr>
              <a:t>Deverão ser capacitados em controle interno pelo menos 3 (três) servidores da unidade gestora do RPPS, sendo</a:t>
            </a:r>
            <a:r>
              <a:rPr lang="pt-PT" sz="2000" spc="70" dirty="0">
                <a:effectLst/>
                <a:latin typeface="Calibri" panose="020F0502020204030204" pitchFamily="34" charset="0"/>
                <a:ea typeface="Symbol" panose="05050102010706020507" pitchFamily="18" charset="2"/>
                <a:cs typeface="Calibri" panose="020F0502020204030204" pitchFamily="34" charset="0"/>
              </a:rPr>
              <a:t> </a:t>
            </a:r>
            <a:r>
              <a:rPr lang="pt-PT" sz="2000" spc="0" dirty="0">
                <a:effectLst/>
                <a:latin typeface="Calibri" panose="020F0502020204030204" pitchFamily="34" charset="0"/>
                <a:ea typeface="Symbol" panose="05050102010706020507" pitchFamily="18" charset="2"/>
                <a:cs typeface="Calibri" panose="020F0502020204030204" pitchFamily="34" charset="0"/>
              </a:rPr>
              <a:t>1</a:t>
            </a:r>
            <a:r>
              <a:rPr lang="pt-PT" sz="2000" spc="85" dirty="0">
                <a:effectLst/>
                <a:latin typeface="Calibri" panose="020F0502020204030204" pitchFamily="34" charset="0"/>
                <a:ea typeface="Symbol" panose="05050102010706020507" pitchFamily="18" charset="2"/>
                <a:cs typeface="Calibri" panose="020F0502020204030204" pitchFamily="34" charset="0"/>
              </a:rPr>
              <a:t> </a:t>
            </a:r>
            <a:r>
              <a:rPr lang="pt-PT" sz="2000" spc="0" dirty="0">
                <a:effectLst/>
                <a:latin typeface="Calibri" panose="020F0502020204030204" pitchFamily="34" charset="0"/>
                <a:ea typeface="Symbol" panose="05050102010706020507" pitchFamily="18" charset="2"/>
                <a:cs typeface="Calibri" panose="020F0502020204030204" pitchFamily="34" charset="0"/>
              </a:rPr>
              <a:t>(um)</a:t>
            </a:r>
            <a:r>
              <a:rPr lang="pt-PT" sz="2000" spc="80" dirty="0">
                <a:effectLst/>
                <a:latin typeface="Calibri" panose="020F0502020204030204" pitchFamily="34" charset="0"/>
                <a:ea typeface="Symbol" panose="05050102010706020507" pitchFamily="18" charset="2"/>
                <a:cs typeface="Calibri" panose="020F0502020204030204" pitchFamily="34" charset="0"/>
              </a:rPr>
              <a:t> </a:t>
            </a:r>
            <a:r>
              <a:rPr lang="pt-PT" sz="2000" spc="0" dirty="0">
                <a:effectLst/>
                <a:latin typeface="Calibri" panose="020F0502020204030204" pitchFamily="34" charset="0"/>
                <a:ea typeface="Symbol" panose="05050102010706020507" pitchFamily="18" charset="2"/>
                <a:cs typeface="Calibri" panose="020F0502020204030204" pitchFamily="34" charset="0"/>
              </a:rPr>
              <a:t>servidor</a:t>
            </a:r>
            <a:r>
              <a:rPr lang="pt-PT" sz="2000" spc="70" dirty="0">
                <a:effectLst/>
                <a:latin typeface="Calibri" panose="020F0502020204030204" pitchFamily="34" charset="0"/>
                <a:ea typeface="Symbol" panose="05050102010706020507" pitchFamily="18" charset="2"/>
                <a:cs typeface="Calibri" panose="020F0502020204030204" pitchFamily="34" charset="0"/>
              </a:rPr>
              <a:t> </a:t>
            </a:r>
            <a:r>
              <a:rPr lang="pt-PT" sz="2000" spc="0" dirty="0">
                <a:effectLst/>
                <a:latin typeface="Calibri" panose="020F0502020204030204" pitchFamily="34" charset="0"/>
                <a:ea typeface="Symbol" panose="05050102010706020507" pitchFamily="18" charset="2"/>
                <a:cs typeface="Calibri" panose="020F0502020204030204" pitchFamily="34" charset="0"/>
              </a:rPr>
              <a:t>da</a:t>
            </a:r>
            <a:r>
              <a:rPr lang="pt-PT" sz="2000" spc="80" dirty="0">
                <a:effectLst/>
                <a:latin typeface="Calibri" panose="020F0502020204030204" pitchFamily="34" charset="0"/>
                <a:ea typeface="Symbol" panose="05050102010706020507" pitchFamily="18" charset="2"/>
                <a:cs typeface="Calibri" panose="020F0502020204030204" pitchFamily="34" charset="0"/>
              </a:rPr>
              <a:t> </a:t>
            </a:r>
            <a:r>
              <a:rPr lang="pt-PT" sz="2000" spc="0" dirty="0">
                <a:effectLst/>
                <a:latin typeface="Calibri" panose="020F0502020204030204" pitchFamily="34" charset="0"/>
                <a:ea typeface="Symbol" panose="05050102010706020507" pitchFamily="18" charset="2"/>
                <a:cs typeface="Calibri" panose="020F0502020204030204" pitchFamily="34" charset="0"/>
              </a:rPr>
              <a:t>área</a:t>
            </a:r>
            <a:r>
              <a:rPr lang="pt-PT" sz="2000" spc="100" dirty="0">
                <a:effectLst/>
                <a:latin typeface="Calibri" panose="020F0502020204030204" pitchFamily="34" charset="0"/>
                <a:ea typeface="Symbol" panose="05050102010706020507" pitchFamily="18" charset="2"/>
                <a:cs typeface="Calibri" panose="020F0502020204030204" pitchFamily="34" charset="0"/>
              </a:rPr>
              <a:t> </a:t>
            </a:r>
            <a:r>
              <a:rPr lang="pt-PT" sz="2000" spc="0" dirty="0">
                <a:effectLst/>
                <a:latin typeface="Calibri" panose="020F0502020204030204" pitchFamily="34" charset="0"/>
                <a:ea typeface="Symbol" panose="05050102010706020507" pitchFamily="18" charset="2"/>
                <a:cs typeface="Calibri" panose="020F0502020204030204" pitchFamily="34" charset="0"/>
              </a:rPr>
              <a:t>de</a:t>
            </a:r>
            <a:r>
              <a:rPr lang="pt-PT" sz="2000" spc="85" dirty="0">
                <a:effectLst/>
                <a:latin typeface="Calibri" panose="020F0502020204030204" pitchFamily="34" charset="0"/>
                <a:ea typeface="Symbol" panose="05050102010706020507" pitchFamily="18" charset="2"/>
                <a:cs typeface="Calibri" panose="020F0502020204030204" pitchFamily="34" charset="0"/>
              </a:rPr>
              <a:t> </a:t>
            </a:r>
            <a:r>
              <a:rPr lang="pt-PT" sz="2000" spc="0" dirty="0">
                <a:effectLst/>
                <a:latin typeface="Calibri" panose="020F0502020204030204" pitchFamily="34" charset="0"/>
                <a:ea typeface="Symbol" panose="05050102010706020507" pitchFamily="18" charset="2"/>
                <a:cs typeface="Calibri" panose="020F0502020204030204" pitchFamily="34" charset="0"/>
              </a:rPr>
              <a:t>controle</a:t>
            </a:r>
            <a:r>
              <a:rPr lang="pt-PT" sz="2000" spc="85" dirty="0">
                <a:effectLst/>
                <a:latin typeface="Calibri" panose="020F0502020204030204" pitchFamily="34" charset="0"/>
                <a:ea typeface="Symbol" panose="05050102010706020507" pitchFamily="18" charset="2"/>
                <a:cs typeface="Calibri" panose="020F0502020204030204" pitchFamily="34" charset="0"/>
              </a:rPr>
              <a:t> </a:t>
            </a:r>
            <a:r>
              <a:rPr lang="pt-PT" sz="2000" spc="0" dirty="0">
                <a:effectLst/>
                <a:latin typeface="Calibri" panose="020F0502020204030204" pitchFamily="34" charset="0"/>
                <a:ea typeface="Symbol" panose="05050102010706020507" pitchFamily="18" charset="2"/>
                <a:cs typeface="Calibri" panose="020F0502020204030204" pitchFamily="34" charset="0"/>
              </a:rPr>
              <a:t>interno,</a:t>
            </a:r>
            <a:r>
              <a:rPr lang="pt-PT" sz="2000" spc="85" dirty="0">
                <a:effectLst/>
                <a:latin typeface="Calibri" panose="020F0502020204030204" pitchFamily="34" charset="0"/>
                <a:ea typeface="Symbol" panose="05050102010706020507" pitchFamily="18" charset="2"/>
                <a:cs typeface="Calibri" panose="020F0502020204030204" pitchFamily="34" charset="0"/>
              </a:rPr>
              <a:t> </a:t>
            </a:r>
            <a:r>
              <a:rPr lang="pt-PT" sz="2000" spc="0" dirty="0">
                <a:effectLst/>
                <a:latin typeface="Calibri" panose="020F0502020204030204" pitchFamily="34" charset="0"/>
                <a:ea typeface="Symbol" panose="05050102010706020507" pitchFamily="18" charset="2"/>
                <a:cs typeface="Calibri" panose="020F0502020204030204" pitchFamily="34" charset="0"/>
              </a:rPr>
              <a:t>1</a:t>
            </a:r>
            <a:r>
              <a:rPr lang="pt-PT" sz="2000" spc="85" dirty="0">
                <a:effectLst/>
                <a:latin typeface="Calibri" panose="020F0502020204030204" pitchFamily="34" charset="0"/>
                <a:ea typeface="Symbol" panose="05050102010706020507" pitchFamily="18" charset="2"/>
                <a:cs typeface="Calibri" panose="020F0502020204030204" pitchFamily="34" charset="0"/>
              </a:rPr>
              <a:t> </a:t>
            </a:r>
            <a:r>
              <a:rPr lang="pt-PT" sz="2000" spc="0" dirty="0">
                <a:effectLst/>
                <a:latin typeface="Calibri" panose="020F0502020204030204" pitchFamily="34" charset="0"/>
                <a:ea typeface="Symbol" panose="05050102010706020507" pitchFamily="18" charset="2"/>
                <a:cs typeface="Calibri" panose="020F0502020204030204" pitchFamily="34" charset="0"/>
              </a:rPr>
              <a:t>(um)</a:t>
            </a:r>
            <a:r>
              <a:rPr lang="pt-PT" sz="2000" spc="80" dirty="0">
                <a:effectLst/>
                <a:latin typeface="Calibri" panose="020F0502020204030204" pitchFamily="34" charset="0"/>
                <a:ea typeface="Symbol" panose="05050102010706020507" pitchFamily="18" charset="2"/>
                <a:cs typeface="Calibri" panose="020F0502020204030204" pitchFamily="34" charset="0"/>
              </a:rPr>
              <a:t> </a:t>
            </a:r>
            <a:r>
              <a:rPr lang="pt-PT" sz="2000" spc="0" dirty="0">
                <a:effectLst/>
                <a:latin typeface="Calibri" panose="020F0502020204030204" pitchFamily="34" charset="0"/>
                <a:ea typeface="Symbol" panose="05050102010706020507" pitchFamily="18" charset="2"/>
                <a:cs typeface="Calibri" panose="020F0502020204030204" pitchFamily="34" charset="0"/>
              </a:rPr>
              <a:t>membro</a:t>
            </a:r>
            <a:r>
              <a:rPr lang="pt-PT" sz="2000" spc="70" dirty="0">
                <a:effectLst/>
                <a:latin typeface="Calibri" panose="020F0502020204030204" pitchFamily="34" charset="0"/>
                <a:ea typeface="Symbol" panose="05050102010706020507" pitchFamily="18" charset="2"/>
                <a:cs typeface="Calibri" panose="020F0502020204030204" pitchFamily="34" charset="0"/>
              </a:rPr>
              <a:t> </a:t>
            </a:r>
            <a:r>
              <a:rPr lang="pt-PT" sz="2000" spc="0" dirty="0">
                <a:effectLst/>
                <a:latin typeface="Calibri" panose="020F0502020204030204" pitchFamily="34" charset="0"/>
                <a:ea typeface="Symbol" panose="05050102010706020507" pitchFamily="18" charset="2"/>
                <a:cs typeface="Calibri" panose="020F0502020204030204" pitchFamily="34" charset="0"/>
              </a:rPr>
              <a:t>do</a:t>
            </a:r>
            <a:r>
              <a:rPr lang="pt-PT" sz="2000" spc="100" dirty="0">
                <a:effectLst/>
                <a:latin typeface="Calibri" panose="020F0502020204030204" pitchFamily="34" charset="0"/>
                <a:ea typeface="Symbol" panose="05050102010706020507" pitchFamily="18" charset="2"/>
                <a:cs typeface="Calibri" panose="020F0502020204030204" pitchFamily="34" charset="0"/>
              </a:rPr>
              <a:t> </a:t>
            </a:r>
            <a:r>
              <a:rPr lang="pt-PT" sz="2000" spc="0" dirty="0">
                <a:effectLst/>
                <a:latin typeface="Calibri" panose="020F0502020204030204" pitchFamily="34" charset="0"/>
                <a:ea typeface="Symbol" panose="05050102010706020507" pitchFamily="18" charset="2"/>
                <a:cs typeface="Calibri" panose="020F0502020204030204" pitchFamily="34" charset="0"/>
              </a:rPr>
              <a:t>Comitê</a:t>
            </a:r>
            <a:r>
              <a:rPr lang="pt-PT" sz="2000" spc="70" dirty="0">
                <a:effectLst/>
                <a:latin typeface="Calibri" panose="020F0502020204030204" pitchFamily="34" charset="0"/>
                <a:ea typeface="Symbol" panose="05050102010706020507" pitchFamily="18" charset="2"/>
                <a:cs typeface="Calibri" panose="020F0502020204030204" pitchFamily="34" charset="0"/>
              </a:rPr>
              <a:t> </a:t>
            </a:r>
            <a:r>
              <a:rPr lang="pt-PT" sz="2000" spc="0" dirty="0">
                <a:effectLst/>
                <a:latin typeface="Calibri" panose="020F0502020204030204" pitchFamily="34" charset="0"/>
                <a:ea typeface="Symbol" panose="05050102010706020507" pitchFamily="18" charset="2"/>
                <a:cs typeface="Calibri" panose="020F0502020204030204" pitchFamily="34" charset="0"/>
              </a:rPr>
              <a:t>de</a:t>
            </a:r>
            <a:r>
              <a:rPr lang="pt-PT" sz="2000" spc="100" dirty="0">
                <a:effectLst/>
                <a:latin typeface="Calibri" panose="020F0502020204030204" pitchFamily="34" charset="0"/>
                <a:ea typeface="Symbol" panose="05050102010706020507" pitchFamily="18" charset="2"/>
                <a:cs typeface="Calibri" panose="020F0502020204030204" pitchFamily="34" charset="0"/>
              </a:rPr>
              <a:t> </a:t>
            </a:r>
            <a:r>
              <a:rPr lang="pt-PT" sz="2000" spc="0" dirty="0">
                <a:effectLst/>
                <a:latin typeface="Calibri" panose="020F0502020204030204" pitchFamily="34" charset="0"/>
                <a:ea typeface="Symbol" panose="05050102010706020507" pitchFamily="18" charset="2"/>
                <a:cs typeface="Calibri" panose="020F0502020204030204" pitchFamily="34" charset="0"/>
              </a:rPr>
              <a:t>Investimentos e 1 (um) membro do Conselho Fiscal.  </a:t>
            </a:r>
            <a:endParaRPr lang="pt-BR" sz="2000" spc="0" dirty="0">
              <a:effectLst/>
              <a:latin typeface="Calibri" panose="020F0502020204030204" pitchFamily="34" charset="0"/>
              <a:ea typeface="Symbol" panose="05050102010706020507" pitchFamily="18" charset="2"/>
              <a:cs typeface="Symbol" panose="05050102010706020507" pitchFamily="18" charset="2"/>
            </a:endParaRPr>
          </a:p>
        </p:txBody>
      </p:sp>
    </p:spTree>
    <p:extLst>
      <p:ext uri="{BB962C8B-B14F-4D97-AF65-F5344CB8AC3E}">
        <p14:creationId xmlns:p14="http://schemas.microsoft.com/office/powerpoint/2010/main" val="2361526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7D17AB-871B-F87D-CBD8-1BB63C0A2125}"/>
            </a:ext>
          </a:extLst>
        </p:cNvPr>
        <p:cNvGrpSpPr/>
        <p:nvPr/>
      </p:nvGrpSpPr>
      <p:grpSpPr>
        <a:xfrm>
          <a:off x="0" y="0"/>
          <a:ext cx="0" cy="0"/>
          <a:chOff x="0" y="0"/>
          <a:chExt cx="0" cy="0"/>
        </a:xfrm>
      </p:grpSpPr>
      <p:pic>
        <p:nvPicPr>
          <p:cNvPr id="4" name="Imagem 3">
            <a:extLst>
              <a:ext uri="{FF2B5EF4-FFF2-40B4-BE49-F238E27FC236}">
                <a16:creationId xmlns:a16="http://schemas.microsoft.com/office/drawing/2014/main" id="{BABC6EF1-F04F-04E2-0028-A4EAA501A050}"/>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898855" y="209600"/>
            <a:ext cx="2715330" cy="325839"/>
          </a:xfrm>
          <a:prstGeom prst="rect">
            <a:avLst/>
          </a:prstGeom>
        </p:spPr>
      </p:pic>
      <p:sp>
        <p:nvSpPr>
          <p:cNvPr id="3" name="CaixaDeTexto 2">
            <a:extLst>
              <a:ext uri="{FF2B5EF4-FFF2-40B4-BE49-F238E27FC236}">
                <a16:creationId xmlns:a16="http://schemas.microsoft.com/office/drawing/2014/main" id="{4D55549A-A2F7-8F04-A8A0-2C324A7B8B4C}"/>
              </a:ext>
            </a:extLst>
          </p:cNvPr>
          <p:cNvSpPr txBox="1"/>
          <p:nvPr/>
        </p:nvSpPr>
        <p:spPr>
          <a:xfrm>
            <a:off x="577815" y="535439"/>
            <a:ext cx="9460663" cy="1033616"/>
          </a:xfrm>
          <a:prstGeom prst="rect">
            <a:avLst/>
          </a:prstGeom>
          <a:noFill/>
        </p:spPr>
        <p:txBody>
          <a:bodyPr wrap="square">
            <a:spAutoFit/>
          </a:bodyPr>
          <a:lstStyle/>
          <a:p>
            <a:pPr>
              <a:lnSpc>
                <a:spcPct val="107000"/>
              </a:lnSpc>
              <a:spcAft>
                <a:spcPts val="800"/>
              </a:spcAft>
            </a:pPr>
            <a:r>
              <a:rPr lang="pt-BR" sz="2800" b="1" kern="100" dirty="0">
                <a:effectLst/>
                <a:latin typeface="Calibri" panose="020F0502020204030204" pitchFamily="34" charset="0"/>
                <a:ea typeface="Calibri" panose="020F0502020204030204" pitchFamily="34" charset="0"/>
                <a:cs typeface="Calibri" panose="020F0502020204030204" pitchFamily="34" charset="0"/>
              </a:rPr>
              <a:t>Gestão e Controle da Base de Dados</a:t>
            </a:r>
          </a:p>
          <a:p>
            <a:pPr algn="just">
              <a:lnSpc>
                <a:spcPct val="107000"/>
              </a:lnSpc>
              <a:spcAft>
                <a:spcPts val="800"/>
              </a:spcAft>
            </a:pPr>
            <a:endParaRPr lang="pt-BR" sz="2400" kern="100"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2" name="CaixaDeTexto 1">
            <a:extLst>
              <a:ext uri="{FF2B5EF4-FFF2-40B4-BE49-F238E27FC236}">
                <a16:creationId xmlns:a16="http://schemas.microsoft.com/office/drawing/2014/main" id="{24AD2217-C563-91AF-16B0-C2ED5DEB957D}"/>
              </a:ext>
            </a:extLst>
          </p:cNvPr>
          <p:cNvSpPr txBox="1"/>
          <p:nvPr/>
        </p:nvSpPr>
        <p:spPr>
          <a:xfrm>
            <a:off x="577814" y="1137920"/>
            <a:ext cx="11254301" cy="3597523"/>
          </a:xfrm>
          <a:prstGeom prst="rect">
            <a:avLst/>
          </a:prstGeom>
          <a:noFill/>
        </p:spPr>
        <p:txBody>
          <a:bodyPr wrap="square" rtlCol="0">
            <a:spAutoFit/>
          </a:bodyPr>
          <a:lstStyle/>
          <a:p>
            <a:pPr algn="just">
              <a:lnSpc>
                <a:spcPct val="150000"/>
              </a:lnSpc>
            </a:pPr>
            <a:r>
              <a:rPr lang="pt-BR" sz="2200" dirty="0">
                <a:solidFill>
                  <a:srgbClr val="000000"/>
                </a:solidFill>
                <a:latin typeface="Calibri" panose="020F0502020204030204" pitchFamily="34" charset="0"/>
                <a:ea typeface="Aptos" panose="020B0004020202020204" pitchFamily="34" charset="0"/>
              </a:rPr>
              <a:t>F</a:t>
            </a:r>
            <a:r>
              <a:rPr lang="pt-BR" sz="2200" dirty="0">
                <a:solidFill>
                  <a:srgbClr val="000000"/>
                </a:solidFill>
                <a:effectLst/>
                <a:latin typeface="Calibri" panose="020F0502020204030204" pitchFamily="34" charset="0"/>
                <a:ea typeface="Aptos" panose="020B0004020202020204" pitchFamily="34" charset="0"/>
              </a:rPr>
              <a:t>oi alterada a periocidade do censo previdenciário para os aposentados, pensionistas e servidores ativos, pelo menos, a cada 5 (cinco) anos, com comparecimento mínimo de 80% e incluída a prova de vidas anual para aposentados e pensionistas ou comprovação de utilização do SIRC para todos os Níveis, além do envio dos eventos de tabelas do </a:t>
            </a:r>
            <a:r>
              <a:rPr lang="pt-BR" sz="2200" dirty="0" err="1">
                <a:solidFill>
                  <a:srgbClr val="000000"/>
                </a:solidFill>
                <a:effectLst/>
                <a:latin typeface="Calibri" panose="020F0502020204030204" pitchFamily="34" charset="0"/>
                <a:ea typeface="Aptos" panose="020B0004020202020204" pitchFamily="34" charset="0"/>
              </a:rPr>
              <a:t>eSocial</a:t>
            </a:r>
            <a:r>
              <a:rPr lang="pt-BR" sz="2200" dirty="0">
                <a:solidFill>
                  <a:srgbClr val="000000"/>
                </a:solidFill>
                <a:effectLst/>
                <a:latin typeface="Calibri" panose="020F0502020204030204" pitchFamily="34" charset="0"/>
                <a:ea typeface="Aptos" panose="020B0004020202020204" pitchFamily="34" charset="0"/>
              </a:rPr>
              <a:t>, com a facultatividade de envio dos eventos de SST (S-2210, S-2220 e S2240) para os servidores vinculados ao RPPS. Para o nível III e IV, passou a ser exigido a atualização cadastral dos servidores ativos, no mínimo, a cada 3 anos. </a:t>
            </a:r>
            <a:endParaRPr lang="pt-BR" sz="2200" dirty="0"/>
          </a:p>
        </p:txBody>
      </p:sp>
      <p:sp>
        <p:nvSpPr>
          <p:cNvPr id="6" name="CaixaDeTexto 5">
            <a:extLst>
              <a:ext uri="{FF2B5EF4-FFF2-40B4-BE49-F238E27FC236}">
                <a16:creationId xmlns:a16="http://schemas.microsoft.com/office/drawing/2014/main" id="{4F1396A6-5C70-81BC-1B17-7CF1883362DF}"/>
              </a:ext>
            </a:extLst>
          </p:cNvPr>
          <p:cNvSpPr txBox="1"/>
          <p:nvPr/>
        </p:nvSpPr>
        <p:spPr>
          <a:xfrm rot="10800000" flipV="1">
            <a:off x="3192933" y="4933157"/>
            <a:ext cx="8291611" cy="923330"/>
          </a:xfrm>
          <a:prstGeom prst="rect">
            <a:avLst/>
          </a:prstGeom>
          <a:noFill/>
        </p:spPr>
        <p:txBody>
          <a:bodyPr wrap="square" rtlCol="0">
            <a:spAutoFit/>
          </a:bodyPr>
          <a:lstStyle/>
          <a:p>
            <a:r>
              <a:rPr lang="pt-BR" sz="1800" dirty="0">
                <a:solidFill>
                  <a:srgbClr val="000000"/>
                </a:solidFill>
                <a:effectLst/>
                <a:latin typeface="Calibri" panose="020F0502020204030204" pitchFamily="34" charset="0"/>
                <a:ea typeface="Aptos" panose="020B0004020202020204" pitchFamily="34" charset="0"/>
              </a:rPr>
              <a:t>A adequação visa reduzir custos excessivos do RPPS com a realização de censo anual ou a cada 2 ou 3 anos para aposentados e pensionistas e censo para os servidores ativos a cada 3 anos para o nível IV</a:t>
            </a:r>
            <a:endParaRPr lang="pt-BR" dirty="0"/>
          </a:p>
        </p:txBody>
      </p:sp>
      <p:pic>
        <p:nvPicPr>
          <p:cNvPr id="2052" name="Picture 4" descr="Censo Previdenciário">
            <a:extLst>
              <a:ext uri="{FF2B5EF4-FFF2-40B4-BE49-F238E27FC236}">
                <a16:creationId xmlns:a16="http://schemas.microsoft.com/office/drawing/2014/main" id="{D20AEFAE-E4CB-E2D7-8C5F-7D20E6279C6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5758" y="4800006"/>
            <a:ext cx="2379266" cy="11896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07926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descr="Forma&#10;&#10;Descrição gerada automaticamente com confiança baixa">
            <a:extLst>
              <a:ext uri="{FF2B5EF4-FFF2-40B4-BE49-F238E27FC236}">
                <a16:creationId xmlns:a16="http://schemas.microsoft.com/office/drawing/2014/main" id="{52EE4E4E-E171-C88F-842E-840B608AE1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6" name="Imagem 5">
            <a:extLst>
              <a:ext uri="{FF2B5EF4-FFF2-40B4-BE49-F238E27FC236}">
                <a16:creationId xmlns:a16="http://schemas.microsoft.com/office/drawing/2014/main" id="{288140CF-00E2-453B-4189-B42FB18D6818}"/>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9936417" y="265702"/>
            <a:ext cx="1876525" cy="225183"/>
          </a:xfrm>
          <a:prstGeom prst="rect">
            <a:avLst/>
          </a:prstGeom>
        </p:spPr>
      </p:pic>
      <p:graphicFrame>
        <p:nvGraphicFramePr>
          <p:cNvPr id="2" name="Tabela 1">
            <a:extLst>
              <a:ext uri="{FF2B5EF4-FFF2-40B4-BE49-F238E27FC236}">
                <a16:creationId xmlns:a16="http://schemas.microsoft.com/office/drawing/2014/main" id="{066B0280-6859-1299-7676-D09745032F79}"/>
              </a:ext>
            </a:extLst>
          </p:cNvPr>
          <p:cNvGraphicFramePr>
            <a:graphicFrameLocks noGrp="1"/>
          </p:cNvGraphicFramePr>
          <p:nvPr/>
        </p:nvGraphicFramePr>
        <p:xfrm>
          <a:off x="379058" y="265702"/>
          <a:ext cx="11584341" cy="6464246"/>
        </p:xfrm>
        <a:graphic>
          <a:graphicData uri="http://schemas.openxmlformats.org/drawingml/2006/table">
            <a:tbl>
              <a:tblPr firstRow="1" firstCol="1" lastRow="1" lastCol="1" bandRow="1" bandCol="1">
                <a:tableStyleId>{5C22544A-7EE6-4342-B048-85BDC9FD1C3A}</a:tableStyleId>
              </a:tblPr>
              <a:tblGrid>
                <a:gridCol w="11584341">
                  <a:extLst>
                    <a:ext uri="{9D8B030D-6E8A-4147-A177-3AD203B41FA5}">
                      <a16:colId xmlns:a16="http://schemas.microsoft.com/office/drawing/2014/main" val="3857377862"/>
                    </a:ext>
                  </a:extLst>
                </a:gridCol>
              </a:tblGrid>
              <a:tr h="496608">
                <a:tc>
                  <a:txBody>
                    <a:bodyPr/>
                    <a:lstStyle/>
                    <a:p>
                      <a:pPr marL="398145">
                        <a:lnSpc>
                          <a:spcPts val="1250"/>
                        </a:lnSpc>
                        <a:spcBef>
                          <a:spcPts val="20"/>
                        </a:spcBef>
                        <a:spcAft>
                          <a:spcPts val="0"/>
                        </a:spcAft>
                      </a:pPr>
                      <a:endParaRPr lang="pt-PT" sz="2000" dirty="0">
                        <a:effectLst/>
                        <a:latin typeface="Calibri" panose="020F0502020204030204" pitchFamily="34" charset="0"/>
                        <a:ea typeface="Calibri" panose="020F0502020204030204" pitchFamily="34" charset="0"/>
                        <a:cs typeface="Calibri" panose="020F0502020204030204" pitchFamily="34" charset="0"/>
                      </a:endParaRPr>
                    </a:p>
                    <a:p>
                      <a:pPr marL="398145">
                        <a:lnSpc>
                          <a:spcPts val="1250"/>
                        </a:lnSpc>
                        <a:spcBef>
                          <a:spcPts val="20"/>
                        </a:spcBef>
                        <a:spcAft>
                          <a:spcPts val="0"/>
                        </a:spcAft>
                      </a:pPr>
                      <a:r>
                        <a:rPr lang="pt-PT" sz="2000" dirty="0">
                          <a:effectLst/>
                          <a:latin typeface="Calibri" panose="020F0502020204030204" pitchFamily="34" charset="0"/>
                          <a:ea typeface="Calibri" panose="020F0502020204030204" pitchFamily="34" charset="0"/>
                          <a:cs typeface="Calibri" panose="020F0502020204030204" pitchFamily="34" charset="0"/>
                        </a:rPr>
                        <a:t>QUADRO</a:t>
                      </a:r>
                      <a:r>
                        <a:rPr lang="pt-PT" sz="2000" spc="25" dirty="0">
                          <a:effectLst/>
                          <a:latin typeface="Calibri" panose="020F0502020204030204" pitchFamily="34" charset="0"/>
                          <a:ea typeface="Calibri" panose="020F0502020204030204" pitchFamily="34" charset="0"/>
                          <a:cs typeface="Calibri" panose="020F0502020204030204" pitchFamily="34" charset="0"/>
                        </a:rPr>
                        <a:t> </a:t>
                      </a:r>
                      <a:r>
                        <a:rPr lang="pt-PT" sz="2000" dirty="0">
                          <a:effectLst/>
                          <a:latin typeface="Calibri" panose="020F0502020204030204" pitchFamily="34" charset="0"/>
                          <a:ea typeface="Calibri" panose="020F0502020204030204" pitchFamily="34" charset="0"/>
                          <a:cs typeface="Calibri" panose="020F0502020204030204" pitchFamily="34" charset="0"/>
                        </a:rPr>
                        <a:t>2</a:t>
                      </a:r>
                      <a:r>
                        <a:rPr lang="pt-PT" sz="2000" spc="45" dirty="0">
                          <a:effectLst/>
                          <a:latin typeface="Calibri" panose="020F0502020204030204" pitchFamily="34" charset="0"/>
                          <a:ea typeface="Calibri" panose="020F0502020204030204" pitchFamily="34" charset="0"/>
                          <a:cs typeface="Calibri" panose="020F0502020204030204" pitchFamily="34" charset="0"/>
                        </a:rPr>
                        <a:t> </a:t>
                      </a:r>
                      <a:r>
                        <a:rPr lang="pt-PT" sz="2000" dirty="0">
                          <a:effectLst/>
                          <a:latin typeface="Calibri" panose="020F0502020204030204" pitchFamily="34" charset="0"/>
                          <a:ea typeface="Calibri" panose="020F0502020204030204" pitchFamily="34" charset="0"/>
                          <a:cs typeface="Calibri" panose="020F0502020204030204" pitchFamily="34" charset="0"/>
                        </a:rPr>
                        <a:t>-</a:t>
                      </a:r>
                      <a:r>
                        <a:rPr lang="pt-PT" sz="2000" spc="40" dirty="0">
                          <a:effectLst/>
                          <a:latin typeface="Calibri" panose="020F0502020204030204" pitchFamily="34" charset="0"/>
                          <a:ea typeface="Calibri" panose="020F0502020204030204" pitchFamily="34" charset="0"/>
                          <a:cs typeface="Calibri" panose="020F0502020204030204" pitchFamily="34" charset="0"/>
                        </a:rPr>
                        <a:t> </a:t>
                      </a:r>
                      <a:r>
                        <a:rPr lang="pt-PT" sz="2000" dirty="0">
                          <a:effectLst/>
                          <a:latin typeface="Calibri" panose="020F0502020204030204" pitchFamily="34" charset="0"/>
                          <a:ea typeface="Calibri" panose="020F0502020204030204" pitchFamily="34" charset="0"/>
                          <a:cs typeface="Calibri" panose="020F0502020204030204" pitchFamily="34" charset="0"/>
                        </a:rPr>
                        <a:t>AÇÕES</a:t>
                      </a:r>
                      <a:r>
                        <a:rPr lang="pt-PT" sz="2000" spc="25" dirty="0">
                          <a:effectLst/>
                          <a:latin typeface="Calibri" panose="020F0502020204030204" pitchFamily="34" charset="0"/>
                          <a:ea typeface="Calibri" panose="020F0502020204030204" pitchFamily="34" charset="0"/>
                          <a:cs typeface="Calibri" panose="020F0502020204030204" pitchFamily="34" charset="0"/>
                        </a:rPr>
                        <a:t> </a:t>
                      </a:r>
                      <a:r>
                        <a:rPr lang="pt-PT" sz="2000" dirty="0">
                          <a:effectLst/>
                          <a:latin typeface="Calibri" panose="020F0502020204030204" pitchFamily="34" charset="0"/>
                          <a:ea typeface="Calibri" panose="020F0502020204030204" pitchFamily="34" charset="0"/>
                          <a:cs typeface="Calibri" panose="020F0502020204030204" pitchFamily="34" charset="0"/>
                        </a:rPr>
                        <a:t>RELACIONADAS</a:t>
                      </a:r>
                      <a:r>
                        <a:rPr lang="pt-PT" sz="2000" spc="30" dirty="0">
                          <a:effectLst/>
                          <a:latin typeface="Calibri" panose="020F0502020204030204" pitchFamily="34" charset="0"/>
                          <a:ea typeface="Calibri" panose="020F0502020204030204" pitchFamily="34" charset="0"/>
                          <a:cs typeface="Calibri" panose="020F0502020204030204" pitchFamily="34" charset="0"/>
                        </a:rPr>
                        <a:t> </a:t>
                      </a:r>
                      <a:r>
                        <a:rPr lang="pt-PT" sz="2000" dirty="0">
                          <a:effectLst/>
                          <a:latin typeface="Calibri" panose="020F0502020204030204" pitchFamily="34" charset="0"/>
                          <a:ea typeface="Calibri" panose="020F0502020204030204" pitchFamily="34" charset="0"/>
                          <a:cs typeface="Calibri" panose="020F0502020204030204" pitchFamily="34" charset="0"/>
                        </a:rPr>
                        <a:t>À</a:t>
                      </a:r>
                      <a:r>
                        <a:rPr lang="pt-PT" sz="2000" spc="60" dirty="0">
                          <a:effectLst/>
                          <a:latin typeface="Calibri" panose="020F0502020204030204" pitchFamily="34" charset="0"/>
                          <a:ea typeface="Calibri" panose="020F0502020204030204" pitchFamily="34" charset="0"/>
                          <a:cs typeface="Calibri" panose="020F0502020204030204" pitchFamily="34" charset="0"/>
                        </a:rPr>
                        <a:t> </a:t>
                      </a:r>
                      <a:r>
                        <a:rPr lang="pt-PT" sz="2000" dirty="0">
                          <a:effectLst/>
                          <a:latin typeface="Calibri" panose="020F0502020204030204" pitchFamily="34" charset="0"/>
                          <a:ea typeface="Calibri" panose="020F0502020204030204" pitchFamily="34" charset="0"/>
                          <a:cs typeface="Calibri" panose="020F0502020204030204" pitchFamily="34" charset="0"/>
                        </a:rPr>
                        <a:t>DIMENSÃO</a:t>
                      </a:r>
                      <a:r>
                        <a:rPr lang="pt-PT" sz="2000" spc="60" dirty="0">
                          <a:effectLst/>
                          <a:latin typeface="Calibri" panose="020F0502020204030204" pitchFamily="34" charset="0"/>
                          <a:ea typeface="Calibri" panose="020F0502020204030204" pitchFamily="34" charset="0"/>
                          <a:cs typeface="Calibri" panose="020F0502020204030204" pitchFamily="34" charset="0"/>
                        </a:rPr>
                        <a:t> </a:t>
                      </a:r>
                      <a:r>
                        <a:rPr lang="pt-PT" sz="2000" dirty="0">
                          <a:effectLst/>
                          <a:latin typeface="Calibri" panose="020F0502020204030204" pitchFamily="34" charset="0"/>
                          <a:ea typeface="Calibri" panose="020F0502020204030204" pitchFamily="34" charset="0"/>
                          <a:cs typeface="Calibri" panose="020F0502020204030204" pitchFamily="34" charset="0"/>
                        </a:rPr>
                        <a:t>GOVERNANÇA</a:t>
                      </a:r>
                      <a:r>
                        <a:rPr lang="pt-PT" sz="2000" spc="30" dirty="0">
                          <a:effectLst/>
                          <a:latin typeface="Calibri" panose="020F0502020204030204" pitchFamily="34" charset="0"/>
                          <a:ea typeface="Calibri" panose="020F0502020204030204" pitchFamily="34" charset="0"/>
                          <a:cs typeface="Calibri" panose="020F0502020204030204" pitchFamily="34" charset="0"/>
                        </a:rPr>
                        <a:t> </a:t>
                      </a:r>
                      <a:r>
                        <a:rPr lang="pt-PT" sz="2000" spc="-10" dirty="0">
                          <a:effectLst/>
                          <a:latin typeface="Calibri" panose="020F0502020204030204" pitchFamily="34" charset="0"/>
                          <a:ea typeface="Calibri" panose="020F0502020204030204" pitchFamily="34" charset="0"/>
                          <a:cs typeface="Calibri" panose="020F0502020204030204" pitchFamily="34" charset="0"/>
                        </a:rPr>
                        <a:t>CORPORATIVA</a:t>
                      </a:r>
                      <a:endParaRPr lang="pt-BR" sz="2000" dirty="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extLst>
                  <a:ext uri="{0D108BD9-81ED-4DB2-BD59-A6C34878D82A}">
                    <a16:rowId xmlns:a16="http://schemas.microsoft.com/office/drawing/2014/main" val="1942599869"/>
                  </a:ext>
                </a:extLst>
              </a:tr>
              <a:tr h="371174">
                <a:tc>
                  <a:txBody>
                    <a:bodyPr/>
                    <a:lstStyle/>
                    <a:p>
                      <a:pPr marL="64135">
                        <a:lnSpc>
                          <a:spcPts val="1250"/>
                        </a:lnSpc>
                        <a:spcBef>
                          <a:spcPts val="20"/>
                        </a:spcBef>
                        <a:spcAft>
                          <a:spcPts val="0"/>
                        </a:spcAft>
                      </a:pPr>
                      <a:endParaRPr lang="pt-PT" sz="2000" dirty="0">
                        <a:effectLst/>
                        <a:latin typeface="Calibri" panose="020F0502020204030204" pitchFamily="34" charset="0"/>
                        <a:ea typeface="Calibri" panose="020F0502020204030204" pitchFamily="34" charset="0"/>
                        <a:cs typeface="Calibri" panose="020F0502020204030204" pitchFamily="34" charset="0"/>
                      </a:endParaRPr>
                    </a:p>
                    <a:p>
                      <a:pPr marL="64135">
                        <a:lnSpc>
                          <a:spcPts val="1250"/>
                        </a:lnSpc>
                        <a:spcBef>
                          <a:spcPts val="20"/>
                        </a:spcBef>
                        <a:spcAft>
                          <a:spcPts val="0"/>
                        </a:spcAft>
                      </a:pPr>
                      <a:r>
                        <a:rPr lang="pt-PT" sz="2000" dirty="0">
                          <a:effectLst/>
                          <a:latin typeface="Calibri" panose="020F0502020204030204" pitchFamily="34" charset="0"/>
                          <a:ea typeface="Calibri" panose="020F0502020204030204" pitchFamily="34" charset="0"/>
                          <a:cs typeface="Calibri" panose="020F0502020204030204" pitchFamily="34" charset="0"/>
                        </a:rPr>
                        <a:t>2.1</a:t>
                      </a:r>
                      <a:r>
                        <a:rPr lang="pt-PT" sz="2000" spc="20" dirty="0">
                          <a:effectLst/>
                          <a:latin typeface="Calibri" panose="020F0502020204030204" pitchFamily="34" charset="0"/>
                          <a:ea typeface="Calibri" panose="020F0502020204030204" pitchFamily="34" charset="0"/>
                          <a:cs typeface="Calibri" panose="020F0502020204030204" pitchFamily="34" charset="0"/>
                        </a:rPr>
                        <a:t> </a:t>
                      </a:r>
                      <a:r>
                        <a:rPr lang="pt-PT" sz="2000" dirty="0">
                          <a:effectLst/>
                          <a:latin typeface="Calibri" panose="020F0502020204030204" pitchFamily="34" charset="0"/>
                          <a:ea typeface="Calibri" panose="020F0502020204030204" pitchFamily="34" charset="0"/>
                          <a:cs typeface="Calibri" panose="020F0502020204030204" pitchFamily="34" charset="0"/>
                        </a:rPr>
                        <a:t>-</a:t>
                      </a:r>
                      <a:r>
                        <a:rPr lang="pt-PT" sz="2000" spc="25" dirty="0">
                          <a:effectLst/>
                          <a:latin typeface="Calibri" panose="020F0502020204030204" pitchFamily="34" charset="0"/>
                          <a:ea typeface="Calibri" panose="020F0502020204030204" pitchFamily="34" charset="0"/>
                          <a:cs typeface="Calibri" panose="020F0502020204030204" pitchFamily="34" charset="0"/>
                        </a:rPr>
                        <a:t> </a:t>
                      </a:r>
                      <a:r>
                        <a:rPr lang="pt-PT" sz="2000" dirty="0">
                          <a:effectLst/>
                          <a:latin typeface="Calibri" panose="020F0502020204030204" pitchFamily="34" charset="0"/>
                          <a:ea typeface="Calibri" panose="020F0502020204030204" pitchFamily="34" charset="0"/>
                          <a:cs typeface="Calibri" panose="020F0502020204030204" pitchFamily="34" charset="0"/>
                        </a:rPr>
                        <a:t>Relatório</a:t>
                      </a:r>
                      <a:r>
                        <a:rPr lang="pt-PT" sz="2000" spc="15" dirty="0">
                          <a:effectLst/>
                          <a:latin typeface="Calibri" panose="020F0502020204030204" pitchFamily="34" charset="0"/>
                          <a:ea typeface="Calibri" panose="020F0502020204030204" pitchFamily="34" charset="0"/>
                          <a:cs typeface="Calibri" panose="020F0502020204030204" pitchFamily="34" charset="0"/>
                        </a:rPr>
                        <a:t> </a:t>
                      </a:r>
                      <a:r>
                        <a:rPr lang="pt-PT" sz="2000" dirty="0">
                          <a:effectLst/>
                          <a:latin typeface="Calibri" panose="020F0502020204030204" pitchFamily="34" charset="0"/>
                          <a:ea typeface="Calibri" panose="020F0502020204030204" pitchFamily="34" charset="0"/>
                          <a:cs typeface="Calibri" panose="020F0502020204030204" pitchFamily="34" charset="0"/>
                        </a:rPr>
                        <a:t>de</a:t>
                      </a:r>
                      <a:r>
                        <a:rPr lang="pt-PT" sz="2000" spc="40" dirty="0">
                          <a:effectLst/>
                          <a:latin typeface="Calibri" panose="020F0502020204030204" pitchFamily="34" charset="0"/>
                          <a:ea typeface="Calibri" panose="020F0502020204030204" pitchFamily="34" charset="0"/>
                          <a:cs typeface="Calibri" panose="020F0502020204030204" pitchFamily="34" charset="0"/>
                        </a:rPr>
                        <a:t> </a:t>
                      </a:r>
                      <a:r>
                        <a:rPr lang="pt-PT" sz="2000" dirty="0">
                          <a:effectLst/>
                          <a:latin typeface="Calibri" panose="020F0502020204030204" pitchFamily="34" charset="0"/>
                          <a:ea typeface="Calibri" panose="020F0502020204030204" pitchFamily="34" charset="0"/>
                          <a:cs typeface="Calibri" panose="020F0502020204030204" pitchFamily="34" charset="0"/>
                        </a:rPr>
                        <a:t>Governança</a:t>
                      </a:r>
                      <a:r>
                        <a:rPr lang="pt-PT" sz="2000" spc="25" dirty="0">
                          <a:effectLst/>
                          <a:latin typeface="Calibri" panose="020F0502020204030204" pitchFamily="34" charset="0"/>
                          <a:ea typeface="Calibri" panose="020F0502020204030204" pitchFamily="34" charset="0"/>
                          <a:cs typeface="Calibri" panose="020F0502020204030204" pitchFamily="34" charset="0"/>
                        </a:rPr>
                        <a:t> </a:t>
                      </a:r>
                      <a:r>
                        <a:rPr lang="pt-PT" sz="2000" spc="-10" dirty="0">
                          <a:effectLst/>
                          <a:latin typeface="Calibri" panose="020F0502020204030204" pitchFamily="34" charset="0"/>
                          <a:ea typeface="Calibri" panose="020F0502020204030204" pitchFamily="34" charset="0"/>
                          <a:cs typeface="Calibri" panose="020F0502020204030204" pitchFamily="34" charset="0"/>
                        </a:rPr>
                        <a:t>Corporativa</a:t>
                      </a:r>
                      <a:endParaRPr lang="pt-BR" sz="2000" dirty="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extLst>
                  <a:ext uri="{0D108BD9-81ED-4DB2-BD59-A6C34878D82A}">
                    <a16:rowId xmlns:a16="http://schemas.microsoft.com/office/drawing/2014/main" val="2049743393"/>
                  </a:ext>
                </a:extLst>
              </a:tr>
              <a:tr h="371174">
                <a:tc>
                  <a:txBody>
                    <a:bodyPr/>
                    <a:lstStyle/>
                    <a:p>
                      <a:pPr marL="64135">
                        <a:lnSpc>
                          <a:spcPts val="1250"/>
                        </a:lnSpc>
                        <a:spcBef>
                          <a:spcPts val="20"/>
                        </a:spcBef>
                        <a:spcAft>
                          <a:spcPts val="0"/>
                        </a:spcAft>
                      </a:pPr>
                      <a:endParaRPr lang="pt-PT" sz="2000" dirty="0">
                        <a:effectLst/>
                        <a:latin typeface="Calibri" panose="020F0502020204030204" pitchFamily="34" charset="0"/>
                        <a:ea typeface="Calibri" panose="020F0502020204030204" pitchFamily="34" charset="0"/>
                        <a:cs typeface="Calibri" panose="020F0502020204030204" pitchFamily="34" charset="0"/>
                      </a:endParaRPr>
                    </a:p>
                    <a:p>
                      <a:pPr marL="64135">
                        <a:lnSpc>
                          <a:spcPts val="1250"/>
                        </a:lnSpc>
                        <a:spcBef>
                          <a:spcPts val="20"/>
                        </a:spcBef>
                        <a:spcAft>
                          <a:spcPts val="0"/>
                        </a:spcAft>
                      </a:pPr>
                      <a:r>
                        <a:rPr lang="pt-PT" sz="2000" dirty="0">
                          <a:effectLst/>
                          <a:latin typeface="Calibri" panose="020F0502020204030204" pitchFamily="34" charset="0"/>
                          <a:ea typeface="Calibri" panose="020F0502020204030204" pitchFamily="34" charset="0"/>
                          <a:cs typeface="Calibri" panose="020F0502020204030204" pitchFamily="34" charset="0"/>
                        </a:rPr>
                        <a:t>2.2</a:t>
                      </a:r>
                      <a:r>
                        <a:rPr lang="pt-PT" sz="2000" spc="-5" dirty="0">
                          <a:effectLst/>
                          <a:latin typeface="Calibri" panose="020F0502020204030204" pitchFamily="34" charset="0"/>
                          <a:ea typeface="Calibri" panose="020F0502020204030204" pitchFamily="34" charset="0"/>
                          <a:cs typeface="Calibri" panose="020F0502020204030204" pitchFamily="34" charset="0"/>
                        </a:rPr>
                        <a:t> </a:t>
                      </a:r>
                      <a:r>
                        <a:rPr lang="pt-PT" sz="2000" dirty="0">
                          <a:effectLst/>
                          <a:latin typeface="Calibri" panose="020F0502020204030204" pitchFamily="34" charset="0"/>
                          <a:ea typeface="Calibri" panose="020F0502020204030204" pitchFamily="34" charset="0"/>
                          <a:cs typeface="Calibri" panose="020F0502020204030204" pitchFamily="34" charset="0"/>
                        </a:rPr>
                        <a:t>–</a:t>
                      </a:r>
                      <a:r>
                        <a:rPr lang="pt-PT" sz="2000" spc="5" dirty="0">
                          <a:effectLst/>
                          <a:latin typeface="Calibri" panose="020F0502020204030204" pitchFamily="34" charset="0"/>
                          <a:ea typeface="Calibri" panose="020F0502020204030204" pitchFamily="34" charset="0"/>
                          <a:cs typeface="Calibri" panose="020F0502020204030204" pitchFamily="34" charset="0"/>
                        </a:rPr>
                        <a:t> </a:t>
                      </a:r>
                      <a:r>
                        <a:rPr lang="pt-PT" sz="2000" spc="-10" dirty="0">
                          <a:effectLst/>
                          <a:latin typeface="Calibri" panose="020F0502020204030204" pitchFamily="34" charset="0"/>
                          <a:ea typeface="Calibri" panose="020F0502020204030204" pitchFamily="34" charset="0"/>
                          <a:cs typeface="Calibri" panose="020F0502020204030204" pitchFamily="34" charset="0"/>
                        </a:rPr>
                        <a:t>Planejamento</a:t>
                      </a:r>
                      <a:endParaRPr lang="pt-BR" sz="2000" dirty="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extLst>
                  <a:ext uri="{0D108BD9-81ED-4DB2-BD59-A6C34878D82A}">
                    <a16:rowId xmlns:a16="http://schemas.microsoft.com/office/drawing/2014/main" val="842179732"/>
                  </a:ext>
                </a:extLst>
              </a:tr>
              <a:tr h="373885">
                <a:tc>
                  <a:txBody>
                    <a:bodyPr/>
                    <a:lstStyle/>
                    <a:p>
                      <a:pPr marL="64135">
                        <a:lnSpc>
                          <a:spcPts val="1250"/>
                        </a:lnSpc>
                        <a:spcBef>
                          <a:spcPts val="30"/>
                        </a:spcBef>
                        <a:spcAft>
                          <a:spcPts val="0"/>
                        </a:spcAft>
                      </a:pPr>
                      <a:endParaRPr lang="pt-PT" sz="2000" dirty="0">
                        <a:effectLst/>
                        <a:latin typeface="Calibri" panose="020F0502020204030204" pitchFamily="34" charset="0"/>
                        <a:ea typeface="Calibri" panose="020F0502020204030204" pitchFamily="34" charset="0"/>
                        <a:cs typeface="Calibri" panose="020F0502020204030204" pitchFamily="34" charset="0"/>
                      </a:endParaRPr>
                    </a:p>
                    <a:p>
                      <a:pPr marL="64135">
                        <a:lnSpc>
                          <a:spcPts val="1250"/>
                        </a:lnSpc>
                        <a:spcBef>
                          <a:spcPts val="30"/>
                        </a:spcBef>
                        <a:spcAft>
                          <a:spcPts val="0"/>
                        </a:spcAft>
                      </a:pPr>
                      <a:r>
                        <a:rPr lang="pt-PT" sz="2000" dirty="0">
                          <a:effectLst/>
                          <a:latin typeface="Calibri" panose="020F0502020204030204" pitchFamily="34" charset="0"/>
                          <a:ea typeface="Calibri" panose="020F0502020204030204" pitchFamily="34" charset="0"/>
                          <a:cs typeface="Calibri" panose="020F0502020204030204" pitchFamily="34" charset="0"/>
                        </a:rPr>
                        <a:t>2.3</a:t>
                      </a:r>
                      <a:r>
                        <a:rPr lang="pt-PT" sz="2000" spc="10" dirty="0">
                          <a:effectLst/>
                          <a:latin typeface="Calibri" panose="020F0502020204030204" pitchFamily="34" charset="0"/>
                          <a:ea typeface="Calibri" panose="020F0502020204030204" pitchFamily="34" charset="0"/>
                          <a:cs typeface="Calibri" panose="020F0502020204030204" pitchFamily="34" charset="0"/>
                        </a:rPr>
                        <a:t> </a:t>
                      </a:r>
                      <a:r>
                        <a:rPr lang="pt-PT" sz="2000" dirty="0">
                          <a:effectLst/>
                          <a:latin typeface="Calibri" panose="020F0502020204030204" pitchFamily="34" charset="0"/>
                          <a:ea typeface="Calibri" panose="020F0502020204030204" pitchFamily="34" charset="0"/>
                          <a:cs typeface="Calibri" panose="020F0502020204030204" pitchFamily="34" charset="0"/>
                        </a:rPr>
                        <a:t>-</a:t>
                      </a:r>
                      <a:r>
                        <a:rPr lang="pt-PT" sz="2000" spc="15" dirty="0">
                          <a:effectLst/>
                          <a:latin typeface="Calibri" panose="020F0502020204030204" pitchFamily="34" charset="0"/>
                          <a:ea typeface="Calibri" panose="020F0502020204030204" pitchFamily="34" charset="0"/>
                          <a:cs typeface="Calibri" panose="020F0502020204030204" pitchFamily="34" charset="0"/>
                        </a:rPr>
                        <a:t> </a:t>
                      </a:r>
                      <a:r>
                        <a:rPr lang="pt-PT" sz="2000" dirty="0">
                          <a:effectLst/>
                          <a:latin typeface="Calibri" panose="020F0502020204030204" pitchFamily="34" charset="0"/>
                          <a:ea typeface="Calibri" panose="020F0502020204030204" pitchFamily="34" charset="0"/>
                          <a:cs typeface="Calibri" panose="020F0502020204030204" pitchFamily="34" charset="0"/>
                        </a:rPr>
                        <a:t>Relatório de</a:t>
                      </a:r>
                      <a:r>
                        <a:rPr lang="pt-PT" sz="2000" spc="30" dirty="0">
                          <a:effectLst/>
                          <a:latin typeface="Calibri" panose="020F0502020204030204" pitchFamily="34" charset="0"/>
                          <a:ea typeface="Calibri" panose="020F0502020204030204" pitchFamily="34" charset="0"/>
                          <a:cs typeface="Calibri" panose="020F0502020204030204" pitchFamily="34" charset="0"/>
                        </a:rPr>
                        <a:t> </a:t>
                      </a:r>
                      <a:r>
                        <a:rPr lang="pt-PT" sz="2000" dirty="0">
                          <a:effectLst/>
                          <a:latin typeface="Calibri" panose="020F0502020204030204" pitchFamily="34" charset="0"/>
                          <a:ea typeface="Calibri" panose="020F0502020204030204" pitchFamily="34" charset="0"/>
                          <a:cs typeface="Calibri" panose="020F0502020204030204" pitchFamily="34" charset="0"/>
                        </a:rPr>
                        <a:t>Gestão</a:t>
                      </a:r>
                      <a:r>
                        <a:rPr lang="pt-PT" sz="2000" spc="10" dirty="0">
                          <a:effectLst/>
                          <a:latin typeface="Calibri" panose="020F0502020204030204" pitchFamily="34" charset="0"/>
                          <a:ea typeface="Calibri" panose="020F0502020204030204" pitchFamily="34" charset="0"/>
                          <a:cs typeface="Calibri" panose="020F0502020204030204" pitchFamily="34" charset="0"/>
                        </a:rPr>
                        <a:t> </a:t>
                      </a:r>
                      <a:r>
                        <a:rPr lang="pt-PT" sz="2000" spc="-10" dirty="0">
                          <a:effectLst/>
                          <a:latin typeface="Calibri" panose="020F0502020204030204" pitchFamily="34" charset="0"/>
                          <a:ea typeface="Calibri" panose="020F0502020204030204" pitchFamily="34" charset="0"/>
                          <a:cs typeface="Calibri" panose="020F0502020204030204" pitchFamily="34" charset="0"/>
                        </a:rPr>
                        <a:t>Atuarial</a:t>
                      </a:r>
                      <a:endParaRPr lang="pt-BR" sz="2000" dirty="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extLst>
                  <a:ext uri="{0D108BD9-81ED-4DB2-BD59-A6C34878D82A}">
                    <a16:rowId xmlns:a16="http://schemas.microsoft.com/office/drawing/2014/main" val="2939914879"/>
                  </a:ext>
                </a:extLst>
              </a:tr>
              <a:tr h="371174">
                <a:tc>
                  <a:txBody>
                    <a:bodyPr/>
                    <a:lstStyle/>
                    <a:p>
                      <a:pPr marL="64135">
                        <a:lnSpc>
                          <a:spcPts val="1250"/>
                        </a:lnSpc>
                        <a:spcBef>
                          <a:spcPts val="20"/>
                        </a:spcBef>
                        <a:spcAft>
                          <a:spcPts val="0"/>
                        </a:spcAft>
                      </a:pPr>
                      <a:endParaRPr lang="pt-PT" sz="2000" dirty="0">
                        <a:effectLst/>
                        <a:latin typeface="Calibri" panose="020F0502020204030204" pitchFamily="34" charset="0"/>
                        <a:ea typeface="Calibri" panose="020F0502020204030204" pitchFamily="34" charset="0"/>
                        <a:cs typeface="Calibri" panose="020F0502020204030204" pitchFamily="34" charset="0"/>
                      </a:endParaRPr>
                    </a:p>
                    <a:p>
                      <a:pPr marL="64135">
                        <a:lnSpc>
                          <a:spcPts val="1250"/>
                        </a:lnSpc>
                        <a:spcBef>
                          <a:spcPts val="20"/>
                        </a:spcBef>
                        <a:spcAft>
                          <a:spcPts val="0"/>
                        </a:spcAft>
                      </a:pPr>
                      <a:r>
                        <a:rPr lang="pt-PT" sz="2000" dirty="0">
                          <a:effectLst/>
                          <a:latin typeface="Calibri" panose="020F0502020204030204" pitchFamily="34" charset="0"/>
                          <a:ea typeface="Calibri" panose="020F0502020204030204" pitchFamily="34" charset="0"/>
                          <a:cs typeface="Calibri" panose="020F0502020204030204" pitchFamily="34" charset="0"/>
                        </a:rPr>
                        <a:t>2.4</a:t>
                      </a:r>
                      <a:r>
                        <a:rPr lang="pt-PT" sz="2000" spc="10" dirty="0">
                          <a:effectLst/>
                          <a:latin typeface="Calibri" panose="020F0502020204030204" pitchFamily="34" charset="0"/>
                          <a:ea typeface="Calibri" panose="020F0502020204030204" pitchFamily="34" charset="0"/>
                          <a:cs typeface="Calibri" panose="020F0502020204030204" pitchFamily="34" charset="0"/>
                        </a:rPr>
                        <a:t> </a:t>
                      </a:r>
                      <a:r>
                        <a:rPr lang="pt-PT" sz="2000" dirty="0">
                          <a:effectLst/>
                          <a:latin typeface="Calibri" panose="020F0502020204030204" pitchFamily="34" charset="0"/>
                          <a:ea typeface="Calibri" panose="020F0502020204030204" pitchFamily="34" charset="0"/>
                          <a:cs typeface="Calibri" panose="020F0502020204030204" pitchFamily="34" charset="0"/>
                        </a:rPr>
                        <a:t>-</a:t>
                      </a:r>
                      <a:r>
                        <a:rPr lang="pt-PT" sz="2000" spc="10" dirty="0">
                          <a:effectLst/>
                          <a:latin typeface="Calibri" panose="020F0502020204030204" pitchFamily="34" charset="0"/>
                          <a:ea typeface="Calibri" panose="020F0502020204030204" pitchFamily="34" charset="0"/>
                          <a:cs typeface="Calibri" panose="020F0502020204030204" pitchFamily="34" charset="0"/>
                        </a:rPr>
                        <a:t> </a:t>
                      </a:r>
                      <a:r>
                        <a:rPr lang="pt-PT" sz="2000" dirty="0">
                          <a:effectLst/>
                          <a:latin typeface="Calibri" panose="020F0502020204030204" pitchFamily="34" charset="0"/>
                          <a:ea typeface="Calibri" panose="020F0502020204030204" pitchFamily="34" charset="0"/>
                          <a:cs typeface="Calibri" panose="020F0502020204030204" pitchFamily="34" charset="0"/>
                        </a:rPr>
                        <a:t>Código</a:t>
                      </a:r>
                      <a:r>
                        <a:rPr lang="pt-PT" sz="2000" spc="-5" dirty="0">
                          <a:effectLst/>
                          <a:latin typeface="Calibri" panose="020F0502020204030204" pitchFamily="34" charset="0"/>
                          <a:ea typeface="Calibri" panose="020F0502020204030204" pitchFamily="34" charset="0"/>
                          <a:cs typeface="Calibri" panose="020F0502020204030204" pitchFamily="34" charset="0"/>
                        </a:rPr>
                        <a:t> </a:t>
                      </a:r>
                      <a:r>
                        <a:rPr lang="pt-PT" sz="2000" dirty="0">
                          <a:effectLst/>
                          <a:latin typeface="Calibri" panose="020F0502020204030204" pitchFamily="34" charset="0"/>
                          <a:ea typeface="Calibri" panose="020F0502020204030204" pitchFamily="34" charset="0"/>
                          <a:cs typeface="Calibri" panose="020F0502020204030204" pitchFamily="34" charset="0"/>
                        </a:rPr>
                        <a:t>de </a:t>
                      </a:r>
                      <a:r>
                        <a:rPr lang="pt-PT" sz="2000" spc="-20" dirty="0">
                          <a:effectLst/>
                          <a:latin typeface="Calibri" panose="020F0502020204030204" pitchFamily="34" charset="0"/>
                          <a:ea typeface="Calibri" panose="020F0502020204030204" pitchFamily="34" charset="0"/>
                          <a:cs typeface="Calibri" panose="020F0502020204030204" pitchFamily="34" charset="0"/>
                        </a:rPr>
                        <a:t>Ética</a:t>
                      </a:r>
                      <a:endParaRPr lang="pt-BR" sz="2000" dirty="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extLst>
                  <a:ext uri="{0D108BD9-81ED-4DB2-BD59-A6C34878D82A}">
                    <a16:rowId xmlns:a16="http://schemas.microsoft.com/office/drawing/2014/main" val="2106677882"/>
                  </a:ext>
                </a:extLst>
              </a:tr>
              <a:tr h="389184">
                <a:tc>
                  <a:txBody>
                    <a:bodyPr/>
                    <a:lstStyle/>
                    <a:p>
                      <a:pPr marL="64135">
                        <a:lnSpc>
                          <a:spcPts val="1250"/>
                        </a:lnSpc>
                      </a:pPr>
                      <a:endParaRPr lang="pt-PT" sz="2000" spc="-10" dirty="0">
                        <a:effectLst/>
                        <a:latin typeface="Calibri" panose="020F0502020204030204" pitchFamily="34" charset="0"/>
                        <a:ea typeface="Calibri" panose="020F0502020204030204" pitchFamily="34" charset="0"/>
                        <a:cs typeface="Calibri" panose="020F0502020204030204" pitchFamily="34" charset="0"/>
                      </a:endParaRPr>
                    </a:p>
                    <a:p>
                      <a:pPr marL="64135">
                        <a:lnSpc>
                          <a:spcPts val="1250"/>
                        </a:lnSpc>
                      </a:pPr>
                      <a:r>
                        <a:rPr lang="pt-PT" sz="2000" spc="-10" dirty="0">
                          <a:effectLst/>
                          <a:latin typeface="Calibri" panose="020F0502020204030204" pitchFamily="34" charset="0"/>
                          <a:ea typeface="Calibri" panose="020F0502020204030204" pitchFamily="34" charset="0"/>
                          <a:cs typeface="Calibri" panose="020F0502020204030204" pitchFamily="34" charset="0"/>
                        </a:rPr>
                        <a:t>2.5</a:t>
                      </a:r>
                      <a:r>
                        <a:rPr lang="pt-PT" sz="2000" spc="-35" dirty="0">
                          <a:effectLst/>
                          <a:latin typeface="Calibri" panose="020F0502020204030204" pitchFamily="34" charset="0"/>
                          <a:ea typeface="Calibri" panose="020F0502020204030204" pitchFamily="34" charset="0"/>
                          <a:cs typeface="Calibri" panose="020F0502020204030204" pitchFamily="34" charset="0"/>
                        </a:rPr>
                        <a:t> </a:t>
                      </a:r>
                      <a:r>
                        <a:rPr lang="pt-PT" sz="2000" spc="-10" dirty="0">
                          <a:effectLst/>
                          <a:latin typeface="Calibri" panose="020F0502020204030204" pitchFamily="34" charset="0"/>
                          <a:ea typeface="Calibri" panose="020F0502020204030204" pitchFamily="34" charset="0"/>
                          <a:cs typeface="Calibri" panose="020F0502020204030204" pitchFamily="34" charset="0"/>
                        </a:rPr>
                        <a:t>-</a:t>
                      </a:r>
                      <a:r>
                        <a:rPr lang="pt-PT" sz="2000" spc="-35" dirty="0">
                          <a:effectLst/>
                          <a:latin typeface="Calibri" panose="020F0502020204030204" pitchFamily="34" charset="0"/>
                          <a:ea typeface="Calibri" panose="020F0502020204030204" pitchFamily="34" charset="0"/>
                          <a:cs typeface="Calibri" panose="020F0502020204030204" pitchFamily="34" charset="0"/>
                        </a:rPr>
                        <a:t> </a:t>
                      </a:r>
                      <a:r>
                        <a:rPr lang="pt-PT" sz="2000" spc="-10" dirty="0">
                          <a:effectLst/>
                          <a:latin typeface="Calibri" panose="020F0502020204030204" pitchFamily="34" charset="0"/>
                          <a:ea typeface="Calibri" panose="020F0502020204030204" pitchFamily="34" charset="0"/>
                          <a:cs typeface="Calibri" panose="020F0502020204030204" pitchFamily="34" charset="0"/>
                        </a:rPr>
                        <a:t>Políticas</a:t>
                      </a:r>
                      <a:r>
                        <a:rPr lang="pt-PT" sz="2000" spc="-35" dirty="0">
                          <a:effectLst/>
                          <a:latin typeface="Calibri" panose="020F0502020204030204" pitchFamily="34" charset="0"/>
                          <a:ea typeface="Calibri" panose="020F0502020204030204" pitchFamily="34" charset="0"/>
                          <a:cs typeface="Calibri" panose="020F0502020204030204" pitchFamily="34" charset="0"/>
                        </a:rPr>
                        <a:t> </a:t>
                      </a:r>
                      <a:r>
                        <a:rPr lang="pt-PT" sz="2000" spc="-10" dirty="0">
                          <a:effectLst/>
                          <a:latin typeface="Calibri" panose="020F0502020204030204" pitchFamily="34" charset="0"/>
                          <a:ea typeface="Calibri" panose="020F0502020204030204" pitchFamily="34" charset="0"/>
                          <a:cs typeface="Calibri" panose="020F0502020204030204" pitchFamily="34" charset="0"/>
                        </a:rPr>
                        <a:t>Previdenciárias</a:t>
                      </a:r>
                      <a:r>
                        <a:rPr lang="pt-PT" sz="2000" spc="-35" dirty="0">
                          <a:effectLst/>
                          <a:latin typeface="Calibri" panose="020F0502020204030204" pitchFamily="34" charset="0"/>
                          <a:ea typeface="Calibri" panose="020F0502020204030204" pitchFamily="34" charset="0"/>
                          <a:cs typeface="Calibri" panose="020F0502020204030204" pitchFamily="34" charset="0"/>
                        </a:rPr>
                        <a:t> </a:t>
                      </a:r>
                      <a:r>
                        <a:rPr lang="pt-PT" sz="2000" spc="-10" dirty="0">
                          <a:effectLst/>
                          <a:latin typeface="Calibri" panose="020F0502020204030204" pitchFamily="34" charset="0"/>
                          <a:ea typeface="Calibri" panose="020F0502020204030204" pitchFamily="34" charset="0"/>
                          <a:cs typeface="Calibri" panose="020F0502020204030204" pitchFamily="34" charset="0"/>
                        </a:rPr>
                        <a:t>de</a:t>
                      </a:r>
                      <a:r>
                        <a:rPr lang="pt-PT" sz="2000" spc="-35" dirty="0">
                          <a:effectLst/>
                          <a:latin typeface="Calibri" panose="020F0502020204030204" pitchFamily="34" charset="0"/>
                          <a:ea typeface="Calibri" panose="020F0502020204030204" pitchFamily="34" charset="0"/>
                          <a:cs typeface="Calibri" panose="020F0502020204030204" pitchFamily="34" charset="0"/>
                        </a:rPr>
                        <a:t> </a:t>
                      </a:r>
                      <a:r>
                        <a:rPr lang="pt-PT" sz="2000" spc="-10" dirty="0">
                          <a:effectLst/>
                          <a:latin typeface="Calibri" panose="020F0502020204030204" pitchFamily="34" charset="0"/>
                          <a:ea typeface="Calibri" panose="020F0502020204030204" pitchFamily="34" charset="0"/>
                          <a:cs typeface="Calibri" panose="020F0502020204030204" pitchFamily="34" charset="0"/>
                        </a:rPr>
                        <a:t>Saúde</a:t>
                      </a:r>
                      <a:r>
                        <a:rPr lang="pt-PT" sz="2000" spc="-40" dirty="0">
                          <a:effectLst/>
                          <a:latin typeface="Calibri" panose="020F0502020204030204" pitchFamily="34" charset="0"/>
                          <a:ea typeface="Calibri" panose="020F0502020204030204" pitchFamily="34" charset="0"/>
                          <a:cs typeface="Calibri" panose="020F0502020204030204" pitchFamily="34" charset="0"/>
                        </a:rPr>
                        <a:t> </a:t>
                      </a:r>
                      <a:r>
                        <a:rPr lang="pt-PT" sz="2000" spc="-10" dirty="0">
                          <a:effectLst/>
                          <a:latin typeface="Calibri" panose="020F0502020204030204" pitchFamily="34" charset="0"/>
                          <a:ea typeface="Calibri" panose="020F0502020204030204" pitchFamily="34" charset="0"/>
                          <a:cs typeface="Calibri" panose="020F0502020204030204" pitchFamily="34" charset="0"/>
                        </a:rPr>
                        <a:t>e</a:t>
                      </a:r>
                      <a:r>
                        <a:rPr lang="pt-PT" sz="2000" spc="-30" dirty="0">
                          <a:effectLst/>
                          <a:latin typeface="Calibri" panose="020F0502020204030204" pitchFamily="34" charset="0"/>
                          <a:ea typeface="Calibri" panose="020F0502020204030204" pitchFamily="34" charset="0"/>
                          <a:cs typeface="Calibri" panose="020F0502020204030204" pitchFamily="34" charset="0"/>
                        </a:rPr>
                        <a:t> </a:t>
                      </a:r>
                      <a:r>
                        <a:rPr lang="pt-PT" sz="2000" spc="-10" dirty="0">
                          <a:effectLst/>
                          <a:latin typeface="Calibri" panose="020F0502020204030204" pitchFamily="34" charset="0"/>
                          <a:ea typeface="Calibri" panose="020F0502020204030204" pitchFamily="34" charset="0"/>
                          <a:cs typeface="Calibri" panose="020F0502020204030204" pitchFamily="34" charset="0"/>
                        </a:rPr>
                        <a:t>Segurança</a:t>
                      </a:r>
                      <a:r>
                        <a:rPr lang="pt-PT" sz="2000" spc="-35" dirty="0">
                          <a:effectLst/>
                          <a:latin typeface="Calibri" panose="020F0502020204030204" pitchFamily="34" charset="0"/>
                          <a:ea typeface="Calibri" panose="020F0502020204030204" pitchFamily="34" charset="0"/>
                          <a:cs typeface="Calibri" panose="020F0502020204030204" pitchFamily="34" charset="0"/>
                        </a:rPr>
                        <a:t> </a:t>
                      </a:r>
                      <a:r>
                        <a:rPr lang="pt-PT" sz="2000" spc="-10" dirty="0">
                          <a:effectLst/>
                          <a:latin typeface="Calibri" panose="020F0502020204030204" pitchFamily="34" charset="0"/>
                          <a:ea typeface="Calibri" panose="020F0502020204030204" pitchFamily="34" charset="0"/>
                          <a:cs typeface="Calibri" panose="020F0502020204030204" pitchFamily="34" charset="0"/>
                        </a:rPr>
                        <a:t>do</a:t>
                      </a:r>
                      <a:r>
                        <a:rPr lang="pt-PT" sz="2000" spc="-35" dirty="0">
                          <a:effectLst/>
                          <a:latin typeface="Calibri" panose="020F0502020204030204" pitchFamily="34" charset="0"/>
                          <a:ea typeface="Calibri" panose="020F0502020204030204" pitchFamily="34" charset="0"/>
                          <a:cs typeface="Calibri" panose="020F0502020204030204" pitchFamily="34" charset="0"/>
                        </a:rPr>
                        <a:t> </a:t>
                      </a:r>
                      <a:r>
                        <a:rPr lang="pt-PT" sz="2000" spc="-10" dirty="0">
                          <a:effectLst/>
                          <a:latin typeface="Calibri" panose="020F0502020204030204" pitchFamily="34" charset="0"/>
                          <a:ea typeface="Calibri" panose="020F0502020204030204" pitchFamily="34" charset="0"/>
                          <a:cs typeface="Calibri" panose="020F0502020204030204" pitchFamily="34" charset="0"/>
                        </a:rPr>
                        <a:t>Servidor</a:t>
                      </a:r>
                      <a:r>
                        <a:rPr lang="pt-PT" sz="2000" spc="-30" dirty="0">
                          <a:effectLst/>
                          <a:latin typeface="Calibri" panose="020F0502020204030204" pitchFamily="34" charset="0"/>
                          <a:ea typeface="Calibri" panose="020F0502020204030204" pitchFamily="34" charset="0"/>
                          <a:cs typeface="Calibri" panose="020F0502020204030204" pitchFamily="34" charset="0"/>
                        </a:rPr>
                        <a:t> </a:t>
                      </a:r>
                      <a:r>
                        <a:rPr lang="pt-PT" sz="2000" spc="-10" dirty="0">
                          <a:effectLst/>
                          <a:latin typeface="Calibri" panose="020F0502020204030204" pitchFamily="34" charset="0"/>
                          <a:ea typeface="Calibri" panose="020F0502020204030204" pitchFamily="34" charset="0"/>
                          <a:cs typeface="Calibri" panose="020F0502020204030204" pitchFamily="34" charset="0"/>
                        </a:rPr>
                        <a:t>e</a:t>
                      </a:r>
                      <a:r>
                        <a:rPr lang="pt-PT" sz="2000" spc="-40" dirty="0">
                          <a:effectLst/>
                          <a:latin typeface="Calibri" panose="020F0502020204030204" pitchFamily="34" charset="0"/>
                          <a:ea typeface="Calibri" panose="020F0502020204030204" pitchFamily="34" charset="0"/>
                          <a:cs typeface="Calibri" panose="020F0502020204030204" pitchFamily="34" charset="0"/>
                        </a:rPr>
                        <a:t> </a:t>
                      </a:r>
                      <a:r>
                        <a:rPr lang="pt-PT" sz="2000" spc="-10" dirty="0">
                          <a:effectLst/>
                          <a:latin typeface="Calibri" panose="020F0502020204030204" pitchFamily="34" charset="0"/>
                          <a:ea typeface="Calibri" panose="020F0502020204030204" pitchFamily="34" charset="0"/>
                          <a:cs typeface="Calibri" panose="020F0502020204030204" pitchFamily="34" charset="0"/>
                        </a:rPr>
                        <a:t>Revisão</a:t>
                      </a:r>
                      <a:r>
                        <a:rPr lang="pt-PT" sz="2000" spc="-30" dirty="0">
                          <a:effectLst/>
                          <a:latin typeface="Calibri" panose="020F0502020204030204" pitchFamily="34" charset="0"/>
                          <a:ea typeface="Calibri" panose="020F0502020204030204" pitchFamily="34" charset="0"/>
                          <a:cs typeface="Calibri" panose="020F0502020204030204" pitchFamily="34" charset="0"/>
                        </a:rPr>
                        <a:t> </a:t>
                      </a:r>
                      <a:r>
                        <a:rPr lang="pt-PT" sz="2000" spc="-10" dirty="0">
                          <a:effectLst/>
                          <a:latin typeface="Calibri" panose="020F0502020204030204" pitchFamily="34" charset="0"/>
                          <a:ea typeface="Calibri" panose="020F0502020204030204" pitchFamily="34" charset="0"/>
                          <a:cs typeface="Calibri" panose="020F0502020204030204" pitchFamily="34" charset="0"/>
                        </a:rPr>
                        <a:t>de</a:t>
                      </a:r>
                      <a:r>
                        <a:rPr lang="pt-PT" sz="2000" spc="-40" dirty="0">
                          <a:effectLst/>
                          <a:latin typeface="Calibri" panose="020F0502020204030204" pitchFamily="34" charset="0"/>
                          <a:ea typeface="Calibri" panose="020F0502020204030204" pitchFamily="34" charset="0"/>
                          <a:cs typeface="Calibri" panose="020F0502020204030204" pitchFamily="34" charset="0"/>
                        </a:rPr>
                        <a:t> </a:t>
                      </a:r>
                      <a:r>
                        <a:rPr lang="pt-PT" sz="2000" spc="-10" dirty="0">
                          <a:effectLst/>
                          <a:latin typeface="Calibri" panose="020F0502020204030204" pitchFamily="34" charset="0"/>
                          <a:ea typeface="Calibri" panose="020F0502020204030204" pitchFamily="34" charset="0"/>
                          <a:cs typeface="Calibri" panose="020F0502020204030204" pitchFamily="34" charset="0"/>
                        </a:rPr>
                        <a:t>Aposentadoria</a:t>
                      </a:r>
                      <a:r>
                        <a:rPr lang="pt-PT" sz="2000" spc="-35" dirty="0">
                          <a:effectLst/>
                          <a:latin typeface="Calibri" panose="020F0502020204030204" pitchFamily="34" charset="0"/>
                          <a:ea typeface="Calibri" panose="020F0502020204030204" pitchFamily="34" charset="0"/>
                          <a:cs typeface="Calibri" panose="020F0502020204030204" pitchFamily="34" charset="0"/>
                        </a:rPr>
                        <a:t> </a:t>
                      </a:r>
                      <a:r>
                        <a:rPr lang="pt-PT" sz="2000" spc="-10" dirty="0">
                          <a:effectLst/>
                          <a:latin typeface="Calibri" panose="020F0502020204030204" pitchFamily="34" charset="0"/>
                          <a:ea typeface="Calibri" panose="020F0502020204030204" pitchFamily="34" charset="0"/>
                          <a:cs typeface="Calibri" panose="020F0502020204030204" pitchFamily="34" charset="0"/>
                        </a:rPr>
                        <a:t>por Incapacidade</a:t>
                      </a:r>
                      <a:endParaRPr lang="pt-BR" sz="2000" dirty="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extLst>
                  <a:ext uri="{0D108BD9-81ED-4DB2-BD59-A6C34878D82A}">
                    <a16:rowId xmlns:a16="http://schemas.microsoft.com/office/drawing/2014/main" val="1945704845"/>
                  </a:ext>
                </a:extLst>
              </a:tr>
              <a:tr h="371174">
                <a:tc>
                  <a:txBody>
                    <a:bodyPr/>
                    <a:lstStyle/>
                    <a:p>
                      <a:pPr marL="64135">
                        <a:lnSpc>
                          <a:spcPts val="1250"/>
                        </a:lnSpc>
                        <a:spcBef>
                          <a:spcPts val="20"/>
                        </a:spcBef>
                        <a:spcAft>
                          <a:spcPts val="0"/>
                        </a:spcAft>
                      </a:pPr>
                      <a:endParaRPr lang="pt-PT" sz="2000" dirty="0">
                        <a:effectLst/>
                        <a:latin typeface="Calibri" panose="020F0502020204030204" pitchFamily="34" charset="0"/>
                        <a:ea typeface="Calibri" panose="020F0502020204030204" pitchFamily="34" charset="0"/>
                        <a:cs typeface="Calibri" panose="020F0502020204030204" pitchFamily="34" charset="0"/>
                      </a:endParaRPr>
                    </a:p>
                    <a:p>
                      <a:pPr marL="64135">
                        <a:lnSpc>
                          <a:spcPts val="1250"/>
                        </a:lnSpc>
                        <a:spcBef>
                          <a:spcPts val="20"/>
                        </a:spcBef>
                        <a:spcAft>
                          <a:spcPts val="0"/>
                        </a:spcAft>
                      </a:pPr>
                      <a:r>
                        <a:rPr lang="pt-PT" sz="2000" dirty="0">
                          <a:effectLst/>
                          <a:latin typeface="Calibri" panose="020F0502020204030204" pitchFamily="34" charset="0"/>
                          <a:ea typeface="Calibri" panose="020F0502020204030204" pitchFamily="34" charset="0"/>
                          <a:cs typeface="Calibri" panose="020F0502020204030204" pitchFamily="34" charset="0"/>
                        </a:rPr>
                        <a:t>2.6</a:t>
                      </a:r>
                      <a:r>
                        <a:rPr lang="pt-PT" sz="2000" spc="5" dirty="0">
                          <a:effectLst/>
                          <a:latin typeface="Calibri" panose="020F0502020204030204" pitchFamily="34" charset="0"/>
                          <a:ea typeface="Calibri" panose="020F0502020204030204" pitchFamily="34" charset="0"/>
                          <a:cs typeface="Calibri" panose="020F0502020204030204" pitchFamily="34" charset="0"/>
                        </a:rPr>
                        <a:t> </a:t>
                      </a:r>
                      <a:r>
                        <a:rPr lang="pt-PT" sz="2000" dirty="0">
                          <a:effectLst/>
                          <a:latin typeface="Calibri" panose="020F0502020204030204" pitchFamily="34" charset="0"/>
                          <a:ea typeface="Calibri" panose="020F0502020204030204" pitchFamily="34" charset="0"/>
                          <a:cs typeface="Calibri" panose="020F0502020204030204" pitchFamily="34" charset="0"/>
                        </a:rPr>
                        <a:t>-</a:t>
                      </a:r>
                      <a:r>
                        <a:rPr lang="pt-PT" sz="2000" spc="5" dirty="0">
                          <a:effectLst/>
                          <a:latin typeface="Calibri" panose="020F0502020204030204" pitchFamily="34" charset="0"/>
                          <a:ea typeface="Calibri" panose="020F0502020204030204" pitchFamily="34" charset="0"/>
                          <a:cs typeface="Calibri" panose="020F0502020204030204" pitchFamily="34" charset="0"/>
                        </a:rPr>
                        <a:t> </a:t>
                      </a:r>
                      <a:r>
                        <a:rPr lang="pt-PT" sz="2000" dirty="0">
                          <a:effectLst/>
                          <a:latin typeface="Calibri" panose="020F0502020204030204" pitchFamily="34" charset="0"/>
                          <a:ea typeface="Calibri" panose="020F0502020204030204" pitchFamily="34" charset="0"/>
                          <a:cs typeface="Calibri" panose="020F0502020204030204" pitchFamily="34" charset="0"/>
                        </a:rPr>
                        <a:t>Política</a:t>
                      </a:r>
                      <a:r>
                        <a:rPr lang="pt-PT" sz="2000" spc="10" dirty="0">
                          <a:effectLst/>
                          <a:latin typeface="Calibri" panose="020F0502020204030204" pitchFamily="34" charset="0"/>
                          <a:ea typeface="Calibri" panose="020F0502020204030204" pitchFamily="34" charset="0"/>
                          <a:cs typeface="Calibri" panose="020F0502020204030204" pitchFamily="34" charset="0"/>
                        </a:rPr>
                        <a:t> </a:t>
                      </a:r>
                      <a:r>
                        <a:rPr lang="pt-PT" sz="2000" dirty="0">
                          <a:effectLst/>
                          <a:latin typeface="Calibri" panose="020F0502020204030204" pitchFamily="34" charset="0"/>
                          <a:ea typeface="Calibri" panose="020F0502020204030204" pitchFamily="34" charset="0"/>
                          <a:cs typeface="Calibri" panose="020F0502020204030204" pitchFamily="34" charset="0"/>
                        </a:rPr>
                        <a:t>de</a:t>
                      </a:r>
                      <a:r>
                        <a:rPr lang="pt-PT" sz="2000" spc="5" dirty="0">
                          <a:effectLst/>
                          <a:latin typeface="Calibri" panose="020F0502020204030204" pitchFamily="34" charset="0"/>
                          <a:ea typeface="Calibri" panose="020F0502020204030204" pitchFamily="34" charset="0"/>
                          <a:cs typeface="Calibri" panose="020F0502020204030204" pitchFamily="34" charset="0"/>
                        </a:rPr>
                        <a:t> </a:t>
                      </a:r>
                      <a:r>
                        <a:rPr lang="pt-PT" sz="2000" spc="-10" dirty="0">
                          <a:effectLst/>
                          <a:latin typeface="Calibri" panose="020F0502020204030204" pitchFamily="34" charset="0"/>
                          <a:ea typeface="Calibri" panose="020F0502020204030204" pitchFamily="34" charset="0"/>
                          <a:cs typeface="Calibri" panose="020F0502020204030204" pitchFamily="34" charset="0"/>
                        </a:rPr>
                        <a:t>Investimentos</a:t>
                      </a:r>
                      <a:endParaRPr lang="pt-BR" sz="2000" dirty="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extLst>
                  <a:ext uri="{0D108BD9-81ED-4DB2-BD59-A6C34878D82A}">
                    <a16:rowId xmlns:a16="http://schemas.microsoft.com/office/drawing/2014/main" val="1084505381"/>
                  </a:ext>
                </a:extLst>
              </a:tr>
              <a:tr h="371174">
                <a:tc>
                  <a:txBody>
                    <a:bodyPr/>
                    <a:lstStyle/>
                    <a:p>
                      <a:pPr marL="64135">
                        <a:lnSpc>
                          <a:spcPts val="1250"/>
                        </a:lnSpc>
                        <a:spcBef>
                          <a:spcPts val="20"/>
                        </a:spcBef>
                        <a:spcAft>
                          <a:spcPts val="0"/>
                        </a:spcAft>
                      </a:pPr>
                      <a:endParaRPr lang="pt-PT" sz="2000" dirty="0">
                        <a:effectLst/>
                        <a:latin typeface="Calibri" panose="020F0502020204030204" pitchFamily="34" charset="0"/>
                        <a:ea typeface="Calibri" panose="020F0502020204030204" pitchFamily="34" charset="0"/>
                        <a:cs typeface="Calibri" panose="020F0502020204030204" pitchFamily="34" charset="0"/>
                      </a:endParaRPr>
                    </a:p>
                    <a:p>
                      <a:pPr marL="64135">
                        <a:lnSpc>
                          <a:spcPts val="1250"/>
                        </a:lnSpc>
                        <a:spcBef>
                          <a:spcPts val="20"/>
                        </a:spcBef>
                        <a:spcAft>
                          <a:spcPts val="0"/>
                        </a:spcAft>
                      </a:pPr>
                      <a:r>
                        <a:rPr lang="pt-PT" sz="2000" dirty="0">
                          <a:effectLst/>
                          <a:latin typeface="Calibri" panose="020F0502020204030204" pitchFamily="34" charset="0"/>
                          <a:ea typeface="Calibri" panose="020F0502020204030204" pitchFamily="34" charset="0"/>
                          <a:cs typeface="Calibri" panose="020F0502020204030204" pitchFamily="34" charset="0"/>
                        </a:rPr>
                        <a:t>2.7</a:t>
                      </a:r>
                      <a:r>
                        <a:rPr lang="pt-PT" sz="2000" spc="10" dirty="0">
                          <a:effectLst/>
                          <a:latin typeface="Calibri" panose="020F0502020204030204" pitchFamily="34" charset="0"/>
                          <a:ea typeface="Calibri" panose="020F0502020204030204" pitchFamily="34" charset="0"/>
                          <a:cs typeface="Calibri" panose="020F0502020204030204" pitchFamily="34" charset="0"/>
                        </a:rPr>
                        <a:t> </a:t>
                      </a:r>
                      <a:r>
                        <a:rPr lang="pt-PT" sz="2000" dirty="0">
                          <a:effectLst/>
                          <a:latin typeface="Calibri" panose="020F0502020204030204" pitchFamily="34" charset="0"/>
                          <a:ea typeface="Calibri" panose="020F0502020204030204" pitchFamily="34" charset="0"/>
                          <a:cs typeface="Calibri" panose="020F0502020204030204" pitchFamily="34" charset="0"/>
                        </a:rPr>
                        <a:t>-</a:t>
                      </a:r>
                      <a:r>
                        <a:rPr lang="pt-PT" sz="2000" spc="15" dirty="0">
                          <a:effectLst/>
                          <a:latin typeface="Calibri" panose="020F0502020204030204" pitchFamily="34" charset="0"/>
                          <a:ea typeface="Calibri" panose="020F0502020204030204" pitchFamily="34" charset="0"/>
                          <a:cs typeface="Calibri" panose="020F0502020204030204" pitchFamily="34" charset="0"/>
                        </a:rPr>
                        <a:t> </a:t>
                      </a:r>
                      <a:r>
                        <a:rPr lang="pt-PT" sz="2000" dirty="0">
                          <a:effectLst/>
                          <a:latin typeface="Calibri" panose="020F0502020204030204" pitchFamily="34" charset="0"/>
                          <a:ea typeface="Calibri" panose="020F0502020204030204" pitchFamily="34" charset="0"/>
                          <a:cs typeface="Calibri" panose="020F0502020204030204" pitchFamily="34" charset="0"/>
                        </a:rPr>
                        <a:t>Comitê de</a:t>
                      </a:r>
                      <a:r>
                        <a:rPr lang="pt-PT" sz="2000" spc="15" dirty="0">
                          <a:effectLst/>
                          <a:latin typeface="Calibri" panose="020F0502020204030204" pitchFamily="34" charset="0"/>
                          <a:ea typeface="Calibri" panose="020F0502020204030204" pitchFamily="34" charset="0"/>
                          <a:cs typeface="Calibri" panose="020F0502020204030204" pitchFamily="34" charset="0"/>
                        </a:rPr>
                        <a:t> </a:t>
                      </a:r>
                      <a:r>
                        <a:rPr lang="pt-PT" sz="2000" spc="-10" dirty="0">
                          <a:effectLst/>
                          <a:latin typeface="Calibri" panose="020F0502020204030204" pitchFamily="34" charset="0"/>
                          <a:ea typeface="Calibri" panose="020F0502020204030204" pitchFamily="34" charset="0"/>
                          <a:cs typeface="Calibri" panose="020F0502020204030204" pitchFamily="34" charset="0"/>
                        </a:rPr>
                        <a:t>Investimentos</a:t>
                      </a:r>
                      <a:endParaRPr lang="pt-BR" sz="2000" dirty="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extLst>
                  <a:ext uri="{0D108BD9-81ED-4DB2-BD59-A6C34878D82A}">
                    <a16:rowId xmlns:a16="http://schemas.microsoft.com/office/drawing/2014/main" val="4068406155"/>
                  </a:ext>
                </a:extLst>
              </a:tr>
              <a:tr h="373885">
                <a:tc>
                  <a:txBody>
                    <a:bodyPr/>
                    <a:lstStyle/>
                    <a:p>
                      <a:pPr marL="64135">
                        <a:lnSpc>
                          <a:spcPts val="1250"/>
                        </a:lnSpc>
                        <a:spcBef>
                          <a:spcPts val="30"/>
                        </a:spcBef>
                        <a:spcAft>
                          <a:spcPts val="0"/>
                        </a:spcAft>
                      </a:pPr>
                      <a:endParaRPr lang="pt-PT" sz="2000" dirty="0">
                        <a:effectLst/>
                        <a:latin typeface="Calibri" panose="020F0502020204030204" pitchFamily="34" charset="0"/>
                        <a:ea typeface="Calibri" panose="020F0502020204030204" pitchFamily="34" charset="0"/>
                        <a:cs typeface="Calibri" panose="020F0502020204030204" pitchFamily="34" charset="0"/>
                      </a:endParaRPr>
                    </a:p>
                    <a:p>
                      <a:pPr marL="64135">
                        <a:lnSpc>
                          <a:spcPts val="1250"/>
                        </a:lnSpc>
                        <a:spcBef>
                          <a:spcPts val="30"/>
                        </a:spcBef>
                        <a:spcAft>
                          <a:spcPts val="0"/>
                        </a:spcAft>
                      </a:pPr>
                      <a:r>
                        <a:rPr lang="pt-PT" sz="2000" dirty="0">
                          <a:effectLst/>
                          <a:latin typeface="Calibri" panose="020F0502020204030204" pitchFamily="34" charset="0"/>
                          <a:ea typeface="Calibri" panose="020F0502020204030204" pitchFamily="34" charset="0"/>
                          <a:cs typeface="Calibri" panose="020F0502020204030204" pitchFamily="34" charset="0"/>
                        </a:rPr>
                        <a:t>2.8</a:t>
                      </a:r>
                      <a:r>
                        <a:rPr lang="pt-PT" sz="2000" spc="-5" dirty="0">
                          <a:effectLst/>
                          <a:latin typeface="Calibri" panose="020F0502020204030204" pitchFamily="34" charset="0"/>
                          <a:ea typeface="Calibri" panose="020F0502020204030204" pitchFamily="34" charset="0"/>
                          <a:cs typeface="Calibri" panose="020F0502020204030204" pitchFamily="34" charset="0"/>
                        </a:rPr>
                        <a:t> </a:t>
                      </a:r>
                      <a:r>
                        <a:rPr lang="pt-PT" sz="2000" dirty="0">
                          <a:effectLst/>
                          <a:latin typeface="Calibri" panose="020F0502020204030204" pitchFamily="34" charset="0"/>
                          <a:ea typeface="Calibri" panose="020F0502020204030204" pitchFamily="34" charset="0"/>
                          <a:cs typeface="Calibri" panose="020F0502020204030204" pitchFamily="34" charset="0"/>
                        </a:rPr>
                        <a:t>–</a:t>
                      </a:r>
                      <a:r>
                        <a:rPr lang="pt-PT" sz="2000" spc="-5" dirty="0">
                          <a:effectLst/>
                          <a:latin typeface="Calibri" panose="020F0502020204030204" pitchFamily="34" charset="0"/>
                          <a:ea typeface="Calibri" panose="020F0502020204030204" pitchFamily="34" charset="0"/>
                          <a:cs typeface="Calibri" panose="020F0502020204030204" pitchFamily="34" charset="0"/>
                        </a:rPr>
                        <a:t> </a:t>
                      </a:r>
                      <a:r>
                        <a:rPr lang="pt-PT" sz="2000" spc="-10" dirty="0">
                          <a:effectLst/>
                          <a:latin typeface="Calibri" panose="020F0502020204030204" pitchFamily="34" charset="0"/>
                          <a:ea typeface="Calibri" panose="020F0502020204030204" pitchFamily="34" charset="0"/>
                          <a:cs typeface="Calibri" panose="020F0502020204030204" pitchFamily="34" charset="0"/>
                        </a:rPr>
                        <a:t>Transparência</a:t>
                      </a:r>
                      <a:endParaRPr lang="pt-BR" sz="2000" dirty="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extLst>
                  <a:ext uri="{0D108BD9-81ED-4DB2-BD59-A6C34878D82A}">
                    <a16:rowId xmlns:a16="http://schemas.microsoft.com/office/drawing/2014/main" val="3064881533"/>
                  </a:ext>
                </a:extLst>
              </a:tr>
              <a:tr h="371174">
                <a:tc>
                  <a:txBody>
                    <a:bodyPr/>
                    <a:lstStyle/>
                    <a:p>
                      <a:pPr marL="64135">
                        <a:lnSpc>
                          <a:spcPts val="1250"/>
                        </a:lnSpc>
                        <a:spcBef>
                          <a:spcPts val="20"/>
                        </a:spcBef>
                        <a:spcAft>
                          <a:spcPts val="0"/>
                        </a:spcAft>
                      </a:pPr>
                      <a:endParaRPr lang="pt-PT" sz="2000" dirty="0">
                        <a:effectLst/>
                        <a:latin typeface="Calibri" panose="020F0502020204030204" pitchFamily="34" charset="0"/>
                        <a:ea typeface="Calibri" panose="020F0502020204030204" pitchFamily="34" charset="0"/>
                        <a:cs typeface="Calibri" panose="020F0502020204030204" pitchFamily="34" charset="0"/>
                      </a:endParaRPr>
                    </a:p>
                    <a:p>
                      <a:pPr marL="64135">
                        <a:lnSpc>
                          <a:spcPts val="1250"/>
                        </a:lnSpc>
                        <a:spcBef>
                          <a:spcPts val="20"/>
                        </a:spcBef>
                        <a:spcAft>
                          <a:spcPts val="0"/>
                        </a:spcAft>
                      </a:pPr>
                      <a:r>
                        <a:rPr lang="pt-PT" sz="2000" dirty="0">
                          <a:effectLst/>
                          <a:latin typeface="Calibri" panose="020F0502020204030204" pitchFamily="34" charset="0"/>
                          <a:ea typeface="Calibri" panose="020F0502020204030204" pitchFamily="34" charset="0"/>
                          <a:cs typeface="Calibri" panose="020F0502020204030204" pitchFamily="34" charset="0"/>
                        </a:rPr>
                        <a:t>2.9</a:t>
                      </a:r>
                      <a:r>
                        <a:rPr lang="pt-PT" sz="2000" spc="15" dirty="0">
                          <a:effectLst/>
                          <a:latin typeface="Calibri" panose="020F0502020204030204" pitchFamily="34" charset="0"/>
                          <a:ea typeface="Calibri" panose="020F0502020204030204" pitchFamily="34" charset="0"/>
                          <a:cs typeface="Calibri" panose="020F0502020204030204" pitchFamily="34" charset="0"/>
                        </a:rPr>
                        <a:t> </a:t>
                      </a:r>
                      <a:r>
                        <a:rPr lang="pt-PT" sz="2000" dirty="0">
                          <a:effectLst/>
                          <a:latin typeface="Calibri" panose="020F0502020204030204" pitchFamily="34" charset="0"/>
                          <a:ea typeface="Calibri" panose="020F0502020204030204" pitchFamily="34" charset="0"/>
                          <a:cs typeface="Calibri" panose="020F0502020204030204" pitchFamily="34" charset="0"/>
                        </a:rPr>
                        <a:t>-</a:t>
                      </a:r>
                      <a:r>
                        <a:rPr lang="pt-PT" sz="2000" spc="15" dirty="0">
                          <a:effectLst/>
                          <a:latin typeface="Calibri" panose="020F0502020204030204" pitchFamily="34" charset="0"/>
                          <a:ea typeface="Calibri" panose="020F0502020204030204" pitchFamily="34" charset="0"/>
                          <a:cs typeface="Calibri" panose="020F0502020204030204" pitchFamily="34" charset="0"/>
                        </a:rPr>
                        <a:t> </a:t>
                      </a:r>
                      <a:r>
                        <a:rPr lang="pt-PT" sz="2000" dirty="0">
                          <a:effectLst/>
                          <a:latin typeface="Calibri" panose="020F0502020204030204" pitchFamily="34" charset="0"/>
                          <a:ea typeface="Calibri" panose="020F0502020204030204" pitchFamily="34" charset="0"/>
                          <a:cs typeface="Calibri" panose="020F0502020204030204" pitchFamily="34" charset="0"/>
                        </a:rPr>
                        <a:t>Definição</a:t>
                      </a:r>
                      <a:r>
                        <a:rPr lang="pt-PT" sz="2000" spc="5" dirty="0">
                          <a:effectLst/>
                          <a:latin typeface="Calibri" panose="020F0502020204030204" pitchFamily="34" charset="0"/>
                          <a:ea typeface="Calibri" panose="020F0502020204030204" pitchFamily="34" charset="0"/>
                          <a:cs typeface="Calibri" panose="020F0502020204030204" pitchFamily="34" charset="0"/>
                        </a:rPr>
                        <a:t> </a:t>
                      </a:r>
                      <a:r>
                        <a:rPr lang="pt-PT" sz="2000" dirty="0">
                          <a:effectLst/>
                          <a:latin typeface="Calibri" panose="020F0502020204030204" pitchFamily="34" charset="0"/>
                          <a:ea typeface="Calibri" panose="020F0502020204030204" pitchFamily="34" charset="0"/>
                          <a:cs typeface="Calibri" panose="020F0502020204030204" pitchFamily="34" charset="0"/>
                        </a:rPr>
                        <a:t>de</a:t>
                      </a:r>
                      <a:r>
                        <a:rPr lang="pt-PT" sz="2000" spc="5" dirty="0">
                          <a:effectLst/>
                          <a:latin typeface="Calibri" panose="020F0502020204030204" pitchFamily="34" charset="0"/>
                          <a:ea typeface="Calibri" panose="020F0502020204030204" pitchFamily="34" charset="0"/>
                          <a:cs typeface="Calibri" panose="020F0502020204030204" pitchFamily="34" charset="0"/>
                        </a:rPr>
                        <a:t> </a:t>
                      </a:r>
                      <a:r>
                        <a:rPr lang="pt-PT" sz="2000" dirty="0">
                          <a:effectLst/>
                          <a:latin typeface="Calibri" panose="020F0502020204030204" pitchFamily="34" charset="0"/>
                          <a:ea typeface="Calibri" panose="020F0502020204030204" pitchFamily="34" charset="0"/>
                          <a:cs typeface="Calibri" panose="020F0502020204030204" pitchFamily="34" charset="0"/>
                        </a:rPr>
                        <a:t>Limites de</a:t>
                      </a:r>
                      <a:r>
                        <a:rPr lang="pt-PT" sz="2000" spc="5" dirty="0">
                          <a:effectLst/>
                          <a:latin typeface="Calibri" panose="020F0502020204030204" pitchFamily="34" charset="0"/>
                          <a:ea typeface="Calibri" panose="020F0502020204030204" pitchFamily="34" charset="0"/>
                          <a:cs typeface="Calibri" panose="020F0502020204030204" pitchFamily="34" charset="0"/>
                        </a:rPr>
                        <a:t> </a:t>
                      </a:r>
                      <a:r>
                        <a:rPr lang="pt-PT" sz="2000" spc="-10" dirty="0">
                          <a:effectLst/>
                          <a:latin typeface="Calibri" panose="020F0502020204030204" pitchFamily="34" charset="0"/>
                          <a:ea typeface="Calibri" panose="020F0502020204030204" pitchFamily="34" charset="0"/>
                          <a:cs typeface="Calibri" panose="020F0502020204030204" pitchFamily="34" charset="0"/>
                        </a:rPr>
                        <a:t>Alçadas</a:t>
                      </a:r>
                      <a:endParaRPr lang="pt-BR" sz="2000" dirty="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extLst>
                  <a:ext uri="{0D108BD9-81ED-4DB2-BD59-A6C34878D82A}">
                    <a16:rowId xmlns:a16="http://schemas.microsoft.com/office/drawing/2014/main" val="2315875360"/>
                  </a:ext>
                </a:extLst>
              </a:tr>
              <a:tr h="371174">
                <a:tc>
                  <a:txBody>
                    <a:bodyPr/>
                    <a:lstStyle/>
                    <a:p>
                      <a:pPr marL="64135">
                        <a:lnSpc>
                          <a:spcPts val="1250"/>
                        </a:lnSpc>
                        <a:spcBef>
                          <a:spcPts val="20"/>
                        </a:spcBef>
                        <a:spcAft>
                          <a:spcPts val="0"/>
                        </a:spcAft>
                      </a:pPr>
                      <a:endParaRPr lang="pt-PT" sz="2000" dirty="0">
                        <a:effectLst/>
                        <a:latin typeface="Calibri" panose="020F0502020204030204" pitchFamily="34" charset="0"/>
                        <a:ea typeface="Calibri" panose="020F0502020204030204" pitchFamily="34" charset="0"/>
                        <a:cs typeface="Calibri" panose="020F0502020204030204" pitchFamily="34" charset="0"/>
                      </a:endParaRPr>
                    </a:p>
                    <a:p>
                      <a:pPr marL="64135">
                        <a:lnSpc>
                          <a:spcPts val="1250"/>
                        </a:lnSpc>
                        <a:spcBef>
                          <a:spcPts val="20"/>
                        </a:spcBef>
                        <a:spcAft>
                          <a:spcPts val="0"/>
                        </a:spcAft>
                      </a:pPr>
                      <a:r>
                        <a:rPr lang="pt-PT" sz="2000" dirty="0">
                          <a:effectLst/>
                          <a:latin typeface="Calibri" panose="020F0502020204030204" pitchFamily="34" charset="0"/>
                          <a:ea typeface="Calibri" panose="020F0502020204030204" pitchFamily="34" charset="0"/>
                          <a:cs typeface="Calibri" panose="020F0502020204030204" pitchFamily="34" charset="0"/>
                        </a:rPr>
                        <a:t>2.10</a:t>
                      </a:r>
                      <a:r>
                        <a:rPr lang="pt-PT" sz="2000" spc="40" dirty="0">
                          <a:effectLst/>
                          <a:latin typeface="Calibri" panose="020F0502020204030204" pitchFamily="34" charset="0"/>
                          <a:ea typeface="Calibri" panose="020F0502020204030204" pitchFamily="34" charset="0"/>
                          <a:cs typeface="Calibri" panose="020F0502020204030204" pitchFamily="34" charset="0"/>
                        </a:rPr>
                        <a:t> </a:t>
                      </a:r>
                      <a:r>
                        <a:rPr lang="pt-PT" sz="2000" dirty="0">
                          <a:effectLst/>
                          <a:latin typeface="Calibri" panose="020F0502020204030204" pitchFamily="34" charset="0"/>
                          <a:ea typeface="Calibri" panose="020F0502020204030204" pitchFamily="34" charset="0"/>
                          <a:cs typeface="Calibri" panose="020F0502020204030204" pitchFamily="34" charset="0"/>
                        </a:rPr>
                        <a:t>-</a:t>
                      </a:r>
                      <a:r>
                        <a:rPr lang="pt-PT" sz="2000" spc="15" dirty="0">
                          <a:effectLst/>
                          <a:latin typeface="Calibri" panose="020F0502020204030204" pitchFamily="34" charset="0"/>
                          <a:ea typeface="Calibri" panose="020F0502020204030204" pitchFamily="34" charset="0"/>
                          <a:cs typeface="Calibri" panose="020F0502020204030204" pitchFamily="34" charset="0"/>
                        </a:rPr>
                        <a:t> </a:t>
                      </a:r>
                      <a:r>
                        <a:rPr lang="pt-PT" sz="2000" dirty="0">
                          <a:effectLst/>
                          <a:latin typeface="Calibri" panose="020F0502020204030204" pitchFamily="34" charset="0"/>
                          <a:ea typeface="Calibri" panose="020F0502020204030204" pitchFamily="34" charset="0"/>
                          <a:cs typeface="Calibri" panose="020F0502020204030204" pitchFamily="34" charset="0"/>
                        </a:rPr>
                        <a:t>Segregação</a:t>
                      </a:r>
                      <a:r>
                        <a:rPr lang="pt-PT" sz="2000" spc="30" dirty="0">
                          <a:effectLst/>
                          <a:latin typeface="Calibri" panose="020F0502020204030204" pitchFamily="34" charset="0"/>
                          <a:ea typeface="Calibri" panose="020F0502020204030204" pitchFamily="34" charset="0"/>
                          <a:cs typeface="Calibri" panose="020F0502020204030204" pitchFamily="34" charset="0"/>
                        </a:rPr>
                        <a:t> </a:t>
                      </a:r>
                      <a:r>
                        <a:rPr lang="pt-PT" sz="2000" dirty="0">
                          <a:effectLst/>
                          <a:latin typeface="Calibri" panose="020F0502020204030204" pitchFamily="34" charset="0"/>
                          <a:ea typeface="Calibri" panose="020F0502020204030204" pitchFamily="34" charset="0"/>
                          <a:cs typeface="Calibri" panose="020F0502020204030204" pitchFamily="34" charset="0"/>
                        </a:rPr>
                        <a:t>das</a:t>
                      </a:r>
                      <a:r>
                        <a:rPr lang="pt-PT" sz="2000" spc="5" dirty="0">
                          <a:effectLst/>
                          <a:latin typeface="Calibri" panose="020F0502020204030204" pitchFamily="34" charset="0"/>
                          <a:ea typeface="Calibri" panose="020F0502020204030204" pitchFamily="34" charset="0"/>
                          <a:cs typeface="Calibri" panose="020F0502020204030204" pitchFamily="34" charset="0"/>
                        </a:rPr>
                        <a:t> </a:t>
                      </a:r>
                      <a:r>
                        <a:rPr lang="pt-PT" sz="2000" spc="-10" dirty="0">
                          <a:effectLst/>
                          <a:latin typeface="Calibri" panose="020F0502020204030204" pitchFamily="34" charset="0"/>
                          <a:ea typeface="Calibri" panose="020F0502020204030204" pitchFamily="34" charset="0"/>
                          <a:cs typeface="Calibri" panose="020F0502020204030204" pitchFamily="34" charset="0"/>
                        </a:rPr>
                        <a:t>Atividades</a:t>
                      </a:r>
                      <a:endParaRPr lang="pt-BR" sz="2000" dirty="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extLst>
                  <a:ext uri="{0D108BD9-81ED-4DB2-BD59-A6C34878D82A}">
                    <a16:rowId xmlns:a16="http://schemas.microsoft.com/office/drawing/2014/main" val="2302378394"/>
                  </a:ext>
                </a:extLst>
              </a:tr>
              <a:tr h="371174">
                <a:tc>
                  <a:txBody>
                    <a:bodyPr/>
                    <a:lstStyle/>
                    <a:p>
                      <a:pPr marL="64135">
                        <a:lnSpc>
                          <a:spcPts val="1250"/>
                        </a:lnSpc>
                        <a:spcBef>
                          <a:spcPts val="20"/>
                        </a:spcBef>
                        <a:spcAft>
                          <a:spcPts val="0"/>
                        </a:spcAft>
                      </a:pPr>
                      <a:endParaRPr lang="pt-PT" sz="2000" dirty="0">
                        <a:effectLst/>
                        <a:latin typeface="Calibri" panose="020F0502020204030204" pitchFamily="34" charset="0"/>
                        <a:ea typeface="Calibri" panose="020F0502020204030204" pitchFamily="34" charset="0"/>
                        <a:cs typeface="Calibri" panose="020F0502020204030204" pitchFamily="34" charset="0"/>
                      </a:endParaRPr>
                    </a:p>
                    <a:p>
                      <a:pPr marL="64135">
                        <a:lnSpc>
                          <a:spcPts val="1250"/>
                        </a:lnSpc>
                        <a:spcBef>
                          <a:spcPts val="20"/>
                        </a:spcBef>
                        <a:spcAft>
                          <a:spcPts val="0"/>
                        </a:spcAft>
                      </a:pPr>
                      <a:r>
                        <a:rPr lang="pt-PT" sz="2000" dirty="0">
                          <a:effectLst/>
                          <a:latin typeface="Calibri" panose="020F0502020204030204" pitchFamily="34" charset="0"/>
                          <a:ea typeface="Calibri" panose="020F0502020204030204" pitchFamily="34" charset="0"/>
                          <a:cs typeface="Calibri" panose="020F0502020204030204" pitchFamily="34" charset="0"/>
                        </a:rPr>
                        <a:t>2.11</a:t>
                      </a:r>
                      <a:r>
                        <a:rPr lang="pt-PT" sz="2000" spc="15" dirty="0">
                          <a:effectLst/>
                          <a:latin typeface="Calibri" panose="020F0502020204030204" pitchFamily="34" charset="0"/>
                          <a:ea typeface="Calibri" panose="020F0502020204030204" pitchFamily="34" charset="0"/>
                          <a:cs typeface="Calibri" panose="020F0502020204030204" pitchFamily="34" charset="0"/>
                        </a:rPr>
                        <a:t> </a:t>
                      </a:r>
                      <a:r>
                        <a:rPr lang="pt-PT" sz="2000" dirty="0">
                          <a:effectLst/>
                          <a:latin typeface="Calibri" panose="020F0502020204030204" pitchFamily="34" charset="0"/>
                          <a:ea typeface="Calibri" panose="020F0502020204030204" pitchFamily="34" charset="0"/>
                          <a:cs typeface="Calibri" panose="020F0502020204030204" pitchFamily="34" charset="0"/>
                        </a:rPr>
                        <a:t>–</a:t>
                      </a:r>
                      <a:r>
                        <a:rPr lang="pt-PT" sz="2000" spc="-5" dirty="0">
                          <a:effectLst/>
                          <a:latin typeface="Calibri" panose="020F0502020204030204" pitchFamily="34" charset="0"/>
                          <a:ea typeface="Calibri" panose="020F0502020204030204" pitchFamily="34" charset="0"/>
                          <a:cs typeface="Calibri" panose="020F0502020204030204" pitchFamily="34" charset="0"/>
                        </a:rPr>
                        <a:t> </a:t>
                      </a:r>
                      <a:r>
                        <a:rPr lang="pt-PT" sz="2000" spc="-10" dirty="0">
                          <a:effectLst/>
                          <a:latin typeface="Calibri" panose="020F0502020204030204" pitchFamily="34" charset="0"/>
                          <a:ea typeface="Calibri" panose="020F0502020204030204" pitchFamily="34" charset="0"/>
                          <a:cs typeface="Calibri" panose="020F0502020204030204" pitchFamily="34" charset="0"/>
                        </a:rPr>
                        <a:t>Ouvidoria</a:t>
                      </a:r>
                      <a:endParaRPr lang="pt-BR" sz="2000" dirty="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extLst>
                  <a:ext uri="{0D108BD9-81ED-4DB2-BD59-A6C34878D82A}">
                    <a16:rowId xmlns:a16="http://schemas.microsoft.com/office/drawing/2014/main" val="2066944010"/>
                  </a:ext>
                </a:extLst>
              </a:tr>
              <a:tr h="373885">
                <a:tc>
                  <a:txBody>
                    <a:bodyPr/>
                    <a:lstStyle/>
                    <a:p>
                      <a:pPr marL="64135">
                        <a:lnSpc>
                          <a:spcPts val="1250"/>
                        </a:lnSpc>
                        <a:spcBef>
                          <a:spcPts val="30"/>
                        </a:spcBef>
                        <a:spcAft>
                          <a:spcPts val="0"/>
                        </a:spcAft>
                      </a:pPr>
                      <a:endParaRPr lang="pt-PT" sz="2000" dirty="0">
                        <a:effectLst/>
                        <a:latin typeface="Calibri" panose="020F0502020204030204" pitchFamily="34" charset="0"/>
                        <a:ea typeface="Calibri" panose="020F0502020204030204" pitchFamily="34" charset="0"/>
                        <a:cs typeface="Calibri" panose="020F0502020204030204" pitchFamily="34" charset="0"/>
                      </a:endParaRPr>
                    </a:p>
                    <a:p>
                      <a:pPr marL="64135">
                        <a:lnSpc>
                          <a:spcPts val="1250"/>
                        </a:lnSpc>
                        <a:spcBef>
                          <a:spcPts val="30"/>
                        </a:spcBef>
                        <a:spcAft>
                          <a:spcPts val="0"/>
                        </a:spcAft>
                      </a:pPr>
                      <a:r>
                        <a:rPr lang="pt-PT" sz="2000" dirty="0">
                          <a:effectLst/>
                          <a:latin typeface="Calibri" panose="020F0502020204030204" pitchFamily="34" charset="0"/>
                          <a:ea typeface="Calibri" panose="020F0502020204030204" pitchFamily="34" charset="0"/>
                          <a:cs typeface="Calibri" panose="020F0502020204030204" pitchFamily="34" charset="0"/>
                        </a:rPr>
                        <a:t>2.12</a:t>
                      </a:r>
                      <a:r>
                        <a:rPr lang="pt-PT" sz="2000" spc="35" dirty="0">
                          <a:effectLst/>
                          <a:latin typeface="Calibri" panose="020F0502020204030204" pitchFamily="34" charset="0"/>
                          <a:ea typeface="Calibri" panose="020F0502020204030204" pitchFamily="34" charset="0"/>
                          <a:cs typeface="Calibri" panose="020F0502020204030204" pitchFamily="34" charset="0"/>
                        </a:rPr>
                        <a:t> </a:t>
                      </a:r>
                      <a:r>
                        <a:rPr lang="pt-PT" sz="2000" dirty="0">
                          <a:effectLst/>
                          <a:latin typeface="Calibri" panose="020F0502020204030204" pitchFamily="34" charset="0"/>
                          <a:ea typeface="Calibri" panose="020F0502020204030204" pitchFamily="34" charset="0"/>
                          <a:cs typeface="Calibri" panose="020F0502020204030204" pitchFamily="34" charset="0"/>
                        </a:rPr>
                        <a:t>-</a:t>
                      </a:r>
                      <a:r>
                        <a:rPr lang="pt-PT" sz="2000" spc="10" dirty="0">
                          <a:effectLst/>
                          <a:latin typeface="Calibri" panose="020F0502020204030204" pitchFamily="34" charset="0"/>
                          <a:ea typeface="Calibri" panose="020F0502020204030204" pitchFamily="34" charset="0"/>
                          <a:cs typeface="Calibri" panose="020F0502020204030204" pitchFamily="34" charset="0"/>
                        </a:rPr>
                        <a:t> </a:t>
                      </a:r>
                      <a:r>
                        <a:rPr lang="pt-PT" sz="2000" dirty="0">
                          <a:effectLst/>
                          <a:latin typeface="Calibri" panose="020F0502020204030204" pitchFamily="34" charset="0"/>
                          <a:ea typeface="Calibri" panose="020F0502020204030204" pitchFamily="34" charset="0"/>
                          <a:cs typeface="Calibri" panose="020F0502020204030204" pitchFamily="34" charset="0"/>
                        </a:rPr>
                        <a:t>Diretoria</a:t>
                      </a:r>
                      <a:r>
                        <a:rPr lang="pt-PT" sz="2000" spc="25" dirty="0">
                          <a:effectLst/>
                          <a:latin typeface="Calibri" panose="020F0502020204030204" pitchFamily="34" charset="0"/>
                          <a:ea typeface="Calibri" panose="020F0502020204030204" pitchFamily="34" charset="0"/>
                          <a:cs typeface="Calibri" panose="020F0502020204030204" pitchFamily="34" charset="0"/>
                        </a:rPr>
                        <a:t> </a:t>
                      </a:r>
                      <a:r>
                        <a:rPr lang="pt-PT" sz="2000" spc="-10" dirty="0">
                          <a:effectLst/>
                          <a:latin typeface="Calibri" panose="020F0502020204030204" pitchFamily="34" charset="0"/>
                          <a:ea typeface="Calibri" panose="020F0502020204030204" pitchFamily="34" charset="0"/>
                          <a:cs typeface="Calibri" panose="020F0502020204030204" pitchFamily="34" charset="0"/>
                        </a:rPr>
                        <a:t>Executiva</a:t>
                      </a:r>
                      <a:endParaRPr lang="pt-BR" sz="2000" dirty="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extLst>
                  <a:ext uri="{0D108BD9-81ED-4DB2-BD59-A6C34878D82A}">
                    <a16:rowId xmlns:a16="http://schemas.microsoft.com/office/drawing/2014/main" val="867515882"/>
                  </a:ext>
                </a:extLst>
              </a:tr>
              <a:tr h="371174">
                <a:tc>
                  <a:txBody>
                    <a:bodyPr/>
                    <a:lstStyle/>
                    <a:p>
                      <a:pPr marL="64135">
                        <a:lnSpc>
                          <a:spcPts val="1250"/>
                        </a:lnSpc>
                        <a:spcBef>
                          <a:spcPts val="20"/>
                        </a:spcBef>
                        <a:spcAft>
                          <a:spcPts val="0"/>
                        </a:spcAft>
                      </a:pPr>
                      <a:endParaRPr lang="pt-PT" sz="2000" dirty="0">
                        <a:effectLst/>
                        <a:latin typeface="Calibri" panose="020F0502020204030204" pitchFamily="34" charset="0"/>
                        <a:ea typeface="Calibri" panose="020F0502020204030204" pitchFamily="34" charset="0"/>
                        <a:cs typeface="Calibri" panose="020F0502020204030204" pitchFamily="34" charset="0"/>
                      </a:endParaRPr>
                    </a:p>
                    <a:p>
                      <a:pPr marL="64135">
                        <a:lnSpc>
                          <a:spcPts val="1250"/>
                        </a:lnSpc>
                        <a:spcBef>
                          <a:spcPts val="20"/>
                        </a:spcBef>
                        <a:spcAft>
                          <a:spcPts val="0"/>
                        </a:spcAft>
                      </a:pPr>
                      <a:r>
                        <a:rPr lang="pt-PT" sz="2000" dirty="0">
                          <a:effectLst/>
                          <a:latin typeface="Calibri" panose="020F0502020204030204" pitchFamily="34" charset="0"/>
                          <a:ea typeface="Calibri" panose="020F0502020204030204" pitchFamily="34" charset="0"/>
                          <a:cs typeface="Calibri" panose="020F0502020204030204" pitchFamily="34" charset="0"/>
                        </a:rPr>
                        <a:t>2.13</a:t>
                      </a:r>
                      <a:r>
                        <a:rPr lang="pt-PT" sz="2000" spc="25" dirty="0">
                          <a:effectLst/>
                          <a:latin typeface="Calibri" panose="020F0502020204030204" pitchFamily="34" charset="0"/>
                          <a:ea typeface="Calibri" panose="020F0502020204030204" pitchFamily="34" charset="0"/>
                          <a:cs typeface="Calibri" panose="020F0502020204030204" pitchFamily="34" charset="0"/>
                        </a:rPr>
                        <a:t> </a:t>
                      </a:r>
                      <a:r>
                        <a:rPr lang="pt-PT" sz="2000" dirty="0">
                          <a:effectLst/>
                          <a:latin typeface="Calibri" panose="020F0502020204030204" pitchFamily="34" charset="0"/>
                          <a:ea typeface="Calibri" panose="020F0502020204030204" pitchFamily="34" charset="0"/>
                          <a:cs typeface="Calibri" panose="020F0502020204030204" pitchFamily="34" charset="0"/>
                        </a:rPr>
                        <a:t>- Conselho</a:t>
                      </a:r>
                      <a:r>
                        <a:rPr lang="pt-PT" sz="2000" spc="5" dirty="0">
                          <a:effectLst/>
                          <a:latin typeface="Calibri" panose="020F0502020204030204" pitchFamily="34" charset="0"/>
                          <a:ea typeface="Calibri" panose="020F0502020204030204" pitchFamily="34" charset="0"/>
                          <a:cs typeface="Calibri" panose="020F0502020204030204" pitchFamily="34" charset="0"/>
                        </a:rPr>
                        <a:t> </a:t>
                      </a:r>
                      <a:r>
                        <a:rPr lang="pt-PT" sz="2000" spc="-10" dirty="0">
                          <a:effectLst/>
                          <a:latin typeface="Calibri" panose="020F0502020204030204" pitchFamily="34" charset="0"/>
                          <a:ea typeface="Calibri" panose="020F0502020204030204" pitchFamily="34" charset="0"/>
                          <a:cs typeface="Calibri" panose="020F0502020204030204" pitchFamily="34" charset="0"/>
                        </a:rPr>
                        <a:t>Fiscal</a:t>
                      </a:r>
                      <a:endParaRPr lang="pt-BR" sz="2000" dirty="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extLst>
                  <a:ext uri="{0D108BD9-81ED-4DB2-BD59-A6C34878D82A}">
                    <a16:rowId xmlns:a16="http://schemas.microsoft.com/office/drawing/2014/main" val="2569994748"/>
                  </a:ext>
                </a:extLst>
              </a:tr>
              <a:tr h="371174">
                <a:tc>
                  <a:txBody>
                    <a:bodyPr/>
                    <a:lstStyle/>
                    <a:p>
                      <a:pPr marL="64135">
                        <a:lnSpc>
                          <a:spcPts val="1250"/>
                        </a:lnSpc>
                        <a:spcBef>
                          <a:spcPts val="20"/>
                        </a:spcBef>
                        <a:spcAft>
                          <a:spcPts val="0"/>
                        </a:spcAft>
                      </a:pPr>
                      <a:endParaRPr lang="pt-PT" sz="2000" dirty="0">
                        <a:effectLst/>
                        <a:latin typeface="Calibri" panose="020F0502020204030204" pitchFamily="34" charset="0"/>
                        <a:ea typeface="Calibri" panose="020F0502020204030204" pitchFamily="34" charset="0"/>
                        <a:cs typeface="Calibri" panose="020F0502020204030204" pitchFamily="34" charset="0"/>
                      </a:endParaRPr>
                    </a:p>
                    <a:p>
                      <a:pPr marL="64135">
                        <a:lnSpc>
                          <a:spcPts val="1250"/>
                        </a:lnSpc>
                        <a:spcBef>
                          <a:spcPts val="20"/>
                        </a:spcBef>
                        <a:spcAft>
                          <a:spcPts val="0"/>
                        </a:spcAft>
                      </a:pPr>
                      <a:r>
                        <a:rPr lang="pt-PT" sz="2000" dirty="0">
                          <a:effectLst/>
                          <a:latin typeface="Calibri" panose="020F0502020204030204" pitchFamily="34" charset="0"/>
                          <a:ea typeface="Calibri" panose="020F0502020204030204" pitchFamily="34" charset="0"/>
                          <a:cs typeface="Calibri" panose="020F0502020204030204" pitchFamily="34" charset="0"/>
                        </a:rPr>
                        <a:t>2.14</a:t>
                      </a:r>
                      <a:r>
                        <a:rPr lang="pt-PT" sz="2000" spc="25" dirty="0">
                          <a:effectLst/>
                          <a:latin typeface="Calibri" panose="020F0502020204030204" pitchFamily="34" charset="0"/>
                          <a:ea typeface="Calibri" panose="020F0502020204030204" pitchFamily="34" charset="0"/>
                          <a:cs typeface="Calibri" panose="020F0502020204030204" pitchFamily="34" charset="0"/>
                        </a:rPr>
                        <a:t> </a:t>
                      </a:r>
                      <a:r>
                        <a:rPr lang="pt-PT" sz="2000" dirty="0">
                          <a:effectLst/>
                          <a:latin typeface="Calibri" panose="020F0502020204030204" pitchFamily="34" charset="0"/>
                          <a:ea typeface="Calibri" panose="020F0502020204030204" pitchFamily="34" charset="0"/>
                          <a:cs typeface="Calibri" panose="020F0502020204030204" pitchFamily="34" charset="0"/>
                        </a:rPr>
                        <a:t>- Conselho</a:t>
                      </a:r>
                      <a:r>
                        <a:rPr lang="pt-PT" sz="2000" spc="5" dirty="0">
                          <a:effectLst/>
                          <a:latin typeface="Calibri" panose="020F0502020204030204" pitchFamily="34" charset="0"/>
                          <a:ea typeface="Calibri" panose="020F0502020204030204" pitchFamily="34" charset="0"/>
                          <a:cs typeface="Calibri" panose="020F0502020204030204" pitchFamily="34" charset="0"/>
                        </a:rPr>
                        <a:t> </a:t>
                      </a:r>
                      <a:r>
                        <a:rPr lang="pt-PT" sz="2000" spc="-10" dirty="0">
                          <a:effectLst/>
                          <a:latin typeface="Calibri" panose="020F0502020204030204" pitchFamily="34" charset="0"/>
                          <a:ea typeface="Calibri" panose="020F0502020204030204" pitchFamily="34" charset="0"/>
                          <a:cs typeface="Calibri" panose="020F0502020204030204" pitchFamily="34" charset="0"/>
                        </a:rPr>
                        <a:t>Deliberativo</a:t>
                      </a:r>
                      <a:endParaRPr lang="pt-BR" sz="2000" dirty="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extLst>
                  <a:ext uri="{0D108BD9-81ED-4DB2-BD59-A6C34878D82A}">
                    <a16:rowId xmlns:a16="http://schemas.microsoft.com/office/drawing/2014/main" val="433598675"/>
                  </a:ext>
                </a:extLst>
              </a:tr>
              <a:tr h="371174">
                <a:tc>
                  <a:txBody>
                    <a:bodyPr/>
                    <a:lstStyle/>
                    <a:p>
                      <a:pPr marL="64135">
                        <a:lnSpc>
                          <a:spcPts val="1250"/>
                        </a:lnSpc>
                        <a:spcBef>
                          <a:spcPts val="20"/>
                        </a:spcBef>
                        <a:spcAft>
                          <a:spcPts val="0"/>
                        </a:spcAft>
                      </a:pPr>
                      <a:endParaRPr lang="pt-PT" sz="2000" dirty="0">
                        <a:effectLst/>
                        <a:latin typeface="Calibri" panose="020F0502020204030204" pitchFamily="34" charset="0"/>
                        <a:ea typeface="Calibri" panose="020F0502020204030204" pitchFamily="34" charset="0"/>
                        <a:cs typeface="Calibri" panose="020F0502020204030204" pitchFamily="34" charset="0"/>
                      </a:endParaRPr>
                    </a:p>
                    <a:p>
                      <a:pPr marL="64135">
                        <a:lnSpc>
                          <a:spcPts val="1250"/>
                        </a:lnSpc>
                        <a:spcBef>
                          <a:spcPts val="20"/>
                        </a:spcBef>
                        <a:spcAft>
                          <a:spcPts val="0"/>
                        </a:spcAft>
                      </a:pPr>
                      <a:r>
                        <a:rPr lang="pt-PT" sz="2000" dirty="0">
                          <a:effectLst/>
                          <a:latin typeface="Calibri" panose="020F0502020204030204" pitchFamily="34" charset="0"/>
                          <a:ea typeface="Calibri" panose="020F0502020204030204" pitchFamily="34" charset="0"/>
                          <a:cs typeface="Calibri" panose="020F0502020204030204" pitchFamily="34" charset="0"/>
                        </a:rPr>
                        <a:t>2.15</a:t>
                      </a:r>
                      <a:r>
                        <a:rPr lang="pt-PT" sz="2000" spc="45" dirty="0">
                          <a:effectLst/>
                          <a:latin typeface="Calibri" panose="020F0502020204030204" pitchFamily="34" charset="0"/>
                          <a:ea typeface="Calibri" panose="020F0502020204030204" pitchFamily="34" charset="0"/>
                          <a:cs typeface="Calibri" panose="020F0502020204030204" pitchFamily="34" charset="0"/>
                        </a:rPr>
                        <a:t> </a:t>
                      </a:r>
                      <a:r>
                        <a:rPr lang="pt-PT" sz="2000" dirty="0">
                          <a:effectLst/>
                          <a:latin typeface="Calibri" panose="020F0502020204030204" pitchFamily="34" charset="0"/>
                          <a:ea typeface="Calibri" panose="020F0502020204030204" pitchFamily="34" charset="0"/>
                          <a:cs typeface="Calibri" panose="020F0502020204030204" pitchFamily="34" charset="0"/>
                        </a:rPr>
                        <a:t>-</a:t>
                      </a:r>
                      <a:r>
                        <a:rPr lang="pt-PT" sz="2000" spc="15" dirty="0">
                          <a:effectLst/>
                          <a:latin typeface="Calibri" panose="020F0502020204030204" pitchFamily="34" charset="0"/>
                          <a:ea typeface="Calibri" panose="020F0502020204030204" pitchFamily="34" charset="0"/>
                          <a:cs typeface="Calibri" panose="020F0502020204030204" pitchFamily="34" charset="0"/>
                        </a:rPr>
                        <a:t> </a:t>
                      </a:r>
                      <a:r>
                        <a:rPr lang="pt-PT" sz="2000" dirty="0">
                          <a:effectLst/>
                          <a:latin typeface="Calibri" panose="020F0502020204030204" pitchFamily="34" charset="0"/>
                          <a:ea typeface="Calibri" panose="020F0502020204030204" pitchFamily="34" charset="0"/>
                          <a:cs typeface="Calibri" panose="020F0502020204030204" pitchFamily="34" charset="0"/>
                        </a:rPr>
                        <a:t>Mandato,</a:t>
                      </a:r>
                      <a:r>
                        <a:rPr lang="pt-PT" sz="2000" spc="10" dirty="0">
                          <a:effectLst/>
                          <a:latin typeface="Calibri" panose="020F0502020204030204" pitchFamily="34" charset="0"/>
                          <a:ea typeface="Calibri" panose="020F0502020204030204" pitchFamily="34" charset="0"/>
                          <a:cs typeface="Calibri" panose="020F0502020204030204" pitchFamily="34" charset="0"/>
                        </a:rPr>
                        <a:t> </a:t>
                      </a:r>
                      <a:r>
                        <a:rPr lang="pt-PT" sz="2000" dirty="0">
                          <a:effectLst/>
                          <a:latin typeface="Calibri" panose="020F0502020204030204" pitchFamily="34" charset="0"/>
                          <a:ea typeface="Calibri" panose="020F0502020204030204" pitchFamily="34" charset="0"/>
                          <a:cs typeface="Calibri" panose="020F0502020204030204" pitchFamily="34" charset="0"/>
                        </a:rPr>
                        <a:t>Representação</a:t>
                      </a:r>
                      <a:r>
                        <a:rPr lang="pt-PT" sz="2000" spc="15" dirty="0">
                          <a:effectLst/>
                          <a:latin typeface="Calibri" panose="020F0502020204030204" pitchFamily="34" charset="0"/>
                          <a:ea typeface="Calibri" panose="020F0502020204030204" pitchFamily="34" charset="0"/>
                          <a:cs typeface="Calibri" panose="020F0502020204030204" pitchFamily="34" charset="0"/>
                        </a:rPr>
                        <a:t> </a:t>
                      </a:r>
                      <a:r>
                        <a:rPr lang="pt-PT" sz="2000" dirty="0">
                          <a:effectLst/>
                          <a:latin typeface="Calibri" panose="020F0502020204030204" pitchFamily="34" charset="0"/>
                          <a:ea typeface="Calibri" panose="020F0502020204030204" pitchFamily="34" charset="0"/>
                          <a:cs typeface="Calibri" panose="020F0502020204030204" pitchFamily="34" charset="0"/>
                        </a:rPr>
                        <a:t>e</a:t>
                      </a:r>
                      <a:r>
                        <a:rPr lang="pt-PT" sz="2000" spc="45" dirty="0">
                          <a:effectLst/>
                          <a:latin typeface="Calibri" panose="020F0502020204030204" pitchFamily="34" charset="0"/>
                          <a:ea typeface="Calibri" panose="020F0502020204030204" pitchFamily="34" charset="0"/>
                          <a:cs typeface="Calibri" panose="020F0502020204030204" pitchFamily="34" charset="0"/>
                        </a:rPr>
                        <a:t> </a:t>
                      </a:r>
                      <a:r>
                        <a:rPr lang="pt-PT" sz="2000" spc="-10" dirty="0">
                          <a:effectLst/>
                          <a:latin typeface="Calibri" panose="020F0502020204030204" pitchFamily="34" charset="0"/>
                          <a:ea typeface="Calibri" panose="020F0502020204030204" pitchFamily="34" charset="0"/>
                          <a:cs typeface="Calibri" panose="020F0502020204030204" pitchFamily="34" charset="0"/>
                        </a:rPr>
                        <a:t>Recondução</a:t>
                      </a:r>
                      <a:endParaRPr lang="pt-BR" sz="2000" dirty="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extLst>
                  <a:ext uri="{0D108BD9-81ED-4DB2-BD59-A6C34878D82A}">
                    <a16:rowId xmlns:a16="http://schemas.microsoft.com/office/drawing/2014/main" val="3425154029"/>
                  </a:ext>
                </a:extLst>
              </a:tr>
              <a:tr h="373885">
                <a:tc>
                  <a:txBody>
                    <a:bodyPr/>
                    <a:lstStyle/>
                    <a:p>
                      <a:pPr marL="64135">
                        <a:lnSpc>
                          <a:spcPts val="1250"/>
                        </a:lnSpc>
                        <a:spcBef>
                          <a:spcPts val="35"/>
                        </a:spcBef>
                        <a:spcAft>
                          <a:spcPts val="0"/>
                        </a:spcAft>
                      </a:pPr>
                      <a:endParaRPr lang="pt-PT" sz="2000" dirty="0">
                        <a:effectLst/>
                        <a:latin typeface="Calibri" panose="020F0502020204030204" pitchFamily="34" charset="0"/>
                        <a:ea typeface="Calibri" panose="020F0502020204030204" pitchFamily="34" charset="0"/>
                        <a:cs typeface="Calibri" panose="020F0502020204030204" pitchFamily="34" charset="0"/>
                      </a:endParaRPr>
                    </a:p>
                    <a:p>
                      <a:pPr marL="64135">
                        <a:lnSpc>
                          <a:spcPts val="1250"/>
                        </a:lnSpc>
                        <a:spcBef>
                          <a:spcPts val="35"/>
                        </a:spcBef>
                        <a:spcAft>
                          <a:spcPts val="0"/>
                        </a:spcAft>
                      </a:pPr>
                      <a:r>
                        <a:rPr lang="pt-PT" sz="2000" dirty="0">
                          <a:effectLst/>
                          <a:latin typeface="Calibri" panose="020F0502020204030204" pitchFamily="34" charset="0"/>
                          <a:ea typeface="Calibri" panose="020F0502020204030204" pitchFamily="34" charset="0"/>
                          <a:cs typeface="Calibri" panose="020F0502020204030204" pitchFamily="34" charset="0"/>
                        </a:rPr>
                        <a:t>2.16</a:t>
                      </a:r>
                      <a:r>
                        <a:rPr lang="pt-PT" sz="2000" spc="25" dirty="0">
                          <a:effectLst/>
                          <a:latin typeface="Calibri" panose="020F0502020204030204" pitchFamily="34" charset="0"/>
                          <a:ea typeface="Calibri" panose="020F0502020204030204" pitchFamily="34" charset="0"/>
                          <a:cs typeface="Calibri" panose="020F0502020204030204" pitchFamily="34" charset="0"/>
                        </a:rPr>
                        <a:t> </a:t>
                      </a:r>
                      <a:r>
                        <a:rPr lang="pt-PT" sz="2000" dirty="0">
                          <a:effectLst/>
                          <a:latin typeface="Calibri" panose="020F0502020204030204" pitchFamily="34" charset="0"/>
                          <a:ea typeface="Calibri" panose="020F0502020204030204" pitchFamily="34" charset="0"/>
                          <a:cs typeface="Calibri" panose="020F0502020204030204" pitchFamily="34" charset="0"/>
                        </a:rPr>
                        <a:t>- Gestão de</a:t>
                      </a:r>
                      <a:r>
                        <a:rPr lang="pt-PT" sz="2000" spc="15" dirty="0">
                          <a:effectLst/>
                          <a:latin typeface="Calibri" panose="020F0502020204030204" pitchFamily="34" charset="0"/>
                          <a:ea typeface="Calibri" panose="020F0502020204030204" pitchFamily="34" charset="0"/>
                          <a:cs typeface="Calibri" panose="020F0502020204030204" pitchFamily="34" charset="0"/>
                        </a:rPr>
                        <a:t> </a:t>
                      </a:r>
                      <a:r>
                        <a:rPr lang="pt-PT" sz="2000" spc="-10" dirty="0">
                          <a:effectLst/>
                          <a:latin typeface="Calibri" panose="020F0502020204030204" pitchFamily="34" charset="0"/>
                          <a:ea typeface="Calibri" panose="020F0502020204030204" pitchFamily="34" charset="0"/>
                          <a:cs typeface="Calibri" panose="020F0502020204030204" pitchFamily="34" charset="0"/>
                        </a:rPr>
                        <a:t>Pessoas</a:t>
                      </a:r>
                      <a:endParaRPr lang="pt-BR" sz="2000" dirty="0">
                        <a:effectLst/>
                        <a:latin typeface="Calibri" panose="020F0502020204030204" pitchFamily="34" charset="0"/>
                        <a:ea typeface="Calibri" panose="020F0502020204030204" pitchFamily="34" charset="0"/>
                        <a:cs typeface="Calibri" panose="020F0502020204030204" pitchFamily="34" charset="0"/>
                      </a:endParaRPr>
                    </a:p>
                  </a:txBody>
                  <a:tcPr marL="0" marR="0" marT="0" marB="0"/>
                </a:tc>
                <a:extLst>
                  <a:ext uri="{0D108BD9-81ED-4DB2-BD59-A6C34878D82A}">
                    <a16:rowId xmlns:a16="http://schemas.microsoft.com/office/drawing/2014/main" val="2274403470"/>
                  </a:ext>
                </a:extLst>
              </a:tr>
            </a:tbl>
          </a:graphicData>
        </a:graphic>
      </p:graphicFrame>
    </p:spTree>
    <p:extLst>
      <p:ext uri="{BB962C8B-B14F-4D97-AF65-F5344CB8AC3E}">
        <p14:creationId xmlns:p14="http://schemas.microsoft.com/office/powerpoint/2010/main" val="6475480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descr="Forma&#10;&#10;Descrição gerada automaticamente com confiança baixa">
            <a:extLst>
              <a:ext uri="{FF2B5EF4-FFF2-40B4-BE49-F238E27FC236}">
                <a16:creationId xmlns:a16="http://schemas.microsoft.com/office/drawing/2014/main" id="{52EE4E4E-E171-C88F-842E-840B608AE1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286" y="152400"/>
            <a:ext cx="12192000" cy="6858000"/>
          </a:xfrm>
          <a:prstGeom prst="rect">
            <a:avLst/>
          </a:prstGeom>
        </p:spPr>
      </p:pic>
      <p:pic>
        <p:nvPicPr>
          <p:cNvPr id="6" name="Imagem 5">
            <a:extLst>
              <a:ext uri="{FF2B5EF4-FFF2-40B4-BE49-F238E27FC236}">
                <a16:creationId xmlns:a16="http://schemas.microsoft.com/office/drawing/2014/main" id="{288140CF-00E2-453B-4189-B42FB18D6818}"/>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9936417" y="265702"/>
            <a:ext cx="1876525" cy="225183"/>
          </a:xfrm>
          <a:prstGeom prst="rect">
            <a:avLst/>
          </a:prstGeom>
        </p:spPr>
      </p:pic>
      <p:sp>
        <p:nvSpPr>
          <p:cNvPr id="2" name="CaixaDeTexto 1">
            <a:extLst>
              <a:ext uri="{FF2B5EF4-FFF2-40B4-BE49-F238E27FC236}">
                <a16:creationId xmlns:a16="http://schemas.microsoft.com/office/drawing/2014/main" id="{BF3ABD2D-0FB1-871E-81B8-0B00D1CB5F55}"/>
              </a:ext>
            </a:extLst>
          </p:cNvPr>
          <p:cNvSpPr txBox="1"/>
          <p:nvPr/>
        </p:nvSpPr>
        <p:spPr>
          <a:xfrm>
            <a:off x="762000" y="306219"/>
            <a:ext cx="11430000" cy="523220"/>
          </a:xfrm>
          <a:prstGeom prst="rect">
            <a:avLst/>
          </a:prstGeom>
          <a:noFill/>
        </p:spPr>
        <p:txBody>
          <a:bodyPr wrap="square" rtlCol="0">
            <a:spAutoFit/>
          </a:bodyPr>
          <a:lstStyle/>
          <a:p>
            <a:r>
              <a:rPr lang="pt-BR" sz="2800" b="1" dirty="0">
                <a:latin typeface="Calibri" panose="020F0502020204030204" pitchFamily="34" charset="0"/>
                <a:ea typeface="Calibri" panose="020F0502020204030204" pitchFamily="34" charset="0"/>
                <a:cs typeface="Calibri" panose="020F0502020204030204" pitchFamily="34" charset="0"/>
              </a:rPr>
              <a:t>Relatório de Governança Corporativa </a:t>
            </a:r>
            <a:endParaRPr lang="pt-BR" sz="1000" dirty="0"/>
          </a:p>
        </p:txBody>
      </p:sp>
      <p:sp>
        <p:nvSpPr>
          <p:cNvPr id="4" name="CaixaDeTexto 3">
            <a:extLst>
              <a:ext uri="{FF2B5EF4-FFF2-40B4-BE49-F238E27FC236}">
                <a16:creationId xmlns:a16="http://schemas.microsoft.com/office/drawing/2014/main" id="{60219162-FF1D-FBBD-5C29-9BAE170A8F1C}"/>
              </a:ext>
            </a:extLst>
          </p:cNvPr>
          <p:cNvSpPr txBox="1"/>
          <p:nvPr/>
        </p:nvSpPr>
        <p:spPr>
          <a:xfrm>
            <a:off x="620487" y="819443"/>
            <a:ext cx="10776856" cy="5732338"/>
          </a:xfrm>
          <a:prstGeom prst="rect">
            <a:avLst/>
          </a:prstGeom>
          <a:noFill/>
        </p:spPr>
        <p:txBody>
          <a:bodyPr wrap="square" rtlCol="0">
            <a:spAutoFit/>
          </a:bodyPr>
          <a:lstStyle/>
          <a:p>
            <a:pPr marL="342900" marR="134620" lvl="0" indent="-342900" algn="just">
              <a:lnSpc>
                <a:spcPct val="102000"/>
              </a:lnSpc>
              <a:buSzPts val="1100"/>
              <a:buFont typeface="Calibri" panose="020F0502020204030204" pitchFamily="34" charset="0"/>
              <a:buAutoNum type="alphaLcParenR"/>
              <a:tabLst>
                <a:tab pos="383540" algn="l"/>
              </a:tabLst>
            </a:pPr>
            <a:r>
              <a:rPr lang="pt-PT" sz="2000" u="sng" spc="-5" dirty="0">
                <a:effectLst/>
                <a:latin typeface="Calibri" panose="020F0502020204030204" pitchFamily="34" charset="0"/>
                <a:ea typeface="Calibri" panose="020F0502020204030204" pitchFamily="34" charset="0"/>
                <a:cs typeface="Calibri" panose="020F0502020204030204" pitchFamily="34" charset="0"/>
              </a:rPr>
              <a:t>Dados dos segurados, receitas e despesas</a:t>
            </a:r>
            <a:r>
              <a:rPr lang="pt-PT" sz="2000" spc="-5" dirty="0">
                <a:effectLst/>
                <a:latin typeface="Calibri" panose="020F0502020204030204" pitchFamily="34" charset="0"/>
                <a:ea typeface="Calibri" panose="020F0502020204030204" pitchFamily="34" charset="0"/>
                <a:cs typeface="Calibri" panose="020F0502020204030204" pitchFamily="34" charset="0"/>
              </a:rPr>
              <a:t>: Quantitativo de servidores ativos, aposentados e pensionistas, resumo das folhas de pagamentos, valor da arrecadação de contribuições e outras receitas, valor do pagamento de benefícios e outras despesas.</a:t>
            </a:r>
            <a:endParaRPr lang="pt-BR" sz="2000" spc="-5" dirty="0">
              <a:effectLst/>
              <a:latin typeface="Calibri" panose="020F0502020204030204" pitchFamily="34" charset="0"/>
              <a:ea typeface="Calibri" panose="020F0502020204030204" pitchFamily="34" charset="0"/>
              <a:cs typeface="Calibri" panose="020F0502020204030204" pitchFamily="34" charset="0"/>
            </a:endParaRPr>
          </a:p>
          <a:p>
            <a:pPr marL="342900" marR="135255" lvl="0" indent="-342900" algn="just">
              <a:lnSpc>
                <a:spcPct val="102000"/>
              </a:lnSpc>
              <a:buSzPts val="1100"/>
              <a:buFont typeface="Calibri" panose="020F0502020204030204" pitchFamily="34" charset="0"/>
              <a:buAutoNum type="alphaLcParenR"/>
              <a:tabLst>
                <a:tab pos="389255" algn="l"/>
              </a:tabLst>
            </a:pPr>
            <a:r>
              <a:rPr lang="pt-PT" sz="2000" u="sng" spc="-5" dirty="0">
                <a:effectLst/>
                <a:latin typeface="Calibri" panose="020F0502020204030204" pitchFamily="34" charset="0"/>
                <a:ea typeface="Calibri" panose="020F0502020204030204" pitchFamily="34" charset="0"/>
                <a:cs typeface="Calibri" panose="020F0502020204030204" pitchFamily="34" charset="0"/>
              </a:rPr>
              <a:t>Evolução da situação atuarial</a:t>
            </a:r>
            <a:r>
              <a:rPr lang="pt-PT" sz="2000" spc="-5" dirty="0">
                <a:effectLst/>
                <a:latin typeface="Calibri" panose="020F0502020204030204" pitchFamily="34" charset="0"/>
                <a:ea typeface="Calibri" panose="020F0502020204030204" pitchFamily="34" charset="0"/>
                <a:cs typeface="Calibri" panose="020F0502020204030204" pitchFamily="34" charset="0"/>
              </a:rPr>
              <a:t>: Custo previdenciário total, evolução quantitativa e qualitativa</a:t>
            </a:r>
            <a:r>
              <a:rPr lang="pt-PT" sz="2000" spc="40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dos</a:t>
            </a:r>
            <a:r>
              <a:rPr lang="pt-PT" sz="2000" spc="20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custos</a:t>
            </a:r>
            <a:r>
              <a:rPr lang="pt-PT" sz="2000" spc="20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por</a:t>
            </a:r>
            <a:r>
              <a:rPr lang="pt-PT" sz="2000" spc="20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tipo</a:t>
            </a:r>
            <a:r>
              <a:rPr lang="pt-PT" sz="2000" spc="20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de</a:t>
            </a:r>
            <a:r>
              <a:rPr lang="pt-PT" sz="2000" spc="20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benefício,</a:t>
            </a:r>
            <a:r>
              <a:rPr lang="pt-PT" sz="2000" spc="20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evolução</a:t>
            </a:r>
            <a:r>
              <a:rPr lang="pt-PT" sz="2000" spc="20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do</a:t>
            </a:r>
            <a:r>
              <a:rPr lang="pt-PT" sz="2000" spc="20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resultado</a:t>
            </a:r>
            <a:r>
              <a:rPr lang="pt-PT" sz="2000" spc="20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relativo</a:t>
            </a:r>
            <a:r>
              <a:rPr lang="pt-PT" sz="2000" spc="20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ao</a:t>
            </a:r>
            <a:r>
              <a:rPr lang="pt-PT" sz="2000" spc="20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equilíbrio</a:t>
            </a:r>
            <a:r>
              <a:rPr lang="pt-PT" sz="2000" spc="20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financeiro</a:t>
            </a:r>
            <a:r>
              <a:rPr lang="pt-PT" sz="2000" spc="20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e atuarial e do plano de custeio.</a:t>
            </a:r>
            <a:endParaRPr lang="pt-BR" sz="2000" spc="-5" dirty="0">
              <a:effectLst/>
              <a:latin typeface="Calibri" panose="020F0502020204030204" pitchFamily="34" charset="0"/>
              <a:ea typeface="Calibri" panose="020F0502020204030204" pitchFamily="34" charset="0"/>
              <a:cs typeface="Calibri" panose="020F0502020204030204" pitchFamily="34" charset="0"/>
            </a:endParaRPr>
          </a:p>
          <a:p>
            <a:pPr marL="342900" marR="135255" lvl="0" indent="-342900" algn="just">
              <a:lnSpc>
                <a:spcPct val="102000"/>
              </a:lnSpc>
              <a:buSzPts val="1100"/>
              <a:buFont typeface="Calibri" panose="020F0502020204030204" pitchFamily="34" charset="0"/>
              <a:buAutoNum type="alphaLcParenR"/>
              <a:tabLst>
                <a:tab pos="431165" algn="l"/>
              </a:tabLst>
            </a:pPr>
            <a:r>
              <a:rPr lang="pt-PT" sz="2000" u="sng" spc="-5" dirty="0">
                <a:effectLst/>
                <a:latin typeface="Calibri" panose="020F0502020204030204" pitchFamily="34" charset="0"/>
                <a:ea typeface="Calibri" panose="020F0502020204030204" pitchFamily="34" charset="0"/>
                <a:cs typeface="Calibri" panose="020F0502020204030204" pitchFamily="34" charset="0"/>
              </a:rPr>
              <a:t>Gestão de investimentos</a:t>
            </a:r>
            <a:r>
              <a:rPr lang="pt-PT" sz="2000" spc="-5" dirty="0">
                <a:effectLst/>
                <a:latin typeface="Calibri" panose="020F0502020204030204" pitchFamily="34" charset="0"/>
                <a:ea typeface="Calibri" panose="020F0502020204030204" pitchFamily="34" charset="0"/>
                <a:cs typeface="Calibri" panose="020F0502020204030204" pitchFamily="34" charset="0"/>
              </a:rPr>
              <a:t>: Descrição detalhada dos ativos, investimentos, aplicações</a:t>
            </a:r>
            <a:r>
              <a:rPr lang="pt-PT" sz="2000" spc="40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financeiras e do fluxo de entradas e saídas de recursos.</a:t>
            </a:r>
            <a:endParaRPr lang="pt-BR" sz="2000" spc="-5" dirty="0">
              <a:effectLst/>
              <a:latin typeface="Calibri" panose="020F0502020204030204" pitchFamily="34" charset="0"/>
              <a:ea typeface="Calibri" panose="020F0502020204030204" pitchFamily="34" charset="0"/>
              <a:cs typeface="Calibri" panose="020F0502020204030204" pitchFamily="34" charset="0"/>
            </a:endParaRPr>
          </a:p>
          <a:p>
            <a:pPr marL="342900" marR="136525" lvl="0" indent="-342900" algn="just">
              <a:lnSpc>
                <a:spcPct val="102000"/>
              </a:lnSpc>
              <a:buSzPts val="1100"/>
              <a:buFont typeface="Calibri" panose="020F0502020204030204" pitchFamily="34" charset="0"/>
              <a:buAutoNum type="alphaLcParenR"/>
              <a:tabLst>
                <a:tab pos="386080" algn="l"/>
              </a:tabLst>
            </a:pPr>
            <a:r>
              <a:rPr lang="pt-PT" sz="2000" u="sng" spc="-5" dirty="0">
                <a:effectLst/>
                <a:latin typeface="Calibri" panose="020F0502020204030204" pitchFamily="34" charset="0"/>
                <a:ea typeface="Calibri" panose="020F0502020204030204" pitchFamily="34" charset="0"/>
                <a:cs typeface="Calibri" panose="020F0502020204030204" pitchFamily="34" charset="0"/>
              </a:rPr>
              <a:t>Publicação das atividades dos órgãos colegiados</a:t>
            </a:r>
            <a:r>
              <a:rPr lang="pt-PT" sz="2000" spc="-5" dirty="0">
                <a:effectLst/>
                <a:latin typeface="Calibri" panose="020F0502020204030204" pitchFamily="34" charset="0"/>
                <a:ea typeface="Calibri" panose="020F0502020204030204" pitchFamily="34" charset="0"/>
                <a:cs typeface="Calibri" panose="020F0502020204030204" pitchFamily="34" charset="0"/>
              </a:rPr>
              <a:t>: Reuniões e principais decisões do Conselho Deliberativo, Conselho Fiscal e Comitê de Investimentos.</a:t>
            </a:r>
            <a:endParaRPr lang="pt-BR" sz="2000" spc="-5" dirty="0">
              <a:effectLst/>
              <a:latin typeface="Calibri" panose="020F0502020204030204" pitchFamily="34" charset="0"/>
              <a:ea typeface="Calibri" panose="020F0502020204030204" pitchFamily="34" charset="0"/>
              <a:cs typeface="Calibri" panose="020F0502020204030204" pitchFamily="34" charset="0"/>
            </a:endParaRPr>
          </a:p>
          <a:p>
            <a:pPr marL="342900" marR="133985" lvl="0" indent="-342900" algn="just">
              <a:lnSpc>
                <a:spcPct val="102000"/>
              </a:lnSpc>
              <a:buSzPts val="1100"/>
              <a:buFont typeface="Calibri" panose="020F0502020204030204" pitchFamily="34" charset="0"/>
              <a:buAutoNum type="alphaLcParenR"/>
              <a:tabLst>
                <a:tab pos="374650" algn="l"/>
              </a:tabLst>
            </a:pPr>
            <a:r>
              <a:rPr lang="pt-PT" sz="2000" u="sng" spc="-5" dirty="0">
                <a:effectLst/>
                <a:latin typeface="Calibri" panose="020F0502020204030204" pitchFamily="34" charset="0"/>
                <a:ea typeface="Calibri" panose="020F0502020204030204" pitchFamily="34" charset="0"/>
                <a:cs typeface="Calibri" panose="020F0502020204030204" pitchFamily="34" charset="0"/>
              </a:rPr>
              <a:t>Atividades institucionais</a:t>
            </a:r>
            <a:r>
              <a:rPr lang="pt-PT" sz="2000" spc="-5" dirty="0">
                <a:effectLst/>
                <a:latin typeface="Calibri" panose="020F0502020204030204" pitchFamily="34" charset="0"/>
                <a:ea typeface="Calibri" panose="020F0502020204030204" pitchFamily="34" charset="0"/>
                <a:cs typeface="Calibri" panose="020F0502020204030204" pitchFamily="34" charset="0"/>
              </a:rPr>
              <a:t>: Gestão de pessoal, gestão orçamentária e financeira, gerenciamento do custeio e contratos, controles internos, imagem institucional, cumprimento de decisões</a:t>
            </a:r>
            <a:r>
              <a:rPr lang="pt-PT" sz="2000" spc="20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judiciais ou declaração de inexistência de responsabilidade de cumprimento de decisão judicial diretamente pela unidade gestora do RPPS, e conformidade, entendida como o atendimento ao conjunto de normas, regras e</a:t>
            </a:r>
            <a:r>
              <a:rPr lang="pt-PT" sz="2000" spc="40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padrões legais e infralegais estabelecidos.</a:t>
            </a:r>
            <a:endParaRPr lang="pt-BR" sz="2000" spc="-5" dirty="0">
              <a:effectLst/>
              <a:latin typeface="Calibri" panose="020F0502020204030204" pitchFamily="34" charset="0"/>
              <a:ea typeface="Calibri" panose="020F0502020204030204" pitchFamily="34" charset="0"/>
              <a:cs typeface="Calibri" panose="020F0502020204030204" pitchFamily="34" charset="0"/>
            </a:endParaRPr>
          </a:p>
          <a:p>
            <a:pPr marL="342900" marR="135255" lvl="0" indent="-342900" algn="just">
              <a:lnSpc>
                <a:spcPct val="102000"/>
              </a:lnSpc>
              <a:buSzPts val="1100"/>
              <a:buFont typeface="Calibri" panose="020F0502020204030204" pitchFamily="34" charset="0"/>
              <a:buAutoNum type="alphaLcParenR"/>
              <a:tabLst>
                <a:tab pos="346075" algn="l"/>
              </a:tabLst>
            </a:pPr>
            <a:r>
              <a:rPr lang="pt-PT" sz="2000" u="sng" spc="-5" dirty="0">
                <a:effectLst/>
                <a:latin typeface="Calibri" panose="020F0502020204030204" pitchFamily="34" charset="0"/>
                <a:ea typeface="Calibri" panose="020F0502020204030204" pitchFamily="34" charset="0"/>
                <a:cs typeface="Calibri" panose="020F0502020204030204" pitchFamily="34" charset="0"/>
              </a:rPr>
              <a:t>Canais de atendimento</a:t>
            </a:r>
            <a:r>
              <a:rPr lang="pt-PT" sz="2000" spc="-5" dirty="0">
                <a:effectLst/>
                <a:latin typeface="Calibri" panose="020F0502020204030204" pitchFamily="34" charset="0"/>
                <a:ea typeface="Calibri" panose="020F0502020204030204" pitchFamily="34" charset="0"/>
                <a:cs typeface="Calibri" panose="020F0502020204030204" pitchFamily="34" charset="0"/>
              </a:rPr>
              <a:t>: Estatísticas dos canais de atendimento disponibilizados aos segurados, tais</a:t>
            </a:r>
            <a:r>
              <a:rPr lang="pt-PT" sz="2000" spc="20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como</a:t>
            </a:r>
            <a:r>
              <a:rPr lang="pt-PT" sz="2000" spc="20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ouvidoria</a:t>
            </a:r>
            <a:r>
              <a:rPr lang="pt-PT" sz="2000" spc="20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própria</a:t>
            </a:r>
            <a:r>
              <a:rPr lang="pt-PT" sz="2000" spc="20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ou</a:t>
            </a:r>
            <a:r>
              <a:rPr lang="pt-PT" sz="2000" spc="20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do</a:t>
            </a:r>
            <a:r>
              <a:rPr lang="pt-PT" sz="2000" spc="20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ente</a:t>
            </a:r>
            <a:r>
              <a:rPr lang="pt-PT" sz="2000" spc="20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federativo,</a:t>
            </a:r>
            <a:r>
              <a:rPr lang="pt-PT" sz="2000" spc="20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agências,</a:t>
            </a:r>
            <a:r>
              <a:rPr lang="pt-PT" sz="2000" spc="20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postos</a:t>
            </a:r>
            <a:r>
              <a:rPr lang="pt-PT" sz="2000" spc="20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de</a:t>
            </a:r>
            <a:r>
              <a:rPr lang="pt-PT" sz="2000" spc="20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atendimento, atendimento agendado.</a:t>
            </a:r>
            <a:endParaRPr lang="pt-BR" sz="2000" spc="-5" dirty="0">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2935065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descr="Forma&#10;&#10;Descrição gerada automaticamente com confiança baixa">
            <a:extLst>
              <a:ext uri="{FF2B5EF4-FFF2-40B4-BE49-F238E27FC236}">
                <a16:creationId xmlns:a16="http://schemas.microsoft.com/office/drawing/2014/main" id="{52EE4E4E-E171-C88F-842E-840B608AE1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286" y="152400"/>
            <a:ext cx="12192000" cy="6858000"/>
          </a:xfrm>
          <a:prstGeom prst="rect">
            <a:avLst/>
          </a:prstGeom>
        </p:spPr>
      </p:pic>
      <p:pic>
        <p:nvPicPr>
          <p:cNvPr id="6" name="Imagem 5">
            <a:extLst>
              <a:ext uri="{FF2B5EF4-FFF2-40B4-BE49-F238E27FC236}">
                <a16:creationId xmlns:a16="http://schemas.microsoft.com/office/drawing/2014/main" id="{288140CF-00E2-453B-4189-B42FB18D6818}"/>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9936417" y="265702"/>
            <a:ext cx="1876525" cy="225183"/>
          </a:xfrm>
          <a:prstGeom prst="rect">
            <a:avLst/>
          </a:prstGeom>
        </p:spPr>
      </p:pic>
      <p:sp>
        <p:nvSpPr>
          <p:cNvPr id="2" name="CaixaDeTexto 1">
            <a:extLst>
              <a:ext uri="{FF2B5EF4-FFF2-40B4-BE49-F238E27FC236}">
                <a16:creationId xmlns:a16="http://schemas.microsoft.com/office/drawing/2014/main" id="{BF3ABD2D-0FB1-871E-81B8-0B00D1CB5F55}"/>
              </a:ext>
            </a:extLst>
          </p:cNvPr>
          <p:cNvSpPr txBox="1"/>
          <p:nvPr/>
        </p:nvSpPr>
        <p:spPr>
          <a:xfrm>
            <a:off x="762000" y="306219"/>
            <a:ext cx="5699189" cy="523220"/>
          </a:xfrm>
          <a:prstGeom prst="rect">
            <a:avLst/>
          </a:prstGeom>
          <a:noFill/>
        </p:spPr>
        <p:txBody>
          <a:bodyPr wrap="none" rtlCol="0">
            <a:spAutoFit/>
          </a:bodyPr>
          <a:lstStyle/>
          <a:p>
            <a:r>
              <a:rPr lang="pt-BR" sz="2800" b="1" dirty="0">
                <a:latin typeface="Calibri" panose="020F0502020204030204" pitchFamily="34" charset="0"/>
                <a:ea typeface="Calibri" panose="020F0502020204030204" pitchFamily="34" charset="0"/>
                <a:cs typeface="Calibri" panose="020F0502020204030204" pitchFamily="34" charset="0"/>
              </a:rPr>
              <a:t>Relatório de Governança Corporativa</a:t>
            </a:r>
          </a:p>
        </p:txBody>
      </p:sp>
      <p:sp>
        <p:nvSpPr>
          <p:cNvPr id="4" name="CaixaDeTexto 3">
            <a:extLst>
              <a:ext uri="{FF2B5EF4-FFF2-40B4-BE49-F238E27FC236}">
                <a16:creationId xmlns:a16="http://schemas.microsoft.com/office/drawing/2014/main" id="{60219162-FF1D-FBBD-5C29-9BAE170A8F1C}"/>
              </a:ext>
            </a:extLst>
          </p:cNvPr>
          <p:cNvSpPr txBox="1"/>
          <p:nvPr/>
        </p:nvSpPr>
        <p:spPr>
          <a:xfrm>
            <a:off x="620487" y="819443"/>
            <a:ext cx="10776856" cy="5978560"/>
          </a:xfrm>
          <a:prstGeom prst="rect">
            <a:avLst/>
          </a:prstGeom>
          <a:noFill/>
        </p:spPr>
        <p:txBody>
          <a:bodyPr wrap="square" rtlCol="0">
            <a:spAutoFit/>
          </a:bodyPr>
          <a:lstStyle/>
          <a:p>
            <a:pPr marR="134620" lvl="0" algn="just">
              <a:lnSpc>
                <a:spcPct val="102000"/>
              </a:lnSpc>
              <a:buSzPts val="1100"/>
              <a:tabLst>
                <a:tab pos="383540" algn="l"/>
              </a:tabLst>
            </a:pPr>
            <a:r>
              <a:rPr lang="pt-BR" sz="2500" b="1" dirty="0"/>
              <a:t>Nível I</a:t>
            </a:r>
            <a:r>
              <a:rPr lang="pt-BR" sz="2500" dirty="0"/>
              <a:t>: </a:t>
            </a:r>
            <a:r>
              <a:rPr lang="pt-BR" sz="2500" b="1" dirty="0"/>
              <a:t>Periodicidade anual</a:t>
            </a:r>
            <a:r>
              <a:rPr lang="pt-BR" sz="2500" dirty="0"/>
              <a:t>, contemplando pelo menos as informações referidas nas alíneas “a”, “b” e “c” e “d” acima. </a:t>
            </a:r>
          </a:p>
          <a:p>
            <a:pPr marR="134620" lvl="0" algn="just">
              <a:lnSpc>
                <a:spcPct val="102000"/>
              </a:lnSpc>
              <a:buSzPts val="1100"/>
              <a:tabLst>
                <a:tab pos="383540" algn="l"/>
              </a:tabLst>
            </a:pPr>
            <a:endParaRPr lang="pt-BR" sz="2500" dirty="0"/>
          </a:p>
          <a:p>
            <a:pPr marR="134620" lvl="0" algn="just">
              <a:lnSpc>
                <a:spcPct val="102000"/>
              </a:lnSpc>
              <a:buSzPts val="1100"/>
              <a:tabLst>
                <a:tab pos="383540" algn="l"/>
              </a:tabLst>
            </a:pPr>
            <a:r>
              <a:rPr lang="pt-BR" sz="2500" b="1" dirty="0"/>
              <a:t>Nível II</a:t>
            </a:r>
            <a:r>
              <a:rPr lang="pt-BR" sz="2500" dirty="0"/>
              <a:t>: </a:t>
            </a:r>
            <a:r>
              <a:rPr lang="pt-BR" sz="2500" b="1" dirty="0"/>
              <a:t>Periodicidade anual</a:t>
            </a:r>
            <a:r>
              <a:rPr lang="pt-BR" sz="2500" dirty="0"/>
              <a:t>, contemplando pelo menos as informações referidas nas alíneas “a”, “b”, “c”, “d” e “e” acima. </a:t>
            </a:r>
          </a:p>
          <a:p>
            <a:pPr marR="134620" lvl="0" algn="just">
              <a:lnSpc>
                <a:spcPct val="102000"/>
              </a:lnSpc>
              <a:buSzPts val="1100"/>
              <a:tabLst>
                <a:tab pos="383540" algn="l"/>
              </a:tabLst>
            </a:pPr>
            <a:endParaRPr lang="pt-BR" sz="2500" b="1" dirty="0"/>
          </a:p>
          <a:p>
            <a:pPr marR="134620" lvl="0" algn="just">
              <a:lnSpc>
                <a:spcPct val="102000"/>
              </a:lnSpc>
              <a:buSzPts val="1100"/>
              <a:tabLst>
                <a:tab pos="383540" algn="l"/>
              </a:tabLst>
            </a:pPr>
            <a:r>
              <a:rPr lang="pt-BR" sz="2500" b="1" dirty="0"/>
              <a:t>Nível III</a:t>
            </a:r>
            <a:r>
              <a:rPr lang="pt-BR" sz="2500" dirty="0"/>
              <a:t>: </a:t>
            </a:r>
            <a:r>
              <a:rPr lang="pt-BR" sz="2500" b="1" dirty="0"/>
              <a:t>Periodicidade semestral</a:t>
            </a:r>
            <a:r>
              <a:rPr lang="pt-BR" sz="2500" dirty="0"/>
              <a:t>, contemplando pelo menos as informações referidas em todas as alíneas acima.</a:t>
            </a:r>
          </a:p>
          <a:p>
            <a:pPr marR="134620" lvl="0" algn="just">
              <a:lnSpc>
                <a:spcPct val="102000"/>
              </a:lnSpc>
              <a:buSzPts val="1100"/>
              <a:tabLst>
                <a:tab pos="383540" algn="l"/>
              </a:tabLst>
            </a:pPr>
            <a:endParaRPr lang="pt-BR" sz="2500" dirty="0"/>
          </a:p>
          <a:p>
            <a:pPr marR="134620" lvl="0" algn="just">
              <a:lnSpc>
                <a:spcPct val="102000"/>
              </a:lnSpc>
              <a:buSzPts val="1100"/>
              <a:tabLst>
                <a:tab pos="383540" algn="l"/>
              </a:tabLst>
            </a:pPr>
            <a:r>
              <a:rPr lang="pt-BR" sz="2500" b="1" dirty="0"/>
              <a:t>Nível IV: Periodicidade trimestral</a:t>
            </a:r>
            <a:r>
              <a:rPr lang="pt-BR" sz="2500" dirty="0"/>
              <a:t>, contemplando pelo menos as informações referidas em todas as alíneas acima.</a:t>
            </a:r>
            <a:endParaRPr lang="pt-BR" sz="2500" spc="-5" dirty="0">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3892559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4093050-B811-41E4-5C33-379A45AC481A}"/>
              </a:ext>
            </a:extLst>
          </p:cNvPr>
          <p:cNvSpPr>
            <a:spLocks noGrp="1"/>
          </p:cNvSpPr>
          <p:nvPr>
            <p:ph type="title"/>
          </p:nvPr>
        </p:nvSpPr>
        <p:spPr>
          <a:xfrm>
            <a:off x="343529" y="525056"/>
            <a:ext cx="5190897" cy="350920"/>
          </a:xfrm>
        </p:spPr>
        <p:txBody>
          <a:bodyPr>
            <a:noAutofit/>
          </a:bodyPr>
          <a:lstStyle/>
          <a:p>
            <a:r>
              <a:rPr lang="pt-BR" sz="2400" b="1" dirty="0"/>
              <a:t>Prazo para Comprovação da Certificação</a:t>
            </a:r>
          </a:p>
        </p:txBody>
      </p:sp>
      <p:sp>
        <p:nvSpPr>
          <p:cNvPr id="3" name="Espaço Reservado para Número de Slide 2">
            <a:extLst>
              <a:ext uri="{FF2B5EF4-FFF2-40B4-BE49-F238E27FC236}">
                <a16:creationId xmlns:a16="http://schemas.microsoft.com/office/drawing/2014/main" id="{0483B700-F564-EF4F-94DF-9411975AECE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8BE0F2-8142-4B56-8E1D-9C5515662535}" type="slidenum">
              <a:rPr kumimoji="0" lang="pt-BR"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pt-BR"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15" name="CaixaDeTexto 14">
            <a:extLst>
              <a:ext uri="{FF2B5EF4-FFF2-40B4-BE49-F238E27FC236}">
                <a16:creationId xmlns:a16="http://schemas.microsoft.com/office/drawing/2014/main" id="{E4DC507A-65E5-4A7C-20B0-F5DC221B48FF}"/>
              </a:ext>
            </a:extLst>
          </p:cNvPr>
          <p:cNvSpPr txBox="1"/>
          <p:nvPr/>
        </p:nvSpPr>
        <p:spPr>
          <a:xfrm>
            <a:off x="216075" y="3410320"/>
            <a:ext cx="11618755" cy="1292662"/>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pt-BR" sz="2000" b="0" i="0" u="none" strike="noStrike" kern="1200" cap="none" spc="0" normalizeH="0" baseline="0" noProof="0" dirty="0">
                <a:ln>
                  <a:noFill/>
                </a:ln>
                <a:solidFill>
                  <a:prstClr val="black"/>
                </a:solidFill>
                <a:effectLst/>
                <a:uLnTx/>
                <a:uFillTx/>
                <a:latin typeface="Calibri" panose="020F0502020204030204"/>
                <a:ea typeface="+mn-ea"/>
                <a:cs typeface="+mn-cs"/>
              </a:rPr>
              <a:t>Até 30/07/2024, continua válida a certificação prévia para Gestor dos Recursos e maioria dos membros do Comitê de Investimentos, com recursos superiores a R$ 5 milhões, conforme art. 283 da Portaria MTP nº 1.467/2022</a:t>
            </a:r>
          </a:p>
        </p:txBody>
      </p:sp>
      <p:sp>
        <p:nvSpPr>
          <p:cNvPr id="16" name="CaixaDeTexto 15">
            <a:extLst>
              <a:ext uri="{FF2B5EF4-FFF2-40B4-BE49-F238E27FC236}">
                <a16:creationId xmlns:a16="http://schemas.microsoft.com/office/drawing/2014/main" id="{BE98193D-F5C6-B036-B896-0DFB12F0E186}"/>
              </a:ext>
            </a:extLst>
          </p:cNvPr>
          <p:cNvSpPr txBox="1"/>
          <p:nvPr/>
        </p:nvSpPr>
        <p:spPr>
          <a:xfrm>
            <a:off x="216075" y="4702982"/>
            <a:ext cx="11759850" cy="707886"/>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pt-BR" sz="18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pt-BR" sz="2000" b="0" i="0" u="none" strike="noStrike" kern="1200" cap="none" spc="0" normalizeH="0" baseline="0" noProof="0" dirty="0">
                <a:ln>
                  <a:noFill/>
                </a:ln>
                <a:solidFill>
                  <a:prstClr val="black"/>
                </a:solidFill>
                <a:effectLst/>
                <a:uLnTx/>
                <a:uFillTx/>
                <a:latin typeface="Calibri" panose="020F0502020204030204"/>
                <a:ea typeface="+mn-ea"/>
                <a:cs typeface="+mn-cs"/>
              </a:rPr>
              <a:t>É facultativa a constituição do Comitê de Investimentos para RPPS com menos de R$ 5 milhões, conforme art. 280 da Portaria MTP nº 1.467/2022</a:t>
            </a:r>
          </a:p>
        </p:txBody>
      </p:sp>
      <p:pic>
        <p:nvPicPr>
          <p:cNvPr id="4" name="Imagem 3">
            <a:extLst>
              <a:ext uri="{FF2B5EF4-FFF2-40B4-BE49-F238E27FC236}">
                <a16:creationId xmlns:a16="http://schemas.microsoft.com/office/drawing/2014/main" id="{968892C5-1890-32B0-E533-FC02A47F33CD}"/>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917007" y="134809"/>
            <a:ext cx="2715330" cy="325839"/>
          </a:xfrm>
          <a:prstGeom prst="rect">
            <a:avLst/>
          </a:prstGeom>
        </p:spPr>
      </p:pic>
      <p:sp>
        <p:nvSpPr>
          <p:cNvPr id="10" name="CaixaDeTexto 9">
            <a:extLst>
              <a:ext uri="{FF2B5EF4-FFF2-40B4-BE49-F238E27FC236}">
                <a16:creationId xmlns:a16="http://schemas.microsoft.com/office/drawing/2014/main" id="{B3E559F3-8170-7B52-AA55-AA5A64789F9A}"/>
              </a:ext>
            </a:extLst>
          </p:cNvPr>
          <p:cNvSpPr txBox="1"/>
          <p:nvPr/>
        </p:nvSpPr>
        <p:spPr>
          <a:xfrm>
            <a:off x="216075" y="1639805"/>
            <a:ext cx="11010271" cy="1569660"/>
          </a:xfrm>
          <a:prstGeom prst="rect">
            <a:avLst/>
          </a:prstGeom>
          <a:noFill/>
        </p:spPr>
        <p:txBody>
          <a:bodyPr wrap="square" rtlCol="0">
            <a:spAutoFit/>
          </a:bodyPr>
          <a:lstStyle/>
          <a:p>
            <a:r>
              <a:rPr lang="pt-BR" sz="2400" b="1" dirty="0"/>
              <a:t>PRIMEIRO BATIMENTO PRA FINS DE CRP EM 31/07/2024- Todos os requisitos</a:t>
            </a:r>
          </a:p>
          <a:p>
            <a:endParaRPr lang="pt-BR" sz="2400" dirty="0"/>
          </a:p>
          <a:p>
            <a:r>
              <a:rPr lang="pt-BR" sz="2400" dirty="0"/>
              <a:t>PRORROGAÇÃO DO INCENTIVO DA CERTIFICAÇÃO BÁSICA ATÉ DEZEMBRO DE 2025</a:t>
            </a:r>
          </a:p>
          <a:p>
            <a:r>
              <a:rPr lang="pt-BR" sz="2400" dirty="0"/>
              <a:t>REUNIÃO CNRPPS EM 02/04/2024</a:t>
            </a:r>
          </a:p>
        </p:txBody>
      </p:sp>
      <p:pic>
        <p:nvPicPr>
          <p:cNvPr id="1026" name="Picture 2" descr="Diploma ou certificado A3 | Mais que uma Gráfica Online | Imprimir.shop">
            <a:extLst>
              <a:ext uri="{FF2B5EF4-FFF2-40B4-BE49-F238E27FC236}">
                <a16:creationId xmlns:a16="http://schemas.microsoft.com/office/drawing/2014/main" id="{3C248915-0047-F436-EFDD-B987C2ACFD4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0609" y="178968"/>
            <a:ext cx="1754592" cy="1420950"/>
          </a:xfrm>
          <a:prstGeom prst="rect">
            <a:avLst/>
          </a:prstGeom>
          <a:noFill/>
          <a:extLst>
            <a:ext uri="{909E8E84-426E-40DD-AFC4-6F175D3DCCD1}">
              <a14:hiddenFill xmlns:a14="http://schemas.microsoft.com/office/drawing/2010/main">
                <a:solidFill>
                  <a:srgbClr val="FFFFFF"/>
                </a:solidFill>
              </a14:hiddenFill>
            </a:ext>
          </a:extLst>
        </p:spPr>
      </p:pic>
      <p:sp>
        <p:nvSpPr>
          <p:cNvPr id="5" name="CaixaDeTexto 4">
            <a:extLst>
              <a:ext uri="{FF2B5EF4-FFF2-40B4-BE49-F238E27FC236}">
                <a16:creationId xmlns:a16="http://schemas.microsoft.com/office/drawing/2014/main" id="{F058B967-D8BD-D837-A279-76BBB85E95EC}"/>
              </a:ext>
            </a:extLst>
          </p:cNvPr>
          <p:cNvSpPr txBox="1"/>
          <p:nvPr/>
        </p:nvSpPr>
        <p:spPr>
          <a:xfrm>
            <a:off x="224607" y="5764811"/>
            <a:ext cx="11227164" cy="461665"/>
          </a:xfrm>
          <a:prstGeom prst="rect">
            <a:avLst/>
          </a:prstGeom>
          <a:noFill/>
        </p:spPr>
        <p:txBody>
          <a:bodyPr wrap="square" rtlCol="0">
            <a:spAutoFit/>
          </a:bodyPr>
          <a:lstStyle/>
          <a:p>
            <a:r>
              <a:rPr lang="pt-BR" sz="2400" dirty="0">
                <a:latin typeface="Calibri" panose="020F0502020204030204" pitchFamily="34" charset="0"/>
                <a:ea typeface="Calibri" panose="020F0502020204030204" pitchFamily="34" charset="0"/>
                <a:cs typeface="Calibri" panose="020F0502020204030204" pitchFamily="34" charset="0"/>
              </a:rPr>
              <a:t>Aceitas até a validade as certificações emitidas até 31/03/2022 ( CPA, CEAS, ICSS </a:t>
            </a:r>
            <a:r>
              <a:rPr lang="pt-BR" sz="2400" dirty="0" err="1">
                <a:latin typeface="Calibri" panose="020F0502020204030204" pitchFamily="34" charset="0"/>
                <a:ea typeface="Calibri" panose="020F0502020204030204" pitchFamily="34" charset="0"/>
                <a:cs typeface="Calibri" panose="020F0502020204030204" pitchFamily="34" charset="0"/>
              </a:rPr>
              <a:t>etc</a:t>
            </a:r>
            <a:r>
              <a:rPr lang="pt-BR" sz="2400">
                <a:latin typeface="Calibri" panose="020F0502020204030204" pitchFamily="34" charset="0"/>
                <a:ea typeface="Calibri" panose="020F0502020204030204" pitchFamily="34" charset="0"/>
                <a:cs typeface="Calibri" panose="020F0502020204030204" pitchFamily="34" charset="0"/>
              </a:rPr>
              <a:t>)</a:t>
            </a:r>
            <a:endParaRPr lang="pt-BR" sz="24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8098179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descr="Forma&#10;&#10;Descrição gerada automaticamente com confiança baixa">
            <a:extLst>
              <a:ext uri="{FF2B5EF4-FFF2-40B4-BE49-F238E27FC236}">
                <a16:creationId xmlns:a16="http://schemas.microsoft.com/office/drawing/2014/main" id="{52EE4E4E-E171-C88F-842E-840B608AE1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6" name="Imagem 5">
            <a:extLst>
              <a:ext uri="{FF2B5EF4-FFF2-40B4-BE49-F238E27FC236}">
                <a16:creationId xmlns:a16="http://schemas.microsoft.com/office/drawing/2014/main" id="{288140CF-00E2-453B-4189-B42FB18D6818}"/>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9936417" y="265702"/>
            <a:ext cx="1876525" cy="225183"/>
          </a:xfrm>
          <a:prstGeom prst="rect">
            <a:avLst/>
          </a:prstGeom>
        </p:spPr>
      </p:pic>
      <p:sp>
        <p:nvSpPr>
          <p:cNvPr id="2" name="CaixaDeTexto 1">
            <a:extLst>
              <a:ext uri="{FF2B5EF4-FFF2-40B4-BE49-F238E27FC236}">
                <a16:creationId xmlns:a16="http://schemas.microsoft.com/office/drawing/2014/main" id="{EA9F5A0C-F042-835C-A914-72E6BEBEBDB6}"/>
              </a:ext>
            </a:extLst>
          </p:cNvPr>
          <p:cNvSpPr txBox="1"/>
          <p:nvPr/>
        </p:nvSpPr>
        <p:spPr>
          <a:xfrm>
            <a:off x="544286" y="378293"/>
            <a:ext cx="6368142" cy="523220"/>
          </a:xfrm>
          <a:prstGeom prst="rect">
            <a:avLst/>
          </a:prstGeom>
          <a:noFill/>
        </p:spPr>
        <p:txBody>
          <a:bodyPr wrap="square" rtlCol="0">
            <a:spAutoFit/>
          </a:bodyPr>
          <a:lstStyle/>
          <a:p>
            <a:r>
              <a:rPr lang="pt-BR" sz="2800" b="1" dirty="0">
                <a:latin typeface="Calibri" panose="020F0502020204030204" pitchFamily="34" charset="0"/>
                <a:ea typeface="Calibri" panose="020F0502020204030204" pitchFamily="34" charset="0"/>
                <a:cs typeface="Calibri" panose="020F0502020204030204" pitchFamily="34" charset="0"/>
              </a:rPr>
              <a:t>Transparência</a:t>
            </a:r>
            <a:r>
              <a:rPr lang="pt-BR" sz="2800" dirty="0">
                <a:latin typeface="Calibri" panose="020F0502020204030204" pitchFamily="34" charset="0"/>
                <a:ea typeface="Calibri" panose="020F0502020204030204" pitchFamily="34" charset="0"/>
                <a:cs typeface="Calibri" panose="020F0502020204030204" pitchFamily="34" charset="0"/>
              </a:rPr>
              <a:t> </a:t>
            </a:r>
          </a:p>
        </p:txBody>
      </p:sp>
      <p:sp>
        <p:nvSpPr>
          <p:cNvPr id="4" name="CaixaDeTexto 3">
            <a:extLst>
              <a:ext uri="{FF2B5EF4-FFF2-40B4-BE49-F238E27FC236}">
                <a16:creationId xmlns:a16="http://schemas.microsoft.com/office/drawing/2014/main" id="{EF59164B-1841-0D0B-11DA-6E2D67DEF7CE}"/>
              </a:ext>
            </a:extLst>
          </p:cNvPr>
          <p:cNvSpPr txBox="1"/>
          <p:nvPr/>
        </p:nvSpPr>
        <p:spPr>
          <a:xfrm>
            <a:off x="315687" y="1306285"/>
            <a:ext cx="11277600" cy="4467057"/>
          </a:xfrm>
          <a:prstGeom prst="rect">
            <a:avLst/>
          </a:prstGeom>
          <a:noFill/>
        </p:spPr>
        <p:txBody>
          <a:bodyPr wrap="square" rtlCol="0">
            <a:spAutoFit/>
          </a:bodyPr>
          <a:lstStyle/>
          <a:p>
            <a:pPr marL="225425" marR="135255" indent="337820" algn="just">
              <a:lnSpc>
                <a:spcPct val="150000"/>
              </a:lnSpc>
              <a:spcAft>
                <a:spcPts val="0"/>
              </a:spcAft>
            </a:pPr>
            <a:r>
              <a:rPr lang="pt-PT" sz="2400" dirty="0">
                <a:effectLst/>
                <a:latin typeface="Calibri" panose="020F0502020204030204" pitchFamily="34" charset="0"/>
                <a:ea typeface="Calibri" panose="020F0502020204030204" pitchFamily="34" charset="0"/>
                <a:cs typeface="Calibri" panose="020F0502020204030204" pitchFamily="34" charset="0"/>
              </a:rPr>
              <a:t>Na Administração Pública a transparência é desdobramento do princípio da publicidade e tem sido gradualmente fortalecida por novos diplomas legislativos, dentre os quais pode ser</a:t>
            </a:r>
            <a:r>
              <a:rPr lang="pt-PT" sz="2400" spc="400" dirty="0">
                <a:effectLst/>
                <a:latin typeface="Calibri" panose="020F0502020204030204" pitchFamily="34" charset="0"/>
                <a:ea typeface="Calibri" panose="020F0502020204030204" pitchFamily="34" charset="0"/>
                <a:cs typeface="Calibri" panose="020F0502020204030204" pitchFamily="34" charset="0"/>
              </a:rPr>
              <a:t> </a:t>
            </a:r>
            <a:r>
              <a:rPr lang="pt-PT" sz="2400" dirty="0">
                <a:effectLst/>
                <a:latin typeface="Calibri" panose="020F0502020204030204" pitchFamily="34" charset="0"/>
                <a:ea typeface="Calibri" panose="020F0502020204030204" pitchFamily="34" charset="0"/>
                <a:cs typeface="Calibri" panose="020F0502020204030204" pitchFamily="34" charset="0"/>
              </a:rPr>
              <a:t>citada a Lei nº 12.527/2011 - Lei de Acesso à Informação - LAI, que estabeleceu importantes diretrizes, como: a observância da publicidade como preceito geral e do sigilo como exceção; a divulgação de informações de interesse público, independentemente de solicitação; a utilização</a:t>
            </a:r>
            <a:r>
              <a:rPr lang="pt-PT" sz="2400" spc="400" dirty="0">
                <a:effectLst/>
                <a:latin typeface="Calibri" panose="020F0502020204030204" pitchFamily="34" charset="0"/>
                <a:ea typeface="Calibri" panose="020F0502020204030204" pitchFamily="34" charset="0"/>
                <a:cs typeface="Calibri" panose="020F0502020204030204" pitchFamily="34" charset="0"/>
              </a:rPr>
              <a:t> </a:t>
            </a:r>
            <a:r>
              <a:rPr lang="pt-PT" sz="2400" dirty="0">
                <a:effectLst/>
                <a:latin typeface="Calibri" panose="020F0502020204030204" pitchFamily="34" charset="0"/>
                <a:ea typeface="Calibri" panose="020F0502020204030204" pitchFamily="34" charset="0"/>
                <a:cs typeface="Calibri" panose="020F0502020204030204" pitchFamily="34" charset="0"/>
              </a:rPr>
              <a:t>de</a:t>
            </a:r>
            <a:r>
              <a:rPr lang="pt-PT" sz="2400" spc="140" dirty="0">
                <a:effectLst/>
                <a:latin typeface="Calibri" panose="020F0502020204030204" pitchFamily="34" charset="0"/>
                <a:ea typeface="Calibri" panose="020F0502020204030204" pitchFamily="34" charset="0"/>
                <a:cs typeface="Calibri" panose="020F0502020204030204" pitchFamily="34" charset="0"/>
              </a:rPr>
              <a:t> </a:t>
            </a:r>
            <a:r>
              <a:rPr lang="pt-PT" sz="2400" dirty="0">
                <a:effectLst/>
                <a:latin typeface="Calibri" panose="020F0502020204030204" pitchFamily="34" charset="0"/>
                <a:ea typeface="Calibri" panose="020F0502020204030204" pitchFamily="34" charset="0"/>
                <a:cs typeface="Calibri" panose="020F0502020204030204" pitchFamily="34" charset="0"/>
              </a:rPr>
              <a:t>meios</a:t>
            </a:r>
            <a:r>
              <a:rPr lang="pt-PT" sz="2400" spc="110" dirty="0">
                <a:effectLst/>
                <a:latin typeface="Calibri" panose="020F0502020204030204" pitchFamily="34" charset="0"/>
                <a:ea typeface="Calibri" panose="020F0502020204030204" pitchFamily="34" charset="0"/>
                <a:cs typeface="Calibri" panose="020F0502020204030204" pitchFamily="34" charset="0"/>
              </a:rPr>
              <a:t> </a:t>
            </a:r>
            <a:r>
              <a:rPr lang="pt-PT" sz="2400" dirty="0">
                <a:effectLst/>
                <a:latin typeface="Calibri" panose="020F0502020204030204" pitchFamily="34" charset="0"/>
                <a:ea typeface="Calibri" panose="020F0502020204030204" pitchFamily="34" charset="0"/>
                <a:cs typeface="Calibri" panose="020F0502020204030204" pitchFamily="34" charset="0"/>
              </a:rPr>
              <a:t>de</a:t>
            </a:r>
            <a:r>
              <a:rPr lang="pt-PT" sz="2400" spc="125" dirty="0">
                <a:effectLst/>
                <a:latin typeface="Calibri" panose="020F0502020204030204" pitchFamily="34" charset="0"/>
                <a:ea typeface="Calibri" panose="020F0502020204030204" pitchFamily="34" charset="0"/>
                <a:cs typeface="Calibri" panose="020F0502020204030204" pitchFamily="34" charset="0"/>
              </a:rPr>
              <a:t> </a:t>
            </a:r>
            <a:r>
              <a:rPr lang="pt-PT" sz="2400" dirty="0">
                <a:effectLst/>
                <a:latin typeface="Calibri" panose="020F0502020204030204" pitchFamily="34" charset="0"/>
                <a:ea typeface="Calibri" panose="020F0502020204030204" pitchFamily="34" charset="0"/>
                <a:cs typeface="Calibri" panose="020F0502020204030204" pitchFamily="34" charset="0"/>
              </a:rPr>
              <a:t>comunicação</a:t>
            </a:r>
            <a:r>
              <a:rPr lang="pt-PT" sz="2400" spc="125" dirty="0">
                <a:effectLst/>
                <a:latin typeface="Calibri" panose="020F0502020204030204" pitchFamily="34" charset="0"/>
                <a:ea typeface="Calibri" panose="020F0502020204030204" pitchFamily="34" charset="0"/>
                <a:cs typeface="Calibri" panose="020F0502020204030204" pitchFamily="34" charset="0"/>
              </a:rPr>
              <a:t> </a:t>
            </a:r>
            <a:r>
              <a:rPr lang="pt-PT" sz="2400" dirty="0">
                <a:effectLst/>
                <a:latin typeface="Calibri" panose="020F0502020204030204" pitchFamily="34" charset="0"/>
                <a:ea typeface="Calibri" panose="020F0502020204030204" pitchFamily="34" charset="0"/>
                <a:cs typeface="Calibri" panose="020F0502020204030204" pitchFamily="34" charset="0"/>
              </a:rPr>
              <a:t>viabilizados</a:t>
            </a:r>
            <a:r>
              <a:rPr lang="pt-PT" sz="2400" spc="125" dirty="0">
                <a:effectLst/>
                <a:latin typeface="Calibri" panose="020F0502020204030204" pitchFamily="34" charset="0"/>
                <a:ea typeface="Calibri" panose="020F0502020204030204" pitchFamily="34" charset="0"/>
                <a:cs typeface="Calibri" panose="020F0502020204030204" pitchFamily="34" charset="0"/>
              </a:rPr>
              <a:t> </a:t>
            </a:r>
            <a:r>
              <a:rPr lang="pt-PT" sz="2400" dirty="0">
                <a:effectLst/>
                <a:latin typeface="Calibri" panose="020F0502020204030204" pitchFamily="34" charset="0"/>
                <a:ea typeface="Calibri" panose="020F0502020204030204" pitchFamily="34" charset="0"/>
                <a:cs typeface="Calibri" panose="020F0502020204030204" pitchFamily="34" charset="0"/>
              </a:rPr>
              <a:t>pela</a:t>
            </a:r>
            <a:r>
              <a:rPr lang="pt-PT" sz="2400" spc="110" dirty="0">
                <a:effectLst/>
                <a:latin typeface="Calibri" panose="020F0502020204030204" pitchFamily="34" charset="0"/>
                <a:ea typeface="Calibri" panose="020F0502020204030204" pitchFamily="34" charset="0"/>
                <a:cs typeface="Calibri" panose="020F0502020204030204" pitchFamily="34" charset="0"/>
              </a:rPr>
              <a:t> </a:t>
            </a:r>
            <a:r>
              <a:rPr lang="pt-PT" sz="2400" dirty="0">
                <a:effectLst/>
                <a:latin typeface="Calibri" panose="020F0502020204030204" pitchFamily="34" charset="0"/>
                <a:ea typeface="Calibri" panose="020F0502020204030204" pitchFamily="34" charset="0"/>
                <a:cs typeface="Calibri" panose="020F0502020204030204" pitchFamily="34" charset="0"/>
              </a:rPr>
              <a:t>tecnologia</a:t>
            </a:r>
            <a:r>
              <a:rPr lang="pt-PT" sz="2400" spc="125" dirty="0">
                <a:effectLst/>
                <a:latin typeface="Calibri" panose="020F0502020204030204" pitchFamily="34" charset="0"/>
                <a:ea typeface="Calibri" panose="020F0502020204030204" pitchFamily="34" charset="0"/>
                <a:cs typeface="Calibri" panose="020F0502020204030204" pitchFamily="34" charset="0"/>
              </a:rPr>
              <a:t> </a:t>
            </a:r>
            <a:r>
              <a:rPr lang="pt-PT" sz="2400" dirty="0">
                <a:effectLst/>
                <a:latin typeface="Calibri" panose="020F0502020204030204" pitchFamily="34" charset="0"/>
                <a:ea typeface="Calibri" panose="020F0502020204030204" pitchFamily="34" charset="0"/>
                <a:cs typeface="Calibri" panose="020F0502020204030204" pitchFamily="34" charset="0"/>
              </a:rPr>
              <a:t>da</a:t>
            </a:r>
            <a:r>
              <a:rPr lang="pt-PT" sz="2400" spc="125" dirty="0">
                <a:effectLst/>
                <a:latin typeface="Calibri" panose="020F0502020204030204" pitchFamily="34" charset="0"/>
                <a:ea typeface="Calibri" panose="020F0502020204030204" pitchFamily="34" charset="0"/>
                <a:cs typeface="Calibri" panose="020F0502020204030204" pitchFamily="34" charset="0"/>
              </a:rPr>
              <a:t> </a:t>
            </a:r>
            <a:r>
              <a:rPr lang="pt-PT" sz="2400" dirty="0">
                <a:effectLst/>
                <a:latin typeface="Calibri" panose="020F0502020204030204" pitchFamily="34" charset="0"/>
                <a:ea typeface="Calibri" panose="020F0502020204030204" pitchFamily="34" charset="0"/>
                <a:cs typeface="Calibri" panose="020F0502020204030204" pitchFamily="34" charset="0"/>
              </a:rPr>
              <a:t>informação;</a:t>
            </a:r>
            <a:r>
              <a:rPr lang="pt-PT" sz="2400" spc="110" dirty="0">
                <a:effectLst/>
                <a:latin typeface="Calibri" panose="020F0502020204030204" pitchFamily="34" charset="0"/>
                <a:ea typeface="Calibri" panose="020F0502020204030204" pitchFamily="34" charset="0"/>
                <a:cs typeface="Calibri" panose="020F0502020204030204" pitchFamily="34" charset="0"/>
              </a:rPr>
              <a:t> </a:t>
            </a:r>
            <a:r>
              <a:rPr lang="pt-PT" sz="2400" dirty="0">
                <a:effectLst/>
                <a:latin typeface="Calibri" panose="020F0502020204030204" pitchFamily="34" charset="0"/>
                <a:ea typeface="Calibri" panose="020F0502020204030204" pitchFamily="34" charset="0"/>
                <a:cs typeface="Calibri" panose="020F0502020204030204" pitchFamily="34" charset="0"/>
              </a:rPr>
              <a:t>o</a:t>
            </a:r>
            <a:r>
              <a:rPr lang="pt-PT" sz="2400" spc="110" dirty="0">
                <a:effectLst/>
                <a:latin typeface="Calibri" panose="020F0502020204030204" pitchFamily="34" charset="0"/>
                <a:ea typeface="Calibri" panose="020F0502020204030204" pitchFamily="34" charset="0"/>
                <a:cs typeface="Calibri" panose="020F0502020204030204" pitchFamily="34" charset="0"/>
              </a:rPr>
              <a:t> </a:t>
            </a:r>
            <a:r>
              <a:rPr lang="pt-PT" sz="2400" dirty="0">
                <a:effectLst/>
                <a:latin typeface="Calibri" panose="020F0502020204030204" pitchFamily="34" charset="0"/>
                <a:ea typeface="Calibri" panose="020F0502020204030204" pitchFamily="34" charset="0"/>
                <a:cs typeface="Calibri" panose="020F0502020204030204" pitchFamily="34" charset="0"/>
              </a:rPr>
              <a:t>fomento</a:t>
            </a:r>
            <a:r>
              <a:rPr lang="pt-PT" sz="2400" spc="125" dirty="0">
                <a:effectLst/>
                <a:latin typeface="Calibri" panose="020F0502020204030204" pitchFamily="34" charset="0"/>
                <a:ea typeface="Calibri" panose="020F0502020204030204" pitchFamily="34" charset="0"/>
                <a:cs typeface="Calibri" panose="020F0502020204030204" pitchFamily="34" charset="0"/>
              </a:rPr>
              <a:t> </a:t>
            </a:r>
            <a:r>
              <a:rPr lang="pt-PT" sz="2400" dirty="0">
                <a:effectLst/>
                <a:latin typeface="Calibri" panose="020F0502020204030204" pitchFamily="34" charset="0"/>
                <a:ea typeface="Calibri" panose="020F0502020204030204" pitchFamily="34" charset="0"/>
                <a:cs typeface="Calibri" panose="020F0502020204030204" pitchFamily="34" charset="0"/>
              </a:rPr>
              <a:t>a</a:t>
            </a:r>
            <a:r>
              <a:rPr lang="pt-PT" sz="2400" spc="110" dirty="0">
                <a:effectLst/>
                <a:latin typeface="Calibri" panose="020F0502020204030204" pitchFamily="34" charset="0"/>
                <a:ea typeface="Calibri" panose="020F0502020204030204" pitchFamily="34" charset="0"/>
                <a:cs typeface="Calibri" panose="020F0502020204030204" pitchFamily="34" charset="0"/>
              </a:rPr>
              <a:t> </a:t>
            </a:r>
            <a:r>
              <a:rPr lang="pt-PT" sz="2400" dirty="0">
                <a:effectLst/>
                <a:latin typeface="Calibri" panose="020F0502020204030204" pitchFamily="34" charset="0"/>
                <a:ea typeface="Calibri" panose="020F0502020204030204" pitchFamily="34" charset="0"/>
                <a:cs typeface="Calibri" panose="020F0502020204030204" pitchFamily="34" charset="0"/>
              </a:rPr>
              <a:t>uma</a:t>
            </a:r>
            <a:r>
              <a:rPr lang="pt-PT" sz="2400" spc="125" dirty="0">
                <a:effectLst/>
                <a:latin typeface="Calibri" panose="020F0502020204030204" pitchFamily="34" charset="0"/>
                <a:ea typeface="Calibri" panose="020F0502020204030204" pitchFamily="34" charset="0"/>
                <a:cs typeface="Calibri" panose="020F0502020204030204" pitchFamily="34" charset="0"/>
              </a:rPr>
              <a:t> </a:t>
            </a:r>
            <a:r>
              <a:rPr lang="pt-PT" sz="2400" dirty="0">
                <a:effectLst/>
                <a:latin typeface="Calibri" panose="020F0502020204030204" pitchFamily="34" charset="0"/>
                <a:ea typeface="Calibri" panose="020F0502020204030204" pitchFamily="34" charset="0"/>
                <a:cs typeface="Calibri" panose="020F0502020204030204" pitchFamily="34" charset="0"/>
              </a:rPr>
              <a:t>cultura de transparência; o desenvolvimento do controle social.</a:t>
            </a:r>
            <a:endParaRPr lang="pt-BR" sz="2400" dirty="0">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45308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descr="Forma&#10;&#10;Descrição gerada automaticamente com confiança baixa">
            <a:extLst>
              <a:ext uri="{FF2B5EF4-FFF2-40B4-BE49-F238E27FC236}">
                <a16:creationId xmlns:a16="http://schemas.microsoft.com/office/drawing/2014/main" id="{52EE4E4E-E171-C88F-842E-840B608AE1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6" name="Imagem 5">
            <a:extLst>
              <a:ext uri="{FF2B5EF4-FFF2-40B4-BE49-F238E27FC236}">
                <a16:creationId xmlns:a16="http://schemas.microsoft.com/office/drawing/2014/main" id="{288140CF-00E2-453B-4189-B42FB18D6818}"/>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9936417" y="265702"/>
            <a:ext cx="1876525" cy="225183"/>
          </a:xfrm>
          <a:prstGeom prst="rect">
            <a:avLst/>
          </a:prstGeom>
        </p:spPr>
      </p:pic>
      <p:sp>
        <p:nvSpPr>
          <p:cNvPr id="2" name="CaixaDeTexto 1">
            <a:extLst>
              <a:ext uri="{FF2B5EF4-FFF2-40B4-BE49-F238E27FC236}">
                <a16:creationId xmlns:a16="http://schemas.microsoft.com/office/drawing/2014/main" id="{EA9F5A0C-F042-835C-A914-72E6BEBEBDB6}"/>
              </a:ext>
            </a:extLst>
          </p:cNvPr>
          <p:cNvSpPr txBox="1"/>
          <p:nvPr/>
        </p:nvSpPr>
        <p:spPr>
          <a:xfrm>
            <a:off x="544286" y="229275"/>
            <a:ext cx="6368142" cy="523220"/>
          </a:xfrm>
          <a:prstGeom prst="rect">
            <a:avLst/>
          </a:prstGeom>
          <a:noFill/>
        </p:spPr>
        <p:txBody>
          <a:bodyPr wrap="square" rtlCol="0">
            <a:spAutoFit/>
          </a:bodyPr>
          <a:lstStyle/>
          <a:p>
            <a:r>
              <a:rPr lang="pt-BR" sz="2800" b="1" dirty="0">
                <a:latin typeface="Calibri" panose="020F0502020204030204" pitchFamily="34" charset="0"/>
                <a:ea typeface="Calibri" panose="020F0502020204030204" pitchFamily="34" charset="0"/>
                <a:cs typeface="Calibri" panose="020F0502020204030204" pitchFamily="34" charset="0"/>
              </a:rPr>
              <a:t>Transparência</a:t>
            </a:r>
            <a:r>
              <a:rPr lang="pt-BR" sz="2800" dirty="0">
                <a:latin typeface="Calibri" panose="020F0502020204030204" pitchFamily="34" charset="0"/>
                <a:ea typeface="Calibri" panose="020F0502020204030204" pitchFamily="34" charset="0"/>
                <a:cs typeface="Calibri" panose="020F0502020204030204" pitchFamily="34" charset="0"/>
              </a:rPr>
              <a:t> </a:t>
            </a:r>
          </a:p>
        </p:txBody>
      </p:sp>
      <p:sp>
        <p:nvSpPr>
          <p:cNvPr id="7" name="CaixaDeTexto 6">
            <a:extLst>
              <a:ext uri="{FF2B5EF4-FFF2-40B4-BE49-F238E27FC236}">
                <a16:creationId xmlns:a16="http://schemas.microsoft.com/office/drawing/2014/main" id="{BEFF32C0-3C06-3BED-F410-01A4819EDC8A}"/>
              </a:ext>
            </a:extLst>
          </p:cNvPr>
          <p:cNvSpPr txBox="1"/>
          <p:nvPr/>
        </p:nvSpPr>
        <p:spPr>
          <a:xfrm>
            <a:off x="348343" y="714778"/>
            <a:ext cx="11464599" cy="6046271"/>
          </a:xfrm>
          <a:prstGeom prst="rect">
            <a:avLst/>
          </a:prstGeom>
          <a:noFill/>
        </p:spPr>
        <p:txBody>
          <a:bodyPr wrap="square">
            <a:spAutoFit/>
          </a:bodyPr>
          <a:lstStyle/>
          <a:p>
            <a:pPr marL="342900" marR="135255" lvl="0" indent="-342900" algn="just">
              <a:lnSpc>
                <a:spcPct val="150000"/>
              </a:lnSpc>
              <a:spcBef>
                <a:spcPts val="300"/>
              </a:spcBef>
              <a:spcAft>
                <a:spcPts val="0"/>
              </a:spcAft>
              <a:buSzPts val="1100"/>
              <a:buFont typeface="Arial" panose="020B0604020202020204" pitchFamily="34" charset="0"/>
              <a:buChar char="•"/>
              <a:tabLst>
                <a:tab pos="384810" algn="l"/>
              </a:tabLst>
            </a:pPr>
            <a:r>
              <a:rPr lang="pt-PT" sz="2000" spc="-5" dirty="0">
                <a:effectLst/>
                <a:latin typeface="Calibri" panose="020F0502020204030204" pitchFamily="34" charset="0"/>
                <a:ea typeface="Calibri" panose="020F0502020204030204" pitchFamily="34" charset="0"/>
                <a:cs typeface="Calibri" panose="020F0502020204030204" pitchFamily="34" charset="0"/>
              </a:rPr>
              <a:t>Regimentos internos e atas dos órgãos colegiados (Conselho Deliberativo, Conselho Fiscal e Comitê de Investimentos).</a:t>
            </a:r>
            <a:endParaRPr lang="pt-BR" sz="2000" spc="-5" dirty="0">
              <a:effectLst/>
              <a:latin typeface="Calibri" panose="020F0502020204030204" pitchFamily="34" charset="0"/>
              <a:ea typeface="Calibri" panose="020F0502020204030204" pitchFamily="34" charset="0"/>
              <a:cs typeface="Calibri" panose="020F0502020204030204" pitchFamily="34" charset="0"/>
            </a:endParaRPr>
          </a:p>
          <a:p>
            <a:pPr marL="342900" marR="135255" lvl="0" indent="-342900" algn="just">
              <a:lnSpc>
                <a:spcPct val="150000"/>
              </a:lnSpc>
              <a:buSzPts val="1100"/>
              <a:buFont typeface="Arial" panose="020B0604020202020204" pitchFamily="34" charset="0"/>
              <a:buChar char="•"/>
              <a:tabLst>
                <a:tab pos="383540" algn="l"/>
              </a:tabLst>
            </a:pPr>
            <a:r>
              <a:rPr lang="pt-PT" sz="2000" spc="-5" dirty="0">
                <a:effectLst/>
                <a:latin typeface="Calibri" panose="020F0502020204030204" pitchFamily="34" charset="0"/>
                <a:ea typeface="Calibri" panose="020F0502020204030204" pitchFamily="34" charset="0"/>
                <a:cs typeface="Calibri" panose="020F0502020204030204" pitchFamily="34" charset="0"/>
              </a:rPr>
              <a:t>Certidões</a:t>
            </a:r>
            <a:r>
              <a:rPr lang="pt-PT" sz="2000" spc="10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de</a:t>
            </a:r>
            <a:r>
              <a:rPr lang="pt-PT" sz="2000" spc="115"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tributos:</a:t>
            </a:r>
            <a:r>
              <a:rPr lang="pt-PT" sz="2000" spc="115"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Certidão</a:t>
            </a:r>
            <a:r>
              <a:rPr lang="pt-PT" sz="2000" spc="10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de</a:t>
            </a:r>
            <a:r>
              <a:rPr lang="pt-PT" sz="2000" spc="125"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Débitos</a:t>
            </a:r>
            <a:r>
              <a:rPr lang="pt-PT" sz="2000" spc="115"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Relativos</a:t>
            </a:r>
            <a:r>
              <a:rPr lang="pt-PT" sz="2000" spc="115"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a</a:t>
            </a:r>
            <a:r>
              <a:rPr lang="pt-PT" sz="2000" spc="115"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Créditos</a:t>
            </a:r>
            <a:r>
              <a:rPr lang="pt-PT" sz="2000" spc="115"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Tributários</a:t>
            </a:r>
            <a:r>
              <a:rPr lang="pt-PT" sz="2000" spc="115"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Federais e à Dívida Ativa da União e Certidão de Regularidade do FGTS, podendo ser quaisquer certidões: negativa, positiva com efeitos negativa ou positiva.  </a:t>
            </a:r>
            <a:endParaRPr lang="pt-BR" sz="2000" spc="-5" dirty="0">
              <a:effectLst/>
              <a:latin typeface="Calibri" panose="020F0502020204030204" pitchFamily="34" charset="0"/>
              <a:ea typeface="Calibri" panose="020F0502020204030204" pitchFamily="34" charset="0"/>
              <a:cs typeface="Calibri" panose="020F0502020204030204" pitchFamily="34" charset="0"/>
            </a:endParaRPr>
          </a:p>
          <a:p>
            <a:pPr marL="342900" marR="135255" lvl="0" indent="-342900" algn="just">
              <a:lnSpc>
                <a:spcPct val="150000"/>
              </a:lnSpc>
              <a:buSzPts val="1100"/>
              <a:buFont typeface="Arial" panose="020B0604020202020204" pitchFamily="34" charset="0"/>
              <a:buChar char="•"/>
              <a:tabLst>
                <a:tab pos="365125" algn="l"/>
              </a:tabLst>
            </a:pPr>
            <a:r>
              <a:rPr lang="pt-PT" sz="2000" spc="-5" dirty="0">
                <a:effectLst/>
                <a:latin typeface="Calibri" panose="020F0502020204030204" pitchFamily="34" charset="0"/>
                <a:ea typeface="Calibri" panose="020F0502020204030204" pitchFamily="34" charset="0"/>
                <a:cs typeface="Calibri" panose="020F0502020204030204" pitchFamily="34" charset="0"/>
              </a:rPr>
              <a:t>Certificado de Regularidade Previdenciária – CRP, se houver, e links para acesso, no endereço eletrônico da Previdência Social na Internet, ao Extrato Previdenciário e aos demonstrativos obrigatórios previstos no art. 241, III, IV e V, da Portaria MTP nº 1.467/2022.</a:t>
            </a:r>
            <a:endParaRPr lang="pt-BR" sz="2000" spc="-5"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lnSpc>
                <a:spcPct val="150000"/>
              </a:lnSpc>
              <a:buSzPts val="1100"/>
              <a:buFont typeface="Arial" panose="020B0604020202020204" pitchFamily="34" charset="0"/>
              <a:buChar char="•"/>
              <a:tabLst>
                <a:tab pos="375285" algn="l"/>
              </a:tabLst>
            </a:pPr>
            <a:r>
              <a:rPr lang="pt-PT" sz="2000" spc="-5" dirty="0">
                <a:effectLst/>
                <a:latin typeface="Calibri" panose="020F0502020204030204" pitchFamily="34" charset="0"/>
                <a:ea typeface="Calibri" panose="020F0502020204030204" pitchFamily="34" charset="0"/>
                <a:cs typeface="Calibri" panose="020F0502020204030204" pitchFamily="34" charset="0"/>
              </a:rPr>
              <a:t>Relatório</a:t>
            </a:r>
            <a:r>
              <a:rPr lang="pt-PT" sz="2000" spc="2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de</a:t>
            </a:r>
            <a:r>
              <a:rPr lang="pt-PT" sz="2000" spc="55"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Governança</a:t>
            </a:r>
            <a:r>
              <a:rPr lang="pt-PT" sz="2000" spc="40" dirty="0">
                <a:effectLst/>
                <a:latin typeface="Calibri" panose="020F0502020204030204" pitchFamily="34" charset="0"/>
                <a:ea typeface="Calibri" panose="020F0502020204030204" pitchFamily="34" charset="0"/>
                <a:cs typeface="Calibri" panose="020F0502020204030204" pitchFamily="34" charset="0"/>
              </a:rPr>
              <a:t> </a:t>
            </a:r>
            <a:r>
              <a:rPr lang="pt-PT" sz="2000" spc="-10" dirty="0">
                <a:effectLst/>
                <a:latin typeface="Calibri" panose="020F0502020204030204" pitchFamily="34" charset="0"/>
                <a:ea typeface="Calibri" panose="020F0502020204030204" pitchFamily="34" charset="0"/>
                <a:cs typeface="Calibri" panose="020F0502020204030204" pitchFamily="34" charset="0"/>
              </a:rPr>
              <a:t>Corporativa.</a:t>
            </a:r>
            <a:endParaRPr lang="pt-BR" sz="2000" spc="-5"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lnSpc>
                <a:spcPct val="150000"/>
              </a:lnSpc>
              <a:spcBef>
                <a:spcPts val="25"/>
              </a:spcBef>
              <a:spcAft>
                <a:spcPts val="0"/>
              </a:spcAft>
              <a:buSzPts val="1100"/>
              <a:buFont typeface="Arial" panose="020B0604020202020204" pitchFamily="34" charset="0"/>
              <a:buChar char="•"/>
              <a:tabLst>
                <a:tab pos="370840" algn="l"/>
              </a:tabLst>
            </a:pPr>
            <a:r>
              <a:rPr lang="pt-PT" sz="2000" spc="-5" dirty="0">
                <a:effectLst/>
                <a:latin typeface="Calibri" panose="020F0502020204030204" pitchFamily="34" charset="0"/>
                <a:ea typeface="Calibri" panose="020F0502020204030204" pitchFamily="34" charset="0"/>
                <a:cs typeface="Calibri" panose="020F0502020204030204" pitchFamily="34" charset="0"/>
              </a:rPr>
              <a:t>Cronograma</a:t>
            </a:r>
            <a:r>
              <a:rPr lang="pt-PT" sz="2000" spc="15"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de</a:t>
            </a:r>
            <a:r>
              <a:rPr lang="pt-PT" sz="2000" spc="3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ações</a:t>
            </a:r>
            <a:r>
              <a:rPr lang="pt-PT" sz="2000" spc="1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de</a:t>
            </a:r>
            <a:r>
              <a:rPr lang="pt-PT" sz="2000" spc="4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educação</a:t>
            </a:r>
            <a:r>
              <a:rPr lang="pt-PT" sz="2000" spc="20" dirty="0">
                <a:effectLst/>
                <a:latin typeface="Calibri" panose="020F0502020204030204" pitchFamily="34" charset="0"/>
                <a:ea typeface="Calibri" panose="020F0502020204030204" pitchFamily="34" charset="0"/>
                <a:cs typeface="Calibri" panose="020F0502020204030204" pitchFamily="34" charset="0"/>
              </a:rPr>
              <a:t> </a:t>
            </a:r>
            <a:r>
              <a:rPr lang="pt-PT" sz="2000" spc="-10" dirty="0">
                <a:effectLst/>
                <a:latin typeface="Calibri" panose="020F0502020204030204" pitchFamily="34" charset="0"/>
                <a:ea typeface="Calibri" panose="020F0502020204030204" pitchFamily="34" charset="0"/>
                <a:cs typeface="Calibri" panose="020F0502020204030204" pitchFamily="34" charset="0"/>
              </a:rPr>
              <a:t>previdenciária.</a:t>
            </a:r>
            <a:endParaRPr lang="pt-BR" sz="2000" spc="-5" dirty="0">
              <a:effectLst/>
              <a:latin typeface="Calibri" panose="020F0502020204030204" pitchFamily="34" charset="0"/>
              <a:ea typeface="Calibri" panose="020F0502020204030204" pitchFamily="34" charset="0"/>
              <a:cs typeface="Calibri" panose="020F0502020204030204" pitchFamily="34" charset="0"/>
            </a:endParaRPr>
          </a:p>
          <a:p>
            <a:pPr marL="342900" marR="136525" lvl="0" indent="-342900" algn="just">
              <a:lnSpc>
                <a:spcPct val="150000"/>
              </a:lnSpc>
              <a:spcBef>
                <a:spcPts val="35"/>
              </a:spcBef>
              <a:spcAft>
                <a:spcPts val="0"/>
              </a:spcAft>
              <a:buSzPts val="1100"/>
              <a:buFont typeface="Arial" panose="020B0604020202020204" pitchFamily="34" charset="0"/>
              <a:buChar char="•"/>
              <a:tabLst>
                <a:tab pos="373380" algn="l"/>
              </a:tabLst>
            </a:pPr>
            <a:r>
              <a:rPr lang="pt-PT" sz="2000" spc="-5" dirty="0">
                <a:effectLst/>
                <a:latin typeface="Calibri" panose="020F0502020204030204" pitchFamily="34" charset="0"/>
                <a:ea typeface="Calibri" panose="020F0502020204030204" pitchFamily="34" charset="0"/>
                <a:cs typeface="Calibri" panose="020F0502020204030204" pitchFamily="34" charset="0"/>
              </a:rPr>
              <a:t>Cronograma das reuniões dos órgãos colegiados (Conselho Deliberativo, Conselho Fiscal e Comitê de Investimentos).</a:t>
            </a:r>
            <a:endParaRPr lang="pt-BR" sz="2000" spc="-5"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lnSpc>
                <a:spcPct val="150000"/>
              </a:lnSpc>
              <a:buSzPts val="1100"/>
              <a:buFont typeface="Arial" panose="020B0604020202020204" pitchFamily="34" charset="0"/>
              <a:buChar char="•"/>
              <a:tabLst>
                <a:tab pos="367030" algn="l"/>
              </a:tabLst>
            </a:pPr>
            <a:r>
              <a:rPr lang="pt-PT" sz="2000" spc="-5" dirty="0">
                <a:effectLst/>
                <a:latin typeface="Calibri" panose="020F0502020204030204" pitchFamily="34" charset="0"/>
                <a:ea typeface="Calibri" panose="020F0502020204030204" pitchFamily="34" charset="0"/>
                <a:cs typeface="Calibri" panose="020F0502020204030204" pitchFamily="34" charset="0"/>
              </a:rPr>
              <a:t>Código</a:t>
            </a:r>
            <a:r>
              <a:rPr lang="pt-PT" sz="2000" spc="2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de </a:t>
            </a:r>
            <a:r>
              <a:rPr lang="pt-PT" sz="2000" spc="-10" dirty="0">
                <a:effectLst/>
                <a:latin typeface="Calibri" panose="020F0502020204030204" pitchFamily="34" charset="0"/>
                <a:ea typeface="Calibri" panose="020F0502020204030204" pitchFamily="34" charset="0"/>
                <a:cs typeface="Calibri" panose="020F0502020204030204" pitchFamily="34" charset="0"/>
              </a:rPr>
              <a:t>Ética.</a:t>
            </a:r>
            <a:endParaRPr lang="pt-BR" sz="2000" spc="-5" dirty="0">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6624098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descr="Forma&#10;&#10;Descrição gerada automaticamente com confiança baixa">
            <a:extLst>
              <a:ext uri="{FF2B5EF4-FFF2-40B4-BE49-F238E27FC236}">
                <a16:creationId xmlns:a16="http://schemas.microsoft.com/office/drawing/2014/main" id="{52EE4E4E-E171-C88F-842E-840B608AE1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5953" y="227827"/>
            <a:ext cx="12192000" cy="6858000"/>
          </a:xfrm>
          <a:prstGeom prst="rect">
            <a:avLst/>
          </a:prstGeom>
        </p:spPr>
      </p:pic>
      <p:pic>
        <p:nvPicPr>
          <p:cNvPr id="6" name="Imagem 5">
            <a:extLst>
              <a:ext uri="{FF2B5EF4-FFF2-40B4-BE49-F238E27FC236}">
                <a16:creationId xmlns:a16="http://schemas.microsoft.com/office/drawing/2014/main" id="{288140CF-00E2-453B-4189-B42FB18D6818}"/>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9936417" y="265702"/>
            <a:ext cx="1876525" cy="225183"/>
          </a:xfrm>
          <a:prstGeom prst="rect">
            <a:avLst/>
          </a:prstGeom>
        </p:spPr>
      </p:pic>
      <p:sp>
        <p:nvSpPr>
          <p:cNvPr id="2" name="CaixaDeTexto 1">
            <a:extLst>
              <a:ext uri="{FF2B5EF4-FFF2-40B4-BE49-F238E27FC236}">
                <a16:creationId xmlns:a16="http://schemas.microsoft.com/office/drawing/2014/main" id="{EA9F5A0C-F042-835C-A914-72E6BEBEBDB6}"/>
              </a:ext>
            </a:extLst>
          </p:cNvPr>
          <p:cNvSpPr txBox="1"/>
          <p:nvPr/>
        </p:nvSpPr>
        <p:spPr>
          <a:xfrm>
            <a:off x="750965" y="116683"/>
            <a:ext cx="6368142" cy="523220"/>
          </a:xfrm>
          <a:prstGeom prst="rect">
            <a:avLst/>
          </a:prstGeom>
          <a:noFill/>
        </p:spPr>
        <p:txBody>
          <a:bodyPr wrap="square" rtlCol="0">
            <a:spAutoFit/>
          </a:bodyPr>
          <a:lstStyle/>
          <a:p>
            <a:r>
              <a:rPr lang="pt-BR" sz="2800" b="1" dirty="0">
                <a:latin typeface="Calibri" panose="020F0502020204030204" pitchFamily="34" charset="0"/>
                <a:ea typeface="Calibri" panose="020F0502020204030204" pitchFamily="34" charset="0"/>
                <a:cs typeface="Calibri" panose="020F0502020204030204" pitchFamily="34" charset="0"/>
              </a:rPr>
              <a:t>Transparência</a:t>
            </a:r>
            <a:r>
              <a:rPr lang="pt-BR" sz="2800" dirty="0">
                <a:latin typeface="Calibri" panose="020F0502020204030204" pitchFamily="34" charset="0"/>
                <a:ea typeface="Calibri" panose="020F0502020204030204" pitchFamily="34" charset="0"/>
                <a:cs typeface="Calibri" panose="020F0502020204030204" pitchFamily="34" charset="0"/>
              </a:rPr>
              <a:t> </a:t>
            </a:r>
          </a:p>
        </p:txBody>
      </p:sp>
      <p:sp>
        <p:nvSpPr>
          <p:cNvPr id="7" name="CaixaDeTexto 6">
            <a:extLst>
              <a:ext uri="{FF2B5EF4-FFF2-40B4-BE49-F238E27FC236}">
                <a16:creationId xmlns:a16="http://schemas.microsoft.com/office/drawing/2014/main" id="{439BA42A-4DA1-8502-3981-FD14977DD91B}"/>
              </a:ext>
            </a:extLst>
          </p:cNvPr>
          <p:cNvSpPr txBox="1"/>
          <p:nvPr/>
        </p:nvSpPr>
        <p:spPr>
          <a:xfrm>
            <a:off x="750964" y="528760"/>
            <a:ext cx="11061977" cy="6046271"/>
          </a:xfrm>
          <a:prstGeom prst="rect">
            <a:avLst/>
          </a:prstGeom>
          <a:noFill/>
        </p:spPr>
        <p:txBody>
          <a:bodyPr wrap="square">
            <a:spAutoFit/>
          </a:bodyPr>
          <a:lstStyle/>
          <a:p>
            <a:pPr marL="342900" marR="137160" lvl="0" indent="-342900" algn="just">
              <a:lnSpc>
                <a:spcPct val="150000"/>
              </a:lnSpc>
              <a:spcBef>
                <a:spcPts val="35"/>
              </a:spcBef>
              <a:spcAft>
                <a:spcPts val="0"/>
              </a:spcAft>
              <a:buSzPts val="1100"/>
              <a:buFont typeface="Arial" panose="020B0604020202020204" pitchFamily="34" charset="0"/>
              <a:buChar char="•"/>
              <a:tabLst>
                <a:tab pos="390525" algn="l"/>
              </a:tabLst>
            </a:pPr>
            <a:r>
              <a:rPr lang="pt-PT" sz="2000" spc="-5" dirty="0">
                <a:effectLst/>
                <a:latin typeface="Calibri" panose="020F0502020204030204" pitchFamily="34" charset="0"/>
                <a:ea typeface="Calibri" panose="020F0502020204030204" pitchFamily="34" charset="0"/>
                <a:cs typeface="Calibri" panose="020F0502020204030204" pitchFamily="34" charset="0"/>
              </a:rPr>
              <a:t>Demonstrações financeiras e contábeis (periodicidade: Níveis I, II e III - trimestral; Nível IV - </a:t>
            </a:r>
            <a:r>
              <a:rPr lang="pt-PT" sz="2000" spc="-10" dirty="0">
                <a:effectLst/>
                <a:latin typeface="Calibri" panose="020F0502020204030204" pitchFamily="34" charset="0"/>
                <a:ea typeface="Calibri" panose="020F0502020204030204" pitchFamily="34" charset="0"/>
                <a:cs typeface="Calibri" panose="020F0502020204030204" pitchFamily="34" charset="0"/>
              </a:rPr>
              <a:t>mensal).</a:t>
            </a:r>
            <a:endParaRPr lang="pt-BR" sz="2000" spc="-5"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lnSpc>
                <a:spcPct val="150000"/>
              </a:lnSpc>
              <a:buSzPts val="1100"/>
              <a:buFont typeface="Arial" panose="020B0604020202020204" pitchFamily="34" charset="0"/>
              <a:buChar char="•"/>
              <a:tabLst>
                <a:tab pos="332740" algn="l"/>
              </a:tabLst>
            </a:pPr>
            <a:r>
              <a:rPr lang="pt-PT" sz="2000" spc="-5" dirty="0">
                <a:effectLst/>
                <a:latin typeface="Calibri" panose="020F0502020204030204" pitchFamily="34" charset="0"/>
                <a:ea typeface="Calibri" panose="020F0502020204030204" pitchFamily="34" charset="0"/>
                <a:cs typeface="Calibri" panose="020F0502020204030204" pitchFamily="34" charset="0"/>
              </a:rPr>
              <a:t>Avaliação</a:t>
            </a:r>
            <a:r>
              <a:rPr lang="pt-PT" sz="2000" spc="25"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atuarial</a:t>
            </a:r>
            <a:r>
              <a:rPr lang="pt-PT" sz="2000" spc="15" dirty="0">
                <a:effectLst/>
                <a:latin typeface="Calibri" panose="020F0502020204030204" pitchFamily="34" charset="0"/>
                <a:ea typeface="Calibri" panose="020F0502020204030204" pitchFamily="34" charset="0"/>
                <a:cs typeface="Calibri" panose="020F0502020204030204" pitchFamily="34" charset="0"/>
              </a:rPr>
              <a:t> </a:t>
            </a:r>
            <a:r>
              <a:rPr lang="pt-PT" sz="2000" spc="-10" dirty="0">
                <a:effectLst/>
                <a:latin typeface="Calibri" panose="020F0502020204030204" pitchFamily="34" charset="0"/>
                <a:ea typeface="Calibri" panose="020F0502020204030204" pitchFamily="34" charset="0"/>
                <a:cs typeface="Calibri" panose="020F0502020204030204" pitchFamily="34" charset="0"/>
              </a:rPr>
              <a:t>anual.</a:t>
            </a:r>
            <a:endParaRPr lang="pt-BR" sz="2000" spc="-5"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lnSpc>
                <a:spcPct val="150000"/>
              </a:lnSpc>
              <a:spcBef>
                <a:spcPts val="35"/>
              </a:spcBef>
              <a:spcAft>
                <a:spcPts val="0"/>
              </a:spcAft>
              <a:buSzPts val="1100"/>
              <a:buFont typeface="Arial" panose="020B0604020202020204" pitchFamily="34" charset="0"/>
              <a:buChar char="•"/>
              <a:tabLst>
                <a:tab pos="334010" algn="l"/>
              </a:tabLst>
            </a:pPr>
            <a:r>
              <a:rPr lang="pt-PT" sz="2000" spc="-5" dirty="0">
                <a:effectLst/>
                <a:latin typeface="Calibri" panose="020F0502020204030204" pitchFamily="34" charset="0"/>
                <a:ea typeface="Calibri" panose="020F0502020204030204" pitchFamily="34" charset="0"/>
                <a:cs typeface="Calibri" panose="020F0502020204030204" pitchFamily="34" charset="0"/>
              </a:rPr>
              <a:t>Informações</a:t>
            </a:r>
            <a:r>
              <a:rPr lang="pt-PT" sz="2000" spc="4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relativas</a:t>
            </a:r>
            <a:r>
              <a:rPr lang="pt-PT" sz="2000" spc="4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a</a:t>
            </a:r>
            <a:r>
              <a:rPr lang="pt-PT" sz="2000" spc="25"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procedimentos</a:t>
            </a:r>
            <a:r>
              <a:rPr lang="pt-PT" sz="2000" spc="2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licitatórios</a:t>
            </a:r>
            <a:r>
              <a:rPr lang="pt-PT" sz="2000" spc="4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e</a:t>
            </a:r>
            <a:r>
              <a:rPr lang="pt-PT" sz="2000" spc="45"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contratos</a:t>
            </a:r>
            <a:r>
              <a:rPr lang="pt-PT" sz="2000" spc="50" dirty="0">
                <a:effectLst/>
                <a:latin typeface="Calibri" panose="020F0502020204030204" pitchFamily="34" charset="0"/>
                <a:ea typeface="Calibri" panose="020F0502020204030204" pitchFamily="34" charset="0"/>
                <a:cs typeface="Calibri" panose="020F0502020204030204" pitchFamily="34" charset="0"/>
              </a:rPr>
              <a:t> </a:t>
            </a:r>
            <a:r>
              <a:rPr lang="pt-PT" sz="2000" spc="-10" dirty="0">
                <a:effectLst/>
                <a:latin typeface="Calibri" panose="020F0502020204030204" pitchFamily="34" charset="0"/>
                <a:ea typeface="Calibri" panose="020F0502020204030204" pitchFamily="34" charset="0"/>
                <a:cs typeface="Calibri" panose="020F0502020204030204" pitchFamily="34" charset="0"/>
              </a:rPr>
              <a:t>administrativos ou declaração de inexistência de processo licitatório realizado diretamente pela unidade gestora do RPPS.</a:t>
            </a:r>
            <a:endParaRPr lang="pt-BR" sz="2000" spc="-5"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lnSpc>
                <a:spcPct val="150000"/>
              </a:lnSpc>
              <a:spcBef>
                <a:spcPts val="45"/>
              </a:spcBef>
              <a:spcAft>
                <a:spcPts val="0"/>
              </a:spcAft>
              <a:buSzPts val="1100"/>
              <a:buFont typeface="Arial" panose="020B0604020202020204" pitchFamily="34" charset="0"/>
              <a:buChar char="•"/>
              <a:tabLst>
                <a:tab pos="364490" algn="l"/>
              </a:tabLst>
            </a:pPr>
            <a:r>
              <a:rPr lang="pt-PT" sz="2000" spc="-5" dirty="0">
                <a:effectLst/>
                <a:latin typeface="Calibri" panose="020F0502020204030204" pitchFamily="34" charset="0"/>
                <a:ea typeface="Calibri" panose="020F0502020204030204" pitchFamily="34" charset="0"/>
                <a:cs typeface="Calibri" panose="020F0502020204030204" pitchFamily="34" charset="0"/>
              </a:rPr>
              <a:t>Relatório</a:t>
            </a:r>
            <a:r>
              <a:rPr lang="pt-PT" sz="2000" spc="5"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de</a:t>
            </a:r>
            <a:r>
              <a:rPr lang="pt-PT" sz="2000" spc="3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avaliação</a:t>
            </a:r>
            <a:r>
              <a:rPr lang="pt-PT" sz="2000" spc="15"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do</a:t>
            </a:r>
            <a:r>
              <a:rPr lang="pt-PT" sz="2000" spc="2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passivo</a:t>
            </a:r>
            <a:r>
              <a:rPr lang="pt-PT" sz="2000" spc="1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judicial ou declaração de inexistência de passivo judicial de responsabilidade de pagamento pela unidade gestora do RPPS</a:t>
            </a:r>
            <a:r>
              <a:rPr lang="pt-PT" sz="2000" spc="2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(apenas</a:t>
            </a:r>
            <a:r>
              <a:rPr lang="pt-PT" sz="2000" spc="15"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Níveis</a:t>
            </a:r>
            <a:r>
              <a:rPr lang="pt-PT" sz="2000" spc="15"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III</a:t>
            </a:r>
            <a:r>
              <a:rPr lang="pt-PT" sz="2000" spc="2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e</a:t>
            </a:r>
            <a:r>
              <a:rPr lang="pt-PT" sz="2000" spc="5" dirty="0">
                <a:effectLst/>
                <a:latin typeface="Calibri" panose="020F0502020204030204" pitchFamily="34" charset="0"/>
                <a:ea typeface="Calibri" panose="020F0502020204030204" pitchFamily="34" charset="0"/>
                <a:cs typeface="Calibri" panose="020F0502020204030204" pitchFamily="34" charset="0"/>
              </a:rPr>
              <a:t> </a:t>
            </a:r>
            <a:r>
              <a:rPr lang="pt-PT" sz="2000" spc="-20" dirty="0">
                <a:effectLst/>
                <a:latin typeface="Calibri" panose="020F0502020204030204" pitchFamily="34" charset="0"/>
                <a:ea typeface="Calibri" panose="020F0502020204030204" pitchFamily="34" charset="0"/>
                <a:cs typeface="Calibri" panose="020F0502020204030204" pitchFamily="34" charset="0"/>
              </a:rPr>
              <a:t>IV).</a:t>
            </a:r>
            <a:endParaRPr lang="pt-BR" sz="2000" spc="-5"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lnSpc>
                <a:spcPct val="150000"/>
              </a:lnSpc>
              <a:spcBef>
                <a:spcPts val="35"/>
              </a:spcBef>
              <a:spcAft>
                <a:spcPts val="0"/>
              </a:spcAft>
              <a:buSzPts val="1100"/>
              <a:buFont typeface="Arial" panose="020B0604020202020204" pitchFamily="34" charset="0"/>
              <a:buChar char="•"/>
              <a:tabLst>
                <a:tab pos="332740" algn="l"/>
              </a:tabLst>
            </a:pPr>
            <a:r>
              <a:rPr lang="pt-PT" sz="2000" spc="-5" dirty="0">
                <a:effectLst/>
                <a:latin typeface="Calibri" panose="020F0502020204030204" pitchFamily="34" charset="0"/>
                <a:ea typeface="Calibri" panose="020F0502020204030204" pitchFamily="34" charset="0"/>
                <a:cs typeface="Calibri" panose="020F0502020204030204" pitchFamily="34" charset="0"/>
              </a:rPr>
              <a:t>Plano</a:t>
            </a:r>
            <a:r>
              <a:rPr lang="pt-PT" sz="2000" spc="5"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de</a:t>
            </a:r>
            <a:r>
              <a:rPr lang="pt-PT" sz="2000" spc="15"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Ação</a:t>
            </a:r>
            <a:r>
              <a:rPr lang="pt-PT" sz="2000" spc="5"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Anual</a:t>
            </a:r>
            <a:r>
              <a:rPr lang="pt-PT" sz="2000" spc="1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(Níveis</a:t>
            </a:r>
            <a:r>
              <a:rPr lang="pt-PT" sz="2000" spc="15"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I</a:t>
            </a:r>
            <a:r>
              <a:rPr lang="pt-PT" sz="2000" spc="25"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e</a:t>
            </a:r>
            <a:r>
              <a:rPr lang="pt-PT" sz="2000" spc="5"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II)</a:t>
            </a:r>
            <a:r>
              <a:rPr lang="pt-PT" sz="2000" spc="1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ou</a:t>
            </a:r>
            <a:r>
              <a:rPr lang="pt-PT" sz="2000" spc="1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Planejamento</a:t>
            </a:r>
            <a:r>
              <a:rPr lang="pt-PT" sz="2000" spc="5"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Estratégico</a:t>
            </a:r>
            <a:r>
              <a:rPr lang="pt-PT" sz="2000" spc="5"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(Níveis</a:t>
            </a:r>
            <a:r>
              <a:rPr lang="pt-PT" sz="2000" spc="15"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III</a:t>
            </a:r>
            <a:r>
              <a:rPr lang="pt-PT" sz="2000" spc="2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e</a:t>
            </a:r>
            <a:r>
              <a:rPr lang="pt-PT" sz="2000" spc="15" dirty="0">
                <a:effectLst/>
                <a:latin typeface="Calibri" panose="020F0502020204030204" pitchFamily="34" charset="0"/>
                <a:ea typeface="Calibri" panose="020F0502020204030204" pitchFamily="34" charset="0"/>
                <a:cs typeface="Calibri" panose="020F0502020204030204" pitchFamily="34" charset="0"/>
              </a:rPr>
              <a:t> </a:t>
            </a:r>
            <a:r>
              <a:rPr lang="pt-PT" sz="2000" spc="-20" dirty="0">
                <a:effectLst/>
                <a:latin typeface="Calibri" panose="020F0502020204030204" pitchFamily="34" charset="0"/>
                <a:ea typeface="Calibri" panose="020F0502020204030204" pitchFamily="34" charset="0"/>
                <a:cs typeface="Calibri" panose="020F0502020204030204" pitchFamily="34" charset="0"/>
              </a:rPr>
              <a:t>IV).</a:t>
            </a:r>
            <a:endParaRPr lang="pt-BR" sz="2000" spc="-5"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lnSpc>
                <a:spcPct val="150000"/>
              </a:lnSpc>
              <a:spcBef>
                <a:spcPts val="30"/>
              </a:spcBef>
              <a:spcAft>
                <a:spcPts val="0"/>
              </a:spcAft>
              <a:buSzPts val="1100"/>
              <a:buFont typeface="Arial" panose="020B0604020202020204" pitchFamily="34" charset="0"/>
              <a:buChar char="•"/>
              <a:tabLst>
                <a:tab pos="414020" algn="l"/>
              </a:tabLst>
            </a:pPr>
            <a:r>
              <a:rPr lang="pt-PT" sz="2000" spc="-5" dirty="0">
                <a:effectLst/>
                <a:latin typeface="Calibri" panose="020F0502020204030204" pitchFamily="34" charset="0"/>
                <a:ea typeface="Calibri" panose="020F0502020204030204" pitchFamily="34" charset="0"/>
                <a:cs typeface="Calibri" panose="020F0502020204030204" pitchFamily="34" charset="0"/>
              </a:rPr>
              <a:t>Política</a:t>
            </a:r>
            <a:r>
              <a:rPr lang="pt-PT" sz="2000" spc="5"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de</a:t>
            </a:r>
            <a:r>
              <a:rPr lang="pt-PT" sz="2000" spc="30" dirty="0">
                <a:effectLst/>
                <a:latin typeface="Calibri" panose="020F0502020204030204" pitchFamily="34" charset="0"/>
                <a:ea typeface="Calibri" panose="020F0502020204030204" pitchFamily="34" charset="0"/>
                <a:cs typeface="Calibri" panose="020F0502020204030204" pitchFamily="34" charset="0"/>
              </a:rPr>
              <a:t> </a:t>
            </a:r>
            <a:r>
              <a:rPr lang="pt-PT" sz="2000" spc="-10" dirty="0">
                <a:effectLst/>
                <a:latin typeface="Calibri" panose="020F0502020204030204" pitchFamily="34" charset="0"/>
                <a:ea typeface="Calibri" panose="020F0502020204030204" pitchFamily="34" charset="0"/>
                <a:cs typeface="Calibri" panose="020F0502020204030204" pitchFamily="34" charset="0"/>
              </a:rPr>
              <a:t>Investimentos.</a:t>
            </a:r>
            <a:endParaRPr lang="pt-BR" sz="2000" spc="-5"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lnSpc>
                <a:spcPct val="150000"/>
              </a:lnSpc>
              <a:spcBef>
                <a:spcPts val="35"/>
              </a:spcBef>
              <a:spcAft>
                <a:spcPts val="0"/>
              </a:spcAft>
              <a:buSzPts val="1100"/>
              <a:buFont typeface="Arial" panose="020B0604020202020204" pitchFamily="34" charset="0"/>
              <a:buChar char="•"/>
              <a:tabLst>
                <a:tab pos="375285" algn="l"/>
              </a:tabLst>
            </a:pPr>
            <a:r>
              <a:rPr lang="pt-PT" sz="2000" spc="-5" dirty="0">
                <a:effectLst/>
                <a:latin typeface="Calibri" panose="020F0502020204030204" pitchFamily="34" charset="0"/>
                <a:ea typeface="Calibri" panose="020F0502020204030204" pitchFamily="34" charset="0"/>
                <a:cs typeface="Calibri" panose="020F0502020204030204" pitchFamily="34" charset="0"/>
              </a:rPr>
              <a:t>Relatórios</a:t>
            </a:r>
            <a:r>
              <a:rPr lang="pt-PT" sz="2000" spc="5"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de</a:t>
            </a:r>
            <a:r>
              <a:rPr lang="pt-PT" sz="2000" spc="35"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controle</a:t>
            </a:r>
            <a:r>
              <a:rPr lang="pt-PT" sz="2000" spc="5"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interno</a:t>
            </a:r>
            <a:r>
              <a:rPr lang="pt-PT" sz="2000" spc="1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(Níveis</a:t>
            </a:r>
            <a:r>
              <a:rPr lang="pt-PT" sz="2000" spc="2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I</a:t>
            </a:r>
            <a:r>
              <a:rPr lang="pt-PT" sz="2000" spc="2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e</a:t>
            </a:r>
            <a:r>
              <a:rPr lang="pt-PT" sz="2000" spc="15"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II: semestral;</a:t>
            </a:r>
            <a:r>
              <a:rPr lang="pt-PT" sz="2000" spc="5"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Níveis III</a:t>
            </a:r>
            <a:r>
              <a:rPr lang="pt-PT" sz="2000" spc="2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e</a:t>
            </a:r>
            <a:r>
              <a:rPr lang="pt-PT" sz="2000" spc="15"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IV:</a:t>
            </a:r>
            <a:r>
              <a:rPr lang="pt-PT" sz="2000" spc="10" dirty="0">
                <a:effectLst/>
                <a:latin typeface="Calibri" panose="020F0502020204030204" pitchFamily="34" charset="0"/>
                <a:ea typeface="Calibri" panose="020F0502020204030204" pitchFamily="34" charset="0"/>
                <a:cs typeface="Calibri" panose="020F0502020204030204" pitchFamily="34" charset="0"/>
              </a:rPr>
              <a:t> </a:t>
            </a:r>
            <a:r>
              <a:rPr lang="pt-PT" sz="2000" spc="-10" dirty="0">
                <a:effectLst/>
                <a:latin typeface="Calibri" panose="020F0502020204030204" pitchFamily="34" charset="0"/>
                <a:ea typeface="Calibri" panose="020F0502020204030204" pitchFamily="34" charset="0"/>
                <a:cs typeface="Calibri" panose="020F0502020204030204" pitchFamily="34" charset="0"/>
              </a:rPr>
              <a:t>trimestral).</a:t>
            </a:r>
            <a:endParaRPr lang="pt-BR" sz="2000" spc="-5"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lnSpc>
                <a:spcPct val="150000"/>
              </a:lnSpc>
              <a:spcBef>
                <a:spcPts val="35"/>
              </a:spcBef>
              <a:spcAft>
                <a:spcPts val="0"/>
              </a:spcAft>
              <a:buSzPts val="1100"/>
              <a:buFont typeface="Arial" panose="020B0604020202020204" pitchFamily="34" charset="0"/>
              <a:buChar char="•"/>
              <a:tabLst>
                <a:tab pos="375285" algn="l"/>
              </a:tabLst>
            </a:pPr>
            <a:r>
              <a:rPr lang="pt-PT" sz="2000" spc="-5" dirty="0">
                <a:effectLst/>
                <a:latin typeface="Calibri" panose="020F0502020204030204" pitchFamily="34" charset="0"/>
                <a:ea typeface="Calibri" panose="020F0502020204030204" pitchFamily="34" charset="0"/>
                <a:cs typeface="Calibri" panose="020F0502020204030204" pitchFamily="34" charset="0"/>
              </a:rPr>
              <a:t>Relação</a:t>
            </a:r>
            <a:r>
              <a:rPr lang="pt-PT" sz="2000" spc="45"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das</a:t>
            </a:r>
            <a:r>
              <a:rPr lang="pt-PT" sz="2000" spc="15"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entidades</a:t>
            </a:r>
            <a:r>
              <a:rPr lang="pt-PT" sz="2000" spc="15"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escolhidas</a:t>
            </a:r>
            <a:r>
              <a:rPr lang="pt-PT" sz="2000" spc="3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para</a:t>
            </a:r>
            <a:r>
              <a:rPr lang="pt-PT" sz="2000" spc="3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receber</a:t>
            </a:r>
            <a:r>
              <a:rPr lang="pt-PT" sz="2000" spc="5"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investimentos,</a:t>
            </a:r>
            <a:r>
              <a:rPr lang="pt-PT" sz="2000" spc="35"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por</a:t>
            </a:r>
            <a:r>
              <a:rPr lang="pt-PT" sz="2000" spc="4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meio</a:t>
            </a:r>
            <a:r>
              <a:rPr lang="pt-PT" sz="2000" spc="2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de</a:t>
            </a:r>
            <a:r>
              <a:rPr lang="pt-PT" sz="2000" spc="50" dirty="0">
                <a:effectLst/>
                <a:latin typeface="Calibri" panose="020F0502020204030204" pitchFamily="34" charset="0"/>
                <a:ea typeface="Calibri" panose="020F0502020204030204" pitchFamily="34" charset="0"/>
                <a:cs typeface="Calibri" panose="020F0502020204030204" pitchFamily="34" charset="0"/>
              </a:rPr>
              <a:t> </a:t>
            </a:r>
            <a:r>
              <a:rPr lang="pt-PT" sz="2000" spc="-10" dirty="0">
                <a:effectLst/>
                <a:latin typeface="Calibri" panose="020F0502020204030204" pitchFamily="34" charset="0"/>
                <a:ea typeface="Calibri" panose="020F0502020204030204" pitchFamily="34" charset="0"/>
                <a:cs typeface="Calibri" panose="020F0502020204030204" pitchFamily="34" charset="0"/>
              </a:rPr>
              <a:t>credenciamento.</a:t>
            </a:r>
            <a:endParaRPr lang="pt-BR" sz="2000" spc="-5"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lnSpc>
                <a:spcPct val="150000"/>
              </a:lnSpc>
              <a:spcBef>
                <a:spcPts val="35"/>
              </a:spcBef>
              <a:spcAft>
                <a:spcPts val="0"/>
              </a:spcAft>
              <a:buSzPts val="1100"/>
              <a:buFont typeface="Arial" panose="020B0604020202020204" pitchFamily="34" charset="0"/>
              <a:buChar char="•"/>
              <a:tabLst>
                <a:tab pos="375285" algn="l"/>
              </a:tabLst>
            </a:pPr>
            <a:r>
              <a:rPr lang="pt-PT" sz="2000" spc="-5" dirty="0">
                <a:effectLst/>
                <a:latin typeface="Calibri" panose="020F0502020204030204" pitchFamily="34" charset="0"/>
                <a:ea typeface="Calibri" panose="020F0502020204030204" pitchFamily="34" charset="0"/>
                <a:cs typeface="Calibri" panose="020F0502020204030204" pitchFamily="34" charset="0"/>
              </a:rPr>
              <a:t>Relatórios</a:t>
            </a:r>
            <a:r>
              <a:rPr lang="pt-PT" sz="2000" spc="25"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mensais</a:t>
            </a:r>
            <a:r>
              <a:rPr lang="pt-PT" sz="2000" spc="25"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e</a:t>
            </a:r>
            <a:r>
              <a:rPr lang="pt-PT" sz="2000" spc="15"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anuais</a:t>
            </a:r>
            <a:r>
              <a:rPr lang="pt-PT" sz="2000" spc="1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de</a:t>
            </a:r>
            <a:r>
              <a:rPr lang="pt-PT" sz="2000" spc="25" dirty="0">
                <a:effectLst/>
                <a:latin typeface="Calibri" panose="020F0502020204030204" pitchFamily="34" charset="0"/>
                <a:ea typeface="Calibri" panose="020F0502020204030204" pitchFamily="34" charset="0"/>
                <a:cs typeface="Calibri" panose="020F0502020204030204" pitchFamily="34" charset="0"/>
              </a:rPr>
              <a:t> </a:t>
            </a:r>
            <a:r>
              <a:rPr lang="pt-PT" sz="2000" spc="-10" dirty="0">
                <a:effectLst/>
                <a:latin typeface="Calibri" panose="020F0502020204030204" pitchFamily="34" charset="0"/>
                <a:ea typeface="Calibri" panose="020F0502020204030204" pitchFamily="34" charset="0"/>
                <a:cs typeface="Calibri" panose="020F0502020204030204" pitchFamily="34" charset="0"/>
              </a:rPr>
              <a:t>investimentos.</a:t>
            </a:r>
            <a:endParaRPr lang="pt-BR" sz="2000" spc="-5" dirty="0">
              <a:effectLst/>
              <a:latin typeface="Calibri" panose="020F0502020204030204" pitchFamily="34" charset="0"/>
              <a:ea typeface="Calibri" panose="020F0502020204030204" pitchFamily="34" charset="0"/>
              <a:cs typeface="Calibri" panose="020F0502020204030204" pitchFamily="34" charset="0"/>
            </a:endParaRPr>
          </a:p>
          <a:p>
            <a:pPr marL="342900" marR="135890" lvl="0" indent="-342900" algn="just">
              <a:lnSpc>
                <a:spcPct val="150000"/>
              </a:lnSpc>
              <a:spcBef>
                <a:spcPts val="35"/>
              </a:spcBef>
              <a:spcAft>
                <a:spcPts val="0"/>
              </a:spcAft>
              <a:buSzPts val="1100"/>
              <a:buFont typeface="Arial" panose="020B0604020202020204" pitchFamily="34" charset="0"/>
              <a:buChar char="•"/>
              <a:tabLst>
                <a:tab pos="397510" algn="l"/>
              </a:tabLst>
            </a:pPr>
            <a:r>
              <a:rPr lang="pt-PT" sz="2000" spc="-5" dirty="0">
                <a:effectLst/>
                <a:latin typeface="Calibri" panose="020F0502020204030204" pitchFamily="34" charset="0"/>
                <a:ea typeface="Calibri" panose="020F0502020204030204" pitchFamily="34" charset="0"/>
                <a:cs typeface="Calibri" panose="020F0502020204030204" pitchFamily="34" charset="0"/>
              </a:rPr>
              <a:t>Acórdãos</a:t>
            </a:r>
            <a:r>
              <a:rPr lang="pt-PT" sz="2000" spc="195"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das</a:t>
            </a:r>
            <a:r>
              <a:rPr lang="pt-PT" sz="2000" spc="18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decisões</a:t>
            </a:r>
            <a:r>
              <a:rPr lang="pt-PT" sz="2000" spc="20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do</a:t>
            </a:r>
            <a:r>
              <a:rPr lang="pt-PT" sz="2000" spc="195"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Tribunal</a:t>
            </a:r>
            <a:r>
              <a:rPr lang="pt-PT" sz="2000" spc="195"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de</a:t>
            </a:r>
            <a:r>
              <a:rPr lang="pt-PT" sz="2000" spc="20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Contas</a:t>
            </a:r>
            <a:r>
              <a:rPr lang="pt-PT" sz="2000" spc="195"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sobre</a:t>
            </a:r>
            <a:r>
              <a:rPr lang="pt-PT" sz="2000" spc="195"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as</a:t>
            </a:r>
            <a:r>
              <a:rPr lang="pt-PT" sz="2000" spc="20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contas</a:t>
            </a:r>
            <a:r>
              <a:rPr lang="pt-PT" sz="2000" spc="20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anuais</a:t>
            </a:r>
            <a:r>
              <a:rPr lang="pt-PT" sz="2000" spc="195"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do</a:t>
            </a:r>
            <a:r>
              <a:rPr lang="pt-PT" sz="2000" spc="20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RPPS</a:t>
            </a:r>
            <a:r>
              <a:rPr lang="pt-PT" sz="2000" spc="20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e</a:t>
            </a:r>
            <a:r>
              <a:rPr lang="pt-PT" sz="2000" spc="195"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o</a:t>
            </a:r>
            <a:r>
              <a:rPr lang="pt-PT" sz="2000" spc="200" dirty="0">
                <a:effectLst/>
                <a:latin typeface="Calibri" panose="020F0502020204030204" pitchFamily="34" charset="0"/>
                <a:ea typeface="Calibri" panose="020F0502020204030204" pitchFamily="34" charset="0"/>
                <a:cs typeface="Calibri" panose="020F0502020204030204" pitchFamily="34" charset="0"/>
              </a:rPr>
              <a:t> </a:t>
            </a:r>
            <a:r>
              <a:rPr lang="pt-PT" sz="2000" spc="-5" dirty="0">
                <a:effectLst/>
                <a:latin typeface="Calibri" panose="020F0502020204030204" pitchFamily="34" charset="0"/>
                <a:ea typeface="Calibri" panose="020F0502020204030204" pitchFamily="34" charset="0"/>
                <a:cs typeface="Calibri" panose="020F0502020204030204" pitchFamily="34" charset="0"/>
              </a:rPr>
              <a:t>Parecer Prévio das contas de governo, caso o Órgão de Controle Externo emita os dois.</a:t>
            </a:r>
            <a:endParaRPr lang="pt-BR" sz="2000" spc="-5" dirty="0">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20217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descr="Forma&#10;&#10;Descrição gerada automaticamente com confiança baixa">
            <a:extLst>
              <a:ext uri="{FF2B5EF4-FFF2-40B4-BE49-F238E27FC236}">
                <a16:creationId xmlns:a16="http://schemas.microsoft.com/office/drawing/2014/main" id="{52EE4E4E-E171-C88F-842E-840B608AE1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6" name="Imagem 5">
            <a:extLst>
              <a:ext uri="{FF2B5EF4-FFF2-40B4-BE49-F238E27FC236}">
                <a16:creationId xmlns:a16="http://schemas.microsoft.com/office/drawing/2014/main" id="{288140CF-00E2-453B-4189-B42FB18D6818}"/>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9936417" y="265702"/>
            <a:ext cx="1876525" cy="225183"/>
          </a:xfrm>
          <a:prstGeom prst="rect">
            <a:avLst/>
          </a:prstGeom>
        </p:spPr>
      </p:pic>
      <p:graphicFrame>
        <p:nvGraphicFramePr>
          <p:cNvPr id="2" name="Tabela 1">
            <a:extLst>
              <a:ext uri="{FF2B5EF4-FFF2-40B4-BE49-F238E27FC236}">
                <a16:creationId xmlns:a16="http://schemas.microsoft.com/office/drawing/2014/main" id="{244645C5-967D-8CBA-2A95-86F7C38749CB}"/>
              </a:ext>
            </a:extLst>
          </p:cNvPr>
          <p:cNvGraphicFramePr>
            <a:graphicFrameLocks noGrp="1"/>
          </p:cNvGraphicFramePr>
          <p:nvPr/>
        </p:nvGraphicFramePr>
        <p:xfrm>
          <a:off x="555171" y="756478"/>
          <a:ext cx="10504714" cy="3265874"/>
        </p:xfrm>
        <a:graphic>
          <a:graphicData uri="http://schemas.openxmlformats.org/drawingml/2006/table">
            <a:tbl>
              <a:tblPr firstRow="1" firstCol="1" lastRow="1" lastCol="1" bandRow="1" bandCol="1">
                <a:tableStyleId>{5C22544A-7EE6-4342-B048-85BDC9FD1C3A}</a:tableStyleId>
              </a:tblPr>
              <a:tblGrid>
                <a:gridCol w="10504714">
                  <a:extLst>
                    <a:ext uri="{9D8B030D-6E8A-4147-A177-3AD203B41FA5}">
                      <a16:colId xmlns:a16="http://schemas.microsoft.com/office/drawing/2014/main" val="2258974228"/>
                    </a:ext>
                  </a:extLst>
                </a:gridCol>
              </a:tblGrid>
              <a:tr h="1285434">
                <a:tc>
                  <a:txBody>
                    <a:bodyPr/>
                    <a:lstStyle/>
                    <a:p>
                      <a:pPr marL="422275">
                        <a:lnSpc>
                          <a:spcPts val="1250"/>
                        </a:lnSpc>
                        <a:spcBef>
                          <a:spcPts val="20"/>
                        </a:spcBef>
                        <a:spcAft>
                          <a:spcPts val="0"/>
                        </a:spcAft>
                      </a:pPr>
                      <a:endParaRPr lang="pt-PT" sz="2400" dirty="0">
                        <a:effectLst/>
                      </a:endParaRPr>
                    </a:p>
                    <a:p>
                      <a:pPr marL="422275">
                        <a:lnSpc>
                          <a:spcPts val="1250"/>
                        </a:lnSpc>
                        <a:spcBef>
                          <a:spcPts val="20"/>
                        </a:spcBef>
                        <a:spcAft>
                          <a:spcPts val="0"/>
                        </a:spcAft>
                      </a:pPr>
                      <a:endParaRPr lang="pt-PT" sz="2400" dirty="0">
                        <a:effectLst/>
                      </a:endParaRPr>
                    </a:p>
                    <a:p>
                      <a:pPr marL="422275">
                        <a:lnSpc>
                          <a:spcPts val="1250"/>
                        </a:lnSpc>
                        <a:spcBef>
                          <a:spcPts val="20"/>
                        </a:spcBef>
                        <a:spcAft>
                          <a:spcPts val="0"/>
                        </a:spcAft>
                      </a:pPr>
                      <a:endParaRPr lang="pt-PT" sz="2400" dirty="0">
                        <a:effectLst/>
                      </a:endParaRPr>
                    </a:p>
                    <a:p>
                      <a:pPr marL="422275">
                        <a:lnSpc>
                          <a:spcPts val="1250"/>
                        </a:lnSpc>
                        <a:spcBef>
                          <a:spcPts val="20"/>
                        </a:spcBef>
                        <a:spcAft>
                          <a:spcPts val="0"/>
                        </a:spcAft>
                      </a:pPr>
                      <a:endParaRPr lang="pt-PT" sz="2400" dirty="0">
                        <a:effectLst/>
                      </a:endParaRPr>
                    </a:p>
                    <a:p>
                      <a:pPr marL="422275">
                        <a:lnSpc>
                          <a:spcPts val="1250"/>
                        </a:lnSpc>
                        <a:spcBef>
                          <a:spcPts val="20"/>
                        </a:spcBef>
                        <a:spcAft>
                          <a:spcPts val="0"/>
                        </a:spcAft>
                      </a:pPr>
                      <a:r>
                        <a:rPr lang="pt-PT" sz="2400" dirty="0">
                          <a:effectLst/>
                        </a:rPr>
                        <a:t>QUADRO</a:t>
                      </a:r>
                      <a:r>
                        <a:rPr lang="pt-PT" sz="2400" spc="20" dirty="0">
                          <a:effectLst/>
                        </a:rPr>
                        <a:t> </a:t>
                      </a:r>
                      <a:r>
                        <a:rPr lang="pt-PT" sz="2400" dirty="0">
                          <a:effectLst/>
                        </a:rPr>
                        <a:t>3</a:t>
                      </a:r>
                      <a:r>
                        <a:rPr lang="pt-PT" sz="2400" spc="35" dirty="0">
                          <a:effectLst/>
                        </a:rPr>
                        <a:t> </a:t>
                      </a:r>
                      <a:r>
                        <a:rPr lang="pt-PT" sz="2400" dirty="0">
                          <a:effectLst/>
                        </a:rPr>
                        <a:t>-</a:t>
                      </a:r>
                      <a:r>
                        <a:rPr lang="pt-PT" sz="2400" spc="30" dirty="0">
                          <a:effectLst/>
                        </a:rPr>
                        <a:t> </a:t>
                      </a:r>
                      <a:r>
                        <a:rPr lang="pt-PT" sz="2400" dirty="0">
                          <a:effectLst/>
                        </a:rPr>
                        <a:t>AÇÕES</a:t>
                      </a:r>
                      <a:r>
                        <a:rPr lang="pt-PT" sz="2400" spc="15" dirty="0">
                          <a:effectLst/>
                        </a:rPr>
                        <a:t> </a:t>
                      </a:r>
                      <a:r>
                        <a:rPr lang="pt-PT" sz="2400" dirty="0">
                          <a:effectLst/>
                        </a:rPr>
                        <a:t>RELACIONADAS</a:t>
                      </a:r>
                      <a:r>
                        <a:rPr lang="pt-PT" sz="2400" spc="25" dirty="0">
                          <a:effectLst/>
                        </a:rPr>
                        <a:t> </a:t>
                      </a:r>
                      <a:r>
                        <a:rPr lang="pt-PT" sz="2400" dirty="0">
                          <a:effectLst/>
                        </a:rPr>
                        <a:t>À</a:t>
                      </a:r>
                      <a:r>
                        <a:rPr lang="pt-PT" sz="2400" spc="50" dirty="0">
                          <a:effectLst/>
                        </a:rPr>
                        <a:t> </a:t>
                      </a:r>
                      <a:r>
                        <a:rPr lang="pt-PT" sz="2400" dirty="0">
                          <a:effectLst/>
                        </a:rPr>
                        <a:t>DIMENSÃO</a:t>
                      </a:r>
                      <a:r>
                        <a:rPr lang="pt-PT" sz="2400" spc="50" dirty="0">
                          <a:effectLst/>
                        </a:rPr>
                        <a:t> </a:t>
                      </a:r>
                      <a:r>
                        <a:rPr lang="pt-PT" sz="2400" dirty="0">
                          <a:effectLst/>
                        </a:rPr>
                        <a:t>EDUCAÇÃO</a:t>
                      </a:r>
                    </a:p>
                    <a:p>
                      <a:pPr marL="422275">
                        <a:lnSpc>
                          <a:spcPts val="1250"/>
                        </a:lnSpc>
                        <a:spcBef>
                          <a:spcPts val="20"/>
                        </a:spcBef>
                        <a:spcAft>
                          <a:spcPts val="0"/>
                        </a:spcAft>
                      </a:pPr>
                      <a:endParaRPr lang="pt-PT" sz="2400" dirty="0">
                        <a:effectLst/>
                      </a:endParaRPr>
                    </a:p>
                    <a:p>
                      <a:pPr marL="422275">
                        <a:lnSpc>
                          <a:spcPts val="1250"/>
                        </a:lnSpc>
                        <a:spcBef>
                          <a:spcPts val="20"/>
                        </a:spcBef>
                        <a:spcAft>
                          <a:spcPts val="0"/>
                        </a:spcAft>
                      </a:pPr>
                      <a:r>
                        <a:rPr lang="pt-PT" sz="2400" spc="55" dirty="0">
                          <a:effectLst/>
                        </a:rPr>
                        <a:t> </a:t>
                      </a:r>
                      <a:r>
                        <a:rPr lang="pt-PT" sz="2400" spc="-10" dirty="0">
                          <a:effectLst/>
                        </a:rPr>
                        <a:t>PREVIDENCIÁRIA</a:t>
                      </a:r>
                    </a:p>
                    <a:p>
                      <a:pPr marL="422275">
                        <a:lnSpc>
                          <a:spcPts val="1250"/>
                        </a:lnSpc>
                        <a:spcBef>
                          <a:spcPts val="20"/>
                        </a:spcBef>
                        <a:spcAft>
                          <a:spcPts val="0"/>
                        </a:spcAft>
                      </a:pPr>
                      <a:endParaRPr lang="pt-PT" sz="2400" spc="-10" dirty="0">
                        <a:effectLst/>
                        <a:latin typeface="Calibri" panose="020F0502020204030204" pitchFamily="34" charset="0"/>
                        <a:ea typeface="Calibri" panose="020F0502020204030204" pitchFamily="34" charset="0"/>
                        <a:cs typeface="Times New Roman" panose="02020603050405020304" pitchFamily="18" charset="0"/>
                      </a:endParaRPr>
                    </a:p>
                    <a:p>
                      <a:pPr marL="422275">
                        <a:lnSpc>
                          <a:spcPts val="1250"/>
                        </a:lnSpc>
                        <a:spcBef>
                          <a:spcPts val="20"/>
                        </a:spcBef>
                        <a:spcAft>
                          <a:spcPts val="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1119581655"/>
                  </a:ext>
                </a:extLst>
              </a:tr>
              <a:tr h="873562">
                <a:tc>
                  <a:txBody>
                    <a:bodyPr/>
                    <a:lstStyle/>
                    <a:p>
                      <a:pPr marL="64135">
                        <a:lnSpc>
                          <a:spcPts val="1250"/>
                        </a:lnSpc>
                        <a:spcBef>
                          <a:spcPts val="30"/>
                        </a:spcBef>
                        <a:spcAft>
                          <a:spcPts val="0"/>
                        </a:spcAft>
                      </a:pPr>
                      <a:endParaRPr lang="pt-PT" sz="2400" dirty="0">
                        <a:effectLst/>
                      </a:endParaRPr>
                    </a:p>
                    <a:p>
                      <a:pPr marL="64135">
                        <a:lnSpc>
                          <a:spcPts val="1250"/>
                        </a:lnSpc>
                        <a:spcBef>
                          <a:spcPts val="30"/>
                        </a:spcBef>
                        <a:spcAft>
                          <a:spcPts val="0"/>
                        </a:spcAft>
                      </a:pPr>
                      <a:r>
                        <a:rPr lang="pt-PT" sz="2400" dirty="0">
                          <a:effectLst/>
                        </a:rPr>
                        <a:t>3.1 -</a:t>
                      </a:r>
                      <a:r>
                        <a:rPr lang="pt-PT" sz="2400" spc="5" dirty="0">
                          <a:effectLst/>
                        </a:rPr>
                        <a:t> </a:t>
                      </a:r>
                      <a:r>
                        <a:rPr lang="pt-PT" sz="2400" dirty="0">
                          <a:effectLst/>
                        </a:rPr>
                        <a:t>Plano</a:t>
                      </a:r>
                      <a:r>
                        <a:rPr lang="pt-PT" sz="2400" spc="-5" dirty="0">
                          <a:effectLst/>
                        </a:rPr>
                        <a:t> </a:t>
                      </a:r>
                      <a:r>
                        <a:rPr lang="pt-PT" sz="2400" dirty="0">
                          <a:effectLst/>
                        </a:rPr>
                        <a:t>de</a:t>
                      </a:r>
                      <a:r>
                        <a:rPr lang="pt-PT" sz="2400" spc="20" dirty="0">
                          <a:effectLst/>
                        </a:rPr>
                        <a:t> </a:t>
                      </a:r>
                      <a:r>
                        <a:rPr lang="pt-PT" sz="2400" dirty="0">
                          <a:effectLst/>
                        </a:rPr>
                        <a:t>Ação</a:t>
                      </a:r>
                      <a:r>
                        <a:rPr lang="pt-PT" sz="2400" spc="-10" dirty="0">
                          <a:effectLst/>
                        </a:rPr>
                        <a:t> </a:t>
                      </a:r>
                      <a:r>
                        <a:rPr lang="pt-PT" sz="2400" dirty="0">
                          <a:effectLst/>
                        </a:rPr>
                        <a:t>de</a:t>
                      </a:r>
                      <a:r>
                        <a:rPr lang="pt-PT" sz="2400" spc="5" dirty="0">
                          <a:effectLst/>
                        </a:rPr>
                        <a:t> </a:t>
                      </a:r>
                      <a:r>
                        <a:rPr lang="pt-PT" sz="2400" spc="-10" dirty="0">
                          <a:effectLst/>
                        </a:rPr>
                        <a:t>Capacitação</a:t>
                      </a: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2475100454"/>
                  </a:ext>
                </a:extLst>
              </a:tr>
              <a:tr h="867232">
                <a:tc>
                  <a:txBody>
                    <a:bodyPr/>
                    <a:lstStyle/>
                    <a:p>
                      <a:pPr marL="64135">
                        <a:lnSpc>
                          <a:spcPts val="1250"/>
                        </a:lnSpc>
                        <a:spcBef>
                          <a:spcPts val="20"/>
                        </a:spcBef>
                        <a:spcAft>
                          <a:spcPts val="0"/>
                        </a:spcAft>
                      </a:pPr>
                      <a:endParaRPr lang="pt-PT" sz="2400" dirty="0">
                        <a:effectLst/>
                      </a:endParaRPr>
                    </a:p>
                    <a:p>
                      <a:pPr marL="64135">
                        <a:lnSpc>
                          <a:spcPts val="1250"/>
                        </a:lnSpc>
                        <a:spcBef>
                          <a:spcPts val="20"/>
                        </a:spcBef>
                        <a:spcAft>
                          <a:spcPts val="0"/>
                        </a:spcAft>
                      </a:pPr>
                      <a:r>
                        <a:rPr lang="pt-PT" sz="2400" dirty="0">
                          <a:effectLst/>
                        </a:rPr>
                        <a:t>3.2</a:t>
                      </a:r>
                      <a:r>
                        <a:rPr lang="pt-PT" sz="2400" spc="5" dirty="0">
                          <a:effectLst/>
                        </a:rPr>
                        <a:t> </a:t>
                      </a:r>
                      <a:r>
                        <a:rPr lang="pt-PT" sz="2400" dirty="0">
                          <a:effectLst/>
                        </a:rPr>
                        <a:t>-</a:t>
                      </a:r>
                      <a:r>
                        <a:rPr lang="pt-PT" sz="2400" spc="10" dirty="0">
                          <a:effectLst/>
                        </a:rPr>
                        <a:t> </a:t>
                      </a:r>
                      <a:r>
                        <a:rPr lang="pt-PT" sz="2400" dirty="0">
                          <a:effectLst/>
                        </a:rPr>
                        <a:t>Ações</a:t>
                      </a:r>
                      <a:r>
                        <a:rPr lang="pt-PT" sz="2400" spc="10" dirty="0">
                          <a:effectLst/>
                        </a:rPr>
                        <a:t> </a:t>
                      </a:r>
                      <a:r>
                        <a:rPr lang="pt-PT" sz="2400" dirty="0">
                          <a:effectLst/>
                        </a:rPr>
                        <a:t>de Diálogo com</a:t>
                      </a:r>
                      <a:r>
                        <a:rPr lang="pt-PT" sz="2400" spc="10" dirty="0">
                          <a:effectLst/>
                        </a:rPr>
                        <a:t> </a:t>
                      </a:r>
                      <a:r>
                        <a:rPr lang="pt-PT" sz="2400" dirty="0">
                          <a:effectLst/>
                        </a:rPr>
                        <a:t>os</a:t>
                      </a:r>
                      <a:r>
                        <a:rPr lang="pt-PT" sz="2400" spc="10" dirty="0">
                          <a:effectLst/>
                        </a:rPr>
                        <a:t> </a:t>
                      </a:r>
                      <a:r>
                        <a:rPr lang="pt-PT" sz="2400" dirty="0">
                          <a:effectLst/>
                        </a:rPr>
                        <a:t>Segurados</a:t>
                      </a:r>
                      <a:r>
                        <a:rPr lang="pt-PT" sz="2400" spc="10" dirty="0">
                          <a:effectLst/>
                        </a:rPr>
                        <a:t> </a:t>
                      </a:r>
                      <a:r>
                        <a:rPr lang="pt-PT" sz="2400" dirty="0">
                          <a:effectLst/>
                        </a:rPr>
                        <a:t>e a</a:t>
                      </a:r>
                      <a:r>
                        <a:rPr lang="pt-PT" sz="2400" spc="20" dirty="0">
                          <a:effectLst/>
                        </a:rPr>
                        <a:t> </a:t>
                      </a:r>
                      <a:r>
                        <a:rPr lang="pt-PT" sz="2400" spc="-10" dirty="0">
                          <a:effectLst/>
                        </a:rPr>
                        <a:t>Sociedade</a:t>
                      </a: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519701407"/>
                  </a:ext>
                </a:extLst>
              </a:tr>
            </a:tbl>
          </a:graphicData>
        </a:graphic>
      </p:graphicFrame>
      <p:sp>
        <p:nvSpPr>
          <p:cNvPr id="4" name="CaixaDeTexto 3">
            <a:extLst>
              <a:ext uri="{FF2B5EF4-FFF2-40B4-BE49-F238E27FC236}">
                <a16:creationId xmlns:a16="http://schemas.microsoft.com/office/drawing/2014/main" id="{C55D276B-EF5B-7999-93E4-568A45016A5F}"/>
              </a:ext>
            </a:extLst>
          </p:cNvPr>
          <p:cNvSpPr txBox="1"/>
          <p:nvPr/>
        </p:nvSpPr>
        <p:spPr>
          <a:xfrm>
            <a:off x="699406" y="4531862"/>
            <a:ext cx="10216243" cy="1569660"/>
          </a:xfrm>
          <a:prstGeom prst="rect">
            <a:avLst/>
          </a:prstGeom>
          <a:noFill/>
        </p:spPr>
        <p:txBody>
          <a:bodyPr wrap="square" rtlCol="0">
            <a:spAutoFit/>
          </a:bodyPr>
          <a:lstStyle/>
          <a:p>
            <a:r>
              <a:rPr lang="pt-BR" sz="3200" dirty="0">
                <a:latin typeface="Calibri" panose="020F0502020204030204" pitchFamily="34" charset="0"/>
                <a:ea typeface="Calibri" panose="020F0502020204030204" pitchFamily="34" charset="0"/>
                <a:cs typeface="Calibri" panose="020F0502020204030204" pitchFamily="34" charset="0"/>
              </a:rPr>
              <a:t>É possível obter modelos de outros entes consultando na internet, pois devido a ação  TRANSPARÊNCIA, o ente  deve publicar, relatórios, mapeamentos, </a:t>
            </a:r>
            <a:r>
              <a:rPr lang="pt-BR" sz="3200" dirty="0" err="1">
                <a:latin typeface="Calibri" panose="020F0502020204030204" pitchFamily="34" charset="0"/>
                <a:ea typeface="Calibri" panose="020F0502020204030204" pitchFamily="34" charset="0"/>
                <a:cs typeface="Calibri" panose="020F0502020204030204" pitchFamily="34" charset="0"/>
              </a:rPr>
              <a:t>manualização</a:t>
            </a:r>
            <a:r>
              <a:rPr lang="pt-BR" sz="3200" dirty="0">
                <a:latin typeface="Calibri" panose="020F0502020204030204" pitchFamily="34" charset="0"/>
                <a:ea typeface="Calibri" panose="020F0502020204030204" pitchFamily="34" charset="0"/>
                <a:cs typeface="Calibri" panose="020F0502020204030204" pitchFamily="34" charset="0"/>
              </a:rPr>
              <a:t>, </a:t>
            </a:r>
            <a:r>
              <a:rPr lang="pt-BR" sz="3200" dirty="0" err="1">
                <a:latin typeface="Calibri" panose="020F0502020204030204" pitchFamily="34" charset="0"/>
                <a:ea typeface="Calibri" panose="020F0502020204030204" pitchFamily="34" charset="0"/>
                <a:cs typeface="Calibri" panose="020F0502020204030204" pitchFamily="34" charset="0"/>
              </a:rPr>
              <a:t>etc</a:t>
            </a:r>
            <a:endParaRPr lang="pt-BR" sz="32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26526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descr="Forma&#10;&#10;Descrição gerada automaticamente com confiança baixa">
            <a:extLst>
              <a:ext uri="{FF2B5EF4-FFF2-40B4-BE49-F238E27FC236}">
                <a16:creationId xmlns:a16="http://schemas.microsoft.com/office/drawing/2014/main" id="{52EE4E4E-E171-C88F-842E-840B608AE1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728"/>
            <a:ext cx="12192000" cy="6858000"/>
          </a:xfrm>
          <a:prstGeom prst="rect">
            <a:avLst/>
          </a:prstGeom>
        </p:spPr>
      </p:pic>
      <p:pic>
        <p:nvPicPr>
          <p:cNvPr id="6" name="Imagem 5">
            <a:extLst>
              <a:ext uri="{FF2B5EF4-FFF2-40B4-BE49-F238E27FC236}">
                <a16:creationId xmlns:a16="http://schemas.microsoft.com/office/drawing/2014/main" id="{288140CF-00E2-453B-4189-B42FB18D6818}"/>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9936417" y="265702"/>
            <a:ext cx="1876525" cy="225183"/>
          </a:xfrm>
          <a:prstGeom prst="rect">
            <a:avLst/>
          </a:prstGeom>
        </p:spPr>
      </p:pic>
      <p:sp>
        <p:nvSpPr>
          <p:cNvPr id="2" name="CaixaDeTexto 1">
            <a:extLst>
              <a:ext uri="{FF2B5EF4-FFF2-40B4-BE49-F238E27FC236}">
                <a16:creationId xmlns:a16="http://schemas.microsoft.com/office/drawing/2014/main" id="{A766B3F0-CB0F-92BD-07E1-DB82EFF08F39}"/>
              </a:ext>
            </a:extLst>
          </p:cNvPr>
          <p:cNvSpPr txBox="1"/>
          <p:nvPr/>
        </p:nvSpPr>
        <p:spPr>
          <a:xfrm>
            <a:off x="551385" y="378293"/>
            <a:ext cx="5210401" cy="738664"/>
          </a:xfrm>
          <a:prstGeom prst="rect">
            <a:avLst/>
          </a:prstGeom>
          <a:noFill/>
        </p:spPr>
        <p:txBody>
          <a:bodyPr wrap="none" rtlCol="0">
            <a:spAutoFit/>
          </a:bodyPr>
          <a:lstStyle/>
          <a:p>
            <a:r>
              <a:rPr lang="pt-BR" sz="2400" b="1" dirty="0">
                <a:latin typeface="Calibri" panose="020F0502020204030204" pitchFamily="34" charset="0"/>
                <a:ea typeface="Calibri" panose="020F0502020204030204" pitchFamily="34" charset="0"/>
                <a:cs typeface="Calibri" panose="020F0502020204030204" pitchFamily="34" charset="0"/>
              </a:rPr>
              <a:t>AÇÕES DE DIALOGO COM A SOCIEDADE</a:t>
            </a:r>
          </a:p>
          <a:p>
            <a:endParaRPr lang="pt-BR" dirty="0"/>
          </a:p>
        </p:txBody>
      </p:sp>
      <p:sp>
        <p:nvSpPr>
          <p:cNvPr id="5" name="CaixaDeTexto 4">
            <a:extLst>
              <a:ext uri="{FF2B5EF4-FFF2-40B4-BE49-F238E27FC236}">
                <a16:creationId xmlns:a16="http://schemas.microsoft.com/office/drawing/2014/main" id="{80D90B8F-5C78-765B-C4DE-0E539C19E66F}"/>
              </a:ext>
            </a:extLst>
          </p:cNvPr>
          <p:cNvSpPr txBox="1"/>
          <p:nvPr/>
        </p:nvSpPr>
        <p:spPr>
          <a:xfrm>
            <a:off x="295097" y="1017246"/>
            <a:ext cx="11797748" cy="5632311"/>
          </a:xfrm>
          <a:prstGeom prst="rect">
            <a:avLst/>
          </a:prstGeom>
          <a:noFill/>
        </p:spPr>
        <p:txBody>
          <a:bodyPr wrap="square">
            <a:spAutoFit/>
          </a:bodyPr>
          <a:lstStyle/>
          <a:p>
            <a:pPr marL="1600200" lvl="3" indent="-228600" algn="just">
              <a:lnSpc>
                <a:spcPct val="150000"/>
              </a:lnSpc>
              <a:buSzPts val="1100"/>
              <a:buFont typeface="Symbol" panose="05050102010706020507" pitchFamily="18" charset="2"/>
              <a:buChar char=""/>
              <a:tabLst>
                <a:tab pos="393700" algn="l"/>
              </a:tabLst>
            </a:pPr>
            <a:r>
              <a:rPr lang="pt-PT" sz="2400" b="1" spc="0" dirty="0">
                <a:effectLst/>
                <a:latin typeface="Calibri" panose="020F0502020204030204" pitchFamily="34" charset="0"/>
                <a:ea typeface="Calibri" panose="020F0502020204030204" pitchFamily="34" charset="0"/>
                <a:cs typeface="Calibri" panose="020F0502020204030204" pitchFamily="34" charset="0"/>
              </a:rPr>
              <a:t>Nível</a:t>
            </a:r>
            <a:r>
              <a:rPr lang="pt-PT" sz="2400" spc="10" dirty="0">
                <a:effectLst/>
                <a:latin typeface="Calibri" panose="020F0502020204030204" pitchFamily="34" charset="0"/>
                <a:ea typeface="Calibri" panose="020F0502020204030204" pitchFamily="34" charset="0"/>
                <a:cs typeface="Calibri" panose="020F0502020204030204" pitchFamily="34" charset="0"/>
              </a:rPr>
              <a:t> </a:t>
            </a:r>
            <a:r>
              <a:rPr lang="pt-PT" sz="2400" b="1" spc="-35" dirty="0">
                <a:effectLst/>
                <a:latin typeface="Calibri" panose="020F0502020204030204" pitchFamily="34" charset="0"/>
                <a:ea typeface="Calibri" panose="020F0502020204030204" pitchFamily="34" charset="0"/>
                <a:cs typeface="Calibri" panose="020F0502020204030204" pitchFamily="34" charset="0"/>
              </a:rPr>
              <a:t>I</a:t>
            </a:r>
            <a:r>
              <a:rPr lang="pt-PT" sz="2400" spc="-35" dirty="0">
                <a:effectLst/>
                <a:latin typeface="Calibri" panose="020F0502020204030204" pitchFamily="34" charset="0"/>
                <a:ea typeface="Calibri" panose="020F0502020204030204" pitchFamily="34" charset="0"/>
                <a:cs typeface="Calibri" panose="020F0502020204030204" pitchFamily="34" charset="0"/>
              </a:rPr>
              <a:t>:</a:t>
            </a:r>
            <a:endParaRPr lang="pt-BR" sz="2400" spc="0" dirty="0">
              <a:effectLst/>
              <a:latin typeface="Calibri" panose="020F0502020204030204" pitchFamily="34" charset="0"/>
              <a:ea typeface="Calibri" panose="020F0502020204030204" pitchFamily="34" charset="0"/>
              <a:cs typeface="Calibri" panose="020F0502020204030204" pitchFamily="34" charset="0"/>
            </a:endParaRPr>
          </a:p>
          <a:p>
            <a:pPr marL="342900" marR="132715" lvl="0" indent="-342900" algn="just">
              <a:lnSpc>
                <a:spcPct val="150000"/>
              </a:lnSpc>
              <a:spcBef>
                <a:spcPts val="35"/>
              </a:spcBef>
              <a:spcAft>
                <a:spcPts val="0"/>
              </a:spcAft>
              <a:buSzPts val="1100"/>
              <a:buFont typeface="Calibri" panose="020F0502020204030204" pitchFamily="34" charset="0"/>
              <a:buAutoNum type="alphaLcParenR"/>
              <a:tabLst>
                <a:tab pos="377825" algn="l"/>
              </a:tabLst>
            </a:pPr>
            <a:r>
              <a:rPr lang="pt-PT" sz="2400" b="1" spc="-5" dirty="0">
                <a:effectLst/>
                <a:latin typeface="Calibri" panose="020F0502020204030204" pitchFamily="34" charset="0"/>
                <a:ea typeface="Calibri" panose="020F0502020204030204" pitchFamily="34" charset="0"/>
                <a:cs typeface="Calibri" panose="020F0502020204030204" pitchFamily="34" charset="0"/>
              </a:rPr>
              <a:t>Elaboração de</a:t>
            </a:r>
            <a:r>
              <a:rPr lang="pt-PT" sz="2400" b="1" spc="135" dirty="0">
                <a:effectLst/>
                <a:latin typeface="Calibri" panose="020F0502020204030204" pitchFamily="34" charset="0"/>
                <a:ea typeface="Calibri" panose="020F0502020204030204" pitchFamily="34" charset="0"/>
                <a:cs typeface="Calibri" panose="020F0502020204030204" pitchFamily="34" charset="0"/>
              </a:rPr>
              <a:t> </a:t>
            </a:r>
            <a:r>
              <a:rPr lang="pt-PT" sz="2400" b="1" spc="-5" dirty="0">
                <a:effectLst/>
                <a:latin typeface="Calibri" panose="020F0502020204030204" pitchFamily="34" charset="0"/>
                <a:ea typeface="Calibri" panose="020F0502020204030204" pitchFamily="34" charset="0"/>
                <a:cs typeface="Calibri" panose="020F0502020204030204" pitchFamily="34" charset="0"/>
              </a:rPr>
              <a:t>cartilhas</a:t>
            </a:r>
            <a:r>
              <a:rPr lang="pt-PT" sz="2400" spc="-5" dirty="0">
                <a:effectLst/>
                <a:latin typeface="Calibri" panose="020F0502020204030204" pitchFamily="34" charset="0"/>
                <a:ea typeface="Calibri" panose="020F0502020204030204" pitchFamily="34" charset="0"/>
                <a:cs typeface="Calibri" panose="020F0502020204030204" pitchFamily="34" charset="0"/>
              </a:rPr>
              <a:t>,</a:t>
            </a:r>
            <a:r>
              <a:rPr lang="pt-PT" sz="2400" spc="135" dirty="0">
                <a:effectLst/>
                <a:latin typeface="Calibri" panose="020F0502020204030204" pitchFamily="34" charset="0"/>
                <a:ea typeface="Calibri" panose="020F0502020204030204" pitchFamily="34" charset="0"/>
                <a:cs typeface="Calibri" panose="020F0502020204030204" pitchFamily="34" charset="0"/>
              </a:rPr>
              <a:t> </a:t>
            </a:r>
            <a:r>
              <a:rPr lang="pt-PT" sz="2400" spc="-5" dirty="0">
                <a:effectLst/>
                <a:latin typeface="Calibri" panose="020F0502020204030204" pitchFamily="34" charset="0"/>
                <a:ea typeface="Calibri" panose="020F0502020204030204" pitchFamily="34" charset="0"/>
                <a:cs typeface="Calibri" panose="020F0502020204030204" pitchFamily="34" charset="0"/>
              </a:rPr>
              <a:t>informativos</a:t>
            </a:r>
            <a:r>
              <a:rPr lang="pt-PT" sz="2400" spc="135" dirty="0">
                <a:effectLst/>
                <a:latin typeface="Calibri" panose="020F0502020204030204" pitchFamily="34" charset="0"/>
                <a:ea typeface="Calibri" panose="020F0502020204030204" pitchFamily="34" charset="0"/>
                <a:cs typeface="Calibri" panose="020F0502020204030204" pitchFamily="34" charset="0"/>
              </a:rPr>
              <a:t> </a:t>
            </a:r>
            <a:r>
              <a:rPr lang="pt-PT" sz="2400" spc="-5" dirty="0">
                <a:effectLst/>
                <a:latin typeface="Calibri" panose="020F0502020204030204" pitchFamily="34" charset="0"/>
                <a:ea typeface="Calibri" panose="020F0502020204030204" pitchFamily="34" charset="0"/>
                <a:cs typeface="Calibri" panose="020F0502020204030204" pitchFamily="34" charset="0"/>
              </a:rPr>
              <a:t>ou</a:t>
            </a:r>
            <a:r>
              <a:rPr lang="pt-PT" sz="2400" spc="135" dirty="0">
                <a:effectLst/>
                <a:latin typeface="Calibri" panose="020F0502020204030204" pitchFamily="34" charset="0"/>
                <a:ea typeface="Calibri" panose="020F0502020204030204" pitchFamily="34" charset="0"/>
                <a:cs typeface="Calibri" panose="020F0502020204030204" pitchFamily="34" charset="0"/>
              </a:rPr>
              <a:t> </a:t>
            </a:r>
            <a:r>
              <a:rPr lang="pt-PT" sz="2400" spc="-5" dirty="0">
                <a:effectLst/>
                <a:latin typeface="Calibri" panose="020F0502020204030204" pitchFamily="34" charset="0"/>
                <a:ea typeface="Calibri" panose="020F0502020204030204" pitchFamily="34" charset="0"/>
                <a:cs typeface="Calibri" panose="020F0502020204030204" pitchFamily="34" charset="0"/>
              </a:rPr>
              <a:t>programas</a:t>
            </a:r>
            <a:r>
              <a:rPr lang="pt-PT" sz="2400" spc="135" dirty="0">
                <a:effectLst/>
                <a:latin typeface="Calibri" panose="020F0502020204030204" pitchFamily="34" charset="0"/>
                <a:ea typeface="Calibri" panose="020F0502020204030204" pitchFamily="34" charset="0"/>
                <a:cs typeface="Calibri" panose="020F0502020204030204" pitchFamily="34" charset="0"/>
              </a:rPr>
              <a:t> </a:t>
            </a:r>
            <a:r>
              <a:rPr lang="pt-PT" sz="2400" spc="-5" dirty="0">
                <a:effectLst/>
                <a:latin typeface="Calibri" panose="020F0502020204030204" pitchFamily="34" charset="0"/>
                <a:ea typeface="Calibri" panose="020F0502020204030204" pitchFamily="34" charset="0"/>
                <a:cs typeface="Calibri" panose="020F0502020204030204" pitchFamily="34" charset="0"/>
              </a:rPr>
              <a:t>dirigidos</a:t>
            </a:r>
            <a:r>
              <a:rPr lang="pt-PT" sz="2400" spc="135" dirty="0">
                <a:effectLst/>
                <a:latin typeface="Calibri" panose="020F0502020204030204" pitchFamily="34" charset="0"/>
                <a:ea typeface="Calibri" panose="020F0502020204030204" pitchFamily="34" charset="0"/>
                <a:cs typeface="Calibri" panose="020F0502020204030204" pitchFamily="34" charset="0"/>
              </a:rPr>
              <a:t> </a:t>
            </a:r>
            <a:r>
              <a:rPr lang="pt-PT" sz="2400" spc="-5" dirty="0">
                <a:effectLst/>
                <a:latin typeface="Calibri" panose="020F0502020204030204" pitchFamily="34" charset="0"/>
                <a:ea typeface="Calibri" panose="020F0502020204030204" pitchFamily="34" charset="0"/>
                <a:cs typeface="Calibri" panose="020F0502020204030204" pitchFamily="34" charset="0"/>
              </a:rPr>
              <a:t>aos</a:t>
            </a:r>
            <a:r>
              <a:rPr lang="pt-PT" sz="2400" spc="135" dirty="0">
                <a:effectLst/>
                <a:latin typeface="Calibri" panose="020F0502020204030204" pitchFamily="34" charset="0"/>
                <a:ea typeface="Calibri" panose="020F0502020204030204" pitchFamily="34" charset="0"/>
                <a:cs typeface="Calibri" panose="020F0502020204030204" pitchFamily="34" charset="0"/>
              </a:rPr>
              <a:t> </a:t>
            </a:r>
            <a:r>
              <a:rPr lang="pt-PT" sz="2400" spc="-5" dirty="0">
                <a:effectLst/>
                <a:latin typeface="Calibri" panose="020F0502020204030204" pitchFamily="34" charset="0"/>
                <a:ea typeface="Calibri" panose="020F0502020204030204" pitchFamily="34" charset="0"/>
                <a:cs typeface="Calibri" panose="020F0502020204030204" pitchFamily="34" charset="0"/>
              </a:rPr>
              <a:t>segurados</a:t>
            </a:r>
            <a:r>
              <a:rPr lang="pt-PT" sz="2400" spc="135" dirty="0">
                <a:effectLst/>
                <a:latin typeface="Calibri" panose="020F0502020204030204" pitchFamily="34" charset="0"/>
                <a:ea typeface="Calibri" panose="020F0502020204030204" pitchFamily="34" charset="0"/>
                <a:cs typeface="Calibri" panose="020F0502020204030204" pitchFamily="34" charset="0"/>
              </a:rPr>
              <a:t> </a:t>
            </a:r>
            <a:r>
              <a:rPr lang="pt-PT" sz="2400" spc="-5" dirty="0">
                <a:effectLst/>
                <a:latin typeface="Calibri" panose="020F0502020204030204" pitchFamily="34" charset="0"/>
                <a:ea typeface="Calibri" panose="020F0502020204030204" pitchFamily="34" charset="0"/>
                <a:cs typeface="Calibri" panose="020F0502020204030204" pitchFamily="34" charset="0"/>
              </a:rPr>
              <a:t>que contemplem os</a:t>
            </a:r>
            <a:r>
              <a:rPr lang="pt-PT" sz="2400" spc="175" dirty="0">
                <a:effectLst/>
                <a:latin typeface="Calibri" panose="020F0502020204030204" pitchFamily="34" charset="0"/>
                <a:ea typeface="Calibri" panose="020F0502020204030204" pitchFamily="34" charset="0"/>
                <a:cs typeface="Calibri" panose="020F0502020204030204" pitchFamily="34" charset="0"/>
              </a:rPr>
              <a:t> </a:t>
            </a:r>
            <a:r>
              <a:rPr lang="pt-PT" sz="2400" spc="-5" dirty="0">
                <a:effectLst/>
                <a:latin typeface="Calibri" panose="020F0502020204030204" pitchFamily="34" charset="0"/>
                <a:ea typeface="Calibri" panose="020F0502020204030204" pitchFamily="34" charset="0"/>
                <a:cs typeface="Calibri" panose="020F0502020204030204" pitchFamily="34" charset="0"/>
              </a:rPr>
              <a:t>conhecimentos</a:t>
            </a:r>
            <a:r>
              <a:rPr lang="pt-PT" sz="2400" spc="175" dirty="0">
                <a:effectLst/>
                <a:latin typeface="Calibri" panose="020F0502020204030204" pitchFamily="34" charset="0"/>
                <a:ea typeface="Calibri" panose="020F0502020204030204" pitchFamily="34" charset="0"/>
                <a:cs typeface="Calibri" panose="020F0502020204030204" pitchFamily="34" charset="0"/>
              </a:rPr>
              <a:t> </a:t>
            </a:r>
            <a:r>
              <a:rPr lang="pt-PT" sz="2400" spc="-5" dirty="0">
                <a:effectLst/>
                <a:latin typeface="Calibri" panose="020F0502020204030204" pitchFamily="34" charset="0"/>
                <a:ea typeface="Calibri" panose="020F0502020204030204" pitchFamily="34" charset="0"/>
                <a:cs typeface="Calibri" panose="020F0502020204030204" pitchFamily="34" charset="0"/>
              </a:rPr>
              <a:t>básicos</a:t>
            </a:r>
            <a:r>
              <a:rPr lang="pt-PT" sz="2400" spc="175" dirty="0">
                <a:effectLst/>
                <a:latin typeface="Calibri" panose="020F0502020204030204" pitchFamily="34" charset="0"/>
                <a:ea typeface="Calibri" panose="020F0502020204030204" pitchFamily="34" charset="0"/>
                <a:cs typeface="Calibri" panose="020F0502020204030204" pitchFamily="34" charset="0"/>
              </a:rPr>
              <a:t> </a:t>
            </a:r>
            <a:r>
              <a:rPr lang="pt-PT" sz="2400" spc="-5" dirty="0">
                <a:effectLst/>
                <a:latin typeface="Calibri" panose="020F0502020204030204" pitchFamily="34" charset="0"/>
                <a:ea typeface="Calibri" panose="020F0502020204030204" pitchFamily="34" charset="0"/>
                <a:cs typeface="Calibri" panose="020F0502020204030204" pitchFamily="34" charset="0"/>
              </a:rPr>
              <a:t>essenciais</a:t>
            </a:r>
            <a:r>
              <a:rPr lang="pt-PT" sz="2400" spc="175" dirty="0">
                <a:effectLst/>
                <a:latin typeface="Calibri" panose="020F0502020204030204" pitchFamily="34" charset="0"/>
                <a:ea typeface="Calibri" panose="020F0502020204030204" pitchFamily="34" charset="0"/>
                <a:cs typeface="Calibri" panose="020F0502020204030204" pitchFamily="34" charset="0"/>
              </a:rPr>
              <a:t> </a:t>
            </a:r>
            <a:r>
              <a:rPr lang="pt-PT" sz="2400" spc="-5" dirty="0">
                <a:effectLst/>
                <a:latin typeface="Calibri" panose="020F0502020204030204" pitchFamily="34" charset="0"/>
                <a:ea typeface="Calibri" panose="020F0502020204030204" pitchFamily="34" charset="0"/>
                <a:cs typeface="Calibri" panose="020F0502020204030204" pitchFamily="34" charset="0"/>
              </a:rPr>
              <a:t>sobre</a:t>
            </a:r>
            <a:r>
              <a:rPr lang="pt-PT" sz="2400" spc="165" dirty="0">
                <a:effectLst/>
                <a:latin typeface="Calibri" panose="020F0502020204030204" pitchFamily="34" charset="0"/>
                <a:ea typeface="Calibri" panose="020F0502020204030204" pitchFamily="34" charset="0"/>
                <a:cs typeface="Calibri" panose="020F0502020204030204" pitchFamily="34" charset="0"/>
              </a:rPr>
              <a:t> </a:t>
            </a:r>
            <a:r>
              <a:rPr lang="pt-PT" sz="2400" spc="-5" dirty="0">
                <a:effectLst/>
                <a:latin typeface="Calibri" panose="020F0502020204030204" pitchFamily="34" charset="0"/>
                <a:ea typeface="Calibri" panose="020F0502020204030204" pitchFamily="34" charset="0"/>
                <a:cs typeface="Calibri" panose="020F0502020204030204" pitchFamily="34" charset="0"/>
              </a:rPr>
              <a:t>o</a:t>
            </a:r>
            <a:r>
              <a:rPr lang="pt-PT" sz="2400" spc="185" dirty="0">
                <a:effectLst/>
                <a:latin typeface="Calibri" panose="020F0502020204030204" pitchFamily="34" charset="0"/>
                <a:ea typeface="Calibri" panose="020F0502020204030204" pitchFamily="34" charset="0"/>
                <a:cs typeface="Calibri" panose="020F0502020204030204" pitchFamily="34" charset="0"/>
              </a:rPr>
              <a:t> </a:t>
            </a:r>
            <a:r>
              <a:rPr lang="pt-PT" sz="2400" spc="-5" dirty="0">
                <a:effectLst/>
                <a:latin typeface="Calibri" panose="020F0502020204030204" pitchFamily="34" charset="0"/>
                <a:ea typeface="Calibri" panose="020F0502020204030204" pitchFamily="34" charset="0"/>
                <a:cs typeface="Calibri" panose="020F0502020204030204" pitchFamily="34" charset="0"/>
              </a:rPr>
              <a:t>RPPS</a:t>
            </a:r>
            <a:r>
              <a:rPr lang="pt-PT" sz="2400" spc="190" dirty="0">
                <a:effectLst/>
                <a:latin typeface="Calibri" panose="020F0502020204030204" pitchFamily="34" charset="0"/>
                <a:ea typeface="Calibri" panose="020F0502020204030204" pitchFamily="34" charset="0"/>
                <a:cs typeface="Calibri" panose="020F0502020204030204" pitchFamily="34" charset="0"/>
              </a:rPr>
              <a:t> </a:t>
            </a:r>
            <a:r>
              <a:rPr lang="pt-PT" sz="2400" spc="-5" dirty="0">
                <a:effectLst/>
                <a:latin typeface="Calibri" panose="020F0502020204030204" pitchFamily="34" charset="0"/>
                <a:ea typeface="Calibri" panose="020F0502020204030204" pitchFamily="34" charset="0"/>
                <a:cs typeface="Calibri" panose="020F0502020204030204" pitchFamily="34" charset="0"/>
              </a:rPr>
              <a:t>e</a:t>
            </a:r>
            <a:r>
              <a:rPr lang="pt-PT" sz="2400" spc="160" dirty="0">
                <a:effectLst/>
                <a:latin typeface="Calibri" panose="020F0502020204030204" pitchFamily="34" charset="0"/>
                <a:ea typeface="Calibri" panose="020F0502020204030204" pitchFamily="34" charset="0"/>
                <a:cs typeface="Calibri" panose="020F0502020204030204" pitchFamily="34" charset="0"/>
              </a:rPr>
              <a:t> </a:t>
            </a:r>
            <a:r>
              <a:rPr lang="pt-PT" sz="2400" spc="-5" dirty="0">
                <a:effectLst/>
                <a:latin typeface="Calibri" panose="020F0502020204030204" pitchFamily="34" charset="0"/>
                <a:ea typeface="Calibri" panose="020F0502020204030204" pitchFamily="34" charset="0"/>
                <a:cs typeface="Calibri" panose="020F0502020204030204" pitchFamily="34" charset="0"/>
              </a:rPr>
              <a:t>os</a:t>
            </a:r>
            <a:r>
              <a:rPr lang="pt-PT" sz="2400" spc="175" dirty="0">
                <a:effectLst/>
                <a:latin typeface="Calibri" panose="020F0502020204030204" pitchFamily="34" charset="0"/>
                <a:ea typeface="Calibri" panose="020F0502020204030204" pitchFamily="34" charset="0"/>
                <a:cs typeface="Calibri" panose="020F0502020204030204" pitchFamily="34" charset="0"/>
              </a:rPr>
              <a:t> </a:t>
            </a:r>
            <a:r>
              <a:rPr lang="pt-PT" sz="2400" spc="-5" dirty="0">
                <a:effectLst/>
                <a:latin typeface="Calibri" panose="020F0502020204030204" pitchFamily="34" charset="0"/>
                <a:ea typeface="Calibri" panose="020F0502020204030204" pitchFamily="34" charset="0"/>
                <a:cs typeface="Calibri" panose="020F0502020204030204" pitchFamily="34" charset="0"/>
              </a:rPr>
              <a:t>benefícios</a:t>
            </a:r>
            <a:r>
              <a:rPr lang="pt-PT" sz="2400" spc="185" dirty="0">
                <a:effectLst/>
                <a:latin typeface="Calibri" panose="020F0502020204030204" pitchFamily="34" charset="0"/>
                <a:ea typeface="Calibri" panose="020F0502020204030204" pitchFamily="34" charset="0"/>
                <a:cs typeface="Calibri" panose="020F0502020204030204" pitchFamily="34" charset="0"/>
              </a:rPr>
              <a:t> </a:t>
            </a:r>
            <a:r>
              <a:rPr lang="pt-PT" sz="2400" spc="-5" dirty="0">
                <a:effectLst/>
                <a:latin typeface="Calibri" panose="020F0502020204030204" pitchFamily="34" charset="0"/>
                <a:ea typeface="Calibri" panose="020F0502020204030204" pitchFamily="34" charset="0"/>
                <a:cs typeface="Calibri" panose="020F0502020204030204" pitchFamily="34" charset="0"/>
              </a:rPr>
              <a:t>previdenciários,</a:t>
            </a:r>
            <a:r>
              <a:rPr lang="pt-PT" sz="2400" spc="160" dirty="0">
                <a:effectLst/>
                <a:latin typeface="Calibri" panose="020F0502020204030204" pitchFamily="34" charset="0"/>
                <a:ea typeface="Calibri" panose="020F0502020204030204" pitchFamily="34" charset="0"/>
                <a:cs typeface="Calibri" panose="020F0502020204030204" pitchFamily="34" charset="0"/>
              </a:rPr>
              <a:t> </a:t>
            </a:r>
            <a:r>
              <a:rPr lang="pt-PT" sz="2400" spc="-5" dirty="0">
                <a:effectLst/>
                <a:latin typeface="Calibri" panose="020F0502020204030204" pitchFamily="34" charset="0"/>
                <a:ea typeface="Calibri" panose="020F0502020204030204" pitchFamily="34" charset="0"/>
                <a:cs typeface="Calibri" panose="020F0502020204030204" pitchFamily="34" charset="0"/>
              </a:rPr>
              <a:t>que</a:t>
            </a:r>
            <a:r>
              <a:rPr lang="pt-PT" sz="2400" spc="180" dirty="0">
                <a:effectLst/>
                <a:latin typeface="Calibri" panose="020F0502020204030204" pitchFamily="34" charset="0"/>
                <a:ea typeface="Calibri" panose="020F0502020204030204" pitchFamily="34" charset="0"/>
                <a:cs typeface="Calibri" panose="020F0502020204030204" pitchFamily="34" charset="0"/>
              </a:rPr>
              <a:t> </a:t>
            </a:r>
            <a:r>
              <a:rPr lang="pt-PT" sz="2400" spc="-5" dirty="0">
                <a:effectLst/>
                <a:latin typeface="Calibri" panose="020F0502020204030204" pitchFamily="34" charset="0"/>
                <a:ea typeface="Calibri" panose="020F0502020204030204" pitchFamily="34" charset="0"/>
                <a:cs typeface="Calibri" panose="020F0502020204030204" pitchFamily="34" charset="0"/>
              </a:rPr>
              <a:t>deverá ser disponibilizada em meio impresso ou digital e ou no site do RPPS.</a:t>
            </a:r>
            <a:endParaRPr lang="pt-BR" sz="2400" spc="-5" dirty="0">
              <a:effectLst/>
              <a:latin typeface="Calibri" panose="020F0502020204030204" pitchFamily="34" charset="0"/>
              <a:ea typeface="Calibri" panose="020F0502020204030204" pitchFamily="34" charset="0"/>
              <a:cs typeface="Calibri" panose="020F0502020204030204" pitchFamily="34" charset="0"/>
            </a:endParaRPr>
          </a:p>
          <a:p>
            <a:pPr algn="just">
              <a:lnSpc>
                <a:spcPct val="150000"/>
              </a:lnSpc>
              <a:spcBef>
                <a:spcPts val="25"/>
              </a:spcBef>
            </a:pPr>
            <a:r>
              <a:rPr lang="pt-PT" sz="2400" dirty="0">
                <a:effectLst/>
                <a:latin typeface="Calibri" panose="020F0502020204030204" pitchFamily="34" charset="0"/>
                <a:ea typeface="Calibri" panose="020F0502020204030204" pitchFamily="34" charset="0"/>
                <a:cs typeface="Calibri" panose="020F0502020204030204" pitchFamily="34" charset="0"/>
              </a:rPr>
              <a:t> </a:t>
            </a:r>
            <a:r>
              <a:rPr lang="pt-PT" sz="2400" spc="-5" dirty="0">
                <a:effectLst/>
                <a:latin typeface="Calibri" panose="020F0502020204030204" pitchFamily="34" charset="0"/>
                <a:ea typeface="Calibri" panose="020F0502020204030204" pitchFamily="34" charset="0"/>
                <a:cs typeface="Calibri" panose="020F0502020204030204" pitchFamily="34" charset="0"/>
              </a:rPr>
              <a:t>Realização de pelo menos uma </a:t>
            </a:r>
            <a:r>
              <a:rPr lang="pt-PT" sz="2400" b="1" spc="-5" dirty="0">
                <a:effectLst/>
                <a:latin typeface="Calibri" panose="020F0502020204030204" pitchFamily="34" charset="0"/>
                <a:ea typeface="Calibri" panose="020F0502020204030204" pitchFamily="34" charset="0"/>
                <a:cs typeface="Calibri" panose="020F0502020204030204" pitchFamily="34" charset="0"/>
              </a:rPr>
              <a:t>audiência pública anual </a:t>
            </a:r>
            <a:r>
              <a:rPr lang="pt-PT" sz="2400" spc="-5" dirty="0">
                <a:effectLst/>
                <a:latin typeface="Calibri" panose="020F0502020204030204" pitchFamily="34" charset="0"/>
                <a:ea typeface="Calibri" panose="020F0502020204030204" pitchFamily="34" charset="0"/>
                <a:cs typeface="Calibri" panose="020F0502020204030204" pitchFamily="34" charset="0"/>
              </a:rPr>
              <a:t>com os segurados, representantes do ente</a:t>
            </a:r>
            <a:r>
              <a:rPr lang="pt-PT" sz="2400" spc="200" dirty="0">
                <a:effectLst/>
                <a:latin typeface="Calibri" panose="020F0502020204030204" pitchFamily="34" charset="0"/>
                <a:ea typeface="Calibri" panose="020F0502020204030204" pitchFamily="34" charset="0"/>
                <a:cs typeface="Calibri" panose="020F0502020204030204" pitchFamily="34" charset="0"/>
              </a:rPr>
              <a:t> </a:t>
            </a:r>
            <a:r>
              <a:rPr lang="pt-PT" sz="2400" spc="-5" dirty="0">
                <a:effectLst/>
                <a:latin typeface="Calibri" panose="020F0502020204030204" pitchFamily="34" charset="0"/>
                <a:ea typeface="Calibri" panose="020F0502020204030204" pitchFamily="34" charset="0"/>
                <a:cs typeface="Calibri" panose="020F0502020204030204" pitchFamily="34" charset="0"/>
              </a:rPr>
              <a:t>federativo</a:t>
            </a:r>
            <a:r>
              <a:rPr lang="pt-PT" sz="2400" spc="200" dirty="0">
                <a:effectLst/>
                <a:latin typeface="Calibri" panose="020F0502020204030204" pitchFamily="34" charset="0"/>
                <a:ea typeface="Calibri" panose="020F0502020204030204" pitchFamily="34" charset="0"/>
                <a:cs typeface="Calibri" panose="020F0502020204030204" pitchFamily="34" charset="0"/>
              </a:rPr>
              <a:t> </a:t>
            </a:r>
            <a:r>
              <a:rPr lang="pt-PT" sz="2400" spc="-5" dirty="0">
                <a:effectLst/>
                <a:latin typeface="Calibri" panose="020F0502020204030204" pitchFamily="34" charset="0"/>
                <a:ea typeface="Calibri" panose="020F0502020204030204" pitchFamily="34" charset="0"/>
                <a:cs typeface="Calibri" panose="020F0502020204030204" pitchFamily="34" charset="0"/>
              </a:rPr>
              <a:t>(Poder</a:t>
            </a:r>
            <a:r>
              <a:rPr lang="pt-PT" sz="2400" spc="200" dirty="0">
                <a:effectLst/>
                <a:latin typeface="Calibri" panose="020F0502020204030204" pitchFamily="34" charset="0"/>
                <a:ea typeface="Calibri" panose="020F0502020204030204" pitchFamily="34" charset="0"/>
                <a:cs typeface="Calibri" panose="020F0502020204030204" pitchFamily="34" charset="0"/>
              </a:rPr>
              <a:t> </a:t>
            </a:r>
            <a:r>
              <a:rPr lang="pt-PT" sz="2400" spc="-5" dirty="0">
                <a:effectLst/>
                <a:latin typeface="Calibri" panose="020F0502020204030204" pitchFamily="34" charset="0"/>
                <a:ea typeface="Calibri" panose="020F0502020204030204" pitchFamily="34" charset="0"/>
                <a:cs typeface="Calibri" panose="020F0502020204030204" pitchFamily="34" charset="0"/>
              </a:rPr>
              <a:t>Executivo</a:t>
            </a:r>
            <a:r>
              <a:rPr lang="pt-PT" sz="2400" spc="200" dirty="0">
                <a:effectLst/>
                <a:latin typeface="Calibri" panose="020F0502020204030204" pitchFamily="34" charset="0"/>
                <a:ea typeface="Calibri" panose="020F0502020204030204" pitchFamily="34" charset="0"/>
                <a:cs typeface="Calibri" panose="020F0502020204030204" pitchFamily="34" charset="0"/>
              </a:rPr>
              <a:t> </a:t>
            </a:r>
            <a:r>
              <a:rPr lang="pt-PT" sz="2400" spc="-5" dirty="0">
                <a:effectLst/>
                <a:latin typeface="Calibri" panose="020F0502020204030204" pitchFamily="34" charset="0"/>
                <a:ea typeface="Calibri" panose="020F0502020204030204" pitchFamily="34" charset="0"/>
                <a:cs typeface="Calibri" panose="020F0502020204030204" pitchFamily="34" charset="0"/>
              </a:rPr>
              <a:t>e</a:t>
            </a:r>
            <a:r>
              <a:rPr lang="pt-PT" sz="2400" spc="200" dirty="0">
                <a:effectLst/>
                <a:latin typeface="Calibri" panose="020F0502020204030204" pitchFamily="34" charset="0"/>
                <a:ea typeface="Calibri" panose="020F0502020204030204" pitchFamily="34" charset="0"/>
                <a:cs typeface="Calibri" panose="020F0502020204030204" pitchFamily="34" charset="0"/>
              </a:rPr>
              <a:t> </a:t>
            </a:r>
            <a:r>
              <a:rPr lang="pt-PT" sz="2400" spc="-5" dirty="0">
                <a:effectLst/>
                <a:latin typeface="Calibri" panose="020F0502020204030204" pitchFamily="34" charset="0"/>
                <a:ea typeface="Calibri" panose="020F0502020204030204" pitchFamily="34" charset="0"/>
                <a:cs typeface="Calibri" panose="020F0502020204030204" pitchFamily="34" charset="0"/>
              </a:rPr>
              <a:t>Legislativo)</a:t>
            </a:r>
            <a:r>
              <a:rPr lang="pt-PT" sz="2400" spc="200" dirty="0">
                <a:effectLst/>
                <a:latin typeface="Calibri" panose="020F0502020204030204" pitchFamily="34" charset="0"/>
                <a:ea typeface="Calibri" panose="020F0502020204030204" pitchFamily="34" charset="0"/>
                <a:cs typeface="Calibri" panose="020F0502020204030204" pitchFamily="34" charset="0"/>
              </a:rPr>
              <a:t> </a:t>
            </a:r>
            <a:r>
              <a:rPr lang="pt-PT" sz="2400" spc="-5" dirty="0">
                <a:effectLst/>
                <a:latin typeface="Calibri" panose="020F0502020204030204" pitchFamily="34" charset="0"/>
                <a:ea typeface="Calibri" panose="020F0502020204030204" pitchFamily="34" charset="0"/>
                <a:cs typeface="Calibri" panose="020F0502020204030204" pitchFamily="34" charset="0"/>
              </a:rPr>
              <a:t>e</a:t>
            </a:r>
            <a:r>
              <a:rPr lang="pt-PT" sz="2400" spc="200" dirty="0">
                <a:effectLst/>
                <a:latin typeface="Calibri" panose="020F0502020204030204" pitchFamily="34" charset="0"/>
                <a:ea typeface="Calibri" panose="020F0502020204030204" pitchFamily="34" charset="0"/>
                <a:cs typeface="Calibri" panose="020F0502020204030204" pitchFamily="34" charset="0"/>
              </a:rPr>
              <a:t> </a:t>
            </a:r>
            <a:r>
              <a:rPr lang="pt-PT" sz="2400" spc="-5" dirty="0">
                <a:effectLst/>
                <a:latin typeface="Calibri" panose="020F0502020204030204" pitchFamily="34" charset="0"/>
                <a:ea typeface="Calibri" panose="020F0502020204030204" pitchFamily="34" charset="0"/>
                <a:cs typeface="Calibri" panose="020F0502020204030204" pitchFamily="34" charset="0"/>
              </a:rPr>
              <a:t>a</a:t>
            </a:r>
            <a:r>
              <a:rPr lang="pt-PT" sz="2400" spc="200" dirty="0">
                <a:effectLst/>
                <a:latin typeface="Calibri" panose="020F0502020204030204" pitchFamily="34" charset="0"/>
                <a:ea typeface="Calibri" panose="020F0502020204030204" pitchFamily="34" charset="0"/>
                <a:cs typeface="Calibri" panose="020F0502020204030204" pitchFamily="34" charset="0"/>
              </a:rPr>
              <a:t> </a:t>
            </a:r>
            <a:r>
              <a:rPr lang="pt-PT" sz="2400" spc="-5" dirty="0">
                <a:effectLst/>
                <a:latin typeface="Calibri" panose="020F0502020204030204" pitchFamily="34" charset="0"/>
                <a:ea typeface="Calibri" panose="020F0502020204030204" pitchFamily="34" charset="0"/>
                <a:cs typeface="Calibri" panose="020F0502020204030204" pitchFamily="34" charset="0"/>
              </a:rPr>
              <a:t>sociedade</a:t>
            </a:r>
            <a:r>
              <a:rPr lang="pt-PT" sz="2400" spc="200" dirty="0">
                <a:effectLst/>
                <a:latin typeface="Calibri" panose="020F0502020204030204" pitchFamily="34" charset="0"/>
                <a:ea typeface="Calibri" panose="020F0502020204030204" pitchFamily="34" charset="0"/>
                <a:cs typeface="Calibri" panose="020F0502020204030204" pitchFamily="34" charset="0"/>
              </a:rPr>
              <a:t> </a:t>
            </a:r>
            <a:r>
              <a:rPr lang="pt-PT" sz="2400" spc="-5" dirty="0">
                <a:effectLst/>
                <a:latin typeface="Calibri" panose="020F0502020204030204" pitchFamily="34" charset="0"/>
                <a:ea typeface="Calibri" panose="020F0502020204030204" pitchFamily="34" charset="0"/>
                <a:cs typeface="Calibri" panose="020F0502020204030204" pitchFamily="34" charset="0"/>
              </a:rPr>
              <a:t>civil,</a:t>
            </a:r>
            <a:r>
              <a:rPr lang="pt-PT" sz="2400" spc="200" dirty="0">
                <a:effectLst/>
                <a:latin typeface="Calibri" panose="020F0502020204030204" pitchFamily="34" charset="0"/>
                <a:ea typeface="Calibri" panose="020F0502020204030204" pitchFamily="34" charset="0"/>
                <a:cs typeface="Calibri" panose="020F0502020204030204" pitchFamily="34" charset="0"/>
              </a:rPr>
              <a:t> </a:t>
            </a:r>
            <a:r>
              <a:rPr lang="pt-PT" sz="2400" spc="-5" dirty="0">
                <a:effectLst/>
                <a:latin typeface="Calibri" panose="020F0502020204030204" pitchFamily="34" charset="0"/>
                <a:ea typeface="Calibri" panose="020F0502020204030204" pitchFamily="34" charset="0"/>
                <a:cs typeface="Calibri" panose="020F0502020204030204" pitchFamily="34" charset="0"/>
              </a:rPr>
              <a:t>para</a:t>
            </a:r>
            <a:r>
              <a:rPr lang="pt-PT" sz="2400" spc="200" dirty="0">
                <a:effectLst/>
                <a:latin typeface="Calibri" panose="020F0502020204030204" pitchFamily="34" charset="0"/>
                <a:ea typeface="Calibri" panose="020F0502020204030204" pitchFamily="34" charset="0"/>
                <a:cs typeface="Calibri" panose="020F0502020204030204" pitchFamily="34" charset="0"/>
              </a:rPr>
              <a:t> </a:t>
            </a:r>
            <a:r>
              <a:rPr lang="pt-PT" sz="2400" spc="-5" dirty="0">
                <a:effectLst/>
                <a:latin typeface="Calibri" panose="020F0502020204030204" pitchFamily="34" charset="0"/>
                <a:ea typeface="Calibri" panose="020F0502020204030204" pitchFamily="34" charset="0"/>
                <a:cs typeface="Calibri" panose="020F0502020204030204" pitchFamily="34" charset="0"/>
              </a:rPr>
              <a:t>exposição</a:t>
            </a:r>
            <a:r>
              <a:rPr lang="pt-PT" sz="2400" spc="200" dirty="0">
                <a:effectLst/>
                <a:latin typeface="Calibri" panose="020F0502020204030204" pitchFamily="34" charset="0"/>
                <a:ea typeface="Calibri" panose="020F0502020204030204" pitchFamily="34" charset="0"/>
                <a:cs typeface="Calibri" panose="020F0502020204030204" pitchFamily="34" charset="0"/>
              </a:rPr>
              <a:t> </a:t>
            </a:r>
            <a:r>
              <a:rPr lang="pt-PT" sz="2400" spc="-5" dirty="0">
                <a:effectLst/>
                <a:latin typeface="Calibri" panose="020F0502020204030204" pitchFamily="34" charset="0"/>
                <a:ea typeface="Calibri" panose="020F0502020204030204" pitchFamily="34" charset="0"/>
                <a:cs typeface="Calibri" panose="020F0502020204030204" pitchFamily="34" charset="0"/>
              </a:rPr>
              <a:t>e</a:t>
            </a:r>
            <a:r>
              <a:rPr lang="pt-PT" sz="2400" spc="200" dirty="0">
                <a:effectLst/>
                <a:latin typeface="Calibri" panose="020F0502020204030204" pitchFamily="34" charset="0"/>
                <a:ea typeface="Calibri" panose="020F0502020204030204" pitchFamily="34" charset="0"/>
                <a:cs typeface="Calibri" panose="020F0502020204030204" pitchFamily="34" charset="0"/>
              </a:rPr>
              <a:t> </a:t>
            </a:r>
            <a:r>
              <a:rPr lang="pt-PT" sz="2400" spc="-5" dirty="0">
                <a:effectLst/>
                <a:latin typeface="Calibri" panose="020F0502020204030204" pitchFamily="34" charset="0"/>
                <a:ea typeface="Calibri" panose="020F0502020204030204" pitchFamily="34" charset="0"/>
                <a:cs typeface="Calibri" panose="020F0502020204030204" pitchFamily="34" charset="0"/>
              </a:rPr>
              <a:t>debates sobre o </a:t>
            </a:r>
            <a:r>
              <a:rPr lang="pt-PT" sz="2400" b="1" spc="-5" dirty="0">
                <a:effectLst/>
                <a:latin typeface="Calibri" panose="020F0502020204030204" pitchFamily="34" charset="0"/>
                <a:ea typeface="Calibri" panose="020F0502020204030204" pitchFamily="34" charset="0"/>
                <a:cs typeface="Calibri" panose="020F0502020204030204" pitchFamily="34" charset="0"/>
              </a:rPr>
              <a:t>Relatório de Governança Corporativa, </a:t>
            </a:r>
            <a:r>
              <a:rPr lang="pt-PT" sz="2400" spc="-5" dirty="0">
                <a:effectLst/>
                <a:latin typeface="Calibri" panose="020F0502020204030204" pitchFamily="34" charset="0"/>
                <a:ea typeface="Calibri" panose="020F0502020204030204" pitchFamily="34" charset="0"/>
                <a:cs typeface="Calibri" panose="020F0502020204030204" pitchFamily="34" charset="0"/>
              </a:rPr>
              <a:t>os </a:t>
            </a:r>
            <a:r>
              <a:rPr lang="pt-PT" sz="2400" b="1" spc="-5" dirty="0">
                <a:effectLst/>
                <a:latin typeface="Calibri" panose="020F0502020204030204" pitchFamily="34" charset="0"/>
                <a:ea typeface="Calibri" panose="020F0502020204030204" pitchFamily="34" charset="0"/>
                <a:cs typeface="Calibri" panose="020F0502020204030204" pitchFamily="34" charset="0"/>
              </a:rPr>
              <a:t>resultados da Política de Investimentos e da Avaliação Atuarial.</a:t>
            </a:r>
            <a:endParaRPr lang="pt-BR" sz="2400" b="1" spc="-5" dirty="0">
              <a:effectLst/>
              <a:latin typeface="Calibri" panose="020F0502020204030204" pitchFamily="34" charset="0"/>
              <a:ea typeface="Calibri" panose="020F0502020204030204" pitchFamily="34" charset="0"/>
              <a:cs typeface="Calibri" panose="020F0502020204030204" pitchFamily="34" charset="0"/>
            </a:endParaRPr>
          </a:p>
          <a:p>
            <a:pPr marL="1600200" lvl="3" indent="-228600" algn="just">
              <a:lnSpc>
                <a:spcPct val="150000"/>
              </a:lnSpc>
              <a:spcBef>
                <a:spcPts val="5"/>
              </a:spcBef>
              <a:spcAft>
                <a:spcPts val="0"/>
              </a:spcAft>
              <a:buSzPts val="1100"/>
              <a:buFont typeface="Symbol" panose="05050102010706020507" pitchFamily="18" charset="2"/>
              <a:buChar char=""/>
              <a:tabLst>
                <a:tab pos="393700" algn="l"/>
              </a:tabLst>
            </a:pPr>
            <a:r>
              <a:rPr lang="pt-PT" sz="2400" b="1" spc="0" dirty="0">
                <a:effectLst/>
                <a:latin typeface="Calibri" panose="020F0502020204030204" pitchFamily="34" charset="0"/>
                <a:ea typeface="Calibri" panose="020F0502020204030204" pitchFamily="34" charset="0"/>
                <a:cs typeface="Calibri" panose="020F0502020204030204" pitchFamily="34" charset="0"/>
              </a:rPr>
              <a:t>Nível</a:t>
            </a:r>
            <a:r>
              <a:rPr lang="pt-PT" sz="2400" spc="0" dirty="0">
                <a:effectLst/>
                <a:latin typeface="Calibri" panose="020F0502020204030204" pitchFamily="34" charset="0"/>
                <a:ea typeface="Calibri" panose="020F0502020204030204" pitchFamily="34" charset="0"/>
                <a:cs typeface="Calibri" panose="020F0502020204030204" pitchFamily="34" charset="0"/>
              </a:rPr>
              <a:t> </a:t>
            </a:r>
            <a:r>
              <a:rPr lang="pt-PT" sz="2400" b="1" spc="0" dirty="0">
                <a:effectLst/>
                <a:latin typeface="Calibri" panose="020F0502020204030204" pitchFamily="34" charset="0"/>
                <a:ea typeface="Calibri" panose="020F0502020204030204" pitchFamily="34" charset="0"/>
                <a:cs typeface="Calibri" panose="020F0502020204030204" pitchFamily="34" charset="0"/>
              </a:rPr>
              <a:t>II</a:t>
            </a:r>
            <a:r>
              <a:rPr lang="pt-PT" sz="2400" spc="0" dirty="0">
                <a:effectLst/>
                <a:latin typeface="Calibri" panose="020F0502020204030204" pitchFamily="34" charset="0"/>
                <a:ea typeface="Calibri" panose="020F0502020204030204" pitchFamily="34" charset="0"/>
                <a:cs typeface="Calibri" panose="020F0502020204030204" pitchFamily="34" charset="0"/>
              </a:rPr>
              <a:t>:</a:t>
            </a:r>
            <a:r>
              <a:rPr lang="pt-PT" sz="2400" spc="15" dirty="0">
                <a:effectLst/>
                <a:latin typeface="Calibri" panose="020F0502020204030204" pitchFamily="34" charset="0"/>
                <a:ea typeface="Calibri" panose="020F0502020204030204" pitchFamily="34" charset="0"/>
                <a:cs typeface="Calibri" panose="020F0502020204030204" pitchFamily="34" charset="0"/>
              </a:rPr>
              <a:t> </a:t>
            </a:r>
            <a:r>
              <a:rPr lang="pt-PT" sz="2400" spc="0" dirty="0">
                <a:effectLst/>
                <a:latin typeface="Calibri" panose="020F0502020204030204" pitchFamily="34" charset="0"/>
                <a:ea typeface="Calibri" panose="020F0502020204030204" pitchFamily="34" charset="0"/>
                <a:cs typeface="Calibri" panose="020F0502020204030204" pitchFamily="34" charset="0"/>
              </a:rPr>
              <a:t>Idem</a:t>
            </a:r>
            <a:r>
              <a:rPr lang="pt-PT" sz="2400" spc="15" dirty="0">
                <a:effectLst/>
                <a:latin typeface="Calibri" panose="020F0502020204030204" pitchFamily="34" charset="0"/>
                <a:ea typeface="Calibri" panose="020F0502020204030204" pitchFamily="34" charset="0"/>
                <a:cs typeface="Calibri" panose="020F0502020204030204" pitchFamily="34" charset="0"/>
              </a:rPr>
              <a:t> </a:t>
            </a:r>
            <a:r>
              <a:rPr lang="pt-PT" sz="2400" spc="0" dirty="0">
                <a:effectLst/>
                <a:latin typeface="Calibri" panose="020F0502020204030204" pitchFamily="34" charset="0"/>
                <a:ea typeface="Calibri" panose="020F0502020204030204" pitchFamily="34" charset="0"/>
                <a:cs typeface="Calibri" panose="020F0502020204030204" pitchFamily="34" charset="0"/>
              </a:rPr>
              <a:t>ao</a:t>
            </a:r>
            <a:r>
              <a:rPr lang="pt-PT" sz="2400" spc="5" dirty="0">
                <a:effectLst/>
                <a:latin typeface="Calibri" panose="020F0502020204030204" pitchFamily="34" charset="0"/>
                <a:ea typeface="Calibri" panose="020F0502020204030204" pitchFamily="34" charset="0"/>
                <a:cs typeface="Calibri" panose="020F0502020204030204" pitchFamily="34" charset="0"/>
              </a:rPr>
              <a:t> </a:t>
            </a:r>
            <a:r>
              <a:rPr lang="pt-PT" sz="2400" spc="0" dirty="0">
                <a:effectLst/>
                <a:latin typeface="Calibri" panose="020F0502020204030204" pitchFamily="34" charset="0"/>
                <a:ea typeface="Calibri" panose="020F0502020204030204" pitchFamily="34" charset="0"/>
                <a:cs typeface="Calibri" panose="020F0502020204030204" pitchFamily="34" charset="0"/>
              </a:rPr>
              <a:t>Nível</a:t>
            </a:r>
            <a:r>
              <a:rPr lang="pt-PT" sz="2400" spc="-5" dirty="0">
                <a:effectLst/>
                <a:latin typeface="Calibri" panose="020F0502020204030204" pitchFamily="34" charset="0"/>
                <a:ea typeface="Calibri" panose="020F0502020204030204" pitchFamily="34" charset="0"/>
                <a:cs typeface="Calibri" panose="020F0502020204030204" pitchFamily="34" charset="0"/>
              </a:rPr>
              <a:t> </a:t>
            </a:r>
            <a:r>
              <a:rPr lang="pt-PT" sz="2400" spc="-25" dirty="0">
                <a:effectLst/>
                <a:latin typeface="Calibri" panose="020F0502020204030204" pitchFamily="34" charset="0"/>
                <a:ea typeface="Calibri" panose="020F0502020204030204" pitchFamily="34" charset="0"/>
                <a:cs typeface="Calibri" panose="020F0502020204030204" pitchFamily="34" charset="0"/>
              </a:rPr>
              <a:t>I:</a:t>
            </a:r>
            <a:endParaRPr lang="pt-BR" sz="2400" spc="0" dirty="0">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6966642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descr="Forma&#10;&#10;Descrição gerada automaticamente com confiança baixa">
            <a:extLst>
              <a:ext uri="{FF2B5EF4-FFF2-40B4-BE49-F238E27FC236}">
                <a16:creationId xmlns:a16="http://schemas.microsoft.com/office/drawing/2014/main" id="{52EE4E4E-E171-C88F-842E-840B608AE1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6" name="Imagem 5">
            <a:extLst>
              <a:ext uri="{FF2B5EF4-FFF2-40B4-BE49-F238E27FC236}">
                <a16:creationId xmlns:a16="http://schemas.microsoft.com/office/drawing/2014/main" id="{288140CF-00E2-453B-4189-B42FB18D6818}"/>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9936417" y="265702"/>
            <a:ext cx="1876525" cy="225183"/>
          </a:xfrm>
          <a:prstGeom prst="rect">
            <a:avLst/>
          </a:prstGeom>
        </p:spPr>
      </p:pic>
      <p:sp>
        <p:nvSpPr>
          <p:cNvPr id="2" name="CaixaDeTexto 1">
            <a:extLst>
              <a:ext uri="{FF2B5EF4-FFF2-40B4-BE49-F238E27FC236}">
                <a16:creationId xmlns:a16="http://schemas.microsoft.com/office/drawing/2014/main" id="{A766B3F0-CB0F-92BD-07E1-DB82EFF08F39}"/>
              </a:ext>
            </a:extLst>
          </p:cNvPr>
          <p:cNvSpPr txBox="1"/>
          <p:nvPr/>
        </p:nvSpPr>
        <p:spPr>
          <a:xfrm>
            <a:off x="551385" y="378293"/>
            <a:ext cx="5210401" cy="738664"/>
          </a:xfrm>
          <a:prstGeom prst="rect">
            <a:avLst/>
          </a:prstGeom>
          <a:noFill/>
        </p:spPr>
        <p:txBody>
          <a:bodyPr wrap="none" rtlCol="0">
            <a:spAutoFit/>
          </a:bodyPr>
          <a:lstStyle/>
          <a:p>
            <a:r>
              <a:rPr lang="pt-BR" sz="2400" b="1" dirty="0">
                <a:latin typeface="Calibri" panose="020F0502020204030204" pitchFamily="34" charset="0"/>
                <a:ea typeface="Calibri" panose="020F0502020204030204" pitchFamily="34" charset="0"/>
                <a:cs typeface="Calibri" panose="020F0502020204030204" pitchFamily="34" charset="0"/>
              </a:rPr>
              <a:t>AÇÕES DE DIALOGO COM A SOCIEDADE</a:t>
            </a:r>
          </a:p>
          <a:p>
            <a:endParaRPr lang="pt-BR" dirty="0"/>
          </a:p>
        </p:txBody>
      </p:sp>
      <p:sp>
        <p:nvSpPr>
          <p:cNvPr id="5" name="CaixaDeTexto 4">
            <a:extLst>
              <a:ext uri="{FF2B5EF4-FFF2-40B4-BE49-F238E27FC236}">
                <a16:creationId xmlns:a16="http://schemas.microsoft.com/office/drawing/2014/main" id="{80D90B8F-5C78-765B-C4DE-0E539C19E66F}"/>
              </a:ext>
            </a:extLst>
          </p:cNvPr>
          <p:cNvSpPr txBox="1"/>
          <p:nvPr/>
        </p:nvSpPr>
        <p:spPr>
          <a:xfrm>
            <a:off x="111225" y="869178"/>
            <a:ext cx="11797748" cy="5257850"/>
          </a:xfrm>
          <a:prstGeom prst="rect">
            <a:avLst/>
          </a:prstGeom>
          <a:noFill/>
        </p:spPr>
        <p:txBody>
          <a:bodyPr wrap="square">
            <a:spAutoFit/>
          </a:bodyPr>
          <a:lstStyle/>
          <a:p>
            <a:pPr lvl="3" algn="just">
              <a:lnSpc>
                <a:spcPts val="1385"/>
              </a:lnSpc>
              <a:buSzPts val="1100"/>
              <a:tabLst>
                <a:tab pos="393700" algn="l"/>
              </a:tabLst>
            </a:pPr>
            <a:endParaRPr lang="pt-BR" sz="2000" spc="0" dirty="0">
              <a:effectLst/>
              <a:latin typeface="Calibri" panose="020F0502020204030204" pitchFamily="34" charset="0"/>
              <a:ea typeface="Calibri" panose="020F0502020204030204" pitchFamily="34" charset="0"/>
              <a:cs typeface="Calibri" panose="020F0502020204030204" pitchFamily="34" charset="0"/>
            </a:endParaRPr>
          </a:p>
          <a:p>
            <a:pPr marL="1600200" lvl="3" indent="-228600" algn="just">
              <a:lnSpc>
                <a:spcPct val="150000"/>
              </a:lnSpc>
              <a:spcBef>
                <a:spcPts val="35"/>
              </a:spcBef>
              <a:spcAft>
                <a:spcPts val="0"/>
              </a:spcAft>
              <a:buSzPts val="1100"/>
              <a:buFont typeface="Symbol" panose="05050102010706020507" pitchFamily="18" charset="2"/>
              <a:buChar char=""/>
              <a:tabLst>
                <a:tab pos="393700" algn="l"/>
              </a:tabLst>
            </a:pPr>
            <a:r>
              <a:rPr lang="pt-PT" sz="2400" b="1" spc="0" dirty="0">
                <a:effectLst/>
                <a:latin typeface="Calibri" panose="020F0502020204030204" pitchFamily="34" charset="0"/>
                <a:ea typeface="Calibri" panose="020F0502020204030204" pitchFamily="34" charset="0"/>
                <a:cs typeface="Calibri" panose="020F0502020204030204" pitchFamily="34" charset="0"/>
              </a:rPr>
              <a:t>Nível</a:t>
            </a:r>
            <a:r>
              <a:rPr lang="pt-PT" sz="2400" spc="10" dirty="0">
                <a:effectLst/>
                <a:latin typeface="Calibri" panose="020F0502020204030204" pitchFamily="34" charset="0"/>
                <a:ea typeface="Calibri" panose="020F0502020204030204" pitchFamily="34" charset="0"/>
                <a:cs typeface="Calibri" panose="020F0502020204030204" pitchFamily="34" charset="0"/>
              </a:rPr>
              <a:t> </a:t>
            </a:r>
            <a:r>
              <a:rPr lang="pt-PT" sz="2400" b="1" spc="0" dirty="0">
                <a:effectLst/>
                <a:latin typeface="Calibri" panose="020F0502020204030204" pitchFamily="34" charset="0"/>
                <a:ea typeface="Calibri" panose="020F0502020204030204" pitchFamily="34" charset="0"/>
                <a:cs typeface="Calibri" panose="020F0502020204030204" pitchFamily="34" charset="0"/>
              </a:rPr>
              <a:t>III</a:t>
            </a:r>
            <a:r>
              <a:rPr lang="pt-PT" sz="2400" spc="0" dirty="0">
                <a:effectLst/>
                <a:latin typeface="Calibri" panose="020F0502020204030204" pitchFamily="34" charset="0"/>
                <a:ea typeface="Calibri" panose="020F0502020204030204" pitchFamily="34" charset="0"/>
                <a:cs typeface="Calibri" panose="020F0502020204030204" pitchFamily="34" charset="0"/>
              </a:rPr>
              <a:t>:</a:t>
            </a:r>
            <a:r>
              <a:rPr lang="pt-PT" sz="2400" spc="15" dirty="0">
                <a:effectLst/>
                <a:latin typeface="Calibri" panose="020F0502020204030204" pitchFamily="34" charset="0"/>
                <a:ea typeface="Calibri" panose="020F0502020204030204" pitchFamily="34" charset="0"/>
                <a:cs typeface="Calibri" panose="020F0502020204030204" pitchFamily="34" charset="0"/>
              </a:rPr>
              <a:t> </a:t>
            </a:r>
            <a:r>
              <a:rPr lang="pt-PT" sz="2400" spc="0" dirty="0">
                <a:effectLst/>
                <a:latin typeface="Calibri" panose="020F0502020204030204" pitchFamily="34" charset="0"/>
                <a:ea typeface="Calibri" panose="020F0502020204030204" pitchFamily="34" charset="0"/>
                <a:cs typeface="Calibri" panose="020F0502020204030204" pitchFamily="34" charset="0"/>
              </a:rPr>
              <a:t>Adicionalmente</a:t>
            </a:r>
            <a:r>
              <a:rPr lang="pt-PT" sz="2400" spc="15" dirty="0">
                <a:effectLst/>
                <a:latin typeface="Calibri" panose="020F0502020204030204" pitchFamily="34" charset="0"/>
                <a:ea typeface="Calibri" panose="020F0502020204030204" pitchFamily="34" charset="0"/>
                <a:cs typeface="Calibri" panose="020F0502020204030204" pitchFamily="34" charset="0"/>
              </a:rPr>
              <a:t> </a:t>
            </a:r>
            <a:r>
              <a:rPr lang="pt-PT" sz="2400" spc="0" dirty="0">
                <a:effectLst/>
                <a:latin typeface="Calibri" panose="020F0502020204030204" pitchFamily="34" charset="0"/>
                <a:ea typeface="Calibri" panose="020F0502020204030204" pitchFamily="34" charset="0"/>
                <a:cs typeface="Calibri" panose="020F0502020204030204" pitchFamily="34" charset="0"/>
              </a:rPr>
              <a:t>aos</a:t>
            </a:r>
            <a:r>
              <a:rPr lang="pt-PT" sz="2400" spc="25" dirty="0">
                <a:effectLst/>
                <a:latin typeface="Calibri" panose="020F0502020204030204" pitchFamily="34" charset="0"/>
                <a:ea typeface="Calibri" panose="020F0502020204030204" pitchFamily="34" charset="0"/>
                <a:cs typeface="Calibri" panose="020F0502020204030204" pitchFamily="34" charset="0"/>
              </a:rPr>
              <a:t> </a:t>
            </a:r>
            <a:r>
              <a:rPr lang="pt-PT" sz="2400" spc="0" dirty="0">
                <a:effectLst/>
                <a:latin typeface="Calibri" panose="020F0502020204030204" pitchFamily="34" charset="0"/>
                <a:ea typeface="Calibri" panose="020F0502020204030204" pitchFamily="34" charset="0"/>
                <a:cs typeface="Calibri" panose="020F0502020204030204" pitchFamily="34" charset="0"/>
              </a:rPr>
              <a:t>requisitos</a:t>
            </a:r>
            <a:r>
              <a:rPr lang="pt-PT" sz="2400" spc="15" dirty="0">
                <a:effectLst/>
                <a:latin typeface="Calibri" panose="020F0502020204030204" pitchFamily="34" charset="0"/>
                <a:ea typeface="Calibri" panose="020F0502020204030204" pitchFamily="34" charset="0"/>
                <a:cs typeface="Calibri" panose="020F0502020204030204" pitchFamily="34" charset="0"/>
              </a:rPr>
              <a:t> </a:t>
            </a:r>
            <a:r>
              <a:rPr lang="pt-PT" sz="2400" spc="0" dirty="0">
                <a:effectLst/>
                <a:latin typeface="Calibri" panose="020F0502020204030204" pitchFamily="34" charset="0"/>
                <a:ea typeface="Calibri" panose="020F0502020204030204" pitchFamily="34" charset="0"/>
                <a:cs typeface="Calibri" panose="020F0502020204030204" pitchFamily="34" charset="0"/>
              </a:rPr>
              <a:t>do</a:t>
            </a:r>
            <a:r>
              <a:rPr lang="pt-PT" sz="2400" spc="20" dirty="0">
                <a:effectLst/>
                <a:latin typeface="Calibri" panose="020F0502020204030204" pitchFamily="34" charset="0"/>
                <a:ea typeface="Calibri" panose="020F0502020204030204" pitchFamily="34" charset="0"/>
                <a:cs typeface="Calibri" panose="020F0502020204030204" pitchFamily="34" charset="0"/>
              </a:rPr>
              <a:t> </a:t>
            </a:r>
            <a:r>
              <a:rPr lang="pt-PT" sz="2400" spc="0" dirty="0">
                <a:effectLst/>
                <a:latin typeface="Calibri" panose="020F0502020204030204" pitchFamily="34" charset="0"/>
                <a:ea typeface="Calibri" panose="020F0502020204030204" pitchFamily="34" charset="0"/>
                <a:cs typeface="Calibri" panose="020F0502020204030204" pitchFamily="34" charset="0"/>
              </a:rPr>
              <a:t>Nível</a:t>
            </a:r>
            <a:r>
              <a:rPr lang="pt-PT" sz="2400" spc="20" dirty="0">
                <a:effectLst/>
                <a:latin typeface="Calibri" panose="020F0502020204030204" pitchFamily="34" charset="0"/>
                <a:ea typeface="Calibri" panose="020F0502020204030204" pitchFamily="34" charset="0"/>
                <a:cs typeface="Calibri" panose="020F0502020204030204" pitchFamily="34" charset="0"/>
              </a:rPr>
              <a:t> </a:t>
            </a:r>
            <a:r>
              <a:rPr lang="pt-PT" sz="2400" spc="-25" dirty="0">
                <a:effectLst/>
                <a:latin typeface="Calibri" panose="020F0502020204030204" pitchFamily="34" charset="0"/>
                <a:ea typeface="Calibri" panose="020F0502020204030204" pitchFamily="34" charset="0"/>
                <a:cs typeface="Calibri" panose="020F0502020204030204" pitchFamily="34" charset="0"/>
              </a:rPr>
              <a:t>II:</a:t>
            </a:r>
            <a:endParaRPr lang="pt-BR" sz="2400" spc="0" dirty="0">
              <a:effectLst/>
              <a:latin typeface="Calibri" panose="020F0502020204030204" pitchFamily="34" charset="0"/>
              <a:ea typeface="Calibri" panose="020F0502020204030204" pitchFamily="34" charset="0"/>
              <a:cs typeface="Calibri" panose="020F0502020204030204" pitchFamily="34" charset="0"/>
            </a:endParaRPr>
          </a:p>
          <a:p>
            <a:pPr marL="342900" marR="135890" lvl="0" indent="-342900" algn="just">
              <a:lnSpc>
                <a:spcPct val="150000"/>
              </a:lnSpc>
              <a:spcBef>
                <a:spcPts val="45"/>
              </a:spcBef>
              <a:spcAft>
                <a:spcPts val="0"/>
              </a:spcAft>
              <a:buSzPts val="1100"/>
              <a:buFont typeface="Calibri" panose="020F0502020204030204" pitchFamily="34" charset="0"/>
              <a:buAutoNum type="alphaLcParenR"/>
              <a:tabLst>
                <a:tab pos="372110" algn="l"/>
              </a:tabLst>
            </a:pPr>
            <a:r>
              <a:rPr lang="pt-PT" sz="2400" b="1" spc="-5" dirty="0">
                <a:effectLst/>
                <a:latin typeface="Calibri" panose="020F0502020204030204" pitchFamily="34" charset="0"/>
                <a:ea typeface="Calibri" panose="020F0502020204030204" pitchFamily="34" charset="0"/>
                <a:cs typeface="Calibri" panose="020F0502020204030204" pitchFamily="34" charset="0"/>
              </a:rPr>
              <a:t>Seminários</a:t>
            </a:r>
            <a:r>
              <a:rPr lang="pt-PT" sz="2400" spc="-5" dirty="0">
                <a:effectLst/>
                <a:latin typeface="Calibri" panose="020F0502020204030204" pitchFamily="34" charset="0"/>
                <a:ea typeface="Calibri" panose="020F0502020204030204" pitchFamily="34" charset="0"/>
                <a:cs typeface="Calibri" panose="020F0502020204030204" pitchFamily="34" charset="0"/>
              </a:rPr>
              <a:t> dirigidos aos segurados, com conhecimentos básicos sobre as regras de acesso aos benefícios previdenciários.</a:t>
            </a:r>
            <a:endParaRPr lang="pt-BR" sz="2400" spc="-5"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lnSpc>
                <a:spcPct val="150000"/>
              </a:lnSpc>
              <a:buSzPts val="1100"/>
              <a:buFont typeface="Calibri" panose="020F0502020204030204" pitchFamily="34" charset="0"/>
              <a:buAutoNum type="alphaLcParenR"/>
              <a:tabLst>
                <a:tab pos="375285" algn="l"/>
              </a:tabLst>
            </a:pPr>
            <a:r>
              <a:rPr lang="pt-PT" sz="2400" b="1" spc="-5" dirty="0">
                <a:effectLst/>
                <a:latin typeface="Calibri" panose="020F0502020204030204" pitchFamily="34" charset="0"/>
                <a:ea typeface="Calibri" panose="020F0502020204030204" pitchFamily="34" charset="0"/>
                <a:cs typeface="Calibri" panose="020F0502020204030204" pitchFamily="34" charset="0"/>
              </a:rPr>
              <a:t>Ações</a:t>
            </a:r>
            <a:r>
              <a:rPr lang="pt-PT" sz="2400" b="1" spc="15" dirty="0">
                <a:effectLst/>
                <a:latin typeface="Calibri" panose="020F0502020204030204" pitchFamily="34" charset="0"/>
                <a:ea typeface="Calibri" panose="020F0502020204030204" pitchFamily="34" charset="0"/>
                <a:cs typeface="Calibri" panose="020F0502020204030204" pitchFamily="34" charset="0"/>
              </a:rPr>
              <a:t> </a:t>
            </a:r>
            <a:r>
              <a:rPr lang="pt-PT" sz="2400" b="1" spc="-5" dirty="0">
                <a:effectLst/>
                <a:latin typeface="Calibri" panose="020F0502020204030204" pitchFamily="34" charset="0"/>
                <a:ea typeface="Calibri" panose="020F0502020204030204" pitchFamily="34" charset="0"/>
                <a:cs typeface="Calibri" panose="020F0502020204030204" pitchFamily="34" charset="0"/>
              </a:rPr>
              <a:t>preparatórias</a:t>
            </a:r>
            <a:r>
              <a:rPr lang="pt-PT" sz="2400" b="1" spc="15" dirty="0">
                <a:effectLst/>
                <a:latin typeface="Calibri" panose="020F0502020204030204" pitchFamily="34" charset="0"/>
                <a:ea typeface="Calibri" panose="020F0502020204030204" pitchFamily="34" charset="0"/>
                <a:cs typeface="Calibri" panose="020F0502020204030204" pitchFamily="34" charset="0"/>
              </a:rPr>
              <a:t> </a:t>
            </a:r>
            <a:r>
              <a:rPr lang="pt-PT" sz="2400" b="1" spc="-5" dirty="0">
                <a:effectLst/>
                <a:latin typeface="Calibri" panose="020F0502020204030204" pitchFamily="34" charset="0"/>
                <a:ea typeface="Calibri" panose="020F0502020204030204" pitchFamily="34" charset="0"/>
                <a:cs typeface="Calibri" panose="020F0502020204030204" pitchFamily="34" charset="0"/>
              </a:rPr>
              <a:t>para</a:t>
            </a:r>
            <a:r>
              <a:rPr lang="pt-PT" sz="2400" b="1" spc="40" dirty="0">
                <a:effectLst/>
                <a:latin typeface="Calibri" panose="020F0502020204030204" pitchFamily="34" charset="0"/>
                <a:ea typeface="Calibri" panose="020F0502020204030204" pitchFamily="34" charset="0"/>
                <a:cs typeface="Calibri" panose="020F0502020204030204" pitchFamily="34" charset="0"/>
              </a:rPr>
              <a:t> </a:t>
            </a:r>
            <a:r>
              <a:rPr lang="pt-PT" sz="2400" b="1" spc="-5" dirty="0">
                <a:effectLst/>
                <a:latin typeface="Calibri" panose="020F0502020204030204" pitchFamily="34" charset="0"/>
                <a:ea typeface="Calibri" panose="020F0502020204030204" pitchFamily="34" charset="0"/>
                <a:cs typeface="Calibri" panose="020F0502020204030204" pitchFamily="34" charset="0"/>
              </a:rPr>
              <a:t>a</a:t>
            </a:r>
            <a:r>
              <a:rPr lang="pt-PT" sz="2400" b="1" spc="30" dirty="0">
                <a:effectLst/>
                <a:latin typeface="Calibri" panose="020F0502020204030204" pitchFamily="34" charset="0"/>
                <a:ea typeface="Calibri" panose="020F0502020204030204" pitchFamily="34" charset="0"/>
                <a:cs typeface="Calibri" panose="020F0502020204030204" pitchFamily="34" charset="0"/>
              </a:rPr>
              <a:t> </a:t>
            </a:r>
            <a:r>
              <a:rPr lang="pt-PT" sz="2400" b="1" spc="-5" dirty="0">
                <a:effectLst/>
                <a:latin typeface="Calibri" panose="020F0502020204030204" pitchFamily="34" charset="0"/>
                <a:ea typeface="Calibri" panose="020F0502020204030204" pitchFamily="34" charset="0"/>
                <a:cs typeface="Calibri" panose="020F0502020204030204" pitchFamily="34" charset="0"/>
              </a:rPr>
              <a:t>aposentadoria</a:t>
            </a:r>
            <a:r>
              <a:rPr lang="pt-PT" sz="2400" b="1" spc="15" dirty="0">
                <a:effectLst/>
                <a:latin typeface="Calibri" panose="020F0502020204030204" pitchFamily="34" charset="0"/>
                <a:ea typeface="Calibri" panose="020F0502020204030204" pitchFamily="34" charset="0"/>
                <a:cs typeface="Calibri" panose="020F0502020204030204" pitchFamily="34" charset="0"/>
              </a:rPr>
              <a:t> </a:t>
            </a:r>
            <a:r>
              <a:rPr lang="pt-PT" sz="2400" spc="-5" dirty="0">
                <a:effectLst/>
                <a:latin typeface="Calibri" panose="020F0502020204030204" pitchFamily="34" charset="0"/>
                <a:ea typeface="Calibri" panose="020F0502020204030204" pitchFamily="34" charset="0"/>
                <a:cs typeface="Calibri" panose="020F0502020204030204" pitchFamily="34" charset="0"/>
              </a:rPr>
              <a:t>com</a:t>
            </a:r>
            <a:r>
              <a:rPr lang="pt-PT" sz="2400" spc="15" dirty="0">
                <a:effectLst/>
                <a:latin typeface="Calibri" panose="020F0502020204030204" pitchFamily="34" charset="0"/>
                <a:ea typeface="Calibri" panose="020F0502020204030204" pitchFamily="34" charset="0"/>
                <a:cs typeface="Calibri" panose="020F0502020204030204" pitchFamily="34" charset="0"/>
              </a:rPr>
              <a:t> </a:t>
            </a:r>
            <a:r>
              <a:rPr lang="pt-PT" sz="2400" spc="-5" dirty="0">
                <a:effectLst/>
                <a:latin typeface="Calibri" panose="020F0502020204030204" pitchFamily="34" charset="0"/>
                <a:ea typeface="Calibri" panose="020F0502020204030204" pitchFamily="34" charset="0"/>
                <a:cs typeface="Calibri" panose="020F0502020204030204" pitchFamily="34" charset="0"/>
              </a:rPr>
              <a:t>os</a:t>
            </a:r>
            <a:r>
              <a:rPr lang="pt-PT" sz="2400" spc="30" dirty="0">
                <a:effectLst/>
                <a:latin typeface="Calibri" panose="020F0502020204030204" pitchFamily="34" charset="0"/>
                <a:ea typeface="Calibri" panose="020F0502020204030204" pitchFamily="34" charset="0"/>
                <a:cs typeface="Calibri" panose="020F0502020204030204" pitchFamily="34" charset="0"/>
              </a:rPr>
              <a:t> </a:t>
            </a:r>
            <a:r>
              <a:rPr lang="pt-PT" sz="2400" spc="-10" dirty="0">
                <a:effectLst/>
                <a:latin typeface="Calibri" panose="020F0502020204030204" pitchFamily="34" charset="0"/>
                <a:ea typeface="Calibri" panose="020F0502020204030204" pitchFamily="34" charset="0"/>
                <a:cs typeface="Calibri" panose="020F0502020204030204" pitchFamily="34" charset="0"/>
              </a:rPr>
              <a:t>segurados.</a:t>
            </a:r>
            <a:endParaRPr lang="pt-BR" sz="2400" spc="-5" dirty="0">
              <a:effectLst/>
              <a:latin typeface="Calibri" panose="020F0502020204030204" pitchFamily="34" charset="0"/>
              <a:ea typeface="Calibri" panose="020F0502020204030204" pitchFamily="34" charset="0"/>
              <a:cs typeface="Calibri" panose="020F0502020204030204" pitchFamily="34" charset="0"/>
            </a:endParaRPr>
          </a:p>
          <a:p>
            <a:pPr marL="342900" marR="137160" lvl="0" indent="-342900" algn="just">
              <a:lnSpc>
                <a:spcPct val="150000"/>
              </a:lnSpc>
              <a:spcBef>
                <a:spcPts val="35"/>
              </a:spcBef>
              <a:spcAft>
                <a:spcPts val="0"/>
              </a:spcAft>
              <a:buSzPts val="1100"/>
              <a:buFont typeface="Calibri" panose="020F0502020204030204" pitchFamily="34" charset="0"/>
              <a:buAutoNum type="alphaLcParenR"/>
              <a:tabLst>
                <a:tab pos="363855" algn="l"/>
              </a:tabLst>
            </a:pPr>
            <a:r>
              <a:rPr lang="pt-PT" sz="2400" b="1" spc="-5" dirty="0">
                <a:effectLst/>
                <a:latin typeface="Calibri" panose="020F0502020204030204" pitchFamily="34" charset="0"/>
                <a:ea typeface="Calibri" panose="020F0502020204030204" pitchFamily="34" charset="0"/>
                <a:cs typeface="Calibri" panose="020F0502020204030204" pitchFamily="34" charset="0"/>
              </a:rPr>
              <a:t>Ações de conscientização sobre a vida após a aposentadoria </a:t>
            </a:r>
            <a:r>
              <a:rPr lang="pt-PT" sz="2400" spc="-5" dirty="0">
                <a:effectLst/>
                <a:latin typeface="Calibri" panose="020F0502020204030204" pitchFamily="34" charset="0"/>
                <a:ea typeface="Calibri" panose="020F0502020204030204" pitchFamily="34" charset="0"/>
                <a:cs typeface="Calibri" panose="020F0502020204030204" pitchFamily="34" charset="0"/>
              </a:rPr>
              <a:t>e o </a:t>
            </a:r>
            <a:r>
              <a:rPr lang="pt-PT" sz="2400" b="1" spc="-5" dirty="0">
                <a:effectLst/>
                <a:latin typeface="Calibri" panose="020F0502020204030204" pitchFamily="34" charset="0"/>
                <a:ea typeface="Calibri" panose="020F0502020204030204" pitchFamily="34" charset="0"/>
                <a:cs typeface="Calibri" panose="020F0502020204030204" pitchFamily="34" charset="0"/>
              </a:rPr>
              <a:t>envelhecimento ativo </a:t>
            </a:r>
            <a:r>
              <a:rPr lang="pt-PT" sz="2400" spc="-5" dirty="0">
                <a:effectLst/>
                <a:latin typeface="Calibri" panose="020F0502020204030204" pitchFamily="34" charset="0"/>
                <a:ea typeface="Calibri" panose="020F0502020204030204" pitchFamily="34" charset="0"/>
                <a:cs typeface="Calibri" panose="020F0502020204030204" pitchFamily="34" charset="0"/>
              </a:rPr>
              <a:t>com os </a:t>
            </a:r>
            <a:r>
              <a:rPr lang="pt-PT" sz="2400" spc="-10" dirty="0">
                <a:effectLst/>
                <a:latin typeface="Calibri" panose="020F0502020204030204" pitchFamily="34" charset="0"/>
                <a:ea typeface="Calibri" panose="020F0502020204030204" pitchFamily="34" charset="0"/>
                <a:cs typeface="Calibri" panose="020F0502020204030204" pitchFamily="34" charset="0"/>
              </a:rPr>
              <a:t>segurados.</a:t>
            </a:r>
            <a:endParaRPr lang="pt-BR" sz="2400" spc="-5" dirty="0">
              <a:effectLst/>
              <a:latin typeface="Calibri" panose="020F0502020204030204" pitchFamily="34" charset="0"/>
              <a:ea typeface="Calibri" panose="020F0502020204030204" pitchFamily="34" charset="0"/>
              <a:cs typeface="Calibri" panose="020F0502020204030204" pitchFamily="34" charset="0"/>
            </a:endParaRPr>
          </a:p>
          <a:p>
            <a:pPr marL="1600200" lvl="3" indent="-228600" algn="just">
              <a:lnSpc>
                <a:spcPct val="150000"/>
              </a:lnSpc>
              <a:buSzPts val="1100"/>
              <a:buFont typeface="Symbol" panose="05050102010706020507" pitchFamily="18" charset="2"/>
              <a:buChar char=""/>
              <a:tabLst>
                <a:tab pos="393700" algn="l"/>
              </a:tabLst>
            </a:pPr>
            <a:r>
              <a:rPr lang="pt-PT" sz="2400" b="1" spc="0" dirty="0">
                <a:effectLst/>
                <a:latin typeface="Calibri" panose="020F0502020204030204" pitchFamily="34" charset="0"/>
                <a:ea typeface="Calibri" panose="020F0502020204030204" pitchFamily="34" charset="0"/>
                <a:cs typeface="Calibri" panose="020F0502020204030204" pitchFamily="34" charset="0"/>
              </a:rPr>
              <a:t>Nível</a:t>
            </a:r>
            <a:r>
              <a:rPr lang="pt-PT" sz="2400" spc="15" dirty="0">
                <a:effectLst/>
                <a:latin typeface="Calibri" panose="020F0502020204030204" pitchFamily="34" charset="0"/>
                <a:ea typeface="Calibri" panose="020F0502020204030204" pitchFamily="34" charset="0"/>
                <a:cs typeface="Calibri" panose="020F0502020204030204" pitchFamily="34" charset="0"/>
              </a:rPr>
              <a:t> </a:t>
            </a:r>
            <a:r>
              <a:rPr lang="pt-PT" sz="2400" b="1" spc="0" dirty="0">
                <a:effectLst/>
                <a:latin typeface="Calibri" panose="020F0502020204030204" pitchFamily="34" charset="0"/>
                <a:ea typeface="Calibri" panose="020F0502020204030204" pitchFamily="34" charset="0"/>
                <a:cs typeface="Calibri" panose="020F0502020204030204" pitchFamily="34" charset="0"/>
              </a:rPr>
              <a:t>IV</a:t>
            </a:r>
            <a:r>
              <a:rPr lang="pt-PT" sz="2400" spc="0" dirty="0">
                <a:effectLst/>
                <a:latin typeface="Calibri" panose="020F0502020204030204" pitchFamily="34" charset="0"/>
                <a:ea typeface="Calibri" panose="020F0502020204030204" pitchFamily="34" charset="0"/>
                <a:cs typeface="Calibri" panose="020F0502020204030204" pitchFamily="34" charset="0"/>
              </a:rPr>
              <a:t>:</a:t>
            </a:r>
            <a:r>
              <a:rPr lang="pt-PT" sz="2400" spc="20" dirty="0">
                <a:effectLst/>
                <a:latin typeface="Calibri" panose="020F0502020204030204" pitchFamily="34" charset="0"/>
                <a:ea typeface="Calibri" panose="020F0502020204030204" pitchFamily="34" charset="0"/>
                <a:cs typeface="Calibri" panose="020F0502020204030204" pitchFamily="34" charset="0"/>
              </a:rPr>
              <a:t> </a:t>
            </a:r>
            <a:r>
              <a:rPr lang="pt-PT" sz="2400" spc="0" dirty="0">
                <a:effectLst/>
                <a:latin typeface="Calibri" panose="020F0502020204030204" pitchFamily="34" charset="0"/>
                <a:ea typeface="Calibri" panose="020F0502020204030204" pitchFamily="34" charset="0"/>
                <a:cs typeface="Calibri" panose="020F0502020204030204" pitchFamily="34" charset="0"/>
              </a:rPr>
              <a:t>Adicionalmente</a:t>
            </a:r>
            <a:r>
              <a:rPr lang="pt-PT" sz="2400" spc="20" dirty="0">
                <a:effectLst/>
                <a:latin typeface="Calibri" panose="020F0502020204030204" pitchFamily="34" charset="0"/>
                <a:ea typeface="Calibri" panose="020F0502020204030204" pitchFamily="34" charset="0"/>
                <a:cs typeface="Calibri" panose="020F0502020204030204" pitchFamily="34" charset="0"/>
              </a:rPr>
              <a:t> </a:t>
            </a:r>
            <a:r>
              <a:rPr lang="pt-PT" sz="2400" spc="0" dirty="0">
                <a:effectLst/>
                <a:latin typeface="Calibri" panose="020F0502020204030204" pitchFamily="34" charset="0"/>
                <a:ea typeface="Calibri" panose="020F0502020204030204" pitchFamily="34" charset="0"/>
                <a:cs typeface="Calibri" panose="020F0502020204030204" pitchFamily="34" charset="0"/>
              </a:rPr>
              <a:t>aos</a:t>
            </a:r>
            <a:r>
              <a:rPr lang="pt-PT" sz="2400" spc="30" dirty="0">
                <a:effectLst/>
                <a:latin typeface="Calibri" panose="020F0502020204030204" pitchFamily="34" charset="0"/>
                <a:ea typeface="Calibri" panose="020F0502020204030204" pitchFamily="34" charset="0"/>
                <a:cs typeface="Calibri" panose="020F0502020204030204" pitchFamily="34" charset="0"/>
              </a:rPr>
              <a:t> </a:t>
            </a:r>
            <a:r>
              <a:rPr lang="pt-PT" sz="2400" spc="0" dirty="0">
                <a:effectLst/>
                <a:latin typeface="Calibri" panose="020F0502020204030204" pitchFamily="34" charset="0"/>
                <a:ea typeface="Calibri" panose="020F0502020204030204" pitchFamily="34" charset="0"/>
                <a:cs typeface="Calibri" panose="020F0502020204030204" pitchFamily="34" charset="0"/>
              </a:rPr>
              <a:t>requisitos</a:t>
            </a:r>
            <a:r>
              <a:rPr lang="pt-PT" sz="2400" spc="20" dirty="0">
                <a:effectLst/>
                <a:latin typeface="Calibri" panose="020F0502020204030204" pitchFamily="34" charset="0"/>
                <a:ea typeface="Calibri" panose="020F0502020204030204" pitchFamily="34" charset="0"/>
                <a:cs typeface="Calibri" panose="020F0502020204030204" pitchFamily="34" charset="0"/>
              </a:rPr>
              <a:t> </a:t>
            </a:r>
            <a:r>
              <a:rPr lang="pt-PT" sz="2400" spc="0" dirty="0">
                <a:effectLst/>
                <a:latin typeface="Calibri" panose="020F0502020204030204" pitchFamily="34" charset="0"/>
                <a:ea typeface="Calibri" panose="020F0502020204030204" pitchFamily="34" charset="0"/>
                <a:cs typeface="Calibri" panose="020F0502020204030204" pitchFamily="34" charset="0"/>
              </a:rPr>
              <a:t>do</a:t>
            </a:r>
            <a:r>
              <a:rPr lang="pt-PT" sz="2400" spc="25" dirty="0">
                <a:effectLst/>
                <a:latin typeface="Calibri" panose="020F0502020204030204" pitchFamily="34" charset="0"/>
                <a:ea typeface="Calibri" panose="020F0502020204030204" pitchFamily="34" charset="0"/>
                <a:cs typeface="Calibri" panose="020F0502020204030204" pitchFamily="34" charset="0"/>
              </a:rPr>
              <a:t> </a:t>
            </a:r>
            <a:r>
              <a:rPr lang="pt-PT" sz="2400" spc="0" dirty="0">
                <a:effectLst/>
                <a:latin typeface="Calibri" panose="020F0502020204030204" pitchFamily="34" charset="0"/>
                <a:ea typeface="Calibri" panose="020F0502020204030204" pitchFamily="34" charset="0"/>
                <a:cs typeface="Calibri" panose="020F0502020204030204" pitchFamily="34" charset="0"/>
              </a:rPr>
              <a:t>Nível</a:t>
            </a:r>
            <a:r>
              <a:rPr lang="pt-PT" sz="2400" spc="25" dirty="0">
                <a:effectLst/>
                <a:latin typeface="Calibri" panose="020F0502020204030204" pitchFamily="34" charset="0"/>
                <a:ea typeface="Calibri" panose="020F0502020204030204" pitchFamily="34" charset="0"/>
                <a:cs typeface="Calibri" panose="020F0502020204030204" pitchFamily="34" charset="0"/>
              </a:rPr>
              <a:t> </a:t>
            </a:r>
            <a:r>
              <a:rPr lang="pt-PT" sz="2400" spc="-20" dirty="0">
                <a:effectLst/>
                <a:latin typeface="Calibri" panose="020F0502020204030204" pitchFamily="34" charset="0"/>
                <a:ea typeface="Calibri" panose="020F0502020204030204" pitchFamily="34" charset="0"/>
                <a:cs typeface="Calibri" panose="020F0502020204030204" pitchFamily="34" charset="0"/>
              </a:rPr>
              <a:t>III:</a:t>
            </a:r>
            <a:endParaRPr lang="pt-BR" sz="2400" spc="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lnSpc>
                <a:spcPct val="150000"/>
              </a:lnSpc>
              <a:spcBef>
                <a:spcPts val="35"/>
              </a:spcBef>
              <a:spcAft>
                <a:spcPts val="0"/>
              </a:spcAft>
              <a:buSzPts val="1100"/>
              <a:buFont typeface="Calibri" panose="020F0502020204030204" pitchFamily="34" charset="0"/>
              <a:buAutoNum type="alphaLcParenR"/>
              <a:tabLst>
                <a:tab pos="368300" algn="l"/>
              </a:tabLst>
            </a:pPr>
            <a:r>
              <a:rPr lang="pt-PT" sz="2400" b="1" spc="-5" dirty="0">
                <a:effectLst/>
                <a:latin typeface="Calibri" panose="020F0502020204030204" pitchFamily="34" charset="0"/>
                <a:ea typeface="Calibri" panose="020F0502020204030204" pitchFamily="34" charset="0"/>
                <a:cs typeface="Calibri" panose="020F0502020204030204" pitchFamily="34" charset="0"/>
              </a:rPr>
              <a:t>Ações</a:t>
            </a:r>
            <a:r>
              <a:rPr lang="pt-PT" sz="2400" b="1" spc="40" dirty="0">
                <a:effectLst/>
                <a:latin typeface="Calibri" panose="020F0502020204030204" pitchFamily="34" charset="0"/>
                <a:ea typeface="Calibri" panose="020F0502020204030204" pitchFamily="34" charset="0"/>
                <a:cs typeface="Calibri" panose="020F0502020204030204" pitchFamily="34" charset="0"/>
              </a:rPr>
              <a:t> </a:t>
            </a:r>
            <a:r>
              <a:rPr lang="pt-PT" sz="2400" b="1" spc="-5" dirty="0">
                <a:effectLst/>
                <a:latin typeface="Calibri" panose="020F0502020204030204" pitchFamily="34" charset="0"/>
                <a:ea typeface="Calibri" panose="020F0502020204030204" pitchFamily="34" charset="0"/>
                <a:cs typeface="Calibri" panose="020F0502020204030204" pitchFamily="34" charset="0"/>
              </a:rPr>
              <a:t>de</a:t>
            </a:r>
            <a:r>
              <a:rPr lang="pt-PT" sz="2400" b="1" spc="15" dirty="0">
                <a:effectLst/>
                <a:latin typeface="Calibri" panose="020F0502020204030204" pitchFamily="34" charset="0"/>
                <a:ea typeface="Calibri" panose="020F0502020204030204" pitchFamily="34" charset="0"/>
                <a:cs typeface="Calibri" panose="020F0502020204030204" pitchFamily="34" charset="0"/>
              </a:rPr>
              <a:t> </a:t>
            </a:r>
            <a:r>
              <a:rPr lang="pt-PT" sz="2400" b="1" spc="-5" dirty="0">
                <a:effectLst/>
                <a:latin typeface="Calibri" panose="020F0502020204030204" pitchFamily="34" charset="0"/>
                <a:ea typeface="Calibri" panose="020F0502020204030204" pitchFamily="34" charset="0"/>
                <a:cs typeface="Calibri" panose="020F0502020204030204" pitchFamily="34" charset="0"/>
              </a:rPr>
              <a:t>educação</a:t>
            </a:r>
            <a:r>
              <a:rPr lang="pt-PT" sz="2400" b="1" spc="15" dirty="0">
                <a:effectLst/>
                <a:latin typeface="Calibri" panose="020F0502020204030204" pitchFamily="34" charset="0"/>
                <a:ea typeface="Calibri" panose="020F0502020204030204" pitchFamily="34" charset="0"/>
                <a:cs typeface="Calibri" panose="020F0502020204030204" pitchFamily="34" charset="0"/>
              </a:rPr>
              <a:t> </a:t>
            </a:r>
            <a:r>
              <a:rPr lang="pt-PT" sz="2400" b="1" spc="-5" dirty="0">
                <a:effectLst/>
                <a:latin typeface="Calibri" panose="020F0502020204030204" pitchFamily="34" charset="0"/>
                <a:ea typeface="Calibri" panose="020F0502020204030204" pitchFamily="34" charset="0"/>
                <a:cs typeface="Calibri" panose="020F0502020204030204" pitchFamily="34" charset="0"/>
              </a:rPr>
              <a:t>previdenciária</a:t>
            </a:r>
            <a:r>
              <a:rPr lang="pt-PT" sz="2400" b="1" spc="30" dirty="0">
                <a:effectLst/>
                <a:latin typeface="Calibri" panose="020F0502020204030204" pitchFamily="34" charset="0"/>
                <a:ea typeface="Calibri" panose="020F0502020204030204" pitchFamily="34" charset="0"/>
                <a:cs typeface="Calibri" panose="020F0502020204030204" pitchFamily="34" charset="0"/>
              </a:rPr>
              <a:t> </a:t>
            </a:r>
            <a:r>
              <a:rPr lang="pt-PT" sz="2400" b="1" spc="-5" dirty="0">
                <a:effectLst/>
                <a:latin typeface="Calibri" panose="020F0502020204030204" pitchFamily="34" charset="0"/>
                <a:ea typeface="Calibri" panose="020F0502020204030204" pitchFamily="34" charset="0"/>
                <a:cs typeface="Calibri" panose="020F0502020204030204" pitchFamily="34" charset="0"/>
              </a:rPr>
              <a:t>integradas</a:t>
            </a:r>
            <a:r>
              <a:rPr lang="pt-PT" sz="2400" b="1" spc="25" dirty="0">
                <a:effectLst/>
                <a:latin typeface="Calibri" panose="020F0502020204030204" pitchFamily="34" charset="0"/>
                <a:ea typeface="Calibri" panose="020F0502020204030204" pitchFamily="34" charset="0"/>
                <a:cs typeface="Calibri" panose="020F0502020204030204" pitchFamily="34" charset="0"/>
              </a:rPr>
              <a:t> </a:t>
            </a:r>
            <a:r>
              <a:rPr lang="pt-PT" sz="2400" b="1" spc="-5" dirty="0">
                <a:effectLst/>
                <a:latin typeface="Calibri" panose="020F0502020204030204" pitchFamily="34" charset="0"/>
                <a:ea typeface="Calibri" panose="020F0502020204030204" pitchFamily="34" charset="0"/>
                <a:cs typeface="Calibri" panose="020F0502020204030204" pitchFamily="34" charset="0"/>
              </a:rPr>
              <a:t>com</a:t>
            </a:r>
            <a:r>
              <a:rPr lang="pt-PT" sz="2400" b="1" spc="50" dirty="0">
                <a:effectLst/>
                <a:latin typeface="Calibri" panose="020F0502020204030204" pitchFamily="34" charset="0"/>
                <a:ea typeface="Calibri" panose="020F0502020204030204" pitchFamily="34" charset="0"/>
                <a:cs typeface="Calibri" panose="020F0502020204030204" pitchFamily="34" charset="0"/>
              </a:rPr>
              <a:t> </a:t>
            </a:r>
            <a:r>
              <a:rPr lang="pt-PT" sz="2400" b="1" spc="-5" dirty="0">
                <a:effectLst/>
                <a:latin typeface="Calibri" panose="020F0502020204030204" pitchFamily="34" charset="0"/>
                <a:ea typeface="Calibri" panose="020F0502020204030204" pitchFamily="34" charset="0"/>
                <a:cs typeface="Calibri" panose="020F0502020204030204" pitchFamily="34" charset="0"/>
              </a:rPr>
              <a:t>os</a:t>
            </a:r>
            <a:r>
              <a:rPr lang="pt-PT" sz="2400" b="1" spc="15" dirty="0">
                <a:effectLst/>
                <a:latin typeface="Calibri" panose="020F0502020204030204" pitchFamily="34" charset="0"/>
                <a:ea typeface="Calibri" panose="020F0502020204030204" pitchFamily="34" charset="0"/>
                <a:cs typeface="Calibri" panose="020F0502020204030204" pitchFamily="34" charset="0"/>
              </a:rPr>
              <a:t> </a:t>
            </a:r>
            <a:r>
              <a:rPr lang="pt-PT" sz="2400" b="1" spc="-10" dirty="0">
                <a:effectLst/>
                <a:latin typeface="Calibri" panose="020F0502020204030204" pitchFamily="34" charset="0"/>
                <a:ea typeface="Calibri" panose="020F0502020204030204" pitchFamily="34" charset="0"/>
                <a:cs typeface="Calibri" panose="020F0502020204030204" pitchFamily="34" charset="0"/>
              </a:rPr>
              <a:t>Poderes</a:t>
            </a:r>
            <a:r>
              <a:rPr lang="pt-PT" sz="2400" spc="-10" dirty="0">
                <a:effectLst/>
                <a:latin typeface="Calibri" panose="020F0502020204030204" pitchFamily="34" charset="0"/>
                <a:ea typeface="Calibri" panose="020F0502020204030204" pitchFamily="34" charset="0"/>
                <a:cs typeface="Calibri" panose="020F0502020204030204" pitchFamily="34" charset="0"/>
              </a:rPr>
              <a:t>.</a:t>
            </a:r>
            <a:endParaRPr lang="pt-BR" sz="2400" spc="-5"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lnSpc>
                <a:spcPct val="150000"/>
              </a:lnSpc>
              <a:spcBef>
                <a:spcPts val="45"/>
              </a:spcBef>
              <a:spcAft>
                <a:spcPts val="0"/>
              </a:spcAft>
              <a:buSzPts val="1100"/>
              <a:buFont typeface="Calibri" panose="020F0502020204030204" pitchFamily="34" charset="0"/>
              <a:buAutoNum type="alphaLcParenR"/>
              <a:tabLst>
                <a:tab pos="375285" algn="l"/>
              </a:tabLst>
            </a:pPr>
            <a:r>
              <a:rPr lang="pt-PT" sz="2400" b="1" spc="-5" dirty="0">
                <a:effectLst/>
                <a:latin typeface="Calibri" panose="020F0502020204030204" pitchFamily="34" charset="0"/>
                <a:ea typeface="Calibri" panose="020F0502020204030204" pitchFamily="34" charset="0"/>
                <a:cs typeface="Calibri" panose="020F0502020204030204" pitchFamily="34" charset="0"/>
              </a:rPr>
              <a:t>Seminários</a:t>
            </a:r>
            <a:r>
              <a:rPr lang="pt-PT" sz="2400" b="1" spc="25" dirty="0">
                <a:effectLst/>
                <a:latin typeface="Calibri" panose="020F0502020204030204" pitchFamily="34" charset="0"/>
                <a:ea typeface="Calibri" panose="020F0502020204030204" pitchFamily="34" charset="0"/>
                <a:cs typeface="Calibri" panose="020F0502020204030204" pitchFamily="34" charset="0"/>
              </a:rPr>
              <a:t> </a:t>
            </a:r>
            <a:r>
              <a:rPr lang="pt-PT" sz="2400" b="1" spc="-5" dirty="0">
                <a:effectLst/>
                <a:latin typeface="Calibri" panose="020F0502020204030204" pitchFamily="34" charset="0"/>
                <a:ea typeface="Calibri" panose="020F0502020204030204" pitchFamily="34" charset="0"/>
                <a:cs typeface="Calibri" panose="020F0502020204030204" pitchFamily="34" charset="0"/>
              </a:rPr>
              <a:t>dirigidos</a:t>
            </a:r>
            <a:r>
              <a:rPr lang="pt-PT" sz="2400" b="1" spc="40" dirty="0">
                <a:effectLst/>
                <a:latin typeface="Calibri" panose="020F0502020204030204" pitchFamily="34" charset="0"/>
                <a:ea typeface="Calibri" panose="020F0502020204030204" pitchFamily="34" charset="0"/>
                <a:cs typeface="Calibri" panose="020F0502020204030204" pitchFamily="34" charset="0"/>
              </a:rPr>
              <a:t> </a:t>
            </a:r>
            <a:r>
              <a:rPr lang="pt-PT" sz="2400" b="1" spc="-5" dirty="0">
                <a:effectLst/>
                <a:latin typeface="Calibri" panose="020F0502020204030204" pitchFamily="34" charset="0"/>
                <a:ea typeface="Calibri" panose="020F0502020204030204" pitchFamily="34" charset="0"/>
                <a:cs typeface="Calibri" panose="020F0502020204030204" pitchFamily="34" charset="0"/>
              </a:rPr>
              <a:t>aos</a:t>
            </a:r>
            <a:r>
              <a:rPr lang="pt-PT" sz="2400" b="1" spc="40" dirty="0">
                <a:effectLst/>
                <a:latin typeface="Calibri" panose="020F0502020204030204" pitchFamily="34" charset="0"/>
                <a:ea typeface="Calibri" panose="020F0502020204030204" pitchFamily="34" charset="0"/>
                <a:cs typeface="Calibri" panose="020F0502020204030204" pitchFamily="34" charset="0"/>
              </a:rPr>
              <a:t> </a:t>
            </a:r>
            <a:r>
              <a:rPr lang="pt-PT" sz="2400" b="1" spc="-5" dirty="0">
                <a:effectLst/>
                <a:latin typeface="Calibri" panose="020F0502020204030204" pitchFamily="34" charset="0"/>
                <a:ea typeface="Calibri" panose="020F0502020204030204" pitchFamily="34" charset="0"/>
                <a:cs typeface="Calibri" panose="020F0502020204030204" pitchFamily="34" charset="0"/>
              </a:rPr>
              <a:t>segurados</a:t>
            </a:r>
            <a:r>
              <a:rPr lang="pt-PT" sz="2400" spc="-5" dirty="0">
                <a:effectLst/>
                <a:latin typeface="Calibri" panose="020F0502020204030204" pitchFamily="34" charset="0"/>
                <a:ea typeface="Calibri" panose="020F0502020204030204" pitchFamily="34" charset="0"/>
                <a:cs typeface="Calibri" panose="020F0502020204030204" pitchFamily="34" charset="0"/>
              </a:rPr>
              <a:t>,</a:t>
            </a:r>
            <a:r>
              <a:rPr lang="pt-PT" sz="2400" spc="35" dirty="0">
                <a:effectLst/>
                <a:latin typeface="Calibri" panose="020F0502020204030204" pitchFamily="34" charset="0"/>
                <a:ea typeface="Calibri" panose="020F0502020204030204" pitchFamily="34" charset="0"/>
                <a:cs typeface="Calibri" panose="020F0502020204030204" pitchFamily="34" charset="0"/>
              </a:rPr>
              <a:t> </a:t>
            </a:r>
            <a:r>
              <a:rPr lang="pt-PT" sz="2400" spc="-5" dirty="0">
                <a:effectLst/>
                <a:latin typeface="Calibri" panose="020F0502020204030204" pitchFamily="34" charset="0"/>
                <a:ea typeface="Calibri" panose="020F0502020204030204" pitchFamily="34" charset="0"/>
                <a:cs typeface="Calibri" panose="020F0502020204030204" pitchFamily="34" charset="0"/>
              </a:rPr>
              <a:t>com</a:t>
            </a:r>
            <a:r>
              <a:rPr lang="pt-PT" sz="2400" spc="30" dirty="0">
                <a:effectLst/>
                <a:latin typeface="Calibri" panose="020F0502020204030204" pitchFamily="34" charset="0"/>
                <a:ea typeface="Calibri" panose="020F0502020204030204" pitchFamily="34" charset="0"/>
                <a:cs typeface="Calibri" panose="020F0502020204030204" pitchFamily="34" charset="0"/>
              </a:rPr>
              <a:t> </a:t>
            </a:r>
            <a:r>
              <a:rPr lang="pt-PT" sz="2400" spc="-5" dirty="0">
                <a:effectLst/>
                <a:latin typeface="Calibri" panose="020F0502020204030204" pitchFamily="34" charset="0"/>
                <a:ea typeface="Calibri" panose="020F0502020204030204" pitchFamily="34" charset="0"/>
                <a:cs typeface="Calibri" panose="020F0502020204030204" pitchFamily="34" charset="0"/>
              </a:rPr>
              <a:t>conhecimentos</a:t>
            </a:r>
            <a:r>
              <a:rPr lang="pt-PT" sz="2400" spc="40" dirty="0">
                <a:effectLst/>
                <a:latin typeface="Calibri" panose="020F0502020204030204" pitchFamily="34" charset="0"/>
                <a:ea typeface="Calibri" panose="020F0502020204030204" pitchFamily="34" charset="0"/>
                <a:cs typeface="Calibri" panose="020F0502020204030204" pitchFamily="34" charset="0"/>
              </a:rPr>
              <a:t> </a:t>
            </a:r>
            <a:r>
              <a:rPr lang="pt-PT" sz="2400" spc="-5" dirty="0">
                <a:effectLst/>
                <a:latin typeface="Calibri" panose="020F0502020204030204" pitchFamily="34" charset="0"/>
                <a:ea typeface="Calibri" panose="020F0502020204030204" pitchFamily="34" charset="0"/>
                <a:cs typeface="Calibri" panose="020F0502020204030204" pitchFamily="34" charset="0"/>
              </a:rPr>
              <a:t>básicos</a:t>
            </a:r>
            <a:r>
              <a:rPr lang="pt-PT" sz="2400" spc="20" dirty="0">
                <a:effectLst/>
                <a:latin typeface="Calibri" panose="020F0502020204030204" pitchFamily="34" charset="0"/>
                <a:ea typeface="Calibri" panose="020F0502020204030204" pitchFamily="34" charset="0"/>
                <a:cs typeface="Calibri" panose="020F0502020204030204" pitchFamily="34" charset="0"/>
              </a:rPr>
              <a:t> </a:t>
            </a:r>
            <a:r>
              <a:rPr lang="pt-PT" sz="2400" spc="-5" dirty="0">
                <a:effectLst/>
                <a:latin typeface="Calibri" panose="020F0502020204030204" pitchFamily="34" charset="0"/>
                <a:ea typeface="Calibri" panose="020F0502020204030204" pitchFamily="34" charset="0"/>
                <a:cs typeface="Calibri" panose="020F0502020204030204" pitchFamily="34" charset="0"/>
              </a:rPr>
              <a:t>sobre</a:t>
            </a:r>
            <a:r>
              <a:rPr lang="pt-PT" sz="2400" spc="25" dirty="0">
                <a:effectLst/>
                <a:latin typeface="Calibri" panose="020F0502020204030204" pitchFamily="34" charset="0"/>
                <a:ea typeface="Calibri" panose="020F0502020204030204" pitchFamily="34" charset="0"/>
                <a:cs typeface="Calibri" panose="020F0502020204030204" pitchFamily="34" charset="0"/>
              </a:rPr>
              <a:t> </a:t>
            </a:r>
            <a:r>
              <a:rPr lang="pt-PT" sz="2400" b="1" spc="-5" dirty="0">
                <a:effectLst/>
                <a:latin typeface="Calibri" panose="020F0502020204030204" pitchFamily="34" charset="0"/>
                <a:ea typeface="Calibri" panose="020F0502020204030204" pitchFamily="34" charset="0"/>
                <a:cs typeface="Calibri" panose="020F0502020204030204" pitchFamily="34" charset="0"/>
              </a:rPr>
              <a:t>finanças</a:t>
            </a:r>
            <a:r>
              <a:rPr lang="pt-PT" sz="2400" b="1" spc="40" dirty="0">
                <a:effectLst/>
                <a:latin typeface="Calibri" panose="020F0502020204030204" pitchFamily="34" charset="0"/>
                <a:ea typeface="Calibri" panose="020F0502020204030204" pitchFamily="34" charset="0"/>
                <a:cs typeface="Calibri" panose="020F0502020204030204" pitchFamily="34" charset="0"/>
              </a:rPr>
              <a:t> </a:t>
            </a:r>
            <a:r>
              <a:rPr lang="pt-PT" sz="2400" b="1" spc="-10" dirty="0">
                <a:effectLst/>
                <a:latin typeface="Calibri" panose="020F0502020204030204" pitchFamily="34" charset="0"/>
                <a:ea typeface="Calibri" panose="020F0502020204030204" pitchFamily="34" charset="0"/>
                <a:cs typeface="Calibri" panose="020F0502020204030204" pitchFamily="34" charset="0"/>
              </a:rPr>
              <a:t>pessoais.</a:t>
            </a:r>
            <a:endParaRPr lang="pt-BR" sz="2400" b="1" spc="-5" dirty="0">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046713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09FE935-237E-2D44-61FA-BA8062874C91}"/>
              </a:ext>
            </a:extLst>
          </p:cNvPr>
          <p:cNvSpPr>
            <a:spLocks noGrp="1"/>
          </p:cNvSpPr>
          <p:nvPr>
            <p:ph type="title"/>
          </p:nvPr>
        </p:nvSpPr>
        <p:spPr>
          <a:xfrm>
            <a:off x="254563" y="304790"/>
            <a:ext cx="9880600" cy="1325563"/>
          </a:xfrm>
        </p:spPr>
        <p:txBody>
          <a:bodyPr/>
          <a:lstStyle/>
          <a:p>
            <a:pPr algn="ctr"/>
            <a:r>
              <a:rPr lang="pt-BR" b="1"/>
              <a:t>VOCÊ JÁ CONSEGUIU SUA CERTIFICAÇÃO?</a:t>
            </a:r>
            <a:endParaRPr lang="pt-BR" b="1" dirty="0"/>
          </a:p>
        </p:txBody>
      </p:sp>
      <p:sp>
        <p:nvSpPr>
          <p:cNvPr id="4" name="Espaço Reservado para Número de Slide 3">
            <a:extLst>
              <a:ext uri="{FF2B5EF4-FFF2-40B4-BE49-F238E27FC236}">
                <a16:creationId xmlns:a16="http://schemas.microsoft.com/office/drawing/2014/main" id="{9665C694-FF82-4A28-7520-9A73DB990B1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8BE0F2-8142-4B56-8E1D-9C5515662535}" type="slidenum">
              <a:rPr kumimoji="0" lang="pt-BR"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56</a:t>
            </a:fld>
            <a:endParaRPr kumimoji="0" lang="pt-BR"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pic>
        <p:nvPicPr>
          <p:cNvPr id="12" name="Imagem 11">
            <a:extLst>
              <a:ext uri="{FF2B5EF4-FFF2-40B4-BE49-F238E27FC236}">
                <a16:creationId xmlns:a16="http://schemas.microsoft.com/office/drawing/2014/main" id="{93826F38-B776-0FC2-10BB-B2B626F8E7E7}"/>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977967" y="304790"/>
            <a:ext cx="2715330" cy="325839"/>
          </a:xfrm>
          <a:prstGeom prst="rect">
            <a:avLst/>
          </a:prstGeom>
        </p:spPr>
      </p:pic>
      <p:sp>
        <p:nvSpPr>
          <p:cNvPr id="3" name="CaixaDeTexto 2">
            <a:extLst>
              <a:ext uri="{FF2B5EF4-FFF2-40B4-BE49-F238E27FC236}">
                <a16:creationId xmlns:a16="http://schemas.microsoft.com/office/drawing/2014/main" id="{7A3736D8-43E3-23B9-1170-A97EA80F4009}"/>
              </a:ext>
            </a:extLst>
          </p:cNvPr>
          <p:cNvSpPr txBox="1"/>
          <p:nvPr/>
        </p:nvSpPr>
        <p:spPr>
          <a:xfrm>
            <a:off x="1409573" y="1630353"/>
            <a:ext cx="8725590" cy="5816977"/>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pt-BR" sz="2800">
                <a:latin typeface="Calibri" panose="020F0502020204030204" pitchFamily="34" charset="0"/>
                <a:ea typeface="Calibri" panose="020F0502020204030204" pitchFamily="34" charset="0"/>
                <a:cs typeface="Calibri" panose="020F0502020204030204" pitchFamily="34" charset="0"/>
              </a:rPr>
              <a:t>Fique atento a período de renovação, se a certificação vence , os incentivos ficam prejudicados</a:t>
            </a:r>
          </a:p>
          <a:p>
            <a:pPr marL="342900" indent="-342900" algn="just">
              <a:lnSpc>
                <a:spcPct val="150000"/>
              </a:lnSpc>
              <a:buFont typeface="Arial" panose="020B0604020202020204" pitchFamily="34" charset="0"/>
              <a:buChar char="•"/>
            </a:pPr>
            <a:r>
              <a:rPr lang="pt-BR" sz="2800">
                <a:latin typeface="Calibri" panose="020F0502020204030204" pitchFamily="34" charset="0"/>
                <a:ea typeface="Calibri" panose="020F0502020204030204" pitchFamily="34" charset="0"/>
                <a:cs typeface="Calibri" panose="020F0502020204030204" pitchFamily="34" charset="0"/>
              </a:rPr>
              <a:t>É importante fazer o monitoramento das ações cumpridas</a:t>
            </a:r>
          </a:p>
          <a:p>
            <a:pPr marL="342900" indent="-342900" algn="just">
              <a:lnSpc>
                <a:spcPct val="150000"/>
              </a:lnSpc>
              <a:buFont typeface="Arial" panose="020B0604020202020204" pitchFamily="34" charset="0"/>
              <a:buChar char="•"/>
            </a:pPr>
            <a:r>
              <a:rPr lang="pt-BR" sz="2800">
                <a:latin typeface="Calibri" panose="020F0502020204030204" pitchFamily="34" charset="0"/>
                <a:ea typeface="Calibri" panose="020F0502020204030204" pitchFamily="34" charset="0"/>
                <a:cs typeface="Calibri" panose="020F0502020204030204" pitchFamily="34" charset="0"/>
              </a:rPr>
              <a:t>Se pretende subir de nível, já ir tratando das ações adicionais que permitirão o upgrade</a:t>
            </a:r>
          </a:p>
          <a:p>
            <a:pPr marL="342900" indent="-342900" algn="just">
              <a:lnSpc>
                <a:spcPct val="150000"/>
              </a:lnSpc>
              <a:buFont typeface="Arial" panose="020B0604020202020204" pitchFamily="34" charset="0"/>
              <a:buChar char="•"/>
            </a:pPr>
            <a:r>
              <a:rPr lang="pt-BR" sz="2800">
                <a:latin typeface="Calibri" panose="020F0502020204030204" pitchFamily="34" charset="0"/>
                <a:ea typeface="Calibri" panose="020F0502020204030204" pitchFamily="34" charset="0"/>
                <a:cs typeface="Calibri" panose="020F0502020204030204" pitchFamily="34" charset="0"/>
              </a:rPr>
              <a:t>Atenção as ações obrigatórias !</a:t>
            </a:r>
          </a:p>
          <a:p>
            <a:pPr marL="342900" indent="-342900" algn="just">
              <a:lnSpc>
                <a:spcPct val="150000"/>
              </a:lnSpc>
              <a:buFont typeface="Arial" panose="020B0604020202020204" pitchFamily="34" charset="0"/>
              <a:buChar char="•"/>
            </a:pPr>
            <a:endParaRPr lang="pt-BR" sz="2400">
              <a:latin typeface="Calibri" panose="020F0502020204030204" pitchFamily="34" charset="0"/>
              <a:ea typeface="Calibri" panose="020F0502020204030204" pitchFamily="34" charset="0"/>
              <a:cs typeface="Calibri" panose="020F0502020204030204" pitchFamily="34" charset="0"/>
            </a:endParaRPr>
          </a:p>
          <a:p>
            <a:pPr algn="just"/>
            <a:endParaRPr lang="pt-BR" sz="2400">
              <a:latin typeface="Calibri" panose="020F0502020204030204" pitchFamily="34" charset="0"/>
              <a:ea typeface="Calibri" panose="020F0502020204030204" pitchFamily="34" charset="0"/>
              <a:cs typeface="Calibri" panose="020F0502020204030204" pitchFamily="34" charset="0"/>
            </a:endParaRPr>
          </a:p>
          <a:p>
            <a:pPr algn="just"/>
            <a:endParaRPr lang="pt-BR" dirty="0"/>
          </a:p>
        </p:txBody>
      </p:sp>
      <p:pic>
        <p:nvPicPr>
          <p:cNvPr id="5" name="Imagem 4" descr="Ícone&#10;&#10;Descrição gerada automaticamente">
            <a:extLst>
              <a:ext uri="{FF2B5EF4-FFF2-40B4-BE49-F238E27FC236}">
                <a16:creationId xmlns:a16="http://schemas.microsoft.com/office/drawing/2014/main" id="{89E67F09-BC46-DCA4-2E82-F2536A3FA2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35632" y="4756613"/>
            <a:ext cx="1747764" cy="1747764"/>
          </a:xfrm>
          <a:prstGeom prst="rect">
            <a:avLst/>
          </a:prstGeom>
        </p:spPr>
      </p:pic>
    </p:spTree>
    <p:extLst>
      <p:ext uri="{BB962C8B-B14F-4D97-AF65-F5344CB8AC3E}">
        <p14:creationId xmlns:p14="http://schemas.microsoft.com/office/powerpoint/2010/main" val="3961950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a:extLst>
              <a:ext uri="{FF2B5EF4-FFF2-40B4-BE49-F238E27FC236}">
                <a16:creationId xmlns:a16="http://schemas.microsoft.com/office/drawing/2014/main" id="{2FB15606-5DD9-CB41-4FBB-9855271A1966}"/>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883615" y="302142"/>
            <a:ext cx="2715330" cy="325839"/>
          </a:xfrm>
          <a:prstGeom prst="rect">
            <a:avLst/>
          </a:prstGeom>
        </p:spPr>
      </p:pic>
      <p:pic>
        <p:nvPicPr>
          <p:cNvPr id="3" name="Imagem 2">
            <a:extLst>
              <a:ext uri="{FF2B5EF4-FFF2-40B4-BE49-F238E27FC236}">
                <a16:creationId xmlns:a16="http://schemas.microsoft.com/office/drawing/2014/main" id="{434A1E08-81C3-18F8-F1E4-2E93CBCA4926}"/>
              </a:ext>
            </a:extLst>
          </p:cNvPr>
          <p:cNvPicPr>
            <a:picLocks noChangeAspect="1"/>
          </p:cNvPicPr>
          <p:nvPr/>
        </p:nvPicPr>
        <p:blipFill>
          <a:blip r:embed="rId3"/>
          <a:stretch>
            <a:fillRect/>
          </a:stretch>
        </p:blipFill>
        <p:spPr>
          <a:xfrm>
            <a:off x="2569394" y="1717440"/>
            <a:ext cx="6187689" cy="3480576"/>
          </a:xfrm>
          <a:prstGeom prst="rect">
            <a:avLst/>
          </a:prstGeom>
        </p:spPr>
      </p:pic>
    </p:spTree>
    <p:extLst>
      <p:ext uri="{BB962C8B-B14F-4D97-AF65-F5344CB8AC3E}">
        <p14:creationId xmlns:p14="http://schemas.microsoft.com/office/powerpoint/2010/main" val="21029899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a:extLst>
              <a:ext uri="{FF2B5EF4-FFF2-40B4-BE49-F238E27FC236}">
                <a16:creationId xmlns:a16="http://schemas.microsoft.com/office/drawing/2014/main" id="{4F6EA14F-36C1-632B-8B96-1041D75E8FBF}"/>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208234" y="502356"/>
            <a:ext cx="3218169" cy="386180"/>
          </a:xfrm>
          <a:prstGeom prst="rect">
            <a:avLst/>
          </a:prstGeom>
        </p:spPr>
      </p:pic>
      <p:pic>
        <p:nvPicPr>
          <p:cNvPr id="5" name="Imagem 4">
            <a:extLst>
              <a:ext uri="{FF2B5EF4-FFF2-40B4-BE49-F238E27FC236}">
                <a16:creationId xmlns:a16="http://schemas.microsoft.com/office/drawing/2014/main" id="{6ADE3D79-29CA-A324-84E2-7F1A851DCB5F}"/>
              </a:ext>
            </a:extLst>
          </p:cNvPr>
          <p:cNvPicPr>
            <a:picLocks noChangeAspect="1"/>
          </p:cNvPicPr>
          <p:nvPr/>
        </p:nvPicPr>
        <p:blipFill>
          <a:blip r:embed="rId3"/>
          <a:stretch>
            <a:fillRect/>
          </a:stretch>
        </p:blipFill>
        <p:spPr>
          <a:xfrm>
            <a:off x="1039438" y="996731"/>
            <a:ext cx="10241139" cy="5248583"/>
          </a:xfrm>
          <a:prstGeom prst="rect">
            <a:avLst/>
          </a:prstGeom>
        </p:spPr>
      </p:pic>
      <p:sp>
        <p:nvSpPr>
          <p:cNvPr id="6" name="CaixaDeTexto 5">
            <a:extLst>
              <a:ext uri="{FF2B5EF4-FFF2-40B4-BE49-F238E27FC236}">
                <a16:creationId xmlns:a16="http://schemas.microsoft.com/office/drawing/2014/main" id="{5FF41F21-8B46-F72A-BAA4-BEF1F4992775}"/>
              </a:ext>
            </a:extLst>
          </p:cNvPr>
          <p:cNvSpPr txBox="1"/>
          <p:nvPr/>
        </p:nvSpPr>
        <p:spPr>
          <a:xfrm>
            <a:off x="706877" y="418868"/>
            <a:ext cx="4416491" cy="420564"/>
          </a:xfrm>
          <a:prstGeom prst="rect">
            <a:avLst/>
          </a:prstGeom>
          <a:noFill/>
        </p:spPr>
        <p:txBody>
          <a:bodyPr wrap="square" rtlCol="0">
            <a:spAutoFit/>
          </a:bodyPr>
          <a:lstStyle/>
          <a:p>
            <a:r>
              <a:rPr lang="pt-BR" sz="2133" b="1" dirty="0"/>
              <a:t>Salas de Web Conferência</a:t>
            </a:r>
          </a:p>
        </p:txBody>
      </p:sp>
      <p:sp>
        <p:nvSpPr>
          <p:cNvPr id="4" name="Elipse 3">
            <a:extLst>
              <a:ext uri="{FF2B5EF4-FFF2-40B4-BE49-F238E27FC236}">
                <a16:creationId xmlns:a16="http://schemas.microsoft.com/office/drawing/2014/main" id="{5C413882-D13D-C47D-73E0-D2A2212139F0}"/>
              </a:ext>
            </a:extLst>
          </p:cNvPr>
          <p:cNvSpPr/>
          <p:nvPr/>
        </p:nvSpPr>
        <p:spPr>
          <a:xfrm>
            <a:off x="4632980" y="4038592"/>
            <a:ext cx="2499325" cy="1219183"/>
          </a:xfrm>
          <a:prstGeom prst="ellipse">
            <a:avLst/>
          </a:prstGeom>
          <a:solidFill>
            <a:schemeClr val="accent1">
              <a:alpha val="30000"/>
            </a:schemeClr>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sz="1524" dirty="0"/>
          </a:p>
        </p:txBody>
      </p:sp>
    </p:spTree>
    <p:extLst>
      <p:ext uri="{BB962C8B-B14F-4D97-AF65-F5344CB8AC3E}">
        <p14:creationId xmlns:p14="http://schemas.microsoft.com/office/powerpoint/2010/main" val="1957367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a:extLst>
              <a:ext uri="{FF2B5EF4-FFF2-40B4-BE49-F238E27FC236}">
                <a16:creationId xmlns:a16="http://schemas.microsoft.com/office/drawing/2014/main" id="{2FB15606-5DD9-CB41-4FBB-9855271A1966}"/>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983763" y="275575"/>
            <a:ext cx="2715330" cy="325839"/>
          </a:xfrm>
          <a:prstGeom prst="rect">
            <a:avLst/>
          </a:prstGeom>
        </p:spPr>
      </p:pic>
      <p:pic>
        <p:nvPicPr>
          <p:cNvPr id="4" name="Picture 2" descr="A Introvertida">
            <a:extLst>
              <a:ext uri="{FF2B5EF4-FFF2-40B4-BE49-F238E27FC236}">
                <a16:creationId xmlns:a16="http://schemas.microsoft.com/office/drawing/2014/main" id="{9DA89748-C6BE-B36F-0784-1E41EBC8192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05790" y="601414"/>
            <a:ext cx="3780420" cy="2014946"/>
          </a:xfrm>
          <a:prstGeom prst="rect">
            <a:avLst/>
          </a:prstGeom>
          <a:noFill/>
          <a:extLst>
            <a:ext uri="{909E8E84-426E-40DD-AFC4-6F175D3DCCD1}">
              <a14:hiddenFill xmlns:a14="http://schemas.microsoft.com/office/drawing/2010/main">
                <a:solidFill>
                  <a:srgbClr val="FFFFFF"/>
                </a:solidFill>
              </a14:hiddenFill>
            </a:ext>
          </a:extLst>
        </p:spPr>
      </p:pic>
      <p:sp>
        <p:nvSpPr>
          <p:cNvPr id="6" name="CaixaDeTexto 5">
            <a:extLst>
              <a:ext uri="{FF2B5EF4-FFF2-40B4-BE49-F238E27FC236}">
                <a16:creationId xmlns:a16="http://schemas.microsoft.com/office/drawing/2014/main" id="{AB12137F-D5BB-1038-DAC5-3EDED4D7BF32}"/>
              </a:ext>
            </a:extLst>
          </p:cNvPr>
          <p:cNvSpPr txBox="1"/>
          <p:nvPr/>
        </p:nvSpPr>
        <p:spPr>
          <a:xfrm>
            <a:off x="3243944" y="3310121"/>
            <a:ext cx="6574970" cy="2462213"/>
          </a:xfrm>
          <a:prstGeom prst="rect">
            <a:avLst/>
          </a:prstGeom>
          <a:noFill/>
        </p:spPr>
        <p:txBody>
          <a:bodyPr wrap="square">
            <a:spAutoFit/>
          </a:bodyPr>
          <a:lstStyle/>
          <a:p>
            <a:pPr algn="ctr" defTabSz="1028700" eaLnBrk="0" fontAlgn="base" hangingPunct="0">
              <a:spcBef>
                <a:spcPct val="0"/>
              </a:spcBef>
              <a:spcAft>
                <a:spcPct val="0"/>
              </a:spcAft>
              <a:defRPr/>
            </a:pPr>
            <a:r>
              <a:rPr lang="pt-BR" sz="2200" b="1" dirty="0">
                <a:solidFill>
                  <a:prstClr val="black"/>
                </a:solidFill>
                <a:latin typeface="Calibri" panose="020F0502020204030204" pitchFamily="34" charset="0"/>
                <a:ea typeface="Calibri" panose="020F0502020204030204" pitchFamily="34" charset="0"/>
                <a:cs typeface="Calibri" panose="020F0502020204030204" pitchFamily="34" charset="0"/>
              </a:rPr>
              <a:t>Márcia Paes Caldas</a:t>
            </a:r>
          </a:p>
          <a:p>
            <a:pPr algn="ctr" defTabSz="1028700" eaLnBrk="0" fontAlgn="base" hangingPunct="0">
              <a:spcBef>
                <a:spcPct val="0"/>
              </a:spcBef>
              <a:spcAft>
                <a:spcPct val="0"/>
              </a:spcAft>
              <a:defRPr/>
            </a:pPr>
            <a:r>
              <a:rPr lang="pt-BR" sz="2200" dirty="0">
                <a:solidFill>
                  <a:prstClr val="black"/>
                </a:solidFill>
                <a:latin typeface="Calibri" panose="020F0502020204030204" pitchFamily="34" charset="0"/>
                <a:ea typeface="Calibri" panose="020F0502020204030204" pitchFamily="34" charset="0"/>
                <a:cs typeface="Calibri" panose="020F0502020204030204" pitchFamily="34" charset="0"/>
              </a:rPr>
              <a:t>Secretária-Executiva Comissão de Credenciamento e Avaliação do Pró-Gestão e da Comissão da Certificação dos Profissionais de RPPS</a:t>
            </a:r>
          </a:p>
          <a:p>
            <a:pPr algn="ctr" defTabSz="1028700" eaLnBrk="0" fontAlgn="base" hangingPunct="0">
              <a:spcBef>
                <a:spcPct val="0"/>
              </a:spcBef>
              <a:spcAft>
                <a:spcPct val="0"/>
              </a:spcAft>
              <a:defRPr/>
            </a:pPr>
            <a:r>
              <a:rPr lang="pt-BR" sz="2200" b="1" dirty="0">
                <a:solidFill>
                  <a:prstClr val="black"/>
                </a:solidFill>
                <a:latin typeface="Calibri" panose="020F0502020204030204" pitchFamily="34" charset="0"/>
                <a:ea typeface="Calibri" panose="020F0502020204030204" pitchFamily="34" charset="0"/>
                <a:cs typeface="Calibri" panose="020F0502020204030204" pitchFamily="34" charset="0"/>
              </a:rPr>
              <a:t>Gustavo Starling</a:t>
            </a:r>
          </a:p>
          <a:p>
            <a:pPr algn="ctr" defTabSz="1028700" eaLnBrk="0" fontAlgn="base" hangingPunct="0">
              <a:spcBef>
                <a:spcPct val="0"/>
              </a:spcBef>
              <a:spcAft>
                <a:spcPct val="0"/>
              </a:spcAft>
              <a:defRPr/>
            </a:pPr>
            <a:r>
              <a:rPr lang="pt-BR" sz="2200" dirty="0">
                <a:solidFill>
                  <a:prstClr val="black"/>
                </a:solidFill>
                <a:latin typeface="Calibri" panose="020F0502020204030204" pitchFamily="34" charset="0"/>
                <a:ea typeface="Calibri" panose="020F0502020204030204" pitchFamily="34" charset="0"/>
                <a:cs typeface="Calibri" panose="020F0502020204030204" pitchFamily="34" charset="0"/>
              </a:rPr>
              <a:t>Membro titular Comissão de Credenciamento e Avaliação do Pró-Gestão </a:t>
            </a:r>
          </a:p>
        </p:txBody>
      </p:sp>
    </p:spTree>
    <p:extLst>
      <p:ext uri="{BB962C8B-B14F-4D97-AF65-F5344CB8AC3E}">
        <p14:creationId xmlns:p14="http://schemas.microsoft.com/office/powerpoint/2010/main" val="1678352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60AF189-1ECB-B774-0586-DC0F183AE4C9}"/>
              </a:ext>
            </a:extLst>
          </p:cNvPr>
          <p:cNvSpPr>
            <a:spLocks noGrp="1"/>
          </p:cNvSpPr>
          <p:nvPr>
            <p:ph type="title"/>
          </p:nvPr>
        </p:nvSpPr>
        <p:spPr>
          <a:xfrm>
            <a:off x="762788" y="172625"/>
            <a:ext cx="10515600" cy="823913"/>
          </a:xfrm>
        </p:spPr>
        <p:txBody>
          <a:bodyPr>
            <a:noAutofit/>
          </a:bodyPr>
          <a:lstStyle/>
          <a:p>
            <a:pPr algn="ctr"/>
            <a:r>
              <a:rPr lang="pt-BR" sz="2800" b="1" dirty="0">
                <a:solidFill>
                  <a:srgbClr val="FF0000"/>
                </a:solidFill>
                <a:effectLst>
                  <a:outerShdw blurRad="38100" dist="38100" dir="2700000" algn="tl">
                    <a:srgbClr val="000000">
                      <a:alpha val="43137"/>
                    </a:srgbClr>
                  </a:outerShdw>
                </a:effectLst>
                <a:latin typeface="+mn-lt"/>
              </a:rPr>
              <a:t>RESUMINDO</a:t>
            </a:r>
            <a:r>
              <a:rPr lang="pt-BR" sz="2800" b="1" dirty="0">
                <a:solidFill>
                  <a:schemeClr val="tx1"/>
                </a:solidFill>
                <a:effectLst>
                  <a:outerShdw blurRad="38100" dist="38100" dir="2700000" algn="tl">
                    <a:srgbClr val="000000">
                      <a:alpha val="43137"/>
                    </a:srgbClr>
                  </a:outerShdw>
                </a:effectLst>
                <a:latin typeface="+mn-lt"/>
              </a:rPr>
              <a:t>: Gestão e Governança: referencial teórico do TCU</a:t>
            </a:r>
          </a:p>
        </p:txBody>
      </p:sp>
      <p:sp>
        <p:nvSpPr>
          <p:cNvPr id="9" name="Espaço Reservado para Texto 8">
            <a:extLst>
              <a:ext uri="{FF2B5EF4-FFF2-40B4-BE49-F238E27FC236}">
                <a16:creationId xmlns:a16="http://schemas.microsoft.com/office/drawing/2014/main" id="{0568010C-5713-47CD-8BF4-A10934FBC444}"/>
              </a:ext>
            </a:extLst>
          </p:cNvPr>
          <p:cNvSpPr>
            <a:spLocks noGrp="1"/>
          </p:cNvSpPr>
          <p:nvPr>
            <p:ph type="body" idx="1"/>
          </p:nvPr>
        </p:nvSpPr>
        <p:spPr>
          <a:xfrm>
            <a:off x="767408" y="1020912"/>
            <a:ext cx="5157787" cy="823912"/>
          </a:xfrm>
        </p:spPr>
        <p:txBody>
          <a:bodyPr>
            <a:normAutofit/>
          </a:bodyPr>
          <a:lstStyle/>
          <a:p>
            <a:r>
              <a:rPr lang="pt-BR" sz="3200" u="sng" dirty="0"/>
              <a:t>GESTÃO</a:t>
            </a:r>
            <a:r>
              <a:rPr lang="pt-BR" sz="3200" dirty="0"/>
              <a:t>: dirigentes</a:t>
            </a:r>
          </a:p>
        </p:txBody>
      </p:sp>
      <p:sp>
        <p:nvSpPr>
          <p:cNvPr id="10" name="Espaço Reservado para Conteúdo 9">
            <a:extLst>
              <a:ext uri="{FF2B5EF4-FFF2-40B4-BE49-F238E27FC236}">
                <a16:creationId xmlns:a16="http://schemas.microsoft.com/office/drawing/2014/main" id="{0DF48D3A-C684-454B-9E50-5BD8418ED587}"/>
              </a:ext>
            </a:extLst>
          </p:cNvPr>
          <p:cNvSpPr>
            <a:spLocks noGrp="1"/>
          </p:cNvSpPr>
          <p:nvPr>
            <p:ph sz="half" idx="2"/>
          </p:nvPr>
        </p:nvSpPr>
        <p:spPr>
          <a:xfrm>
            <a:off x="782038" y="2052691"/>
            <a:ext cx="5157787" cy="4533166"/>
          </a:xfrm>
        </p:spPr>
        <p:txBody>
          <a:bodyPr>
            <a:normAutofit fontScale="92500"/>
          </a:bodyPr>
          <a:lstStyle/>
          <a:p>
            <a:pPr algn="just">
              <a:buFont typeface="Wingdings" panose="05000000000000000000" pitchFamily="2" charset="2"/>
              <a:buChar char="v"/>
            </a:pPr>
            <a:r>
              <a:rPr lang="pt-BR" sz="2200" dirty="0">
                <a:effectLst>
                  <a:outerShdw blurRad="38100" dist="38100" dir="2700000" algn="tl">
                    <a:srgbClr val="000000">
                      <a:alpha val="43137"/>
                    </a:srgbClr>
                  </a:outerShdw>
                </a:effectLst>
              </a:rPr>
              <a:t>É a responsável pelo planejamento, execução, controle, ação, enfim, pelo manejo dos recursos e poderes colocados à disposição do órgão e entidade:</a:t>
            </a:r>
          </a:p>
          <a:p>
            <a:pPr algn="just">
              <a:buFont typeface="Wingdings" panose="05000000000000000000" pitchFamily="2" charset="2"/>
              <a:buChar char="ü"/>
            </a:pPr>
            <a:r>
              <a:rPr lang="pt-BR" sz="2200" dirty="0">
                <a:effectLst>
                  <a:outerShdw blurRad="38100" dist="38100" dir="2700000" algn="tl">
                    <a:srgbClr val="000000">
                      <a:alpha val="43137"/>
                    </a:srgbClr>
                  </a:outerShdw>
                </a:effectLst>
              </a:rPr>
              <a:t>Implementar os programas;</a:t>
            </a:r>
          </a:p>
          <a:p>
            <a:pPr algn="just">
              <a:buFont typeface="Wingdings" panose="05000000000000000000" pitchFamily="2" charset="2"/>
              <a:buChar char="ü"/>
            </a:pPr>
            <a:r>
              <a:rPr lang="pt-BR" sz="2200" dirty="0">
                <a:effectLst>
                  <a:outerShdw blurRad="38100" dist="38100" dir="2700000" algn="tl">
                    <a:srgbClr val="000000">
                      <a:alpha val="43137"/>
                    </a:srgbClr>
                  </a:outerShdw>
                </a:effectLst>
              </a:rPr>
              <a:t>Garantir as conformidades;</a:t>
            </a:r>
          </a:p>
          <a:p>
            <a:pPr algn="just">
              <a:buFont typeface="Wingdings" panose="05000000000000000000" pitchFamily="2" charset="2"/>
              <a:buChar char="ü"/>
            </a:pPr>
            <a:r>
              <a:rPr lang="pt-BR" sz="2200" dirty="0">
                <a:effectLst>
                  <a:outerShdw blurRad="38100" dist="38100" dir="2700000" algn="tl">
                    <a:srgbClr val="000000">
                      <a:alpha val="43137"/>
                    </a:srgbClr>
                  </a:outerShdw>
                </a:effectLst>
              </a:rPr>
              <a:t>Revisar e reportar o progresso das ações;</a:t>
            </a:r>
          </a:p>
          <a:p>
            <a:pPr algn="just">
              <a:buFont typeface="Wingdings" panose="05000000000000000000" pitchFamily="2" charset="2"/>
              <a:buChar char="ü"/>
            </a:pPr>
            <a:r>
              <a:rPr lang="pt-BR" sz="2200" dirty="0">
                <a:effectLst>
                  <a:outerShdw blurRad="38100" dist="38100" dir="2700000" algn="tl">
                    <a:srgbClr val="000000">
                      <a:alpha val="43137"/>
                    </a:srgbClr>
                  </a:outerShdw>
                </a:effectLst>
              </a:rPr>
              <a:t>Garantir a eficiência administrativa;</a:t>
            </a:r>
          </a:p>
          <a:p>
            <a:pPr algn="just">
              <a:buFont typeface="Wingdings" panose="05000000000000000000" pitchFamily="2" charset="2"/>
              <a:buChar char="ü"/>
            </a:pPr>
            <a:r>
              <a:rPr lang="pt-BR" sz="2200" dirty="0">
                <a:effectLst>
                  <a:outerShdw blurRad="38100" dist="38100" dir="2700000" algn="tl">
                    <a:srgbClr val="000000">
                      <a:alpha val="43137"/>
                    </a:srgbClr>
                  </a:outerShdw>
                </a:effectLst>
              </a:rPr>
              <a:t>Manter a comunicação com as partes interessadas;</a:t>
            </a:r>
          </a:p>
          <a:p>
            <a:pPr algn="just">
              <a:buFont typeface="Wingdings" panose="05000000000000000000" pitchFamily="2" charset="2"/>
              <a:buChar char="ü"/>
            </a:pPr>
            <a:r>
              <a:rPr lang="pt-BR" sz="2200" dirty="0">
                <a:effectLst>
                  <a:outerShdw blurRad="38100" dist="38100" dir="2700000" algn="tl">
                    <a:srgbClr val="000000">
                      <a:alpha val="43137"/>
                    </a:srgbClr>
                  </a:outerShdw>
                </a:effectLst>
              </a:rPr>
              <a:t>Avaliar o desempenho.</a:t>
            </a:r>
          </a:p>
          <a:p>
            <a:pPr marL="0" indent="0" algn="just">
              <a:buNone/>
            </a:pPr>
            <a:endParaRPr lang="pt-BR" sz="2200" dirty="0">
              <a:effectLst>
                <a:outerShdw blurRad="38100" dist="38100" dir="2700000" algn="tl">
                  <a:srgbClr val="000000">
                    <a:alpha val="43137"/>
                  </a:srgbClr>
                </a:outerShdw>
              </a:effectLst>
            </a:endParaRPr>
          </a:p>
        </p:txBody>
      </p:sp>
      <p:sp>
        <p:nvSpPr>
          <p:cNvPr id="11" name="Espaço Reservado para Texto 10">
            <a:extLst>
              <a:ext uri="{FF2B5EF4-FFF2-40B4-BE49-F238E27FC236}">
                <a16:creationId xmlns:a16="http://schemas.microsoft.com/office/drawing/2014/main" id="{63AC302C-43A1-42F8-AAEE-56B5A1B2914C}"/>
              </a:ext>
            </a:extLst>
          </p:cNvPr>
          <p:cNvSpPr>
            <a:spLocks noGrp="1"/>
          </p:cNvSpPr>
          <p:nvPr>
            <p:ph type="body" sz="quarter" idx="3"/>
          </p:nvPr>
        </p:nvSpPr>
        <p:spPr>
          <a:xfrm>
            <a:off x="6172200" y="1161391"/>
            <a:ext cx="5183188" cy="823912"/>
          </a:xfrm>
        </p:spPr>
        <p:txBody>
          <a:bodyPr>
            <a:noAutofit/>
          </a:bodyPr>
          <a:lstStyle/>
          <a:p>
            <a:r>
              <a:rPr lang="pt-BR" sz="2800" u="sng" dirty="0"/>
              <a:t>GOVERNANÇA</a:t>
            </a:r>
            <a:r>
              <a:rPr lang="pt-BR" sz="2800" dirty="0"/>
              <a:t>: conselhos deliberativo e fiscal</a:t>
            </a:r>
          </a:p>
        </p:txBody>
      </p:sp>
      <p:sp>
        <p:nvSpPr>
          <p:cNvPr id="12" name="Espaço Reservado para Conteúdo 11">
            <a:extLst>
              <a:ext uri="{FF2B5EF4-FFF2-40B4-BE49-F238E27FC236}">
                <a16:creationId xmlns:a16="http://schemas.microsoft.com/office/drawing/2014/main" id="{2E96A136-446D-4D65-A97B-96EC7623F48D}"/>
              </a:ext>
            </a:extLst>
          </p:cNvPr>
          <p:cNvSpPr>
            <a:spLocks noGrp="1"/>
          </p:cNvSpPr>
          <p:nvPr>
            <p:ph sz="quarter" idx="4"/>
          </p:nvPr>
        </p:nvSpPr>
        <p:spPr>
          <a:xfrm>
            <a:off x="6172200" y="2052691"/>
            <a:ext cx="5183188" cy="4446080"/>
          </a:xfrm>
        </p:spPr>
        <p:txBody>
          <a:bodyPr>
            <a:normAutofit fontScale="92500"/>
          </a:bodyPr>
          <a:lstStyle/>
          <a:p>
            <a:pPr algn="just">
              <a:buFont typeface="Wingdings" panose="05000000000000000000" pitchFamily="2" charset="2"/>
              <a:buChar char="v"/>
            </a:pPr>
            <a:r>
              <a:rPr lang="pt-BR" sz="2200" dirty="0">
                <a:effectLst>
                  <a:outerShdw blurRad="38100" dist="38100" dir="2700000" algn="tl">
                    <a:srgbClr val="000000">
                      <a:alpha val="43137"/>
                    </a:srgbClr>
                  </a:outerShdw>
                </a:effectLst>
              </a:rPr>
              <a:t>Cuida do direcionamento, monitoramento, supervisão e avaliação da gestão:</a:t>
            </a:r>
          </a:p>
          <a:p>
            <a:pPr algn="just">
              <a:buFont typeface="Wingdings" panose="05000000000000000000" pitchFamily="2" charset="2"/>
              <a:buChar char="ü"/>
            </a:pPr>
            <a:r>
              <a:rPr lang="pt-BR" sz="2200" dirty="0">
                <a:effectLst>
                  <a:outerShdw blurRad="38100" dist="38100" dir="2700000" algn="tl">
                    <a:srgbClr val="000000">
                      <a:alpha val="43137"/>
                    </a:srgbClr>
                  </a:outerShdw>
                </a:effectLst>
              </a:rPr>
              <a:t>Definir o direcionamento estratégico;</a:t>
            </a:r>
          </a:p>
          <a:p>
            <a:pPr algn="just">
              <a:buFont typeface="Wingdings" panose="05000000000000000000" pitchFamily="2" charset="2"/>
              <a:buChar char="ü"/>
            </a:pPr>
            <a:r>
              <a:rPr lang="pt-BR" sz="2200" dirty="0">
                <a:effectLst>
                  <a:outerShdw blurRad="38100" dist="38100" dir="2700000" algn="tl">
                    <a:srgbClr val="000000">
                      <a:alpha val="43137"/>
                    </a:srgbClr>
                  </a:outerShdw>
                </a:effectLst>
              </a:rPr>
              <a:t>Supervisionar a gestão;</a:t>
            </a:r>
          </a:p>
          <a:p>
            <a:pPr algn="just">
              <a:buFont typeface="Wingdings" panose="05000000000000000000" pitchFamily="2" charset="2"/>
              <a:buChar char="ü"/>
            </a:pPr>
            <a:r>
              <a:rPr lang="pt-BR" sz="2200" dirty="0">
                <a:effectLst>
                  <a:outerShdw blurRad="38100" dist="38100" dir="2700000" algn="tl">
                    <a:srgbClr val="000000">
                      <a:alpha val="43137"/>
                    </a:srgbClr>
                  </a:outerShdw>
                </a:effectLst>
              </a:rPr>
              <a:t>Envolver as partes interessadas;</a:t>
            </a:r>
          </a:p>
          <a:p>
            <a:pPr algn="just">
              <a:buFont typeface="Wingdings" panose="05000000000000000000" pitchFamily="2" charset="2"/>
              <a:buChar char="ü"/>
            </a:pPr>
            <a:r>
              <a:rPr lang="pt-BR" sz="2200" dirty="0">
                <a:effectLst>
                  <a:outerShdw blurRad="38100" dist="38100" dir="2700000" algn="tl">
                    <a:srgbClr val="000000">
                      <a:alpha val="43137"/>
                    </a:srgbClr>
                  </a:outerShdw>
                </a:effectLst>
              </a:rPr>
              <a:t>Gerenciar os riscos estratégicos;</a:t>
            </a:r>
          </a:p>
          <a:p>
            <a:pPr algn="just">
              <a:buFont typeface="Wingdings" panose="05000000000000000000" pitchFamily="2" charset="2"/>
              <a:buChar char="ü"/>
            </a:pPr>
            <a:r>
              <a:rPr lang="pt-BR" sz="2200" dirty="0">
                <a:effectLst>
                  <a:outerShdw blurRad="38100" dist="38100" dir="2700000" algn="tl">
                    <a:srgbClr val="000000">
                      <a:alpha val="43137"/>
                    </a:srgbClr>
                  </a:outerShdw>
                </a:effectLst>
              </a:rPr>
              <a:t>Gerenciar os conflitos de interesses;</a:t>
            </a:r>
          </a:p>
          <a:p>
            <a:pPr algn="just">
              <a:buFont typeface="Wingdings" panose="05000000000000000000" pitchFamily="2" charset="2"/>
              <a:buChar char="ü"/>
            </a:pPr>
            <a:r>
              <a:rPr lang="pt-BR" sz="2200" dirty="0">
                <a:effectLst>
                  <a:outerShdw blurRad="38100" dist="38100" dir="2700000" algn="tl">
                    <a:srgbClr val="000000">
                      <a:alpha val="43137"/>
                    </a:srgbClr>
                  </a:outerShdw>
                </a:effectLst>
              </a:rPr>
              <a:t>Auditar e avaliar o sistema de gestão e controle;</a:t>
            </a:r>
          </a:p>
          <a:p>
            <a:pPr algn="just">
              <a:buFont typeface="Wingdings" panose="05000000000000000000" pitchFamily="2" charset="2"/>
              <a:buChar char="ü"/>
            </a:pPr>
            <a:r>
              <a:rPr lang="pt-BR" sz="2200" dirty="0">
                <a:effectLst>
                  <a:outerShdw blurRad="38100" dist="38100" dir="2700000" algn="tl">
                    <a:srgbClr val="000000">
                      <a:alpha val="43137"/>
                    </a:srgbClr>
                  </a:outerShdw>
                </a:effectLst>
              </a:rPr>
              <a:t>Promover a </a:t>
            </a:r>
            <a:r>
              <a:rPr lang="pt-BR" sz="2200" dirty="0" err="1">
                <a:effectLst>
                  <a:outerShdw blurRad="38100" dist="38100" dir="2700000" algn="tl">
                    <a:srgbClr val="000000">
                      <a:alpha val="43137"/>
                    </a:srgbClr>
                  </a:outerShdw>
                </a:effectLst>
              </a:rPr>
              <a:t>acoountabilty</a:t>
            </a:r>
            <a:r>
              <a:rPr lang="pt-BR" sz="2200" dirty="0">
                <a:effectLst>
                  <a:outerShdw blurRad="38100" dist="38100" dir="2700000" algn="tl">
                    <a:srgbClr val="000000">
                      <a:alpha val="43137"/>
                    </a:srgbClr>
                  </a:outerShdw>
                </a:effectLst>
              </a:rPr>
              <a:t> (prestação de contas e responsabilidade) e a transparência.</a:t>
            </a:r>
          </a:p>
        </p:txBody>
      </p:sp>
      <p:pic>
        <p:nvPicPr>
          <p:cNvPr id="3" name="Imagem 2">
            <a:extLst>
              <a:ext uri="{FF2B5EF4-FFF2-40B4-BE49-F238E27FC236}">
                <a16:creationId xmlns:a16="http://schemas.microsoft.com/office/drawing/2014/main" id="{83B7557B-9BCC-2D7C-AECF-01CB9395D01A}"/>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9157934" y="45392"/>
            <a:ext cx="2715330" cy="325839"/>
          </a:xfrm>
          <a:prstGeom prst="rect">
            <a:avLst/>
          </a:prstGeom>
        </p:spPr>
      </p:pic>
    </p:spTree>
    <p:extLst>
      <p:ext uri="{BB962C8B-B14F-4D97-AF65-F5344CB8AC3E}">
        <p14:creationId xmlns:p14="http://schemas.microsoft.com/office/powerpoint/2010/main" val="29185347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60AF189-1ECB-B774-0586-DC0F183AE4C9}"/>
              </a:ext>
            </a:extLst>
          </p:cNvPr>
          <p:cNvSpPr>
            <a:spLocks noGrp="1"/>
          </p:cNvSpPr>
          <p:nvPr>
            <p:ph type="title"/>
          </p:nvPr>
        </p:nvSpPr>
        <p:spPr>
          <a:xfrm>
            <a:off x="452582" y="-77634"/>
            <a:ext cx="11286836" cy="1325563"/>
          </a:xfrm>
        </p:spPr>
        <p:txBody>
          <a:bodyPr>
            <a:noAutofit/>
          </a:bodyPr>
          <a:lstStyle/>
          <a:p>
            <a:pPr algn="ctr"/>
            <a:r>
              <a:rPr lang="pt-BR" sz="2800" dirty="0">
                <a:solidFill>
                  <a:schemeClr val="tx1"/>
                </a:solidFill>
                <a:effectLst>
                  <a:outerShdw blurRad="38100" dist="38100" dir="2700000" algn="tl">
                    <a:srgbClr val="000000">
                      <a:alpha val="43137"/>
                    </a:srgbClr>
                  </a:outerShdw>
                </a:effectLst>
                <a:highlight>
                  <a:srgbClr val="C0C0C0"/>
                </a:highlight>
                <a:latin typeface="+mn-lt"/>
              </a:rPr>
              <a:t>Gestão e Governança: referencial teórico do TCU</a:t>
            </a:r>
          </a:p>
        </p:txBody>
      </p:sp>
      <p:graphicFrame>
        <p:nvGraphicFramePr>
          <p:cNvPr id="14" name="Espaço Reservado para Conteúdo 13">
            <a:extLst>
              <a:ext uri="{FF2B5EF4-FFF2-40B4-BE49-F238E27FC236}">
                <a16:creationId xmlns:a16="http://schemas.microsoft.com/office/drawing/2014/main" id="{887CF1D5-8574-4906-950D-12A782F08130}"/>
              </a:ext>
            </a:extLst>
          </p:cNvPr>
          <p:cNvGraphicFramePr>
            <a:graphicFrameLocks noGrp="1"/>
          </p:cNvGraphicFramePr>
          <p:nvPr>
            <p:ph idx="1"/>
            <p:extLst>
              <p:ext uri="{D42A27DB-BD31-4B8C-83A1-F6EECF244321}">
                <p14:modId xmlns:p14="http://schemas.microsoft.com/office/powerpoint/2010/main" val="1470325032"/>
              </p:ext>
            </p:extLst>
          </p:nvPr>
        </p:nvGraphicFramePr>
        <p:xfrm>
          <a:off x="1001028" y="1135780"/>
          <a:ext cx="10202778" cy="46694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6" name="CaixaDeTexto 15">
            <a:extLst>
              <a:ext uri="{FF2B5EF4-FFF2-40B4-BE49-F238E27FC236}">
                <a16:creationId xmlns:a16="http://schemas.microsoft.com/office/drawing/2014/main" id="{398474CC-83A5-43C3-8B03-6737C099F4EB}"/>
              </a:ext>
            </a:extLst>
          </p:cNvPr>
          <p:cNvSpPr txBox="1"/>
          <p:nvPr/>
        </p:nvSpPr>
        <p:spPr>
          <a:xfrm>
            <a:off x="407368" y="6032901"/>
            <a:ext cx="11286835" cy="492443"/>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26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Calibri" panose="020F0502020204030204"/>
                <a:ea typeface="+mn-ea"/>
                <a:cs typeface="+mn-cs"/>
              </a:rPr>
              <a:t>A importância dos Conselhos Deliberativo e Fiscal na governança dos RPPS!</a:t>
            </a:r>
            <a:endParaRPr kumimoji="0" lang="pt-BR" sz="2600" b="1"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666687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Número de Slide 2">
            <a:extLst>
              <a:ext uri="{FF2B5EF4-FFF2-40B4-BE49-F238E27FC236}">
                <a16:creationId xmlns:a16="http://schemas.microsoft.com/office/drawing/2014/main" id="{E9BD990E-DEBF-9B21-17E3-0C00A9FBC808}"/>
              </a:ext>
            </a:extLst>
          </p:cNvPr>
          <p:cNvSpPr>
            <a:spLocks noGrp="1"/>
          </p:cNvSpPr>
          <p:nvPr>
            <p:ph type="sldNum" sz="quarter" idx="12"/>
          </p:nvPr>
        </p:nvSpPr>
        <p:spPr/>
        <p:txBody>
          <a:bodyPr/>
          <a:lstStyle/>
          <a:p>
            <a:pPr>
              <a:defRPr/>
            </a:pPr>
            <a:fld id="{BF8BE0F2-8142-4B56-8E1D-9C5515662535}" type="slidenum">
              <a:rPr lang="pt-BR" smtClean="0"/>
              <a:pPr>
                <a:defRPr/>
              </a:pPr>
              <a:t>8</a:t>
            </a:fld>
            <a:endParaRPr lang="pt-BR" dirty="0"/>
          </a:p>
        </p:txBody>
      </p:sp>
      <p:pic>
        <p:nvPicPr>
          <p:cNvPr id="4" name="Imagem 3">
            <a:extLst>
              <a:ext uri="{FF2B5EF4-FFF2-40B4-BE49-F238E27FC236}">
                <a16:creationId xmlns:a16="http://schemas.microsoft.com/office/drawing/2014/main" id="{F7075681-C0F1-7692-39B4-49D392DCE52E}"/>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977967" y="304790"/>
            <a:ext cx="2715330" cy="325839"/>
          </a:xfrm>
          <a:prstGeom prst="rect">
            <a:avLst/>
          </a:prstGeom>
        </p:spPr>
      </p:pic>
      <p:sp>
        <p:nvSpPr>
          <p:cNvPr id="6" name="CaixaDeTexto 5">
            <a:extLst>
              <a:ext uri="{FF2B5EF4-FFF2-40B4-BE49-F238E27FC236}">
                <a16:creationId xmlns:a16="http://schemas.microsoft.com/office/drawing/2014/main" id="{ACCB09F9-D6FC-ED69-4EB4-8E1A493686F7}"/>
              </a:ext>
            </a:extLst>
          </p:cNvPr>
          <p:cNvSpPr txBox="1"/>
          <p:nvPr/>
        </p:nvSpPr>
        <p:spPr>
          <a:xfrm>
            <a:off x="959756" y="3203735"/>
            <a:ext cx="10074990" cy="2246769"/>
          </a:xfrm>
          <a:prstGeom prst="rect">
            <a:avLst/>
          </a:prstGeom>
          <a:noFill/>
        </p:spPr>
        <p:txBody>
          <a:bodyPr wrap="square" rtlCol="0">
            <a:spAutoFit/>
          </a:bodyPr>
          <a:lstStyle/>
          <a:p>
            <a:pPr algn="ctr"/>
            <a:r>
              <a:rPr lang="pt-BR" sz="2800" b="1" dirty="0"/>
              <a:t>VIGÊNCIA-01/02/2024</a:t>
            </a:r>
          </a:p>
          <a:p>
            <a:pPr algn="just"/>
            <a:r>
              <a:rPr lang="pt-BR" sz="2800" b="1" dirty="0"/>
              <a:t>AS ENTIDADES CERTIFICADORAS TÊM 60 DIAS PARA ADEQUAR O CONTEÚDO PROGRAMÁTIC0 A NOVA VERSÃO,PORTANTO,AS PROVAS REALIZADAS A PARTIR DE 01/04/2024 JÁ DEVERÃO ESTAR EM CONSONÂNCIA COM ESSA VERSÃO.</a:t>
            </a:r>
          </a:p>
        </p:txBody>
      </p:sp>
      <p:pic>
        <p:nvPicPr>
          <p:cNvPr id="7" name="Picture 2" descr="Como escrever um livro bem sucedido em 7 simples etapas">
            <a:extLst>
              <a:ext uri="{FF2B5EF4-FFF2-40B4-BE49-F238E27FC236}">
                <a16:creationId xmlns:a16="http://schemas.microsoft.com/office/drawing/2014/main" id="{AA3B295C-7C22-2D46-8526-DCC9D6DDB00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4652" y="1968845"/>
            <a:ext cx="1659890" cy="1659890"/>
          </a:xfrm>
          <a:prstGeom prst="rect">
            <a:avLst/>
          </a:prstGeom>
          <a:noFill/>
          <a:extLst>
            <a:ext uri="{909E8E84-426E-40DD-AFC4-6F175D3DCCD1}">
              <a14:hiddenFill xmlns:a14="http://schemas.microsoft.com/office/drawing/2010/main">
                <a:solidFill>
                  <a:srgbClr val="FFFFFF"/>
                </a:solidFill>
              </a14:hiddenFill>
            </a:ext>
          </a:extLst>
        </p:spPr>
      </p:pic>
      <p:sp>
        <p:nvSpPr>
          <p:cNvPr id="2" name="CaixaDeTexto 1">
            <a:extLst>
              <a:ext uri="{FF2B5EF4-FFF2-40B4-BE49-F238E27FC236}">
                <a16:creationId xmlns:a16="http://schemas.microsoft.com/office/drawing/2014/main" id="{3D780E02-C076-541C-88E2-3E2CE39480FC}"/>
              </a:ext>
            </a:extLst>
          </p:cNvPr>
          <p:cNvSpPr txBox="1"/>
          <p:nvPr/>
        </p:nvSpPr>
        <p:spPr>
          <a:xfrm>
            <a:off x="494652" y="820560"/>
            <a:ext cx="8994787" cy="1477328"/>
          </a:xfrm>
          <a:prstGeom prst="rect">
            <a:avLst/>
          </a:prstGeom>
          <a:noFill/>
        </p:spPr>
        <p:txBody>
          <a:bodyPr wrap="square" rtlCol="0">
            <a:spAutoFit/>
          </a:bodyPr>
          <a:lstStyle/>
          <a:p>
            <a:pPr algn="ctr"/>
            <a:r>
              <a:rPr lang="pt-BR" sz="3600" b="1" dirty="0"/>
              <a:t>MANUAL DA CERTIFICAÇÃO PROFISSIONAL</a:t>
            </a:r>
          </a:p>
          <a:p>
            <a:pPr algn="ctr"/>
            <a:r>
              <a:rPr lang="pt-BR" sz="3600" b="1" dirty="0"/>
              <a:t>VERSÃO 1.3</a:t>
            </a:r>
          </a:p>
          <a:p>
            <a:endParaRPr lang="pt-BR" dirty="0"/>
          </a:p>
        </p:txBody>
      </p:sp>
    </p:spTree>
    <p:extLst>
      <p:ext uri="{BB962C8B-B14F-4D97-AF65-F5344CB8AC3E}">
        <p14:creationId xmlns:p14="http://schemas.microsoft.com/office/powerpoint/2010/main" val="36885049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a:extLst>
              <a:ext uri="{FF2B5EF4-FFF2-40B4-BE49-F238E27FC236}">
                <a16:creationId xmlns:a16="http://schemas.microsoft.com/office/drawing/2014/main" id="{E8FABE3F-11CD-6F8A-4FA1-42294D21EBFB}"/>
              </a:ext>
            </a:extLst>
          </p:cNvPr>
          <p:cNvSpPr>
            <a:spLocks noGrp="1"/>
          </p:cNvSpPr>
          <p:nvPr>
            <p:ph type="sldNum" sz="quarter" idx="12"/>
          </p:nvPr>
        </p:nvSpPr>
        <p:spPr/>
        <p:txBody>
          <a:bodyPr/>
          <a:lstStyle/>
          <a:p>
            <a:pPr>
              <a:defRPr/>
            </a:pPr>
            <a:fld id="{BF8BE0F2-8142-4B56-8E1D-9C5515662535}" type="slidenum">
              <a:rPr lang="pt-BR" smtClean="0"/>
              <a:pPr>
                <a:defRPr/>
              </a:pPr>
              <a:t>9</a:t>
            </a:fld>
            <a:endParaRPr lang="pt-BR" dirty="0"/>
          </a:p>
        </p:txBody>
      </p:sp>
      <p:sp>
        <p:nvSpPr>
          <p:cNvPr id="4" name="CaixaDeTexto 3">
            <a:extLst>
              <a:ext uri="{FF2B5EF4-FFF2-40B4-BE49-F238E27FC236}">
                <a16:creationId xmlns:a16="http://schemas.microsoft.com/office/drawing/2014/main" id="{02F9108C-94D5-6D76-9EA6-B8EAB0B9835F}"/>
              </a:ext>
            </a:extLst>
          </p:cNvPr>
          <p:cNvSpPr txBox="1"/>
          <p:nvPr/>
        </p:nvSpPr>
        <p:spPr>
          <a:xfrm>
            <a:off x="1036320" y="382309"/>
            <a:ext cx="8117840" cy="2323585"/>
          </a:xfrm>
          <a:prstGeom prst="rect">
            <a:avLst/>
          </a:prstGeom>
          <a:noFill/>
        </p:spPr>
        <p:txBody>
          <a:bodyPr wrap="square">
            <a:spAutoFit/>
          </a:bodyPr>
          <a:lstStyle/>
          <a:p>
            <a:pPr indent="467995" algn="ctr">
              <a:lnSpc>
                <a:spcPct val="150000"/>
              </a:lnSpc>
              <a:spcBef>
                <a:spcPts val="1400"/>
              </a:spcBef>
              <a:spcAft>
                <a:spcPts val="1400"/>
              </a:spcAft>
            </a:pPr>
            <a:r>
              <a:rPr lang="pt-BR" sz="2800" b="1" dirty="0">
                <a:solidFill>
                  <a:srgbClr val="000000"/>
                </a:solidFill>
                <a:latin typeface="Calibri Light" panose="020F0302020204030204" pitchFamily="34" charset="0"/>
                <a:ea typeface="Calibri Light" panose="020F0302020204030204" pitchFamily="34" charset="0"/>
                <a:cs typeface="Calibri Light" panose="020F0302020204030204" pitchFamily="34" charset="0"/>
              </a:rPr>
              <a:t>PRINCIPAIS </a:t>
            </a:r>
            <a:r>
              <a:rPr lang="pt-BR" sz="2800" b="1" dirty="0">
                <a:solidFill>
                  <a:srgbClr val="000000"/>
                </a:solidFill>
                <a:effectLst/>
                <a:latin typeface="Calibri Light" panose="020F0302020204030204" pitchFamily="34" charset="0"/>
                <a:ea typeface="Calibri Light" panose="020F0302020204030204" pitchFamily="34" charset="0"/>
                <a:cs typeface="Calibri Light" panose="020F0302020204030204" pitchFamily="34" charset="0"/>
              </a:rPr>
              <a:t>NOVIDADES NO MANUAL DA CERTIFICAÇÃO PROFISSIONAL</a:t>
            </a:r>
          </a:p>
          <a:p>
            <a:pPr indent="467995" algn="ctr">
              <a:lnSpc>
                <a:spcPct val="150000"/>
              </a:lnSpc>
              <a:spcBef>
                <a:spcPts val="1400"/>
              </a:spcBef>
              <a:spcAft>
                <a:spcPts val="1400"/>
              </a:spcAft>
            </a:pPr>
            <a:endParaRPr lang="pt-BR" sz="2800" b="1" dirty="0">
              <a:effectLst/>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5" name="CaixaDeTexto 4">
            <a:extLst>
              <a:ext uri="{FF2B5EF4-FFF2-40B4-BE49-F238E27FC236}">
                <a16:creationId xmlns:a16="http://schemas.microsoft.com/office/drawing/2014/main" id="{C5B109EC-EC3A-20C9-29E4-4F5D50F55376}"/>
              </a:ext>
            </a:extLst>
          </p:cNvPr>
          <p:cNvSpPr txBox="1"/>
          <p:nvPr/>
        </p:nvSpPr>
        <p:spPr>
          <a:xfrm>
            <a:off x="838200" y="2326722"/>
            <a:ext cx="10210800" cy="5262979"/>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pt-BR" sz="2400" dirty="0"/>
              <a:t>No ato da inscrição o candidato concorda em ter os dados da sua certificação publicados no portal da Previdência na área destinada às informações sobre os requisitos para gestores e conselheiros. Visa criação de banco de dados da certificação profissional.</a:t>
            </a:r>
          </a:p>
          <a:p>
            <a:pPr marL="342900" indent="-342900" algn="just">
              <a:lnSpc>
                <a:spcPct val="150000"/>
              </a:lnSpc>
              <a:buFont typeface="Arial" panose="020B0604020202020204" pitchFamily="34" charset="0"/>
              <a:buChar char="•"/>
            </a:pPr>
            <a:r>
              <a:rPr lang="pt-BR" sz="2400" dirty="0"/>
              <a:t>Serão aceitos os cursos realizados no exterior devidamente registrados no Brasil, para composição do exame por prova , títulos e experiência, assim como para o Programa de Qualificação Continuada.</a:t>
            </a:r>
          </a:p>
          <a:p>
            <a:pPr marL="342900" indent="-342900" algn="just">
              <a:lnSpc>
                <a:spcPct val="150000"/>
              </a:lnSpc>
              <a:buFont typeface="Arial" panose="020B0604020202020204" pitchFamily="34" charset="0"/>
              <a:buChar char="•"/>
            </a:pPr>
            <a:endParaRPr lang="pt-BR" sz="2400" dirty="0"/>
          </a:p>
          <a:p>
            <a:pPr marL="342900" indent="-342900" algn="just">
              <a:buFont typeface="Arial" panose="020B0604020202020204" pitchFamily="34" charset="0"/>
              <a:buChar char="•"/>
            </a:pPr>
            <a:endParaRPr lang="pt-BR" sz="2400" dirty="0"/>
          </a:p>
          <a:p>
            <a:pPr algn="just"/>
            <a:endParaRPr lang="pt-BR" sz="2400" dirty="0"/>
          </a:p>
        </p:txBody>
      </p:sp>
      <p:pic>
        <p:nvPicPr>
          <p:cNvPr id="6" name="Imagem 5">
            <a:extLst>
              <a:ext uri="{FF2B5EF4-FFF2-40B4-BE49-F238E27FC236}">
                <a16:creationId xmlns:a16="http://schemas.microsoft.com/office/drawing/2014/main" id="{D4EC902E-DBB1-4D07-4D64-2916B59EED8E}"/>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977967" y="304790"/>
            <a:ext cx="2715330" cy="325839"/>
          </a:xfrm>
          <a:prstGeom prst="rect">
            <a:avLst/>
          </a:prstGeom>
        </p:spPr>
      </p:pic>
    </p:spTree>
    <p:extLst>
      <p:ext uri="{BB962C8B-B14F-4D97-AF65-F5344CB8AC3E}">
        <p14:creationId xmlns:p14="http://schemas.microsoft.com/office/powerpoint/2010/main" val="3398823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2424</TotalTime>
  <Words>5221</Words>
  <Application>Microsoft Office PowerPoint</Application>
  <PresentationFormat>Widescreen</PresentationFormat>
  <Paragraphs>560</Paragraphs>
  <Slides>59</Slides>
  <Notes>10</Notes>
  <HiddenSlides>0</HiddenSlides>
  <MMClips>0</MMClips>
  <ScaleCrop>false</ScaleCrop>
  <HeadingPairs>
    <vt:vector size="6" baseType="variant">
      <vt:variant>
        <vt:lpstr>Fontes usadas</vt:lpstr>
      </vt:variant>
      <vt:variant>
        <vt:i4>10</vt:i4>
      </vt:variant>
      <vt:variant>
        <vt:lpstr>Tema</vt:lpstr>
      </vt:variant>
      <vt:variant>
        <vt:i4>1</vt:i4>
      </vt:variant>
      <vt:variant>
        <vt:lpstr>Títulos de slides</vt:lpstr>
      </vt:variant>
      <vt:variant>
        <vt:i4>59</vt:i4>
      </vt:variant>
    </vt:vector>
  </HeadingPairs>
  <TitlesOfParts>
    <vt:vector size="70" baseType="lpstr">
      <vt:lpstr>Abadi Extra Light</vt:lpstr>
      <vt:lpstr>Aptos</vt:lpstr>
      <vt:lpstr>Aptos Display</vt:lpstr>
      <vt:lpstr>Arial</vt:lpstr>
      <vt:lpstr>Arial Narrow</vt:lpstr>
      <vt:lpstr>Calibri</vt:lpstr>
      <vt:lpstr>Calibri Light</vt:lpstr>
      <vt:lpstr>Symbol</vt:lpstr>
      <vt:lpstr>Times New Roman</vt:lpstr>
      <vt:lpstr>Wingdings</vt:lpstr>
      <vt:lpstr>Tema do Office</vt:lpstr>
      <vt:lpstr>Apresentação do PowerPoint</vt:lpstr>
      <vt:lpstr>Apresentação do PowerPoint</vt:lpstr>
      <vt:lpstr>Apresentação do PowerPoint</vt:lpstr>
      <vt:lpstr>Apresentação do PowerPoint</vt:lpstr>
      <vt:lpstr>Prazo para Comprovação da Certificação</vt:lpstr>
      <vt:lpstr>RESUMINDO: Gestão e Governança: referencial teórico do TCU</vt:lpstr>
      <vt:lpstr>Gestão e Governança: referencial teórico do TCU</vt:lpstr>
      <vt:lpstr>Apresentação do PowerPoint</vt:lpstr>
      <vt:lpstr>Apresentação do PowerPoint</vt:lpstr>
      <vt:lpstr>Apresentação do PowerPoint</vt:lpstr>
      <vt:lpstr>  PRINCIPAIS NOVIDADES NO MANUAL DA CERTIFICAÇÃO PROFISSIONAL  </vt:lpstr>
      <vt:lpstr>Conteúdo Programático</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SITUAÇÃO CERTIFICAÇÃO PROFISSIONAL</vt:lpstr>
      <vt:lpstr>NOVIDADE!</vt:lpstr>
      <vt:lpstr>Apresentação do PowerPoint</vt:lpstr>
      <vt:lpstr>REFLEXÃO</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Estrutura de Controle Interno</vt:lpstr>
      <vt:lpstr>Estrutura de Controle Interno</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VOCÊ JÁ CONSEGUIU SUA CERTIFICAÇÃO?</vt:lpstr>
      <vt:lpstr>Apresentação do PowerPoint</vt:lpstr>
      <vt:lpstr>Apresentação do PowerPoint</vt:lpstr>
      <vt:lpstr>Apresentação do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Luciano Jose Rocha Costa</dc:creator>
  <cp:lastModifiedBy>Izaac Machado de Moura</cp:lastModifiedBy>
  <cp:revision>19</cp:revision>
  <dcterms:created xsi:type="dcterms:W3CDTF">2024-04-15T19:22:22Z</dcterms:created>
  <dcterms:modified xsi:type="dcterms:W3CDTF">2024-05-21T12:59:35Z</dcterms:modified>
</cp:coreProperties>
</file>