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311" r:id="rId4"/>
    <p:sldId id="331" r:id="rId5"/>
    <p:sldId id="350" r:id="rId6"/>
    <p:sldId id="322" r:id="rId7"/>
    <p:sldId id="351" r:id="rId8"/>
    <p:sldId id="349" r:id="rId9"/>
    <p:sldId id="352" r:id="rId10"/>
    <p:sldId id="348" r:id="rId11"/>
    <p:sldId id="353" r:id="rId12"/>
    <p:sldId id="343" r:id="rId13"/>
    <p:sldId id="354" r:id="rId14"/>
    <p:sldId id="347" r:id="rId15"/>
    <p:sldId id="355" r:id="rId16"/>
    <p:sldId id="344" r:id="rId17"/>
    <p:sldId id="356" r:id="rId18"/>
    <p:sldId id="345" r:id="rId19"/>
    <p:sldId id="357" r:id="rId20"/>
    <p:sldId id="346" r:id="rId21"/>
    <p:sldId id="289" r:id="rId22"/>
  </p:sldIdLst>
  <p:sldSz cx="12190413" cy="6858000"/>
  <p:notesSz cx="7099300" cy="102346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AA44"/>
    <a:srgbClr val="37794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2" autoAdjust="0"/>
  </p:normalViewPr>
  <p:slideViewPr>
    <p:cSldViewPr>
      <p:cViewPr varScale="1">
        <p:scale>
          <a:sx n="65" d="100"/>
          <a:sy n="65" d="100"/>
        </p:scale>
        <p:origin x="90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DC8B809-4131-4A15-99C7-67E44B04DE37}" type="datetimeFigureOut">
              <a:rPr lang="pt-BR" smtClean="0"/>
              <a:pPr/>
              <a:t>21/05/2024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BD00C50-C4BF-4C54-B4EF-04CC1EEAD8C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8999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00C50-C4BF-4C54-B4EF-04CC1EEAD8CB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1031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00BD-03A4-4D30-8B2D-AE00486D6B43}" type="datetime1">
              <a:rPr lang="pt-BR" smtClean="0"/>
              <a:pPr/>
              <a:t>21/05/2024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491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DB4E-FD63-47D7-8615-D423F69E37F3}" type="datetime1">
              <a:rPr lang="pt-BR" smtClean="0"/>
              <a:pPr/>
              <a:t>21/05/2024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5126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152F-15AE-4CC5-996A-3DDDDA88EDDB}" type="datetime1">
              <a:rPr lang="pt-BR" smtClean="0"/>
              <a:pPr/>
              <a:t>21/05/2024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0645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B48BD-D279-4675-9A71-69D2B81AF745}" type="datetime1">
              <a:rPr lang="pt-BR" smtClean="0"/>
              <a:pPr/>
              <a:t>21/05/2024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64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1D35-15B0-4E1B-8B07-7BFC293B5D17}" type="datetime1">
              <a:rPr lang="pt-BR" smtClean="0"/>
              <a:pPr/>
              <a:t>21/05/2024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8025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0793-0BDE-466C-A64D-B94433BEFC69}" type="datetime1">
              <a:rPr lang="pt-BR" smtClean="0"/>
              <a:pPr/>
              <a:t>21/05/2024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9229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FA1EE-2B61-4901-825D-E94280D57BDC}" type="datetime1">
              <a:rPr lang="pt-BR" smtClean="0"/>
              <a:pPr/>
              <a:t>21/05/2024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123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7A7B4-069F-48AC-B302-57EEAEBE0813}" type="datetime1">
              <a:rPr lang="pt-BR" smtClean="0"/>
              <a:pPr/>
              <a:t>21/05/2024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4824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F5158-C6BE-491D-8362-20F290B18A1E}" type="datetime1">
              <a:rPr lang="pt-BR" smtClean="0"/>
              <a:pPr/>
              <a:t>21/05/2024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4357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E270-A067-4746-89EB-29BE9B53E31F}" type="datetime1">
              <a:rPr lang="pt-BR" smtClean="0"/>
              <a:pPr/>
              <a:t>21/05/2024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6434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F877-8BB1-4916-A1CC-8CC6EA4D167C}" type="datetime1">
              <a:rPr lang="pt-BR" smtClean="0"/>
              <a:pPr/>
              <a:t>21/05/2024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3542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E6A35-6378-4D0D-B1C9-6547CC62742E}" type="datetime1">
              <a:rPr lang="pt-BR" smtClean="0"/>
              <a:pPr/>
              <a:t>21/05/2024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68BEE-7749-41CB-B084-EACB6B07E9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478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lattes.cnpq.br/630413757609909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lattes.cnpq.br/630413757609909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078982" y="729003"/>
            <a:ext cx="7920880" cy="2313062"/>
          </a:xfrm>
        </p:spPr>
        <p:txBody>
          <a:bodyPr>
            <a:noAutofit/>
          </a:bodyPr>
          <a:lstStyle/>
          <a:p>
            <a:r>
              <a:rPr lang="pt-BR" sz="4000" b="1" dirty="0">
                <a:solidFill>
                  <a:srgbClr val="0000FF"/>
                </a:solidFill>
              </a:rPr>
              <a:t>Conversão de tempo especial em comum pré e pós-EC 103/19 e seus efeitos funcionais e previdenciários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1</a:t>
            </a:fld>
            <a:endParaRPr lang="pt-BR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0" y="4094138"/>
            <a:ext cx="12190413" cy="1187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BR" sz="2700" b="1" dirty="0"/>
              <a:t>FERNANDO F. CALAZANS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pt-BR" sz="2250" b="1" dirty="0"/>
              <a:t>fernando_ffc@yahoo.com.br</a:t>
            </a:r>
          </a:p>
          <a:p>
            <a:pPr marL="0" indent="0" algn="ctr">
              <a:buNone/>
            </a:pPr>
            <a:r>
              <a:rPr lang="pt-BR" sz="1200" b="1" dirty="0"/>
              <a:t>Currículo: </a:t>
            </a:r>
            <a:r>
              <a:rPr lang="pt-BR" sz="1200" b="1" dirty="0">
                <a:hlinkClick r:id="rId3"/>
              </a:rPr>
              <a:t>http://lattes.cnpq.br/6304137576099093</a:t>
            </a:r>
            <a:endParaRPr lang="pt-BR" sz="1200" b="1" dirty="0"/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0" y="6023132"/>
            <a:ext cx="12190413" cy="5742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BR" sz="2500" b="1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Belo Horizonte, maio/2024.</a:t>
            </a:r>
          </a:p>
        </p:txBody>
      </p:sp>
      <p:pic>
        <p:nvPicPr>
          <p:cNvPr id="10" name="Picture 2" descr="Ficheiro:Instagram logo 2016.svg – Wikipédia, a enciclopédia livr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445" y="5362664"/>
            <a:ext cx="353467" cy="35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B1D6D89C-652E-4EB7-B863-19B8B4DE8F14}"/>
              </a:ext>
            </a:extLst>
          </p:cNvPr>
          <p:cNvSpPr txBox="1"/>
          <p:nvPr/>
        </p:nvSpPr>
        <p:spPr>
          <a:xfrm>
            <a:off x="5247226" y="5318274"/>
            <a:ext cx="224447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dirty="0" err="1">
                <a:cs typeface="Arial" pitchFamily="34" charset="0"/>
              </a:rPr>
              <a:t>fernandofcalazans</a:t>
            </a:r>
            <a:endParaRPr lang="pt-BR" sz="2100" dirty="0">
              <a:cs typeface="Arial" pitchFamily="34" charset="0"/>
            </a:endParaRPr>
          </a:p>
        </p:txBody>
      </p:sp>
      <p:pic>
        <p:nvPicPr>
          <p:cNvPr id="1032" name="Picture 8" descr="Amipre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36" y="548680"/>
            <a:ext cx="3816424" cy="2819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549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51"/>
            <a:ext cx="12190413" cy="911471"/>
          </a:xfrm>
        </p:spPr>
        <p:txBody>
          <a:bodyPr/>
          <a:lstStyle/>
          <a:p>
            <a:r>
              <a:rPr lang="pt-BR" sz="4000" b="1" dirty="0">
                <a:solidFill>
                  <a:srgbClr val="0000FF"/>
                </a:solidFill>
              </a:rPr>
              <a:t>Conversão de tempo especial no </a:t>
            </a:r>
            <a:r>
              <a:rPr lang="pt-BR" sz="4000" b="1" u="sng" dirty="0">
                <a:solidFill>
                  <a:srgbClr val="0000FF"/>
                </a:solidFill>
              </a:rPr>
              <a:t>RGPS</a:t>
            </a:r>
            <a:r>
              <a:rPr lang="pt-BR" sz="4000" b="1" dirty="0">
                <a:solidFill>
                  <a:srgbClr val="0000FF"/>
                </a:solidFill>
              </a:rPr>
              <a:t> pós-EC 103/19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06574" y="1484784"/>
            <a:ext cx="11449271" cy="50946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2500" dirty="0"/>
              <a:t>Art. 25 - Será assegurada a contagem de tempo de contribuição fictício no RGPS até a vigência desta EC para fins de aposentadoria, observando-se, a partir daí, o § 14 do art. 201 da CF. [...]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dirty="0"/>
              <a:t>§ 2º </a:t>
            </a:r>
            <a:r>
              <a:rPr lang="pt-BR" sz="2500" u="sng" dirty="0"/>
              <a:t>Será reconhecida a conversão de tempo especial em comum</a:t>
            </a:r>
            <a:r>
              <a:rPr lang="pt-BR" sz="2500" dirty="0"/>
              <a:t>, </a:t>
            </a:r>
            <a:r>
              <a:rPr lang="pt-BR" sz="2500" b="1" dirty="0"/>
              <a:t>na forma prevista na Lei 8.213/91</a:t>
            </a:r>
            <a:r>
              <a:rPr lang="pt-BR" sz="2500" dirty="0"/>
              <a:t>, ao segurado do RGPS que comprovar tempo de efetivo exercício de atividade sujeita a condições especiais que prejudiquem a saúde, </a:t>
            </a:r>
            <a:r>
              <a:rPr lang="pt-BR" sz="2500" u="sng" dirty="0"/>
              <a:t>cumprido até a data de vigência desta EC</a:t>
            </a:r>
            <a:r>
              <a:rPr lang="pt-BR" sz="2500" dirty="0"/>
              <a:t>, </a:t>
            </a:r>
            <a:r>
              <a:rPr lang="pt-BR" sz="2500" b="1" u="sng" dirty="0">
                <a:solidFill>
                  <a:srgbClr val="FF0000"/>
                </a:solidFill>
              </a:rPr>
              <a:t>vedada</a:t>
            </a:r>
            <a:r>
              <a:rPr lang="pt-BR" sz="2500" b="1" dirty="0"/>
              <a:t> a conversão para o tempo cumprido após esta data</a:t>
            </a:r>
            <a:r>
              <a:rPr lang="pt-BR" sz="2500" dirty="0"/>
              <a:t>.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dirty="0"/>
              <a:t>Art. 201 [...] § 14. É vedada a contagem de tempo de contribuição fictício para efeito de concessão dos benefícios previdenciários e de contagem recíproca.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2578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51"/>
            <a:ext cx="12190413" cy="911471"/>
          </a:xfrm>
        </p:spPr>
        <p:txBody>
          <a:bodyPr/>
          <a:lstStyle/>
          <a:p>
            <a:r>
              <a:rPr lang="pt-BR" sz="4000" b="1" dirty="0">
                <a:solidFill>
                  <a:srgbClr val="0000FF"/>
                </a:solidFill>
              </a:rPr>
              <a:t>Sumário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093" y="1052736"/>
            <a:ext cx="11039789" cy="5616624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EC 103/19 e as vantagens e riscos do novo pacto federativo previdenciário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/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RGPS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RGPS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/>
              <a:t>Conversão de tempo especial nos RPPS’s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RPPS Federal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nos demais RPPS’s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Efeitos funcionais e previdenciários derivados da conversão de tempo especial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Aspectos sobre o </a:t>
            </a:r>
            <a:r>
              <a:rPr lang="pt-BR" sz="2500" b="1" i="1" dirty="0">
                <a:solidFill>
                  <a:schemeClr val="bg1">
                    <a:lumMod val="65000"/>
                  </a:schemeClr>
                </a:solidFill>
              </a:rPr>
              <a:t>modus operandi</a:t>
            </a: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 da conversão de tempo especial em comum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9383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51"/>
            <a:ext cx="12190413" cy="911471"/>
          </a:xfrm>
        </p:spPr>
        <p:txBody>
          <a:bodyPr/>
          <a:lstStyle/>
          <a:p>
            <a:r>
              <a:rPr lang="pt-BR" sz="4000" b="1" dirty="0">
                <a:solidFill>
                  <a:srgbClr val="0000FF"/>
                </a:solidFill>
              </a:rPr>
              <a:t>Conversão de tempo especial nos </a:t>
            </a:r>
            <a:r>
              <a:rPr lang="pt-BR" sz="4000" b="1" u="sng" dirty="0">
                <a:solidFill>
                  <a:srgbClr val="0000FF"/>
                </a:solidFill>
              </a:rPr>
              <a:t>RPPS’s</a:t>
            </a:r>
            <a:r>
              <a:rPr lang="pt-BR" sz="4000" b="1" dirty="0">
                <a:solidFill>
                  <a:srgbClr val="0000FF"/>
                </a:solidFill>
              </a:rPr>
              <a:t> até a EC 103/19</a:t>
            </a:r>
            <a:endParaRPr lang="pt-BR" sz="4000" b="1" u="sng" dirty="0">
              <a:solidFill>
                <a:srgbClr val="0000FF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7609" y="1160604"/>
            <a:ext cx="11449271" cy="525658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2500" b="1" dirty="0"/>
              <a:t>Tese fixada pelo STF no Tema 942: 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u="sng" dirty="0">
                <a:solidFill>
                  <a:srgbClr val="FF0000"/>
                </a:solidFill>
              </a:rPr>
              <a:t>Até a edição da Emenda Constitucional nº 103/2019</a:t>
            </a:r>
            <a:r>
              <a:rPr lang="pt-BR" sz="2500" dirty="0"/>
              <a:t>, o direito à </a:t>
            </a:r>
            <a:r>
              <a:rPr lang="pt-BR" sz="2500" b="1" u="sng" dirty="0"/>
              <a:t>conversão</a:t>
            </a:r>
            <a:r>
              <a:rPr lang="pt-BR" sz="2500" dirty="0"/>
              <a:t>, em tempo comum, do prestado sob condições especiais que </a:t>
            </a:r>
            <a:r>
              <a:rPr lang="pt-BR" sz="2500" b="1" u="sng" dirty="0"/>
              <a:t>prejudiquem a saúde ou a integridade física</a:t>
            </a:r>
            <a:r>
              <a:rPr lang="pt-BR" sz="2500" dirty="0"/>
              <a:t> de servidor público decorre da previsão de adoção de requisitos e critérios diferenciados para a jubilação daquele enquadrado na hipótese prevista no então vigente inciso III do § 4º do art. 40 da Constituição da República, devendo ser aplicadas as </a:t>
            </a:r>
            <a:r>
              <a:rPr lang="pt-BR" sz="2500" b="1" dirty="0"/>
              <a:t>normas do regime geral de previdência social relativas à aposentadoria especial contidas na Lei 8.213/1991 </a:t>
            </a:r>
            <a:r>
              <a:rPr lang="pt-BR" sz="2500" dirty="0"/>
              <a:t>para viabilizar sua concretização enquanto não sobrevier lei complementar disciplinadora da matéria. </a:t>
            </a:r>
            <a:r>
              <a:rPr lang="pt-BR" sz="2500" u="sng" dirty="0">
                <a:solidFill>
                  <a:srgbClr val="FF0000"/>
                </a:solidFill>
              </a:rPr>
              <a:t>Após a vigência da EC n.º 103/2019</a:t>
            </a:r>
            <a:r>
              <a:rPr lang="pt-BR" sz="2500" dirty="0"/>
              <a:t>, o direito à conversão em tempo comum, do prestado sob condições especiais pelos servidores obedecerá à </a:t>
            </a:r>
            <a:r>
              <a:rPr lang="pt-BR" sz="2500" b="1" u="sng" dirty="0"/>
              <a:t>legislação complementar dos entes federados</a:t>
            </a:r>
            <a:r>
              <a:rPr lang="pt-BR" sz="2500" dirty="0"/>
              <a:t>, nos termos da competência conferida pelo </a:t>
            </a:r>
            <a:r>
              <a:rPr lang="pt-BR" sz="2500" b="1" dirty="0"/>
              <a:t>art. 40, § 4º-C, da CF</a:t>
            </a:r>
            <a:r>
              <a:rPr lang="pt-BR" sz="2500" dirty="0"/>
              <a:t>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1249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51"/>
            <a:ext cx="12190413" cy="911471"/>
          </a:xfrm>
        </p:spPr>
        <p:txBody>
          <a:bodyPr/>
          <a:lstStyle/>
          <a:p>
            <a:r>
              <a:rPr lang="pt-BR" sz="4000" b="1" dirty="0">
                <a:solidFill>
                  <a:srgbClr val="0000FF"/>
                </a:solidFill>
              </a:rPr>
              <a:t>Sumário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093" y="1052736"/>
            <a:ext cx="11039789" cy="5616624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EC 103/19 e as vantagens e riscos do novo pacto federativo previdenciário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/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RGPS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RGPS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nos RPPS’s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/>
              <a:t>Conversão de tempo especial no RPPS Federal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nos demais RPPS’s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Efeitos funcionais e previdenciários derivados da conversão de tempo especial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Aspectos sobre o </a:t>
            </a:r>
            <a:r>
              <a:rPr lang="pt-BR" sz="2500" b="1" i="1" dirty="0">
                <a:solidFill>
                  <a:schemeClr val="bg1">
                    <a:lumMod val="65000"/>
                  </a:schemeClr>
                </a:solidFill>
              </a:rPr>
              <a:t>modus operandi</a:t>
            </a: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 da conversão de tempo especial em comum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8641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51"/>
            <a:ext cx="12190413" cy="911471"/>
          </a:xfrm>
        </p:spPr>
        <p:txBody>
          <a:bodyPr>
            <a:normAutofit fontScale="90000"/>
          </a:bodyPr>
          <a:lstStyle/>
          <a:p>
            <a:r>
              <a:rPr lang="pt-BR" sz="4000" b="1" dirty="0">
                <a:solidFill>
                  <a:srgbClr val="0000FF"/>
                </a:solidFill>
              </a:rPr>
              <a:t>Conversão de tempo especial no </a:t>
            </a:r>
            <a:r>
              <a:rPr lang="pt-BR" sz="4000" b="1" u="sng" dirty="0">
                <a:solidFill>
                  <a:srgbClr val="0000FF"/>
                </a:solidFill>
              </a:rPr>
              <a:t>RPPS</a:t>
            </a:r>
            <a:r>
              <a:rPr lang="pt-BR" sz="4000" b="1" dirty="0">
                <a:solidFill>
                  <a:srgbClr val="0000FF"/>
                </a:solidFill>
              </a:rPr>
              <a:t> </a:t>
            </a:r>
            <a:r>
              <a:rPr lang="pt-BR" sz="4000" b="1" u="sng" dirty="0">
                <a:solidFill>
                  <a:srgbClr val="0000FF"/>
                </a:solidFill>
              </a:rPr>
              <a:t>Federal</a:t>
            </a:r>
            <a:r>
              <a:rPr lang="pt-BR" sz="4000" b="1" dirty="0">
                <a:solidFill>
                  <a:srgbClr val="0000FF"/>
                </a:solidFill>
              </a:rPr>
              <a:t> pós-EC 103/19</a:t>
            </a:r>
            <a:endParaRPr lang="pt-BR" sz="4000" b="1" u="sng" dirty="0">
              <a:solidFill>
                <a:srgbClr val="0000FF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06574" y="1484784"/>
            <a:ext cx="11449271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2500" dirty="0"/>
              <a:t>Art. 10. Até que entre em vigor lei federal que discipline os benefícios do </a:t>
            </a:r>
            <a:r>
              <a:rPr lang="pt-BR" sz="2500" b="1" dirty="0"/>
              <a:t>RPPS dos servidores da União</a:t>
            </a:r>
            <a:r>
              <a:rPr lang="pt-BR" sz="2500" dirty="0"/>
              <a:t>, aplica-se o disposto neste artigo. [...]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dirty="0"/>
              <a:t>§ 3º A aposentadoria a que se refere o </a:t>
            </a:r>
            <a:r>
              <a:rPr lang="pt-BR" sz="2500" b="1" dirty="0"/>
              <a:t>§ 4º-C do art. 40 da CF </a:t>
            </a:r>
            <a:r>
              <a:rPr lang="pt-BR" sz="2500" dirty="0"/>
              <a:t>observará as condições e os requisitos estabelecidos para o RGPS, naquilo em que não conflitarem com as regras específicas do RPPS da União, </a:t>
            </a:r>
            <a:r>
              <a:rPr lang="pt-BR" sz="2500" b="1" u="sng" dirty="0">
                <a:solidFill>
                  <a:srgbClr val="FF0000"/>
                </a:solidFill>
              </a:rPr>
              <a:t>vedada</a:t>
            </a:r>
            <a:r>
              <a:rPr lang="pt-BR" sz="2500" b="1" dirty="0"/>
              <a:t> a conversão de tempo especial em comum</a:t>
            </a:r>
            <a:r>
              <a:rPr lang="pt-BR" sz="2500" dirty="0"/>
              <a:t>.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b="1" dirty="0"/>
              <a:t>Súmula Vinculante 33: </a:t>
            </a:r>
            <a:r>
              <a:rPr lang="pt-BR" sz="2500" dirty="0"/>
              <a:t>Aplicam-se ao servidor público, no que couber, as regras do RGPS sobre aposentadoria especial (art. 57 da Lei 8.213) de que trata o artigo 40, § 4º, III da CF, até a edição de lei complementar específica.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0283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51"/>
            <a:ext cx="12190413" cy="911471"/>
          </a:xfrm>
        </p:spPr>
        <p:txBody>
          <a:bodyPr/>
          <a:lstStyle/>
          <a:p>
            <a:r>
              <a:rPr lang="pt-BR" sz="4000" b="1" dirty="0">
                <a:solidFill>
                  <a:srgbClr val="0000FF"/>
                </a:solidFill>
              </a:rPr>
              <a:t>Sumário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093" y="1052736"/>
            <a:ext cx="11039789" cy="5616624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EC 103/19 e as vantagens e riscos do novo pacto federativo previdenciário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/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RGPS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RGPS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nos RPPS’s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RPPS Federal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/>
              <a:t>Conversão de tempo especial nos demais RPPS’s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Efeitos funcionais e previdenciários derivados da conversão de tempo especial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Aspectos sobre o </a:t>
            </a:r>
            <a:r>
              <a:rPr lang="pt-BR" sz="2500" b="1" i="1" dirty="0">
                <a:solidFill>
                  <a:schemeClr val="bg1">
                    <a:lumMod val="65000"/>
                  </a:schemeClr>
                </a:solidFill>
              </a:rPr>
              <a:t>modus operandi</a:t>
            </a: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 da conversão de tempo especial em comum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36169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51"/>
            <a:ext cx="12190413" cy="911471"/>
          </a:xfrm>
        </p:spPr>
        <p:txBody>
          <a:bodyPr>
            <a:normAutofit fontScale="90000"/>
          </a:bodyPr>
          <a:lstStyle/>
          <a:p>
            <a:r>
              <a:rPr lang="pt-BR" sz="4000" b="1" dirty="0">
                <a:solidFill>
                  <a:srgbClr val="0000FF"/>
                </a:solidFill>
              </a:rPr>
              <a:t>Conversão de tempo especial nos </a:t>
            </a:r>
            <a:r>
              <a:rPr lang="pt-BR" sz="4000" b="1" u="sng" dirty="0">
                <a:solidFill>
                  <a:srgbClr val="0000FF"/>
                </a:solidFill>
              </a:rPr>
              <a:t>demais</a:t>
            </a:r>
            <a:r>
              <a:rPr lang="pt-BR" sz="4000" b="1" dirty="0">
                <a:solidFill>
                  <a:srgbClr val="0000FF"/>
                </a:solidFill>
              </a:rPr>
              <a:t> </a:t>
            </a:r>
            <a:r>
              <a:rPr lang="pt-BR" sz="4000" b="1" u="sng" dirty="0">
                <a:solidFill>
                  <a:srgbClr val="0000FF"/>
                </a:solidFill>
              </a:rPr>
              <a:t>RPPS’s</a:t>
            </a:r>
            <a:r>
              <a:rPr lang="pt-BR" sz="4000" b="1" dirty="0">
                <a:solidFill>
                  <a:srgbClr val="0000FF"/>
                </a:solidFill>
              </a:rPr>
              <a:t> pós-EC 103/19</a:t>
            </a:r>
            <a:endParaRPr lang="pt-BR" sz="4000" b="1" u="sng" dirty="0">
              <a:solidFill>
                <a:srgbClr val="0000FF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06574" y="1412776"/>
            <a:ext cx="11449271" cy="48965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2500" dirty="0"/>
              <a:t>Art. 4º [...] § 9º Aplicam-se às aposentadorias dos servidores dos Estados, do Distrito Federal e dos Municípios as normas constitucionais e infraconstitucionais anteriores à data de entrada em vigor desta Emenda Constitucional, </a:t>
            </a:r>
            <a:r>
              <a:rPr lang="pt-BR" sz="2500" b="1" dirty="0"/>
              <a:t>enquanto não promovidas alterações na legislação interna relacionada ao respectivo RPPS</a:t>
            </a:r>
            <a:r>
              <a:rPr lang="pt-BR" sz="2500" dirty="0"/>
              <a:t>.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dirty="0"/>
              <a:t>§ 10. Estende-se o disposto no § 9º às normas sobre aposentadoria de servidores públicos incompatíveis com a redação atribuída por esta Emenda Constitucional aos §§ 4º, 4º-A, 4º-B e 4º-C do art. 40 da Constituição Federal.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b="1" dirty="0"/>
              <a:t>=&gt;</a:t>
            </a:r>
            <a:r>
              <a:rPr lang="pt-BR" sz="2500" dirty="0"/>
              <a:t> Item 32 e seguintes da Nota Técnica SEI nº 12212/2019/ME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8883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51"/>
            <a:ext cx="12190413" cy="911471"/>
          </a:xfrm>
        </p:spPr>
        <p:txBody>
          <a:bodyPr/>
          <a:lstStyle/>
          <a:p>
            <a:r>
              <a:rPr lang="pt-BR" sz="4000" b="1" dirty="0">
                <a:solidFill>
                  <a:srgbClr val="0000FF"/>
                </a:solidFill>
              </a:rPr>
              <a:t>Sumário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093" y="1052736"/>
            <a:ext cx="11039789" cy="5616624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EC 103/19 e as vantagens e riscos do novo pacto federativo previdenciário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/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RGPS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RGPS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nos RPPS’s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RPPS Federal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nos demais RPPS’s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/>
              <a:t>Efeitos funcionais e previdenciários derivados da conversão de tempo especial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Aspectos sobre o </a:t>
            </a:r>
            <a:r>
              <a:rPr lang="pt-BR" sz="2500" b="1" i="1" dirty="0">
                <a:solidFill>
                  <a:schemeClr val="bg1">
                    <a:lumMod val="65000"/>
                  </a:schemeClr>
                </a:solidFill>
              </a:rPr>
              <a:t>modus operandi</a:t>
            </a: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 da conversão de tempo especial em comum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60010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51"/>
            <a:ext cx="12190413" cy="983479"/>
          </a:xfrm>
        </p:spPr>
        <p:txBody>
          <a:bodyPr>
            <a:normAutofit/>
          </a:bodyPr>
          <a:lstStyle/>
          <a:p>
            <a:r>
              <a:rPr lang="pt-BR" sz="4000" b="1" dirty="0">
                <a:solidFill>
                  <a:srgbClr val="0000FF"/>
                </a:solidFill>
              </a:rPr>
              <a:t>Efeitos derivados da conversão de tempo especial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06574" y="1286978"/>
            <a:ext cx="11449271" cy="531037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2500" b="1" u="sng" dirty="0"/>
              <a:t>Efeitos</a:t>
            </a:r>
            <a:r>
              <a:rPr lang="pt-BR" sz="2500" b="1" dirty="0"/>
              <a:t> </a:t>
            </a:r>
            <a:r>
              <a:rPr lang="pt-BR" sz="2500" b="1" u="sng" dirty="0"/>
              <a:t>funcionais</a:t>
            </a:r>
            <a:r>
              <a:rPr lang="pt-BR" sz="2500" b="1" dirty="0"/>
              <a:t>: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dirty="0"/>
              <a:t>- afastamento da tese do STF fixada no Tema 709 (retorno/cessação do benefício)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dirty="0"/>
              <a:t>- acréscimo do tempo oriundo da conversão (Tema STF 942)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dirty="0"/>
              <a:t>- antecipação do direito ao recebimento do Abono de Permanência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dirty="0"/>
              <a:t>- recebimento retroativo do Abono, segundo o STF (</a:t>
            </a:r>
            <a:r>
              <a:rPr lang="en-US" sz="2500" dirty="0"/>
              <a:t>ARE 764.516, RE 648.727 AgR)</a:t>
            </a:r>
            <a:endParaRPr lang="pt-BR" sz="2500" dirty="0"/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b="1" u="sng" dirty="0"/>
              <a:t>Efeitos</a:t>
            </a:r>
            <a:r>
              <a:rPr lang="pt-BR" sz="2500" b="1" dirty="0"/>
              <a:t> </a:t>
            </a:r>
            <a:r>
              <a:rPr lang="pt-BR" sz="2500" b="1" u="sng" dirty="0"/>
              <a:t>previdenciários</a:t>
            </a:r>
            <a:r>
              <a:rPr lang="pt-BR" sz="2500" b="1" dirty="0"/>
              <a:t>:</a:t>
            </a:r>
            <a:r>
              <a:rPr lang="pt-BR" sz="2500" dirty="0"/>
              <a:t> - antecipação do direito à aposentação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7786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51"/>
            <a:ext cx="12190413" cy="911471"/>
          </a:xfrm>
        </p:spPr>
        <p:txBody>
          <a:bodyPr/>
          <a:lstStyle/>
          <a:p>
            <a:r>
              <a:rPr lang="pt-BR" sz="4000" b="1" dirty="0">
                <a:solidFill>
                  <a:srgbClr val="0000FF"/>
                </a:solidFill>
              </a:rPr>
              <a:t>Sumário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093" y="1052736"/>
            <a:ext cx="11039789" cy="5616624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EC 103/19 e as vantagens e riscos do novo pacto federativo previdenciário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/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RGPS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RGPS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nos RPPS’s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RPPS Federal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nos demais RPPS’s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Efeitos funcionais e previdenciários derivados da conversão de tempo especial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/>
              <a:t>Aspectos sobre o </a:t>
            </a:r>
            <a:r>
              <a:rPr lang="pt-BR" sz="2500" b="1" i="1" dirty="0"/>
              <a:t>modus operandi</a:t>
            </a:r>
            <a:r>
              <a:rPr lang="pt-BR" sz="2500" b="1" dirty="0"/>
              <a:t> da conversão de tempo especial em comum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5671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750"/>
            <a:ext cx="12190413" cy="909470"/>
          </a:xfrm>
        </p:spPr>
        <p:txBody>
          <a:bodyPr>
            <a:normAutofit/>
          </a:bodyPr>
          <a:lstStyle/>
          <a:p>
            <a:r>
              <a:rPr lang="pt-BR" sz="4000" b="1" dirty="0">
                <a:solidFill>
                  <a:srgbClr val="0000FF"/>
                </a:solidFill>
              </a:rPr>
              <a:t>Reflexão...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2</a:t>
            </a:fld>
            <a:endParaRPr lang="pt-BR"/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382660" y="1628800"/>
            <a:ext cx="11423782" cy="4968552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pt-BR" sz="2500" dirty="0"/>
              <a:t>“CONCLUSÕES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BR" sz="2500" dirty="0"/>
              <a:t>Que a vida física é uma escola abençoada, é insofismável; mas, se você não se aproveitar  dela a fim de aprender suficientemente as lições que se destinam ao seu engrandecimento espiritual, em nada lhe valerá o ingresso no aprendizado humano.” 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BR" sz="2500" dirty="0"/>
          </a:p>
          <a:p>
            <a:pPr marL="0" indent="0" algn="just">
              <a:lnSpc>
                <a:spcPct val="150000"/>
              </a:lnSpc>
              <a:buNone/>
            </a:pPr>
            <a:endParaRPr lang="pt-BR" sz="2500" dirty="0"/>
          </a:p>
          <a:p>
            <a:pPr marL="0" indent="0" algn="just">
              <a:lnSpc>
                <a:spcPct val="150000"/>
              </a:lnSpc>
              <a:buNone/>
            </a:pPr>
            <a:endParaRPr lang="pt-BR" sz="25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pt-BR" sz="1300" dirty="0"/>
              <a:t>LUIZ, André (espírito). Agenda cristã. Psicografado por Francisco Cândido Xavier. 37 ed. Rio de Janeiro: FEB, 2001, p. 50. </a:t>
            </a:r>
          </a:p>
        </p:txBody>
      </p:sp>
    </p:spTree>
    <p:extLst>
      <p:ext uri="{BB962C8B-B14F-4D97-AF65-F5344CB8AC3E}">
        <p14:creationId xmlns:p14="http://schemas.microsoft.com/office/powerpoint/2010/main" val="17256046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51"/>
            <a:ext cx="12190413" cy="983479"/>
          </a:xfrm>
        </p:spPr>
        <p:txBody>
          <a:bodyPr>
            <a:normAutofit/>
          </a:bodyPr>
          <a:lstStyle/>
          <a:p>
            <a:r>
              <a:rPr lang="pt-BR" sz="4000" b="1" dirty="0">
                <a:solidFill>
                  <a:srgbClr val="0000FF"/>
                </a:solidFill>
              </a:rPr>
              <a:t>Aspectos sobre </a:t>
            </a:r>
            <a:r>
              <a:rPr lang="pt-BR" sz="4000" b="1" i="1" dirty="0">
                <a:solidFill>
                  <a:srgbClr val="0000FF"/>
                </a:solidFill>
              </a:rPr>
              <a:t>modus operandi</a:t>
            </a:r>
            <a:r>
              <a:rPr lang="pt-BR" sz="4000" b="1" dirty="0">
                <a:solidFill>
                  <a:srgbClr val="0000FF"/>
                </a:solidFill>
              </a:rPr>
              <a:t> da conversão de tempo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06574" y="1484784"/>
            <a:ext cx="11449271" cy="498677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2500" dirty="0"/>
              <a:t>- Exposição permanente, não ocasional e não intermitente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dirty="0"/>
              <a:t>- Instrução do processo administrativo (LTCAT, PPP e parecer da perícia médica)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dirty="0"/>
              <a:t>- Elaboração do LTCAT e do PPP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dirty="0"/>
              <a:t>- Análise do PPP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dirty="0"/>
              <a:t>- Apuração do tempo especial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55141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521" y="764704"/>
            <a:ext cx="10971372" cy="29523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4000" b="1" dirty="0">
                <a:solidFill>
                  <a:srgbClr val="0000FF"/>
                </a:solidFill>
              </a:rPr>
              <a:t>F I M</a:t>
            </a:r>
          </a:p>
          <a:p>
            <a:pPr marL="0" indent="0" algn="ctr">
              <a:buNone/>
            </a:pPr>
            <a:endParaRPr lang="pt-BR" sz="4000" dirty="0">
              <a:solidFill>
                <a:srgbClr val="0000FF"/>
              </a:solidFill>
            </a:endParaRPr>
          </a:p>
          <a:p>
            <a:pPr marL="0" indent="0" algn="ctr">
              <a:buNone/>
            </a:pPr>
            <a:r>
              <a:rPr lang="pt-BR" sz="4000" b="1" dirty="0"/>
              <a:t>Obrigado!</a:t>
            </a:r>
            <a:endParaRPr lang="pt-BR" sz="2200" dirty="0"/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fld id="{C2668BEE-7749-41CB-B084-EACB6B07E9DC}" type="slidenum">
              <a:rPr lang="pt-BR" smtClean="0"/>
              <a:pPr>
                <a:lnSpc>
                  <a:spcPct val="150000"/>
                </a:lnSpc>
              </a:pPr>
              <a:t>21</a:t>
            </a:fld>
            <a:endParaRPr lang="pt-BR"/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0" y="3789040"/>
            <a:ext cx="12190413" cy="1187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BR" sz="2700" b="1" dirty="0"/>
              <a:t>FERNANDO F. CALAZANS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pt-BR" sz="2250" b="1" dirty="0"/>
              <a:t>fernando_ffc@yahoo.com.br</a:t>
            </a:r>
          </a:p>
          <a:p>
            <a:pPr marL="0" indent="0" algn="ctr">
              <a:buNone/>
            </a:pPr>
            <a:r>
              <a:rPr lang="pt-BR" sz="1200" b="1" dirty="0"/>
              <a:t>Currículo: </a:t>
            </a:r>
            <a:r>
              <a:rPr lang="pt-BR" sz="1200" b="1" dirty="0">
                <a:hlinkClick r:id="rId2"/>
              </a:rPr>
              <a:t>http://lattes.cnpq.br/6304137576099093</a:t>
            </a:r>
            <a:endParaRPr lang="pt-BR" sz="1200" b="1" dirty="0"/>
          </a:p>
        </p:txBody>
      </p:sp>
      <p:pic>
        <p:nvPicPr>
          <p:cNvPr id="5" name="Picture 2" descr="Ficheiro:Instagram logo 2016.svg – Wikipédia, a enciclopédia liv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200" y="5057566"/>
            <a:ext cx="353467" cy="35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B1D6D89C-652E-4EB7-B863-19B8B4DE8F14}"/>
              </a:ext>
            </a:extLst>
          </p:cNvPr>
          <p:cNvSpPr txBox="1"/>
          <p:nvPr/>
        </p:nvSpPr>
        <p:spPr>
          <a:xfrm>
            <a:off x="5274121" y="5013176"/>
            <a:ext cx="224447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dirty="0" err="1">
                <a:cs typeface="Arial" pitchFamily="34" charset="0"/>
              </a:rPr>
              <a:t>fernandofcalazans</a:t>
            </a:r>
            <a:endParaRPr lang="pt-BR" sz="2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658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51"/>
            <a:ext cx="12190413" cy="911471"/>
          </a:xfrm>
        </p:spPr>
        <p:txBody>
          <a:bodyPr/>
          <a:lstStyle/>
          <a:p>
            <a:r>
              <a:rPr lang="pt-BR" sz="4000" b="1" dirty="0">
                <a:solidFill>
                  <a:srgbClr val="0000FF"/>
                </a:solidFill>
              </a:rPr>
              <a:t>Sumário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093" y="1052736"/>
            <a:ext cx="11039789" cy="5616624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t-BR" sz="2500" b="1" dirty="0"/>
              <a:t>EC 103/19 e as vantagens e riscos do novo pacto federativo previdenciário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/>
          </a:p>
          <a:p>
            <a:pPr marL="457200" indent="-457200">
              <a:buFont typeface="+mj-lt"/>
              <a:buAutoNum type="arabicPeriod"/>
            </a:pPr>
            <a:r>
              <a:rPr lang="pt-BR" sz="2500" b="1" dirty="0"/>
              <a:t>Conversão de tempo especial no RGPS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/>
          </a:p>
          <a:p>
            <a:pPr marL="457200" indent="-457200">
              <a:buFont typeface="+mj-lt"/>
              <a:buAutoNum type="arabicPeriod"/>
            </a:pPr>
            <a:r>
              <a:rPr lang="pt-BR" sz="2500" b="1" dirty="0"/>
              <a:t>Conversão de tempo especial no RGPS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/>
          </a:p>
          <a:p>
            <a:pPr marL="457200" indent="-457200">
              <a:buFont typeface="+mj-lt"/>
              <a:buAutoNum type="arabicPeriod"/>
            </a:pPr>
            <a:r>
              <a:rPr lang="pt-BR" sz="2500" b="1" dirty="0"/>
              <a:t>Conversão de tempo especial nos RPPS’s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/>
          </a:p>
          <a:p>
            <a:pPr marL="457200" indent="-457200">
              <a:buFont typeface="+mj-lt"/>
              <a:buAutoNum type="arabicPeriod"/>
            </a:pPr>
            <a:r>
              <a:rPr lang="pt-BR" sz="2500" b="1" dirty="0"/>
              <a:t>Conversão de tempo especial no RPPS Federal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/>
          </a:p>
          <a:p>
            <a:pPr marL="457200" indent="-457200">
              <a:buFont typeface="+mj-lt"/>
              <a:buAutoNum type="arabicPeriod"/>
            </a:pPr>
            <a:r>
              <a:rPr lang="pt-BR" sz="2500" b="1" dirty="0"/>
              <a:t>Conversão de tempo especial nos demais RPPS’s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/>
          </a:p>
          <a:p>
            <a:pPr marL="457200" indent="-457200">
              <a:buFont typeface="+mj-lt"/>
              <a:buAutoNum type="arabicPeriod"/>
            </a:pPr>
            <a:r>
              <a:rPr lang="pt-BR" sz="2500" b="1" dirty="0"/>
              <a:t>Efeitos funcionais e previdenciários derivados da conversão de tempo especial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/>
          </a:p>
          <a:p>
            <a:pPr marL="457200" indent="-457200">
              <a:buFont typeface="+mj-lt"/>
              <a:buAutoNum type="arabicPeriod"/>
            </a:pPr>
            <a:r>
              <a:rPr lang="pt-BR" sz="2500" b="1" dirty="0"/>
              <a:t>Aspectos sobre o </a:t>
            </a:r>
            <a:r>
              <a:rPr lang="pt-BR" sz="2500" b="1" i="1" dirty="0"/>
              <a:t>modus operandi</a:t>
            </a:r>
            <a:r>
              <a:rPr lang="pt-BR" sz="2500" b="1" dirty="0"/>
              <a:t> da conversão de tempo especial em comum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4480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924944"/>
            <a:ext cx="12190413" cy="911471"/>
          </a:xfrm>
        </p:spPr>
        <p:txBody>
          <a:bodyPr/>
          <a:lstStyle/>
          <a:p>
            <a:r>
              <a:rPr lang="pt-BR" sz="5000" b="1" dirty="0">
                <a:solidFill>
                  <a:srgbClr val="0000FF"/>
                </a:solidFill>
              </a:rPr>
              <a:t>Desenvolvimento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6313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51"/>
            <a:ext cx="12190413" cy="911471"/>
          </a:xfrm>
        </p:spPr>
        <p:txBody>
          <a:bodyPr/>
          <a:lstStyle/>
          <a:p>
            <a:r>
              <a:rPr lang="pt-BR" sz="4000" b="1" dirty="0">
                <a:solidFill>
                  <a:srgbClr val="0000FF"/>
                </a:solidFill>
              </a:rPr>
              <a:t>Sumário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093" y="1052736"/>
            <a:ext cx="11039789" cy="5616624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t-BR" sz="2500" b="1" dirty="0"/>
              <a:t>EC 103/19 e as vantagens e riscos do novo pacto federativo previdenciário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/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RGPS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RGPS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nos RPPS’s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RPPS Federal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nos demais RPPS’s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Efeitos funcionais e previdenciários derivados da conversão de tempo especial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Aspectos sobre o </a:t>
            </a:r>
            <a:r>
              <a:rPr lang="pt-BR" sz="2500" b="1" i="1" dirty="0">
                <a:solidFill>
                  <a:schemeClr val="bg1">
                    <a:lumMod val="65000"/>
                  </a:schemeClr>
                </a:solidFill>
              </a:rPr>
              <a:t>modus operandi</a:t>
            </a: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 da conversão de tempo especial em comum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1520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9257"/>
            <a:ext cx="12190413" cy="1271511"/>
          </a:xfrm>
        </p:spPr>
        <p:txBody>
          <a:bodyPr>
            <a:normAutofit fontScale="90000"/>
          </a:bodyPr>
          <a:lstStyle/>
          <a:p>
            <a:r>
              <a:rPr lang="pt-BR" sz="4000" b="1" dirty="0">
                <a:solidFill>
                  <a:srgbClr val="0000FF"/>
                </a:solidFill>
              </a:rPr>
              <a:t>EC 103/19 e as vantagens e riscos do novo pacto federativo previdenciário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06574" y="1709773"/>
            <a:ext cx="11449271" cy="46085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2500" b="1" dirty="0"/>
              <a:t>Até então</a:t>
            </a:r>
            <a:r>
              <a:rPr lang="pt-BR" sz="2500" dirty="0"/>
              <a:t>, as reformas tratavam de modo uniforme as regras previdenciárias dos servidores públicos do país.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dirty="0"/>
              <a:t>Com a EC 103/19 (art. 36), os </a:t>
            </a:r>
            <a:r>
              <a:rPr lang="pt-BR" sz="2500" b="1" dirty="0"/>
              <a:t>estados e municípios </a:t>
            </a:r>
            <a:r>
              <a:rPr lang="pt-BR" sz="2500" dirty="0"/>
              <a:t>foram autorizados a fixar as suas </a:t>
            </a:r>
            <a:r>
              <a:rPr lang="pt-BR" sz="2500" b="1" u="sng" dirty="0"/>
              <a:t>próprias</a:t>
            </a:r>
            <a:r>
              <a:rPr lang="pt-BR" sz="2500" b="1" dirty="0"/>
              <a:t> </a:t>
            </a:r>
            <a:r>
              <a:rPr lang="pt-BR" sz="2500" b="1" u="sng" dirty="0"/>
              <a:t>regras</a:t>
            </a:r>
            <a:r>
              <a:rPr lang="pt-BR" sz="2500" b="1" dirty="0"/>
              <a:t> </a:t>
            </a:r>
            <a:r>
              <a:rPr lang="pt-BR" sz="2500" dirty="0"/>
              <a:t>de aposentadoria e pensão, respeitados alguns critérios.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dirty="0"/>
              <a:t>A </a:t>
            </a:r>
            <a:r>
              <a:rPr lang="pt-BR" sz="2500" b="1" u="sng" dirty="0"/>
              <a:t>autonomia</a:t>
            </a:r>
            <a:r>
              <a:rPr lang="pt-BR" sz="2500" b="1" dirty="0"/>
              <a:t> </a:t>
            </a:r>
            <a:r>
              <a:rPr lang="pt-BR" sz="2500" b="1" u="sng" dirty="0"/>
              <a:t>normativa</a:t>
            </a:r>
            <a:r>
              <a:rPr lang="pt-BR" sz="2500" b="1" dirty="0"/>
              <a:t> </a:t>
            </a:r>
            <a:r>
              <a:rPr lang="pt-BR" sz="2500" dirty="0"/>
              <a:t>trouxe dificuldade regulatória dos Tribunais de Contas e, ao aumentar a insegurança jurídica, incrementou o Risco-Brasil.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0440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51"/>
            <a:ext cx="12190413" cy="911471"/>
          </a:xfrm>
        </p:spPr>
        <p:txBody>
          <a:bodyPr/>
          <a:lstStyle/>
          <a:p>
            <a:r>
              <a:rPr lang="pt-BR" sz="4000" b="1" dirty="0">
                <a:solidFill>
                  <a:srgbClr val="0000FF"/>
                </a:solidFill>
              </a:rPr>
              <a:t>Sumário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093" y="1052736"/>
            <a:ext cx="11039789" cy="5616624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EC 103/19 e as vantagens e riscos do novo pacto federativo previdenciário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/>
          </a:p>
          <a:p>
            <a:pPr marL="457200" indent="-457200">
              <a:buFont typeface="+mj-lt"/>
              <a:buAutoNum type="arabicPeriod"/>
            </a:pPr>
            <a:r>
              <a:rPr lang="pt-BR" sz="2500" b="1" dirty="0"/>
              <a:t>Conversão de tempo especial no RGPS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RGPS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nos RPPS’s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RPPS Federal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nos demais RPPS’s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Efeitos funcionais e previdenciários derivados da conversão de tempo especial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Aspectos sobre o </a:t>
            </a:r>
            <a:r>
              <a:rPr lang="pt-BR" sz="2500" b="1" i="1" dirty="0">
                <a:solidFill>
                  <a:schemeClr val="bg1">
                    <a:lumMod val="65000"/>
                  </a:schemeClr>
                </a:solidFill>
              </a:rPr>
              <a:t>modus operandi</a:t>
            </a: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 da conversão de tempo especial em comum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4623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51"/>
            <a:ext cx="12190413" cy="911471"/>
          </a:xfrm>
        </p:spPr>
        <p:txBody>
          <a:bodyPr/>
          <a:lstStyle/>
          <a:p>
            <a:r>
              <a:rPr lang="pt-BR" sz="4000" b="1" dirty="0">
                <a:solidFill>
                  <a:srgbClr val="0000FF"/>
                </a:solidFill>
              </a:rPr>
              <a:t>Conversão de tempo especial no </a:t>
            </a:r>
            <a:r>
              <a:rPr lang="pt-BR" sz="4000" b="1" u="sng" dirty="0">
                <a:solidFill>
                  <a:srgbClr val="0000FF"/>
                </a:solidFill>
              </a:rPr>
              <a:t>RGPS</a:t>
            </a:r>
            <a:r>
              <a:rPr lang="pt-BR" sz="4000" b="1" dirty="0">
                <a:solidFill>
                  <a:srgbClr val="0000FF"/>
                </a:solidFill>
              </a:rPr>
              <a:t> até a EC 103/19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8</a:t>
            </a:fld>
            <a:endParaRPr lang="pt-BR"/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406574" y="1700808"/>
            <a:ext cx="11449271" cy="487861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2500" b="1" dirty="0"/>
              <a:t>Art. 57, § 5º, da Lei 8.213/91:</a:t>
            </a:r>
          </a:p>
          <a:p>
            <a:pPr marL="0" indent="0" algn="just">
              <a:buNone/>
            </a:pPr>
            <a:endParaRPr lang="pt-BR" sz="2500" dirty="0"/>
          </a:p>
          <a:p>
            <a:pPr marL="0" indent="0" algn="just">
              <a:buNone/>
            </a:pPr>
            <a:r>
              <a:rPr lang="pt-BR" sz="2500" dirty="0"/>
              <a:t>§ 5º O tempo de trabalho exercido sob condições especiais que sejam ou venham a ser consideradas prejudiciais à saúde ou à integridade física </a:t>
            </a:r>
            <a:r>
              <a:rPr lang="pt-BR" sz="2500" b="1" dirty="0"/>
              <a:t>será somado, após a respectiva conversão ao tempo de trabalho exercido em atividade comum</a:t>
            </a:r>
            <a:r>
              <a:rPr lang="pt-BR" sz="2500" dirty="0"/>
              <a:t>, </a:t>
            </a:r>
            <a:r>
              <a:rPr lang="pt-BR" sz="2500" u="sng" dirty="0"/>
              <a:t>segundo critérios estabelecidos pelo Ministério da Previdência e Assistência Social</a:t>
            </a:r>
            <a:r>
              <a:rPr lang="pt-BR" sz="2500" dirty="0"/>
              <a:t>, </a:t>
            </a:r>
            <a:r>
              <a:rPr lang="pt-BR" sz="2500" u="sng" dirty="0"/>
              <a:t>para efeito de concessão de “qualquer” benefício</a:t>
            </a:r>
            <a:r>
              <a:rPr lang="pt-BR" sz="25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51212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751"/>
            <a:ext cx="12190413" cy="911471"/>
          </a:xfrm>
        </p:spPr>
        <p:txBody>
          <a:bodyPr/>
          <a:lstStyle/>
          <a:p>
            <a:r>
              <a:rPr lang="pt-BR" sz="4000" b="1" dirty="0">
                <a:solidFill>
                  <a:srgbClr val="0000FF"/>
                </a:solidFill>
              </a:rPr>
              <a:t>Sumário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093" y="1052736"/>
            <a:ext cx="11039789" cy="5616624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EC 103/19 e as vantagens e riscos do novo pacto federativo previdenciário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/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RGPS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/>
              <a:t>Conversão de tempo especial no RGPS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nos RPPS’s até a 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 RPPS Federal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Conversão de tempo especial nos demais RPPS’s pós-EC 103/19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Efeitos funcionais e previdenciários derivados da conversão de tempo especial</a:t>
            </a:r>
          </a:p>
          <a:p>
            <a:pPr marL="457200" indent="-457200">
              <a:buFont typeface="+mj-lt"/>
              <a:buAutoNum type="arabicPeriod"/>
            </a:pPr>
            <a:endParaRPr lang="pt-BR" sz="25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Aspectos sobre o </a:t>
            </a:r>
            <a:r>
              <a:rPr lang="pt-BR" sz="2500" b="1" i="1" dirty="0">
                <a:solidFill>
                  <a:schemeClr val="bg1">
                    <a:lumMod val="65000"/>
                  </a:schemeClr>
                </a:solidFill>
              </a:rPr>
              <a:t>modus operandi</a:t>
            </a:r>
            <a:r>
              <a:rPr lang="pt-BR" sz="2500" b="1" dirty="0">
                <a:solidFill>
                  <a:schemeClr val="bg1">
                    <a:lumMod val="65000"/>
                  </a:schemeClr>
                </a:solidFill>
              </a:rPr>
              <a:t> da conversão de tempo especial em comum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8BEE-7749-41CB-B084-EACB6B07E9DC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88969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6399</TotalTime>
  <Words>1753</Words>
  <Application>Microsoft Office PowerPoint</Application>
  <PresentationFormat>Personalizar</PresentationFormat>
  <Paragraphs>243</Paragraphs>
  <Slides>21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4" baseType="lpstr">
      <vt:lpstr>Arial</vt:lpstr>
      <vt:lpstr>Calibri</vt:lpstr>
      <vt:lpstr>Tema do Office</vt:lpstr>
      <vt:lpstr>Conversão de tempo especial em comum pré e pós-EC 103/19 e seus efeitos funcionais e previdenciários </vt:lpstr>
      <vt:lpstr>Reflexão...</vt:lpstr>
      <vt:lpstr>Sumário </vt:lpstr>
      <vt:lpstr>Desenvolvimento</vt:lpstr>
      <vt:lpstr>Sumário </vt:lpstr>
      <vt:lpstr>EC 103/19 e as vantagens e riscos do novo pacto federativo previdenciário</vt:lpstr>
      <vt:lpstr>Sumário </vt:lpstr>
      <vt:lpstr>Conversão de tempo especial no RGPS até a EC 103/19</vt:lpstr>
      <vt:lpstr>Sumário </vt:lpstr>
      <vt:lpstr>Conversão de tempo especial no RGPS pós-EC 103/19</vt:lpstr>
      <vt:lpstr>Sumário </vt:lpstr>
      <vt:lpstr>Conversão de tempo especial nos RPPS’s até a EC 103/19</vt:lpstr>
      <vt:lpstr>Sumário </vt:lpstr>
      <vt:lpstr>Conversão de tempo especial no RPPS Federal pós-EC 103/19</vt:lpstr>
      <vt:lpstr>Sumário </vt:lpstr>
      <vt:lpstr>Conversão de tempo especial nos demais RPPS’s pós-EC 103/19</vt:lpstr>
      <vt:lpstr>Sumário </vt:lpstr>
      <vt:lpstr>Efeitos derivados da conversão de tempo especial</vt:lpstr>
      <vt:lpstr>Sumário </vt:lpstr>
      <vt:lpstr>Aspectos sobre modus operandi da conversão de tempo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jurisprudência dos Tribunais Superiores em matéria de aposentadoria e pensão</dc:title>
  <dc:creator>pc</dc:creator>
  <cp:lastModifiedBy>Izaac Machado de Moura</cp:lastModifiedBy>
  <cp:revision>686</cp:revision>
  <dcterms:created xsi:type="dcterms:W3CDTF">2015-02-26T18:57:34Z</dcterms:created>
  <dcterms:modified xsi:type="dcterms:W3CDTF">2024-05-21T13:19:34Z</dcterms:modified>
</cp:coreProperties>
</file>