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8" r:id="rId2"/>
    <p:sldMasterId id="2147483650" r:id="rId3"/>
    <p:sldMasterId id="2147483686" r:id="rId4"/>
    <p:sldMasterId id="2147483662" r:id="rId5"/>
    <p:sldMasterId id="2147483674" r:id="rId6"/>
  </p:sldMasterIdLst>
  <p:notesMasterIdLst>
    <p:notesMasterId r:id="rId42"/>
  </p:notesMasterIdLst>
  <p:sldIdLst>
    <p:sldId id="259" r:id="rId7"/>
    <p:sldId id="301" r:id="rId8"/>
    <p:sldId id="302" r:id="rId9"/>
    <p:sldId id="333" r:id="rId10"/>
    <p:sldId id="283" r:id="rId11"/>
    <p:sldId id="303" r:id="rId12"/>
    <p:sldId id="304" r:id="rId13"/>
    <p:sldId id="324" r:id="rId14"/>
    <p:sldId id="308" r:id="rId15"/>
    <p:sldId id="305" r:id="rId16"/>
    <p:sldId id="306" r:id="rId17"/>
    <p:sldId id="309" r:id="rId18"/>
    <p:sldId id="307" r:id="rId19"/>
    <p:sldId id="326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5" r:id="rId34"/>
    <p:sldId id="327" r:id="rId35"/>
    <p:sldId id="328" r:id="rId36"/>
    <p:sldId id="329" r:id="rId37"/>
    <p:sldId id="330" r:id="rId38"/>
    <p:sldId id="331" r:id="rId39"/>
    <p:sldId id="332" r:id="rId40"/>
    <p:sldId id="293" r:id="rId4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3B0"/>
    <a:srgbClr val="73A1AE"/>
    <a:srgbClr val="4F959D"/>
    <a:srgbClr val="4DA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57" autoAdjust="0"/>
  </p:normalViewPr>
  <p:slideViewPr>
    <p:cSldViewPr snapToGrid="0">
      <p:cViewPr varScale="1">
        <p:scale>
          <a:sx n="70" d="100"/>
          <a:sy n="70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D47AF-A359-4DF4-869F-319AD746EEA9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64EB0-9391-49BB-B87B-3501A0558C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690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78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F2667-F101-09FC-0522-3737EF14D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9308CCE-9B7A-5D16-1F89-201F61C90F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BF68845-A0E4-7475-2FC7-50AA0D0ED5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5A7DA6A-5FAF-213B-78AB-CE36219EF4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57985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8C78E-45F2-4861-954E-1F90DB4E6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FD8D748-D60D-C7C8-A443-9DFFADE4DF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FF21F2A-3659-51E6-B1AA-8F2306141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9A9D234-13A0-3B8D-D162-DED1703FA3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9634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6B720-1411-001D-017D-2C12D005F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A59B955-3447-ED05-56CF-257153F4F4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EBF66E4-72AE-C968-4D71-446589454E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59E03A0-0F5E-2AFD-EFDC-A09AA28BA0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516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29FAB-A3D5-C4BE-60B6-8664F91E2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BE10613C-D940-44BA-7BC0-84F4E2D2D5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AF710C5-018D-DB34-BE5A-2F7C419986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3E64046-EA21-7607-18C1-AB8FD902A7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435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56C44-3242-8613-27D3-314D0DB3C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E8235CF-DF09-3E52-3450-B3ADA89EBB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EE8922A-BB03-8CAC-C3FB-0050C367D6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8DF9B67-1B31-7C55-F287-71DC5B8D4F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081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4545B-C83B-7F19-7D4B-941028C69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BECB0AA-27C8-E5AB-3CC2-40D19F078C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301EB96E-8FA9-8AFF-E319-22D96070A6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0FAA6C0-6E5E-175D-7428-6A6C6599E2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1709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11812-F6D2-2A6A-1B78-737D4D8E3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3BE1FC4-E956-2CAD-0931-095ED9B976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27D1940-4B26-0865-2476-F239C392D4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DBE4988-05A7-29EF-FE56-1105624B33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9615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23393-21F5-97C6-21CF-7BE76F1C4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28C3605B-475F-6B80-3812-794F8DBEAB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EACE056-DF7C-992C-4C06-30AE03D5B3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2E4A961-9D4D-4D75-02BC-3F5102B1F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179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B546D-4F35-1FCD-C963-5702E3D4D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B2CA3F2-E1F2-A843-A60C-C593020733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95C441A-5224-4365-B4D6-2E94627C92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9C0D8E-D1FD-BB1A-D926-44D56F1633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958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E9A08-42F7-8872-FBC2-91BE3DB4A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57824EF-D486-EDB3-7536-1E66F5BEA4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AC175A0-634C-B6BA-FCCA-F1E6D92C80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B1C7570-7C25-0A77-7E44-DF91BD837F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2481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58535-98FF-7AFF-33D4-15165846F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514BC29-A78D-EC27-8335-26393174BB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1808E36-92D0-487B-42F4-02CE19763E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C95CA50-E9B9-188A-1D04-74125DA743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125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AC0FF-82E8-A457-3C37-E404CB9A8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ECCE560-E000-64B3-66F0-84D011729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CC738CE-8282-2D4D-7FCD-EC2355103C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1A93200-FD3C-7B82-BE40-E1E028337D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9635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4D6F8-8A12-8502-5A10-B738A67A9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739D35C9-04B4-4366-DF7C-6A911D5BDD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2D19460-1F00-BE53-EC50-DA33131941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D952BBD-7DA2-9410-2B5A-34AC60C783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7435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B9CDB-FFB8-B8F9-9EA0-E4D4F0D63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A3CAE7D-B234-327F-1F52-89017275E3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D9E654B-D037-2A5F-BFE6-A5F4718B87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3E3AE87-BBAD-8291-7524-F5F08AC6BD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9427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B70C1-0697-3272-0809-92BDEDD10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39BFDEC-7C12-58F9-0EA1-5E12BD29C9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DD8CAAE1-4C5C-C496-2603-CC70DC062F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D5C6BD2-7F0A-EA37-4E18-1B8F0F460C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0084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A7199-E227-7195-64DF-2A43D947E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C0FB6F5-66DF-6752-6778-9F3833EF8C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94164FF-D631-23A0-8E5A-CCE3A253E5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3AE89D6-E273-C5F5-9804-620AFC5BF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493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51885-34EA-4263-B905-84EA74733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280E6B09-20AC-9D3E-03D6-2B897AC9F3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03C02D0-9E98-205E-444B-F7F9B2663D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E5E90DA-BC45-00CD-3241-E20FE2368D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9659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745D3-FB52-CF1C-2782-CFB4F08E1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B60338B-867F-02A8-368F-F4910A21E6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0BD33E2-D404-9E0F-F624-42BAB85590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F505C2C-A7A8-B76E-D60D-97A2D0FA20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64EB0-9391-49BB-B87B-3501A0558C8A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004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167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0B642-841B-FF0B-8B06-861B924BF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CE65E2E-7716-E3E5-12BA-1E6079BD10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3B8A933-6A5F-14BD-DE9B-94B2ED5606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73DBFEE-19E9-AA22-8CC8-5AC9E7614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A6602D6-C3A4-98D8-1DC9-E635114E1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1C575BC-C83D-B2A1-DF50-AD7A8C149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32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4CD90E-4F1A-A564-0737-00914E46E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7C4B4C-AC5A-2292-113B-68F95A99E6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7BA8DB1-8869-08B6-470D-EA1E979B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A3D12C6-42F7-47EE-F657-52EAD0854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F8D0B55-E039-F532-7179-FD77E90FA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21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43CEE0-951C-7742-7389-B667527042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30B5CCB-F01D-6B11-350C-B0D895444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EC93F5-9C83-8C76-2F0B-F4C6203A4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FAF126-5EDC-7CD0-3C96-D714BA640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4776B5-E0CA-B927-5ECD-5D69963D2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2843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599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EF750B-EDAE-DBB4-4C46-63832BA64E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5FB1717-3491-2BD7-9405-4FA2AA0E0D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D016EA8-BED0-7D12-DD89-D5FC1A88A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4B95E0E-65F6-2270-3B20-3F70154C5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692748-30BD-24E8-364E-5AC9A20A7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4192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A2F0FF-37B4-FE53-396A-7D23CAB32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AF3613-6F65-33CF-E649-DFE90026A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2838042-BC16-3F05-71D6-A7D80CEB7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153789-6E8A-F68B-CCB6-15DB173E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6FDFA8-80A6-216D-207F-2B1D0AF3B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3905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E2D153-9A47-8379-BD8B-A831CFC4C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6240E36-9AD9-6643-C0F9-885849C6D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8870067-8777-5747-F50B-55F891810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2D9A9F-5BF6-985C-7DFD-FD2ED0AE3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47BC0DD-5B63-2803-56BE-2ED79E01E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733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801889-D649-6712-AEA1-1FB16E846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E2C2B5A-48F4-378B-F6FC-52307B1C83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F80AEF-2558-DF85-87D8-F8316E366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279761F-6F2A-4715-180F-16B393F41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4233FC-9305-99D6-A532-C56FBA6FA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1A74950-CC2F-3598-BB24-AD689A4FD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050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E2BCA6-9F3C-F4A0-6D8F-48E0998D1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3F3C3FC-5CF6-1B67-2343-3232B333D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AE007E8-876C-8C1A-F3A2-B40B3E8F0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88EAAFA-1B65-7933-2BF9-E2CF6EA59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EB2DBF9-D9D0-5AE5-05F9-EE5797156E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606A68B-3FF6-5EDC-7CFC-30CD0F6DD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EFDAF9C-C112-87FA-DD24-3D076EB65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AA69C45-1C55-D886-EFE1-6D0FD05F7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129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8656FE-BBCE-61F3-E5AE-D54EE4764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9488134-5195-710D-7243-E349E65E6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9BBECFD-6180-7B27-E3CC-79F48FDB7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8989A3B-7EF6-8F75-F4D3-C1BDE7DC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670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24718-3A87-9F20-F6EB-827165FF9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23BAD5-05D8-E61F-777E-F4FC98B8A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BC6B24-26CE-EF27-7D6F-8F2A5DC30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5CA16A-8376-8CF2-ECB3-35C497A69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AA4FE45-6AD2-31B9-AA33-12781779B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7009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8CA9E99-DCB4-0763-A338-48D4CD0AB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AB90CC0-F7E8-2AFE-6A2D-B47A9FE4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C87261B-9078-7D4F-8AE8-D307A2A0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825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8728B2-3A75-D834-F99E-8B1FDE9A9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D0CD64E-9C7F-5E77-AC16-5EB50D09C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E962C9-C01A-A440-1CCF-97CEEDEBB4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DE1BB1F-C16B-FECA-BA0C-0834C2C08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8EF7BF0-CC0F-D9C6-F6E8-8D6850ACC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A7D73-A5C9-B0F4-7B51-06090CC15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5411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CDACC8-EA18-B92C-1476-69777534B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87DA9A3-751E-5CCC-BE7A-BFF69D9310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DBAD1D7-343A-37D2-2CB0-CA2A12133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A2ACC91-C44B-441C-AA03-127C76905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427E906-185E-B89A-6A8D-A8B44650E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19B217A-71B1-9E04-C977-A6BF8AF2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1545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699B8F-A351-1BB4-0869-D16877D91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4B66E21-1C78-A403-3835-9C775B55F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9BFA855-689D-8673-F463-2CDDD562C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4D612CE-D3B1-4770-E659-09CD1D4DE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0CEACD-167A-DCB7-FAFD-A2396DD93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10072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BEC0B47-EB35-FA16-13F1-FA609D8F7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7C2C8F0-E405-B12A-072B-2A5ABD1C2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5C1DBD-4184-6C06-F555-D4AD7958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5A265F-55CB-F82E-4415-C2DF4D8BF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A55389-6E69-D4E7-B941-D3F91B46A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24502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8348B8-59BD-7E86-E631-B036FDA5B1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A6AB9EC-B101-E7DA-5ADA-3F07F9F85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E367F3-F8FA-A9CA-C8E8-EF881BEAF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54B0C1-4E9B-3B44-BADA-A70610C8F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96E3E76-C638-FF14-1C3E-C81ECA51B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73119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BA0FFF-29B0-7D8F-74A4-6364DCF21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21CADB-7699-9E7C-107A-2A8B251D2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FE2BA5E-BBD0-FF2F-8EBF-65E8291D5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8646DB4-864B-2580-D804-DFAED8C4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67887D-A4DF-76FB-DFC7-1996C3FE2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3368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073613-1A0B-3278-7AED-08ED76268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FC94627-5DB0-E210-B8F7-E8826AAF2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2996F1-92E9-A068-3D63-C0250EB2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111741-C346-9C02-7FD4-71B72F4F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744E69-6867-B130-80F6-42D829ED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638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5DCE2C-AE24-8E86-6474-E884041D9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581D222-374D-A144-2ED7-605479FA97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9582CA4-77A2-402A-B528-D1B28F686E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2A4815-C55F-F6F3-1D41-CD63A22A4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DE15712-139E-FD66-0F68-74FF6ED8E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681B523-7130-D83E-9698-CFF36D661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62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F13270-A2D6-8D0B-035B-B8366D5D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AE5D5F-2365-8D26-DC75-46F4EADA4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4D221CE-58CC-E4D3-9CF4-2680B8E60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756E917-5532-8C05-691B-14703F983E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E1746BC-ADB1-111D-80C6-D52E614FE2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4D3C5F8-A2BA-D4BA-9EE6-0E40503B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4432E33-1DF7-BECB-F083-07724B152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752CAC4-840F-C928-9908-B5BB0CF96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29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5A9AA1-861E-3141-2DD1-A01FBB2F7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55B7AAA-5E8D-D4A6-A5E4-816377029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C2BEDB-07E5-E0BC-E550-7C1E76658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6488FE-6A89-AE91-86A4-7C3F8855B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BB33F-EB52-7D36-5156-6D815B3D6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95328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5FDDA5-F3B4-CE17-20D8-44F5C79CF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FF1F695-1D10-5065-2155-D0719378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AC473B-826F-99E2-B7F7-3B8EBEDC0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2EB5B6D-032F-32A7-8B9D-856633722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64040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EFBF901-F427-3E7D-E7F6-49881608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4A5DEB5-C79C-1BAA-A521-6790EC840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DCFAA76-AEDB-F14F-F2D2-33CA71313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34427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0B243-38E5-ACB4-E2C0-A481EC4E4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899D9AF-1B4C-CC0B-D244-E285E5452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4E913B9-2FDF-6DFB-C0B7-A0FD3DC86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1C5953F-D1F2-9342-356D-F695B5E79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BA4E96A-0755-A38D-717D-FB7055499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CBCFF99-1E7E-1C1B-A60D-D7244F24C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15496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3F0FF6-FC47-8A1B-878B-DED29DF9B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9D14C91-00EA-73F9-462B-6C0DD650D0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262023D-6B4F-794A-06C0-50ADBF5A6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D6D1B1-1271-D29A-4E95-771BFA8D1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4F5BAA7-323C-44A4-4020-B49986BF9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C174470-2BD9-0528-9DC0-DB3C3861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9857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07B72C-1651-6C2F-D6E7-5BF84562F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0A0CC7F-4B48-371F-F0E0-5EBA2E4EC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678ADA-6F58-6AE5-9B60-09D1F86B0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650D16-A883-5E14-7896-DBC6592A7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8600B5F-049C-C5F9-0255-F9DB77FA0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91611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31F5908-96A9-BF84-7B64-8F4D9608D8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BEAC62F-107B-4053-4305-246C7F402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DF0D27E-E9B7-7716-C69D-7EF30B5C6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DBDB9D-F8A4-1268-8D13-29923EE82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7ABD24-9D14-D397-53DA-658D71560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49331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161E6A-36D2-40BF-0179-8273D0C53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1094B74-F4DD-4AF1-73BF-160E3D7C7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2B607D5-2C07-F8F3-E291-05B82F08A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20B6F09-67AA-89F8-1AAE-D5640B485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A9789B-504C-4D67-2B39-6FAD2088B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56155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935F05-23E8-F26F-2484-BE100DBD9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A75FD8-0E80-0E74-5993-682A122F2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1B2654-8274-47E7-8184-1136174F8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6A9D9BA-2D81-7A38-38C8-7E735CA5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8FD541A-C071-EF77-43AF-28E1595D5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45791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69EA4D-992C-A066-06E1-8E2611EA5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D2D142E-A3ED-1BD8-E8EA-7435C2EA2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D972C8-5E95-AEB9-8EFD-18CBC6EE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7A2ABE-44C9-1474-7480-B149C23BF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54DE7C4-91FB-3632-BB8B-EBB407ACA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44421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851538-658F-D8B2-48A0-7DF7EA299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3FFFDE6-3775-99E9-E3F3-973F8F0656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C88684-B2E7-4E0B-05CB-955F50ED28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BB8277D-8A39-20F1-534F-A60A18B5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78352DE-C4D2-36B5-A6AD-63466F41B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64561B4-CA73-973D-5921-311E982F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836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6B976-F81C-B892-CFD0-F02B3D815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9DD5A34-8711-B155-B806-D2EF79E99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8F3590-2081-CDA4-4D05-8296E26CE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9FE8795-85A2-4622-5F2F-8BEE3AF4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DF1E0B2-3919-BB16-1185-4C759E36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78478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96992C-5738-BEB0-89C3-268FF4B13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A6A788-B90B-C20A-F509-BA437FFBD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BAF9D55-DAB4-CF57-5F8E-BB0B41B0D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10F7544-5CDE-811F-6DEB-336E0E4C26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F1E94F3-CC2E-3413-E2A5-0C368DFAA6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A2466DD-56D0-5BFA-53E6-2F1C0EBB6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ADAE9FC5-8748-AE21-1A48-A6DD717BB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B522268-D953-CAD0-FC02-FCB24E638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02369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246AA9-DDCA-A2D3-44FB-61DA9CE5E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E302A0B-C2AE-1260-781C-F49F3DC52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4B6C37C-37E7-CF3B-2C99-916C1BAAA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11F2235-43D7-8691-CED1-1E7A9E998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77277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308376B-3226-B2AB-0377-F1BB4B8B3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52CB1AD-EBA0-55C0-F25A-869CA9AD9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9840AF6-4C8B-8116-5795-8CBCCE92A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87259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4E7CE3-1161-857A-6643-B63748A9F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E422D8-75C5-A6C1-2541-AD9FFD9A0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1257F98-1588-F117-D189-17A7CC343A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F9541E3-11D3-16F7-85E1-BC5204EEF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F1E1A58-D29C-7F8C-4621-AED12DC5F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0465CC1-35AC-B3D6-9880-AB29A822F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69633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4AD030-B769-8A57-1F64-1AEB94FAC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31F16BE-651E-38D8-577B-1ECA9770DB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F489051-67EE-A44D-DF1D-077D86BC6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9F367CF-C454-7F25-C03F-51C3744E9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7113EB-6765-97F9-998B-F780DF0A8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CE658AB-DDB5-11D7-BF35-81DA45BEC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3624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5D4D9A-8947-E684-3065-DA5AC2262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50CD561-2B37-27D1-3B46-770C86754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8467C13-CD3C-143F-99F7-FE2D96F48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7DE4E8-8087-F4AA-406B-FB5D9BD8D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05AD9D-776E-0374-D505-9A4364F39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31218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263B6CC-35BD-5AAF-9A83-E3990968B5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ABE0C5B-EB25-35F7-A412-A7C0C9A7B5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C82179-ED73-31DA-FD2D-6778E19FF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D17B8D8-0887-91D7-24BA-EDBC8CC0E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7EF190-442F-FCD8-1402-B46EEAB0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77636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91F8C4-86C6-BF71-4C8B-ECA8B750D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4A51100-A1A4-A20A-55DC-CD76DC6615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ABA2F2-B951-B6C6-3809-D3579DDD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B879F3-AE36-75A0-439E-91457955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577F28-1843-B7DB-2312-828F54102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29870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99D569-9B65-0767-F464-ADDA37AAD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16C1EE-2671-2DDC-D0D6-C8C5C8225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6C2AA76-2D69-88BA-5683-91F075C8E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19EA69C-E420-60E8-7108-9A1847517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F5F4B3C-9272-DC7A-5E2B-717063B7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4808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33231E-9587-CA5A-B3A6-90D06B4F0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9364C85-1522-B596-EDC2-2ED3D24B8D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5EEB00-58EF-DF1C-0A4B-AF9DCFC0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60F877-C377-6D63-17D0-C70A62248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6C6E90-BCB8-2CD0-DBC5-A355B034F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774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57CB9E-9EA2-891A-AF51-A7271D01B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72E3F-F20A-4D7A-DB99-E837AAAC2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759C49-28A6-6674-1744-FB0660BD5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1248315-FCBD-4F5A-BD8D-DA3EFBC2C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EEEE1F1-2DBA-456B-09DC-B9E4C22E8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23FA8C8-3AAE-6D79-3848-EFE884CE4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35888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2C9874-B88C-A3FB-0849-FE504DD05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911743A-C2FD-041B-0D9D-C228CD311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93A1A5E-1988-B8B4-9CC3-244F11A09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87F9D0A-AE0D-15DB-0E01-79D08C73E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A9F085-49FF-BD3B-4BF2-37D6E682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9E0BAEE-AD09-4CE8-B864-71ECB91D2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51403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2AB60E-90F1-BB94-6488-A420442AF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1F5DB5C-A755-08BD-8073-D28B9FB46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417F0FE-483F-437A-BDF6-DEF8526FA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798A7FA-F70C-1170-DAE4-923C8B64FF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93E2153-E21C-B2D5-470C-2D8AA9BFD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015C802-16FF-B714-D3EF-1045FD2D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4C9F4B9-F354-62F0-EC41-1AEBB34C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C864F0C-E7C3-248A-6786-826C24405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7166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4F0D52-D248-DF5D-07B7-F5EB4F6FE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A411FA1-435A-9FE7-191A-B01696D98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37D52D8-D729-A728-3276-7816B8F5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E843753-3CE6-8EF0-FD65-2A280481B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47060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9A232A2-2EE6-535E-E1C1-70A588FED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1800D16-8807-5F70-4E35-3AF12DA32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B7063E7-7939-E07B-C607-734EC40A6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  <p:pic>
        <p:nvPicPr>
          <p:cNvPr id="5" name="Imagem 4" descr="Texto&#10;&#10;Descrição gerada automaticamente">
            <a:extLst>
              <a:ext uri="{FF2B5EF4-FFF2-40B4-BE49-F238E27FC236}">
                <a16:creationId xmlns:a16="http://schemas.microsoft.com/office/drawing/2014/main" id="{6E994E1A-25DF-2A9B-4AE2-793DC85CAB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88"/>
          <a:stretch/>
        </p:blipFill>
        <p:spPr>
          <a:xfrm>
            <a:off x="4758393" y="4653797"/>
            <a:ext cx="2675212" cy="1332259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E19DCDF3-A514-1ACE-2E78-C4069C63F362}"/>
              </a:ext>
            </a:extLst>
          </p:cNvPr>
          <p:cNvSpPr txBox="1">
            <a:spLocks/>
          </p:cNvSpPr>
          <p:nvPr userDrawn="1"/>
        </p:nvSpPr>
        <p:spPr>
          <a:xfrm>
            <a:off x="2623134" y="1815850"/>
            <a:ext cx="6539676" cy="16952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pt-B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SECRETARIA DE </a:t>
            </a:r>
            <a:br>
              <a:rPr lang="pt-B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t-B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REGIME PRÓPRIO E COMPLEMENTAR</a:t>
            </a:r>
            <a:br>
              <a:rPr lang="pt-BR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pt-BR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D6B5FA9-050D-D5BC-D253-0F0AA9F44C1B}"/>
              </a:ext>
            </a:extLst>
          </p:cNvPr>
          <p:cNvSpPr txBox="1">
            <a:spLocks/>
          </p:cNvSpPr>
          <p:nvPr userDrawn="1"/>
        </p:nvSpPr>
        <p:spPr>
          <a:xfrm>
            <a:off x="5980760" y="515699"/>
            <a:ext cx="3182049" cy="10273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pt-B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DEPARTAMENTO DOS</a:t>
            </a:r>
          </a:p>
          <a:p>
            <a:pPr algn="r">
              <a:lnSpc>
                <a:spcPct val="150000"/>
              </a:lnSpc>
            </a:pPr>
            <a:r>
              <a:rPr lang="pt-BR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REGIMES PRÓPRIOS DE PREVIDÊNCIA SOCIAL</a:t>
            </a:r>
            <a:endParaRPr lang="pt-BR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DA1EB5E-AAF0-6E2C-8F14-24C65A5375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3135" y="3372524"/>
            <a:ext cx="6539676" cy="7847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26292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61943F-5E36-E3B0-CDE9-88CA38C6D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82F65BD-161B-64E0-30A6-039B44231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40226E7-04AF-B692-DA4F-F978AAED9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089FFD-7FEF-929A-29F3-A785F353B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53DFCBB-E9B5-607D-1CFA-38AA7C5E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EA22B98-A21E-10D1-B7F7-7634BE3CF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79894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F6BFC8-DB41-60F9-9FAD-6115A42CE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A62FFA8-9EB2-2285-E2D7-310C313C9C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C5909A-DA1B-BF76-77DB-DB6AEA869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3215654-D22E-771B-2EA0-90D640C8B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A90F75D-D232-31ED-1BCD-94854C37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3C2AD5D-2B50-01DD-844C-EE76DCD2C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33656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0AB0AA-A87A-8970-B3D2-EC18501D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BB5DC62-9FDC-DA44-44C9-B371611178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5343B4C-DCC7-B3DD-17BC-0519A6002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E19C04-32C0-444E-F0DF-AC44E5AC4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6C3B01B-7F16-2E74-3CDC-F115F1BDB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18833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BBDD0EF-2FC2-603C-7993-FEEE8BBCB9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12A07E9-9EAC-2085-C689-0AB66EF46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CB7AA4C-A41F-6BA3-ED2D-DC9A75C4F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7A7326-F82B-7F86-F469-955D3A7F3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BA7252-4DBB-56FF-A88B-238B19DCC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900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69A786-44A6-16B9-DACF-4F32B4805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C21DB8B-EFA2-122D-1CB3-FC6ED8872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AC1E238-CC62-985F-6021-46D2197919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9BE9CEF-0F5C-49CA-8781-DB579F57FB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489F2F9-026D-F0A9-186F-3A1F6E2B1A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1E97D9A5-A8D7-34B0-5979-0E18D4D7A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735A871-7EED-C0BA-913A-26B24EEAA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6C93A25-2E5A-21FA-27E9-0ECB80B4A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6389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BD5042-15CD-4F2E-F63C-1190E45D2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71D9329-B789-7167-2B7D-F98C03DBB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2EC1D21-A240-E6EB-575F-66372391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A5A55CD-AF18-1E77-C501-EBC841661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47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041A5A4-5E8F-79E6-DF16-5F21D6746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76F5ACC-A65B-8607-9F50-30214767B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51ECF75-9681-3EA4-1641-82EAD39FB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033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22F5B-4153-213D-B8EF-20C4E0005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48B322-D969-8C67-61E6-58941E6AE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355958B-7ED3-D19C-79A7-DB7B56033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B87EF59-014C-F217-31F2-82D282C71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05C00D7-710A-254C-B0AF-881068428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BBF791D-E0F7-AD67-BD08-1B73C851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74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5.tmp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5.tmp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7.jp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6" Type="http://schemas.openxmlformats.org/officeDocument/2006/relationships/image" Target="../media/image5.tmp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8.jp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igura linear de familiares de mãos dadas">
            <a:extLst>
              <a:ext uri="{FF2B5EF4-FFF2-40B4-BE49-F238E27FC236}">
                <a16:creationId xmlns:a16="http://schemas.microsoft.com/office/drawing/2014/main" id="{EE81B8E4-7A58-7CE9-1832-E758322D85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m 3" descr="Forma&#10;&#10;Descrição gerada automaticamente com confiança baixa">
            <a:extLst>
              <a:ext uri="{FF2B5EF4-FFF2-40B4-BE49-F238E27FC236}">
                <a16:creationId xmlns:a16="http://schemas.microsoft.com/office/drawing/2014/main" id="{E95A0FF2-7705-4992-3F78-31E23EAA9FB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1" y="-699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7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CEA4C0A-61E0-0618-071F-D94FA1CCA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6191F67-969F-41EC-0C91-DB3C9DF45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85C691F-A22D-AD7E-07C8-847F169645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B1AEA5-369C-4133-A1D6-D287A59AA571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DE42E0-C469-5DB4-C79E-B28D6A55B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9BF7FF4-39BC-DBC1-3853-A8C554532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CF77B0-607F-461E-BEC1-3FE949683C15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Espaço Reservado para Título 1">
            <a:extLst>
              <a:ext uri="{FF2B5EF4-FFF2-40B4-BE49-F238E27FC236}">
                <a16:creationId xmlns:a16="http://schemas.microsoft.com/office/drawing/2014/main" id="{74FCA03A-A5CC-0193-C673-86BC6B9BFCE5}"/>
              </a:ext>
            </a:extLst>
          </p:cNvPr>
          <p:cNvSpPr txBox="1">
            <a:spLocks/>
          </p:cNvSpPr>
          <p:nvPr userDrawn="1"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8" name="Espaço Reservado para Texto 2">
            <a:extLst>
              <a:ext uri="{FF2B5EF4-FFF2-40B4-BE49-F238E27FC236}">
                <a16:creationId xmlns:a16="http://schemas.microsoft.com/office/drawing/2014/main" id="{40B206B6-E7B2-24A6-6579-1727FE6E5D92}"/>
              </a:ext>
            </a:extLst>
          </p:cNvPr>
          <p:cNvSpPr txBox="1">
            <a:spLocks/>
          </p:cNvSpPr>
          <p:nvPr userDrawn="1"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9" name="Espaço Reservado para Data 3">
            <a:extLst>
              <a:ext uri="{FF2B5EF4-FFF2-40B4-BE49-F238E27FC236}">
                <a16:creationId xmlns:a16="http://schemas.microsoft.com/office/drawing/2014/main" id="{13CD926B-29CD-0588-CE23-0CE147B883C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B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AE3D1E-1B76-43DA-BAD2-3FC1FEE544F3}" type="datetimeFigureOut">
              <a:rPr lang="pt-BR" smtClean="0"/>
              <a:pPr/>
              <a:t>21/05/2024</a:t>
            </a:fld>
            <a:endParaRPr lang="pt-BR"/>
          </a:p>
        </p:txBody>
      </p:sp>
      <p:sp>
        <p:nvSpPr>
          <p:cNvPr id="10" name="Espaço Reservado para Número de Slide 5">
            <a:extLst>
              <a:ext uri="{FF2B5EF4-FFF2-40B4-BE49-F238E27FC236}">
                <a16:creationId xmlns:a16="http://schemas.microsoft.com/office/drawing/2014/main" id="{F71750BC-B8EC-DD00-0E3E-6889099E23FA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B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D991164-CC1F-4C4A-997E-38AA61A7D334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11" name="Imagem 10" descr="Uma caixa iluminada aberta com outras caixas escuras fechadas">
            <a:extLst>
              <a:ext uri="{FF2B5EF4-FFF2-40B4-BE49-F238E27FC236}">
                <a16:creationId xmlns:a16="http://schemas.microsoft.com/office/drawing/2014/main" id="{BFF6E2B9-DDD0-9762-F241-A98F5D62099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" y="0"/>
            <a:ext cx="12195386" cy="6857999"/>
          </a:xfrm>
          <a:prstGeom prst="rect">
            <a:avLst/>
          </a:prstGeom>
        </p:spPr>
      </p:pic>
      <p:pic>
        <p:nvPicPr>
          <p:cNvPr id="12" name="Imagem 11" descr="Forma&#10;&#10;Descrição gerada automaticamente com confiança baixa">
            <a:extLst>
              <a:ext uri="{FF2B5EF4-FFF2-40B4-BE49-F238E27FC236}">
                <a16:creationId xmlns:a16="http://schemas.microsoft.com/office/drawing/2014/main" id="{F6A83240-4318-4BC0-8CD3-F9EA61DF4A2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1" y="-699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4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360816A-DD40-D28F-D803-8AE50B860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3A34C59-C7F6-DE91-B4E1-A5B5B8E3B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FC504A-F73C-9714-6DAD-59788C792B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AE3D1E-1B76-43DA-BAD2-3FC1FEE544F3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0FC4F-B552-0D64-5917-2752691AEE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9A9B16-6B66-AC7B-AF70-2FF75B851D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991164-CC1F-4C4A-997E-38AA61A7D334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 descr="Uma caixa iluminada aberta com outras caixas escuras fechadas">
            <a:extLst>
              <a:ext uri="{FF2B5EF4-FFF2-40B4-BE49-F238E27FC236}">
                <a16:creationId xmlns:a16="http://schemas.microsoft.com/office/drawing/2014/main" id="{FEE23387-2974-6E40-AD67-79922FA1814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" y="0"/>
            <a:ext cx="12195386" cy="6857999"/>
          </a:xfrm>
          <a:prstGeom prst="rect">
            <a:avLst/>
          </a:prstGeom>
        </p:spPr>
      </p:pic>
      <p:pic>
        <p:nvPicPr>
          <p:cNvPr id="8" name="Imagem 7" descr="Forma&#10;&#10;Descrição gerada automaticamente com confiança baixa">
            <a:extLst>
              <a:ext uri="{FF2B5EF4-FFF2-40B4-BE49-F238E27FC236}">
                <a16:creationId xmlns:a16="http://schemas.microsoft.com/office/drawing/2014/main" id="{7EEBEC23-3365-E2DD-CB65-7B896C295E1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1" y="-6991"/>
            <a:ext cx="12192000" cy="6858000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4F0C5BB8-A27D-7A73-9E6C-25D83C104FE4}"/>
              </a:ext>
            </a:extLst>
          </p:cNvPr>
          <p:cNvSpPr/>
          <p:nvPr userDrawn="1"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CB76B9E-3DA8-2668-5826-69E63127B61D}"/>
              </a:ext>
            </a:extLst>
          </p:cNvPr>
          <p:cNvSpPr txBox="1"/>
          <p:nvPr userDrawn="1"/>
        </p:nvSpPr>
        <p:spPr>
          <a:xfrm>
            <a:off x="-7237" y="108613"/>
            <a:ext cx="12195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Principais Avanços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15CDB08-1EE8-33C9-A3D5-2CEE16373E1F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pic>
        <p:nvPicPr>
          <p:cNvPr id="13" name="Imagem 12" descr="Logotipo, nome da empresa&#10;&#10;Descrição gerada automaticamente">
            <a:extLst>
              <a:ext uri="{FF2B5EF4-FFF2-40B4-BE49-F238E27FC236}">
                <a16:creationId xmlns:a16="http://schemas.microsoft.com/office/drawing/2014/main" id="{E24896E6-53E9-B489-3950-D3F028C1D46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26" y="180425"/>
            <a:ext cx="1044246" cy="43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5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70F3AED-5CAA-5FCA-A7F4-59DA3FEF2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D593E68-B4FD-F1E2-0572-70EBFD734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FCCF20-D796-4E63-95DF-50D31A8F440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001F9B0-DF74-A57A-E1FC-F812BCE2A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DA8831A-2547-D42A-CAFF-348735C17C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1F4175-B09C-449B-B6BD-40723C8F6CA6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 descr="Escada brilhante em meio a escadas opacas">
            <a:extLst>
              <a:ext uri="{FF2B5EF4-FFF2-40B4-BE49-F238E27FC236}">
                <a16:creationId xmlns:a16="http://schemas.microsoft.com/office/drawing/2014/main" id="{DB1EC75A-253A-BB6D-BAE2-6D7DF4718B2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" y="0"/>
            <a:ext cx="12195385" cy="6858000"/>
          </a:xfrm>
          <a:prstGeom prst="rect">
            <a:avLst/>
          </a:prstGeom>
        </p:spPr>
      </p:pic>
      <p:pic>
        <p:nvPicPr>
          <p:cNvPr id="8" name="Imagem 7" descr="Logotipo, nome da empresa&#10;&#10;Descrição gerada automaticamente">
            <a:extLst>
              <a:ext uri="{FF2B5EF4-FFF2-40B4-BE49-F238E27FC236}">
                <a16:creationId xmlns:a16="http://schemas.microsoft.com/office/drawing/2014/main" id="{4F7C0D06-E756-8F5E-F7F3-5791F8C9451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26" y="180425"/>
            <a:ext cx="1044246" cy="43626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2D1C9A8-ECF8-CCD0-356F-BA52E8B686C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pic>
        <p:nvPicPr>
          <p:cNvPr id="10" name="Imagem 9" descr="Forma&#10;&#10;Descrição gerada automaticamente com confiança baixa">
            <a:extLst>
              <a:ext uri="{FF2B5EF4-FFF2-40B4-BE49-F238E27FC236}">
                <a16:creationId xmlns:a16="http://schemas.microsoft.com/office/drawing/2014/main" id="{FA89A0DA-94E3-BC45-CE4B-7673F66C294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1" y="-6991"/>
            <a:ext cx="12192000" cy="6858000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DC0B8E89-EB5A-7DC0-811A-8563CCFCE5E8}"/>
              </a:ext>
            </a:extLst>
          </p:cNvPr>
          <p:cNvSpPr/>
          <p:nvPr userDrawn="1"/>
        </p:nvSpPr>
        <p:spPr>
          <a:xfrm>
            <a:off x="0" y="7134472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seta para cima com luz brilhante entre outras setas para baixo sobre tela de fundo verde pastel">
            <a:extLst>
              <a:ext uri="{FF2B5EF4-FFF2-40B4-BE49-F238E27FC236}">
                <a16:creationId xmlns:a16="http://schemas.microsoft.com/office/drawing/2014/main" id="{E018F4FB-A12D-0201-5642-5009CA6C247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 descr="Forma&#10;&#10;Descrição gerada automaticamente com confiança baixa">
            <a:extLst>
              <a:ext uri="{FF2B5EF4-FFF2-40B4-BE49-F238E27FC236}">
                <a16:creationId xmlns:a16="http://schemas.microsoft.com/office/drawing/2014/main" id="{6CD0722E-846C-2589-37E9-4D1621856AB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1" y="-6991"/>
            <a:ext cx="12192000" cy="6858000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CDC99083-EE02-5CA5-B7B5-949C8B9EF674}"/>
              </a:ext>
            </a:extLst>
          </p:cNvPr>
          <p:cNvSpPr/>
          <p:nvPr userDrawn="1"/>
        </p:nvSpPr>
        <p:spPr>
          <a:xfrm>
            <a:off x="262193" y="681037"/>
            <a:ext cx="1020001" cy="578966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30BD6F-9CE2-EF95-B70A-23C65CF00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B8A82F-04B4-F39F-5897-3F41A54E9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7E547E-34B8-4E60-AA53-3E8FA868AFAC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EABB58A-B6C5-90FA-EAE7-BE6212D95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45DC5E7-4540-2150-5466-32AA7E54E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08BD16-A851-41B7-A471-99CA7AABF507}" type="slidenum">
              <a:rPr lang="pt-BR" smtClean="0"/>
              <a:t>‹nº›</a:t>
            </a:fld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9F44378B-A2C5-2795-95CD-E3075C479BA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8B35CE2C-99C9-2486-DCDC-E3E69602EC51}"/>
              </a:ext>
            </a:extLst>
          </p:cNvPr>
          <p:cNvSpPr txBox="1"/>
          <p:nvPr userDrawn="1"/>
        </p:nvSpPr>
        <p:spPr>
          <a:xfrm rot="16200000">
            <a:off x="-1808746" y="3138707"/>
            <a:ext cx="5162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i="1" dirty="0">
                <a:solidFill>
                  <a:srgbClr val="75A3B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2024</a:t>
            </a:r>
          </a:p>
        </p:txBody>
      </p:sp>
      <p:pic>
        <p:nvPicPr>
          <p:cNvPr id="12" name="Imagem 11" descr="Logotipo, nome da empresa&#10;&#10;Descrição gerada automaticamente">
            <a:extLst>
              <a:ext uri="{FF2B5EF4-FFF2-40B4-BE49-F238E27FC236}">
                <a16:creationId xmlns:a16="http://schemas.microsoft.com/office/drawing/2014/main" id="{35F144EE-1177-2A16-D5F4-36719669F88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26" y="180425"/>
            <a:ext cx="1044246" cy="43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3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F1C06C0-09C5-1D4A-A9FA-496DFA2B2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BCD0875-857B-1859-0693-84866ACED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A136520-3EA6-9B3F-F14E-036455AB0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401ECC-1EB4-4ED0-BBBA-64E73765169B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258058-EB91-CB47-C48B-C41261393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D8F25D8-A484-9932-C3C7-DF82B50CA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C0E09-BA9E-43F4-9FCA-4466E1A99742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 descr="Uma estrela brilhante entre outras estrelas escuras sobre tela de fundo verde pastel">
            <a:extLst>
              <a:ext uri="{FF2B5EF4-FFF2-40B4-BE49-F238E27FC236}">
                <a16:creationId xmlns:a16="http://schemas.microsoft.com/office/drawing/2014/main" id="{D278CC23-7C52-E43B-6B65-F89D4D40387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27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3769C-4427-302A-0C38-65F4034FA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 19">
            <a:extLst>
              <a:ext uri="{FF2B5EF4-FFF2-40B4-BE49-F238E27FC236}">
                <a16:creationId xmlns:a16="http://schemas.microsoft.com/office/drawing/2014/main" id="{6A38A51A-0E80-123B-431B-F0C57AC05241}"/>
              </a:ext>
            </a:extLst>
          </p:cNvPr>
          <p:cNvSpPr/>
          <p:nvPr/>
        </p:nvSpPr>
        <p:spPr>
          <a:xfrm>
            <a:off x="-1185517" y="1"/>
            <a:ext cx="1040400" cy="685799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C555CBA-A31A-255B-E8A2-BD3725615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75174" y="370238"/>
            <a:ext cx="4578402" cy="54940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9669EB45-67BC-4A3C-37F1-180CE79CC3BA}"/>
              </a:ext>
            </a:extLst>
          </p:cNvPr>
          <p:cNvSpPr/>
          <p:nvPr/>
        </p:nvSpPr>
        <p:spPr>
          <a:xfrm flipH="1">
            <a:off x="-109020" y="2178008"/>
            <a:ext cx="12192000" cy="287817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3000">
                <a:schemeClr val="bg1">
                  <a:alpha val="72000"/>
                </a:schemeClr>
              </a:gs>
              <a:gs pos="100000">
                <a:schemeClr val="bg1">
                  <a:alpha val="11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43CE86BC-6F59-C8DF-74DE-82AD8A573561}"/>
              </a:ext>
            </a:extLst>
          </p:cNvPr>
          <p:cNvSpPr txBox="1"/>
          <p:nvPr/>
        </p:nvSpPr>
        <p:spPr>
          <a:xfrm>
            <a:off x="4969869" y="4212190"/>
            <a:ext cx="8960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Mas sem ....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1872BB1B-CF6B-B329-DA1D-000AC0CDB29C}"/>
              </a:ext>
            </a:extLst>
          </p:cNvPr>
          <p:cNvSpPr txBox="1"/>
          <p:nvPr/>
        </p:nvSpPr>
        <p:spPr>
          <a:xfrm>
            <a:off x="632044" y="2413563"/>
            <a:ext cx="107098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Conversando com o Depto dos RPPS: alterações na Portaria 1467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52A158C1-A0CB-B5A4-8ABC-1E3C528FFA06}"/>
              </a:ext>
            </a:extLst>
          </p:cNvPr>
          <p:cNvSpPr/>
          <p:nvPr/>
        </p:nvSpPr>
        <p:spPr>
          <a:xfrm>
            <a:off x="12359642" y="1946246"/>
            <a:ext cx="104040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97FABE-7435-DB46-C0D0-F9CAAB389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789" y="-11996"/>
            <a:ext cx="3189683" cy="186328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ED64485-DBD8-792A-A70D-81FD82D0C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8121" y="4910799"/>
            <a:ext cx="2047875" cy="161925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5DAA0F8-844C-5C3B-CE0E-BC1C122095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978" y="4868513"/>
            <a:ext cx="1642055" cy="161924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4A3ADD0E-38DE-FBA6-4F37-30BED73C9F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9364" y="4885227"/>
            <a:ext cx="2117614" cy="1534675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A6FA3BAA-CEF6-F4DC-EAC6-47A0C37AC6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97963" y="4824243"/>
            <a:ext cx="211455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991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0F939-FF67-64BF-743B-28B700CF0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900B381F-B303-07AF-616F-A5F19FC1B30D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E0E6B40-6376-B6DE-4DD8-3772088371AB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A5AEEEB-C24C-0325-C5B5-67437B385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A255E49-E43F-A6FC-8CAE-5D5ED1F1D907}"/>
              </a:ext>
            </a:extLst>
          </p:cNvPr>
          <p:cNvSpPr txBox="1"/>
          <p:nvPr/>
        </p:nvSpPr>
        <p:spPr>
          <a:xfrm>
            <a:off x="0" y="1040301"/>
            <a:ext cx="418517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159: ente pode fazer reforma da previdência (deixando de aplicar as EC anteriores) apenas editando novas normas?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C1ACFC4-DF02-C05C-05A7-A53B7211F60B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A5A0BD5-FF23-AA01-F387-14F2E2E18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10067BA6-177E-41BD-9B86-1A318C3AE789}"/>
              </a:ext>
            </a:extLst>
          </p:cNvPr>
          <p:cNvSpPr/>
          <p:nvPr/>
        </p:nvSpPr>
        <p:spPr>
          <a:xfrm>
            <a:off x="4354391" y="1040301"/>
            <a:ext cx="7668396" cy="56786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Art. 35. Revogam-se: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I - os seguintes dispositivos da Constituição Federal: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a) o § 21 do art. 40;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b) o § 13 do art. 195;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II - os </a:t>
            </a:r>
            <a:r>
              <a:rPr lang="pt-BR" sz="1600" b="1" dirty="0" err="1">
                <a:solidFill>
                  <a:schemeClr val="accent6">
                    <a:lumMod val="50000"/>
                  </a:schemeClr>
                </a:solidFill>
              </a:rPr>
              <a:t>arts</a:t>
            </a:r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. 9º, 13 e 15 da Emenda Constitucional nº 20, de 15 de dezembro de 1998;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III - os </a:t>
            </a:r>
            <a:r>
              <a:rPr lang="pt-BR" sz="1600" b="1" dirty="0" err="1">
                <a:solidFill>
                  <a:schemeClr val="accent6">
                    <a:lumMod val="50000"/>
                  </a:schemeClr>
                </a:solidFill>
              </a:rPr>
              <a:t>arts</a:t>
            </a:r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. 2º, 6º e 6º-A da Emenda Constitucional nº 41, de 19 de dezembro de 2003; 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IV - o art. 3º da Emenda Constitucional nº 47, de 5 de julho de 2005.        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    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Art. 36. Esta Emenda Constitucional entra em vigor: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I - no primeiro dia do quarto mês subsequente ao da data de publicação desta Emenda Constitucional, quanto ao disposto nos </a:t>
            </a:r>
            <a:r>
              <a:rPr lang="pt-BR" sz="1600" b="1" dirty="0" err="1">
                <a:solidFill>
                  <a:schemeClr val="accent6">
                    <a:lumMod val="50000"/>
                  </a:schemeClr>
                </a:solidFill>
              </a:rPr>
              <a:t>arts</a:t>
            </a:r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. 11, 28 e 32;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II - para os regimes próprios de previdência social dos Estados, do Distrito Federal e dos Municípios, quanto à alteração promovida pelo art. 1º desta Emenda Constitucional no art. 149 da Constituição Federal e às revogações previstas na alínea "a" do inciso I e nos incisos III e IV do art. 35, na data de publicação de lei de iniciativa privativa do respectivo Poder Executivo que as referende integralmente;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III - nos demais casos, na data de sua publicação.</a:t>
            </a:r>
          </a:p>
          <a:p>
            <a:endParaRPr lang="pt-BR" sz="16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Parágrafo único. A lei de que trata o inciso II do caput não produzirá</a:t>
            </a:r>
          </a:p>
          <a:p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efeitos anteriores à data de sua publicação.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8FC6F7C-2246-4320-F009-C2A881942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2631" y="5550116"/>
            <a:ext cx="1130156" cy="116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854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D7B80-1F1D-4B67-3FF8-4B2E57CA6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846FB8AF-B2D3-C6F6-2723-F6A8059F605F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CDC7F1B-066E-F71C-C926-A986B907FB84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649C0C8-C2E3-ED1C-C2A3-9313FBDAA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CDE8EAE-775F-3EFC-03D0-1279D02C2BEE}"/>
              </a:ext>
            </a:extLst>
          </p:cNvPr>
          <p:cNvSpPr txBox="1"/>
          <p:nvPr/>
        </p:nvSpPr>
        <p:spPr>
          <a:xfrm>
            <a:off x="0" y="1040301"/>
            <a:ext cx="418517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164: ente pode estabelecer novas regras sem referendar integralmente as revogações da EC 103?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CC73915-8499-1478-7F0E-B08A92F6B160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50E5889-894E-167E-EC3D-E22DCD3B9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581066B5-8660-D433-87E1-38EB281AB04F}"/>
              </a:ext>
            </a:extLst>
          </p:cNvPr>
          <p:cNvSpPr/>
          <p:nvPr/>
        </p:nvSpPr>
        <p:spPr>
          <a:xfrm>
            <a:off x="4354391" y="1040301"/>
            <a:ext cx="7668396" cy="56786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DE: 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Art. 164. Desde que promovido o referendo integral das revogações previstas na alínea “a” do inciso I e nos incisos III e IV do art. 35 da Emenda Constitucional nº 103, de 2019, conforme art. 36, II dessa Emenda, os requisitos e critérios para a concessão, cálculo e reajustamento das aposentadorias e da pensão por morte previstas no art. 40 da Constituição Federal serão estabelecidos pelo ente federativo com amparo em parâmetros técnico-atuariais que preservem o equilíbrio financeiro e atuarial ....</a:t>
            </a:r>
          </a:p>
          <a:p>
            <a:endParaRPr lang="pt-BR" sz="16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t-BR" sz="1600" b="1" dirty="0">
                <a:solidFill>
                  <a:schemeClr val="accent6">
                    <a:lumMod val="75000"/>
                  </a:schemeClr>
                </a:solidFill>
              </a:rPr>
              <a:t>PARA:</a:t>
            </a:r>
          </a:p>
          <a:p>
            <a:r>
              <a:rPr lang="pt-BR" sz="1600" b="1" dirty="0">
                <a:solidFill>
                  <a:schemeClr val="accent6">
                    <a:lumMod val="50000"/>
                  </a:schemeClr>
                </a:solidFill>
              </a:rPr>
              <a:t>Art. 164.  Os requisitos e critérios para a concessão, cálculo e reajustamento das aposentadorias e da pensão por morte previstas no art. 40 da Constituição Federal serão estabelecidos pelo ente federativo com amparo em parâmetros ...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57CCDD8-0613-62F2-2D5C-0219E0801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1471" y="5674493"/>
            <a:ext cx="1009416" cy="9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509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20BE0-9A64-48C3-3003-88327D6EF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98B828C-4044-9339-9C46-E8F51D9AB7CB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8135FAE-17EC-618A-B6F6-0D595DF35E03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DC95FB2-0135-55DC-DFE9-8EE9DE6443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BFD87F2-B840-5D69-F223-732171106AD4}"/>
              </a:ext>
            </a:extLst>
          </p:cNvPr>
          <p:cNvSpPr txBox="1"/>
          <p:nvPr/>
        </p:nvSpPr>
        <p:spPr>
          <a:xfrm>
            <a:off x="0" y="1040301"/>
            <a:ext cx="418517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182, § 3º: pode haver contagem recíproca de tempo de contribuição na concessão da pensão?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009847E0-C871-3257-D838-707D1DB467C6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85A61FF-FFCD-BA79-9E41-2EF61694A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5944948-C7AB-C919-CF5B-9F96C26BD2B1}"/>
              </a:ext>
            </a:extLst>
          </p:cNvPr>
          <p:cNvSpPr/>
          <p:nvPr/>
        </p:nvSpPr>
        <p:spPr>
          <a:xfrm>
            <a:off x="4075070" y="1786665"/>
            <a:ext cx="7668396" cy="29079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Se no cálculo da pensão o tempo e a remuneração de contribuição forem considerados.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251459B-3476-1485-2456-DBD5EEC621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7051" y="3542138"/>
            <a:ext cx="111442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1685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29248-06E4-34AC-6294-A5D6446B3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CF19D750-488D-2649-62D2-E0A22E2E93AF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E4D1486-4DC1-D959-8B9D-ADC2125A7358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EEB8334-0788-8939-05BC-D7B3E8873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6D72179-6AF7-C08A-FEAC-EFA07F523151}"/>
              </a:ext>
            </a:extLst>
          </p:cNvPr>
          <p:cNvSpPr txBox="1"/>
          <p:nvPr/>
        </p:nvSpPr>
        <p:spPr>
          <a:xfrm>
            <a:off x="0" y="1040301"/>
            <a:ext cx="418517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182, § 4º: a relação jurídica entre o segurado do RPPS foi de alguma forma invalidada, esse tempo pode ser utilizado?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471A767-E0CA-56E6-A557-B634BDD8FDFE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131530F-602F-D429-894A-59930597C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6322CB0-0951-6199-E354-7D5D8FAE51CC}"/>
              </a:ext>
            </a:extLst>
          </p:cNvPr>
          <p:cNvSpPr/>
          <p:nvPr/>
        </p:nvSpPr>
        <p:spPr>
          <a:xfrm>
            <a:off x="4019314" y="1040301"/>
            <a:ext cx="7668396" cy="58176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§ 4º Na hipótese de invalidação da relação jurídica de filiação do segurado ao RPPS, por qualquer forma, serão mantidos os períodos de contribuição ao RPPS, assegurada a contagem recíproca do tempo de contribuição enquanto o vínculo esteve vigente, nos termos do disposto no § 9º do art. 201 da Constituição, mediante emissão de CTC.” 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C7579CFB-DE8A-8201-78E6-9EB6306902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6789" y="5930199"/>
            <a:ext cx="1115504" cy="92780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9A4BABDC-9529-832C-717F-E8D08BE6E3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9314" y="5999373"/>
            <a:ext cx="983064" cy="858626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6802D271-AEDD-8991-1E0F-34389CE1C7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3977" y="5945132"/>
            <a:ext cx="933733" cy="91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0849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5D7B9-6923-A90A-ADDD-7E270F1C5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F68B27CA-D3C5-6896-AEF3-BD3B38F4AA08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05FFDD7-4AE8-26A4-60F5-D5DCBF488472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763A0F1-F0C3-2591-E642-771DE7659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C21C032-E227-FDC6-74D9-D4CED1D49BBD}"/>
              </a:ext>
            </a:extLst>
          </p:cNvPr>
          <p:cNvSpPr txBox="1"/>
          <p:nvPr/>
        </p:nvSpPr>
        <p:spPr>
          <a:xfrm>
            <a:off x="0" y="1040301"/>
            <a:ext cx="293277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 decorrência do art. 182, § 4º....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321B866-247D-4FD9-7BC2-5B5DF06D34D6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EAC87A2-3811-49D3-67AB-27CA9F36B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23248288-DEDE-CD5D-5314-68DC8C1FD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27" y="1084532"/>
            <a:ext cx="8128230" cy="502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200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5F2F7-97E9-0118-63E3-CB0E26474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856F6400-4564-C489-A70A-2F8FFE7A33FE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A9C18E1-6AC1-B7F4-47D6-A62B9C02BF1F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A1656DE-A1E3-637F-C3DF-1C2FC0475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CCBC1C3-9A6C-5983-238D-170B3D2A2603}"/>
              </a:ext>
            </a:extLst>
          </p:cNvPr>
          <p:cNvSpPr txBox="1"/>
          <p:nvPr/>
        </p:nvSpPr>
        <p:spPr>
          <a:xfrm>
            <a:off x="0" y="1040301"/>
            <a:ext cx="440473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184, </a:t>
            </a:r>
            <a:r>
              <a:rPr lang="pt-BR" sz="32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p.u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c/c art. 188, §§ 1º e 3º: qualquer tempo de RGPS no ente até 18/1/19 pode ser averbado automaticamente?</a:t>
            </a:r>
          </a:p>
          <a:p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</a:t>
            </a:r>
            <a:r>
              <a:rPr lang="pt-BR" sz="3200" b="1" i="1" dirty="0">
                <a:solidFill>
                  <a:srgbClr val="FFFF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 ou não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673F4B3-97BF-CEEA-431F-5C5D3595F552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BCF4063-7029-A48C-6DD0-717DD0290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4160A69F-9D9E-2ACF-F479-EAACA2AEFAC8}"/>
              </a:ext>
            </a:extLst>
          </p:cNvPr>
          <p:cNvSpPr/>
          <p:nvPr/>
        </p:nvSpPr>
        <p:spPr>
          <a:xfrm>
            <a:off x="4245652" y="1040301"/>
            <a:ext cx="6669661" cy="18119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Art. 184, </a:t>
            </a:r>
            <a:r>
              <a:rPr lang="pt-BR" sz="3000" b="1" dirty="0" err="1"/>
              <a:t>p.u</a:t>
            </a:r>
            <a:r>
              <a:rPr lang="pt-BR" sz="3000" b="1" dirty="0"/>
              <a:t>.: Ressalvada a hipótese de que trata o § 3º do art. 188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7654E3F-92AE-CEC6-4B4E-E3FFE6CEBB64}"/>
              </a:ext>
            </a:extLst>
          </p:cNvPr>
          <p:cNvSpPr/>
          <p:nvPr/>
        </p:nvSpPr>
        <p:spPr>
          <a:xfrm>
            <a:off x="4245652" y="4736907"/>
            <a:ext cx="6669661" cy="18119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Art. 188, § 3º: exceto o tempo de “natureza especial”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>
                <a:solidFill>
                  <a:srgbClr val="FFFF00"/>
                </a:solidFill>
              </a:rPr>
              <a:t>A CTC é do RO...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3BF0464-EB46-6B58-D099-6987BB9A53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4159" y="1367551"/>
            <a:ext cx="1009416" cy="92479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7E302716-DF13-0553-65F6-926D03C98EBE}"/>
              </a:ext>
            </a:extLst>
          </p:cNvPr>
          <p:cNvSpPr/>
          <p:nvPr/>
        </p:nvSpPr>
        <p:spPr>
          <a:xfrm>
            <a:off x="4251343" y="2888604"/>
            <a:ext cx="6669661" cy="18119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Art. 188, § 1º: tempo de natureza especial somente deve ser certificado pelo Regime de Origem, exceto se tiver decisão judicial ...</a:t>
            </a:r>
          </a:p>
        </p:txBody>
      </p:sp>
    </p:spTree>
    <p:extLst>
      <p:ext uri="{BB962C8B-B14F-4D97-AF65-F5344CB8AC3E}">
        <p14:creationId xmlns:p14="http://schemas.microsoft.com/office/powerpoint/2010/main" val="29130129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1EBDD-7842-5518-C6EA-F9155D858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5672D7AA-990E-BFCB-221A-FE3D8729C70E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5837EA7-686E-139A-653B-482850CCFA43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6D2344F-6681-11CE-25B6-083843EBAC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6F1BAD6-1F34-2DD0-30CA-99F98C1AC5B8}"/>
              </a:ext>
            </a:extLst>
          </p:cNvPr>
          <p:cNvSpPr txBox="1"/>
          <p:nvPr/>
        </p:nvSpPr>
        <p:spPr>
          <a:xfrm>
            <a:off x="0" y="1040301"/>
            <a:ext cx="440473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188, § 4º: ente pode emitir ou averbar tempo de segurado do RPPS com deficiência?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ABDBE6F-88C0-907C-5E8C-3D3A2E7BB1E0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7AD06F7-1610-1FF6-E2C0-17A41BD90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DDB09DE8-46D9-3A16-C093-F4D6C4E9B619}"/>
              </a:ext>
            </a:extLst>
          </p:cNvPr>
          <p:cNvSpPr/>
          <p:nvPr/>
        </p:nvSpPr>
        <p:spPr>
          <a:xfrm>
            <a:off x="4404732" y="1875411"/>
            <a:ext cx="6669661" cy="45702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somente poderá emitir ou averbar CTC do segurado nessa condição, </a:t>
            </a:r>
            <a:r>
              <a:rPr lang="pt-BR" sz="3000" b="1" dirty="0">
                <a:solidFill>
                  <a:srgbClr val="FFFF00"/>
                </a:solidFill>
              </a:rPr>
              <a:t>que contemplará todo o tempo especial exercido</a:t>
            </a:r>
            <a:r>
              <a:rPr lang="pt-BR" sz="3000" b="1" dirty="0"/>
              <a:t>,  </a:t>
            </a:r>
            <a:r>
              <a:rPr lang="pt-BR" sz="3000" b="1" dirty="0">
                <a:solidFill>
                  <a:srgbClr val="FFFF00"/>
                </a:solidFill>
              </a:rPr>
              <a:t>depois de editar a lei complementar de que trata o § 4º-A do art. 40 da CF</a:t>
            </a:r>
            <a:r>
              <a:rPr lang="pt-BR" sz="3000" b="1" dirty="0"/>
              <a:t>, que assegure esse benefício para seus servidores ativos, ressalvado o amparo em decisão judicial expressa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694784E7-9B7A-3EF9-5504-33E685EBF7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4042" y="3698156"/>
            <a:ext cx="1009416" cy="9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722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10F56-61AD-2F73-EAA9-0AAFB9A33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1C59741-66CF-FA89-A1B9-02D81545D7CB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DD5FBF6-82CB-DB7C-4A1F-2E03E1EBD5EB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5B76247-38C9-EAE0-E765-B09E6D143E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0BDEEC9-0BEC-B8CD-A370-6E1A17867ACC}"/>
              </a:ext>
            </a:extLst>
          </p:cNvPr>
          <p:cNvSpPr txBox="1"/>
          <p:nvPr/>
        </p:nvSpPr>
        <p:spPr>
          <a:xfrm>
            <a:off x="0" y="1040301"/>
            <a:ext cx="440473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189, § 2º: possui cargos acumuláveis constitucionalmente, emite só uma CTC?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12C18CC-C883-52FD-D585-D631B9D2F7D6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C625A3E-62B4-6961-4C2A-C1119695F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108DF8E8-4FA9-3084-9000-A91ECFC30504}"/>
              </a:ext>
            </a:extLst>
          </p:cNvPr>
          <p:cNvSpPr/>
          <p:nvPr/>
        </p:nvSpPr>
        <p:spPr>
          <a:xfrm>
            <a:off x="4627757" y="1823689"/>
            <a:ext cx="6669661" cy="5956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Não, uma para cada cargo!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F1646E14-8C00-7496-8391-937B827213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6895" y="2419359"/>
            <a:ext cx="123825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829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CF227-45F1-24CA-9BE7-869517E50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C2288144-63B5-851A-A58A-25ECED433133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5F58891-07A6-4197-A30D-E7F6E639A6CE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77165AB-F2C2-7AE1-559A-C03FAA655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AE7E7F3-15EC-3A15-76FE-B63975D4E7BC}"/>
              </a:ext>
            </a:extLst>
          </p:cNvPr>
          <p:cNvSpPr txBox="1"/>
          <p:nvPr/>
        </p:nvSpPr>
        <p:spPr>
          <a:xfrm>
            <a:off x="0" y="1040301"/>
            <a:ext cx="440473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192: segurado possui filiação a 2 RPPS ou 2 vínculos acumuláveis, um no RGPS e outro no RPPS, como pode ser distribuído o tempo da CTC?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83D15A9-B452-180E-F134-CAE24CCD74FF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031C7E7-9B0E-2D3B-B49C-854349421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2A63FBFF-C7B1-24D3-3BB7-F48D36170BBE}"/>
              </a:ext>
            </a:extLst>
          </p:cNvPr>
          <p:cNvSpPr/>
          <p:nvPr/>
        </p:nvSpPr>
        <p:spPr>
          <a:xfrm>
            <a:off x="4783875" y="1105687"/>
            <a:ext cx="6669661" cy="2224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Pode destinar tempo de contribuição para, no máximo, estes três regimes previdenciários ou dois vínculos, segundo indicação do requerente!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5F7A3413-26B5-4D29-BE12-F8B7BFD430B4}"/>
              </a:ext>
            </a:extLst>
          </p:cNvPr>
          <p:cNvSpPr/>
          <p:nvPr/>
        </p:nvSpPr>
        <p:spPr>
          <a:xfrm>
            <a:off x="4783874" y="3429000"/>
            <a:ext cx="6669661" cy="2224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Mas hipótese correta era: filiação a 2 RPPS ou 2 vínculos funcionais </a:t>
            </a:r>
            <a:r>
              <a:rPr lang="pt-BR" sz="3000" b="1" dirty="0">
                <a:solidFill>
                  <a:srgbClr val="FFFF00"/>
                </a:solidFill>
              </a:rPr>
              <a:t>com filiação ao mesmo RPPS </a:t>
            </a:r>
            <a:r>
              <a:rPr lang="pt-BR" sz="3000" b="1" dirty="0"/>
              <a:t>e exerce atividades com filiação ao RGPS</a:t>
            </a:r>
          </a:p>
        </p:txBody>
      </p:sp>
    </p:spTree>
    <p:extLst>
      <p:ext uri="{BB962C8B-B14F-4D97-AF65-F5344CB8AC3E}">
        <p14:creationId xmlns:p14="http://schemas.microsoft.com/office/powerpoint/2010/main" val="19312592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BC8D6-2128-63FB-227B-3A6796BF7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4F2D468E-AF65-A86F-5560-C2A35F07BDDD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95E5EB-E414-21CB-B41D-A69049EAD923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C48217E-2CCB-0F17-1925-B23BBC5CB3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A30D002-61E9-3FDE-5842-4AFCF01BA039}"/>
              </a:ext>
            </a:extLst>
          </p:cNvPr>
          <p:cNvSpPr txBox="1"/>
          <p:nvPr/>
        </p:nvSpPr>
        <p:spPr>
          <a:xfrm>
            <a:off x="0" y="1040301"/>
            <a:ext cx="440473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208: tempo de contribuição </a:t>
            </a:r>
            <a:r>
              <a:rPr lang="pt-BR" sz="32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ex-parlamentar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regime ‘específico’ (art. 13 da EC 103), pode ser considerado em outro regime?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2D18CA66-C316-A5A3-4B8C-A7404605DF5E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1B3C00E1-7E1A-97F6-FB5A-3B04B87D71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F301954B-5F12-85D8-39C5-3D3AD381D3D8}"/>
              </a:ext>
            </a:extLst>
          </p:cNvPr>
          <p:cNvSpPr/>
          <p:nvPr/>
        </p:nvSpPr>
        <p:spPr>
          <a:xfrm>
            <a:off x="4252420" y="1105687"/>
            <a:ext cx="7069700" cy="6227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>
                <a:solidFill>
                  <a:srgbClr val="FFFF00"/>
                </a:solidFill>
              </a:rPr>
              <a:t>SIM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C6CC0700-9E64-C58A-5480-88CD4501D84C}"/>
              </a:ext>
            </a:extLst>
          </p:cNvPr>
          <p:cNvSpPr/>
          <p:nvPr/>
        </p:nvSpPr>
        <p:spPr>
          <a:xfrm>
            <a:off x="4283473" y="1773514"/>
            <a:ext cx="7069701" cy="20629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Os RPPS e o RGPS averbarão o tempo de contribuição de seus segurados que for certificado pelo regime parlamentar, </a:t>
            </a:r>
            <a:r>
              <a:rPr lang="pt-BR" sz="3000" b="1" dirty="0">
                <a:solidFill>
                  <a:srgbClr val="FFFF00"/>
                </a:solidFill>
              </a:rPr>
              <a:t>se o parlamentar se desvinculou do regime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B13EE2A1-FBA5-C099-514B-6B7170A44D24}"/>
              </a:ext>
            </a:extLst>
          </p:cNvPr>
          <p:cNvSpPr/>
          <p:nvPr/>
        </p:nvSpPr>
        <p:spPr>
          <a:xfrm>
            <a:off x="4283473" y="3896227"/>
            <a:ext cx="7069701" cy="23038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os RPPS poderão emitir, para ex-servidores, e o RGPS, para seus segurados, a CTC referente a </a:t>
            </a:r>
            <a:r>
              <a:rPr lang="pt-BR" sz="3000" b="1" dirty="0">
                <a:solidFill>
                  <a:srgbClr val="FFFF00"/>
                </a:solidFill>
              </a:rPr>
              <a:t>tempo de contribuição anterior à filiação ao regime parlamentar 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4B94B6F6-7F46-9008-9D2A-BC447CEAC9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" y="5127136"/>
            <a:ext cx="281940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43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2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3B1C432-7093-C797-1298-75C60D121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18" y="361950"/>
            <a:ext cx="7384457" cy="544452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C5D0DA3-B203-AEED-9320-E7E26086F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014" y="2495550"/>
            <a:ext cx="5660986" cy="43434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E17C2FF-56EE-0205-3B28-8EB4F74FE7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5573" y="66675"/>
            <a:ext cx="1104902" cy="105467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CF6A119B-FC77-35CA-4E5F-E25940FB85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5157" y="66675"/>
            <a:ext cx="916872" cy="104077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ED8B05C-A27F-6152-8A05-9DAFDC18E1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3583" y="1240817"/>
            <a:ext cx="1012370" cy="968983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3A75FCDE-5914-4493-3875-35FFB10B1B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53372" y="66675"/>
            <a:ext cx="990616" cy="104077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13FADAD9-1723-DF18-48E3-B31424715C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79979" y="1250363"/>
            <a:ext cx="1047228" cy="959437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496E9E5D-C9C4-4A60-F2E8-E2FE78265E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5573" y="1215721"/>
            <a:ext cx="1142727" cy="9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0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1A666-2255-FE17-192D-9D41D1D06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CA711271-461E-214A-B576-8ED439D163D0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D759631-C3C4-FB81-7370-B30DCF9E9791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CA00B87-0F0D-3EE2-0E30-1E62F828E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D4FAC43-04E3-5683-AED5-59C67FC600F4}"/>
              </a:ext>
            </a:extLst>
          </p:cNvPr>
          <p:cNvSpPr txBox="1"/>
          <p:nvPr/>
        </p:nvSpPr>
        <p:spPr>
          <a:xfrm>
            <a:off x="-1" y="1040301"/>
            <a:ext cx="1067171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241: uai sô, como meu nome foi aparecer no site do MPS? Ô povo atrevido...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0D71DBC6-8F78-C594-E045-341135CF9827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339C0DF-42ED-D92E-C863-03CBB85BF6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1E62CB53-9693-CEEB-6851-53D80C8EB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001" y="2117519"/>
            <a:ext cx="8924693" cy="4519749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51C1BF7A-C36F-FAE3-D84C-67AB2C73BA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7116" y="4160878"/>
            <a:ext cx="9749883" cy="115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63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A81D2-EBAB-D566-B3F7-D6F018D0D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A2ADCD1E-E7DF-A63D-7AE6-E04732F6AC0D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3943904-579D-1459-3BBA-EDAB6EECC519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734A60D-A7FD-6106-2D8F-523BCD6C8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04F03E8-3DC3-2DA4-DBD3-640EEFB6D1AD}"/>
              </a:ext>
            </a:extLst>
          </p:cNvPr>
          <p:cNvSpPr txBox="1"/>
          <p:nvPr/>
        </p:nvSpPr>
        <p:spPr>
          <a:xfrm>
            <a:off x="0" y="1040301"/>
            <a:ext cx="104821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241: uai sô, como meu nome foi aparecer no site do MPS?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9DE3BCB-2CF3-C785-5C65-89E52C7AF357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71467CD-46DE-8C57-276D-56B307DED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0641F388-30C8-F7BA-E8EE-D269C56709F1}"/>
              </a:ext>
            </a:extLst>
          </p:cNvPr>
          <p:cNvSpPr/>
          <p:nvPr/>
        </p:nvSpPr>
        <p:spPr>
          <a:xfrm>
            <a:off x="456793" y="2212377"/>
            <a:ext cx="11051265" cy="39226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3000" b="1" dirty="0"/>
              <a:t>Art. 241, I: as informações a serem prestadas pelos entes ao MPS dos dirigentes e membros de conselhos e comitês  do RPPS devem contemplar as que comprovem o </a:t>
            </a:r>
            <a:r>
              <a:rPr lang="pt-BR" sz="3000" b="1" dirty="0">
                <a:solidFill>
                  <a:srgbClr val="FFFF00"/>
                </a:solidFill>
              </a:rPr>
              <a:t>atendimento dos requisitos do art. 8º-B da Lei 9.717/98</a:t>
            </a:r>
            <a:r>
              <a:rPr lang="pt-BR" sz="3000" b="1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3000" b="1" dirty="0"/>
              <a:t>Art. 241, § 10: as entidades certificadoras devem encaminhar ao MPS, </a:t>
            </a:r>
            <a:r>
              <a:rPr lang="pt-BR" sz="3000" b="1" dirty="0">
                <a:solidFill>
                  <a:srgbClr val="FFFF00"/>
                </a:solidFill>
              </a:rPr>
              <a:t>para fins de divulgação,</a:t>
            </a:r>
            <a:r>
              <a:rPr lang="pt-BR" sz="3000" b="1" dirty="0"/>
              <a:t> as informações dos certificados emitidos...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pt-BR" sz="3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035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3969A-08C3-32EC-0CC2-2AEBE57DE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84C6ABC5-DCEA-9F80-093E-DFE62E767749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3E705C7-66A0-754E-7F8D-25986BEDE3D8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C01C72E-3D6A-D9FF-2ECE-06FBEAD3C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E62B3E8-4E39-F0C3-4B8E-17AFD77E54A6}"/>
              </a:ext>
            </a:extLst>
          </p:cNvPr>
          <p:cNvSpPr txBox="1"/>
          <p:nvPr/>
        </p:nvSpPr>
        <p:spPr>
          <a:xfrm>
            <a:off x="0" y="1040301"/>
            <a:ext cx="440473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9º, § 6º, Anexo I: quem fizer a reforma pode excluir as menores contribuições para cálculo da média?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§ 6º do art. 26 da EC 103....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53E4999-3482-5843-93EB-5981D4D7FF34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7016840-9A40-92C7-9460-A9AB45422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8972A364-6F47-7C01-A1A3-8DE0848C20D1}"/>
              </a:ext>
            </a:extLst>
          </p:cNvPr>
          <p:cNvSpPr/>
          <p:nvPr/>
        </p:nvSpPr>
        <p:spPr>
          <a:xfrm>
            <a:off x="4283474" y="1084532"/>
            <a:ext cx="7069700" cy="62275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>
                <a:solidFill>
                  <a:srgbClr val="FFFF00"/>
                </a:solidFill>
              </a:rPr>
              <a:t>SIM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B615F08-90EF-5C1E-6D3A-140101286F0F}"/>
              </a:ext>
            </a:extLst>
          </p:cNvPr>
          <p:cNvSpPr/>
          <p:nvPr/>
        </p:nvSpPr>
        <p:spPr>
          <a:xfrm>
            <a:off x="4283473" y="1773514"/>
            <a:ext cx="7069701" cy="20278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Inclusive as provenientes de CTC de outro RPPS, do RGPS, do SPSM....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>
                <a:solidFill>
                  <a:srgbClr val="FFFF00"/>
                </a:solidFill>
              </a:rPr>
              <a:t>Desde que mantido tempo mínimo de contribuição exigido para concessão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C486855-22D0-5C5B-D623-95613F408FA6}"/>
              </a:ext>
            </a:extLst>
          </p:cNvPr>
          <p:cNvSpPr/>
          <p:nvPr/>
        </p:nvSpPr>
        <p:spPr>
          <a:xfrm>
            <a:off x="4283473" y="3896227"/>
            <a:ext cx="7069701" cy="103261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>
                <a:solidFill>
                  <a:srgbClr val="FF0000"/>
                </a:solidFill>
              </a:rPr>
              <a:t>tempo excluído não pode ser utilizado em outro regime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5CFEEE2-BDE6-DA16-F38A-1A9D8AA2C31C}"/>
              </a:ext>
            </a:extLst>
          </p:cNvPr>
          <p:cNvSpPr/>
          <p:nvPr/>
        </p:nvSpPr>
        <p:spPr>
          <a:xfrm>
            <a:off x="225732" y="6135835"/>
            <a:ext cx="7557819" cy="4634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b="1" dirty="0">
                <a:solidFill>
                  <a:srgbClr val="FFFF00"/>
                </a:solidFill>
              </a:rPr>
              <a:t>ANEXO I: É PARA O RPPS DA UNIÃO E PARA OS RPPS QUE SEGUIRAM AS MESMAS REGRAS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A1F5DF60-2BD7-F7A3-29B7-8F59EF283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0141" y="4446349"/>
            <a:ext cx="17145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850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2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A152C-68E8-F131-225F-96FD0D15B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42049FF-1838-925E-938C-F0654EFD8453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8D312A8-A9E8-C1D6-3566-725B9DCCBAE0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F4771C9-6982-4EF8-B4EA-B658AA728B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5A8E6CA-C74B-D7BF-E3A4-999AFBD3721D}"/>
              </a:ext>
            </a:extLst>
          </p:cNvPr>
          <p:cNvSpPr txBox="1"/>
          <p:nvPr/>
        </p:nvSpPr>
        <p:spPr>
          <a:xfrm>
            <a:off x="-1" y="1040301"/>
            <a:ext cx="4761571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9º, § 8º, Anexo I e art. 10, § 1º, Anexo II: como fica o cálculo da média relativo ao tempo em que não havia contribuição para o RPPS ou que o servidor se afastou mas era considerado de efetivo exercício?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315EFB7-E56C-5ABA-C43D-E106C8BC2F13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CCF30E8-EF6B-065D-8C10-5F60E386D5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5183FB9-4AA9-B6C1-23F9-039AADA1AC3C}"/>
              </a:ext>
            </a:extLst>
          </p:cNvPr>
          <p:cNvSpPr/>
          <p:nvPr/>
        </p:nvSpPr>
        <p:spPr>
          <a:xfrm>
            <a:off x="4761570" y="1168709"/>
            <a:ext cx="6652234" cy="202785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A base de cálculo será o subsídio ou remuneração do cargo na época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8CC3084E-D7B5-2513-C622-AED7C2130142}"/>
              </a:ext>
            </a:extLst>
          </p:cNvPr>
          <p:cNvSpPr/>
          <p:nvPr/>
        </p:nvSpPr>
        <p:spPr>
          <a:xfrm>
            <a:off x="5135840" y="4503009"/>
            <a:ext cx="6193799" cy="4634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b="1" dirty="0">
                <a:solidFill>
                  <a:srgbClr val="FFFF00"/>
                </a:solidFill>
              </a:rPr>
              <a:t>ANEXO I: É PARA O RPPS DA UNIÃO E PARA OS RPPS QUE SEGUIRAM AS MESMAS REGRAS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2F4915CA-05B6-7C7E-B01B-AD290783ED6D}"/>
              </a:ext>
            </a:extLst>
          </p:cNvPr>
          <p:cNvSpPr/>
          <p:nvPr/>
        </p:nvSpPr>
        <p:spPr>
          <a:xfrm>
            <a:off x="5135840" y="5092870"/>
            <a:ext cx="6063702" cy="4634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b="1" dirty="0">
                <a:solidFill>
                  <a:srgbClr val="FFFF00"/>
                </a:solidFill>
              </a:rPr>
              <a:t>ANEXO II: É PARA O RPPS DO ENTE QUE NÃO FEZ REFORMA</a:t>
            </a:r>
          </a:p>
        </p:txBody>
      </p:sp>
    </p:spTree>
    <p:extLst>
      <p:ext uri="{BB962C8B-B14F-4D97-AF65-F5344CB8AC3E}">
        <p14:creationId xmlns:p14="http://schemas.microsoft.com/office/powerpoint/2010/main" val="38131236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0D3AC-60A4-8FC6-CD58-BBF7BEA8F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82A48E7B-4CB0-A5B7-7C52-9EC56E486247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D00EF33-01FF-322A-9CB5-C028BF081ABE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B35A3F7-77B5-B97B-5760-45D82D4C7C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CC15F0E-55B8-E62B-B167-DE29FA8DBDE4}"/>
              </a:ext>
            </a:extLst>
          </p:cNvPr>
          <p:cNvSpPr txBox="1"/>
          <p:nvPr/>
        </p:nvSpPr>
        <p:spPr>
          <a:xfrm>
            <a:off x="0" y="1040301"/>
            <a:ext cx="440473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9º, § 14, Anexo I:  o valor da média ficou maior que o valor da remuneração ou subsídio atual. Pode “Arnaldo”?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A353BE1D-8281-A85B-0835-50C1811A15D8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9D7186F1-F24B-29AA-17B0-1C4DC66D5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1ADA257-8D78-4331-94D7-44F4EF3FF85C}"/>
              </a:ext>
            </a:extLst>
          </p:cNvPr>
          <p:cNvSpPr/>
          <p:nvPr/>
        </p:nvSpPr>
        <p:spPr>
          <a:xfrm>
            <a:off x="4404732" y="1065065"/>
            <a:ext cx="7621156" cy="37079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/>
              <a:t>Art. 40 CF </a:t>
            </a:r>
          </a:p>
          <a:p>
            <a:r>
              <a:rPr lang="pt-BR" sz="2000" b="1" dirty="0"/>
              <a:t>§ 2º Os proventos de aposentadoria e as pensões, por ocasião de sua concessão, não poderão exceder a remuneração do respectivo servidor, no cargo efetivo em que se deu a aposentadoria ou que serviu de referência para a concessão da pensão.    (Redação dada pela EC nº 20, de 1998)</a:t>
            </a:r>
          </a:p>
          <a:p>
            <a:endParaRPr lang="pt-BR" sz="2000" b="1" dirty="0"/>
          </a:p>
          <a:p>
            <a:r>
              <a:rPr lang="pt-BR" sz="2000" b="1" dirty="0"/>
              <a:t>§ 2º Os proventos de aposentadoria não poderão ser inferiores ao valor mínimo a que se refere o § 2º do art. 201 ou superiores ao limite máximo estabelecido para o Regime Geral de Previdência Social, observado o disposto nos §§ 14 a 16.        (Redação dada pela EC nº 103, de 2019)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D1DB9DF-3080-C757-C94B-3814F2B82A51}"/>
              </a:ext>
            </a:extLst>
          </p:cNvPr>
          <p:cNvSpPr/>
          <p:nvPr/>
        </p:nvSpPr>
        <p:spPr>
          <a:xfrm>
            <a:off x="225732" y="4938139"/>
            <a:ext cx="10291624" cy="103261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FF0000"/>
                </a:solidFill>
              </a:rPr>
              <a:t>§ 14.  O valor dos proventos iniciais calculados conforme este artigo pode ser superior à remuneração ou subsídio do cargo efetivo em que se der a aposentadoria, observado o disposto no § 1º (limitação ao teto do RGPS se for vinculado </a:t>
            </a:r>
            <a:r>
              <a:rPr lang="pt-BR" sz="2000" b="1" dirty="0" err="1">
                <a:solidFill>
                  <a:srgbClr val="FF0000"/>
                </a:solidFill>
              </a:rPr>
              <a:t>aoRPC</a:t>
            </a:r>
            <a:r>
              <a:rPr lang="pt-BR" sz="20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976C798-4B13-B3C2-E79A-1A9193BABB99}"/>
              </a:ext>
            </a:extLst>
          </p:cNvPr>
          <p:cNvSpPr/>
          <p:nvPr/>
        </p:nvSpPr>
        <p:spPr>
          <a:xfrm>
            <a:off x="225732" y="6135835"/>
            <a:ext cx="7557819" cy="4634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b="1" dirty="0">
                <a:solidFill>
                  <a:srgbClr val="FFFF00"/>
                </a:solidFill>
              </a:rPr>
              <a:t>ANEXO I: É PARA O RPPS DA UNIÃO E PARA OS RPPS QUE SEGUIRAM AS MESMAS REGRAS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1D0C111C-4FF0-E204-4B3C-FE29C5C442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9919" y="4824242"/>
            <a:ext cx="1372597" cy="131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6820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0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826BD-3CB1-9B7D-A611-F774936CD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B049B06E-D11C-7AD1-FCAB-C4557162B7D1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E23BF32-D4D4-8FA2-126D-82BB4B8214D6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3E30DE-C472-7215-563B-329771E30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52D4133-0077-6CE5-754D-0D9C9E1A1E36}"/>
              </a:ext>
            </a:extLst>
          </p:cNvPr>
          <p:cNvSpPr txBox="1"/>
          <p:nvPr/>
        </p:nvSpPr>
        <p:spPr>
          <a:xfrm>
            <a:off x="0" y="1040301"/>
            <a:ext cx="440473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7º, § 4º, Anexo II:  ingressei antes da EC 20, posso ter o acréscimo de 17% (magistrado, TC, MP, professor) ou de 20% (professora)?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1350A80-CA88-0953-09A2-C86C5B1F0EC5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5A1BAF5-7CAC-E001-3879-C63BAF641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779230DC-FDDF-EC70-7D1A-3370803F9FE8}"/>
              </a:ext>
            </a:extLst>
          </p:cNvPr>
          <p:cNvSpPr/>
          <p:nvPr/>
        </p:nvSpPr>
        <p:spPr>
          <a:xfrm>
            <a:off x="4957623" y="2468600"/>
            <a:ext cx="6681486" cy="19207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800" b="1" dirty="0"/>
              <a:t>Aplicam-se apenas aos proventos do segurado que implementar todos os requisitos para a regra do art. 2º da EC 41 antes da reforma local</a:t>
            </a:r>
          </a:p>
        </p:txBody>
      </p:sp>
    </p:spTree>
    <p:extLst>
      <p:ext uri="{BB962C8B-B14F-4D97-AF65-F5344CB8AC3E}">
        <p14:creationId xmlns:p14="http://schemas.microsoft.com/office/powerpoint/2010/main" val="39280252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5DE67-561A-5A0B-3C1E-17D349546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AC73C693-CF44-7802-AD02-9E8F67492F28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EDBEA93-886C-7375-386B-8489F11AB002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349602B-914E-49CF-B206-EC22D0249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4E68317-88DA-06EE-BA23-0BD6B8EE781B}"/>
              </a:ext>
            </a:extLst>
          </p:cNvPr>
          <p:cNvSpPr txBox="1"/>
          <p:nvPr/>
        </p:nvSpPr>
        <p:spPr>
          <a:xfrm>
            <a:off x="0" y="1040301"/>
            <a:ext cx="4404732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15, § 3º, Anexo II :  meu ente não fez a reforma da previdência, então tem que me pagar abono de permanência e qual o valor? </a:t>
            </a:r>
          </a:p>
          <a:p>
            <a:endParaRPr lang="pt-BR" sz="3200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 revogação do § 2º do art. 12 do Anexo I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2078FF89-736F-74A2-1A76-0658DC2070DE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3D91A63-57BC-7E85-6965-B8FCF7402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CB1B96C6-9C27-5C8D-0980-DD1DB8A09D21}"/>
              </a:ext>
            </a:extLst>
          </p:cNvPr>
          <p:cNvSpPr/>
          <p:nvPr/>
        </p:nvSpPr>
        <p:spPr>
          <a:xfrm>
            <a:off x="4834960" y="1183570"/>
            <a:ext cx="6681486" cy="21692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800" b="1" dirty="0"/>
              <a:t>A lei do ente pode estabelecer critérios para concessão e valores do abono de permanência (no máximo igual ao da contribuição)</a:t>
            </a:r>
          </a:p>
          <a:p>
            <a:r>
              <a:rPr lang="pt-BR" sz="28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(art. 40, § 19 da CF)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9659245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34680-3EBC-8134-C393-B82008EF2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4E23D00-A989-4CF7-A0EB-EBEF36664482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5EC5B70-BDD8-B3AE-14C7-D37F2E337EA9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466952F-F30A-CBAC-A687-57FB8A7EBB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F528AC1-5919-CADF-1455-EA5DE87C949C}"/>
              </a:ext>
            </a:extLst>
          </p:cNvPr>
          <p:cNvSpPr txBox="1"/>
          <p:nvPr/>
        </p:nvSpPr>
        <p:spPr>
          <a:xfrm>
            <a:off x="0" y="1040301"/>
            <a:ext cx="440473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ANEXO IX:</a:t>
            </a:r>
          </a:p>
          <a:p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Estou emitindo a CTC conforme </a:t>
            </a:r>
            <a:r>
              <a:rPr lang="pt-BR" sz="32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ex-segurado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do meu RPPS pediu. Aonde informo o CNPJ do órgão a qual se destina?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5003D67-0AC5-9D94-E41E-207DD51F0348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3E911E0-D52C-3B8C-D8F0-3F8D646F8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3624F8E5-C894-B550-7608-1B93567BB1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368326"/>
            <a:ext cx="2982674" cy="2350584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148943A7-0574-FBAF-A5D5-27B7DCFB29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9718" y="1065065"/>
            <a:ext cx="6286500" cy="3124200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5136307E-1EA9-3FDA-3EB3-2241674E2354}"/>
              </a:ext>
            </a:extLst>
          </p:cNvPr>
          <p:cNvSpPr/>
          <p:nvPr/>
        </p:nvSpPr>
        <p:spPr>
          <a:xfrm>
            <a:off x="8443379" y="3571752"/>
            <a:ext cx="2642839" cy="707043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9769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29054-DAE9-EAE4-0B76-1F889C768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B3BA1FA3-7F4F-169E-EEF8-9DD41023B13F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EB74A73-2B96-43E4-2841-B0CEC17FD09E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6B4AC93-F404-347D-209F-2D7D9BD5C1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6D5AC4D-1ECB-F735-E479-F5486573E514}"/>
              </a:ext>
            </a:extLst>
          </p:cNvPr>
          <p:cNvSpPr txBox="1"/>
          <p:nvPr/>
        </p:nvSpPr>
        <p:spPr>
          <a:xfrm>
            <a:off x="0" y="1040301"/>
            <a:ext cx="440473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12: infelizmente, tive faltas esse mês, e estão querendo cobrar minha contribuição pelo valor da remuneração integral do cargo. Está certo? 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F6855CB-D012-F08C-9F54-75EA51D0BB69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A7E3724-E746-3EB0-C276-BDEBBD397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510" y="139090"/>
            <a:ext cx="1380368" cy="80635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1D94A1A-CFDC-B468-5670-E8B3F8EAE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5785" y="2645978"/>
            <a:ext cx="7941463" cy="152399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41967E27-4CB2-6FE8-E828-238DFDD023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3439" y="4726384"/>
            <a:ext cx="15525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6842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7B326-C1E9-530B-0505-434481DDA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561B46ED-0853-9E96-07EC-B558BDF51075}"/>
              </a:ext>
            </a:extLst>
          </p:cNvPr>
          <p:cNvSpPr/>
          <p:nvPr/>
        </p:nvSpPr>
        <p:spPr>
          <a:xfrm>
            <a:off x="774583" y="1639230"/>
            <a:ext cx="10642833" cy="1213028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5F2B91C-CFCA-A9D6-606F-D4B0127AB0A4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B73C6E3-C240-F5AD-DCF7-74064D1C97C7}"/>
              </a:ext>
            </a:extLst>
          </p:cNvPr>
          <p:cNvSpPr txBox="1"/>
          <p:nvPr/>
        </p:nvSpPr>
        <p:spPr>
          <a:xfrm>
            <a:off x="-1109167" y="139090"/>
            <a:ext cx="1219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Próximas alterações na Portaria 1467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85BAD9C-1853-86EC-D44B-40BDBD1E6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DCDE9FA-61E7-C59D-1CF3-238D230DBDD7}"/>
              </a:ext>
            </a:extLst>
          </p:cNvPr>
          <p:cNvSpPr txBox="1"/>
          <p:nvPr/>
        </p:nvSpPr>
        <p:spPr>
          <a:xfrm>
            <a:off x="1077285" y="1707135"/>
            <a:ext cx="100374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Graduação futuramente da certificação em básica, média e avançada 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5B2DE27-1D52-76E0-EBBF-0289B6B90004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1280EDFA-DCBF-AF2A-BC7A-361063408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8D306C86-0D78-A147-9241-356072FCC6CF}"/>
              </a:ext>
            </a:extLst>
          </p:cNvPr>
          <p:cNvSpPr/>
          <p:nvPr/>
        </p:nvSpPr>
        <p:spPr>
          <a:xfrm>
            <a:off x="774583" y="3102247"/>
            <a:ext cx="10642833" cy="1213028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AB443E9-BFEC-07FE-608C-0BC7B662FB4E}"/>
              </a:ext>
            </a:extLst>
          </p:cNvPr>
          <p:cNvSpPr txBox="1"/>
          <p:nvPr/>
        </p:nvSpPr>
        <p:spPr>
          <a:xfrm>
            <a:off x="1077285" y="3170152"/>
            <a:ext cx="100374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Previsão expressa da atividade de acompanhamento dos RPPS junto com os TC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0E199DA5-C6F7-6FC0-C0CD-C1728B4A9FEA}"/>
              </a:ext>
            </a:extLst>
          </p:cNvPr>
          <p:cNvSpPr/>
          <p:nvPr/>
        </p:nvSpPr>
        <p:spPr>
          <a:xfrm>
            <a:off x="-528505" y="3409263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588503DA-4586-12E1-B59F-4CB7BAFB7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353" y="4606859"/>
            <a:ext cx="2095500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5215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3E126-3753-9759-4210-55AC46E42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AutoShape 45">
            <a:extLst>
              <a:ext uri="{FF2B5EF4-FFF2-40B4-BE49-F238E27FC236}">
                <a16:creationId xmlns:a16="http://schemas.microsoft.com/office/drawing/2014/main" id="{D5CE6CCE-365B-5F9F-7967-B740D7FBDF1E}"/>
              </a:ext>
            </a:extLst>
          </p:cNvPr>
          <p:cNvSpPr/>
          <p:nvPr/>
        </p:nvSpPr>
        <p:spPr>
          <a:xfrm flipH="1">
            <a:off x="9195834" y="2603844"/>
            <a:ext cx="2207" cy="631728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C8A2D41-CD79-076A-35C6-EBBABB416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9941" y="434784"/>
            <a:ext cx="1104902" cy="105467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6D690CDA-4812-48FA-C97C-F91BA8E23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4079" y="441737"/>
            <a:ext cx="916872" cy="104077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0C7A646-1FF2-FB79-E8B4-311169309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1862" y="1559476"/>
            <a:ext cx="1012370" cy="968983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F75C4D64-AA72-39AD-2969-897355B943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3616" y="441737"/>
            <a:ext cx="990616" cy="104077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89C7100C-C35C-3089-090C-BF901E10FF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8377" y="1603664"/>
            <a:ext cx="1009416" cy="924795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D75979B8-8BD9-D82F-001B-C1FE8A681E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1939" y="1569022"/>
            <a:ext cx="1102904" cy="959437"/>
          </a:xfrm>
          <a:prstGeom prst="rect">
            <a:avLst/>
          </a:prstGeom>
        </p:spPr>
      </p:pic>
      <p:sp>
        <p:nvSpPr>
          <p:cNvPr id="12" name="AutoShape 2">
            <a:extLst>
              <a:ext uri="{FF2B5EF4-FFF2-40B4-BE49-F238E27FC236}">
                <a16:creationId xmlns:a16="http://schemas.microsoft.com/office/drawing/2014/main" id="{61CC473F-4C4A-BEFA-BDD8-995DF46D4B3E}"/>
              </a:ext>
            </a:extLst>
          </p:cNvPr>
          <p:cNvSpPr/>
          <p:nvPr/>
        </p:nvSpPr>
        <p:spPr>
          <a:xfrm flipV="1">
            <a:off x="2673112" y="2113772"/>
            <a:ext cx="3862591" cy="9525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grpSp>
        <p:nvGrpSpPr>
          <p:cNvPr id="14" name="Group 3">
            <a:extLst>
              <a:ext uri="{FF2B5EF4-FFF2-40B4-BE49-F238E27FC236}">
                <a16:creationId xmlns:a16="http://schemas.microsoft.com/office/drawing/2014/main" id="{BD3414F0-5634-D035-0F80-556BA5B5C92C}"/>
              </a:ext>
            </a:extLst>
          </p:cNvPr>
          <p:cNvGrpSpPr/>
          <p:nvPr/>
        </p:nvGrpSpPr>
        <p:grpSpPr>
          <a:xfrm>
            <a:off x="5882282" y="1549591"/>
            <a:ext cx="1465339" cy="640786"/>
            <a:chOff x="0" y="0"/>
            <a:chExt cx="1059744" cy="463421"/>
          </a:xfrm>
        </p:grpSpPr>
        <p:sp>
          <p:nvSpPr>
            <p:cNvPr id="16" name="Freeform 4">
              <a:extLst>
                <a:ext uri="{FF2B5EF4-FFF2-40B4-BE49-F238E27FC236}">
                  <a16:creationId xmlns:a16="http://schemas.microsoft.com/office/drawing/2014/main" id="{04982AD7-899A-4FBA-5BC8-20B9E10E15DA}"/>
                </a:ext>
              </a:extLst>
            </p:cNvPr>
            <p:cNvSpPr/>
            <p:nvPr/>
          </p:nvSpPr>
          <p:spPr>
            <a:xfrm>
              <a:off x="0" y="0"/>
              <a:ext cx="1059744" cy="463421"/>
            </a:xfrm>
            <a:custGeom>
              <a:avLst/>
              <a:gdLst/>
              <a:ahLst/>
              <a:cxnLst/>
              <a:rect l="l" t="t" r="r" b="b"/>
              <a:pathLst>
                <a:path w="1059744" h="463421">
                  <a:moveTo>
                    <a:pt x="36984" y="0"/>
                  </a:moveTo>
                  <a:lnTo>
                    <a:pt x="1022761" y="0"/>
                  </a:lnTo>
                  <a:cubicBezTo>
                    <a:pt x="1043186" y="0"/>
                    <a:pt x="1059744" y="16558"/>
                    <a:pt x="1059744" y="36984"/>
                  </a:cubicBezTo>
                  <a:lnTo>
                    <a:pt x="1059744" y="426437"/>
                  </a:lnTo>
                  <a:cubicBezTo>
                    <a:pt x="1059744" y="446863"/>
                    <a:pt x="1043186" y="463421"/>
                    <a:pt x="1022761" y="463421"/>
                  </a:cubicBezTo>
                  <a:lnTo>
                    <a:pt x="36984" y="463421"/>
                  </a:lnTo>
                  <a:cubicBezTo>
                    <a:pt x="16558" y="463421"/>
                    <a:pt x="0" y="446863"/>
                    <a:pt x="0" y="426437"/>
                  </a:cubicBezTo>
                  <a:lnTo>
                    <a:pt x="0" y="36984"/>
                  </a:lnTo>
                  <a:cubicBezTo>
                    <a:pt x="0" y="16558"/>
                    <a:pt x="16558" y="0"/>
                    <a:pt x="36984" y="0"/>
                  </a:cubicBezTo>
                  <a:close/>
                </a:path>
              </a:pathLst>
            </a:custGeom>
            <a:solidFill>
              <a:srgbClr val="172C3F"/>
            </a:solid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35831B3B-8882-AAAD-E612-143A9DB472DA}"/>
                </a:ext>
              </a:extLst>
            </p:cNvPr>
            <p:cNvSpPr txBox="1"/>
            <p:nvPr/>
          </p:nvSpPr>
          <p:spPr>
            <a:xfrm>
              <a:off x="0" y="-28575"/>
              <a:ext cx="1059744" cy="4919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20" name="Freeform 6">
            <a:extLst>
              <a:ext uri="{FF2B5EF4-FFF2-40B4-BE49-F238E27FC236}">
                <a16:creationId xmlns:a16="http://schemas.microsoft.com/office/drawing/2014/main" id="{092D97C6-2D6D-7093-5C82-9E0884F1FB51}"/>
              </a:ext>
            </a:extLst>
          </p:cNvPr>
          <p:cNvSpPr/>
          <p:nvPr/>
        </p:nvSpPr>
        <p:spPr>
          <a:xfrm>
            <a:off x="6400977" y="1482511"/>
            <a:ext cx="542686" cy="441611"/>
          </a:xfrm>
          <a:custGeom>
            <a:avLst/>
            <a:gdLst/>
            <a:ahLst/>
            <a:cxnLst/>
            <a:rect l="l" t="t" r="r" b="b"/>
            <a:pathLst>
              <a:path w="542686" h="441611">
                <a:moveTo>
                  <a:pt x="0" y="0"/>
                </a:moveTo>
                <a:lnTo>
                  <a:pt x="542686" y="0"/>
                </a:lnTo>
                <a:lnTo>
                  <a:pt x="542686" y="441611"/>
                </a:lnTo>
                <a:lnTo>
                  <a:pt x="0" y="44161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 dirty="0"/>
          </a:p>
        </p:txBody>
      </p:sp>
      <p:grpSp>
        <p:nvGrpSpPr>
          <p:cNvPr id="21" name="Group 7">
            <a:extLst>
              <a:ext uri="{FF2B5EF4-FFF2-40B4-BE49-F238E27FC236}">
                <a16:creationId xmlns:a16="http://schemas.microsoft.com/office/drawing/2014/main" id="{AE072B0E-35CB-425F-CCC3-CE131BBAA2D7}"/>
              </a:ext>
            </a:extLst>
          </p:cNvPr>
          <p:cNvGrpSpPr/>
          <p:nvPr/>
        </p:nvGrpSpPr>
        <p:grpSpPr>
          <a:xfrm>
            <a:off x="1940443" y="1549591"/>
            <a:ext cx="1465339" cy="640786"/>
            <a:chOff x="0" y="0"/>
            <a:chExt cx="1059744" cy="463421"/>
          </a:xfrm>
        </p:grpSpPr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7FA6A27C-6362-391C-74AF-3FE5DBDA8308}"/>
                </a:ext>
              </a:extLst>
            </p:cNvPr>
            <p:cNvSpPr/>
            <p:nvPr/>
          </p:nvSpPr>
          <p:spPr>
            <a:xfrm>
              <a:off x="0" y="0"/>
              <a:ext cx="1059744" cy="463421"/>
            </a:xfrm>
            <a:custGeom>
              <a:avLst/>
              <a:gdLst/>
              <a:ahLst/>
              <a:cxnLst/>
              <a:rect l="l" t="t" r="r" b="b"/>
              <a:pathLst>
                <a:path w="1059744" h="463421">
                  <a:moveTo>
                    <a:pt x="36984" y="0"/>
                  </a:moveTo>
                  <a:lnTo>
                    <a:pt x="1022761" y="0"/>
                  </a:lnTo>
                  <a:cubicBezTo>
                    <a:pt x="1043186" y="0"/>
                    <a:pt x="1059744" y="16558"/>
                    <a:pt x="1059744" y="36984"/>
                  </a:cubicBezTo>
                  <a:lnTo>
                    <a:pt x="1059744" y="426437"/>
                  </a:lnTo>
                  <a:cubicBezTo>
                    <a:pt x="1059744" y="446863"/>
                    <a:pt x="1043186" y="463421"/>
                    <a:pt x="1022761" y="463421"/>
                  </a:cubicBezTo>
                  <a:lnTo>
                    <a:pt x="36984" y="463421"/>
                  </a:lnTo>
                  <a:cubicBezTo>
                    <a:pt x="16558" y="463421"/>
                    <a:pt x="0" y="446863"/>
                    <a:pt x="0" y="426437"/>
                  </a:cubicBezTo>
                  <a:lnTo>
                    <a:pt x="0" y="36984"/>
                  </a:lnTo>
                  <a:cubicBezTo>
                    <a:pt x="0" y="16558"/>
                    <a:pt x="16558" y="0"/>
                    <a:pt x="36984" y="0"/>
                  </a:cubicBezTo>
                  <a:close/>
                </a:path>
              </a:pathLst>
            </a:custGeom>
            <a:solidFill>
              <a:srgbClr val="172C3F"/>
            </a:solid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23" name="TextBox 9">
              <a:extLst>
                <a:ext uri="{FF2B5EF4-FFF2-40B4-BE49-F238E27FC236}">
                  <a16:creationId xmlns:a16="http://schemas.microsoft.com/office/drawing/2014/main" id="{8EF9C4DE-68D5-2621-1049-E7B3EBB8B330}"/>
                </a:ext>
              </a:extLst>
            </p:cNvPr>
            <p:cNvSpPr txBox="1"/>
            <p:nvPr/>
          </p:nvSpPr>
          <p:spPr>
            <a:xfrm>
              <a:off x="0" y="-28575"/>
              <a:ext cx="1059744" cy="4919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24" name="Freeform 10">
            <a:extLst>
              <a:ext uri="{FF2B5EF4-FFF2-40B4-BE49-F238E27FC236}">
                <a16:creationId xmlns:a16="http://schemas.microsoft.com/office/drawing/2014/main" id="{277D32A3-D16A-F7F6-F239-2997999998D2}"/>
              </a:ext>
            </a:extLst>
          </p:cNvPr>
          <p:cNvSpPr/>
          <p:nvPr/>
        </p:nvSpPr>
        <p:spPr>
          <a:xfrm>
            <a:off x="2401769" y="1482511"/>
            <a:ext cx="542686" cy="441611"/>
          </a:xfrm>
          <a:custGeom>
            <a:avLst/>
            <a:gdLst/>
            <a:ahLst/>
            <a:cxnLst/>
            <a:rect l="l" t="t" r="r" b="b"/>
            <a:pathLst>
              <a:path w="542686" h="441611">
                <a:moveTo>
                  <a:pt x="0" y="0"/>
                </a:moveTo>
                <a:lnTo>
                  <a:pt x="542686" y="0"/>
                </a:lnTo>
                <a:lnTo>
                  <a:pt x="542686" y="441611"/>
                </a:lnTo>
                <a:lnTo>
                  <a:pt x="0" y="44161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 dirty="0"/>
          </a:p>
        </p:txBody>
      </p:sp>
      <p:sp>
        <p:nvSpPr>
          <p:cNvPr id="25" name="AutoShape 11">
            <a:extLst>
              <a:ext uri="{FF2B5EF4-FFF2-40B4-BE49-F238E27FC236}">
                <a16:creationId xmlns:a16="http://schemas.microsoft.com/office/drawing/2014/main" id="{7B665569-3AFB-67D7-B695-A70A6ACB913A}"/>
              </a:ext>
            </a:extLst>
          </p:cNvPr>
          <p:cNvSpPr/>
          <p:nvPr/>
        </p:nvSpPr>
        <p:spPr>
          <a:xfrm>
            <a:off x="4722554" y="2113772"/>
            <a:ext cx="5048" cy="938415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B5BC801-44C6-154F-2FFE-8976D502152A}"/>
              </a:ext>
            </a:extLst>
          </p:cNvPr>
          <p:cNvGrpSpPr/>
          <p:nvPr/>
        </p:nvGrpSpPr>
        <p:grpSpPr>
          <a:xfrm>
            <a:off x="96129" y="3182423"/>
            <a:ext cx="1581775" cy="773666"/>
            <a:chOff x="0" y="0"/>
            <a:chExt cx="2109033" cy="1031555"/>
          </a:xfrm>
        </p:grpSpPr>
        <p:grpSp>
          <p:nvGrpSpPr>
            <p:cNvPr id="27" name="Group 13">
              <a:extLst>
                <a:ext uri="{FF2B5EF4-FFF2-40B4-BE49-F238E27FC236}">
                  <a16:creationId xmlns:a16="http://schemas.microsoft.com/office/drawing/2014/main" id="{8BDF85F3-6C00-6CBA-851B-2D3700048BC3}"/>
                </a:ext>
              </a:extLst>
            </p:cNvPr>
            <p:cNvGrpSpPr/>
            <p:nvPr/>
          </p:nvGrpSpPr>
          <p:grpSpPr>
            <a:xfrm>
              <a:off x="0" y="126193"/>
              <a:ext cx="2109033" cy="905362"/>
              <a:chOff x="0" y="0"/>
              <a:chExt cx="1059744" cy="454925"/>
            </a:xfrm>
          </p:grpSpPr>
          <p:sp>
            <p:nvSpPr>
              <p:cNvPr id="30" name="Freeform 14">
                <a:extLst>
                  <a:ext uri="{FF2B5EF4-FFF2-40B4-BE49-F238E27FC236}">
                    <a16:creationId xmlns:a16="http://schemas.microsoft.com/office/drawing/2014/main" id="{60EE4F64-A80A-56B7-A1D1-ADBC077ED282}"/>
                  </a:ext>
                </a:extLst>
              </p:cNvPr>
              <p:cNvSpPr/>
              <p:nvPr/>
            </p:nvSpPr>
            <p:spPr>
              <a:xfrm>
                <a:off x="0" y="0"/>
                <a:ext cx="1059744" cy="454925"/>
              </a:xfrm>
              <a:custGeom>
                <a:avLst/>
                <a:gdLst/>
                <a:ahLst/>
                <a:cxnLst/>
                <a:rect l="l" t="t" r="r" b="b"/>
                <a:pathLst>
                  <a:path w="1059744" h="454925">
                    <a:moveTo>
                      <a:pt x="36984" y="0"/>
                    </a:moveTo>
                    <a:lnTo>
                      <a:pt x="1022761" y="0"/>
                    </a:lnTo>
                    <a:cubicBezTo>
                      <a:pt x="1043186" y="0"/>
                      <a:pt x="1059744" y="16558"/>
                      <a:pt x="1059744" y="36984"/>
                    </a:cubicBezTo>
                    <a:lnTo>
                      <a:pt x="1059744" y="417942"/>
                    </a:lnTo>
                    <a:cubicBezTo>
                      <a:pt x="1059744" y="438367"/>
                      <a:pt x="1043186" y="454925"/>
                      <a:pt x="1022761" y="454925"/>
                    </a:cubicBezTo>
                    <a:lnTo>
                      <a:pt x="36984" y="454925"/>
                    </a:lnTo>
                    <a:cubicBezTo>
                      <a:pt x="16558" y="454925"/>
                      <a:pt x="0" y="438367"/>
                      <a:pt x="0" y="417942"/>
                    </a:cubicBezTo>
                    <a:lnTo>
                      <a:pt x="0" y="36984"/>
                    </a:lnTo>
                    <a:cubicBezTo>
                      <a:pt x="0" y="16558"/>
                      <a:pt x="16558" y="0"/>
                      <a:pt x="36984" y="0"/>
                    </a:cubicBezTo>
                    <a:close/>
                  </a:path>
                </a:pathLst>
              </a:custGeom>
              <a:solidFill>
                <a:srgbClr val="172C3F"/>
              </a:solidFill>
            </p:spPr>
            <p:txBody>
              <a:bodyPr/>
              <a:lstStyle/>
              <a:p>
                <a:endParaRPr lang="pt-BR" dirty="0"/>
              </a:p>
            </p:txBody>
          </p:sp>
          <p:sp>
            <p:nvSpPr>
              <p:cNvPr id="31" name="TextBox 15">
                <a:extLst>
                  <a:ext uri="{FF2B5EF4-FFF2-40B4-BE49-F238E27FC236}">
                    <a16:creationId xmlns:a16="http://schemas.microsoft.com/office/drawing/2014/main" id="{631E784B-F161-BE6F-2930-C321934BA644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059744" cy="483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59"/>
                  </a:lnSpc>
                  <a:spcBef>
                    <a:spcPct val="0"/>
                  </a:spcBef>
                </a:pPr>
                <a:endParaRPr dirty="0"/>
              </a:p>
            </p:txBody>
          </p:sp>
        </p:grp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59CB536-4153-69D5-B951-19DA126564EC}"/>
                </a:ext>
              </a:extLst>
            </p:cNvPr>
            <p:cNvSpPr/>
            <p:nvPr/>
          </p:nvSpPr>
          <p:spPr>
            <a:xfrm>
              <a:off x="663978" y="0"/>
              <a:ext cx="781077" cy="635602"/>
            </a:xfrm>
            <a:custGeom>
              <a:avLst/>
              <a:gdLst/>
              <a:ahLst/>
              <a:cxnLst/>
              <a:rect l="l" t="t" r="r" b="b"/>
              <a:pathLst>
                <a:path w="781077" h="635602">
                  <a:moveTo>
                    <a:pt x="0" y="0"/>
                  </a:moveTo>
                  <a:lnTo>
                    <a:pt x="781077" y="0"/>
                  </a:lnTo>
                  <a:lnTo>
                    <a:pt x="781077" y="635602"/>
                  </a:lnTo>
                  <a:lnTo>
                    <a:pt x="0" y="6356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29" name="TextBox 17">
              <a:extLst>
                <a:ext uri="{FF2B5EF4-FFF2-40B4-BE49-F238E27FC236}">
                  <a16:creationId xmlns:a16="http://schemas.microsoft.com/office/drawing/2014/main" id="{77CF7D2C-2826-A0D0-93A6-84F1AA8A9F44}"/>
                </a:ext>
              </a:extLst>
            </p:cNvPr>
            <p:cNvSpPr txBox="1"/>
            <p:nvPr/>
          </p:nvSpPr>
          <p:spPr>
            <a:xfrm>
              <a:off x="270995" y="557306"/>
              <a:ext cx="1447499" cy="2958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</a:pPr>
              <a:r>
                <a:rPr lang="en-US" sz="1295" dirty="0">
                  <a:solidFill>
                    <a:srgbClr val="FFFFFF"/>
                  </a:solidFill>
                  <a:latin typeface="Open Sans Bold"/>
                </a:rPr>
                <a:t>COPAJURE</a:t>
              </a:r>
            </a:p>
          </p:txBody>
        </p:sp>
      </p:grpSp>
      <p:grpSp>
        <p:nvGrpSpPr>
          <p:cNvPr id="32" name="Group 18">
            <a:extLst>
              <a:ext uri="{FF2B5EF4-FFF2-40B4-BE49-F238E27FC236}">
                <a16:creationId xmlns:a16="http://schemas.microsoft.com/office/drawing/2014/main" id="{7D0FB60E-CD08-9D38-D8E7-75CB052FC13B}"/>
              </a:ext>
            </a:extLst>
          </p:cNvPr>
          <p:cNvGrpSpPr/>
          <p:nvPr/>
        </p:nvGrpSpPr>
        <p:grpSpPr>
          <a:xfrm>
            <a:off x="3952138" y="3180593"/>
            <a:ext cx="5325627" cy="764112"/>
            <a:chOff x="0" y="0"/>
            <a:chExt cx="7100836" cy="1018816"/>
          </a:xfrm>
        </p:grpSpPr>
        <p:grpSp>
          <p:nvGrpSpPr>
            <p:cNvPr id="33" name="Group 19">
              <a:extLst>
                <a:ext uri="{FF2B5EF4-FFF2-40B4-BE49-F238E27FC236}">
                  <a16:creationId xmlns:a16="http://schemas.microsoft.com/office/drawing/2014/main" id="{481EA3FE-3B21-B3DF-F11F-057DF7EF15A6}"/>
                </a:ext>
              </a:extLst>
            </p:cNvPr>
            <p:cNvGrpSpPr/>
            <p:nvPr/>
          </p:nvGrpSpPr>
          <p:grpSpPr>
            <a:xfrm>
              <a:off x="0" y="96547"/>
              <a:ext cx="2109033" cy="922270"/>
              <a:chOff x="0" y="0"/>
              <a:chExt cx="1059744" cy="463421"/>
            </a:xfrm>
          </p:grpSpPr>
          <p:sp>
            <p:nvSpPr>
              <p:cNvPr id="46" name="Freeform 20">
                <a:extLst>
                  <a:ext uri="{FF2B5EF4-FFF2-40B4-BE49-F238E27FC236}">
                    <a16:creationId xmlns:a16="http://schemas.microsoft.com/office/drawing/2014/main" id="{427E277F-190A-F7C0-325F-01CFB8C89751}"/>
                  </a:ext>
                </a:extLst>
              </p:cNvPr>
              <p:cNvSpPr/>
              <p:nvPr/>
            </p:nvSpPr>
            <p:spPr>
              <a:xfrm>
                <a:off x="0" y="0"/>
                <a:ext cx="1059744" cy="463421"/>
              </a:xfrm>
              <a:custGeom>
                <a:avLst/>
                <a:gdLst/>
                <a:ahLst/>
                <a:cxnLst/>
                <a:rect l="l" t="t" r="r" b="b"/>
                <a:pathLst>
                  <a:path w="1059744" h="463421">
                    <a:moveTo>
                      <a:pt x="36984" y="0"/>
                    </a:moveTo>
                    <a:lnTo>
                      <a:pt x="1022761" y="0"/>
                    </a:lnTo>
                    <a:cubicBezTo>
                      <a:pt x="1043186" y="0"/>
                      <a:pt x="1059744" y="16558"/>
                      <a:pt x="1059744" y="36984"/>
                    </a:cubicBezTo>
                    <a:lnTo>
                      <a:pt x="1059744" y="426437"/>
                    </a:lnTo>
                    <a:cubicBezTo>
                      <a:pt x="1059744" y="446863"/>
                      <a:pt x="1043186" y="463421"/>
                      <a:pt x="1022761" y="463421"/>
                    </a:cubicBezTo>
                    <a:lnTo>
                      <a:pt x="36984" y="463421"/>
                    </a:lnTo>
                    <a:cubicBezTo>
                      <a:pt x="16558" y="463421"/>
                      <a:pt x="0" y="446863"/>
                      <a:pt x="0" y="426437"/>
                    </a:cubicBezTo>
                    <a:lnTo>
                      <a:pt x="0" y="36984"/>
                    </a:lnTo>
                    <a:cubicBezTo>
                      <a:pt x="0" y="16558"/>
                      <a:pt x="16558" y="0"/>
                      <a:pt x="36984" y="0"/>
                    </a:cubicBezTo>
                    <a:close/>
                  </a:path>
                </a:pathLst>
              </a:custGeom>
              <a:solidFill>
                <a:srgbClr val="172C3F"/>
              </a:solidFill>
            </p:spPr>
            <p:txBody>
              <a:bodyPr/>
              <a:lstStyle/>
              <a:p>
                <a:endParaRPr lang="pt-BR" dirty="0"/>
              </a:p>
            </p:txBody>
          </p:sp>
          <p:sp>
            <p:nvSpPr>
              <p:cNvPr id="47" name="TextBox 21">
                <a:extLst>
                  <a:ext uri="{FF2B5EF4-FFF2-40B4-BE49-F238E27FC236}">
                    <a16:creationId xmlns:a16="http://schemas.microsoft.com/office/drawing/2014/main" id="{926242C0-0672-1B2D-39BC-6ED0971F28E3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059744" cy="4919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59"/>
                  </a:lnSpc>
                  <a:spcBef>
                    <a:spcPct val="0"/>
                  </a:spcBef>
                </a:pPr>
                <a:endParaRPr dirty="0"/>
              </a:p>
            </p:txBody>
          </p:sp>
        </p:grp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9F7B6E1-E63E-687E-24A7-FDF37A8197B2}"/>
                </a:ext>
              </a:extLst>
            </p:cNvPr>
            <p:cNvSpPr/>
            <p:nvPr/>
          </p:nvSpPr>
          <p:spPr>
            <a:xfrm>
              <a:off x="663978" y="0"/>
              <a:ext cx="781077" cy="635602"/>
            </a:xfrm>
            <a:custGeom>
              <a:avLst/>
              <a:gdLst/>
              <a:ahLst/>
              <a:cxnLst/>
              <a:rect l="l" t="t" r="r" b="b"/>
              <a:pathLst>
                <a:path w="781077" h="635602">
                  <a:moveTo>
                    <a:pt x="0" y="0"/>
                  </a:moveTo>
                  <a:lnTo>
                    <a:pt x="781077" y="0"/>
                  </a:lnTo>
                  <a:lnTo>
                    <a:pt x="781077" y="635602"/>
                  </a:lnTo>
                  <a:lnTo>
                    <a:pt x="0" y="6356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35" name="TextBox 23">
              <a:extLst>
                <a:ext uri="{FF2B5EF4-FFF2-40B4-BE49-F238E27FC236}">
                  <a16:creationId xmlns:a16="http://schemas.microsoft.com/office/drawing/2014/main" id="{DDB58FBA-8DAB-6456-0C77-B394DD006CDA}"/>
                </a:ext>
              </a:extLst>
            </p:cNvPr>
            <p:cNvSpPr txBox="1"/>
            <p:nvPr/>
          </p:nvSpPr>
          <p:spPr>
            <a:xfrm>
              <a:off x="330767" y="597502"/>
              <a:ext cx="1447499" cy="2958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</a:pPr>
              <a:r>
                <a:rPr lang="en-US" sz="1295" dirty="0">
                  <a:solidFill>
                    <a:srgbClr val="FFFFFF"/>
                  </a:solidFill>
                  <a:latin typeface="Open Sans Bold"/>
                </a:rPr>
                <a:t>ATUÁRIA</a:t>
              </a:r>
            </a:p>
          </p:txBody>
        </p:sp>
        <p:grpSp>
          <p:nvGrpSpPr>
            <p:cNvPr id="36" name="Group 24">
              <a:extLst>
                <a:ext uri="{FF2B5EF4-FFF2-40B4-BE49-F238E27FC236}">
                  <a16:creationId xmlns:a16="http://schemas.microsoft.com/office/drawing/2014/main" id="{6FA9D6BD-D175-9B5C-24F2-015232042FDC}"/>
                </a:ext>
              </a:extLst>
            </p:cNvPr>
            <p:cNvGrpSpPr/>
            <p:nvPr/>
          </p:nvGrpSpPr>
          <p:grpSpPr>
            <a:xfrm>
              <a:off x="4991803" y="96547"/>
              <a:ext cx="2109033" cy="922270"/>
              <a:chOff x="0" y="0"/>
              <a:chExt cx="1059744" cy="463421"/>
            </a:xfrm>
          </p:grpSpPr>
          <p:sp>
            <p:nvSpPr>
              <p:cNvPr id="44" name="Freeform 25">
                <a:extLst>
                  <a:ext uri="{FF2B5EF4-FFF2-40B4-BE49-F238E27FC236}">
                    <a16:creationId xmlns:a16="http://schemas.microsoft.com/office/drawing/2014/main" id="{FA4376EA-BBE8-EF7D-498B-0FD4A3669D73}"/>
                  </a:ext>
                </a:extLst>
              </p:cNvPr>
              <p:cNvSpPr/>
              <p:nvPr/>
            </p:nvSpPr>
            <p:spPr>
              <a:xfrm>
                <a:off x="0" y="0"/>
                <a:ext cx="1059744" cy="463421"/>
              </a:xfrm>
              <a:custGeom>
                <a:avLst/>
                <a:gdLst/>
                <a:ahLst/>
                <a:cxnLst/>
                <a:rect l="l" t="t" r="r" b="b"/>
                <a:pathLst>
                  <a:path w="1059744" h="463421">
                    <a:moveTo>
                      <a:pt x="36984" y="0"/>
                    </a:moveTo>
                    <a:lnTo>
                      <a:pt x="1022761" y="0"/>
                    </a:lnTo>
                    <a:cubicBezTo>
                      <a:pt x="1043186" y="0"/>
                      <a:pt x="1059744" y="16558"/>
                      <a:pt x="1059744" y="36984"/>
                    </a:cubicBezTo>
                    <a:lnTo>
                      <a:pt x="1059744" y="426437"/>
                    </a:lnTo>
                    <a:cubicBezTo>
                      <a:pt x="1059744" y="446863"/>
                      <a:pt x="1043186" y="463421"/>
                      <a:pt x="1022761" y="463421"/>
                    </a:cubicBezTo>
                    <a:lnTo>
                      <a:pt x="36984" y="463421"/>
                    </a:lnTo>
                    <a:cubicBezTo>
                      <a:pt x="16558" y="463421"/>
                      <a:pt x="0" y="446863"/>
                      <a:pt x="0" y="426437"/>
                    </a:cubicBezTo>
                    <a:lnTo>
                      <a:pt x="0" y="36984"/>
                    </a:lnTo>
                    <a:cubicBezTo>
                      <a:pt x="0" y="16558"/>
                      <a:pt x="16558" y="0"/>
                      <a:pt x="36984" y="0"/>
                    </a:cubicBezTo>
                    <a:close/>
                  </a:path>
                </a:pathLst>
              </a:custGeom>
              <a:solidFill>
                <a:srgbClr val="172C3F"/>
              </a:solidFill>
            </p:spPr>
            <p:txBody>
              <a:bodyPr/>
              <a:lstStyle/>
              <a:p>
                <a:endParaRPr lang="pt-BR" dirty="0"/>
              </a:p>
            </p:txBody>
          </p:sp>
          <p:sp>
            <p:nvSpPr>
              <p:cNvPr id="45" name="TextBox 26">
                <a:extLst>
                  <a:ext uri="{FF2B5EF4-FFF2-40B4-BE49-F238E27FC236}">
                    <a16:creationId xmlns:a16="http://schemas.microsoft.com/office/drawing/2014/main" id="{13908B87-971E-03C3-9885-EB5E94A9BF37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059744" cy="4919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59"/>
                  </a:lnSpc>
                  <a:spcBef>
                    <a:spcPct val="0"/>
                  </a:spcBef>
                </a:pPr>
                <a:endParaRPr dirty="0"/>
              </a:p>
            </p:txBody>
          </p:sp>
        </p:grp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1934B909-5B6D-BADB-7660-DF79B4C53CB1}"/>
                </a:ext>
              </a:extLst>
            </p:cNvPr>
            <p:cNvSpPr/>
            <p:nvPr/>
          </p:nvSpPr>
          <p:spPr>
            <a:xfrm>
              <a:off x="5655781" y="0"/>
              <a:ext cx="781077" cy="635602"/>
            </a:xfrm>
            <a:custGeom>
              <a:avLst/>
              <a:gdLst/>
              <a:ahLst/>
              <a:cxnLst/>
              <a:rect l="l" t="t" r="r" b="b"/>
              <a:pathLst>
                <a:path w="781077" h="635602">
                  <a:moveTo>
                    <a:pt x="0" y="0"/>
                  </a:moveTo>
                  <a:lnTo>
                    <a:pt x="781077" y="0"/>
                  </a:lnTo>
                  <a:lnTo>
                    <a:pt x="781077" y="635602"/>
                  </a:lnTo>
                  <a:lnTo>
                    <a:pt x="0" y="6356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38" name="TextBox 28">
              <a:extLst>
                <a:ext uri="{FF2B5EF4-FFF2-40B4-BE49-F238E27FC236}">
                  <a16:creationId xmlns:a16="http://schemas.microsoft.com/office/drawing/2014/main" id="{B3508008-52CA-0981-F7AA-10C218D7D259}"/>
                </a:ext>
              </a:extLst>
            </p:cNvPr>
            <p:cNvSpPr txBox="1"/>
            <p:nvPr/>
          </p:nvSpPr>
          <p:spPr>
            <a:xfrm>
              <a:off x="5077210" y="518460"/>
              <a:ext cx="1924158" cy="4953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75"/>
                </a:lnSpc>
              </a:pPr>
              <a:r>
                <a:rPr lang="en-US" sz="1125" dirty="0">
                  <a:solidFill>
                    <a:srgbClr val="FFFFFF"/>
                  </a:solidFill>
                  <a:latin typeface="Open Sans Bold"/>
                </a:rPr>
                <a:t>CERTIFICAÇÃO PROFISSIONAL</a:t>
              </a:r>
            </a:p>
          </p:txBody>
        </p:sp>
        <p:grpSp>
          <p:nvGrpSpPr>
            <p:cNvPr id="39" name="Group 29">
              <a:extLst>
                <a:ext uri="{FF2B5EF4-FFF2-40B4-BE49-F238E27FC236}">
                  <a16:creationId xmlns:a16="http://schemas.microsoft.com/office/drawing/2014/main" id="{D71A89FF-450A-C517-6CFC-9CC0ED8BDB09}"/>
                </a:ext>
              </a:extLst>
            </p:cNvPr>
            <p:cNvGrpSpPr/>
            <p:nvPr/>
          </p:nvGrpSpPr>
          <p:grpSpPr>
            <a:xfrm>
              <a:off x="2457787" y="96547"/>
              <a:ext cx="2109033" cy="922270"/>
              <a:chOff x="0" y="0"/>
              <a:chExt cx="1059744" cy="463421"/>
            </a:xfrm>
          </p:grpSpPr>
          <p:sp>
            <p:nvSpPr>
              <p:cNvPr id="42" name="Freeform 30">
                <a:extLst>
                  <a:ext uri="{FF2B5EF4-FFF2-40B4-BE49-F238E27FC236}">
                    <a16:creationId xmlns:a16="http://schemas.microsoft.com/office/drawing/2014/main" id="{2D5FA979-3E60-643A-9E60-40971677E1FC}"/>
                  </a:ext>
                </a:extLst>
              </p:cNvPr>
              <p:cNvSpPr/>
              <p:nvPr/>
            </p:nvSpPr>
            <p:spPr>
              <a:xfrm>
                <a:off x="0" y="0"/>
                <a:ext cx="1059744" cy="463421"/>
              </a:xfrm>
              <a:custGeom>
                <a:avLst/>
                <a:gdLst/>
                <a:ahLst/>
                <a:cxnLst/>
                <a:rect l="l" t="t" r="r" b="b"/>
                <a:pathLst>
                  <a:path w="1059744" h="463421">
                    <a:moveTo>
                      <a:pt x="36984" y="0"/>
                    </a:moveTo>
                    <a:lnTo>
                      <a:pt x="1022761" y="0"/>
                    </a:lnTo>
                    <a:cubicBezTo>
                      <a:pt x="1043186" y="0"/>
                      <a:pt x="1059744" y="16558"/>
                      <a:pt x="1059744" y="36984"/>
                    </a:cubicBezTo>
                    <a:lnTo>
                      <a:pt x="1059744" y="426437"/>
                    </a:lnTo>
                    <a:cubicBezTo>
                      <a:pt x="1059744" y="446863"/>
                      <a:pt x="1043186" y="463421"/>
                      <a:pt x="1022761" y="463421"/>
                    </a:cubicBezTo>
                    <a:lnTo>
                      <a:pt x="36984" y="463421"/>
                    </a:lnTo>
                    <a:cubicBezTo>
                      <a:pt x="16558" y="463421"/>
                      <a:pt x="0" y="446863"/>
                      <a:pt x="0" y="426437"/>
                    </a:cubicBezTo>
                    <a:lnTo>
                      <a:pt x="0" y="36984"/>
                    </a:lnTo>
                    <a:cubicBezTo>
                      <a:pt x="0" y="16558"/>
                      <a:pt x="16558" y="0"/>
                      <a:pt x="36984" y="0"/>
                    </a:cubicBezTo>
                    <a:close/>
                  </a:path>
                </a:pathLst>
              </a:custGeom>
              <a:solidFill>
                <a:srgbClr val="172C3F"/>
              </a:solidFill>
            </p:spPr>
            <p:txBody>
              <a:bodyPr/>
              <a:lstStyle/>
              <a:p>
                <a:endParaRPr lang="pt-BR" dirty="0"/>
              </a:p>
            </p:txBody>
          </p:sp>
          <p:sp>
            <p:nvSpPr>
              <p:cNvPr id="43" name="TextBox 31">
                <a:extLst>
                  <a:ext uri="{FF2B5EF4-FFF2-40B4-BE49-F238E27FC236}">
                    <a16:creationId xmlns:a16="http://schemas.microsoft.com/office/drawing/2014/main" id="{B5A34F28-49EE-E8CC-80A6-AAD1465CA295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059744" cy="4919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59"/>
                  </a:lnSpc>
                  <a:spcBef>
                    <a:spcPct val="0"/>
                  </a:spcBef>
                </a:pPr>
                <a:endParaRPr dirty="0"/>
              </a:p>
            </p:txBody>
          </p:sp>
        </p:grpSp>
        <p:sp>
          <p:nvSpPr>
            <p:cNvPr id="40" name="Freeform 32">
              <a:extLst>
                <a:ext uri="{FF2B5EF4-FFF2-40B4-BE49-F238E27FC236}">
                  <a16:creationId xmlns:a16="http://schemas.microsoft.com/office/drawing/2014/main" id="{3DFA18E6-E5A2-350C-0869-00914263E752}"/>
                </a:ext>
              </a:extLst>
            </p:cNvPr>
            <p:cNvSpPr/>
            <p:nvPr/>
          </p:nvSpPr>
          <p:spPr>
            <a:xfrm>
              <a:off x="3121765" y="0"/>
              <a:ext cx="781077" cy="635602"/>
            </a:xfrm>
            <a:custGeom>
              <a:avLst/>
              <a:gdLst/>
              <a:ahLst/>
              <a:cxnLst/>
              <a:rect l="l" t="t" r="r" b="b"/>
              <a:pathLst>
                <a:path w="781077" h="635602">
                  <a:moveTo>
                    <a:pt x="0" y="0"/>
                  </a:moveTo>
                  <a:lnTo>
                    <a:pt x="781077" y="0"/>
                  </a:lnTo>
                  <a:lnTo>
                    <a:pt x="781077" y="635602"/>
                  </a:lnTo>
                  <a:lnTo>
                    <a:pt x="0" y="6356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41" name="TextBox 33">
              <a:extLst>
                <a:ext uri="{FF2B5EF4-FFF2-40B4-BE49-F238E27FC236}">
                  <a16:creationId xmlns:a16="http://schemas.microsoft.com/office/drawing/2014/main" id="{06EB860F-0DAF-F67E-0D8C-538ADDD6B08B}"/>
                </a:ext>
              </a:extLst>
            </p:cNvPr>
            <p:cNvSpPr txBox="1"/>
            <p:nvPr/>
          </p:nvSpPr>
          <p:spPr>
            <a:xfrm>
              <a:off x="2465339" y="611211"/>
              <a:ext cx="2079867" cy="2958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</a:pPr>
              <a:r>
                <a:rPr lang="en-US" sz="1295" dirty="0">
                  <a:solidFill>
                    <a:srgbClr val="FFFFFF"/>
                  </a:solidFill>
                  <a:latin typeface="Open Sans Bold"/>
                </a:rPr>
                <a:t>PRÓ - GESTÃO</a:t>
              </a:r>
            </a:p>
          </p:txBody>
        </p:sp>
      </p:grpSp>
      <p:grpSp>
        <p:nvGrpSpPr>
          <p:cNvPr id="48" name="Group 34">
            <a:extLst>
              <a:ext uri="{FF2B5EF4-FFF2-40B4-BE49-F238E27FC236}">
                <a16:creationId xmlns:a16="http://schemas.microsoft.com/office/drawing/2014/main" id="{51AA31C3-9F72-4376-6CCC-227597DB3A99}"/>
              </a:ext>
            </a:extLst>
          </p:cNvPr>
          <p:cNvGrpSpPr/>
          <p:nvPr/>
        </p:nvGrpSpPr>
        <p:grpSpPr>
          <a:xfrm>
            <a:off x="2024133" y="3182423"/>
            <a:ext cx="1581775" cy="764112"/>
            <a:chOff x="0" y="0"/>
            <a:chExt cx="2109033" cy="1018816"/>
          </a:xfrm>
        </p:grpSpPr>
        <p:grpSp>
          <p:nvGrpSpPr>
            <p:cNvPr id="49" name="Group 35">
              <a:extLst>
                <a:ext uri="{FF2B5EF4-FFF2-40B4-BE49-F238E27FC236}">
                  <a16:creationId xmlns:a16="http://schemas.microsoft.com/office/drawing/2014/main" id="{29C70282-F343-AFA1-E13D-810CB98BC317}"/>
                </a:ext>
              </a:extLst>
            </p:cNvPr>
            <p:cNvGrpSpPr/>
            <p:nvPr/>
          </p:nvGrpSpPr>
          <p:grpSpPr>
            <a:xfrm>
              <a:off x="0" y="96547"/>
              <a:ext cx="2109033" cy="922270"/>
              <a:chOff x="0" y="0"/>
              <a:chExt cx="1059744" cy="463421"/>
            </a:xfrm>
          </p:grpSpPr>
          <p:sp>
            <p:nvSpPr>
              <p:cNvPr id="52" name="Freeform 36">
                <a:extLst>
                  <a:ext uri="{FF2B5EF4-FFF2-40B4-BE49-F238E27FC236}">
                    <a16:creationId xmlns:a16="http://schemas.microsoft.com/office/drawing/2014/main" id="{136D654F-D815-FA2D-9567-0CFFB6AB52AD}"/>
                  </a:ext>
                </a:extLst>
              </p:cNvPr>
              <p:cNvSpPr/>
              <p:nvPr/>
            </p:nvSpPr>
            <p:spPr>
              <a:xfrm>
                <a:off x="0" y="0"/>
                <a:ext cx="1059744" cy="463421"/>
              </a:xfrm>
              <a:custGeom>
                <a:avLst/>
                <a:gdLst/>
                <a:ahLst/>
                <a:cxnLst/>
                <a:rect l="l" t="t" r="r" b="b"/>
                <a:pathLst>
                  <a:path w="1059744" h="463421">
                    <a:moveTo>
                      <a:pt x="36984" y="0"/>
                    </a:moveTo>
                    <a:lnTo>
                      <a:pt x="1022761" y="0"/>
                    </a:lnTo>
                    <a:cubicBezTo>
                      <a:pt x="1043186" y="0"/>
                      <a:pt x="1059744" y="16558"/>
                      <a:pt x="1059744" y="36984"/>
                    </a:cubicBezTo>
                    <a:lnTo>
                      <a:pt x="1059744" y="426437"/>
                    </a:lnTo>
                    <a:cubicBezTo>
                      <a:pt x="1059744" y="446863"/>
                      <a:pt x="1043186" y="463421"/>
                      <a:pt x="1022761" y="463421"/>
                    </a:cubicBezTo>
                    <a:lnTo>
                      <a:pt x="36984" y="463421"/>
                    </a:lnTo>
                    <a:cubicBezTo>
                      <a:pt x="16558" y="463421"/>
                      <a:pt x="0" y="446863"/>
                      <a:pt x="0" y="426437"/>
                    </a:cubicBezTo>
                    <a:lnTo>
                      <a:pt x="0" y="36984"/>
                    </a:lnTo>
                    <a:cubicBezTo>
                      <a:pt x="0" y="16558"/>
                      <a:pt x="16558" y="0"/>
                      <a:pt x="36984" y="0"/>
                    </a:cubicBezTo>
                    <a:close/>
                  </a:path>
                </a:pathLst>
              </a:custGeom>
              <a:solidFill>
                <a:srgbClr val="172C3F"/>
              </a:solidFill>
            </p:spPr>
            <p:txBody>
              <a:bodyPr/>
              <a:lstStyle/>
              <a:p>
                <a:endParaRPr lang="pt-BR" dirty="0"/>
              </a:p>
            </p:txBody>
          </p:sp>
          <p:sp>
            <p:nvSpPr>
              <p:cNvPr id="53" name="TextBox 37">
                <a:extLst>
                  <a:ext uri="{FF2B5EF4-FFF2-40B4-BE49-F238E27FC236}">
                    <a16:creationId xmlns:a16="http://schemas.microsoft.com/office/drawing/2014/main" id="{3EC3829E-A00A-B8B1-EF95-7CFCB13A3DA9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059744" cy="4919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59"/>
                  </a:lnSpc>
                  <a:spcBef>
                    <a:spcPct val="0"/>
                  </a:spcBef>
                </a:pPr>
                <a:endParaRPr dirty="0"/>
              </a:p>
            </p:txBody>
          </p:sp>
        </p:grp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578031CE-1654-D612-95DF-73214DB9BB43}"/>
                </a:ext>
              </a:extLst>
            </p:cNvPr>
            <p:cNvSpPr/>
            <p:nvPr/>
          </p:nvSpPr>
          <p:spPr>
            <a:xfrm>
              <a:off x="663978" y="0"/>
              <a:ext cx="781077" cy="635602"/>
            </a:xfrm>
            <a:custGeom>
              <a:avLst/>
              <a:gdLst/>
              <a:ahLst/>
              <a:cxnLst/>
              <a:rect l="l" t="t" r="r" b="b"/>
              <a:pathLst>
                <a:path w="781077" h="635602">
                  <a:moveTo>
                    <a:pt x="0" y="0"/>
                  </a:moveTo>
                  <a:lnTo>
                    <a:pt x="781077" y="0"/>
                  </a:lnTo>
                  <a:lnTo>
                    <a:pt x="781077" y="635602"/>
                  </a:lnTo>
                  <a:lnTo>
                    <a:pt x="0" y="6356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51" name="TextBox 39">
              <a:extLst>
                <a:ext uri="{FF2B5EF4-FFF2-40B4-BE49-F238E27FC236}">
                  <a16:creationId xmlns:a16="http://schemas.microsoft.com/office/drawing/2014/main" id="{BCB5F727-8BF8-1E0E-A040-D848B89D4507}"/>
                </a:ext>
              </a:extLst>
            </p:cNvPr>
            <p:cNvSpPr txBox="1"/>
            <p:nvPr/>
          </p:nvSpPr>
          <p:spPr>
            <a:xfrm>
              <a:off x="330767" y="597502"/>
              <a:ext cx="1447499" cy="2958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13"/>
                </a:lnSpc>
              </a:pPr>
              <a:r>
                <a:rPr lang="en-US" sz="1295" dirty="0">
                  <a:solidFill>
                    <a:srgbClr val="FFFFFF"/>
                  </a:solidFill>
                  <a:latin typeface="Open Sans Bold"/>
                </a:rPr>
                <a:t>COMPREV</a:t>
              </a:r>
            </a:p>
          </p:txBody>
        </p:sp>
      </p:grpSp>
      <p:sp>
        <p:nvSpPr>
          <p:cNvPr id="54" name="AutoShape 40">
            <a:extLst>
              <a:ext uri="{FF2B5EF4-FFF2-40B4-BE49-F238E27FC236}">
                <a16:creationId xmlns:a16="http://schemas.microsoft.com/office/drawing/2014/main" id="{4EF5D9EF-3F26-B02F-C718-6CFEB1AC6E7F}"/>
              </a:ext>
            </a:extLst>
          </p:cNvPr>
          <p:cNvSpPr/>
          <p:nvPr/>
        </p:nvSpPr>
        <p:spPr>
          <a:xfrm flipH="1">
            <a:off x="861626" y="2560249"/>
            <a:ext cx="7612036" cy="0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55" name="AutoShape 41">
            <a:extLst>
              <a:ext uri="{FF2B5EF4-FFF2-40B4-BE49-F238E27FC236}">
                <a16:creationId xmlns:a16="http://schemas.microsoft.com/office/drawing/2014/main" id="{04940F34-7EDF-730A-F820-55ADEF92266C}"/>
              </a:ext>
            </a:extLst>
          </p:cNvPr>
          <p:cNvSpPr/>
          <p:nvPr/>
        </p:nvSpPr>
        <p:spPr>
          <a:xfrm>
            <a:off x="861626" y="2560249"/>
            <a:ext cx="0" cy="631728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56" name="AutoShape 42">
            <a:extLst>
              <a:ext uri="{FF2B5EF4-FFF2-40B4-BE49-F238E27FC236}">
                <a16:creationId xmlns:a16="http://schemas.microsoft.com/office/drawing/2014/main" id="{82CDFD23-C47D-6D15-B544-C4EBE67F0404}"/>
              </a:ext>
            </a:extLst>
          </p:cNvPr>
          <p:cNvSpPr/>
          <p:nvPr/>
        </p:nvSpPr>
        <p:spPr>
          <a:xfrm>
            <a:off x="2799598" y="2584062"/>
            <a:ext cx="0" cy="607916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57" name="AutoShape 43">
            <a:extLst>
              <a:ext uri="{FF2B5EF4-FFF2-40B4-BE49-F238E27FC236}">
                <a16:creationId xmlns:a16="http://schemas.microsoft.com/office/drawing/2014/main" id="{5291BC57-A8B8-ED4D-6FF5-F847A47E10C6}"/>
              </a:ext>
            </a:extLst>
          </p:cNvPr>
          <p:cNvSpPr/>
          <p:nvPr/>
        </p:nvSpPr>
        <p:spPr>
          <a:xfrm>
            <a:off x="4727603" y="2584062"/>
            <a:ext cx="0" cy="607916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58" name="AutoShape 44">
            <a:extLst>
              <a:ext uri="{FF2B5EF4-FFF2-40B4-BE49-F238E27FC236}">
                <a16:creationId xmlns:a16="http://schemas.microsoft.com/office/drawing/2014/main" id="{510240C6-3BB4-81B3-EAE3-6E2AAC1A0C89}"/>
              </a:ext>
            </a:extLst>
          </p:cNvPr>
          <p:cNvSpPr/>
          <p:nvPr/>
        </p:nvSpPr>
        <p:spPr>
          <a:xfrm>
            <a:off x="6570943" y="2584062"/>
            <a:ext cx="0" cy="607916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60" name="TextBox 46">
            <a:extLst>
              <a:ext uri="{FF2B5EF4-FFF2-40B4-BE49-F238E27FC236}">
                <a16:creationId xmlns:a16="http://schemas.microsoft.com/office/drawing/2014/main" id="{482C7137-267B-F3A6-7BFE-D228AB05754E}"/>
              </a:ext>
            </a:extLst>
          </p:cNvPr>
          <p:cNvSpPr txBox="1"/>
          <p:nvPr/>
        </p:nvSpPr>
        <p:spPr>
          <a:xfrm>
            <a:off x="6112096" y="1905072"/>
            <a:ext cx="1005711" cy="2024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20"/>
              </a:lnSpc>
            </a:pPr>
            <a:r>
              <a:rPr lang="en-US" sz="1229" dirty="0">
                <a:solidFill>
                  <a:srgbClr val="FFFFFF"/>
                </a:solidFill>
                <a:latin typeface="Open Sans Bold"/>
              </a:rPr>
              <a:t>CONAPREV</a:t>
            </a:r>
          </a:p>
        </p:txBody>
      </p:sp>
      <p:sp>
        <p:nvSpPr>
          <p:cNvPr id="61" name="TextBox 47">
            <a:extLst>
              <a:ext uri="{FF2B5EF4-FFF2-40B4-BE49-F238E27FC236}">
                <a16:creationId xmlns:a16="http://schemas.microsoft.com/office/drawing/2014/main" id="{77024605-DF6F-C9F6-5068-0D9D8A7A906A}"/>
              </a:ext>
            </a:extLst>
          </p:cNvPr>
          <p:cNvSpPr txBox="1"/>
          <p:nvPr/>
        </p:nvSpPr>
        <p:spPr>
          <a:xfrm>
            <a:off x="2170257" y="1837993"/>
            <a:ext cx="1005711" cy="2024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20"/>
              </a:lnSpc>
            </a:pPr>
            <a:r>
              <a:rPr lang="en-US" sz="1229" dirty="0">
                <a:solidFill>
                  <a:srgbClr val="FFFFFF"/>
                </a:solidFill>
                <a:latin typeface="Open Sans Bold"/>
              </a:rPr>
              <a:t>CNRPPS</a:t>
            </a:r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41103E1B-B1D2-355D-7EC6-190EDE81FE13}"/>
              </a:ext>
            </a:extLst>
          </p:cNvPr>
          <p:cNvSpPr txBox="1"/>
          <p:nvPr/>
        </p:nvSpPr>
        <p:spPr>
          <a:xfrm>
            <a:off x="177355" y="4013239"/>
            <a:ext cx="1500548" cy="9494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pt-BR"/>
            </a:defPPr>
            <a:lvl1pPr algn="ctr">
              <a:lnSpc>
                <a:spcPts val="1513"/>
              </a:lnSpc>
              <a:spcBef>
                <a:spcPct val="0"/>
              </a:spcBef>
              <a:defRPr sz="1081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/>
              <a:t>Comissão Permanente de Acompanhamento de Ações Judiciais Relevantes</a:t>
            </a:r>
          </a:p>
        </p:txBody>
      </p:sp>
      <p:sp>
        <p:nvSpPr>
          <p:cNvPr id="63" name="TextBox 49">
            <a:extLst>
              <a:ext uri="{FF2B5EF4-FFF2-40B4-BE49-F238E27FC236}">
                <a16:creationId xmlns:a16="http://schemas.microsoft.com/office/drawing/2014/main" id="{898C37BB-DA4E-030D-A601-9D430FEC663D}"/>
              </a:ext>
            </a:extLst>
          </p:cNvPr>
          <p:cNvSpPr txBox="1"/>
          <p:nvPr/>
        </p:nvSpPr>
        <p:spPr>
          <a:xfrm>
            <a:off x="2024133" y="4013239"/>
            <a:ext cx="1500548" cy="564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pt-BR"/>
            </a:defPPr>
            <a:lvl1pPr algn="ctr">
              <a:lnSpc>
                <a:spcPts val="1513"/>
              </a:lnSpc>
              <a:spcBef>
                <a:spcPct val="0"/>
              </a:spcBef>
              <a:defRPr sz="1081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/>
              <a:t>Comitê da Compensação Previdenciária.</a:t>
            </a:r>
          </a:p>
        </p:txBody>
      </p:sp>
      <p:sp>
        <p:nvSpPr>
          <p:cNvPr id="64" name="TextBox 50">
            <a:extLst>
              <a:ext uri="{FF2B5EF4-FFF2-40B4-BE49-F238E27FC236}">
                <a16:creationId xmlns:a16="http://schemas.microsoft.com/office/drawing/2014/main" id="{C1D85D8C-E2D2-6D61-1A9F-63F4AB0C2D9E}"/>
              </a:ext>
            </a:extLst>
          </p:cNvPr>
          <p:cNvSpPr txBox="1"/>
          <p:nvPr/>
        </p:nvSpPr>
        <p:spPr>
          <a:xfrm>
            <a:off x="4001695" y="4013239"/>
            <a:ext cx="1500548" cy="757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pt-BR"/>
            </a:defPPr>
            <a:lvl1pPr algn="ctr">
              <a:lnSpc>
                <a:spcPts val="1513"/>
              </a:lnSpc>
              <a:spcBef>
                <a:spcPct val="0"/>
              </a:spcBef>
              <a:defRPr sz="1081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/>
              <a:t>Comissão Permanente de Equilíbrio Financeiro e Atuarial.</a:t>
            </a:r>
          </a:p>
        </p:txBody>
      </p:sp>
      <p:sp>
        <p:nvSpPr>
          <p:cNvPr id="65" name="TextBox 51">
            <a:extLst>
              <a:ext uri="{FF2B5EF4-FFF2-40B4-BE49-F238E27FC236}">
                <a16:creationId xmlns:a16="http://schemas.microsoft.com/office/drawing/2014/main" id="{63EB6216-1149-E0AC-89BC-55C0DF1F373E}"/>
              </a:ext>
            </a:extLst>
          </p:cNvPr>
          <p:cNvSpPr txBox="1"/>
          <p:nvPr/>
        </p:nvSpPr>
        <p:spPr>
          <a:xfrm>
            <a:off x="5820669" y="4013239"/>
            <a:ext cx="1500548" cy="757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pt-BR"/>
            </a:defPPr>
            <a:lvl1pPr algn="ctr">
              <a:lnSpc>
                <a:spcPts val="1513"/>
              </a:lnSpc>
              <a:spcBef>
                <a:spcPct val="0"/>
              </a:spcBef>
              <a:defRPr sz="1081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 err="1"/>
              <a:t>Certificação</a:t>
            </a:r>
            <a:r>
              <a:rPr lang="en-US" dirty="0"/>
              <a:t> Institucional e </a:t>
            </a:r>
            <a:r>
              <a:rPr lang="en-US" dirty="0" err="1"/>
              <a:t>Modernização</a:t>
            </a:r>
            <a:r>
              <a:rPr lang="en-US" dirty="0"/>
              <a:t> da Gestão</a:t>
            </a:r>
          </a:p>
        </p:txBody>
      </p:sp>
      <p:sp>
        <p:nvSpPr>
          <p:cNvPr id="66" name="TextBox 52">
            <a:extLst>
              <a:ext uri="{FF2B5EF4-FFF2-40B4-BE49-F238E27FC236}">
                <a16:creationId xmlns:a16="http://schemas.microsoft.com/office/drawing/2014/main" id="{B10CC469-6BF3-30B3-D933-E38550BEE70C}"/>
              </a:ext>
            </a:extLst>
          </p:cNvPr>
          <p:cNvSpPr txBox="1"/>
          <p:nvPr/>
        </p:nvSpPr>
        <p:spPr>
          <a:xfrm>
            <a:off x="7749472" y="4001855"/>
            <a:ext cx="1500548" cy="757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pt-BR"/>
            </a:defPPr>
            <a:lvl1pPr algn="ctr">
              <a:lnSpc>
                <a:spcPts val="1513"/>
              </a:lnSpc>
              <a:spcBef>
                <a:spcPct val="0"/>
              </a:spcBef>
              <a:defRPr sz="1081" b="1"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dirty="0"/>
              <a:t>Qualificação de dirigentes e membros de conselhos e </a:t>
            </a:r>
            <a:r>
              <a:rPr lang="en-US" dirty="0" err="1"/>
              <a:t>comitê</a:t>
            </a:r>
            <a:endParaRPr lang="en-US" dirty="0"/>
          </a:p>
        </p:txBody>
      </p:sp>
      <p:sp>
        <p:nvSpPr>
          <p:cNvPr id="67" name="AutoShape 53">
            <a:extLst>
              <a:ext uri="{FF2B5EF4-FFF2-40B4-BE49-F238E27FC236}">
                <a16:creationId xmlns:a16="http://schemas.microsoft.com/office/drawing/2014/main" id="{05A0AF74-A9EA-9208-7015-7C117814DCD9}"/>
              </a:ext>
            </a:extLst>
          </p:cNvPr>
          <p:cNvSpPr/>
          <p:nvPr/>
        </p:nvSpPr>
        <p:spPr>
          <a:xfrm flipV="1">
            <a:off x="9385293" y="4380420"/>
            <a:ext cx="0" cy="631728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grpSp>
        <p:nvGrpSpPr>
          <p:cNvPr id="68" name="Group 54">
            <a:extLst>
              <a:ext uri="{FF2B5EF4-FFF2-40B4-BE49-F238E27FC236}">
                <a16:creationId xmlns:a16="http://schemas.microsoft.com/office/drawing/2014/main" id="{E0FFEDFE-FE21-F06E-9233-CF06524B2F52}"/>
              </a:ext>
            </a:extLst>
          </p:cNvPr>
          <p:cNvGrpSpPr/>
          <p:nvPr/>
        </p:nvGrpSpPr>
        <p:grpSpPr>
          <a:xfrm>
            <a:off x="1192397" y="5429375"/>
            <a:ext cx="1465339" cy="640786"/>
            <a:chOff x="0" y="0"/>
            <a:chExt cx="1059744" cy="463421"/>
          </a:xfrm>
        </p:grpSpPr>
        <p:sp>
          <p:nvSpPr>
            <p:cNvPr id="69" name="Freeform 55">
              <a:extLst>
                <a:ext uri="{FF2B5EF4-FFF2-40B4-BE49-F238E27FC236}">
                  <a16:creationId xmlns:a16="http://schemas.microsoft.com/office/drawing/2014/main" id="{7FAFB839-528B-5108-C262-8A070A097836}"/>
                </a:ext>
              </a:extLst>
            </p:cNvPr>
            <p:cNvSpPr/>
            <p:nvPr/>
          </p:nvSpPr>
          <p:spPr>
            <a:xfrm>
              <a:off x="0" y="0"/>
              <a:ext cx="1059744" cy="463421"/>
            </a:xfrm>
            <a:custGeom>
              <a:avLst/>
              <a:gdLst/>
              <a:ahLst/>
              <a:cxnLst/>
              <a:rect l="l" t="t" r="r" b="b"/>
              <a:pathLst>
                <a:path w="1059744" h="463421">
                  <a:moveTo>
                    <a:pt x="36984" y="0"/>
                  </a:moveTo>
                  <a:lnTo>
                    <a:pt x="1022761" y="0"/>
                  </a:lnTo>
                  <a:cubicBezTo>
                    <a:pt x="1043186" y="0"/>
                    <a:pt x="1059744" y="16558"/>
                    <a:pt x="1059744" y="36984"/>
                  </a:cubicBezTo>
                  <a:lnTo>
                    <a:pt x="1059744" y="426437"/>
                  </a:lnTo>
                  <a:cubicBezTo>
                    <a:pt x="1059744" y="446863"/>
                    <a:pt x="1043186" y="463421"/>
                    <a:pt x="1022761" y="463421"/>
                  </a:cubicBezTo>
                  <a:lnTo>
                    <a:pt x="36984" y="463421"/>
                  </a:lnTo>
                  <a:cubicBezTo>
                    <a:pt x="16558" y="463421"/>
                    <a:pt x="0" y="446863"/>
                    <a:pt x="0" y="426437"/>
                  </a:cubicBezTo>
                  <a:lnTo>
                    <a:pt x="0" y="36984"/>
                  </a:lnTo>
                  <a:cubicBezTo>
                    <a:pt x="0" y="16558"/>
                    <a:pt x="16558" y="0"/>
                    <a:pt x="36984" y="0"/>
                  </a:cubicBezTo>
                  <a:close/>
                </a:path>
              </a:pathLst>
            </a:custGeom>
            <a:solidFill>
              <a:srgbClr val="172C3F"/>
            </a:solidFill>
          </p:spPr>
          <p:txBody>
            <a:bodyPr/>
            <a:lstStyle/>
            <a:p>
              <a:endParaRPr lang="pt-BR" dirty="0"/>
            </a:p>
          </p:txBody>
        </p:sp>
        <p:sp>
          <p:nvSpPr>
            <p:cNvPr id="70" name="TextBox 56">
              <a:extLst>
                <a:ext uri="{FF2B5EF4-FFF2-40B4-BE49-F238E27FC236}">
                  <a16:creationId xmlns:a16="http://schemas.microsoft.com/office/drawing/2014/main" id="{FBB4E598-A39F-83B2-2729-B15B0EE46259}"/>
                </a:ext>
              </a:extLst>
            </p:cNvPr>
            <p:cNvSpPr txBox="1"/>
            <p:nvPr/>
          </p:nvSpPr>
          <p:spPr>
            <a:xfrm>
              <a:off x="0" y="-28575"/>
              <a:ext cx="1059744" cy="4919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  <a:endParaRPr dirty="0"/>
            </a:p>
          </p:txBody>
        </p:sp>
      </p:grpSp>
      <p:sp>
        <p:nvSpPr>
          <p:cNvPr id="71" name="Freeform 57">
            <a:extLst>
              <a:ext uri="{FF2B5EF4-FFF2-40B4-BE49-F238E27FC236}">
                <a16:creationId xmlns:a16="http://schemas.microsoft.com/office/drawing/2014/main" id="{9D787A6C-6448-D14E-4B4F-774F13F9F1FE}"/>
              </a:ext>
            </a:extLst>
          </p:cNvPr>
          <p:cNvSpPr/>
          <p:nvPr/>
        </p:nvSpPr>
        <p:spPr>
          <a:xfrm>
            <a:off x="1644425" y="5482782"/>
            <a:ext cx="542686" cy="441611"/>
          </a:xfrm>
          <a:custGeom>
            <a:avLst/>
            <a:gdLst/>
            <a:ahLst/>
            <a:cxnLst/>
            <a:rect l="l" t="t" r="r" b="b"/>
            <a:pathLst>
              <a:path w="542686" h="441611">
                <a:moveTo>
                  <a:pt x="0" y="0"/>
                </a:moveTo>
                <a:lnTo>
                  <a:pt x="542686" y="0"/>
                </a:lnTo>
                <a:lnTo>
                  <a:pt x="542686" y="441611"/>
                </a:lnTo>
                <a:lnTo>
                  <a:pt x="0" y="44161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 dirty="0"/>
          </a:p>
        </p:txBody>
      </p:sp>
      <p:sp>
        <p:nvSpPr>
          <p:cNvPr id="72" name="TextBox 58">
            <a:extLst>
              <a:ext uri="{FF2B5EF4-FFF2-40B4-BE49-F238E27FC236}">
                <a16:creationId xmlns:a16="http://schemas.microsoft.com/office/drawing/2014/main" id="{FBE5792F-E7FC-25E8-A9FD-76B7549EFF81}"/>
              </a:ext>
            </a:extLst>
          </p:cNvPr>
          <p:cNvSpPr txBox="1"/>
          <p:nvPr/>
        </p:nvSpPr>
        <p:spPr>
          <a:xfrm>
            <a:off x="1316451" y="5895723"/>
            <a:ext cx="1235525" cy="160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24"/>
              </a:lnSpc>
            </a:pPr>
            <a:r>
              <a:rPr lang="en-US" sz="946" dirty="0">
                <a:solidFill>
                  <a:srgbClr val="FFFFFF"/>
                </a:solidFill>
                <a:latin typeface="Open Sans Bold"/>
              </a:rPr>
              <a:t>INVESTIMENTOS</a:t>
            </a:r>
          </a:p>
        </p:txBody>
      </p:sp>
      <p:sp>
        <p:nvSpPr>
          <p:cNvPr id="73" name="TextBox 59">
            <a:extLst>
              <a:ext uri="{FF2B5EF4-FFF2-40B4-BE49-F238E27FC236}">
                <a16:creationId xmlns:a16="http://schemas.microsoft.com/office/drawing/2014/main" id="{91D9A208-83E4-128A-D0F5-6FA239F5ABA4}"/>
              </a:ext>
            </a:extLst>
          </p:cNvPr>
          <p:cNvSpPr txBox="1"/>
          <p:nvPr/>
        </p:nvSpPr>
        <p:spPr>
          <a:xfrm>
            <a:off x="602889" y="6184151"/>
            <a:ext cx="2662954" cy="372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13"/>
              </a:lnSpc>
              <a:spcBef>
                <a:spcPct val="0"/>
              </a:spcBef>
            </a:pPr>
            <a:r>
              <a:rPr lang="en-US" sz="1081" b="1" dirty="0">
                <a:solidFill>
                  <a:schemeClr val="bg1"/>
                </a:solidFill>
                <a:latin typeface="Open Sans"/>
              </a:rPr>
              <a:t>Grupo de Trabalho p/ </a:t>
            </a:r>
            <a:r>
              <a:rPr lang="en-US" sz="1081" b="1" dirty="0" err="1">
                <a:solidFill>
                  <a:schemeClr val="bg1"/>
                </a:solidFill>
                <a:latin typeface="Open Sans"/>
              </a:rPr>
              <a:t>elaborar</a:t>
            </a:r>
            <a:r>
              <a:rPr lang="en-US" sz="1081" b="1" dirty="0">
                <a:solidFill>
                  <a:schemeClr val="bg1"/>
                </a:solidFill>
                <a:latin typeface="Open Sans"/>
              </a:rPr>
              <a:t> propostas de revisão das </a:t>
            </a:r>
            <a:r>
              <a:rPr lang="en-US" sz="1081" b="1" dirty="0" err="1">
                <a:solidFill>
                  <a:schemeClr val="bg1"/>
                </a:solidFill>
                <a:latin typeface="Open Sans"/>
              </a:rPr>
              <a:t>normas</a:t>
            </a:r>
            <a:endParaRPr lang="en-US" sz="1081" b="1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74" name="AutoShape 60">
            <a:extLst>
              <a:ext uri="{FF2B5EF4-FFF2-40B4-BE49-F238E27FC236}">
                <a16:creationId xmlns:a16="http://schemas.microsoft.com/office/drawing/2014/main" id="{5B921C9C-21FC-5753-A26A-8B15B67FAA68}"/>
              </a:ext>
            </a:extLst>
          </p:cNvPr>
          <p:cNvSpPr/>
          <p:nvPr/>
        </p:nvSpPr>
        <p:spPr>
          <a:xfrm flipV="1">
            <a:off x="46588" y="4984070"/>
            <a:ext cx="9338705" cy="0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75" name="AutoShape 61">
            <a:extLst>
              <a:ext uri="{FF2B5EF4-FFF2-40B4-BE49-F238E27FC236}">
                <a16:creationId xmlns:a16="http://schemas.microsoft.com/office/drawing/2014/main" id="{B8CC8533-96AD-7AD0-828E-D2DA671091F4}"/>
              </a:ext>
            </a:extLst>
          </p:cNvPr>
          <p:cNvSpPr/>
          <p:nvPr/>
        </p:nvSpPr>
        <p:spPr>
          <a:xfrm flipV="1">
            <a:off x="89848" y="4391804"/>
            <a:ext cx="0" cy="631728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76" name="AutoShape 62">
            <a:extLst>
              <a:ext uri="{FF2B5EF4-FFF2-40B4-BE49-F238E27FC236}">
                <a16:creationId xmlns:a16="http://schemas.microsoft.com/office/drawing/2014/main" id="{9C0959CA-1774-E7E8-4431-576F298E83FA}"/>
              </a:ext>
            </a:extLst>
          </p:cNvPr>
          <p:cNvSpPr/>
          <p:nvPr/>
        </p:nvSpPr>
        <p:spPr>
          <a:xfrm>
            <a:off x="1925067" y="5023532"/>
            <a:ext cx="9299" cy="395370"/>
          </a:xfrm>
          <a:prstGeom prst="line">
            <a:avLst/>
          </a:prstGeom>
          <a:ln w="28575" cap="flat">
            <a:solidFill>
              <a:srgbClr val="172C3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 dirty="0"/>
          </a:p>
        </p:txBody>
      </p:sp>
      <p:sp>
        <p:nvSpPr>
          <p:cNvPr id="77" name="Retângulo 76">
            <a:extLst>
              <a:ext uri="{FF2B5EF4-FFF2-40B4-BE49-F238E27FC236}">
                <a16:creationId xmlns:a16="http://schemas.microsoft.com/office/drawing/2014/main" id="{A47FFE63-E477-8AA4-C647-64B541D54B1B}"/>
              </a:ext>
            </a:extLst>
          </p:cNvPr>
          <p:cNvSpPr/>
          <p:nvPr/>
        </p:nvSpPr>
        <p:spPr>
          <a:xfrm>
            <a:off x="249405" y="289064"/>
            <a:ext cx="8224258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normas gerais dos RPPS são só do MPS?</a:t>
            </a:r>
          </a:p>
        </p:txBody>
      </p:sp>
    </p:spTree>
    <p:extLst>
      <p:ext uri="{BB962C8B-B14F-4D97-AF65-F5344CB8AC3E}">
        <p14:creationId xmlns:p14="http://schemas.microsoft.com/office/powerpoint/2010/main" val="129685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2" grpId="0" animBg="1"/>
      <p:bldP spid="20" grpId="0" animBg="1"/>
      <p:bldP spid="24" grpId="0" animBg="1"/>
      <p:bldP spid="25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 animBg="1"/>
      <p:bldP spid="71" grpId="0" animBg="1"/>
      <p:bldP spid="72" grpId="0"/>
      <p:bldP spid="73" grpId="0"/>
      <p:bldP spid="74" grpId="0" animBg="1"/>
      <p:bldP spid="75" grpId="0" animBg="1"/>
      <p:bldP spid="76" grpId="0" animBg="1"/>
      <p:bldP spid="7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0DAF3-731A-BC4F-5ADF-9462062F4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E3AA0D2-C452-372B-1222-81206DC50EA7}"/>
              </a:ext>
            </a:extLst>
          </p:cNvPr>
          <p:cNvSpPr/>
          <p:nvPr/>
        </p:nvSpPr>
        <p:spPr>
          <a:xfrm>
            <a:off x="774583" y="1639230"/>
            <a:ext cx="10642833" cy="1213028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0644525-4936-0C1F-5199-D10F7EB6857A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131F562-0451-EFDF-5CB9-B28BAA777B79}"/>
              </a:ext>
            </a:extLst>
          </p:cNvPr>
          <p:cNvSpPr txBox="1"/>
          <p:nvPr/>
        </p:nvSpPr>
        <p:spPr>
          <a:xfrm>
            <a:off x="-1109167" y="139090"/>
            <a:ext cx="1219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Próximas alterações na Portaria 1467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0272792-5049-0987-F2DE-8B9960C30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2991732-CA49-1B46-51FE-987655EFBCE2}"/>
              </a:ext>
            </a:extLst>
          </p:cNvPr>
          <p:cNvSpPr txBox="1"/>
          <p:nvPr/>
        </p:nvSpPr>
        <p:spPr>
          <a:xfrm>
            <a:off x="1077285" y="1707135"/>
            <a:ext cx="10037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Quais prazos de envio do </a:t>
            </a:r>
            <a:r>
              <a:rPr lang="pt-BR" sz="32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eSocial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para o CRP?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871F3D3-7386-6056-FB1E-C00AD1C19D37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6EF4F2C-B3DD-6E26-2703-A59A41FD9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52037A40-C60D-1722-C364-3CEE1E17D72B}"/>
              </a:ext>
            </a:extLst>
          </p:cNvPr>
          <p:cNvSpPr/>
          <p:nvPr/>
        </p:nvSpPr>
        <p:spPr>
          <a:xfrm>
            <a:off x="-528505" y="3409263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6FE0C2FE-CFFB-F8DA-FDB5-0C8F166D0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0324" y="3102247"/>
            <a:ext cx="7419975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1575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356C4-2638-DA3D-7177-E571812DB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E65D845-C766-AA9D-CDEA-7D10836F16F9}"/>
              </a:ext>
            </a:extLst>
          </p:cNvPr>
          <p:cNvSpPr/>
          <p:nvPr/>
        </p:nvSpPr>
        <p:spPr>
          <a:xfrm>
            <a:off x="774581" y="1364581"/>
            <a:ext cx="10642833" cy="1213028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5E8727A-76F7-DBE3-5044-3CD0DDE2E50B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1F82882-E401-2D5A-C2C6-2B06982B9B70}"/>
              </a:ext>
            </a:extLst>
          </p:cNvPr>
          <p:cNvSpPr txBox="1"/>
          <p:nvPr/>
        </p:nvSpPr>
        <p:spPr>
          <a:xfrm>
            <a:off x="-1109167" y="139090"/>
            <a:ext cx="1219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Próximas alterações na Portaria 1467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0048F57-69C4-74FE-A891-86386DB7F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99A0844-DB62-AD48-6B1D-51AB6B4D433D}"/>
              </a:ext>
            </a:extLst>
          </p:cNvPr>
          <p:cNvSpPr txBox="1"/>
          <p:nvPr/>
        </p:nvSpPr>
        <p:spPr>
          <a:xfrm>
            <a:off x="1077284" y="1488235"/>
            <a:ext cx="100374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Meus conselheiros estão com dificuldade para se certificarem?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987EE50-FB19-A781-428C-3F9B125241B6}"/>
              </a:ext>
            </a:extLst>
          </p:cNvPr>
          <p:cNvSpPr/>
          <p:nvPr/>
        </p:nvSpPr>
        <p:spPr>
          <a:xfrm>
            <a:off x="-528505" y="1488235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AE0A1D4-7CB9-41BD-FA10-D5D366832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28FD84E0-0401-C4BB-F661-06E5180BC939}"/>
              </a:ext>
            </a:extLst>
          </p:cNvPr>
          <p:cNvSpPr/>
          <p:nvPr/>
        </p:nvSpPr>
        <p:spPr>
          <a:xfrm>
            <a:off x="-528505" y="3409263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37271FA-50B1-856A-3241-203F9CD50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59" y="2840557"/>
            <a:ext cx="10963275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696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21F2A-DFEC-9D4C-E6AE-4979FE48A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EDD6CD14-7348-B80D-EB78-20382CA7A6F1}"/>
              </a:ext>
            </a:extLst>
          </p:cNvPr>
          <p:cNvSpPr/>
          <p:nvPr/>
        </p:nvSpPr>
        <p:spPr>
          <a:xfrm>
            <a:off x="774581" y="1364581"/>
            <a:ext cx="10642833" cy="1213028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FECC4F3-B2D1-548C-3AF2-A83CED336F3F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078A834-C13F-FD90-ADB8-9C0B8375C520}"/>
              </a:ext>
            </a:extLst>
          </p:cNvPr>
          <p:cNvSpPr txBox="1"/>
          <p:nvPr/>
        </p:nvSpPr>
        <p:spPr>
          <a:xfrm>
            <a:off x="-1109167" y="139090"/>
            <a:ext cx="1219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Próximas alterações na Portaria 1467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4A4296B-A99F-FDAA-D615-31A626DE90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3CBF47B-9B1F-C296-B3BE-9CB817CCD66A}"/>
              </a:ext>
            </a:extLst>
          </p:cNvPr>
          <p:cNvSpPr txBox="1"/>
          <p:nvPr/>
        </p:nvSpPr>
        <p:spPr>
          <a:xfrm>
            <a:off x="1077284" y="1488235"/>
            <a:ext cx="100374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Ah esse </a:t>
            </a:r>
            <a:r>
              <a:rPr lang="pt-BR" sz="32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Cadprev</a:t>
            </a: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... Tá fora do ar? Tá lento demais sô...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AF429D42-77F9-60F7-0348-5BDD06EC8303}"/>
              </a:ext>
            </a:extLst>
          </p:cNvPr>
          <p:cNvSpPr/>
          <p:nvPr/>
        </p:nvSpPr>
        <p:spPr>
          <a:xfrm>
            <a:off x="-528505" y="1488235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00010EF-0374-AA16-992B-8223A3384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14538313-B24B-E156-6F8F-D16C25B4C404}"/>
              </a:ext>
            </a:extLst>
          </p:cNvPr>
          <p:cNvSpPr/>
          <p:nvPr/>
        </p:nvSpPr>
        <p:spPr>
          <a:xfrm>
            <a:off x="-528505" y="3409263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45C284E5-5086-D4B1-0B79-E0AF05AC6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2298" y="2901889"/>
            <a:ext cx="69723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247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993B7-C620-CF18-DBBF-E7CEE4839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4EB0058F-7ED3-5575-51A2-9669387203FD}"/>
              </a:ext>
            </a:extLst>
          </p:cNvPr>
          <p:cNvSpPr/>
          <p:nvPr/>
        </p:nvSpPr>
        <p:spPr>
          <a:xfrm>
            <a:off x="774581" y="1364581"/>
            <a:ext cx="10642833" cy="1213028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FB40FC1-5DA8-06E6-EBA8-D6CD1F90BAF3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06AF732-AC18-B706-98F4-34462925B366}"/>
              </a:ext>
            </a:extLst>
          </p:cNvPr>
          <p:cNvSpPr txBox="1"/>
          <p:nvPr/>
        </p:nvSpPr>
        <p:spPr>
          <a:xfrm>
            <a:off x="-1109167" y="139090"/>
            <a:ext cx="1219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Próximas alterações na Portaria 1467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D8289AF-0B45-886E-0ABC-238ECA68A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0029143-DACD-41E5-8DED-AFECC447D1F9}"/>
              </a:ext>
            </a:extLst>
          </p:cNvPr>
          <p:cNvSpPr txBox="1"/>
          <p:nvPr/>
        </p:nvSpPr>
        <p:spPr>
          <a:xfrm>
            <a:off x="1077284" y="1488235"/>
            <a:ext cx="100374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 a taxa de juros parâmetro para próxima avaliação atuarial? Caiu ou levantou...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D799C6F-0358-5A27-62D2-6D2A68388061}"/>
              </a:ext>
            </a:extLst>
          </p:cNvPr>
          <p:cNvSpPr/>
          <p:nvPr/>
        </p:nvSpPr>
        <p:spPr>
          <a:xfrm>
            <a:off x="-528505" y="1488235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98904AC-313E-DD22-9835-5EEEDC069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7449B781-7F96-5388-3965-FEA3E4108EAE}"/>
              </a:ext>
            </a:extLst>
          </p:cNvPr>
          <p:cNvSpPr/>
          <p:nvPr/>
        </p:nvSpPr>
        <p:spPr>
          <a:xfrm>
            <a:off x="-528505" y="3409263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90E491F9-6678-54FB-27EF-478803832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0578" y="2701263"/>
            <a:ext cx="528637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399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2E943-2255-E9F1-9B9E-9DE0BC74F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 19">
            <a:extLst>
              <a:ext uri="{FF2B5EF4-FFF2-40B4-BE49-F238E27FC236}">
                <a16:creationId xmlns:a16="http://schemas.microsoft.com/office/drawing/2014/main" id="{DC97A57C-379C-D795-9E5B-88271200152C}"/>
              </a:ext>
            </a:extLst>
          </p:cNvPr>
          <p:cNvSpPr/>
          <p:nvPr/>
        </p:nvSpPr>
        <p:spPr>
          <a:xfrm>
            <a:off x="-1185517" y="1"/>
            <a:ext cx="1040400" cy="685799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D49E442-ADDE-01EC-BCF8-6CAD99BEB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75174" y="370238"/>
            <a:ext cx="4578402" cy="54940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58DE057B-A38B-EFAE-D4CC-389C5AA21A27}"/>
              </a:ext>
            </a:extLst>
          </p:cNvPr>
          <p:cNvSpPr/>
          <p:nvPr/>
        </p:nvSpPr>
        <p:spPr>
          <a:xfrm flipH="1">
            <a:off x="-145117" y="1706547"/>
            <a:ext cx="12192000" cy="287817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3000">
                <a:schemeClr val="bg1">
                  <a:alpha val="72000"/>
                </a:schemeClr>
              </a:gs>
              <a:gs pos="100000">
                <a:schemeClr val="bg1">
                  <a:alpha val="11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B47E505-3694-80CF-6378-8654190E85AB}"/>
              </a:ext>
            </a:extLst>
          </p:cNvPr>
          <p:cNvSpPr txBox="1"/>
          <p:nvPr/>
        </p:nvSpPr>
        <p:spPr>
          <a:xfrm>
            <a:off x="895283" y="3932516"/>
            <a:ext cx="8960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Caso não, MUITO OBRIGADO!!! E ACEITAMOS.....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8358B327-7A76-0ACD-C9DC-2472188D5A80}"/>
              </a:ext>
            </a:extLst>
          </p:cNvPr>
          <p:cNvSpPr txBox="1"/>
          <p:nvPr/>
        </p:nvSpPr>
        <p:spPr>
          <a:xfrm>
            <a:off x="386718" y="2110759"/>
            <a:ext cx="10709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Vai dar tempo de outros assuntos?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0173E0D2-C6C5-A69A-A2DB-09C927CBF4E3}"/>
              </a:ext>
            </a:extLst>
          </p:cNvPr>
          <p:cNvSpPr/>
          <p:nvPr/>
        </p:nvSpPr>
        <p:spPr>
          <a:xfrm>
            <a:off x="12359642" y="1946246"/>
            <a:ext cx="104040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43EEBA3-6A64-A7F6-0113-A53080CAF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789" y="-11996"/>
            <a:ext cx="3189683" cy="186328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D6473D72-9352-8D2D-CF96-7E5E74CC2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8121" y="4910799"/>
            <a:ext cx="2047875" cy="161925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E9D6617-89E6-3B6B-7277-BA31570F6D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978" y="4868513"/>
            <a:ext cx="1642055" cy="161924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352EA7A-E586-0CAD-E907-D18385972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9364" y="4885227"/>
            <a:ext cx="2117614" cy="1534675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CEC72220-25FF-8B79-D81A-256EB73B97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97963" y="4824243"/>
            <a:ext cx="211455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86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731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33E561D-7FE6-F006-B479-F125906FA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72" y="322580"/>
            <a:ext cx="5560683" cy="371094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45BB24D7-04A8-9131-0B84-5D1ECF55C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432" y="852552"/>
            <a:ext cx="6208747" cy="594829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5C47B93-507B-FCFC-16E3-47505D4F6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96" y="2038984"/>
            <a:ext cx="11352732" cy="199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6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15E27BB3-4282-6364-F9BC-8C014D966584}"/>
              </a:ext>
            </a:extLst>
          </p:cNvPr>
          <p:cNvSpPr/>
          <p:nvPr/>
        </p:nvSpPr>
        <p:spPr>
          <a:xfrm>
            <a:off x="774583" y="1946246"/>
            <a:ext cx="10642833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E099C2FC-A59C-3C10-55A0-1FE02592328E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3F71194-E67C-E9D6-911A-EF811E7787E5}"/>
              </a:ext>
            </a:extLst>
          </p:cNvPr>
          <p:cNvSpPr txBox="1"/>
          <p:nvPr/>
        </p:nvSpPr>
        <p:spPr>
          <a:xfrm>
            <a:off x="-1109167" y="139090"/>
            <a:ext cx="1219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Últimas alterações na Portaria 1467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6F91B7C-FC11-138F-E493-083CA6ECF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2631917-E82D-0F16-29F2-D05B6892AB2B}"/>
              </a:ext>
            </a:extLst>
          </p:cNvPr>
          <p:cNvSpPr txBox="1"/>
          <p:nvPr/>
        </p:nvSpPr>
        <p:spPr>
          <a:xfrm>
            <a:off x="1379988" y="2092945"/>
            <a:ext cx="10037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 VIGÊNCIA 01/05/2024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2E6CEDB7-30B6-ED20-35EC-34CE939B62B5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D8289AD-9239-0FB9-448F-1A69BE6B7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83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F248E-1332-385E-0E65-B754F5FF89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886DF8F4-A4C7-31AD-B04B-0E7A087073D1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1A2049F-9419-271C-59F1-FE68788AFEC9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51B63A4-2238-83AE-774F-EE18FF9D5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9BDC6B5-F3EE-E4DE-F447-DC8A70BAFE7D}"/>
              </a:ext>
            </a:extLst>
          </p:cNvPr>
          <p:cNvSpPr txBox="1"/>
          <p:nvPr/>
        </p:nvSpPr>
        <p:spPr>
          <a:xfrm>
            <a:off x="0" y="1040301"/>
            <a:ext cx="41851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13-A: se servidor tiver dois vínculos como calcula sua contribuição?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8E16927-0324-60F6-2AB8-26FE389F21C6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585D7DF-0EC2-06E4-869E-6C2441AB3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310" y="89856"/>
            <a:ext cx="1380368" cy="80635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94028B66-8DED-76D2-1F81-FED2E3DA49B1}"/>
              </a:ext>
            </a:extLst>
          </p:cNvPr>
          <p:cNvSpPr/>
          <p:nvPr/>
        </p:nvSpPr>
        <p:spPr>
          <a:xfrm>
            <a:off x="4197734" y="1024343"/>
            <a:ext cx="7668396" cy="2046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000" b="1" dirty="0"/>
              <a:t>Sobre a base de contribuição apurada </a:t>
            </a:r>
            <a:r>
              <a:rPr lang="pt-BR" sz="3000" b="1" dirty="0" err="1"/>
              <a:t>isoldamente</a:t>
            </a:r>
            <a:endParaRPr lang="pt-BR" sz="3000" b="1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0FC9C69E-FD8C-3D63-0945-2F9A3FA5313B}"/>
              </a:ext>
            </a:extLst>
          </p:cNvPr>
          <p:cNvSpPr/>
          <p:nvPr/>
        </p:nvSpPr>
        <p:spPr>
          <a:xfrm>
            <a:off x="4185179" y="3275057"/>
            <a:ext cx="7668396" cy="10341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pt-BR" sz="3000" b="1" dirty="0">
                <a:solidFill>
                  <a:schemeClr val="accent6">
                    <a:lumMod val="75000"/>
                  </a:schemeClr>
                </a:solidFill>
              </a:rPr>
              <a:t>Exceto, se houver previsão em contrário na lei do ente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07D379F2-4644-0533-E5C9-D349DBC41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3412" y="3792110"/>
            <a:ext cx="1009416" cy="924795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9B1A58DE-7B98-8424-680C-BBD34C548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168" y="5145884"/>
            <a:ext cx="15716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34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613DD-5ADD-1479-2EC8-9A7202E6B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7E90BD45-D0D7-05B0-82BB-B43DB28B7D8B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DC96799-610E-C666-203F-B55B3CFEF230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32656D0-32F5-0878-BB83-1686A53EB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91D69295-6A4D-4CD4-D426-333F01699BE8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C2B682F-5DA4-3824-0F95-07CD86885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B38F410E-AE9B-5F26-0B73-CCD425A21A9D}"/>
              </a:ext>
            </a:extLst>
          </p:cNvPr>
          <p:cNvSpPr txBox="1"/>
          <p:nvPr/>
        </p:nvSpPr>
        <p:spPr>
          <a:xfrm>
            <a:off x="0" y="1176078"/>
            <a:ext cx="560067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22-A: quais informações são necessárias se o servidor for cedido? 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4ED1EB6A-5F02-6873-99E7-BD83B76B3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655" y="3313"/>
            <a:ext cx="5882345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F2E4F8C9-9DEE-4628-CCCE-69D724B238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6099" y="3373958"/>
            <a:ext cx="1409700" cy="1438275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098241CB-8EB1-2FFB-9C5F-978054F36A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6099" y="5012586"/>
            <a:ext cx="1409701" cy="119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133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62B1B-A0AD-E169-973A-5B38FC2DB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35ACF624-E35B-1370-C968-67442D4403C5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CF6EBDE-4BAB-E7C8-6690-E722814DFDFD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8D2D1F5-4D29-62D0-7E4E-AE5C070C4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2891ACBA-92B1-C6AB-4792-2F9717ACCA96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912AF97-CFCA-E53C-136D-9A7DC6678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018" y="582888"/>
            <a:ext cx="1380368" cy="80635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B2CB1923-E86E-91B0-55BC-3ECDD2993810}"/>
              </a:ext>
            </a:extLst>
          </p:cNvPr>
          <p:cNvSpPr txBox="1"/>
          <p:nvPr/>
        </p:nvSpPr>
        <p:spPr>
          <a:xfrm>
            <a:off x="0" y="1176078"/>
            <a:ext cx="56006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22-A: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268B1FF-4A51-4994-9DD3-410A5ECAFD08}"/>
              </a:ext>
            </a:extLst>
          </p:cNvPr>
          <p:cNvSpPr txBox="1"/>
          <p:nvPr/>
        </p:nvSpPr>
        <p:spPr>
          <a:xfrm>
            <a:off x="0" y="2046131"/>
            <a:ext cx="56006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falta do servidor cedido interessa ao cedente?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D3F393B-F2A5-C6A9-E272-17FE2E4A0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121" y="1488235"/>
            <a:ext cx="6362700" cy="4343400"/>
          </a:xfrm>
          <a:prstGeom prst="rect">
            <a:avLst/>
          </a:prstGeom>
        </p:spPr>
      </p:pic>
      <p:sp>
        <p:nvSpPr>
          <p:cNvPr id="10" name="Elipse 9">
            <a:extLst>
              <a:ext uri="{FF2B5EF4-FFF2-40B4-BE49-F238E27FC236}">
                <a16:creationId xmlns:a16="http://schemas.microsoft.com/office/drawing/2014/main" id="{F3D8D7DD-95D5-74F5-E02C-54EEDA406859}"/>
              </a:ext>
            </a:extLst>
          </p:cNvPr>
          <p:cNvSpPr/>
          <p:nvPr/>
        </p:nvSpPr>
        <p:spPr>
          <a:xfrm>
            <a:off x="5600676" y="4103649"/>
            <a:ext cx="6591324" cy="1728439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2375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D6076-7FB5-6ED6-8186-7FF8F73F1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DBAF04E-28BE-50C8-5FAC-0BFFBDC25245}"/>
              </a:ext>
            </a:extLst>
          </p:cNvPr>
          <p:cNvSpPr/>
          <p:nvPr/>
        </p:nvSpPr>
        <p:spPr>
          <a:xfrm>
            <a:off x="0" y="1"/>
            <a:ext cx="12192000" cy="10403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FB662D0-72D6-3592-D899-B94E0D2C7021}"/>
              </a:ext>
            </a:extLst>
          </p:cNvPr>
          <p:cNvSpPr txBox="1"/>
          <p:nvPr/>
        </p:nvSpPr>
        <p:spPr>
          <a:xfrm>
            <a:off x="-1" y="139090"/>
            <a:ext cx="11086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Portaria MPS 1.180/2024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89C3AA4-8A94-D037-9F9C-B5DCFE4F4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7051" y="258712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6F5DAF3-2008-4BFB-37A4-5186A4CF9016}"/>
              </a:ext>
            </a:extLst>
          </p:cNvPr>
          <p:cNvSpPr txBox="1"/>
          <p:nvPr/>
        </p:nvSpPr>
        <p:spPr>
          <a:xfrm>
            <a:off x="0" y="1040301"/>
            <a:ext cx="418517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32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Art. 23, § 5º: Quais direitos previdenciários do servidor em licença sem vencimento e sem contribuir para o RPPS?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6080614-FDAB-49F9-F984-4C2AB5F91C3B}"/>
              </a:ext>
            </a:extLst>
          </p:cNvPr>
          <p:cNvSpPr/>
          <p:nvPr/>
        </p:nvSpPr>
        <p:spPr>
          <a:xfrm>
            <a:off x="-528505" y="1946246"/>
            <a:ext cx="411060" cy="906011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2ECBA39-80E3-BD7E-CBAF-DD9A3BA03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310" y="89856"/>
            <a:ext cx="1380368" cy="80635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3EEDB124-43C3-FA9D-03A5-4857C2E1CD1E}"/>
              </a:ext>
            </a:extLst>
          </p:cNvPr>
          <p:cNvSpPr/>
          <p:nvPr/>
        </p:nvSpPr>
        <p:spPr>
          <a:xfrm>
            <a:off x="4197734" y="1024343"/>
            <a:ext cx="7668396" cy="20467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000" b="1" dirty="0"/>
              <a:t>Suspendem-se: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A contagem do tempo contribuição...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sz="3000" b="1" dirty="0"/>
              <a:t>Cobertura dos riscos não programáveis...</a:t>
            </a:r>
          </a:p>
          <a:p>
            <a:pPr algn="ctr"/>
            <a:r>
              <a:rPr lang="pt-BR" sz="3000" b="1" dirty="0"/>
              <a:t>Exceto....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D050226-C38E-2703-32D4-817B8E5078B1}"/>
              </a:ext>
            </a:extLst>
          </p:cNvPr>
          <p:cNvSpPr/>
          <p:nvPr/>
        </p:nvSpPr>
        <p:spPr>
          <a:xfrm>
            <a:off x="4185179" y="3275057"/>
            <a:ext cx="7668396" cy="10341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pt-BR" sz="3000" b="1" dirty="0">
                <a:solidFill>
                  <a:schemeClr val="accent6">
                    <a:lumMod val="75000"/>
                  </a:schemeClr>
                </a:solidFill>
              </a:rPr>
              <a:t>Direito adquirido (art. 169) em que se aplica § 2º do art. 11 do Anexo I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FD6FF3E2-E3B1-9085-7438-5E241EB30296}"/>
              </a:ext>
            </a:extLst>
          </p:cNvPr>
          <p:cNvSpPr/>
          <p:nvPr/>
        </p:nvSpPr>
        <p:spPr>
          <a:xfrm>
            <a:off x="4197734" y="4309163"/>
            <a:ext cx="7668396" cy="17418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>
                <a:solidFill>
                  <a:schemeClr val="accent6">
                    <a:lumMod val="75000"/>
                  </a:schemeClr>
                </a:solidFill>
              </a:rPr>
              <a:t>§ 2º O valor dos proventos de aposentadoria voluntária que seria devido ao segurado conforme o caput servirá de base para o cálculo da pensão por morte aos dependentes, no caso de o óbito sobrevir à aquisição do direito, mesmo que não tenha havido seu exercício. 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21D8C4C7-012C-0D59-FF16-0685D646F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3773" y="5674493"/>
            <a:ext cx="1009416" cy="92479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3A0B5BF-2B42-2A0E-A1EC-A93C467CF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168" y="5145884"/>
            <a:ext cx="15716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012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4_Personalizar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3_Personalizar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1_Personalizar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2_Personalizar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2086</Words>
  <Application>Microsoft Office PowerPoint</Application>
  <PresentationFormat>Widescreen</PresentationFormat>
  <Paragraphs>163</Paragraphs>
  <Slides>35</Slides>
  <Notes>19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6</vt:i4>
      </vt:variant>
      <vt:variant>
        <vt:lpstr>Títulos de slides</vt:lpstr>
      </vt:variant>
      <vt:variant>
        <vt:i4>35</vt:i4>
      </vt:variant>
    </vt:vector>
  </HeadingPairs>
  <TitlesOfParts>
    <vt:vector size="48" baseType="lpstr">
      <vt:lpstr>Aptos</vt:lpstr>
      <vt:lpstr>Aptos Display</vt:lpstr>
      <vt:lpstr>Arial</vt:lpstr>
      <vt:lpstr>Open Sans</vt:lpstr>
      <vt:lpstr>Open Sans Bold</vt:lpstr>
      <vt:lpstr>Segoe UI</vt:lpstr>
      <vt:lpstr>Wingdings</vt:lpstr>
      <vt:lpstr>Tema do Office</vt:lpstr>
      <vt:lpstr>4_Personalizar design</vt:lpstr>
      <vt:lpstr>Personalizar design</vt:lpstr>
      <vt:lpstr>3_Personalizar design</vt:lpstr>
      <vt:lpstr>1_Personalizar design</vt:lpstr>
      <vt:lpstr>2_Personalizar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Roberto dos Santos Pinto</dc:creator>
  <cp:lastModifiedBy>Izaac Machado de Moura</cp:lastModifiedBy>
  <cp:revision>52</cp:revision>
  <dcterms:created xsi:type="dcterms:W3CDTF">2024-03-26T20:58:52Z</dcterms:created>
  <dcterms:modified xsi:type="dcterms:W3CDTF">2024-05-21T13:28:21Z</dcterms:modified>
</cp:coreProperties>
</file>