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83" r:id="rId3"/>
    <p:sldId id="268" r:id="rId4"/>
    <p:sldId id="387" r:id="rId5"/>
    <p:sldId id="257" r:id="rId6"/>
    <p:sldId id="280" r:id="rId7"/>
    <p:sldId id="281" r:id="rId8"/>
    <p:sldId id="388" r:id="rId9"/>
    <p:sldId id="389" r:id="rId10"/>
    <p:sldId id="390" r:id="rId11"/>
    <p:sldId id="391" r:id="rId12"/>
    <p:sldId id="274" r:id="rId13"/>
    <p:sldId id="275" r:id="rId14"/>
    <p:sldId id="392" r:id="rId15"/>
    <p:sldId id="393" r:id="rId16"/>
    <p:sldId id="384" r:id="rId17"/>
    <p:sldId id="385" r:id="rId18"/>
    <p:sldId id="386" r:id="rId19"/>
    <p:sldId id="290" r:id="rId2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AE1B"/>
    <a:srgbClr val="0095DA"/>
    <a:srgbClr val="5EB7D9"/>
    <a:srgbClr val="003D58"/>
    <a:srgbClr val="F1F1F1"/>
    <a:srgbClr val="5F90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BCB8C0-4577-4E92-B568-D37F8F182B86}" v="64" dt="2024-05-16T16:58:29.8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72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7523C3-69FD-8ED1-A450-83BE7AFF7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85F1D61-3DA9-0087-6A61-EC716EB9D6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8EA0F7E-7423-EE0D-F3D9-40FE7AC98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A42E8-F1C5-427A-85AE-6F2AF62A0837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5BBC92E-4275-3777-4103-7D412DFFA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27D7110-570F-3F38-8EDA-403D3C7C6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AAB1-F542-41D4-93CE-3951BE7F7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617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E721E8-1CC0-8A33-BB53-03348E200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62C7081-7968-5808-F4D2-79315A3A34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3A72F64-5494-0171-2AFB-24BC6936A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A42E8-F1C5-427A-85AE-6F2AF62A0837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E7317EB-FB03-607E-6AEB-6D053797D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5EABC58-8701-9771-AA7A-74FC18D23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AAB1-F542-41D4-93CE-3951BE7F7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6886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E7C4EC7-1987-5EDB-FDB0-52777A4F53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FDCABF6-54D5-29AA-FE9D-D4652D0BE9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D6BD44D-C5A6-CFA5-1E01-960033864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A42E8-F1C5-427A-85AE-6F2AF62A0837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99D617A-E783-09FE-3FCD-886365246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CEBE7CC-9CBB-90A9-6E85-333EC9278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AAB1-F542-41D4-93CE-3951BE7F7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2017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CA77E25-5C8C-B0B4-9277-37ECB47A2FC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0833" y="0"/>
            <a:ext cx="1331167" cy="1166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044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7123FD-A3CA-C4CF-F2E6-03F0931D8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EB06FE3-15E1-441D-C80B-00A8C1B754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E881780-B57B-A51B-21A8-D3B191877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A42E8-F1C5-427A-85AE-6F2AF62A0837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1B99B15-9FFD-20FC-112E-C77889247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B49A7D9-1944-2955-9BB0-7C0B9FC70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AAB1-F542-41D4-93CE-3951BE7F7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3938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9145D8-D8F5-D031-9D1A-0D58F997B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FC30D3C-CD0B-FED9-2CB3-AEBC2BAD73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688427F-701E-0ED0-F535-9C9E88E4C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A42E8-F1C5-427A-85AE-6F2AF62A0837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FC0B875-46BE-ECC6-DF70-BF7BBD795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D5A4432-56DD-EAEB-EA01-6AD2F0F26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AAB1-F542-41D4-93CE-3951BE7F7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7414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D16EDA-3B04-7DC2-621D-ADC19BEE5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F1437AC-E971-993F-E170-1D44A73E4B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27938D5-6FAB-9D3E-1DC8-6B1B51802E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5843523-F639-BCDA-BF77-6E881329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A42E8-F1C5-427A-85AE-6F2AF62A0837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A300D31-B206-5E46-5F3C-739B9E073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81AC11B-97B0-A5D9-656B-48FC93C05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AAB1-F542-41D4-93CE-3951BE7F7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89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7D18CD-920B-2345-E2DD-BCC482542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A177F9B-FB8C-16D4-D9DD-560B35E44B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D645347-FA0A-3DB9-0BFE-633E9B6F9D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A209C39-D446-81C7-5CB7-6C5399A86B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A2BDB9CE-F0E4-5946-80DF-8DB26A854B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0DE4B96-24F8-695B-C2EB-088D0124D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A42E8-F1C5-427A-85AE-6F2AF62A0837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8EF8DD39-737B-0DD5-CE2B-A8D790188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7626E812-71D0-2B1F-C137-B6187140C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AAB1-F542-41D4-93CE-3951BE7F7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409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D47034-373B-5CD0-3E77-4CC9D844B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CAB837D-7306-C441-CE55-CF7DEBD1F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A42E8-F1C5-427A-85AE-6F2AF62A0837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5FCBC6A-3A66-DE5E-3311-338B8D261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E513877-757F-D8EC-CE53-416E4AA85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AAB1-F542-41D4-93CE-3951BE7F7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3714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5B02C6E3-91A0-A195-021D-8734B3312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A42E8-F1C5-427A-85AE-6F2AF62A0837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2EDD64AF-305B-A0E4-2B88-D6AAC51F0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750E8E5-1321-3046-68D3-06261C95C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AAB1-F542-41D4-93CE-3951BE7F7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42189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B2BF16-EFE1-B570-A5CA-542A48AB7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7669160-AAA8-E5D3-1B62-FB0D893F43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DF75E86-5B0F-E97E-0DAB-AC8F12B9B7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2DAE884-1B5B-0502-FA87-A662724E0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A42E8-F1C5-427A-85AE-6F2AF62A0837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226F98D-FC3E-CBDB-24D7-4954A142F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CB81CCD-7059-A8A2-C664-17324C8F6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AAB1-F542-41D4-93CE-3951BE7F7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730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01C3D0-630E-8837-DC77-47FAEDBED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C511FB3-7EEA-669D-AE75-D25CFB562F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764D4CB-547F-2DF7-FDBF-7CCA440028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086F70E-1E2B-4822-394B-9070280F9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A42E8-F1C5-427A-85AE-6F2AF62A0837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7A22226-3162-9C2E-5BA5-0C685FAD7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8083D4E-73EA-FEDF-1647-564376F54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AAB1-F542-41D4-93CE-3951BE7F7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7684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B47CBB0D-9E36-8008-B922-1DFBED5A5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D85C490-8659-1C25-1EC0-CEC0CFA175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2011ED5-6A04-3EFC-C9F1-11E2A13232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A42E8-F1C5-427A-85AE-6F2AF62A0837}" type="datetimeFigureOut">
              <a:rPr lang="pt-BR" smtClean="0"/>
              <a:t>21/05/2024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D2C0554-0F2B-8AB8-4B2E-F06EFDE849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E99698B-1357-C15C-49BA-3224253990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6AAB1-F542-41D4-93CE-3951BE7F7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3874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660F649F-9AED-62FC-D6D5-123896E7AA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A3E955D5-BA1B-47FE-43BD-CD76593C7474}"/>
              </a:ext>
            </a:extLst>
          </p:cNvPr>
          <p:cNvSpPr txBox="1"/>
          <p:nvPr/>
        </p:nvSpPr>
        <p:spPr>
          <a:xfrm>
            <a:off x="345748" y="3721932"/>
            <a:ext cx="115005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6000" b="1" dirty="0">
                <a:solidFill>
                  <a:schemeClr val="accent1">
                    <a:lumMod val="50000"/>
                  </a:schemeClr>
                </a:solidFill>
              </a:rPr>
              <a:t>Atualizações da Compensação Previdenciária</a:t>
            </a:r>
          </a:p>
        </p:txBody>
      </p:sp>
      <p:pic>
        <p:nvPicPr>
          <p:cNvPr id="2" name="Picture 2" descr="AMIPREM">
            <a:extLst>
              <a:ext uri="{FF2B5EF4-FFF2-40B4-BE49-F238E27FC236}">
                <a16:creationId xmlns:a16="http://schemas.microsoft.com/office/drawing/2014/main" id="{960F59CA-8D42-8708-BEA1-ACE788425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1551" y="16832"/>
            <a:ext cx="1695450" cy="104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6A4DD3AB-951E-4A93-FBE2-60A01EDDA8E9}"/>
              </a:ext>
            </a:extLst>
          </p:cNvPr>
          <p:cNvSpPr txBox="1"/>
          <p:nvPr/>
        </p:nvSpPr>
        <p:spPr>
          <a:xfrm>
            <a:off x="8221105" y="6421262"/>
            <a:ext cx="397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Belo Horizonte/MG, 16 de maio de 2024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6FDDD689-EC7A-54C7-B510-22D7CF6AE3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1479" y="67406"/>
            <a:ext cx="3195073" cy="1060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355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51A9D60D-19B6-A0FA-6FA5-7AFBEF07FE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" y="0"/>
            <a:ext cx="12192000" cy="68580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CA43C991-9E60-FA06-A177-351F8B50758A}"/>
              </a:ext>
            </a:extLst>
          </p:cNvPr>
          <p:cNvSpPr txBox="1"/>
          <p:nvPr/>
        </p:nvSpPr>
        <p:spPr>
          <a:xfrm>
            <a:off x="69554" y="379519"/>
            <a:ext cx="9057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0070C0"/>
                </a:solidFill>
                <a:latin typeface="Gisha" panose="020B0502040204020203"/>
              </a:rPr>
              <a:t>Prazos para análise da </a:t>
            </a:r>
            <a:r>
              <a:rPr lang="pt-BR" sz="3200" b="1" dirty="0">
                <a:solidFill>
                  <a:srgbClr val="0070C0"/>
                </a:solidFill>
                <a:latin typeface="Gisha" panose="020B0502040204020203"/>
              </a:rPr>
              <a:t>compensação previdenciária</a:t>
            </a:r>
            <a:r>
              <a:rPr lang="pt-BR" sz="2400" b="1" dirty="0">
                <a:solidFill>
                  <a:srgbClr val="0070C0"/>
                </a:solidFill>
                <a:latin typeface="Gisha" panose="020B0502040204020203"/>
              </a:rPr>
              <a:t>?</a:t>
            </a:r>
          </a:p>
        </p:txBody>
      </p:sp>
      <p:pic>
        <p:nvPicPr>
          <p:cNvPr id="8" name="Picture 2" descr="ABIPEM">
            <a:extLst>
              <a:ext uri="{FF2B5EF4-FFF2-40B4-BE49-F238E27FC236}">
                <a16:creationId xmlns:a16="http://schemas.microsoft.com/office/drawing/2014/main" id="{8791A4A0-A377-07D6-D137-AD9F101896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9386" y="132881"/>
            <a:ext cx="2114210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5A614AD4-110F-6810-9CC0-33F59D8C1A4B}"/>
              </a:ext>
            </a:extLst>
          </p:cNvPr>
          <p:cNvGraphicFramePr>
            <a:graphicFrameLocks noGrp="1"/>
          </p:cNvGraphicFramePr>
          <p:nvPr/>
        </p:nvGraphicFramePr>
        <p:xfrm>
          <a:off x="1148655" y="1899583"/>
          <a:ext cx="6708777" cy="1805940"/>
        </p:xfrm>
        <a:graphic>
          <a:graphicData uri="http://schemas.openxmlformats.org/drawingml/2006/table">
            <a:tbl>
              <a:tblPr>
                <a:tableStyleId>{8FD4443E-F989-4FC4-A0C8-D5A2AF1F390B}</a:tableStyleId>
              </a:tblPr>
              <a:tblGrid>
                <a:gridCol w="1883537">
                  <a:extLst>
                    <a:ext uri="{9D8B030D-6E8A-4147-A177-3AD203B41FA5}">
                      <a16:colId xmlns:a16="http://schemas.microsoft.com/office/drawing/2014/main" val="3640679069"/>
                    </a:ext>
                  </a:extLst>
                </a:gridCol>
                <a:gridCol w="1015840">
                  <a:extLst>
                    <a:ext uri="{9D8B030D-6E8A-4147-A177-3AD203B41FA5}">
                      <a16:colId xmlns:a16="http://schemas.microsoft.com/office/drawing/2014/main" val="1011834408"/>
                    </a:ext>
                  </a:extLst>
                </a:gridCol>
                <a:gridCol w="1269800">
                  <a:extLst>
                    <a:ext uri="{9D8B030D-6E8A-4147-A177-3AD203B41FA5}">
                      <a16:colId xmlns:a16="http://schemas.microsoft.com/office/drawing/2014/main" val="2170444625"/>
                    </a:ext>
                  </a:extLst>
                </a:gridCol>
                <a:gridCol w="1269800">
                  <a:extLst>
                    <a:ext uri="{9D8B030D-6E8A-4147-A177-3AD203B41FA5}">
                      <a16:colId xmlns:a16="http://schemas.microsoft.com/office/drawing/2014/main" val="186322215"/>
                    </a:ext>
                  </a:extLst>
                </a:gridCol>
                <a:gridCol w="1269800">
                  <a:extLst>
                    <a:ext uri="{9D8B030D-6E8A-4147-A177-3AD203B41FA5}">
                      <a16:colId xmlns:a16="http://schemas.microsoft.com/office/drawing/2014/main" val="1190056318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effectLst/>
                        </a:rPr>
                        <a:t>Disponibilização para análise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effectLst/>
                        </a:rPr>
                        <a:t>Prazo em 2024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effectLst/>
                        </a:rPr>
                        <a:t>Data final para análise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effectLst/>
                        </a:rPr>
                        <a:t>Dias na Situação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effectLst/>
                        </a:rPr>
                        <a:t>Dias Atrasados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73078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02/01/2023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28/12/2023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85026786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 dirty="0">
                          <a:effectLst/>
                        </a:rPr>
                        <a:t>20/05/2023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 dirty="0">
                          <a:effectLst/>
                        </a:rPr>
                        <a:t>360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 dirty="0">
                          <a:effectLst/>
                        </a:rPr>
                        <a:t>14/05/2024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 dirty="0">
                          <a:effectLst/>
                        </a:rPr>
                        <a:t>360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 dirty="0">
                          <a:effectLst/>
                        </a:rPr>
                        <a:t>0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991655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 dirty="0">
                          <a:effectLst/>
                        </a:rPr>
                        <a:t>02/01/2024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 dirty="0">
                          <a:effectLst/>
                        </a:rPr>
                        <a:t>360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 dirty="0">
                          <a:effectLst/>
                        </a:rPr>
                        <a:t>27/12/2024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 dirty="0">
                          <a:effectLst/>
                        </a:rPr>
                        <a:t>133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 dirty="0">
                          <a:effectLst/>
                        </a:rPr>
                        <a:t>-227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4529689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14/05/2024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08/05/2025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-360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779027884"/>
                  </a:ext>
                </a:extLst>
              </a:tr>
            </a:tbl>
          </a:graphicData>
        </a:graphic>
      </p:graphicFrame>
      <p:cxnSp>
        <p:nvCxnSpPr>
          <p:cNvPr id="12" name="Conector de Seta Reta 11">
            <a:extLst>
              <a:ext uri="{FF2B5EF4-FFF2-40B4-BE49-F238E27FC236}">
                <a16:creationId xmlns:a16="http://schemas.microsoft.com/office/drawing/2014/main" id="{88AF06EC-7262-C1A7-4C46-C5E5BCCCCD4C}"/>
              </a:ext>
            </a:extLst>
          </p:cNvPr>
          <p:cNvCxnSpPr/>
          <p:nvPr/>
        </p:nvCxnSpPr>
        <p:spPr>
          <a:xfrm flipV="1">
            <a:off x="2676525" y="1466850"/>
            <a:ext cx="685800" cy="1009650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6DB26765-61E2-F7D8-4F8D-6794B236DEDF}"/>
              </a:ext>
            </a:extLst>
          </p:cNvPr>
          <p:cNvSpPr txBox="1"/>
          <p:nvPr/>
        </p:nvSpPr>
        <p:spPr>
          <a:xfrm>
            <a:off x="3362325" y="1190477"/>
            <a:ext cx="4568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/>
              <a:t>Mas o prazo em 2023 não eram 540 dias? </a:t>
            </a:r>
          </a:p>
        </p:txBody>
      </p:sp>
      <p:graphicFrame>
        <p:nvGraphicFramePr>
          <p:cNvPr id="26" name="Tabela 25">
            <a:extLst>
              <a:ext uri="{FF2B5EF4-FFF2-40B4-BE49-F238E27FC236}">
                <a16:creationId xmlns:a16="http://schemas.microsoft.com/office/drawing/2014/main" id="{F7E5BABC-366B-0007-7937-84C0D270F39B}"/>
              </a:ext>
            </a:extLst>
          </p:cNvPr>
          <p:cNvGraphicFramePr>
            <a:graphicFrameLocks noGrp="1"/>
          </p:cNvGraphicFramePr>
          <p:nvPr/>
        </p:nvGraphicFramePr>
        <p:xfrm>
          <a:off x="8069929" y="1062666"/>
          <a:ext cx="2114210" cy="746760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1057105">
                  <a:extLst>
                    <a:ext uri="{9D8B030D-6E8A-4147-A177-3AD203B41FA5}">
                      <a16:colId xmlns:a16="http://schemas.microsoft.com/office/drawing/2014/main" val="3282575894"/>
                    </a:ext>
                  </a:extLst>
                </a:gridCol>
                <a:gridCol w="1057105">
                  <a:extLst>
                    <a:ext uri="{9D8B030D-6E8A-4147-A177-3AD203B41FA5}">
                      <a16:colId xmlns:a16="http://schemas.microsoft.com/office/drawing/2014/main" val="399507964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Data de análise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</a:rPr>
                        <a:t>Dias na Situação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30906134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>
                          <a:effectLst/>
                        </a:rPr>
                        <a:t>31/12/2023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dirty="0">
                          <a:effectLst/>
                        </a:rPr>
                        <a:t>363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371864931"/>
                  </a:ext>
                </a:extLst>
              </a:tr>
            </a:tbl>
          </a:graphicData>
        </a:graphic>
      </p:graphicFrame>
      <p:graphicFrame>
        <p:nvGraphicFramePr>
          <p:cNvPr id="27" name="Tabela 26">
            <a:extLst>
              <a:ext uri="{FF2B5EF4-FFF2-40B4-BE49-F238E27FC236}">
                <a16:creationId xmlns:a16="http://schemas.microsoft.com/office/drawing/2014/main" id="{FE23256C-6438-F4C5-BA1A-4AE81025F4BC}"/>
              </a:ext>
            </a:extLst>
          </p:cNvPr>
          <p:cNvGraphicFramePr>
            <a:graphicFrameLocks noGrp="1"/>
          </p:cNvGraphicFramePr>
          <p:nvPr/>
        </p:nvGraphicFramePr>
        <p:xfrm>
          <a:off x="2573384" y="4303630"/>
          <a:ext cx="6708777" cy="868680"/>
        </p:xfrm>
        <a:graphic>
          <a:graphicData uri="http://schemas.openxmlformats.org/drawingml/2006/table">
            <a:tbl>
              <a:tblPr>
                <a:tableStyleId>{8FD4443E-F989-4FC4-A0C8-D5A2AF1F390B}</a:tableStyleId>
              </a:tblPr>
              <a:tblGrid>
                <a:gridCol w="1883538">
                  <a:extLst>
                    <a:ext uri="{9D8B030D-6E8A-4147-A177-3AD203B41FA5}">
                      <a16:colId xmlns:a16="http://schemas.microsoft.com/office/drawing/2014/main" val="4219664927"/>
                    </a:ext>
                  </a:extLst>
                </a:gridCol>
                <a:gridCol w="1015839">
                  <a:extLst>
                    <a:ext uri="{9D8B030D-6E8A-4147-A177-3AD203B41FA5}">
                      <a16:colId xmlns:a16="http://schemas.microsoft.com/office/drawing/2014/main" val="3102885735"/>
                    </a:ext>
                  </a:extLst>
                </a:gridCol>
                <a:gridCol w="1269800">
                  <a:extLst>
                    <a:ext uri="{9D8B030D-6E8A-4147-A177-3AD203B41FA5}">
                      <a16:colId xmlns:a16="http://schemas.microsoft.com/office/drawing/2014/main" val="3802766782"/>
                    </a:ext>
                  </a:extLst>
                </a:gridCol>
                <a:gridCol w="1269800">
                  <a:extLst>
                    <a:ext uri="{9D8B030D-6E8A-4147-A177-3AD203B41FA5}">
                      <a16:colId xmlns:a16="http://schemas.microsoft.com/office/drawing/2014/main" val="1841009466"/>
                    </a:ext>
                  </a:extLst>
                </a:gridCol>
                <a:gridCol w="1269800">
                  <a:extLst>
                    <a:ext uri="{9D8B030D-6E8A-4147-A177-3AD203B41FA5}">
                      <a16:colId xmlns:a16="http://schemas.microsoft.com/office/drawing/2014/main" val="293771450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Disponibilização para análise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Prazo em 2025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final para análise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Dias na Situação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Dias Atrasados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909016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 dirty="0">
                          <a:effectLst/>
                        </a:rPr>
                        <a:t>14/05/2024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 dirty="0">
                          <a:effectLst/>
                        </a:rPr>
                        <a:t>180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 dirty="0">
                          <a:effectLst/>
                        </a:rPr>
                        <a:t>31/12/2024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200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200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-231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10780642"/>
                  </a:ext>
                </a:extLst>
              </a:tr>
            </a:tbl>
          </a:graphicData>
        </a:graphic>
      </p:graphicFrame>
      <p:sp>
        <p:nvSpPr>
          <p:cNvPr id="28" name="CaixaDeTexto 27">
            <a:extLst>
              <a:ext uri="{FF2B5EF4-FFF2-40B4-BE49-F238E27FC236}">
                <a16:creationId xmlns:a16="http://schemas.microsoft.com/office/drawing/2014/main" id="{818890B2-6CA6-EFB9-4AD4-B710950CF818}"/>
              </a:ext>
            </a:extLst>
          </p:cNvPr>
          <p:cNvSpPr txBox="1"/>
          <p:nvPr/>
        </p:nvSpPr>
        <p:spPr>
          <a:xfrm rot="21107084">
            <a:off x="7834928" y="3307425"/>
            <a:ext cx="47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FF0000"/>
                </a:solidFill>
              </a:rPr>
              <a:t>??</a:t>
            </a:r>
          </a:p>
        </p:txBody>
      </p:sp>
      <p:cxnSp>
        <p:nvCxnSpPr>
          <p:cNvPr id="30" name="Conector reto 29">
            <a:extLst>
              <a:ext uri="{FF2B5EF4-FFF2-40B4-BE49-F238E27FC236}">
                <a16:creationId xmlns:a16="http://schemas.microsoft.com/office/drawing/2014/main" id="{236473D0-820F-156F-C967-DD8E008ADBD5}"/>
              </a:ext>
            </a:extLst>
          </p:cNvPr>
          <p:cNvCxnSpPr/>
          <p:nvPr/>
        </p:nvCxnSpPr>
        <p:spPr>
          <a:xfrm>
            <a:off x="1457325" y="3538257"/>
            <a:ext cx="6086475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772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660F649F-9AED-62FC-D6D5-123896E7AA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77BD1C97-6A1F-9909-DC35-BB40738F5B8C}"/>
              </a:ext>
            </a:extLst>
          </p:cNvPr>
          <p:cNvSpPr txBox="1"/>
          <p:nvPr/>
        </p:nvSpPr>
        <p:spPr>
          <a:xfrm>
            <a:off x="2108337" y="4940015"/>
            <a:ext cx="994525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4800" b="1" dirty="0"/>
              <a:t>Prazo prescricional da </a:t>
            </a:r>
          </a:p>
          <a:p>
            <a:pPr algn="r"/>
            <a:r>
              <a:rPr lang="pt-BR" sz="4800" b="1" dirty="0"/>
              <a:t>compensação previdenciária</a:t>
            </a:r>
          </a:p>
          <a:p>
            <a:pPr algn="r"/>
            <a:endParaRPr lang="pt-BR" sz="1400" b="1" dirty="0"/>
          </a:p>
        </p:txBody>
      </p:sp>
    </p:spTree>
    <p:extLst>
      <p:ext uri="{BB962C8B-B14F-4D97-AF65-F5344CB8AC3E}">
        <p14:creationId xmlns:p14="http://schemas.microsoft.com/office/powerpoint/2010/main" val="3190426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3034D864-718C-2B8B-FEC2-8F9DD32A10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839A2C63-CB71-5D43-DE63-4F734E0B9724}"/>
              </a:ext>
            </a:extLst>
          </p:cNvPr>
          <p:cNvSpPr txBox="1"/>
          <p:nvPr/>
        </p:nvSpPr>
        <p:spPr>
          <a:xfrm>
            <a:off x="112562" y="332951"/>
            <a:ext cx="87495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00B0F0"/>
                </a:solidFill>
                <a:latin typeface="Gisha" panose="020B0502040204020203"/>
              </a:rPr>
              <a:t>Prescrição </a:t>
            </a:r>
            <a:r>
              <a:rPr lang="pt-BR" sz="3600" b="1" dirty="0">
                <a:solidFill>
                  <a:srgbClr val="00B0F0"/>
                </a:solidFill>
                <a:latin typeface="Gisha" panose="020B0502040204020203"/>
              </a:rPr>
              <a:t>da compensação previdenciária</a:t>
            </a:r>
            <a:r>
              <a:rPr lang="pt-BR" sz="2400" b="1" dirty="0">
                <a:solidFill>
                  <a:srgbClr val="00B0F0"/>
                </a:solidFill>
                <a:latin typeface="Gisha" panose="020B0502040204020203"/>
              </a:rPr>
              <a:t>?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F56C4C7-B6B5-9D15-DC64-D59797252072}"/>
              </a:ext>
            </a:extLst>
          </p:cNvPr>
          <p:cNvSpPr txBox="1"/>
          <p:nvPr/>
        </p:nvSpPr>
        <p:spPr>
          <a:xfrm>
            <a:off x="386040" y="834330"/>
            <a:ext cx="11419919" cy="4878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sz="2000" dirty="0">
              <a:latin typeface="Gisha" panose="020B0502040204020203"/>
              <a:cs typeface="Gisha" panose="020B0502040204020203"/>
            </a:endParaRPr>
          </a:p>
          <a:p>
            <a:pPr algn="just"/>
            <a:r>
              <a:rPr lang="pt-BR" sz="1900" dirty="0">
                <a:latin typeface="Gisha" panose="020B0502040204020203"/>
              </a:rPr>
              <a:t>Art. 12.  Aplica-se a </a:t>
            </a:r>
            <a:r>
              <a:rPr lang="pt-BR" sz="2600" b="1" dirty="0">
                <a:latin typeface="Gisha" panose="020B0502040204020203"/>
              </a:rPr>
              <a:t>prescrição quinquenal</a:t>
            </a:r>
            <a:r>
              <a:rPr lang="pt-BR" sz="1900" dirty="0">
                <a:latin typeface="Gisha" panose="020B0502040204020203"/>
              </a:rPr>
              <a:t>, nos termos do disposto no Decreto nº 20.910, de 6 de janeiro de 1932, aos valores não pagos nem reclamados em época própria do surgimento da pretensão, que ocorrerá:</a:t>
            </a:r>
          </a:p>
          <a:p>
            <a:pPr algn="just"/>
            <a:endParaRPr lang="pt-BR" sz="1900" dirty="0">
              <a:latin typeface="Gisha" panose="020B0502040204020203"/>
            </a:endParaRPr>
          </a:p>
          <a:p>
            <a:pPr algn="just"/>
            <a:r>
              <a:rPr lang="pt-BR" sz="1900" dirty="0">
                <a:latin typeface="Gisha" panose="020B0502040204020203"/>
              </a:rPr>
              <a:t>I - </a:t>
            </a:r>
            <a:r>
              <a:rPr lang="pt-BR" sz="2500" b="1" dirty="0">
                <a:latin typeface="Gisha" panose="020B0502040204020203"/>
              </a:rPr>
              <a:t>no primeiro dia subsequente ao registro do ato concessório de aposentadoria ou a pensão pelo Tribunal de Contas</a:t>
            </a:r>
            <a:r>
              <a:rPr lang="pt-BR" sz="1900" dirty="0">
                <a:latin typeface="Gisha" panose="020B0502040204020203"/>
              </a:rPr>
              <a:t> competente, quando o regime instituidor for o RPPS; ou</a:t>
            </a:r>
          </a:p>
          <a:p>
            <a:pPr algn="just"/>
            <a:endParaRPr lang="pt-BR" sz="1900" dirty="0">
              <a:latin typeface="Gisha" panose="020B0502040204020203"/>
            </a:endParaRPr>
          </a:p>
          <a:p>
            <a:pPr algn="just"/>
            <a:r>
              <a:rPr lang="pt-BR" sz="1900" dirty="0">
                <a:latin typeface="Gisha" panose="020B0502040204020203"/>
              </a:rPr>
              <a:t>II - </a:t>
            </a:r>
            <a:r>
              <a:rPr lang="pt-BR" sz="2600" dirty="0">
                <a:latin typeface="Gisha" panose="020B0502040204020203"/>
              </a:rPr>
              <a:t>no primeiro dia subsequente ao recebimento da primeira prestação</a:t>
            </a:r>
            <a:r>
              <a:rPr lang="pt-BR" sz="1900" dirty="0">
                <a:latin typeface="Gisha" panose="020B0502040204020203"/>
              </a:rPr>
              <a:t>, quando o regime instituidor for o RGPS.</a:t>
            </a:r>
          </a:p>
          <a:p>
            <a:pPr algn="just"/>
            <a:endParaRPr lang="pt-BR" sz="1900" dirty="0">
              <a:latin typeface="Gisha" panose="020B0502040204020203"/>
            </a:endParaRPr>
          </a:p>
          <a:p>
            <a:pPr algn="just"/>
            <a:r>
              <a:rPr lang="pt-BR" sz="1900" dirty="0">
                <a:latin typeface="Gisha" panose="020B0502040204020203"/>
              </a:rPr>
              <a:t>Parágrafo único.  O prazo prescricional </a:t>
            </a:r>
            <a:r>
              <a:rPr lang="pt-BR" sz="2500" b="1" dirty="0">
                <a:latin typeface="Gisha" panose="020B0502040204020203"/>
              </a:rPr>
              <a:t>da compensação financeira relativo ao período do estoque do RPPS será contado a partir da entrada em vigor deste Decreto </a:t>
            </a:r>
            <a:r>
              <a:rPr lang="pt-BR" sz="2500" dirty="0">
                <a:latin typeface="Gisha" panose="020B0502040204020203"/>
              </a:rPr>
              <a:t>[01/01/2021]</a:t>
            </a:r>
            <a:r>
              <a:rPr lang="pt-BR" sz="1900" dirty="0">
                <a:latin typeface="Gisha" panose="020B0502040204020203"/>
              </a:rPr>
              <a:t>.</a:t>
            </a:r>
            <a:endParaRPr lang="pt-BR" sz="1900" b="1" dirty="0">
              <a:latin typeface="Gisha" panose="020B0502040204020203"/>
              <a:cs typeface="Gisha" panose="020B0502040204020203"/>
            </a:endParaRPr>
          </a:p>
        </p:txBody>
      </p:sp>
    </p:spTree>
    <p:extLst>
      <p:ext uri="{BB962C8B-B14F-4D97-AF65-F5344CB8AC3E}">
        <p14:creationId xmlns:p14="http://schemas.microsoft.com/office/powerpoint/2010/main" val="3541436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FDCAF1B5-9A4C-5815-0CE3-295DDDBF5F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839A2C63-CB71-5D43-DE63-4F734E0B9724}"/>
              </a:ext>
            </a:extLst>
          </p:cNvPr>
          <p:cNvSpPr txBox="1"/>
          <p:nvPr/>
        </p:nvSpPr>
        <p:spPr>
          <a:xfrm>
            <a:off x="58215" y="459749"/>
            <a:ext cx="87495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00B0F0"/>
                </a:solidFill>
                <a:latin typeface="Gisha" panose="020B0502040204020203"/>
              </a:rPr>
              <a:t>Prescrição </a:t>
            </a:r>
            <a:r>
              <a:rPr lang="pt-BR" sz="3600" b="1" dirty="0">
                <a:solidFill>
                  <a:srgbClr val="00B0F0"/>
                </a:solidFill>
                <a:latin typeface="Gisha" panose="020B0502040204020203"/>
              </a:rPr>
              <a:t>da compensação previdenciária</a:t>
            </a:r>
            <a:r>
              <a:rPr lang="pt-BR" sz="2400" b="1" dirty="0">
                <a:solidFill>
                  <a:srgbClr val="00B0F0"/>
                </a:solidFill>
                <a:latin typeface="Gisha" panose="020B0502040204020203"/>
              </a:rPr>
              <a:t>?</a:t>
            </a:r>
          </a:p>
        </p:txBody>
      </p:sp>
      <p:pic>
        <p:nvPicPr>
          <p:cNvPr id="4" name="Picture 2" descr="ícone de cor rgb de gerenciamento de pedidos do mercado. vendedor online.  ilustração isolada do vetor.">
            <a:extLst>
              <a:ext uri="{FF2B5EF4-FFF2-40B4-BE49-F238E27FC236}">
                <a16:creationId xmlns:a16="http://schemas.microsoft.com/office/drawing/2014/main" id="{E37ED7FC-DA27-1852-2778-40FDE9DC0D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65" b="15024"/>
          <a:stretch/>
        </p:blipFill>
        <p:spPr bwMode="auto">
          <a:xfrm>
            <a:off x="9646859" y="4034970"/>
            <a:ext cx="1072573" cy="111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87389860-1AF2-84EA-0FC1-F62B1E384F38}"/>
              </a:ext>
            </a:extLst>
          </p:cNvPr>
          <p:cNvSpPr/>
          <p:nvPr/>
        </p:nvSpPr>
        <p:spPr>
          <a:xfrm>
            <a:off x="1106905" y="1973179"/>
            <a:ext cx="4899259" cy="2983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APOSENTADORIA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594FD823-FEC9-D313-9B91-0341DCE2DDCB}"/>
              </a:ext>
            </a:extLst>
          </p:cNvPr>
          <p:cNvSpPr/>
          <p:nvPr/>
        </p:nvSpPr>
        <p:spPr>
          <a:xfrm>
            <a:off x="6006165" y="1973178"/>
            <a:ext cx="2454442" cy="2983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PENSÃO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F054F99E-8BA0-5840-42DE-89600204750E}"/>
              </a:ext>
            </a:extLst>
          </p:cNvPr>
          <p:cNvSpPr txBox="1"/>
          <p:nvPr/>
        </p:nvSpPr>
        <p:spPr>
          <a:xfrm>
            <a:off x="5336750" y="154653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latin typeface="Gisha"/>
              </a:rPr>
              <a:t>13/03/2010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734D50B-ABDB-9622-7228-0A04C2544BD6}"/>
              </a:ext>
            </a:extLst>
          </p:cNvPr>
          <p:cNvSpPr txBox="1"/>
          <p:nvPr/>
        </p:nvSpPr>
        <p:spPr>
          <a:xfrm>
            <a:off x="437491" y="232887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latin typeface="Gisha"/>
              </a:rPr>
              <a:t>10/08/1994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1A0EBA18-66D0-7353-C614-C88200520EDD}"/>
              </a:ext>
            </a:extLst>
          </p:cNvPr>
          <p:cNvSpPr txBox="1"/>
          <p:nvPr/>
        </p:nvSpPr>
        <p:spPr>
          <a:xfrm>
            <a:off x="7885841" y="232887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latin typeface="Gisha"/>
              </a:rPr>
              <a:t>17/09/2015</a:t>
            </a:r>
          </a:p>
        </p:txBody>
      </p:sp>
      <p:pic>
        <p:nvPicPr>
          <p:cNvPr id="10" name="Picture 2" descr="ícone de cor rgb de gerenciamento de pedidos do mercado. vendedor online.  ilustração isolada do vetor.">
            <a:extLst>
              <a:ext uri="{FF2B5EF4-FFF2-40B4-BE49-F238E27FC236}">
                <a16:creationId xmlns:a16="http://schemas.microsoft.com/office/drawing/2014/main" id="{C71600E0-EEC6-5E23-122D-E102AD218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0887" y="1613017"/>
            <a:ext cx="1317090" cy="131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7BF0A909-8801-F2F1-1424-FA2181CE7340}"/>
              </a:ext>
            </a:extLst>
          </p:cNvPr>
          <p:cNvSpPr txBox="1"/>
          <p:nvPr/>
        </p:nvSpPr>
        <p:spPr>
          <a:xfrm>
            <a:off x="10039149" y="2698206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31/12/2025</a:t>
            </a:r>
          </a:p>
        </p:txBody>
      </p:sp>
      <p:sp>
        <p:nvSpPr>
          <p:cNvPr id="12" name="Chave esquerda 8">
            <a:extLst>
              <a:ext uri="{FF2B5EF4-FFF2-40B4-BE49-F238E27FC236}">
                <a16:creationId xmlns:a16="http://schemas.microsoft.com/office/drawing/2014/main" id="{3D8452CC-C058-12E8-3330-0F8F5A740728}"/>
              </a:ext>
            </a:extLst>
          </p:cNvPr>
          <p:cNvSpPr/>
          <p:nvPr/>
        </p:nvSpPr>
        <p:spPr>
          <a:xfrm rot="16200000">
            <a:off x="4677149" y="-637459"/>
            <a:ext cx="213217" cy="735370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20EB70EA-E206-AAFC-66F4-26C2B198BCEE}"/>
              </a:ext>
            </a:extLst>
          </p:cNvPr>
          <p:cNvSpPr txBox="1"/>
          <p:nvPr/>
        </p:nvSpPr>
        <p:spPr>
          <a:xfrm>
            <a:off x="2839453" y="3195914"/>
            <a:ext cx="4653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21 anos e 1 mês = 274 pró-ratas mensais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94F32D4F-36E3-D5D4-10DA-C18B4C336FC1}"/>
              </a:ext>
            </a:extLst>
          </p:cNvPr>
          <p:cNvSpPr/>
          <p:nvPr/>
        </p:nvSpPr>
        <p:spPr>
          <a:xfrm>
            <a:off x="689962" y="4354985"/>
            <a:ext cx="4899259" cy="2983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APOSENTADORIA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B49EDEAC-F36D-8ADC-35CB-11BB7CFCA1D1}"/>
              </a:ext>
            </a:extLst>
          </p:cNvPr>
          <p:cNvSpPr/>
          <p:nvPr/>
        </p:nvSpPr>
        <p:spPr>
          <a:xfrm>
            <a:off x="5589222" y="4354984"/>
            <a:ext cx="2454442" cy="2983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PENSÃO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4A1404EF-09E2-51C8-4F85-0DC8A8C3406B}"/>
              </a:ext>
            </a:extLst>
          </p:cNvPr>
          <p:cNvSpPr txBox="1"/>
          <p:nvPr/>
        </p:nvSpPr>
        <p:spPr>
          <a:xfrm>
            <a:off x="4919807" y="392834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latin typeface="Gisha"/>
              </a:rPr>
              <a:t>13/03/2010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44347E5F-2B3A-AA76-0A6F-1C45408CDE66}"/>
              </a:ext>
            </a:extLst>
          </p:cNvPr>
          <p:cNvSpPr txBox="1"/>
          <p:nvPr/>
        </p:nvSpPr>
        <p:spPr>
          <a:xfrm>
            <a:off x="20548" y="471068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latin typeface="Gisha"/>
              </a:rPr>
              <a:t>10/08/1994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3DBB8945-7515-E749-0452-00FA186830AC}"/>
              </a:ext>
            </a:extLst>
          </p:cNvPr>
          <p:cNvSpPr txBox="1"/>
          <p:nvPr/>
        </p:nvSpPr>
        <p:spPr>
          <a:xfrm>
            <a:off x="7468898" y="471068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latin typeface="Gisha"/>
              </a:rPr>
              <a:t>17/09/2015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4D297E2A-E71B-82A9-75F8-4179FC087D0C}"/>
              </a:ext>
            </a:extLst>
          </p:cNvPr>
          <p:cNvSpPr txBox="1"/>
          <p:nvPr/>
        </p:nvSpPr>
        <p:spPr>
          <a:xfrm>
            <a:off x="9622206" y="508001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02/02/2026</a:t>
            </a:r>
          </a:p>
        </p:txBody>
      </p:sp>
      <p:sp>
        <p:nvSpPr>
          <p:cNvPr id="20" name="Chave esquerda 21">
            <a:extLst>
              <a:ext uri="{FF2B5EF4-FFF2-40B4-BE49-F238E27FC236}">
                <a16:creationId xmlns:a16="http://schemas.microsoft.com/office/drawing/2014/main" id="{5F0296C7-83CB-0762-CC0D-DAF69F575300}"/>
              </a:ext>
            </a:extLst>
          </p:cNvPr>
          <p:cNvSpPr/>
          <p:nvPr/>
        </p:nvSpPr>
        <p:spPr>
          <a:xfrm rot="16200000">
            <a:off x="9277078" y="4690182"/>
            <a:ext cx="258879" cy="189182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C79D8D0A-FD52-6CBC-414E-86F9BD17EC86}"/>
              </a:ext>
            </a:extLst>
          </p:cNvPr>
          <p:cNvSpPr txBox="1"/>
          <p:nvPr/>
        </p:nvSpPr>
        <p:spPr>
          <a:xfrm>
            <a:off x="7791192" y="5158476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02/02/2021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125259A0-0746-3637-250A-E87DCF356799}"/>
              </a:ext>
            </a:extLst>
          </p:cNvPr>
          <p:cNvSpPr txBox="1"/>
          <p:nvPr/>
        </p:nvSpPr>
        <p:spPr>
          <a:xfrm>
            <a:off x="9250064" y="5822842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/>
              <a:t>0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5D69EE48-C3C3-DE21-8C32-59601F55177A}"/>
              </a:ext>
            </a:extLst>
          </p:cNvPr>
          <p:cNvSpPr txBox="1"/>
          <p:nvPr/>
        </p:nvSpPr>
        <p:spPr>
          <a:xfrm>
            <a:off x="6408821" y="3480545"/>
            <a:ext cx="3268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R$ 700,00 x 274 = R$ 191.800,00</a:t>
            </a:r>
          </a:p>
        </p:txBody>
      </p:sp>
    </p:spTree>
    <p:extLst>
      <p:ext uri="{BB962C8B-B14F-4D97-AF65-F5344CB8AC3E}">
        <p14:creationId xmlns:p14="http://schemas.microsoft.com/office/powerpoint/2010/main" val="1334794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/>
      <p:bldP spid="19" grpId="0"/>
      <p:bldP spid="20" grpId="0" animBg="1"/>
      <p:bldP spid="21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3034D864-718C-2B8B-FEC2-8F9DD32A10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839A2C63-CB71-5D43-DE63-4F734E0B9724}"/>
              </a:ext>
            </a:extLst>
          </p:cNvPr>
          <p:cNvSpPr txBox="1"/>
          <p:nvPr/>
        </p:nvSpPr>
        <p:spPr>
          <a:xfrm>
            <a:off x="112562" y="332951"/>
            <a:ext cx="87495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00B0F0"/>
                </a:solidFill>
                <a:latin typeface="Gisha" panose="020B0502040204020203"/>
              </a:rPr>
              <a:t>Prescrição </a:t>
            </a:r>
            <a:r>
              <a:rPr lang="pt-BR" sz="3600" b="1" dirty="0">
                <a:solidFill>
                  <a:srgbClr val="00B0F0"/>
                </a:solidFill>
                <a:latin typeface="Gisha" panose="020B0502040204020203"/>
              </a:rPr>
              <a:t>da compensação previdenciária</a:t>
            </a:r>
            <a:r>
              <a:rPr lang="pt-BR" sz="2400" b="1" dirty="0">
                <a:solidFill>
                  <a:srgbClr val="00B0F0"/>
                </a:solidFill>
                <a:latin typeface="Gisha" panose="020B0502040204020203"/>
              </a:rPr>
              <a:t>?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F56C4C7-B6B5-9D15-DC64-D59797252072}"/>
              </a:ext>
            </a:extLst>
          </p:cNvPr>
          <p:cNvSpPr txBox="1"/>
          <p:nvPr/>
        </p:nvSpPr>
        <p:spPr>
          <a:xfrm>
            <a:off x="386040" y="1550358"/>
            <a:ext cx="11419919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200"/>
              </a:spcAft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pt-BR" sz="2000" dirty="0">
                <a:latin typeface="Gisha" panose="020B0502040204020203"/>
                <a:cs typeface="Gisha" panose="020B0502040204020203"/>
              </a:rPr>
              <a:t>Localizar </a:t>
            </a:r>
            <a:r>
              <a:rPr lang="pt-BR" sz="2000" b="1" dirty="0">
                <a:solidFill>
                  <a:srgbClr val="003D58"/>
                </a:solidFill>
                <a:latin typeface="Gisha" panose="020B0502040204020203"/>
                <a:cs typeface="Gisha" panose="020B0502040204020203"/>
              </a:rPr>
              <a:t>todos os processos de aposentadorias e pensões concedidos a partir de 05/10/1988</a:t>
            </a:r>
            <a:r>
              <a:rPr lang="pt-BR" sz="2000" dirty="0">
                <a:latin typeface="Gisha" panose="020B0502040204020203"/>
                <a:cs typeface="Gisha" panose="020B0502040204020203"/>
              </a:rPr>
              <a:t>; </a:t>
            </a:r>
          </a:p>
          <a:p>
            <a:pPr marL="342900" indent="-342900" algn="just">
              <a:spcAft>
                <a:spcPts val="1200"/>
              </a:spcAft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pt-BR" sz="2000" b="1" dirty="0">
                <a:solidFill>
                  <a:srgbClr val="FBAE1B"/>
                </a:solidFill>
                <a:latin typeface="Gisha" panose="020B0502040204020203"/>
                <a:cs typeface="Gisha" panose="020B0502040204020203"/>
              </a:rPr>
              <a:t>Identificar quais processos possuem Certidão de contagem recíproca </a:t>
            </a:r>
            <a:r>
              <a:rPr lang="pt-BR" sz="2000" dirty="0">
                <a:latin typeface="Gisha" panose="020B0502040204020203"/>
                <a:cs typeface="Gisha" panose="020B0502040204020203"/>
              </a:rPr>
              <a:t>do RGPS e/ou de outro RPPS (União, Estados, DF e Municípios);</a:t>
            </a:r>
          </a:p>
          <a:p>
            <a:pPr marL="342900" indent="-342900" algn="just">
              <a:spcAft>
                <a:spcPts val="1200"/>
              </a:spcAft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pt-BR" sz="2000" dirty="0">
                <a:latin typeface="Gisha" panose="020B0502040204020203"/>
                <a:cs typeface="Gisha" panose="020B0502040204020203"/>
              </a:rPr>
              <a:t>Separar os processos que tem CTC e </a:t>
            </a:r>
            <a:r>
              <a:rPr lang="pt-BR" sz="2000" b="1" dirty="0">
                <a:solidFill>
                  <a:srgbClr val="0095DA"/>
                </a:solidFill>
                <a:latin typeface="Gisha" panose="020B0502040204020203"/>
                <a:cs typeface="Gisha" panose="020B0502040204020203"/>
              </a:rPr>
              <a:t>identificar se nos processos tem as informações de concessão do benefício (documento pessoal [CPF, nome completo, NIT, data de nascimento,,  sexo e nome da mãe]; ato de concessão [matrícula, tipo de benefício, valor do benefício, cessação, se houver], mapa de contagem do tempo [identificar quanto tempo foi utilizado para aposentadoria, quanto tempo foi averbado de outro regime e os períodos que foram averbados], homologação pelo Tribunal de Contas)</a:t>
            </a:r>
            <a:r>
              <a:rPr lang="pt-BR" sz="2000" dirty="0">
                <a:latin typeface="Gisha" panose="020B0502040204020203"/>
                <a:cs typeface="Gisha" panose="020B0502040204020203"/>
              </a:rPr>
              <a:t>; </a:t>
            </a:r>
          </a:p>
          <a:p>
            <a:pPr marL="342900" indent="-342900" algn="just">
              <a:spcAft>
                <a:spcPts val="1200"/>
              </a:spcAft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pt-BR" sz="2000" b="1" dirty="0">
                <a:solidFill>
                  <a:srgbClr val="00B050"/>
                </a:solidFill>
                <a:latin typeface="Gisha" panose="020B0502040204020203"/>
                <a:cs typeface="Gisha" panose="020B0502040204020203"/>
              </a:rPr>
              <a:t>Conferir se já existe requerimento no Sistema COMPREV</a:t>
            </a:r>
            <a:r>
              <a:rPr lang="pt-BR" sz="2000" dirty="0">
                <a:latin typeface="Gisha" panose="020B0502040204020203"/>
                <a:cs typeface="Gisha" panose="020B0502040204020203"/>
              </a:rPr>
              <a:t>, se não, lançar os requerimentos priorizando a prescrição </a:t>
            </a:r>
            <a:r>
              <a:rPr lang="pt-BR" sz="2400" b="1" dirty="0">
                <a:latin typeface="Gisha" panose="020B0502040204020203"/>
                <a:cs typeface="Gisha" panose="020B0502040204020203"/>
              </a:rPr>
              <a:t>(RGPS – 5 anos da homologação / RPPS – 31/12/2025).</a:t>
            </a:r>
            <a:endParaRPr lang="pt-BR" sz="2000" b="1" dirty="0">
              <a:latin typeface="Gisha" panose="020B0502040204020203"/>
              <a:cs typeface="Gisha" panose="020B0502040204020203"/>
            </a:endParaRPr>
          </a:p>
        </p:txBody>
      </p:sp>
    </p:spTree>
    <p:extLst>
      <p:ext uri="{BB962C8B-B14F-4D97-AF65-F5344CB8AC3E}">
        <p14:creationId xmlns:p14="http://schemas.microsoft.com/office/powerpoint/2010/main" val="160737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660F649F-9AED-62FC-D6D5-123896E7AA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77BD1C97-6A1F-9909-DC35-BB40738F5B8C}"/>
              </a:ext>
            </a:extLst>
          </p:cNvPr>
          <p:cNvSpPr txBox="1"/>
          <p:nvPr/>
        </p:nvSpPr>
        <p:spPr>
          <a:xfrm>
            <a:off x="2108337" y="4940015"/>
            <a:ext cx="994525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4800" b="1" dirty="0"/>
              <a:t>Análise automática dos requerimentos</a:t>
            </a:r>
          </a:p>
          <a:p>
            <a:pPr algn="r"/>
            <a:endParaRPr lang="pt-BR" sz="1400" b="1" dirty="0"/>
          </a:p>
        </p:txBody>
      </p:sp>
    </p:spTree>
    <p:extLst>
      <p:ext uri="{BB962C8B-B14F-4D97-AF65-F5344CB8AC3E}">
        <p14:creationId xmlns:p14="http://schemas.microsoft.com/office/powerpoint/2010/main" val="740477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E3A45ED3-1DC7-D562-06D6-9A2055FD26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Espaço Reservado para Conteúdo 5" descr="Lista com preenchimento sólido">
            <a:extLst>
              <a:ext uri="{FF2B5EF4-FFF2-40B4-BE49-F238E27FC236}">
                <a16:creationId xmlns:a16="http://schemas.microsoft.com/office/drawing/2014/main" id="{81E28CBB-7070-F867-9008-074194C3B1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0986952">
            <a:off x="727053" y="2121717"/>
            <a:ext cx="1218406" cy="1218406"/>
          </a:xfr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308B1C4A-310A-938A-B2A9-CD4D44BED87E}"/>
              </a:ext>
            </a:extLst>
          </p:cNvPr>
          <p:cNvSpPr txBox="1"/>
          <p:nvPr/>
        </p:nvSpPr>
        <p:spPr>
          <a:xfrm>
            <a:off x="352425" y="3343275"/>
            <a:ext cx="2276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Requerimento Aguardando Análise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334AFBF-5297-35E4-0B11-4A9FC8FA5255}"/>
              </a:ext>
            </a:extLst>
          </p:cNvPr>
          <p:cNvSpPr txBox="1"/>
          <p:nvPr/>
        </p:nvSpPr>
        <p:spPr>
          <a:xfrm>
            <a:off x="2533650" y="532983"/>
            <a:ext cx="9305925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Clr>
                <a:srgbClr val="FBAE1B"/>
              </a:buClr>
              <a:buFont typeface="Wingdings" panose="05000000000000000000" pitchFamily="2" charset="2"/>
              <a:buChar char="v"/>
            </a:pPr>
            <a:r>
              <a:rPr lang="pt-BR" sz="2000" dirty="0"/>
              <a:t>Requerimento de Aposentadoria (exceto Professor e Especial);</a:t>
            </a:r>
          </a:p>
          <a:p>
            <a:pPr marL="285750" indent="-285750" algn="just">
              <a:spcAft>
                <a:spcPts val="600"/>
              </a:spcAft>
              <a:buClr>
                <a:srgbClr val="FBAE1B"/>
              </a:buClr>
              <a:buFont typeface="Wingdings" panose="05000000000000000000" pitchFamily="2" charset="2"/>
              <a:buChar char="v"/>
            </a:pPr>
            <a:r>
              <a:rPr lang="pt-BR" sz="2000" dirty="0"/>
              <a:t>Destinado ao RGPS;</a:t>
            </a:r>
          </a:p>
          <a:p>
            <a:pPr marL="285750" indent="-285750" algn="just">
              <a:spcAft>
                <a:spcPts val="600"/>
              </a:spcAft>
              <a:buClr>
                <a:srgbClr val="FBAE1B"/>
              </a:buClr>
              <a:buFont typeface="Wingdings" panose="05000000000000000000" pitchFamily="2" charset="2"/>
              <a:buChar char="v"/>
            </a:pPr>
            <a:r>
              <a:rPr lang="pt-BR" sz="2000" dirty="0"/>
              <a:t>Não ter nenhum analista do INSS vinculado ao requerimento;</a:t>
            </a:r>
          </a:p>
          <a:p>
            <a:pPr marL="285750" indent="-285750" algn="just">
              <a:spcAft>
                <a:spcPts val="600"/>
              </a:spcAft>
              <a:buClr>
                <a:srgbClr val="FBAE1B"/>
              </a:buClr>
              <a:buFont typeface="Wingdings" panose="05000000000000000000" pitchFamily="2" charset="2"/>
              <a:buChar char="v"/>
            </a:pPr>
            <a:r>
              <a:rPr lang="pt-BR" sz="2000" dirty="0"/>
              <a:t>Todos os campos preenchidos, inclusive tempo total de contribuição, tempo de regime de origem, data de ingresso e data de desvinculação;</a:t>
            </a:r>
          </a:p>
          <a:p>
            <a:pPr marL="285750" indent="-285750" algn="just">
              <a:spcAft>
                <a:spcPts val="600"/>
              </a:spcAft>
              <a:buClr>
                <a:srgbClr val="FBAE1B"/>
              </a:buClr>
              <a:buFont typeface="Wingdings" panose="05000000000000000000" pitchFamily="2" charset="2"/>
              <a:buChar char="v"/>
            </a:pPr>
            <a:r>
              <a:rPr lang="pt-BR" sz="2000" dirty="0"/>
              <a:t>O tempo solicitado (tempo RO) ser menor que o tempo total;</a:t>
            </a:r>
          </a:p>
          <a:p>
            <a:pPr marL="285750" indent="-285750" algn="just">
              <a:spcAft>
                <a:spcPts val="600"/>
              </a:spcAft>
              <a:buClr>
                <a:srgbClr val="FBAE1B"/>
              </a:buClr>
              <a:buFont typeface="Wingdings" panose="05000000000000000000" pitchFamily="2" charset="2"/>
              <a:buChar char="v"/>
            </a:pPr>
            <a:r>
              <a:rPr lang="pt-BR" sz="2000" dirty="0"/>
              <a:t>Tempo total de aposentadoria superior a 12775 para o homem e 10950 dias para a mulher; </a:t>
            </a:r>
          </a:p>
          <a:p>
            <a:pPr marL="285750" indent="-285750" algn="just">
              <a:spcAft>
                <a:spcPts val="600"/>
              </a:spcAft>
              <a:buClr>
                <a:srgbClr val="FBAE1B"/>
              </a:buClr>
              <a:buFont typeface="Wingdings" panose="05000000000000000000" pitchFamily="2" charset="2"/>
              <a:buChar char="v"/>
            </a:pPr>
            <a:r>
              <a:rPr lang="pt-BR" sz="2000" dirty="0"/>
              <a:t>Ter homologação do TCE/TCM (data ou documento);</a:t>
            </a:r>
          </a:p>
          <a:p>
            <a:pPr marL="285750" indent="-285750" algn="just">
              <a:spcAft>
                <a:spcPts val="600"/>
              </a:spcAft>
              <a:buClr>
                <a:srgbClr val="FBAE1B"/>
              </a:buClr>
              <a:buFont typeface="Wingdings" panose="05000000000000000000" pitchFamily="2" charset="2"/>
              <a:buChar char="v"/>
            </a:pPr>
            <a:r>
              <a:rPr lang="pt-BR" sz="2000" dirty="0"/>
              <a:t>Não ter período de vinculação em atividade policial;</a:t>
            </a:r>
          </a:p>
          <a:p>
            <a:pPr marL="285750" indent="-285750" algn="just">
              <a:spcAft>
                <a:spcPts val="600"/>
              </a:spcAft>
              <a:buClr>
                <a:srgbClr val="FBAE1B"/>
              </a:buClr>
              <a:buFont typeface="Wingdings" panose="05000000000000000000" pitchFamily="2" charset="2"/>
              <a:buChar char="v"/>
            </a:pPr>
            <a:r>
              <a:rPr lang="pt-BR" sz="2000" dirty="0"/>
              <a:t>Não ter benefício para o CPF no RGPS, exceto pensão por morte ou outros auxílios, abonos e salário-maternidade;</a:t>
            </a:r>
          </a:p>
          <a:p>
            <a:pPr marL="285750" indent="-285750" algn="just">
              <a:spcAft>
                <a:spcPts val="600"/>
              </a:spcAft>
              <a:buClr>
                <a:srgbClr val="FBAE1B"/>
              </a:buClr>
              <a:buFont typeface="Wingdings" panose="05000000000000000000" pitchFamily="2" charset="2"/>
              <a:buChar char="v"/>
            </a:pPr>
            <a:r>
              <a:rPr lang="pt-BR" sz="2000" dirty="0"/>
              <a:t>Deve existir os dados da CTC no sistema do INSS (SUB);</a:t>
            </a:r>
          </a:p>
          <a:p>
            <a:pPr marL="285750" indent="-285750" algn="just">
              <a:spcAft>
                <a:spcPts val="600"/>
              </a:spcAft>
              <a:buClr>
                <a:srgbClr val="FBAE1B"/>
              </a:buClr>
              <a:buFont typeface="Wingdings" panose="05000000000000000000" pitchFamily="2" charset="2"/>
              <a:buChar char="v"/>
            </a:pPr>
            <a:r>
              <a:rPr lang="pt-BR" sz="2000" dirty="0"/>
              <a:t>A CTC não pode ter mais de um destinatário;</a:t>
            </a:r>
          </a:p>
          <a:p>
            <a:pPr marL="285750" indent="-285750" algn="just">
              <a:spcAft>
                <a:spcPts val="600"/>
              </a:spcAft>
              <a:buClr>
                <a:srgbClr val="FBAE1B"/>
              </a:buClr>
              <a:buFont typeface="Wingdings" panose="05000000000000000000" pitchFamily="2" charset="2"/>
              <a:buChar char="v"/>
            </a:pPr>
            <a:r>
              <a:rPr lang="pt-BR" sz="2000" dirty="0"/>
              <a:t>O CNPJ do destinatário da CTC deve estar vinculado ao Ente solicitante; </a:t>
            </a:r>
          </a:p>
          <a:p>
            <a:pPr marL="285750" indent="-285750" algn="just">
              <a:spcAft>
                <a:spcPts val="600"/>
              </a:spcAft>
              <a:buClr>
                <a:srgbClr val="FBAE1B"/>
              </a:buClr>
              <a:buFont typeface="Wingdings" panose="05000000000000000000" pitchFamily="2" charset="2"/>
              <a:buChar char="v"/>
            </a:pPr>
            <a:r>
              <a:rPr lang="pt-BR" sz="2000" dirty="0"/>
              <a:t>Os períodos solicitados devem estar compreendidos na CTC e deve ser menor ou igual ao tempo certificado.</a:t>
            </a:r>
          </a:p>
        </p:txBody>
      </p:sp>
    </p:spTree>
    <p:extLst>
      <p:ext uri="{BB962C8B-B14F-4D97-AF65-F5344CB8AC3E}">
        <p14:creationId xmlns:p14="http://schemas.microsoft.com/office/powerpoint/2010/main" val="35300117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E3A45ED3-1DC7-D562-06D6-9A2055FD26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Espaço Reservado para Conteúdo 5" descr="Robô com preenchimento sólido">
            <a:extLst>
              <a:ext uri="{FF2B5EF4-FFF2-40B4-BE49-F238E27FC236}">
                <a16:creationId xmlns:a16="http://schemas.microsoft.com/office/drawing/2014/main" id="{A9D1971D-B5A8-F0B2-B3A2-F4C290754E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4824" y="2420143"/>
            <a:ext cx="1551781" cy="1551781"/>
          </a:xfr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567A8B45-8483-2F43-6966-A76750B8F5D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006" t="5471"/>
          <a:stretch/>
        </p:blipFill>
        <p:spPr>
          <a:xfrm>
            <a:off x="2952750" y="2581670"/>
            <a:ext cx="1583885" cy="1228726"/>
          </a:xfrm>
          <a:prstGeom prst="rect">
            <a:avLst/>
          </a:prstGeom>
        </p:spPr>
      </p:pic>
      <p:pic>
        <p:nvPicPr>
          <p:cNvPr id="4098" name="Picture 2" descr="Desenho Para Colorir na fila (2) - Imagens Grátis Para Imprimir - img 15224">
            <a:extLst>
              <a:ext uri="{FF2B5EF4-FFF2-40B4-BE49-F238E27FC236}">
                <a16:creationId xmlns:a16="http://schemas.microsoft.com/office/drawing/2014/main" id="{813A262A-73A6-2946-603B-00E152F2D2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8" t="12361" r="6411" b="14306"/>
          <a:stretch/>
        </p:blipFill>
        <p:spPr bwMode="auto">
          <a:xfrm>
            <a:off x="5814992" y="2598956"/>
            <a:ext cx="2103728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áfico 10" descr="Lista de Verificação com preenchimento sólido">
            <a:extLst>
              <a:ext uri="{FF2B5EF4-FFF2-40B4-BE49-F238E27FC236}">
                <a16:creationId xmlns:a16="http://schemas.microsoft.com/office/drawing/2014/main" id="{65D2FF63-2F20-38EC-4555-CAF48865698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197077" y="2511864"/>
            <a:ext cx="1402910" cy="1402910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7AED32D0-67AC-3DE3-BDB3-28FE7A1A586F}"/>
              </a:ext>
            </a:extLst>
          </p:cNvPr>
          <p:cNvSpPr txBox="1"/>
          <p:nvPr/>
        </p:nvSpPr>
        <p:spPr>
          <a:xfrm>
            <a:off x="152400" y="914758"/>
            <a:ext cx="74551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400" b="1" dirty="0">
                <a:solidFill>
                  <a:srgbClr val="FBAE1B"/>
                </a:solidFill>
              </a:rPr>
              <a:t>Como ocorre </a:t>
            </a:r>
            <a:r>
              <a:rPr lang="pt-BR" sz="3600" dirty="0">
                <a:solidFill>
                  <a:srgbClr val="FBAE1B"/>
                </a:solidFill>
              </a:rPr>
              <a:t>a análise automática? </a:t>
            </a:r>
          </a:p>
        </p:txBody>
      </p:sp>
      <p:cxnSp>
        <p:nvCxnSpPr>
          <p:cNvPr id="14" name="Conector de Seta Reta 13">
            <a:extLst>
              <a:ext uri="{FF2B5EF4-FFF2-40B4-BE49-F238E27FC236}">
                <a16:creationId xmlns:a16="http://schemas.microsoft.com/office/drawing/2014/main" id="{D0A56939-3000-DFDA-B91E-10EC6B2DF99B}"/>
              </a:ext>
            </a:extLst>
          </p:cNvPr>
          <p:cNvCxnSpPr/>
          <p:nvPr/>
        </p:nvCxnSpPr>
        <p:spPr>
          <a:xfrm>
            <a:off x="2056605" y="3213319"/>
            <a:ext cx="628650" cy="0"/>
          </a:xfrm>
          <a:prstGeom prst="straightConnector1">
            <a:avLst/>
          </a:prstGeom>
          <a:ln w="762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e Seta Reta 14">
            <a:extLst>
              <a:ext uri="{FF2B5EF4-FFF2-40B4-BE49-F238E27FC236}">
                <a16:creationId xmlns:a16="http://schemas.microsoft.com/office/drawing/2014/main" id="{31616F97-1F9C-D789-9414-94CC6DE8665A}"/>
              </a:ext>
            </a:extLst>
          </p:cNvPr>
          <p:cNvCxnSpPr/>
          <p:nvPr/>
        </p:nvCxnSpPr>
        <p:spPr>
          <a:xfrm>
            <a:off x="4866480" y="3213319"/>
            <a:ext cx="628650" cy="0"/>
          </a:xfrm>
          <a:prstGeom prst="straightConnector1">
            <a:avLst/>
          </a:prstGeom>
          <a:ln w="762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e Seta Reta 15">
            <a:extLst>
              <a:ext uri="{FF2B5EF4-FFF2-40B4-BE49-F238E27FC236}">
                <a16:creationId xmlns:a16="http://schemas.microsoft.com/office/drawing/2014/main" id="{9E0A91C0-2181-6DD7-62B6-A0572E02D126}"/>
              </a:ext>
            </a:extLst>
          </p:cNvPr>
          <p:cNvCxnSpPr/>
          <p:nvPr/>
        </p:nvCxnSpPr>
        <p:spPr>
          <a:xfrm>
            <a:off x="8247855" y="3196033"/>
            <a:ext cx="628650" cy="0"/>
          </a:xfrm>
          <a:prstGeom prst="straightConnector1">
            <a:avLst/>
          </a:prstGeom>
          <a:ln w="762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F677916B-0E85-17E7-5545-07A0E1A10E28}"/>
              </a:ext>
            </a:extLst>
          </p:cNvPr>
          <p:cNvSpPr txBox="1"/>
          <p:nvPr/>
        </p:nvSpPr>
        <p:spPr>
          <a:xfrm>
            <a:off x="1408819" y="4971612"/>
            <a:ext cx="81726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003D58"/>
              </a:buClr>
              <a:buFont typeface="Wingdings" panose="05000000000000000000" pitchFamily="2" charset="2"/>
              <a:buChar char="v"/>
            </a:pPr>
            <a:r>
              <a:rPr lang="pt-BR" sz="2000" dirty="0"/>
              <a:t>Se não for deferido, o requerimento continua na fila para análise manual.</a:t>
            </a:r>
          </a:p>
          <a:p>
            <a:pPr marL="342900" indent="-342900">
              <a:buClr>
                <a:srgbClr val="003D58"/>
              </a:buClr>
              <a:buFont typeface="Wingdings" panose="05000000000000000000" pitchFamily="2" charset="2"/>
              <a:buChar char="v"/>
            </a:pPr>
            <a:r>
              <a:rPr lang="pt-BR" sz="2000" dirty="0"/>
              <a:t>Não há análise automática para os requerimentos enviados ao RPPS.  </a:t>
            </a:r>
          </a:p>
        </p:txBody>
      </p:sp>
    </p:spTree>
    <p:extLst>
      <p:ext uri="{BB962C8B-B14F-4D97-AF65-F5344CB8AC3E}">
        <p14:creationId xmlns:p14="http://schemas.microsoft.com/office/powerpoint/2010/main" val="3506138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0D1A8A-F93E-B1A3-5CB0-BE8E99A28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3A6E489-A7A3-D97B-589D-4D2FBBCD3F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E3A45ED3-1DC7-D562-06D6-9A2055FD26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6B45AAF2-8324-C523-AF23-D64418FDE8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39" y="899770"/>
            <a:ext cx="11984122" cy="4906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4579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8B8FB718-DC73-4435-FFAE-4F09CD4843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1AA447B5-1B79-61FD-4600-AE88216EC67E}"/>
              </a:ext>
            </a:extLst>
          </p:cNvPr>
          <p:cNvSpPr txBox="1"/>
          <p:nvPr/>
        </p:nvSpPr>
        <p:spPr>
          <a:xfrm>
            <a:off x="1055759" y="5099432"/>
            <a:ext cx="54302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>
                <a:latin typeface="Meiryo" panose="020B0604030504040204" pitchFamily="34" charset="-128"/>
                <a:ea typeface="Meiryo" panose="020B0604030504040204" pitchFamily="34" charset="-128"/>
              </a:rPr>
              <a:t>Leonardo da Silva Motta</a:t>
            </a:r>
          </a:p>
        </p:txBody>
      </p:sp>
      <p:pic>
        <p:nvPicPr>
          <p:cNvPr id="2050" name="Picture 2" descr="Colégio Liberdade">
            <a:extLst>
              <a:ext uri="{FF2B5EF4-FFF2-40B4-BE49-F238E27FC236}">
                <a16:creationId xmlns:a16="http://schemas.microsoft.com/office/drawing/2014/main" id="{40948A33-BA83-1208-BAEA-3EB79EEBB7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686" y="1872290"/>
            <a:ext cx="6078628" cy="26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AMIPREM">
            <a:extLst>
              <a:ext uri="{FF2B5EF4-FFF2-40B4-BE49-F238E27FC236}">
                <a16:creationId xmlns:a16="http://schemas.microsoft.com/office/drawing/2014/main" id="{52DD3D40-9141-2EDB-61E0-1A2B8B9164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9850" y="143606"/>
            <a:ext cx="1695450" cy="104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619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660F649F-9AED-62FC-D6D5-123896E7AA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agem 3" descr="Tela de celular com publicação numa rede social&#10;&#10;Descrição gerada automaticamente com confiança média">
            <a:extLst>
              <a:ext uri="{FF2B5EF4-FFF2-40B4-BE49-F238E27FC236}">
                <a16:creationId xmlns:a16="http://schemas.microsoft.com/office/drawing/2014/main" id="{BA585E38-0840-0F6F-1FDE-66AF15B537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25" y="933227"/>
            <a:ext cx="5182049" cy="5143946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A60C84E8-7CD5-641C-ED2B-8EA8E63D5209}"/>
              </a:ext>
            </a:extLst>
          </p:cNvPr>
          <p:cNvSpPr/>
          <p:nvPr/>
        </p:nvSpPr>
        <p:spPr>
          <a:xfrm>
            <a:off x="819150" y="1247775"/>
            <a:ext cx="1895475" cy="342900"/>
          </a:xfrm>
          <a:prstGeom prst="rect">
            <a:avLst/>
          </a:prstGeom>
          <a:solidFill>
            <a:srgbClr val="5EB7D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38A2D0B-FABD-6866-E34F-67BFECB7CC47}"/>
              </a:ext>
            </a:extLst>
          </p:cNvPr>
          <p:cNvSpPr txBox="1"/>
          <p:nvPr/>
        </p:nvSpPr>
        <p:spPr>
          <a:xfrm>
            <a:off x="6096000" y="873710"/>
            <a:ext cx="56769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rgbClr val="FBAE1B"/>
                </a:solidFill>
              </a:rPr>
              <a:t>543</a:t>
            </a:r>
            <a:r>
              <a:rPr lang="pt-BR" sz="2400" dirty="0">
                <a:solidFill>
                  <a:srgbClr val="FBAE1B"/>
                </a:solidFill>
              </a:rPr>
              <a:t> inscritos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	Mais de </a:t>
            </a:r>
            <a:r>
              <a:rPr lang="pt-BR" sz="4400" b="1" dirty="0">
                <a:solidFill>
                  <a:srgbClr val="003D58"/>
                </a:solidFill>
              </a:rPr>
              <a:t>R$ 15 mil </a:t>
            </a:r>
            <a:r>
              <a:rPr lang="pt-BR" sz="2400" dirty="0"/>
              <a:t>arrecadados de doações nas inscrições;</a:t>
            </a:r>
          </a:p>
          <a:p>
            <a:pPr algn="just"/>
            <a:endParaRPr lang="pt-BR" sz="2400" dirty="0"/>
          </a:p>
          <a:p>
            <a:pPr algn="just"/>
            <a:r>
              <a:rPr lang="pt-BR" sz="3200" b="1" dirty="0">
                <a:solidFill>
                  <a:srgbClr val="0095DA"/>
                </a:solidFill>
              </a:rPr>
              <a:t>	Doação em dobro </a:t>
            </a:r>
            <a:r>
              <a:rPr lang="pt-BR" sz="2400" dirty="0"/>
              <a:t>da ABIPEM;</a:t>
            </a:r>
          </a:p>
          <a:p>
            <a:pPr algn="just"/>
            <a:endParaRPr lang="pt-BR" sz="2400" dirty="0"/>
          </a:p>
          <a:p>
            <a:pPr algn="just"/>
            <a:r>
              <a:rPr lang="pt-BR" sz="2800" b="1" dirty="0">
                <a:solidFill>
                  <a:srgbClr val="FBAE1B"/>
                </a:solidFill>
              </a:rPr>
              <a:t>	Honorários de sucumbência </a:t>
            </a:r>
            <a:r>
              <a:rPr lang="pt-BR" sz="2400" dirty="0"/>
              <a:t>de um processo da ABIPEM;</a:t>
            </a:r>
          </a:p>
          <a:p>
            <a:pPr algn="just"/>
            <a:endParaRPr lang="pt-BR" sz="2400" dirty="0"/>
          </a:p>
          <a:p>
            <a:pPr algn="ctr"/>
            <a:r>
              <a:rPr lang="pt-BR" sz="2400" dirty="0"/>
              <a:t>Mais de </a:t>
            </a:r>
            <a:r>
              <a:rPr lang="pt-BR" sz="4400" b="1" dirty="0">
                <a:solidFill>
                  <a:srgbClr val="0095DA"/>
                </a:solidFill>
              </a:rPr>
              <a:t>R$ 40 mil </a:t>
            </a:r>
            <a:r>
              <a:rPr lang="pt-BR" sz="2400" dirty="0"/>
              <a:t>a ser doado!</a:t>
            </a:r>
          </a:p>
        </p:txBody>
      </p:sp>
    </p:spTree>
    <p:extLst>
      <p:ext uri="{BB962C8B-B14F-4D97-AF65-F5344CB8AC3E}">
        <p14:creationId xmlns:p14="http://schemas.microsoft.com/office/powerpoint/2010/main" val="1709500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BFF47631-9228-0AA6-F45B-A2BE62EF43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1" name="Gráfico 20" descr="Papel com preenchimento sólido">
            <a:extLst>
              <a:ext uri="{FF2B5EF4-FFF2-40B4-BE49-F238E27FC236}">
                <a16:creationId xmlns:a16="http://schemas.microsoft.com/office/drawing/2014/main" id="{1DD74C93-0D64-6846-2F5F-673AEE5303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1214864">
            <a:off x="1580035" y="3093802"/>
            <a:ext cx="914400" cy="914400"/>
          </a:xfrm>
          <a:prstGeom prst="rect">
            <a:avLst/>
          </a:prstGeom>
        </p:spPr>
      </p:pic>
      <p:pic>
        <p:nvPicPr>
          <p:cNvPr id="23" name="Gráfico 22" descr="Papel com preenchimento sólido">
            <a:extLst>
              <a:ext uri="{FF2B5EF4-FFF2-40B4-BE49-F238E27FC236}">
                <a16:creationId xmlns:a16="http://schemas.microsoft.com/office/drawing/2014/main" id="{504180E2-769D-340A-621F-05B962C34F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1214864">
            <a:off x="1696442" y="4877545"/>
            <a:ext cx="914400" cy="9144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76FC6A38-7B29-D70F-1EED-099F2302654F}"/>
              </a:ext>
            </a:extLst>
          </p:cNvPr>
          <p:cNvSpPr txBox="1"/>
          <p:nvPr/>
        </p:nvSpPr>
        <p:spPr>
          <a:xfrm flipH="1">
            <a:off x="400283" y="454967"/>
            <a:ext cx="10591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accent1">
                    <a:lumMod val="50000"/>
                  </a:schemeClr>
                </a:solidFill>
              </a:rPr>
              <a:t>Averbação do tempo de contribuição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D01C9759-498A-FF88-C29D-162F35E87A2B}"/>
              </a:ext>
            </a:extLst>
          </p:cNvPr>
          <p:cNvSpPr txBox="1"/>
          <p:nvPr/>
        </p:nvSpPr>
        <p:spPr>
          <a:xfrm>
            <a:off x="477805" y="1363930"/>
            <a:ext cx="1123638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spcBef>
                <a:spcPts val="600"/>
              </a:spcBef>
              <a:spcAft>
                <a:spcPts val="600"/>
              </a:spcAft>
            </a:pPr>
            <a:r>
              <a:rPr lang="pt-BR" sz="1800" dirty="0">
                <a:effectLst/>
                <a:latin typeface="Calibri" panose="020F0502020204030204" pitchFamily="34" charset="0"/>
                <a:ea typeface="Batang" panose="02030600000101010101" pitchFamily="18" charset="-127"/>
              </a:rPr>
              <a:t>Art. 182.  Para fins de </a:t>
            </a:r>
            <a:r>
              <a:rPr lang="pt-BR" sz="2400" b="1" dirty="0">
                <a:effectLst/>
                <a:latin typeface="Calibri" panose="020F0502020204030204" pitchFamily="34" charset="0"/>
                <a:ea typeface="Batang" panose="02030600000101010101" pitchFamily="18" charset="-127"/>
              </a:rPr>
              <a:t>contagem recíproca e compensação financeira </a:t>
            </a:r>
            <a:r>
              <a:rPr lang="pt-BR" sz="1800" dirty="0">
                <a:effectLst/>
                <a:latin typeface="Calibri" panose="020F0502020204030204" pitchFamily="34" charset="0"/>
                <a:ea typeface="Batang" panose="02030600000101010101" pitchFamily="18" charset="-127"/>
              </a:rPr>
              <a:t>previstas nos §§ 9º e 9º-A do art. 201 da Constituição Federal, </a:t>
            </a:r>
            <a:r>
              <a:rPr lang="pt-BR" sz="2400" b="1" dirty="0">
                <a:effectLst/>
                <a:latin typeface="Calibri" panose="020F0502020204030204" pitchFamily="34" charset="0"/>
                <a:ea typeface="Batang" panose="02030600000101010101" pitchFamily="18" charset="-127"/>
              </a:rPr>
              <a:t>o tempo de contribuição deverá ser comprovado</a:t>
            </a:r>
            <a:r>
              <a:rPr lang="pt-BR" sz="1800" dirty="0">
                <a:effectLst/>
                <a:latin typeface="Calibri" panose="020F0502020204030204" pitchFamily="34" charset="0"/>
                <a:ea typeface="Batang" panose="02030600000101010101" pitchFamily="18" charset="-127"/>
              </a:rPr>
              <a:t> por:</a:t>
            </a:r>
            <a:endParaRPr lang="pt-BR" sz="1600" dirty="0">
              <a:effectLst/>
              <a:latin typeface="Times New Roman" panose="02020603050405020304" pitchFamily="18" charset="0"/>
              <a:ea typeface="Batang" panose="02030600000101010101" pitchFamily="18" charset="-127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141F4E0-2B29-C7F1-B5E4-E5985E7B6F29}"/>
              </a:ext>
            </a:extLst>
          </p:cNvPr>
          <p:cNvSpPr txBox="1"/>
          <p:nvPr/>
        </p:nvSpPr>
        <p:spPr>
          <a:xfrm>
            <a:off x="2724539" y="2714277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>
                <a:solidFill>
                  <a:schemeClr val="accent5">
                    <a:lumMod val="75000"/>
                  </a:schemeClr>
                </a:solidFill>
              </a:rPr>
              <a:t>RPPS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B6F86EC-EE4E-F197-93EB-11574D8DFEA0}"/>
              </a:ext>
            </a:extLst>
          </p:cNvPr>
          <p:cNvSpPr txBox="1"/>
          <p:nvPr/>
        </p:nvSpPr>
        <p:spPr>
          <a:xfrm>
            <a:off x="2693302" y="3953481"/>
            <a:ext cx="10855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>
                <a:solidFill>
                  <a:schemeClr val="accent5">
                    <a:lumMod val="75000"/>
                  </a:schemeClr>
                </a:solidFill>
              </a:rPr>
              <a:t>RGPS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16AECE1C-754A-88D1-EA1F-3957A438F914}"/>
              </a:ext>
            </a:extLst>
          </p:cNvPr>
          <p:cNvSpPr txBox="1"/>
          <p:nvPr/>
        </p:nvSpPr>
        <p:spPr>
          <a:xfrm>
            <a:off x="2693302" y="5106625"/>
            <a:ext cx="1149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>
                <a:solidFill>
                  <a:schemeClr val="accent5">
                    <a:lumMod val="75000"/>
                  </a:schemeClr>
                </a:solidFill>
              </a:rPr>
              <a:t>SPSM</a:t>
            </a:r>
          </a:p>
        </p:txBody>
      </p:sp>
      <p:pic>
        <p:nvPicPr>
          <p:cNvPr id="11" name="Gráfico 10" descr="Seta: reta estrutura de tópicos">
            <a:extLst>
              <a:ext uri="{FF2B5EF4-FFF2-40B4-BE49-F238E27FC236}">
                <a16:creationId xmlns:a16="http://schemas.microsoft.com/office/drawing/2014/main" id="{71FEF4A9-B4B7-280A-5F56-F72CFAD909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0800000">
            <a:off x="4071257" y="2549464"/>
            <a:ext cx="914400" cy="914400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A7CAEDEA-4E6F-11BA-E44C-29211B4C982A}"/>
              </a:ext>
            </a:extLst>
          </p:cNvPr>
          <p:cNvSpPr txBox="1"/>
          <p:nvPr/>
        </p:nvSpPr>
        <p:spPr>
          <a:xfrm>
            <a:off x="5286896" y="2581065"/>
            <a:ext cx="56170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Unidade Gestora </a:t>
            </a:r>
            <a:r>
              <a:rPr lang="pt-BR" dirty="0"/>
              <a:t>do RPPS; ou</a:t>
            </a:r>
          </a:p>
          <a:p>
            <a:r>
              <a:rPr lang="pt-BR" b="1" dirty="0"/>
              <a:t>Órgão de origem </a:t>
            </a:r>
            <a:r>
              <a:rPr lang="pt-BR" dirty="0"/>
              <a:t>do segurado, desde que</a:t>
            </a:r>
            <a:r>
              <a:rPr lang="pt-BR" b="1" dirty="0"/>
              <a:t> homologada pela unidade gestora</a:t>
            </a:r>
            <a:r>
              <a:rPr lang="pt-BR" dirty="0"/>
              <a:t>.</a:t>
            </a:r>
          </a:p>
        </p:txBody>
      </p:sp>
      <p:pic>
        <p:nvPicPr>
          <p:cNvPr id="13" name="Gráfico 12" descr="Seta: reta estrutura de tópicos">
            <a:extLst>
              <a:ext uri="{FF2B5EF4-FFF2-40B4-BE49-F238E27FC236}">
                <a16:creationId xmlns:a16="http://schemas.microsoft.com/office/drawing/2014/main" id="{33DFE5F6-1E8D-890C-3E06-AE0C75B7DA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0800000">
            <a:off x="4071257" y="3788668"/>
            <a:ext cx="914400" cy="914400"/>
          </a:xfrm>
          <a:prstGeom prst="rect">
            <a:avLst/>
          </a:prstGeom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40944288-6956-BEFD-E8DA-0BF41C9EB91A}"/>
              </a:ext>
            </a:extLst>
          </p:cNvPr>
          <p:cNvSpPr txBox="1"/>
          <p:nvPr/>
        </p:nvSpPr>
        <p:spPr>
          <a:xfrm>
            <a:off x="5286896" y="4061202"/>
            <a:ext cx="5617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Exclusivamente </a:t>
            </a:r>
            <a:r>
              <a:rPr lang="pt-BR" b="1" dirty="0"/>
              <a:t>pelo INSS</a:t>
            </a:r>
            <a:endParaRPr lang="pt-BR" dirty="0"/>
          </a:p>
        </p:txBody>
      </p:sp>
      <p:pic>
        <p:nvPicPr>
          <p:cNvPr id="15" name="Gráfico 14" descr="Seta: reta estrutura de tópicos">
            <a:extLst>
              <a:ext uri="{FF2B5EF4-FFF2-40B4-BE49-F238E27FC236}">
                <a16:creationId xmlns:a16="http://schemas.microsoft.com/office/drawing/2014/main" id="{AB351002-3828-DB3D-70C7-8AC7C8C2BE3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0800000">
            <a:off x="4071257" y="4987341"/>
            <a:ext cx="914400" cy="914400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6C0DE3A5-BE2A-7D0E-6384-42094A3AE78E}"/>
              </a:ext>
            </a:extLst>
          </p:cNvPr>
          <p:cNvSpPr txBox="1"/>
          <p:nvPr/>
        </p:nvSpPr>
        <p:spPr>
          <a:xfrm>
            <a:off x="5286896" y="5259875"/>
            <a:ext cx="5617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Órgão </a:t>
            </a:r>
            <a:r>
              <a:rPr lang="pt-BR" b="1" dirty="0"/>
              <a:t>responsável pela gestão </a:t>
            </a:r>
            <a:r>
              <a:rPr lang="pt-BR" dirty="0"/>
              <a:t>do SPSM.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3739154D-88B1-78C3-2E21-B636FBCACA96}"/>
              </a:ext>
            </a:extLst>
          </p:cNvPr>
          <p:cNvSpPr txBox="1"/>
          <p:nvPr/>
        </p:nvSpPr>
        <p:spPr>
          <a:xfrm rot="21117917">
            <a:off x="1747509" y="3402525"/>
            <a:ext cx="579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>
                <a:solidFill>
                  <a:schemeClr val="accent1">
                    <a:lumMod val="50000"/>
                  </a:schemeClr>
                </a:solidFill>
              </a:rPr>
              <a:t>CTC</a:t>
            </a:r>
            <a:endParaRPr lang="pt-BR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7334865F-3C35-B576-5F0C-142E4A873A2B}"/>
              </a:ext>
            </a:extLst>
          </p:cNvPr>
          <p:cNvSpPr txBox="1"/>
          <p:nvPr/>
        </p:nvSpPr>
        <p:spPr>
          <a:xfrm rot="21117917">
            <a:off x="1848910" y="5232434"/>
            <a:ext cx="609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b="1" dirty="0">
                <a:solidFill>
                  <a:schemeClr val="accent6">
                    <a:lumMod val="50000"/>
                  </a:schemeClr>
                </a:solidFill>
              </a:rPr>
              <a:t>CTSM</a:t>
            </a:r>
            <a:endParaRPr lang="pt-BR" sz="11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7" name="Imagem 26">
            <a:extLst>
              <a:ext uri="{FF2B5EF4-FFF2-40B4-BE49-F238E27FC236}">
                <a16:creationId xmlns:a16="http://schemas.microsoft.com/office/drawing/2014/main" id="{5C1067BB-3E7B-2FC4-393F-BD0548A3D76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95999" y="5773136"/>
            <a:ext cx="5591955" cy="2572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23390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660F649F-9AED-62FC-D6D5-123896E7AA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77BD1C97-6A1F-9909-DC35-BB40738F5B8C}"/>
              </a:ext>
            </a:extLst>
          </p:cNvPr>
          <p:cNvSpPr txBox="1"/>
          <p:nvPr/>
        </p:nvSpPr>
        <p:spPr>
          <a:xfrm>
            <a:off x="2053515" y="5024176"/>
            <a:ext cx="10015819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BR" sz="4800" b="1" dirty="0"/>
              <a:t>Prazos para análise dos requerimentos</a:t>
            </a:r>
          </a:p>
          <a:p>
            <a:pPr algn="r"/>
            <a:endParaRPr lang="pt-BR" sz="1400" b="1" dirty="0"/>
          </a:p>
        </p:txBody>
      </p:sp>
    </p:spTree>
    <p:extLst>
      <p:ext uri="{BB962C8B-B14F-4D97-AF65-F5344CB8AC3E}">
        <p14:creationId xmlns:p14="http://schemas.microsoft.com/office/powerpoint/2010/main" val="3074435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35523E2F-00C4-DCAF-EBA3-36F9EA3A35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CA43C991-9E60-FA06-A177-351F8B50758A}"/>
              </a:ext>
            </a:extLst>
          </p:cNvPr>
          <p:cNvSpPr txBox="1"/>
          <p:nvPr/>
        </p:nvSpPr>
        <p:spPr>
          <a:xfrm>
            <a:off x="69554" y="315980"/>
            <a:ext cx="9057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0070C0"/>
                </a:solidFill>
                <a:latin typeface="Gisha" panose="020B0502040204020203"/>
              </a:rPr>
              <a:t>Prazos para análise da </a:t>
            </a:r>
            <a:r>
              <a:rPr lang="pt-BR" sz="3200" b="1" dirty="0">
                <a:solidFill>
                  <a:srgbClr val="0070C0"/>
                </a:solidFill>
                <a:latin typeface="Gisha" panose="020B0502040204020203"/>
              </a:rPr>
              <a:t>compensação previdenciária</a:t>
            </a:r>
            <a:r>
              <a:rPr lang="pt-BR" sz="2400" b="1" dirty="0">
                <a:solidFill>
                  <a:srgbClr val="0070C0"/>
                </a:solidFill>
                <a:latin typeface="Gisha" panose="020B0502040204020203"/>
              </a:rPr>
              <a:t>?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46EE682-2ADA-8CF7-1EDC-7908842A2C92}"/>
              </a:ext>
            </a:extLst>
          </p:cNvPr>
          <p:cNvSpPr txBox="1"/>
          <p:nvPr/>
        </p:nvSpPr>
        <p:spPr>
          <a:xfrm>
            <a:off x="1328058" y="817460"/>
            <a:ext cx="10300996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b="1" i="0" dirty="0">
                <a:solidFill>
                  <a:srgbClr val="000000"/>
                </a:solidFill>
                <a:effectLst/>
                <a:latin typeface="Gisha" panose="020B0502040204020203" pitchFamily="34" charset="-79"/>
                <a:cs typeface="Gisha" panose="020B0502040204020203" pitchFamily="34" charset="-79"/>
              </a:rPr>
              <a:t>Lei nº 9.796, de 1999: </a:t>
            </a:r>
          </a:p>
          <a:p>
            <a:pPr algn="just"/>
            <a:endParaRPr lang="pt-BR" b="0" i="0" dirty="0">
              <a:solidFill>
                <a:srgbClr val="000000"/>
              </a:solidFill>
              <a:effectLst/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lvl="1" algn="just"/>
            <a:r>
              <a:rPr lang="pt-BR" b="0" i="0" dirty="0">
                <a:solidFill>
                  <a:srgbClr val="000000"/>
                </a:solidFill>
                <a:effectLst/>
                <a:latin typeface="Gisha" panose="020B0502040204020203" pitchFamily="34" charset="-79"/>
                <a:cs typeface="Gisha" panose="020B0502040204020203" pitchFamily="34" charset="-79"/>
              </a:rPr>
              <a:t>Art. 8º Na hipótese de descumprimento do prazo de desembolso estipulado no § 2º do art. 6º desta Lei ou de </a:t>
            </a:r>
            <a:r>
              <a:rPr lang="pt-BR" sz="2400" b="1" i="0" dirty="0">
                <a:solidFill>
                  <a:srgbClr val="000000"/>
                </a:solidFill>
                <a:effectLst/>
                <a:latin typeface="Gisha" panose="020B0502040204020203" pitchFamily="34" charset="-79"/>
                <a:cs typeface="Gisha" panose="020B0502040204020203" pitchFamily="34" charset="-79"/>
              </a:rPr>
              <a:t>descumprimento do prazo de análise dos requerimentos estipulado em regulamento</a:t>
            </a:r>
            <a:r>
              <a:rPr lang="pt-BR" b="0" i="0" dirty="0">
                <a:solidFill>
                  <a:srgbClr val="000000"/>
                </a:solidFill>
                <a:effectLst/>
                <a:latin typeface="Gisha" panose="020B0502040204020203" pitchFamily="34" charset="-79"/>
                <a:cs typeface="Gisha" panose="020B0502040204020203" pitchFamily="34" charset="-79"/>
              </a:rPr>
              <a:t>, serão aplicadas as mesmas normas em vigor para atualização dos valores dos recolhimentos em atraso de contribuições previdenciárias arrecadadas pelo Instituto Nacional do Seguro Social (INSS).</a:t>
            </a:r>
            <a:endParaRPr lang="pt-BR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2501C70-3115-32F6-C62D-28651EA5CA37}"/>
              </a:ext>
            </a:extLst>
          </p:cNvPr>
          <p:cNvSpPr txBox="1"/>
          <p:nvPr/>
        </p:nvSpPr>
        <p:spPr>
          <a:xfrm>
            <a:off x="290945" y="3217199"/>
            <a:ext cx="11338109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b="1" dirty="0">
                <a:solidFill>
                  <a:srgbClr val="00000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Decreto nº 10.188, de 2019:</a:t>
            </a:r>
            <a:endParaRPr lang="pt-BR" b="1" i="0" dirty="0">
              <a:solidFill>
                <a:srgbClr val="000000"/>
              </a:solidFill>
              <a:effectLst/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algn="just"/>
            <a:endParaRPr lang="pt-BR" dirty="0">
              <a:solidFill>
                <a:srgbClr val="000000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algn="just"/>
            <a:r>
              <a:rPr lang="pt-BR" b="0" i="0" dirty="0">
                <a:solidFill>
                  <a:srgbClr val="000000"/>
                </a:solidFill>
                <a:effectLst/>
                <a:latin typeface="Gisha" panose="020B0502040204020203" pitchFamily="34" charset="-79"/>
                <a:cs typeface="Gisha" panose="020B0502040204020203" pitchFamily="34" charset="-79"/>
              </a:rPr>
              <a:t>Art. 11. </a:t>
            </a:r>
          </a:p>
          <a:p>
            <a:pPr algn="just"/>
            <a:endParaRPr lang="pt-BR" b="0" i="0" dirty="0">
              <a:solidFill>
                <a:srgbClr val="000000"/>
              </a:solidFill>
              <a:effectLst/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algn="just"/>
            <a:r>
              <a:rPr lang="pt-BR" b="0" i="0" dirty="0">
                <a:solidFill>
                  <a:srgbClr val="000000"/>
                </a:solidFill>
                <a:effectLst/>
                <a:latin typeface="Gisha" panose="020B0502040204020203" pitchFamily="34" charset="-79"/>
                <a:cs typeface="Gisha" panose="020B0502040204020203" pitchFamily="34" charset="-79"/>
              </a:rPr>
              <a:t>§ 8º  A Secretaria Especial de Previdência e Trabalho do Ministério da Economia, ouvido o Conselho Nacional dos Regimes Próprios de Previdência Social, </a:t>
            </a:r>
            <a:r>
              <a:rPr lang="pt-BR" sz="2400" b="1" i="0" dirty="0">
                <a:solidFill>
                  <a:srgbClr val="000000"/>
                </a:solidFill>
                <a:effectLst/>
                <a:latin typeface="Gisha" panose="020B0502040204020203" pitchFamily="34" charset="-79"/>
                <a:cs typeface="Gisha" panose="020B0502040204020203" pitchFamily="34" charset="-79"/>
              </a:rPr>
              <a:t>estabelecerá prazo para que o regime de origem analise os requerimentos apresentados pelos regimes instituidores, observada a ordem cronológica dos requerimentos</a:t>
            </a:r>
            <a:r>
              <a:rPr lang="pt-BR" b="0" i="0" dirty="0">
                <a:solidFill>
                  <a:srgbClr val="000000"/>
                </a:solidFill>
                <a:effectLst/>
                <a:latin typeface="Gisha" panose="020B0502040204020203" pitchFamily="34" charset="-79"/>
                <a:cs typeface="Gisha" panose="020B0502040204020203" pitchFamily="34" charset="-79"/>
              </a:rPr>
              <a:t>, sobre o qual incidirá a mesma atualização dos valores dos recolhimentos em atraso de contribuições previdenciárias arrecadadas pelo RGPS aos requerimentos que ultrapassarem o prazo determinado.</a:t>
            </a:r>
            <a:endParaRPr lang="pt-BR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27678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2CC8A517-7B7E-2A36-8457-3BD0B2210B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CA43C991-9E60-FA06-A177-351F8B50758A}"/>
              </a:ext>
            </a:extLst>
          </p:cNvPr>
          <p:cNvSpPr txBox="1"/>
          <p:nvPr/>
        </p:nvSpPr>
        <p:spPr>
          <a:xfrm>
            <a:off x="126704" y="479591"/>
            <a:ext cx="9057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0070C0"/>
                </a:solidFill>
                <a:latin typeface="Gisha" panose="020B0502040204020203"/>
              </a:rPr>
              <a:t>Prazos para análise da </a:t>
            </a:r>
            <a:r>
              <a:rPr lang="pt-BR" sz="3200" b="1" dirty="0">
                <a:solidFill>
                  <a:srgbClr val="0070C0"/>
                </a:solidFill>
                <a:latin typeface="Gisha" panose="020B0502040204020203"/>
              </a:rPr>
              <a:t>compensação previdenciária</a:t>
            </a:r>
            <a:r>
              <a:rPr lang="pt-BR" sz="2400" b="1" dirty="0">
                <a:solidFill>
                  <a:srgbClr val="0070C0"/>
                </a:solidFill>
                <a:latin typeface="Gisha" panose="020B0502040204020203"/>
              </a:rPr>
              <a:t>?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A336CFF4-808C-C253-DE01-A9E8EC7AB2AF}"/>
              </a:ext>
            </a:extLst>
          </p:cNvPr>
          <p:cNvSpPr/>
          <p:nvPr/>
        </p:nvSpPr>
        <p:spPr>
          <a:xfrm>
            <a:off x="525625" y="1543957"/>
            <a:ext cx="10717763" cy="39472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pt-BR" sz="2000" spc="-1" dirty="0">
                <a:solidFill>
                  <a:srgbClr val="00000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Art. 4º  Nos termos do § 8º do art. 11 do Decreto nº 10.188, de 2019, a partir de 1º de janeiro de 2022, os requerimentos de compensação financeira apresentados pelos regimes instituidores </a:t>
            </a:r>
            <a:r>
              <a:rPr lang="pt-BR" sz="2000" b="1" spc="-1" dirty="0">
                <a:solidFill>
                  <a:srgbClr val="00000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deverão ser analisados pelos regimes de origem em até 1.080 (mil e oitenta) dias</a:t>
            </a:r>
            <a:r>
              <a:rPr lang="pt-BR" sz="2000" spc="-1" dirty="0">
                <a:solidFill>
                  <a:srgbClr val="00000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, sob pena de incidir a mesma atualização dos valores dos recolhimentos em atraso de contribuições previdenciárias arrecadadas pelo RGPS aos requerimentos que ultrapassarem esse prazo.</a:t>
            </a:r>
          </a:p>
          <a:p>
            <a:pPr algn="just">
              <a:lnSpc>
                <a:spcPct val="100000"/>
              </a:lnSpc>
            </a:pPr>
            <a:endParaRPr lang="pt-BR" sz="2000" spc="-1" dirty="0">
              <a:solidFill>
                <a:srgbClr val="000000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algn="just">
              <a:lnSpc>
                <a:spcPct val="100000"/>
              </a:lnSpc>
            </a:pPr>
            <a:r>
              <a:rPr lang="pt-BR" sz="2000" spc="-1" dirty="0">
                <a:solidFill>
                  <a:srgbClr val="00000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§ 1º  O prazo para análise dos requerimentos previsto no caput será reduzido para:</a:t>
            </a:r>
          </a:p>
          <a:p>
            <a:pPr algn="just">
              <a:lnSpc>
                <a:spcPct val="100000"/>
              </a:lnSpc>
            </a:pPr>
            <a:endParaRPr lang="pt-BR" sz="1050" spc="-1" dirty="0">
              <a:solidFill>
                <a:srgbClr val="000000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algn="just">
              <a:lnSpc>
                <a:spcPct val="100000"/>
              </a:lnSpc>
            </a:pPr>
            <a:r>
              <a:rPr lang="pt-BR" sz="2000" spc="-1" dirty="0">
                <a:solidFill>
                  <a:srgbClr val="00000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I - 540 (quinhentos e quarenta) dias, em 2023;</a:t>
            </a:r>
          </a:p>
          <a:p>
            <a:pPr algn="just">
              <a:lnSpc>
                <a:spcPct val="100000"/>
              </a:lnSpc>
            </a:pPr>
            <a:r>
              <a:rPr lang="pt-BR" sz="2000" spc="-1" dirty="0">
                <a:solidFill>
                  <a:srgbClr val="00000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II - 360 (trezentos e sessenta) dias, em 2024;</a:t>
            </a:r>
          </a:p>
          <a:p>
            <a:pPr algn="just">
              <a:lnSpc>
                <a:spcPct val="100000"/>
              </a:lnSpc>
            </a:pPr>
            <a:r>
              <a:rPr lang="pt-BR" sz="2000" spc="-1" dirty="0">
                <a:solidFill>
                  <a:srgbClr val="00000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III - 180 (cento e oitenta) dias, em 2025; e</a:t>
            </a:r>
          </a:p>
          <a:p>
            <a:pPr algn="just">
              <a:lnSpc>
                <a:spcPct val="100000"/>
              </a:lnSpc>
            </a:pPr>
            <a:r>
              <a:rPr lang="pt-BR" sz="2000" spc="-1" dirty="0">
                <a:solidFill>
                  <a:srgbClr val="00000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IV - 90 (noventa) dias, a partir de 2026. </a:t>
            </a:r>
          </a:p>
        </p:txBody>
      </p:sp>
      <p:pic>
        <p:nvPicPr>
          <p:cNvPr id="4" name="Picture 2" descr="Personagem de relógio de prazo de desenho vetorial e um empresário ...">
            <a:extLst>
              <a:ext uri="{FF2B5EF4-FFF2-40B4-BE49-F238E27FC236}">
                <a16:creationId xmlns:a16="http://schemas.microsoft.com/office/drawing/2014/main" id="{42FCA67B-7DF7-6470-AF8E-A36513E57E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6" t="17012" r="5564" b="15415"/>
          <a:stretch/>
        </p:blipFill>
        <p:spPr bwMode="auto">
          <a:xfrm>
            <a:off x="9306314" y="4224865"/>
            <a:ext cx="2257425" cy="1744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4CFE58E1-47E8-B065-D6C2-3EE483B1EB10}"/>
              </a:ext>
            </a:extLst>
          </p:cNvPr>
          <p:cNvSpPr/>
          <p:nvPr/>
        </p:nvSpPr>
        <p:spPr>
          <a:xfrm>
            <a:off x="401217" y="4422710"/>
            <a:ext cx="5617029" cy="410547"/>
          </a:xfrm>
          <a:custGeom>
            <a:avLst/>
            <a:gdLst>
              <a:gd name="connsiteX0" fmla="*/ 0 w 5617029"/>
              <a:gd name="connsiteY0" fmla="*/ 0 h 410547"/>
              <a:gd name="connsiteX1" fmla="*/ 511774 w 5617029"/>
              <a:gd name="connsiteY1" fmla="*/ 0 h 410547"/>
              <a:gd name="connsiteX2" fmla="*/ 1192058 w 5617029"/>
              <a:gd name="connsiteY2" fmla="*/ 0 h 410547"/>
              <a:gd name="connsiteX3" fmla="*/ 1760002 w 5617029"/>
              <a:gd name="connsiteY3" fmla="*/ 0 h 410547"/>
              <a:gd name="connsiteX4" fmla="*/ 2384117 w 5617029"/>
              <a:gd name="connsiteY4" fmla="*/ 0 h 410547"/>
              <a:gd name="connsiteX5" fmla="*/ 2952061 w 5617029"/>
              <a:gd name="connsiteY5" fmla="*/ 0 h 410547"/>
              <a:gd name="connsiteX6" fmla="*/ 3407664 w 5617029"/>
              <a:gd name="connsiteY6" fmla="*/ 0 h 410547"/>
              <a:gd name="connsiteX7" fmla="*/ 3863268 w 5617029"/>
              <a:gd name="connsiteY7" fmla="*/ 0 h 410547"/>
              <a:gd name="connsiteX8" fmla="*/ 4431212 w 5617029"/>
              <a:gd name="connsiteY8" fmla="*/ 0 h 410547"/>
              <a:gd name="connsiteX9" fmla="*/ 4942986 w 5617029"/>
              <a:gd name="connsiteY9" fmla="*/ 0 h 410547"/>
              <a:gd name="connsiteX10" fmla="*/ 5617029 w 5617029"/>
              <a:gd name="connsiteY10" fmla="*/ 0 h 410547"/>
              <a:gd name="connsiteX11" fmla="*/ 5617029 w 5617029"/>
              <a:gd name="connsiteY11" fmla="*/ 410547 h 410547"/>
              <a:gd name="connsiteX12" fmla="*/ 5105255 w 5617029"/>
              <a:gd name="connsiteY12" fmla="*/ 410547 h 410547"/>
              <a:gd name="connsiteX13" fmla="*/ 4368800 w 5617029"/>
              <a:gd name="connsiteY13" fmla="*/ 410547 h 410547"/>
              <a:gd name="connsiteX14" fmla="*/ 3857027 w 5617029"/>
              <a:gd name="connsiteY14" fmla="*/ 410547 h 410547"/>
              <a:gd name="connsiteX15" fmla="*/ 3289083 w 5617029"/>
              <a:gd name="connsiteY15" fmla="*/ 410547 h 410547"/>
              <a:gd name="connsiteX16" fmla="*/ 2777309 w 5617029"/>
              <a:gd name="connsiteY16" fmla="*/ 410547 h 410547"/>
              <a:gd name="connsiteX17" fmla="*/ 2097024 w 5617029"/>
              <a:gd name="connsiteY17" fmla="*/ 410547 h 410547"/>
              <a:gd name="connsiteX18" fmla="*/ 1641421 w 5617029"/>
              <a:gd name="connsiteY18" fmla="*/ 410547 h 410547"/>
              <a:gd name="connsiteX19" fmla="*/ 1129647 w 5617029"/>
              <a:gd name="connsiteY19" fmla="*/ 410547 h 410547"/>
              <a:gd name="connsiteX20" fmla="*/ 674043 w 5617029"/>
              <a:gd name="connsiteY20" fmla="*/ 410547 h 410547"/>
              <a:gd name="connsiteX21" fmla="*/ 0 w 5617029"/>
              <a:gd name="connsiteY21" fmla="*/ 410547 h 410547"/>
              <a:gd name="connsiteX22" fmla="*/ 0 w 5617029"/>
              <a:gd name="connsiteY22" fmla="*/ 0 h 41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617029" h="410547" extrusionOk="0">
                <a:moveTo>
                  <a:pt x="0" y="0"/>
                </a:moveTo>
                <a:cubicBezTo>
                  <a:pt x="139606" y="18162"/>
                  <a:pt x="335860" y="6447"/>
                  <a:pt x="511774" y="0"/>
                </a:cubicBezTo>
                <a:cubicBezTo>
                  <a:pt x="687688" y="-6447"/>
                  <a:pt x="1046015" y="-10215"/>
                  <a:pt x="1192058" y="0"/>
                </a:cubicBezTo>
                <a:cubicBezTo>
                  <a:pt x="1338101" y="10215"/>
                  <a:pt x="1624821" y="2292"/>
                  <a:pt x="1760002" y="0"/>
                </a:cubicBezTo>
                <a:cubicBezTo>
                  <a:pt x="1895183" y="-2292"/>
                  <a:pt x="2167476" y="2495"/>
                  <a:pt x="2384117" y="0"/>
                </a:cubicBezTo>
                <a:cubicBezTo>
                  <a:pt x="2600759" y="-2495"/>
                  <a:pt x="2678834" y="-20820"/>
                  <a:pt x="2952061" y="0"/>
                </a:cubicBezTo>
                <a:cubicBezTo>
                  <a:pt x="3225288" y="20820"/>
                  <a:pt x="3283492" y="10189"/>
                  <a:pt x="3407664" y="0"/>
                </a:cubicBezTo>
                <a:cubicBezTo>
                  <a:pt x="3531836" y="-10189"/>
                  <a:pt x="3750664" y="16685"/>
                  <a:pt x="3863268" y="0"/>
                </a:cubicBezTo>
                <a:cubicBezTo>
                  <a:pt x="3975872" y="-16685"/>
                  <a:pt x="4251301" y="25831"/>
                  <a:pt x="4431212" y="0"/>
                </a:cubicBezTo>
                <a:cubicBezTo>
                  <a:pt x="4611123" y="-25831"/>
                  <a:pt x="4819823" y="15775"/>
                  <a:pt x="4942986" y="0"/>
                </a:cubicBezTo>
                <a:cubicBezTo>
                  <a:pt x="5066149" y="-15775"/>
                  <a:pt x="5317537" y="4961"/>
                  <a:pt x="5617029" y="0"/>
                </a:cubicBezTo>
                <a:cubicBezTo>
                  <a:pt x="5603525" y="126011"/>
                  <a:pt x="5606708" y="250055"/>
                  <a:pt x="5617029" y="410547"/>
                </a:cubicBezTo>
                <a:cubicBezTo>
                  <a:pt x="5372968" y="410762"/>
                  <a:pt x="5281609" y="391494"/>
                  <a:pt x="5105255" y="410547"/>
                </a:cubicBezTo>
                <a:cubicBezTo>
                  <a:pt x="4928901" y="429600"/>
                  <a:pt x="4540596" y="407290"/>
                  <a:pt x="4368800" y="410547"/>
                </a:cubicBezTo>
                <a:cubicBezTo>
                  <a:pt x="4197005" y="413804"/>
                  <a:pt x="4018965" y="435293"/>
                  <a:pt x="3857027" y="410547"/>
                </a:cubicBezTo>
                <a:cubicBezTo>
                  <a:pt x="3695089" y="385801"/>
                  <a:pt x="3545414" y="428450"/>
                  <a:pt x="3289083" y="410547"/>
                </a:cubicBezTo>
                <a:cubicBezTo>
                  <a:pt x="3032752" y="392644"/>
                  <a:pt x="2944527" y="405098"/>
                  <a:pt x="2777309" y="410547"/>
                </a:cubicBezTo>
                <a:cubicBezTo>
                  <a:pt x="2610091" y="415996"/>
                  <a:pt x="2354616" y="408591"/>
                  <a:pt x="2097024" y="410547"/>
                </a:cubicBezTo>
                <a:cubicBezTo>
                  <a:pt x="1839432" y="412503"/>
                  <a:pt x="1789729" y="398910"/>
                  <a:pt x="1641421" y="410547"/>
                </a:cubicBezTo>
                <a:cubicBezTo>
                  <a:pt x="1493113" y="422184"/>
                  <a:pt x="1298332" y="430431"/>
                  <a:pt x="1129647" y="410547"/>
                </a:cubicBezTo>
                <a:cubicBezTo>
                  <a:pt x="960962" y="390663"/>
                  <a:pt x="898840" y="420044"/>
                  <a:pt x="674043" y="410547"/>
                </a:cubicBezTo>
                <a:cubicBezTo>
                  <a:pt x="449246" y="401050"/>
                  <a:pt x="171852" y="431041"/>
                  <a:pt x="0" y="410547"/>
                </a:cubicBezTo>
                <a:cubicBezTo>
                  <a:pt x="-12735" y="247015"/>
                  <a:pt x="-7571" y="174620"/>
                  <a:pt x="0" y="0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336394745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1338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51A9D60D-19B6-A0FA-6FA5-7AFBEF07FE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CA43C991-9E60-FA06-A177-351F8B50758A}"/>
              </a:ext>
            </a:extLst>
          </p:cNvPr>
          <p:cNvSpPr txBox="1"/>
          <p:nvPr/>
        </p:nvSpPr>
        <p:spPr>
          <a:xfrm>
            <a:off x="69554" y="379519"/>
            <a:ext cx="9057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0070C0"/>
                </a:solidFill>
                <a:latin typeface="Gisha" panose="020B0502040204020203"/>
              </a:rPr>
              <a:t>Prazos para análise da </a:t>
            </a:r>
            <a:r>
              <a:rPr lang="pt-BR" sz="3200" b="1" dirty="0">
                <a:solidFill>
                  <a:srgbClr val="0070C0"/>
                </a:solidFill>
                <a:latin typeface="Gisha" panose="020B0502040204020203"/>
              </a:rPr>
              <a:t>compensação previdenciária</a:t>
            </a:r>
            <a:r>
              <a:rPr lang="pt-BR" sz="2400" b="1" dirty="0">
                <a:solidFill>
                  <a:srgbClr val="0070C0"/>
                </a:solidFill>
                <a:latin typeface="Gisha" panose="020B0502040204020203"/>
              </a:rPr>
              <a:t>?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8FF753DF-5110-1847-8CC8-08C78302CE18}"/>
              </a:ext>
            </a:extLst>
          </p:cNvPr>
          <p:cNvSpPr/>
          <p:nvPr/>
        </p:nvSpPr>
        <p:spPr>
          <a:xfrm>
            <a:off x="589043" y="1928589"/>
            <a:ext cx="11013913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pt-BR" sz="2000" spc="-1" dirty="0">
                <a:solidFill>
                  <a:srgbClr val="00000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§ 3º  Para efeitos do caput, serão aplicados:</a:t>
            </a:r>
          </a:p>
          <a:p>
            <a:pPr algn="just">
              <a:lnSpc>
                <a:spcPct val="100000"/>
              </a:lnSpc>
            </a:pPr>
            <a:endParaRPr lang="pt-BR" sz="1050" spc="-1" dirty="0">
              <a:solidFill>
                <a:srgbClr val="000000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algn="just">
              <a:lnSpc>
                <a:spcPct val="100000"/>
              </a:lnSpc>
            </a:pPr>
            <a:r>
              <a:rPr lang="pt-BR" sz="2000" spc="-1" dirty="0">
                <a:solidFill>
                  <a:srgbClr val="00000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I - a taxa referencial do Sistema Especial de Liquidação e Custódia - SELIC para títulos federais, acumulada mensalmente, calculada a partir do primeiro dia do mês subsequente ao vencimento do prazo até o mês anterior ao do pagamento; e</a:t>
            </a:r>
          </a:p>
          <a:p>
            <a:pPr algn="just">
              <a:lnSpc>
                <a:spcPct val="100000"/>
              </a:lnSpc>
            </a:pPr>
            <a:r>
              <a:rPr lang="pt-BR" sz="2000" spc="-1" dirty="0">
                <a:solidFill>
                  <a:srgbClr val="00000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II - a taxa de um por cento no mês do pagamento.</a:t>
            </a:r>
          </a:p>
          <a:p>
            <a:pPr algn="just">
              <a:lnSpc>
                <a:spcPct val="100000"/>
              </a:lnSpc>
            </a:pPr>
            <a:endParaRPr lang="pt-BR" sz="1050" spc="-1" dirty="0">
              <a:solidFill>
                <a:srgbClr val="000000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algn="just">
              <a:lnSpc>
                <a:spcPct val="100000"/>
              </a:lnSpc>
            </a:pPr>
            <a:endParaRPr lang="pt-BR" sz="2000" spc="-1" dirty="0">
              <a:solidFill>
                <a:srgbClr val="000000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algn="just">
              <a:lnSpc>
                <a:spcPct val="100000"/>
              </a:lnSpc>
            </a:pPr>
            <a:r>
              <a:rPr lang="pt-BR" sz="2000" spc="-1" dirty="0">
                <a:solidFill>
                  <a:srgbClr val="00000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§ 4º  O previsto neste artigo </a:t>
            </a:r>
            <a:r>
              <a:rPr lang="pt-BR" sz="2400" b="1" spc="-1" dirty="0">
                <a:solidFill>
                  <a:srgbClr val="00000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se aplica à compensação financeira entre o RGPS e os RPPS e dos RPPS entre si.</a:t>
            </a:r>
            <a:endParaRPr lang="pt-BR" sz="2000" b="1" spc="-1" dirty="0">
              <a:solidFill>
                <a:srgbClr val="000000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14385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51A9D60D-19B6-A0FA-6FA5-7AFBEF07FE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CA43C991-9E60-FA06-A177-351F8B50758A}"/>
              </a:ext>
            </a:extLst>
          </p:cNvPr>
          <p:cNvSpPr txBox="1"/>
          <p:nvPr/>
        </p:nvSpPr>
        <p:spPr>
          <a:xfrm>
            <a:off x="69554" y="379519"/>
            <a:ext cx="9057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0070C0"/>
                </a:solidFill>
                <a:latin typeface="Gisha" panose="020B0502040204020203"/>
              </a:rPr>
              <a:t>Prazos para análise da </a:t>
            </a:r>
            <a:r>
              <a:rPr lang="pt-BR" sz="3200" b="1" dirty="0">
                <a:solidFill>
                  <a:srgbClr val="0070C0"/>
                </a:solidFill>
                <a:latin typeface="Gisha" panose="020B0502040204020203"/>
              </a:rPr>
              <a:t>compensação previdenciária</a:t>
            </a:r>
            <a:r>
              <a:rPr lang="pt-BR" sz="2400" b="1" dirty="0">
                <a:solidFill>
                  <a:srgbClr val="0070C0"/>
                </a:solidFill>
                <a:latin typeface="Gisha" panose="020B0502040204020203"/>
              </a:rPr>
              <a:t>?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1B0F1A75-4C74-737F-14DC-B49EE0FC8B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510"/>
          <a:stretch/>
        </p:blipFill>
        <p:spPr>
          <a:xfrm>
            <a:off x="142508" y="1486688"/>
            <a:ext cx="11687476" cy="1542262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0942D144-29F6-E8C1-B7A3-0A14857FE24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78"/>
          <a:stretch/>
        </p:blipFill>
        <p:spPr>
          <a:xfrm>
            <a:off x="4324349" y="2867582"/>
            <a:ext cx="2409995" cy="16575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4" name="Conector de Seta Reta 13">
            <a:extLst>
              <a:ext uri="{FF2B5EF4-FFF2-40B4-BE49-F238E27FC236}">
                <a16:creationId xmlns:a16="http://schemas.microsoft.com/office/drawing/2014/main" id="{4E76AFE0-5CEB-C292-DF85-AEE6D1180123}"/>
              </a:ext>
            </a:extLst>
          </p:cNvPr>
          <p:cNvCxnSpPr/>
          <p:nvPr/>
        </p:nvCxnSpPr>
        <p:spPr>
          <a:xfrm>
            <a:off x="5162550" y="3429000"/>
            <a:ext cx="447675" cy="0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83866494-5465-5906-AB5D-7B3505323DF5}"/>
              </a:ext>
            </a:extLst>
          </p:cNvPr>
          <p:cNvSpPr txBox="1"/>
          <p:nvPr/>
        </p:nvSpPr>
        <p:spPr>
          <a:xfrm>
            <a:off x="5726431" y="3244334"/>
            <a:ext cx="5808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/>
              <a:t>Requerimentos recebidos do INSS</a:t>
            </a:r>
          </a:p>
        </p:txBody>
      </p:sp>
      <p:cxnSp>
        <p:nvCxnSpPr>
          <p:cNvPr id="16" name="Conector de Seta Reta 15">
            <a:extLst>
              <a:ext uri="{FF2B5EF4-FFF2-40B4-BE49-F238E27FC236}">
                <a16:creationId xmlns:a16="http://schemas.microsoft.com/office/drawing/2014/main" id="{9AFA7FF4-B347-9C02-A088-4ED0823750D2}"/>
              </a:ext>
            </a:extLst>
          </p:cNvPr>
          <p:cNvCxnSpPr/>
          <p:nvPr/>
        </p:nvCxnSpPr>
        <p:spPr>
          <a:xfrm>
            <a:off x="5162550" y="4043548"/>
            <a:ext cx="447675" cy="0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73ED9101-FAFC-7ABB-2B53-7CCF47ADD74B}"/>
              </a:ext>
            </a:extLst>
          </p:cNvPr>
          <p:cNvSpPr txBox="1"/>
          <p:nvPr/>
        </p:nvSpPr>
        <p:spPr>
          <a:xfrm>
            <a:off x="5726431" y="3858882"/>
            <a:ext cx="5808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/>
              <a:t>Requerimentos recebidos de outros RPPS</a:t>
            </a:r>
          </a:p>
        </p:txBody>
      </p:sp>
    </p:spTree>
    <p:extLst>
      <p:ext uri="{BB962C8B-B14F-4D97-AF65-F5344CB8AC3E}">
        <p14:creationId xmlns:p14="http://schemas.microsoft.com/office/powerpoint/2010/main" val="1039467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51A9D60D-19B6-A0FA-6FA5-7AFBEF07FE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0" y="15389"/>
            <a:ext cx="12192000" cy="68580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CA43C991-9E60-FA06-A177-351F8B50758A}"/>
              </a:ext>
            </a:extLst>
          </p:cNvPr>
          <p:cNvSpPr txBox="1"/>
          <p:nvPr/>
        </p:nvSpPr>
        <p:spPr>
          <a:xfrm>
            <a:off x="69554" y="379519"/>
            <a:ext cx="9057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rgbClr val="0070C0"/>
                </a:solidFill>
                <a:latin typeface="Gisha" panose="020B0502040204020203"/>
              </a:rPr>
              <a:t>Prazos para análise da </a:t>
            </a:r>
            <a:r>
              <a:rPr lang="pt-BR" sz="3200" b="1" dirty="0">
                <a:solidFill>
                  <a:srgbClr val="0070C0"/>
                </a:solidFill>
                <a:latin typeface="Gisha" panose="020B0502040204020203"/>
              </a:rPr>
              <a:t>compensação previdenciária</a:t>
            </a:r>
            <a:r>
              <a:rPr lang="pt-BR" sz="2400" b="1" dirty="0">
                <a:solidFill>
                  <a:srgbClr val="0070C0"/>
                </a:solidFill>
                <a:latin typeface="Gisha" panose="020B0502040204020203"/>
              </a:rPr>
              <a:t>?</a:t>
            </a:r>
          </a:p>
        </p:txBody>
      </p:sp>
      <p:cxnSp>
        <p:nvCxnSpPr>
          <p:cNvPr id="14" name="Conector de Seta Reta 13">
            <a:extLst>
              <a:ext uri="{FF2B5EF4-FFF2-40B4-BE49-F238E27FC236}">
                <a16:creationId xmlns:a16="http://schemas.microsoft.com/office/drawing/2014/main" id="{4E76AFE0-5CEB-C292-DF85-AEE6D1180123}"/>
              </a:ext>
            </a:extLst>
          </p:cNvPr>
          <p:cNvCxnSpPr/>
          <p:nvPr/>
        </p:nvCxnSpPr>
        <p:spPr>
          <a:xfrm>
            <a:off x="5162550" y="3429000"/>
            <a:ext cx="447675" cy="0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83866494-5465-5906-AB5D-7B3505323DF5}"/>
              </a:ext>
            </a:extLst>
          </p:cNvPr>
          <p:cNvSpPr txBox="1"/>
          <p:nvPr/>
        </p:nvSpPr>
        <p:spPr>
          <a:xfrm>
            <a:off x="5726431" y="3244334"/>
            <a:ext cx="5808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/>
              <a:t>Requerimentos recebidos do INSS</a:t>
            </a:r>
          </a:p>
        </p:txBody>
      </p:sp>
      <p:cxnSp>
        <p:nvCxnSpPr>
          <p:cNvPr id="16" name="Conector de Seta Reta 15">
            <a:extLst>
              <a:ext uri="{FF2B5EF4-FFF2-40B4-BE49-F238E27FC236}">
                <a16:creationId xmlns:a16="http://schemas.microsoft.com/office/drawing/2014/main" id="{9AFA7FF4-B347-9C02-A088-4ED0823750D2}"/>
              </a:ext>
            </a:extLst>
          </p:cNvPr>
          <p:cNvCxnSpPr/>
          <p:nvPr/>
        </p:nvCxnSpPr>
        <p:spPr>
          <a:xfrm>
            <a:off x="5162550" y="4043548"/>
            <a:ext cx="447675" cy="0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73ED9101-FAFC-7ABB-2B53-7CCF47ADD74B}"/>
              </a:ext>
            </a:extLst>
          </p:cNvPr>
          <p:cNvSpPr txBox="1"/>
          <p:nvPr/>
        </p:nvSpPr>
        <p:spPr>
          <a:xfrm>
            <a:off x="5726431" y="3858882"/>
            <a:ext cx="5808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/>
              <a:t>Requerimentos recebidos de outros RPPS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37687B1-ADEF-37C4-C87D-DB810F4493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7408"/>
          <a:stretch/>
        </p:blipFill>
        <p:spPr>
          <a:xfrm>
            <a:off x="69554" y="1447107"/>
            <a:ext cx="11776487" cy="270579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8803559-F2EE-E9CD-E4AE-79D1AD72E5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0219"/>
          <a:stretch/>
        </p:blipFill>
        <p:spPr>
          <a:xfrm>
            <a:off x="69554" y="3388645"/>
            <a:ext cx="11776487" cy="855099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F7971374-AF8C-3114-47B8-8F9FA49EEB53}"/>
              </a:ext>
            </a:extLst>
          </p:cNvPr>
          <p:cNvSpPr/>
          <p:nvPr/>
        </p:nvSpPr>
        <p:spPr>
          <a:xfrm>
            <a:off x="533400" y="3782681"/>
            <a:ext cx="895350" cy="13209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767792EE-66E2-BBB3-41F3-1A9F80AD98B3}"/>
              </a:ext>
            </a:extLst>
          </p:cNvPr>
          <p:cNvSpPr/>
          <p:nvPr/>
        </p:nvSpPr>
        <p:spPr>
          <a:xfrm>
            <a:off x="1892596" y="3858882"/>
            <a:ext cx="498179" cy="13209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CAABC20B-4E8F-77D7-31A9-9FCF35E4527D}"/>
              </a:ext>
            </a:extLst>
          </p:cNvPr>
          <p:cNvSpPr/>
          <p:nvPr/>
        </p:nvSpPr>
        <p:spPr>
          <a:xfrm>
            <a:off x="3223217" y="3792835"/>
            <a:ext cx="498179" cy="13209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0" name="Imagem 19">
            <a:extLst>
              <a:ext uri="{FF2B5EF4-FFF2-40B4-BE49-F238E27FC236}">
                <a16:creationId xmlns:a16="http://schemas.microsoft.com/office/drawing/2014/main" id="{5BF20812-1355-1391-7C4C-468BBDFF24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1693" t="91224" r="34894" b="2105"/>
          <a:stretch/>
        </p:blipFill>
        <p:spPr>
          <a:xfrm>
            <a:off x="8177667" y="3621848"/>
            <a:ext cx="585878" cy="388691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67DE5FDF-2F29-0089-F429-91D72BD918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110" y="4858291"/>
            <a:ext cx="11884330" cy="1580858"/>
          </a:xfrm>
          <a:prstGeom prst="rect">
            <a:avLst/>
          </a:prstGeom>
        </p:spPr>
      </p:pic>
      <p:sp>
        <p:nvSpPr>
          <p:cNvPr id="13" name="Elipse 12">
            <a:extLst>
              <a:ext uri="{FF2B5EF4-FFF2-40B4-BE49-F238E27FC236}">
                <a16:creationId xmlns:a16="http://schemas.microsoft.com/office/drawing/2014/main" id="{09FF8CF5-1ADE-18F5-7B9E-E10FAE5E1307}"/>
              </a:ext>
            </a:extLst>
          </p:cNvPr>
          <p:cNvSpPr/>
          <p:nvPr/>
        </p:nvSpPr>
        <p:spPr>
          <a:xfrm>
            <a:off x="8149092" y="3611756"/>
            <a:ext cx="585878" cy="400110"/>
          </a:xfrm>
          <a:custGeom>
            <a:avLst/>
            <a:gdLst>
              <a:gd name="connsiteX0" fmla="*/ 0 w 585878"/>
              <a:gd name="connsiteY0" fmla="*/ 200055 h 400110"/>
              <a:gd name="connsiteX1" fmla="*/ 292939 w 585878"/>
              <a:gd name="connsiteY1" fmla="*/ 0 h 400110"/>
              <a:gd name="connsiteX2" fmla="*/ 585878 w 585878"/>
              <a:gd name="connsiteY2" fmla="*/ 200055 h 400110"/>
              <a:gd name="connsiteX3" fmla="*/ 292939 w 585878"/>
              <a:gd name="connsiteY3" fmla="*/ 400110 h 400110"/>
              <a:gd name="connsiteX4" fmla="*/ 0 w 585878"/>
              <a:gd name="connsiteY4" fmla="*/ 200055 h 40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5878" h="400110" extrusionOk="0">
                <a:moveTo>
                  <a:pt x="0" y="200055"/>
                </a:moveTo>
                <a:cubicBezTo>
                  <a:pt x="-8708" y="73510"/>
                  <a:pt x="144677" y="-6031"/>
                  <a:pt x="292939" y="0"/>
                </a:cubicBezTo>
                <a:cubicBezTo>
                  <a:pt x="456961" y="4740"/>
                  <a:pt x="572530" y="95791"/>
                  <a:pt x="585878" y="200055"/>
                </a:cubicBezTo>
                <a:cubicBezTo>
                  <a:pt x="575247" y="301317"/>
                  <a:pt x="473307" y="393204"/>
                  <a:pt x="292939" y="400110"/>
                </a:cubicBezTo>
                <a:cubicBezTo>
                  <a:pt x="129459" y="398344"/>
                  <a:pt x="6805" y="315699"/>
                  <a:pt x="0" y="200055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78248048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E2911D71-B6A8-BE2F-A88B-5E52ECD1498E}"/>
              </a:ext>
            </a:extLst>
          </p:cNvPr>
          <p:cNvSpPr/>
          <p:nvPr/>
        </p:nvSpPr>
        <p:spPr>
          <a:xfrm>
            <a:off x="817244" y="5985227"/>
            <a:ext cx="4792981" cy="400110"/>
          </a:xfrm>
          <a:custGeom>
            <a:avLst/>
            <a:gdLst>
              <a:gd name="connsiteX0" fmla="*/ 0 w 4792981"/>
              <a:gd name="connsiteY0" fmla="*/ 200055 h 400110"/>
              <a:gd name="connsiteX1" fmla="*/ 2396491 w 4792981"/>
              <a:gd name="connsiteY1" fmla="*/ 0 h 400110"/>
              <a:gd name="connsiteX2" fmla="*/ 4792982 w 4792981"/>
              <a:gd name="connsiteY2" fmla="*/ 200055 h 400110"/>
              <a:gd name="connsiteX3" fmla="*/ 2396491 w 4792981"/>
              <a:gd name="connsiteY3" fmla="*/ 400110 h 400110"/>
              <a:gd name="connsiteX4" fmla="*/ 0 w 4792981"/>
              <a:gd name="connsiteY4" fmla="*/ 200055 h 40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92981" h="400110" extrusionOk="0">
                <a:moveTo>
                  <a:pt x="0" y="200055"/>
                </a:moveTo>
                <a:cubicBezTo>
                  <a:pt x="-68347" y="-36466"/>
                  <a:pt x="1099844" y="-11995"/>
                  <a:pt x="2396491" y="0"/>
                </a:cubicBezTo>
                <a:cubicBezTo>
                  <a:pt x="3722272" y="4740"/>
                  <a:pt x="4779634" y="95791"/>
                  <a:pt x="4792982" y="200055"/>
                </a:cubicBezTo>
                <a:cubicBezTo>
                  <a:pt x="4746290" y="270024"/>
                  <a:pt x="3783825" y="376402"/>
                  <a:pt x="2396491" y="400110"/>
                </a:cubicBezTo>
                <a:cubicBezTo>
                  <a:pt x="1071252" y="398344"/>
                  <a:pt x="6805" y="315699"/>
                  <a:pt x="0" y="200055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78248048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2190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1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848</TotalTime>
  <Words>1216</Words>
  <Application>Microsoft Office PowerPoint</Application>
  <PresentationFormat>Widescreen</PresentationFormat>
  <Paragraphs>149</Paragraphs>
  <Slides>19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8" baseType="lpstr">
      <vt:lpstr>Meiryo</vt:lpstr>
      <vt:lpstr>Aptos Narrow</vt:lpstr>
      <vt:lpstr>Arial</vt:lpstr>
      <vt:lpstr>Calibri</vt:lpstr>
      <vt:lpstr>Calibri Light</vt:lpstr>
      <vt:lpstr>Gisha</vt:lpstr>
      <vt:lpstr>Times New Roman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Leonardo da Silva Motta</dc:creator>
  <cp:lastModifiedBy>Izaac Machado de Moura</cp:lastModifiedBy>
  <cp:revision>6</cp:revision>
  <dcterms:created xsi:type="dcterms:W3CDTF">2023-08-24T04:09:13Z</dcterms:created>
  <dcterms:modified xsi:type="dcterms:W3CDTF">2024-05-21T13:12:15Z</dcterms:modified>
</cp:coreProperties>
</file>