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84" r:id="rId23"/>
    <p:sldId id="274" r:id="rId24"/>
    <p:sldId id="275" r:id="rId25"/>
    <p:sldId id="276" r:id="rId26"/>
    <p:sldId id="277" r:id="rId27"/>
    <p:sldId id="278" r:id="rId28"/>
    <p:sldId id="279" r:id="rId29"/>
    <p:sldId id="280" r:id="rId30"/>
    <p:sldId id="281" r:id="rId31"/>
    <p:sldId id="282" r:id="rId32"/>
    <p:sldId id="285" r:id="rId33"/>
    <p:sldId id="283" r:id="rId34"/>
  </p:sldIdLst>
  <p:sldSz cx="9144000" cy="6858000" type="screen4x3"/>
  <p:notesSz cx="7559675" cy="1069181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29"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30" name="PlaceHolder 5"/>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pic>
        <p:nvPicPr>
          <p:cNvPr id="34" name="Imagem 33"/>
          <p:cNvPicPr/>
          <p:nvPr/>
        </p:nvPicPr>
        <p:blipFill>
          <a:blip r:embed="rId2"/>
          <a:stretch/>
        </p:blipFill>
        <p:spPr>
          <a:xfrm>
            <a:off x="2079000" y="1604520"/>
            <a:ext cx="4984920" cy="3977280"/>
          </a:xfrm>
          <a:prstGeom prst="rect">
            <a:avLst/>
          </a:prstGeom>
          <a:ln>
            <a:noFill/>
          </a:ln>
        </p:spPr>
      </p:pic>
      <p:pic>
        <p:nvPicPr>
          <p:cNvPr id="35" name="Imagem 34"/>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3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41"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43"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44" name="PlaceHolder 3"/>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457200" y="274680"/>
            <a:ext cx="8228520" cy="529452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48"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49" name="PlaceHolder 3"/>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50" name="PlaceHolder 4"/>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52"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53"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54"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57"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58" name="PlaceHolder 4"/>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457200" y="160452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63"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64"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65"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66" name="PlaceHolder 5"/>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68"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69" name="PlaceHolder 3"/>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pic>
        <p:nvPicPr>
          <p:cNvPr id="70" name="Imagem 69"/>
          <p:cNvPicPr/>
          <p:nvPr/>
        </p:nvPicPr>
        <p:blipFill>
          <a:blip r:embed="rId2"/>
          <a:stretch/>
        </p:blipFill>
        <p:spPr>
          <a:xfrm>
            <a:off x="2079000" y="1604520"/>
            <a:ext cx="4984920" cy="3977280"/>
          </a:xfrm>
          <a:prstGeom prst="rect">
            <a:avLst/>
          </a:prstGeom>
          <a:ln>
            <a:noFill/>
          </a:ln>
        </p:spPr>
      </p:pic>
      <p:pic>
        <p:nvPicPr>
          <p:cNvPr id="71" name="Imagem 70"/>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7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79"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80" name="PlaceHolder 3"/>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2" name="PlaceHolder 1"/>
          <p:cNvSpPr>
            <a:spLocks noGrp="1"/>
          </p:cNvSpPr>
          <p:nvPr>
            <p:ph type="subTitle"/>
          </p:nvPr>
        </p:nvSpPr>
        <p:spPr>
          <a:xfrm>
            <a:off x="457200" y="274680"/>
            <a:ext cx="8228520" cy="529452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84"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85" name="PlaceHolder 3"/>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86" name="PlaceHolder 4"/>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88"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89"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90"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92"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93"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94" name="PlaceHolder 4"/>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96" name="PlaceHolder 2"/>
          <p:cNvSpPr>
            <a:spLocks noGrp="1"/>
          </p:cNvSpPr>
          <p:nvPr>
            <p:ph type="body"/>
          </p:nvPr>
        </p:nvSpPr>
        <p:spPr>
          <a:xfrm>
            <a:off x="457200" y="160452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97" name="PlaceHolder 3"/>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00"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01"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02" name="PlaceHolder 5"/>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04"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05" name="PlaceHolder 3"/>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pic>
        <p:nvPicPr>
          <p:cNvPr id="106" name="Imagem 105"/>
          <p:cNvPicPr/>
          <p:nvPr/>
        </p:nvPicPr>
        <p:blipFill>
          <a:blip r:embed="rId2"/>
          <a:stretch/>
        </p:blipFill>
        <p:spPr>
          <a:xfrm>
            <a:off x="2079000" y="1604520"/>
            <a:ext cx="4984920" cy="3977280"/>
          </a:xfrm>
          <a:prstGeom prst="rect">
            <a:avLst/>
          </a:prstGeom>
          <a:ln>
            <a:noFill/>
          </a:ln>
        </p:spPr>
      </p:pic>
      <p:pic>
        <p:nvPicPr>
          <p:cNvPr id="107" name="Imagem 106"/>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1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13"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15"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16" name="PlaceHolder 3"/>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8" name="PlaceHolder 1"/>
          <p:cNvSpPr>
            <a:spLocks noGrp="1"/>
          </p:cNvSpPr>
          <p:nvPr>
            <p:ph type="subTitle"/>
          </p:nvPr>
        </p:nvSpPr>
        <p:spPr>
          <a:xfrm>
            <a:off x="457200" y="274680"/>
            <a:ext cx="8228520" cy="529452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20"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21" name="PlaceHolder 3"/>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22" name="PlaceHolder 4"/>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24"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25"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26"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28"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29"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0" name="PlaceHolder 4"/>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32" name="PlaceHolder 2"/>
          <p:cNvSpPr>
            <a:spLocks noGrp="1"/>
          </p:cNvSpPr>
          <p:nvPr>
            <p:ph type="body"/>
          </p:nvPr>
        </p:nvSpPr>
        <p:spPr>
          <a:xfrm>
            <a:off x="457200" y="160452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3" name="PlaceHolder 3"/>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35"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6"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7"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8" name="PlaceHolder 5"/>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40" name="PlaceHolder 2"/>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41" name="PlaceHolder 3"/>
          <p:cNvSpPr>
            <a:spLocks noGrp="1"/>
          </p:cNvSpPr>
          <p:nvPr>
            <p:ph type="body"/>
          </p:nvPr>
        </p:nvSpPr>
        <p:spPr>
          <a:xfrm>
            <a:off x="457200" y="1604520"/>
            <a:ext cx="822924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pic>
        <p:nvPicPr>
          <p:cNvPr id="142" name="Imagem 141"/>
          <p:cNvPicPr/>
          <p:nvPr/>
        </p:nvPicPr>
        <p:blipFill>
          <a:blip r:embed="rId2"/>
          <a:stretch/>
        </p:blipFill>
        <p:spPr>
          <a:xfrm>
            <a:off x="2079000" y="1604520"/>
            <a:ext cx="4984920" cy="3977280"/>
          </a:xfrm>
          <a:prstGeom prst="rect">
            <a:avLst/>
          </a:prstGeom>
          <a:ln>
            <a:noFill/>
          </a:ln>
        </p:spPr>
      </p:pic>
      <p:pic>
        <p:nvPicPr>
          <p:cNvPr id="143" name="Imagem 142"/>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4680"/>
            <a:ext cx="8228520" cy="5294520"/>
          </a:xfrm>
          <a:prstGeom prst="rect">
            <a:avLst/>
          </a:prstGeom>
        </p:spPr>
        <p:txBody>
          <a:bodyPr lIns="0" tIns="0" rIns="0" bIns="0" anchor="ctr"/>
          <a:lstStyle/>
          <a:p>
            <a:pPr algn="ctr"/>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45720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4" name="PlaceHolder 4"/>
          <p:cNvSpPr>
            <a:spLocks noGrp="1"/>
          </p:cNvSpPr>
          <p:nvPr>
            <p:ph type="body"/>
          </p:nvPr>
        </p:nvSpPr>
        <p:spPr>
          <a:xfrm>
            <a:off x="467424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8228520" cy="1141920"/>
          </a:xfrm>
          <a:prstGeom prst="rect">
            <a:avLst/>
          </a:prstGeom>
        </p:spPr>
        <p:txBody>
          <a:bodyPr lIns="0" tIns="0" rIns="0" bIns="0" anchor="ctr"/>
          <a:lstStyle/>
          <a:p>
            <a:pPr algn="ctr"/>
            <a:endParaRPr lang="pt-BR" sz="4400" b="0" strike="noStrike" spc="-1">
              <a:solidFill>
                <a:srgbClr val="000000"/>
              </a:solidFill>
              <a:uFill>
                <a:solidFill>
                  <a:srgbClr val="FFFFFF"/>
                </a:solidFill>
              </a:u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lstStyle/>
          <a:p>
            <a:endParaRPr lang="pt-BR"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pt-BR" sz="4400" b="0" strike="noStrike" spc="-1">
                <a:solidFill>
                  <a:srgbClr val="000000"/>
                </a:solidFill>
                <a:uFill>
                  <a:solidFill>
                    <a:srgbClr val="FFFFFF"/>
                  </a:solidFill>
                </a:uFill>
                <a:latin typeface="Arial"/>
              </a:rPr>
              <a:t>Clique para editar o formato do texto do título</a:t>
            </a:r>
          </a:p>
        </p:txBody>
      </p:sp>
      <p:sp>
        <p:nvSpPr>
          <p:cNvPr id="3" name="PlaceHolder 2"/>
          <p:cNvSpPr>
            <a:spLocks noGrp="1"/>
          </p:cNvSpPr>
          <p:nvPr>
            <p:ph type="body"/>
          </p:nvPr>
        </p:nvSpPr>
        <p:spPr>
          <a:xfrm>
            <a:off x="457200" y="1604520"/>
            <a:ext cx="8229240" cy="3977280"/>
          </a:xfrm>
          <a:prstGeom prst="rect">
            <a:avLst/>
          </a:prstGeom>
        </p:spPr>
        <p:txBody>
          <a:bodyPr lIns="0" tIns="0" rIns="0" bIns="0"/>
          <a:lstStyle/>
          <a:p>
            <a:pPr marL="432000" indent="-324000">
              <a:spcBef>
                <a:spcPts val="1417"/>
              </a:spcBef>
              <a:buClr>
                <a:srgbClr val="000000"/>
              </a:buClr>
              <a:buSzPct val="45000"/>
              <a:buFont typeface="Wingdings" charset="2"/>
              <a:buChar char=""/>
            </a:pPr>
            <a:r>
              <a:rPr lang="pt-BR" sz="3200" b="0" strike="noStrike" spc="-1">
                <a:solidFill>
                  <a:srgbClr val="000000"/>
                </a:solidFill>
                <a:uFill>
                  <a:solidFill>
                    <a:srgbClr val="FFFFFF"/>
                  </a:solidFill>
                </a:uFill>
                <a:latin typeface="Arial"/>
              </a:rPr>
              <a:t>Clique para editar o formato do texto da estrutura de tópicos</a:t>
            </a:r>
          </a:p>
          <a:p>
            <a:pPr marL="864000" lvl="1" indent="-324000">
              <a:spcBef>
                <a:spcPts val="1134"/>
              </a:spcBef>
              <a:buClr>
                <a:srgbClr val="000000"/>
              </a:buClr>
              <a:buSzPct val="75000"/>
              <a:buFont typeface="Symbol" charset="2"/>
              <a:buChar char=""/>
            </a:pPr>
            <a:r>
              <a:rPr lang="pt-BR" sz="2800" b="0" strike="noStrike" spc="-1">
                <a:solidFill>
                  <a:srgbClr val="000000"/>
                </a:solidFill>
                <a:uFill>
                  <a:solidFill>
                    <a:srgbClr val="FFFFFF"/>
                  </a:solidFill>
                </a:uFill>
                <a:latin typeface="Arial"/>
              </a:rPr>
              <a:t>2.º nível da estrutura de tópicos</a:t>
            </a:r>
          </a:p>
          <a:p>
            <a:pPr marL="1296000" lvl="2" indent="-288000">
              <a:spcBef>
                <a:spcPts val="850"/>
              </a:spcBef>
              <a:buClr>
                <a:srgbClr val="000000"/>
              </a:buClr>
              <a:buSzPct val="45000"/>
              <a:buFont typeface="Wingdings" charset="2"/>
              <a:buChar char=""/>
            </a:pPr>
            <a:r>
              <a:rPr lang="pt-BR" sz="2400" b="0" strike="noStrike" spc="-1">
                <a:solidFill>
                  <a:srgbClr val="000000"/>
                </a:solidFill>
                <a:uFill>
                  <a:solidFill>
                    <a:srgbClr val="FFFFFF"/>
                  </a:solidFill>
                </a:uFill>
                <a:latin typeface="Arial"/>
              </a:rPr>
              <a:t>3.º nível da estrutura de tópicos</a:t>
            </a:r>
          </a:p>
          <a:p>
            <a:pPr marL="1728000" lvl="3" indent="-216000">
              <a:spcBef>
                <a:spcPts val="567"/>
              </a:spcBef>
              <a:buClr>
                <a:srgbClr val="000000"/>
              </a:buClr>
              <a:buSzPct val="75000"/>
              <a:buFont typeface="Symbol" charset="2"/>
              <a:buChar char=""/>
            </a:pPr>
            <a:r>
              <a:rPr lang="pt-BR" sz="2000" b="0" strike="noStrike" spc="-1">
                <a:solidFill>
                  <a:srgbClr val="000000"/>
                </a:solidFill>
                <a:uFill>
                  <a:solidFill>
                    <a:srgbClr val="FFFFFF"/>
                  </a:solidFill>
                </a:uFill>
                <a:latin typeface="Arial"/>
              </a:rPr>
              <a:t>4.º nível da estrutura de tópicos</a:t>
            </a:r>
          </a:p>
          <a:p>
            <a:pPr marL="2160000" lvl="4"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5.º nível da estrutura de tópicos</a:t>
            </a:r>
          </a:p>
          <a:p>
            <a:pPr marL="2592000" lvl="5"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6.º nível da estrutura de tópicos</a:t>
            </a:r>
          </a:p>
          <a:p>
            <a:pPr marL="3024000" lvl="6"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7.º nível da estrutura de tópicos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pt-BR" sz="4400" b="0" strike="noStrike" spc="-1">
                <a:solidFill>
                  <a:srgbClr val="000000"/>
                </a:solidFill>
                <a:uFill>
                  <a:solidFill>
                    <a:srgbClr val="FFFFFF"/>
                  </a:solidFill>
                </a:uFill>
                <a:latin typeface="Arial"/>
              </a:rPr>
              <a:t>Clique para editar o formato do texto do título</a:t>
            </a:r>
          </a:p>
        </p:txBody>
      </p:sp>
      <p:sp>
        <p:nvSpPr>
          <p:cNvPr id="37" name="PlaceHolder 2"/>
          <p:cNvSpPr>
            <a:spLocks noGrp="1"/>
          </p:cNvSpPr>
          <p:nvPr>
            <p:ph type="body"/>
          </p:nvPr>
        </p:nvSpPr>
        <p:spPr>
          <a:xfrm>
            <a:off x="457200" y="1604520"/>
            <a:ext cx="8229240" cy="3977280"/>
          </a:xfrm>
          <a:prstGeom prst="rect">
            <a:avLst/>
          </a:prstGeom>
        </p:spPr>
        <p:txBody>
          <a:bodyPr lIns="0" tIns="0" rIns="0" bIns="0"/>
          <a:lstStyle/>
          <a:p>
            <a:pPr marL="432000" indent="-324000">
              <a:spcBef>
                <a:spcPts val="1417"/>
              </a:spcBef>
              <a:buClr>
                <a:srgbClr val="000000"/>
              </a:buClr>
              <a:buSzPct val="45000"/>
              <a:buFont typeface="Wingdings" charset="2"/>
              <a:buChar char=""/>
            </a:pPr>
            <a:r>
              <a:rPr lang="pt-BR" sz="3200" b="0" strike="noStrike" spc="-1">
                <a:solidFill>
                  <a:srgbClr val="000000"/>
                </a:solidFill>
                <a:uFill>
                  <a:solidFill>
                    <a:srgbClr val="FFFFFF"/>
                  </a:solidFill>
                </a:uFill>
                <a:latin typeface="Arial"/>
              </a:rPr>
              <a:t>Clique para editar o formato do texto da estrutura de tópicos</a:t>
            </a:r>
          </a:p>
          <a:p>
            <a:pPr marL="864000" lvl="1" indent="-324000">
              <a:spcBef>
                <a:spcPts val="1134"/>
              </a:spcBef>
              <a:buClr>
                <a:srgbClr val="000000"/>
              </a:buClr>
              <a:buSzPct val="75000"/>
              <a:buFont typeface="Symbol" charset="2"/>
              <a:buChar char=""/>
            </a:pPr>
            <a:r>
              <a:rPr lang="pt-BR" sz="2800" b="0" strike="noStrike" spc="-1">
                <a:solidFill>
                  <a:srgbClr val="000000"/>
                </a:solidFill>
                <a:uFill>
                  <a:solidFill>
                    <a:srgbClr val="FFFFFF"/>
                  </a:solidFill>
                </a:uFill>
                <a:latin typeface="Arial"/>
              </a:rPr>
              <a:t>2.º nível da estrutura de tópicos</a:t>
            </a:r>
          </a:p>
          <a:p>
            <a:pPr marL="1296000" lvl="2" indent="-288000">
              <a:spcBef>
                <a:spcPts val="850"/>
              </a:spcBef>
              <a:buClr>
                <a:srgbClr val="000000"/>
              </a:buClr>
              <a:buSzPct val="45000"/>
              <a:buFont typeface="Wingdings" charset="2"/>
              <a:buChar char=""/>
            </a:pPr>
            <a:r>
              <a:rPr lang="pt-BR" sz="2400" b="0" strike="noStrike" spc="-1">
                <a:solidFill>
                  <a:srgbClr val="000000"/>
                </a:solidFill>
                <a:uFill>
                  <a:solidFill>
                    <a:srgbClr val="FFFFFF"/>
                  </a:solidFill>
                </a:uFill>
                <a:latin typeface="Arial"/>
              </a:rPr>
              <a:t>3.º nível da estrutura de tópicos</a:t>
            </a:r>
          </a:p>
          <a:p>
            <a:pPr marL="1728000" lvl="3" indent="-216000">
              <a:spcBef>
                <a:spcPts val="567"/>
              </a:spcBef>
              <a:buClr>
                <a:srgbClr val="000000"/>
              </a:buClr>
              <a:buSzPct val="75000"/>
              <a:buFont typeface="Symbol" charset="2"/>
              <a:buChar char=""/>
            </a:pPr>
            <a:r>
              <a:rPr lang="pt-BR" sz="2000" b="0" strike="noStrike" spc="-1">
                <a:solidFill>
                  <a:srgbClr val="000000"/>
                </a:solidFill>
                <a:uFill>
                  <a:solidFill>
                    <a:srgbClr val="FFFFFF"/>
                  </a:solidFill>
                </a:uFill>
                <a:latin typeface="Arial"/>
              </a:rPr>
              <a:t>4.º nível da estrutura de tópicos</a:t>
            </a:r>
          </a:p>
          <a:p>
            <a:pPr marL="2160000" lvl="4"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5.º nível da estrutura de tópicos</a:t>
            </a:r>
          </a:p>
          <a:p>
            <a:pPr marL="2592000" lvl="5"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6.º nível da estrutura de tópicos</a:t>
            </a:r>
          </a:p>
          <a:p>
            <a:pPr marL="3024000" lvl="6"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7.º nível da estrutura de tópicos</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4680"/>
            <a:ext cx="8228520" cy="1141920"/>
          </a:xfrm>
          <a:prstGeom prst="rect">
            <a:avLst/>
          </a:prstGeom>
        </p:spPr>
        <p:txBody>
          <a:bodyPr lIns="0" tIns="0" rIns="0" bIns="0" anchor="ctr"/>
          <a:lstStyle/>
          <a:p>
            <a:r>
              <a:rPr lang="pt-BR" sz="1800" b="0" strike="noStrike" spc="-1">
                <a:solidFill>
                  <a:srgbClr val="000000"/>
                </a:solidFill>
                <a:uFill>
                  <a:solidFill>
                    <a:srgbClr val="FFFFFF"/>
                  </a:solidFill>
                </a:uFill>
                <a:latin typeface="Arial"/>
              </a:rPr>
              <a:t>Clique para editar o formato do texto do título</a:t>
            </a:r>
          </a:p>
        </p:txBody>
      </p:sp>
      <p:sp>
        <p:nvSpPr>
          <p:cNvPr id="73" name="PlaceHolder 2"/>
          <p:cNvSpPr>
            <a:spLocks noGrp="1"/>
          </p:cNvSpPr>
          <p:nvPr>
            <p:ph type="body"/>
          </p:nvPr>
        </p:nvSpPr>
        <p:spPr>
          <a:xfrm>
            <a:off x="457200" y="1604520"/>
            <a:ext cx="8229240" cy="3977280"/>
          </a:xfrm>
          <a:prstGeom prst="rect">
            <a:avLst/>
          </a:prstGeom>
        </p:spPr>
        <p:txBody>
          <a:bodyPr lIns="0" tIns="0" rIns="0" bIns="0"/>
          <a:lstStyle/>
          <a:p>
            <a:pPr marL="432000" indent="-324000">
              <a:spcBef>
                <a:spcPts val="1417"/>
              </a:spcBef>
              <a:buClr>
                <a:srgbClr val="000000"/>
              </a:buClr>
              <a:buSzPct val="45000"/>
              <a:buFont typeface="Wingdings" charset="2"/>
              <a:buChar char=""/>
            </a:pPr>
            <a:r>
              <a:rPr lang="pt-BR" sz="3200" b="0" strike="noStrike" spc="-1">
                <a:solidFill>
                  <a:srgbClr val="000000"/>
                </a:solidFill>
                <a:uFill>
                  <a:solidFill>
                    <a:srgbClr val="FFFFFF"/>
                  </a:solidFill>
                </a:uFill>
                <a:latin typeface="Arial"/>
              </a:rPr>
              <a:t>Clique para editar o formato do texto da estrutura de tópicos</a:t>
            </a:r>
          </a:p>
          <a:p>
            <a:pPr marL="864000" lvl="1" indent="-324000">
              <a:spcBef>
                <a:spcPts val="1134"/>
              </a:spcBef>
              <a:buClr>
                <a:srgbClr val="000000"/>
              </a:buClr>
              <a:buSzPct val="75000"/>
              <a:buFont typeface="Symbol" charset="2"/>
              <a:buChar char=""/>
            </a:pPr>
            <a:r>
              <a:rPr lang="pt-BR" sz="2800" b="0" strike="noStrike" spc="-1">
                <a:solidFill>
                  <a:srgbClr val="000000"/>
                </a:solidFill>
                <a:uFill>
                  <a:solidFill>
                    <a:srgbClr val="FFFFFF"/>
                  </a:solidFill>
                </a:uFill>
                <a:latin typeface="Arial"/>
              </a:rPr>
              <a:t>2.º nível da estrutura de tópicos</a:t>
            </a:r>
          </a:p>
          <a:p>
            <a:pPr marL="1296000" lvl="2" indent="-288000">
              <a:spcBef>
                <a:spcPts val="850"/>
              </a:spcBef>
              <a:buClr>
                <a:srgbClr val="000000"/>
              </a:buClr>
              <a:buSzPct val="45000"/>
              <a:buFont typeface="Wingdings" charset="2"/>
              <a:buChar char=""/>
            </a:pPr>
            <a:r>
              <a:rPr lang="pt-BR" sz="2400" b="0" strike="noStrike" spc="-1">
                <a:solidFill>
                  <a:srgbClr val="000000"/>
                </a:solidFill>
                <a:uFill>
                  <a:solidFill>
                    <a:srgbClr val="FFFFFF"/>
                  </a:solidFill>
                </a:uFill>
                <a:latin typeface="Arial"/>
              </a:rPr>
              <a:t>3.º nível da estrutura de tópicos</a:t>
            </a:r>
          </a:p>
          <a:p>
            <a:pPr marL="1728000" lvl="3" indent="-216000">
              <a:spcBef>
                <a:spcPts val="567"/>
              </a:spcBef>
              <a:buClr>
                <a:srgbClr val="000000"/>
              </a:buClr>
              <a:buSzPct val="75000"/>
              <a:buFont typeface="Symbol" charset="2"/>
              <a:buChar char=""/>
            </a:pPr>
            <a:r>
              <a:rPr lang="pt-BR" sz="2000" b="0" strike="noStrike" spc="-1">
                <a:solidFill>
                  <a:srgbClr val="000000"/>
                </a:solidFill>
                <a:uFill>
                  <a:solidFill>
                    <a:srgbClr val="FFFFFF"/>
                  </a:solidFill>
                </a:uFill>
                <a:latin typeface="Arial"/>
              </a:rPr>
              <a:t>4.º nível da estrutura de tópicos</a:t>
            </a:r>
          </a:p>
          <a:p>
            <a:pPr marL="2160000" lvl="4"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5.º nível da estrutura de tópicos</a:t>
            </a:r>
          </a:p>
          <a:p>
            <a:pPr marL="2592000" lvl="5"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6.º nível da estrutura de tópicos</a:t>
            </a:r>
          </a:p>
          <a:p>
            <a:pPr marL="3024000" lvl="6"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7.º nível da estrutura de tópicos</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pt-BR" sz="4400" b="0" strike="noStrike" spc="-1">
                <a:solidFill>
                  <a:srgbClr val="000000"/>
                </a:solidFill>
                <a:uFill>
                  <a:solidFill>
                    <a:srgbClr val="FFFFFF"/>
                  </a:solidFill>
                </a:uFill>
                <a:latin typeface="Arial"/>
              </a:rPr>
              <a:t>Clique para editar o formato do texto do título</a:t>
            </a:r>
          </a:p>
        </p:txBody>
      </p:sp>
      <p:sp>
        <p:nvSpPr>
          <p:cNvPr id="109" name="PlaceHolder 2"/>
          <p:cNvSpPr>
            <a:spLocks noGrp="1"/>
          </p:cNvSpPr>
          <p:nvPr>
            <p:ph type="body"/>
          </p:nvPr>
        </p:nvSpPr>
        <p:spPr>
          <a:xfrm>
            <a:off x="457200" y="1604520"/>
            <a:ext cx="8229240" cy="3977280"/>
          </a:xfrm>
          <a:prstGeom prst="rect">
            <a:avLst/>
          </a:prstGeom>
        </p:spPr>
        <p:txBody>
          <a:bodyPr lIns="0" tIns="0" rIns="0" bIns="0"/>
          <a:lstStyle/>
          <a:p>
            <a:pPr marL="432000" indent="-324000">
              <a:spcBef>
                <a:spcPts val="1417"/>
              </a:spcBef>
              <a:buClr>
                <a:srgbClr val="000000"/>
              </a:buClr>
              <a:buSzPct val="45000"/>
              <a:buFont typeface="Wingdings" charset="2"/>
              <a:buChar char=""/>
            </a:pPr>
            <a:r>
              <a:rPr lang="pt-BR" sz="3200" b="0" strike="noStrike" spc="-1">
                <a:solidFill>
                  <a:srgbClr val="000000"/>
                </a:solidFill>
                <a:uFill>
                  <a:solidFill>
                    <a:srgbClr val="FFFFFF"/>
                  </a:solidFill>
                </a:uFill>
                <a:latin typeface="Arial"/>
              </a:rPr>
              <a:t>Clique para editar o formato do texto da estrutura de tópicos</a:t>
            </a:r>
          </a:p>
          <a:p>
            <a:pPr marL="864000" lvl="1" indent="-324000">
              <a:spcBef>
                <a:spcPts val="1134"/>
              </a:spcBef>
              <a:buClr>
                <a:srgbClr val="000000"/>
              </a:buClr>
              <a:buSzPct val="75000"/>
              <a:buFont typeface="Symbol" charset="2"/>
              <a:buChar char=""/>
            </a:pPr>
            <a:r>
              <a:rPr lang="pt-BR" sz="2800" b="0" strike="noStrike" spc="-1">
                <a:solidFill>
                  <a:srgbClr val="000000"/>
                </a:solidFill>
                <a:uFill>
                  <a:solidFill>
                    <a:srgbClr val="FFFFFF"/>
                  </a:solidFill>
                </a:uFill>
                <a:latin typeface="Arial"/>
              </a:rPr>
              <a:t>2.º nível da estrutura de tópicos</a:t>
            </a:r>
          </a:p>
          <a:p>
            <a:pPr marL="1296000" lvl="2" indent="-288000">
              <a:spcBef>
                <a:spcPts val="850"/>
              </a:spcBef>
              <a:buClr>
                <a:srgbClr val="000000"/>
              </a:buClr>
              <a:buSzPct val="45000"/>
              <a:buFont typeface="Wingdings" charset="2"/>
              <a:buChar char=""/>
            </a:pPr>
            <a:r>
              <a:rPr lang="pt-BR" sz="2400" b="0" strike="noStrike" spc="-1">
                <a:solidFill>
                  <a:srgbClr val="000000"/>
                </a:solidFill>
                <a:uFill>
                  <a:solidFill>
                    <a:srgbClr val="FFFFFF"/>
                  </a:solidFill>
                </a:uFill>
                <a:latin typeface="Arial"/>
              </a:rPr>
              <a:t>3.º nível da estrutura de tópicos</a:t>
            </a:r>
          </a:p>
          <a:p>
            <a:pPr marL="1728000" lvl="3" indent="-216000">
              <a:spcBef>
                <a:spcPts val="567"/>
              </a:spcBef>
              <a:buClr>
                <a:srgbClr val="000000"/>
              </a:buClr>
              <a:buSzPct val="75000"/>
              <a:buFont typeface="Symbol" charset="2"/>
              <a:buChar char=""/>
            </a:pPr>
            <a:r>
              <a:rPr lang="pt-BR" sz="2000" b="0" strike="noStrike" spc="-1">
                <a:solidFill>
                  <a:srgbClr val="000000"/>
                </a:solidFill>
                <a:uFill>
                  <a:solidFill>
                    <a:srgbClr val="FFFFFF"/>
                  </a:solidFill>
                </a:uFill>
                <a:latin typeface="Arial"/>
              </a:rPr>
              <a:t>4.º nível da estrutura de tópicos</a:t>
            </a:r>
          </a:p>
          <a:p>
            <a:pPr marL="2160000" lvl="4"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5.º nível da estrutura de tópicos</a:t>
            </a:r>
          </a:p>
          <a:p>
            <a:pPr marL="2592000" lvl="5"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6.º nível da estrutura de tópicos</a:t>
            </a:r>
          </a:p>
          <a:p>
            <a:pPr marL="3024000" lvl="6" indent="-216000">
              <a:spcBef>
                <a:spcPts val="283"/>
              </a:spcBef>
              <a:buClr>
                <a:srgbClr val="000000"/>
              </a:buClr>
              <a:buSzPct val="45000"/>
              <a:buFont typeface="Wingdings" charset="2"/>
              <a:buChar char=""/>
            </a:pPr>
            <a:r>
              <a:rPr lang="pt-BR" sz="2000" b="0" strike="noStrike" spc="-1">
                <a:solidFill>
                  <a:srgbClr val="000000"/>
                </a:solidFill>
                <a:uFill>
                  <a:solidFill>
                    <a:srgbClr val="FFFFFF"/>
                  </a:solidFill>
                </a:uFill>
                <a:latin typeface="Arial"/>
              </a:rPr>
              <a:t>7.º nível da estrutura de tópicos</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6.wm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37.xml"/><Relationship Id="rId5" Type="http://schemas.openxmlformats.org/officeDocument/2006/relationships/image" Target="../media/image3.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37.xml"/><Relationship Id="rId5"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9.xml"/><Relationship Id="rId5" Type="http://schemas.openxmlformats.org/officeDocument/2006/relationships/image" Target="../media/image3.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9.xml"/><Relationship Id="rId5"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5" Type="http://schemas.openxmlformats.org/officeDocument/2006/relationships/image" Target="../media/image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Picture 5"/>
          <p:cNvPicPr/>
          <p:nvPr/>
        </p:nvPicPr>
        <p:blipFill>
          <a:blip r:embed="rId2"/>
          <a:stretch/>
        </p:blipFill>
        <p:spPr>
          <a:xfrm>
            <a:off x="0" y="5572080"/>
            <a:ext cx="9142920" cy="1284840"/>
          </a:xfrm>
          <a:prstGeom prst="rect">
            <a:avLst/>
          </a:prstGeom>
          <a:ln w="9360">
            <a:noFill/>
          </a:ln>
        </p:spPr>
      </p:pic>
      <p:pic>
        <p:nvPicPr>
          <p:cNvPr id="145" name="Picture 2"/>
          <p:cNvPicPr/>
          <p:nvPr/>
        </p:nvPicPr>
        <p:blipFill>
          <a:blip r:embed="rId3"/>
          <a:stretch/>
        </p:blipFill>
        <p:spPr>
          <a:xfrm>
            <a:off x="7358040" y="5500800"/>
            <a:ext cx="1570680" cy="837000"/>
          </a:xfrm>
          <a:prstGeom prst="rect">
            <a:avLst/>
          </a:prstGeom>
          <a:ln w="9360">
            <a:noFill/>
          </a:ln>
        </p:spPr>
      </p:pic>
      <p:pic>
        <p:nvPicPr>
          <p:cNvPr id="146" name="Imagem 4"/>
          <p:cNvPicPr/>
          <p:nvPr/>
        </p:nvPicPr>
        <p:blipFill>
          <a:blip r:embed="rId4"/>
          <a:stretch/>
        </p:blipFill>
        <p:spPr>
          <a:xfrm>
            <a:off x="0" y="0"/>
            <a:ext cx="9142920" cy="952560"/>
          </a:xfrm>
          <a:prstGeom prst="rect">
            <a:avLst/>
          </a:prstGeom>
          <a:ln>
            <a:noFill/>
          </a:ln>
        </p:spPr>
      </p:pic>
      <p:pic>
        <p:nvPicPr>
          <p:cNvPr id="147" name="Picture 2"/>
          <p:cNvPicPr/>
          <p:nvPr/>
        </p:nvPicPr>
        <p:blipFill>
          <a:blip r:embed="rId5"/>
          <a:stretch/>
        </p:blipFill>
        <p:spPr>
          <a:xfrm>
            <a:off x="7429320" y="428760"/>
            <a:ext cx="1713600" cy="903960"/>
          </a:xfrm>
          <a:prstGeom prst="rect">
            <a:avLst/>
          </a:prstGeom>
          <a:ln w="9360">
            <a:noFill/>
          </a:ln>
        </p:spPr>
      </p:pic>
      <p:sp>
        <p:nvSpPr>
          <p:cNvPr id="148" name="CustomShape 1"/>
          <p:cNvSpPr/>
          <p:nvPr/>
        </p:nvSpPr>
        <p:spPr>
          <a:xfrm>
            <a:off x="928800" y="1000080"/>
            <a:ext cx="7142760" cy="4712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spcBef>
                <a:spcPts val="1100"/>
              </a:spcBef>
            </a:pPr>
            <a:r>
              <a:rPr lang="pt-BR" sz="4000" b="1" strike="noStrike" spc="-1" dirty="0">
                <a:solidFill>
                  <a:srgbClr val="000000"/>
                </a:solidFill>
                <a:uFill>
                  <a:solidFill>
                    <a:srgbClr val="FFFFFF"/>
                  </a:solidFill>
                </a:uFill>
                <a:latin typeface="Calibri"/>
                <a:ea typeface="DejaVu Sans"/>
              </a:rPr>
              <a:t>Seminário sobre</a:t>
            </a:r>
            <a:endParaRPr lang="pt-BR" sz="1800" b="0" strike="noStrike" spc="-1" dirty="0">
              <a:solidFill>
                <a:srgbClr val="000000"/>
              </a:solidFill>
              <a:uFill>
                <a:solidFill>
                  <a:srgbClr val="FFFFFF"/>
                </a:solidFill>
              </a:uFill>
              <a:latin typeface="Arial"/>
            </a:endParaRPr>
          </a:p>
          <a:p>
            <a:pPr algn="ctr">
              <a:lnSpc>
                <a:spcPct val="100000"/>
              </a:lnSpc>
              <a:spcBef>
                <a:spcPts val="1100"/>
              </a:spcBef>
            </a:pPr>
            <a:endParaRPr lang="pt-BR" sz="1800" b="0" strike="noStrike" spc="-1" dirty="0">
              <a:solidFill>
                <a:srgbClr val="000000"/>
              </a:solidFill>
              <a:uFill>
                <a:solidFill>
                  <a:srgbClr val="FFFFFF"/>
                </a:solidFill>
              </a:uFill>
              <a:latin typeface="Arial"/>
            </a:endParaRPr>
          </a:p>
          <a:p>
            <a:pPr algn="ctr">
              <a:lnSpc>
                <a:spcPct val="100000"/>
              </a:lnSpc>
              <a:spcBef>
                <a:spcPts val="1100"/>
              </a:spcBef>
            </a:pPr>
            <a:endParaRPr lang="pt-BR" sz="1800" b="0" strike="noStrike" spc="-1" dirty="0">
              <a:solidFill>
                <a:srgbClr val="000000"/>
              </a:solidFill>
              <a:uFill>
                <a:solidFill>
                  <a:srgbClr val="FFFFFF"/>
                </a:solidFill>
              </a:uFill>
              <a:latin typeface="Arial"/>
            </a:endParaRPr>
          </a:p>
          <a:p>
            <a:pPr algn="ctr">
              <a:lnSpc>
                <a:spcPct val="100000"/>
              </a:lnSpc>
              <a:spcBef>
                <a:spcPts val="1100"/>
              </a:spcBef>
            </a:pPr>
            <a:endParaRPr lang="pt-BR" sz="1800" b="0" strike="noStrike" spc="-1" dirty="0">
              <a:solidFill>
                <a:srgbClr val="000000"/>
              </a:solidFill>
              <a:uFill>
                <a:solidFill>
                  <a:srgbClr val="FFFFFF"/>
                </a:solidFill>
              </a:uFill>
              <a:latin typeface="Arial"/>
            </a:endParaRPr>
          </a:p>
          <a:p>
            <a:pPr algn="ctr">
              <a:lnSpc>
                <a:spcPct val="100000"/>
              </a:lnSpc>
              <a:spcBef>
                <a:spcPts val="1100"/>
              </a:spcBef>
            </a:pPr>
            <a:r>
              <a:rPr lang="pt-BR" sz="1800" b="0" strike="noStrike" spc="-1" dirty="0">
                <a:solidFill>
                  <a:srgbClr val="000000"/>
                </a:solidFill>
                <a:uFill>
                  <a:solidFill>
                    <a:srgbClr val="FFFFFF"/>
                  </a:solidFill>
                </a:uFill>
                <a:latin typeface="Tahoma"/>
                <a:ea typeface="DejaVu Sans"/>
              </a:rPr>
              <a:t>Maringá, agosto de 2018</a:t>
            </a:r>
            <a:endParaRPr lang="pt-BR" sz="1800" b="0" strike="noStrike" spc="-1" dirty="0">
              <a:solidFill>
                <a:srgbClr val="000000"/>
              </a:solidFill>
              <a:uFill>
                <a:solidFill>
                  <a:srgbClr val="FFFFFF"/>
                </a:solidFill>
              </a:uFill>
              <a:latin typeface="Arial"/>
            </a:endParaRPr>
          </a:p>
          <a:p>
            <a:pPr algn="ctr">
              <a:lnSpc>
                <a:spcPct val="100000"/>
              </a:lnSpc>
              <a:spcBef>
                <a:spcPts val="1100"/>
              </a:spcBef>
            </a:pPr>
            <a:endParaRPr lang="pt-BR" sz="1800" b="0" strike="noStrike" spc="-1" dirty="0">
              <a:solidFill>
                <a:srgbClr val="000000"/>
              </a:solidFill>
              <a:uFill>
                <a:solidFill>
                  <a:srgbClr val="FFFFFF"/>
                </a:solidFill>
              </a:uFill>
              <a:latin typeface="Arial"/>
            </a:endParaRPr>
          </a:p>
          <a:p>
            <a:pPr algn="ctr">
              <a:lnSpc>
                <a:spcPct val="100000"/>
              </a:lnSpc>
              <a:spcBef>
                <a:spcPts val="901"/>
              </a:spcBef>
            </a:pPr>
            <a:r>
              <a:rPr lang="pt-BR" sz="4000" b="0" strike="noStrike" spc="-1" dirty="0">
                <a:solidFill>
                  <a:srgbClr val="000000"/>
                </a:solidFill>
                <a:uFill>
                  <a:solidFill>
                    <a:srgbClr val="FFFFFF"/>
                  </a:solidFill>
                </a:uFill>
                <a:latin typeface="Calibri"/>
                <a:ea typeface="DejaVu Sans"/>
              </a:rPr>
              <a:t>Realização SENAR – RR / RECEITA FEDERAL</a:t>
            </a:r>
            <a:endParaRPr lang="pt-BR" sz="1800" b="0" strike="noStrike" spc="-1" dirty="0">
              <a:solidFill>
                <a:srgbClr val="000000"/>
              </a:solidFill>
              <a:uFill>
                <a:solidFill>
                  <a:srgbClr val="FFFFFF"/>
                </a:solidFill>
              </a:uFill>
              <a:latin typeface="Arial"/>
            </a:endParaRPr>
          </a:p>
        </p:txBody>
      </p:sp>
      <p:sp>
        <p:nvSpPr>
          <p:cNvPr id="149" name="CustomShape 2"/>
          <p:cNvSpPr/>
          <p:nvPr/>
        </p:nvSpPr>
        <p:spPr>
          <a:xfrm>
            <a:off x="1143000" y="1643040"/>
            <a:ext cx="7171200" cy="1737000"/>
          </a:xfrm>
          <a:prstGeom prst="rect">
            <a:avLst/>
          </a:prstGeom>
          <a:gradFill>
            <a:gsLst>
              <a:gs pos="0">
                <a:srgbClr val="DCEBF5"/>
              </a:gs>
              <a:gs pos="8000">
                <a:schemeClr val="tx2">
                  <a:lumMod val="20000"/>
                  <a:lumOff val="80000"/>
                  <a:alpha val="90000"/>
                </a:schemeClr>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a:gradFill>
          <a:ln>
            <a:solidFill>
              <a:srgbClr val="00B050"/>
            </a:solid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pt-BR" sz="5400" b="1" strike="noStrike" spc="-1">
                <a:solidFill>
                  <a:srgbClr val="00843C"/>
                </a:solidFill>
                <a:uFill>
                  <a:solidFill>
                    <a:srgbClr val="FFFFFF"/>
                  </a:solidFill>
                </a:uFill>
                <a:latin typeface="Calibri"/>
                <a:ea typeface="DejaVu Sans"/>
              </a:rPr>
              <a:t>TRIBUTAÇÃO </a:t>
            </a:r>
            <a:endParaRPr lang="pt-BR" sz="1800" b="0" strike="noStrike" spc="-1">
              <a:solidFill>
                <a:srgbClr val="000000"/>
              </a:solidFill>
              <a:uFill>
                <a:solidFill>
                  <a:srgbClr val="FFFFFF"/>
                </a:solidFill>
              </a:uFill>
              <a:latin typeface="Arial"/>
            </a:endParaRPr>
          </a:p>
          <a:p>
            <a:pPr algn="ctr">
              <a:lnSpc>
                <a:spcPct val="100000"/>
              </a:lnSpc>
            </a:pPr>
            <a:r>
              <a:rPr lang="pt-BR" sz="5400" b="1" strike="noStrike" spc="-1">
                <a:solidFill>
                  <a:srgbClr val="00843C"/>
                </a:solidFill>
                <a:uFill>
                  <a:solidFill>
                    <a:srgbClr val="FFFFFF"/>
                  </a:solidFill>
                </a:uFill>
                <a:latin typeface="Calibri"/>
                <a:ea typeface="DejaVu Sans"/>
              </a:rPr>
              <a:t>PREVIDENCIÁRIA RURAL</a:t>
            </a:r>
            <a:endParaRPr lang="pt-B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CustomShape 1"/>
          <p:cNvSpPr/>
          <p:nvPr/>
        </p:nvSpPr>
        <p:spPr>
          <a:xfrm>
            <a:off x="457200" y="1143000"/>
            <a:ext cx="8228520" cy="85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05" name="CustomShape 2"/>
          <p:cNvSpPr/>
          <p:nvPr/>
        </p:nvSpPr>
        <p:spPr>
          <a:xfrm>
            <a:off x="285840" y="1928880"/>
            <a:ext cx="8571600" cy="3642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519"/>
              </a:spcBef>
            </a:pPr>
            <a:r>
              <a:rPr lang="pt-BR" sz="2600" b="1" strike="noStrike" spc="-1" dirty="0">
                <a:solidFill>
                  <a:srgbClr val="000000"/>
                </a:solidFill>
                <a:uFill>
                  <a:solidFill>
                    <a:srgbClr val="FFFFFF"/>
                  </a:solidFill>
                </a:uFill>
                <a:latin typeface="Calibri"/>
                <a:ea typeface="DejaVu Sans"/>
              </a:rPr>
              <a:t>5 – CONTRIBUINTE INDIVIDUAL:</a:t>
            </a:r>
            <a:endParaRPr lang="pt-BR" sz="1800" b="0" strike="noStrike" spc="-1" dirty="0">
              <a:solidFill>
                <a:srgbClr val="000000"/>
              </a:solidFill>
              <a:uFill>
                <a:solidFill>
                  <a:srgbClr val="FFFFFF"/>
                </a:solidFill>
              </a:uFill>
              <a:latin typeface="Arial"/>
            </a:endParaRPr>
          </a:p>
          <a:p>
            <a:pPr marL="333360" indent="-324360" algn="just">
              <a:lnSpc>
                <a:spcPct val="100000"/>
              </a:lnSpc>
            </a:pPr>
            <a:r>
              <a:rPr lang="pt-BR" sz="2400" b="0" strike="noStrike" spc="-1" dirty="0">
                <a:solidFill>
                  <a:srgbClr val="000000"/>
                </a:solidFill>
                <a:uFill>
                  <a:solidFill>
                    <a:srgbClr val="FFFFFF"/>
                  </a:solidFill>
                </a:uFill>
                <a:latin typeface="Calibri"/>
                <a:ea typeface="DejaVu Sans"/>
              </a:rPr>
              <a:t>- A pessoa física que trabalham por conta própria (autônomos) e aquelas que prestam serviços de natureza eventual a empresas, sem vínculos empregatícios. </a:t>
            </a:r>
            <a:endParaRPr lang="pt-BR" sz="1800" b="0" strike="noStrike" spc="-1" dirty="0">
              <a:solidFill>
                <a:srgbClr val="000000"/>
              </a:solidFill>
              <a:uFill>
                <a:solidFill>
                  <a:srgbClr val="FFFFFF"/>
                </a:solidFill>
              </a:uFill>
              <a:latin typeface="Arial"/>
            </a:endParaRPr>
          </a:p>
          <a:p>
            <a:pPr marL="333360" indent="-324360" algn="just">
              <a:lnSpc>
                <a:spcPct val="100000"/>
              </a:lnSpc>
            </a:pPr>
            <a:r>
              <a:rPr lang="pt-BR" sz="2400" b="0" strike="noStrike" spc="-1" dirty="0">
                <a:solidFill>
                  <a:srgbClr val="000000"/>
                </a:solidFill>
                <a:uFill>
                  <a:solidFill>
                    <a:srgbClr val="FFFFFF"/>
                  </a:solidFill>
                </a:uFill>
                <a:latin typeface="Calibri"/>
                <a:ea typeface="DejaVu Sans"/>
              </a:rPr>
              <a:t>Exemplos: Taxistas, Médicos, Advogados, Síndicos, Pintores, Eletricistas, diaristas, cabo eleitoral; Membro C. Tutelar, ambulantes, Produtor rural - PF, Sócio Gerente,  dentre outros.</a:t>
            </a:r>
            <a:endParaRPr lang="pt-BR" sz="1800" b="0" strike="noStrike" spc="-1" dirty="0">
              <a:solidFill>
                <a:srgbClr val="000000"/>
              </a:solidFill>
              <a:uFill>
                <a:solidFill>
                  <a:srgbClr val="FFFFFF"/>
                </a:solidFill>
              </a:uFill>
              <a:latin typeface="Arial"/>
            </a:endParaRPr>
          </a:p>
          <a:p>
            <a:pPr marL="333360" indent="-324360" algn="just">
              <a:lnSpc>
                <a:spcPct val="100000"/>
              </a:lnSpc>
            </a:pPr>
            <a:r>
              <a:rPr lang="pt-BR" sz="2600" b="0" strike="noStrike" spc="-1" dirty="0">
                <a:solidFill>
                  <a:srgbClr val="009900"/>
                </a:solidFill>
                <a:uFill>
                  <a:solidFill>
                    <a:srgbClr val="FFFFFF"/>
                  </a:solidFill>
                </a:uFill>
                <a:latin typeface="Calibri"/>
                <a:ea typeface="DejaVu Sans"/>
              </a:rPr>
              <a:t>- </a:t>
            </a:r>
            <a:r>
              <a:rPr lang="pt-BR" sz="2600" b="0" strike="noStrike" spc="-1" dirty="0">
                <a:solidFill>
                  <a:srgbClr val="FF0000"/>
                </a:solidFill>
                <a:uFill>
                  <a:solidFill>
                    <a:srgbClr val="FFFFFF"/>
                  </a:solidFill>
                </a:uFill>
                <a:latin typeface="Calibri"/>
                <a:ea typeface="DejaVu Sans"/>
              </a:rPr>
              <a:t>A contribuição do Contribuinte Individual é de 20% </a:t>
            </a:r>
            <a:r>
              <a:rPr lang="pt-BR" sz="2800" b="0" strike="noStrike" spc="-1" dirty="0">
                <a:solidFill>
                  <a:srgbClr val="FF0000"/>
                </a:solidFill>
                <a:uFill>
                  <a:solidFill>
                    <a:srgbClr val="FFFFFF"/>
                  </a:solidFill>
                </a:uFill>
                <a:latin typeface="Calibri"/>
                <a:ea typeface="DejaVu Sans"/>
              </a:rPr>
              <a:t>sobre a remuneração obtida no mês da contribuição.</a:t>
            </a:r>
            <a:endParaRPr lang="pt-BR" sz="1800" b="0" strike="noStrike" spc="-1" dirty="0">
              <a:solidFill>
                <a:srgbClr val="000000"/>
              </a:solidFill>
              <a:uFill>
                <a:solidFill>
                  <a:srgbClr val="FFFFFF"/>
                </a:solidFill>
              </a:uFill>
              <a:latin typeface="Arial"/>
            </a:endParaRPr>
          </a:p>
        </p:txBody>
      </p:sp>
      <p:pic>
        <p:nvPicPr>
          <p:cNvPr id="206" name="Imagem 3"/>
          <p:cNvPicPr/>
          <p:nvPr/>
        </p:nvPicPr>
        <p:blipFill>
          <a:blip r:embed="rId2"/>
          <a:stretch/>
        </p:blipFill>
        <p:spPr>
          <a:xfrm>
            <a:off x="0" y="0"/>
            <a:ext cx="9142920" cy="952560"/>
          </a:xfrm>
          <a:prstGeom prst="rect">
            <a:avLst/>
          </a:prstGeom>
          <a:ln>
            <a:noFill/>
          </a:ln>
        </p:spPr>
      </p:pic>
      <p:pic>
        <p:nvPicPr>
          <p:cNvPr id="207" name="Picture 5"/>
          <p:cNvPicPr/>
          <p:nvPr/>
        </p:nvPicPr>
        <p:blipFill>
          <a:blip r:embed="rId3"/>
          <a:stretch/>
        </p:blipFill>
        <p:spPr>
          <a:xfrm>
            <a:off x="0" y="5572080"/>
            <a:ext cx="9142920" cy="1284840"/>
          </a:xfrm>
          <a:prstGeom prst="rect">
            <a:avLst/>
          </a:prstGeom>
          <a:ln w="9360">
            <a:noFill/>
          </a:ln>
        </p:spPr>
      </p:pic>
      <p:pic>
        <p:nvPicPr>
          <p:cNvPr id="208" name="Picture 2"/>
          <p:cNvPicPr/>
          <p:nvPr/>
        </p:nvPicPr>
        <p:blipFill>
          <a:blip r:embed="rId4"/>
          <a:stretch/>
        </p:blipFill>
        <p:spPr>
          <a:xfrm>
            <a:off x="7429320" y="428760"/>
            <a:ext cx="1713600" cy="903960"/>
          </a:xfrm>
          <a:prstGeom prst="rect">
            <a:avLst/>
          </a:prstGeom>
          <a:ln w="9360">
            <a:noFill/>
          </a:ln>
        </p:spPr>
      </p:pic>
      <p:pic>
        <p:nvPicPr>
          <p:cNvPr id="209"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CustomShape 1"/>
          <p:cNvSpPr/>
          <p:nvPr/>
        </p:nvSpPr>
        <p:spPr>
          <a:xfrm>
            <a:off x="313275" y="1044245"/>
            <a:ext cx="7830105" cy="85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sp>
        <p:nvSpPr>
          <p:cNvPr id="211" name="CustomShape 2"/>
          <p:cNvSpPr/>
          <p:nvPr/>
        </p:nvSpPr>
        <p:spPr>
          <a:xfrm>
            <a:off x="457200" y="1928880"/>
            <a:ext cx="8228520" cy="4196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541"/>
              </a:spcBef>
            </a:pPr>
            <a:r>
              <a:rPr lang="pt-BR" sz="2700" b="1" strike="noStrike" spc="-1">
                <a:solidFill>
                  <a:srgbClr val="000000"/>
                </a:solidFill>
                <a:uFill>
                  <a:solidFill>
                    <a:srgbClr val="FFFFFF"/>
                  </a:solidFill>
                </a:uFill>
                <a:latin typeface="Calibri"/>
                <a:ea typeface="DejaVu Sans"/>
              </a:rPr>
              <a:t>6 – EMPREENDEDOR INDIVIDUAL:</a:t>
            </a:r>
            <a:endParaRPr lang="pt-BR" sz="1800" b="0" strike="noStrike" spc="-1">
              <a:solidFill>
                <a:srgbClr val="000000"/>
              </a:solidFill>
              <a:uFill>
                <a:solidFill>
                  <a:srgbClr val="FFFFFF"/>
                </a:solidFill>
              </a:uFill>
              <a:latin typeface="Arial"/>
            </a:endParaRPr>
          </a:p>
          <a:p>
            <a:pPr marL="333360" indent="-324360" algn="just">
              <a:lnSpc>
                <a:spcPct val="100000"/>
              </a:lnSpc>
            </a:pPr>
            <a:r>
              <a:rPr lang="pt-BR" sz="2600" b="0" strike="noStrike" spc="-1">
                <a:solidFill>
                  <a:srgbClr val="000000"/>
                </a:solidFill>
                <a:uFill>
                  <a:solidFill>
                    <a:srgbClr val="FFFFFF"/>
                  </a:solidFill>
                </a:uFill>
                <a:latin typeface="Calibri"/>
                <a:ea typeface="DejaVu Sans"/>
              </a:rPr>
              <a:t>- Microempreendedor Individual (MEI) é a pessoa física que trabalha por contra própria e que se legaliza como pequeno empresário. </a:t>
            </a:r>
            <a:endParaRPr lang="pt-BR" sz="1800" b="0" strike="noStrike" spc="-1">
              <a:solidFill>
                <a:srgbClr val="000000"/>
              </a:solidFill>
              <a:uFill>
                <a:solidFill>
                  <a:srgbClr val="FFFFFF"/>
                </a:solidFill>
              </a:uFill>
              <a:latin typeface="Arial"/>
            </a:endParaRPr>
          </a:p>
          <a:p>
            <a:pPr marL="333360" indent="-324360" algn="just">
              <a:lnSpc>
                <a:spcPct val="100000"/>
              </a:lnSpc>
            </a:pPr>
            <a:r>
              <a:rPr lang="pt-BR" sz="2600" b="0" strike="noStrike" spc="-1">
                <a:solidFill>
                  <a:srgbClr val="000000"/>
                </a:solidFill>
                <a:uFill>
                  <a:solidFill>
                    <a:srgbClr val="FFFFFF"/>
                  </a:solidFill>
                </a:uFill>
                <a:latin typeface="Calibri"/>
                <a:ea typeface="DejaVu Sans"/>
              </a:rPr>
              <a:t>- Para ser um micro empreendedor individual, é necessário faturar no máximo até </a:t>
            </a:r>
            <a:r>
              <a:rPr lang="pt-BR" sz="2600" b="0" strike="noStrike" spc="-1">
                <a:solidFill>
                  <a:srgbClr val="FF0000"/>
                </a:solidFill>
                <a:uFill>
                  <a:solidFill>
                    <a:srgbClr val="FFFFFF"/>
                  </a:solidFill>
                </a:uFill>
                <a:latin typeface="Calibri"/>
                <a:ea typeface="DejaVu Sans"/>
              </a:rPr>
              <a:t>R$ 81.000,00 </a:t>
            </a:r>
            <a:r>
              <a:rPr lang="pt-BR" sz="2600" b="0" strike="noStrike" spc="-1">
                <a:solidFill>
                  <a:srgbClr val="000000"/>
                </a:solidFill>
                <a:uFill>
                  <a:solidFill>
                    <a:srgbClr val="FFFFFF"/>
                  </a:solidFill>
                </a:uFill>
                <a:latin typeface="Calibri"/>
                <a:ea typeface="DejaVu Sans"/>
              </a:rPr>
              <a:t>por ano e não ter participação em outra empresa como sócio ou titular.</a:t>
            </a:r>
            <a:endParaRPr lang="pt-BR" sz="1800" b="0" strike="noStrike" spc="-1">
              <a:solidFill>
                <a:srgbClr val="000000"/>
              </a:solidFill>
              <a:uFill>
                <a:solidFill>
                  <a:srgbClr val="FFFFFF"/>
                </a:solidFill>
              </a:uFill>
              <a:latin typeface="Arial"/>
            </a:endParaRPr>
          </a:p>
          <a:p>
            <a:pPr marL="333360" indent="-324360" algn="just">
              <a:lnSpc>
                <a:spcPct val="100000"/>
              </a:lnSpc>
            </a:pPr>
            <a:r>
              <a:rPr lang="pt-BR" sz="2600" b="0" strike="noStrike" spc="-1">
                <a:solidFill>
                  <a:srgbClr val="0000FF"/>
                </a:solidFill>
                <a:uFill>
                  <a:solidFill>
                    <a:srgbClr val="FFFFFF"/>
                  </a:solidFill>
                </a:uFill>
                <a:latin typeface="Calibri"/>
                <a:ea typeface="DejaVu Sans"/>
              </a:rPr>
              <a:t>- </a:t>
            </a:r>
            <a:r>
              <a:rPr lang="pt-BR" sz="2600" b="0" strike="noStrike" spc="-1">
                <a:solidFill>
                  <a:srgbClr val="FF0000"/>
                </a:solidFill>
                <a:uFill>
                  <a:solidFill>
                    <a:srgbClr val="FFFFFF"/>
                  </a:solidFill>
                </a:uFill>
                <a:latin typeface="Calibri"/>
                <a:ea typeface="DejaVu Sans"/>
              </a:rPr>
              <a:t>O MEI também pode ter um empregado contratado que receba um salário mínimo ou o piso da categoria</a:t>
            </a:r>
            <a:r>
              <a:rPr lang="pt-BR" sz="2600" b="0" strike="noStrike" spc="-1">
                <a:solidFill>
                  <a:srgbClr val="0000FF"/>
                </a:solidFill>
                <a:uFill>
                  <a:solidFill>
                    <a:srgbClr val="FFFFFF"/>
                  </a:solidFill>
                </a:uFill>
                <a:latin typeface="Calibri"/>
                <a:ea typeface="DejaVu Sans"/>
              </a:rPr>
              <a:t>.</a:t>
            </a:r>
            <a:endParaRPr lang="pt-BR" sz="1800" b="0" strike="noStrike" spc="-1">
              <a:solidFill>
                <a:srgbClr val="000000"/>
              </a:solidFill>
              <a:uFill>
                <a:solidFill>
                  <a:srgbClr val="FFFFFF"/>
                </a:solidFill>
              </a:uFill>
              <a:latin typeface="Arial"/>
            </a:endParaRPr>
          </a:p>
          <a:p>
            <a:pPr marL="343080" indent="-342000">
              <a:lnSpc>
                <a:spcPct val="100000"/>
              </a:lnSpc>
              <a:spcBef>
                <a:spcPts val="530"/>
              </a:spcBef>
            </a:pPr>
            <a:endParaRPr lang="pt-BR" sz="1800" b="0" strike="noStrike" spc="-1">
              <a:solidFill>
                <a:srgbClr val="000000"/>
              </a:solidFill>
              <a:uFill>
                <a:solidFill>
                  <a:srgbClr val="FFFFFF"/>
                </a:solidFill>
              </a:uFill>
              <a:latin typeface="Arial"/>
            </a:endParaRPr>
          </a:p>
        </p:txBody>
      </p:sp>
      <p:pic>
        <p:nvPicPr>
          <p:cNvPr id="212" name="Imagem 3"/>
          <p:cNvPicPr/>
          <p:nvPr/>
        </p:nvPicPr>
        <p:blipFill>
          <a:blip r:embed="rId2"/>
          <a:stretch/>
        </p:blipFill>
        <p:spPr>
          <a:xfrm>
            <a:off x="0" y="0"/>
            <a:ext cx="9142920" cy="952560"/>
          </a:xfrm>
          <a:prstGeom prst="rect">
            <a:avLst/>
          </a:prstGeom>
          <a:ln>
            <a:noFill/>
          </a:ln>
        </p:spPr>
      </p:pic>
      <p:pic>
        <p:nvPicPr>
          <p:cNvPr id="213" name="Picture 5"/>
          <p:cNvPicPr/>
          <p:nvPr/>
        </p:nvPicPr>
        <p:blipFill>
          <a:blip r:embed="rId3"/>
          <a:stretch/>
        </p:blipFill>
        <p:spPr>
          <a:xfrm>
            <a:off x="0" y="5572080"/>
            <a:ext cx="9142920" cy="1284840"/>
          </a:xfrm>
          <a:prstGeom prst="rect">
            <a:avLst/>
          </a:prstGeom>
          <a:ln w="9360">
            <a:noFill/>
          </a:ln>
        </p:spPr>
      </p:pic>
      <p:pic>
        <p:nvPicPr>
          <p:cNvPr id="214" name="Picture 2"/>
          <p:cNvPicPr/>
          <p:nvPr/>
        </p:nvPicPr>
        <p:blipFill>
          <a:blip r:embed="rId4"/>
          <a:stretch/>
        </p:blipFill>
        <p:spPr>
          <a:xfrm>
            <a:off x="7429320" y="428760"/>
            <a:ext cx="1713600" cy="903960"/>
          </a:xfrm>
          <a:prstGeom prst="rect">
            <a:avLst/>
          </a:prstGeom>
          <a:ln w="9360">
            <a:noFill/>
          </a:ln>
        </p:spPr>
      </p:pic>
      <p:pic>
        <p:nvPicPr>
          <p:cNvPr id="215"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CustomShape 1"/>
          <p:cNvSpPr/>
          <p:nvPr/>
        </p:nvSpPr>
        <p:spPr>
          <a:xfrm>
            <a:off x="142920" y="1143000"/>
            <a:ext cx="792864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17" name="CustomShape 2"/>
          <p:cNvSpPr/>
          <p:nvPr/>
        </p:nvSpPr>
        <p:spPr>
          <a:xfrm>
            <a:off x="457200" y="1976806"/>
            <a:ext cx="8228520" cy="36179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90000"/>
              </a:lnSpc>
              <a:spcBef>
                <a:spcPts val="519"/>
              </a:spcBef>
            </a:pPr>
            <a:r>
              <a:rPr lang="pt-BR" sz="2600" b="1" strike="noStrike" spc="-1" dirty="0">
                <a:solidFill>
                  <a:srgbClr val="000000"/>
                </a:solidFill>
                <a:uFill>
                  <a:solidFill>
                    <a:srgbClr val="FFFFFF"/>
                  </a:solidFill>
                </a:uFill>
                <a:latin typeface="Calibri"/>
                <a:ea typeface="DejaVu Sans"/>
              </a:rPr>
              <a:t>CONTRIBUIÇÕES – EMPREENDEDOR INDIVIDUAL:</a:t>
            </a:r>
            <a:endParaRPr lang="pt-BR" sz="1800" b="0" strike="noStrike" spc="-1" dirty="0">
              <a:solidFill>
                <a:srgbClr val="000000"/>
              </a:solidFill>
              <a:uFill>
                <a:solidFill>
                  <a:srgbClr val="FFFFFF"/>
                </a:solidFill>
              </a:uFill>
              <a:latin typeface="Arial"/>
            </a:endParaRPr>
          </a:p>
          <a:p>
            <a:pPr algn="just">
              <a:lnSpc>
                <a:spcPct val="100000"/>
              </a:lnSpc>
              <a:spcBef>
                <a:spcPts val="519"/>
              </a:spcBef>
            </a:pPr>
            <a:r>
              <a:rPr lang="pt-BR" sz="2600" b="0" strike="noStrike" spc="-1" dirty="0">
                <a:solidFill>
                  <a:srgbClr val="000000"/>
                </a:solidFill>
                <a:uFill>
                  <a:solidFill>
                    <a:srgbClr val="FFFFFF"/>
                  </a:solidFill>
                </a:uFill>
                <a:latin typeface="Calibri"/>
                <a:ea typeface="DejaVu Sans"/>
              </a:rPr>
              <a:t>União – Governo Federal			         	R$     0,00</a:t>
            </a:r>
            <a:endParaRPr lang="pt-BR" sz="1800" b="0" strike="noStrike" spc="-1" dirty="0">
              <a:solidFill>
                <a:srgbClr val="000000"/>
              </a:solidFill>
              <a:uFill>
                <a:solidFill>
                  <a:srgbClr val="FFFFFF"/>
                </a:solidFill>
              </a:uFill>
              <a:latin typeface="Arial"/>
            </a:endParaRPr>
          </a:p>
          <a:p>
            <a:pPr algn="just">
              <a:lnSpc>
                <a:spcPct val="100000"/>
              </a:lnSpc>
              <a:spcBef>
                <a:spcPts val="519"/>
              </a:spcBef>
            </a:pPr>
            <a:r>
              <a:rPr lang="pt-BR" sz="2600" b="0" strike="noStrike" spc="-1" dirty="0">
                <a:solidFill>
                  <a:srgbClr val="000000"/>
                </a:solidFill>
                <a:uFill>
                  <a:solidFill>
                    <a:srgbClr val="FFFFFF"/>
                  </a:solidFill>
                </a:uFill>
                <a:latin typeface="Calibri"/>
                <a:ea typeface="DejaVu Sans"/>
              </a:rPr>
              <a:t>Estado - Unidade Federativa  			R$     1,00</a:t>
            </a:r>
            <a:endParaRPr lang="pt-BR" sz="1800" b="0" strike="noStrike" spc="-1" dirty="0">
              <a:solidFill>
                <a:srgbClr val="000000"/>
              </a:solidFill>
              <a:uFill>
                <a:solidFill>
                  <a:srgbClr val="FFFFFF"/>
                </a:solidFill>
              </a:uFill>
              <a:latin typeface="Arial"/>
            </a:endParaRPr>
          </a:p>
          <a:p>
            <a:pPr algn="just">
              <a:lnSpc>
                <a:spcPct val="100000"/>
              </a:lnSpc>
              <a:spcBef>
                <a:spcPts val="519"/>
              </a:spcBef>
            </a:pPr>
            <a:r>
              <a:rPr lang="pt-BR" sz="2600" b="0" strike="noStrike" spc="-1" dirty="0">
                <a:solidFill>
                  <a:srgbClr val="000000"/>
                </a:solidFill>
                <a:uFill>
                  <a:solidFill>
                    <a:srgbClr val="FFFFFF"/>
                  </a:solidFill>
                </a:uFill>
                <a:latin typeface="Calibri"/>
                <a:ea typeface="DejaVu Sans"/>
              </a:rPr>
              <a:t>Município – Prefeitura 				R$     5,00</a:t>
            </a:r>
            <a:endParaRPr lang="pt-BR" sz="1800" b="0" strike="noStrike" spc="-1" dirty="0">
              <a:solidFill>
                <a:srgbClr val="000000"/>
              </a:solidFill>
              <a:uFill>
                <a:solidFill>
                  <a:srgbClr val="FFFFFF"/>
                </a:solidFill>
              </a:uFill>
              <a:latin typeface="Arial"/>
            </a:endParaRPr>
          </a:p>
          <a:p>
            <a:pPr algn="just">
              <a:lnSpc>
                <a:spcPct val="100000"/>
              </a:lnSpc>
              <a:spcBef>
                <a:spcPts val="519"/>
              </a:spcBef>
            </a:pPr>
            <a:r>
              <a:rPr lang="pt-BR" sz="2600" b="0" strike="noStrike" spc="-1" dirty="0">
                <a:solidFill>
                  <a:srgbClr val="000000"/>
                </a:solidFill>
                <a:uFill>
                  <a:solidFill>
                    <a:srgbClr val="FFFFFF"/>
                  </a:solidFill>
                </a:uFill>
                <a:latin typeface="Calibri"/>
                <a:ea typeface="DejaVu Sans"/>
              </a:rPr>
              <a:t>INSS – 5% do Salário Mínimo	  	   	R$   70,60</a:t>
            </a:r>
            <a:endParaRPr lang="pt-BR" sz="1800" b="0" strike="noStrike" spc="-1" dirty="0">
              <a:solidFill>
                <a:srgbClr val="000000"/>
              </a:solidFill>
              <a:uFill>
                <a:solidFill>
                  <a:srgbClr val="FFFFFF"/>
                </a:solidFill>
              </a:uFill>
              <a:latin typeface="Arial"/>
            </a:endParaRPr>
          </a:p>
          <a:p>
            <a:pPr algn="just">
              <a:lnSpc>
                <a:spcPct val="100000"/>
              </a:lnSpc>
              <a:spcBef>
                <a:spcPts val="1426"/>
              </a:spcBef>
            </a:pPr>
            <a:r>
              <a:rPr lang="pt-BR" sz="2600" b="0" strike="noStrike" spc="-1" dirty="0">
                <a:solidFill>
                  <a:srgbClr val="FF0000"/>
                </a:solidFill>
                <a:uFill>
                  <a:solidFill>
                    <a:srgbClr val="FFFFFF"/>
                  </a:solidFill>
                </a:uFill>
                <a:latin typeface="Calibri"/>
                <a:ea typeface="DejaVu Sans"/>
              </a:rPr>
              <a:t>Observação: Caso o MEI tem um empregado, terá de recolher as contribuições sociais e previdenciárias do trabalhador.</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561"/>
              </a:spcBef>
            </a:pPr>
            <a:endParaRPr lang="pt-BR" sz="1800" b="0" strike="noStrike" spc="-1" dirty="0">
              <a:solidFill>
                <a:srgbClr val="000000"/>
              </a:solidFill>
              <a:uFill>
                <a:solidFill>
                  <a:srgbClr val="FFFFFF"/>
                </a:solidFill>
              </a:uFill>
              <a:latin typeface="Arial"/>
            </a:endParaRPr>
          </a:p>
        </p:txBody>
      </p:sp>
      <p:pic>
        <p:nvPicPr>
          <p:cNvPr id="218" name="Imagem 3"/>
          <p:cNvPicPr/>
          <p:nvPr/>
        </p:nvPicPr>
        <p:blipFill>
          <a:blip r:embed="rId2"/>
          <a:stretch/>
        </p:blipFill>
        <p:spPr>
          <a:xfrm>
            <a:off x="0" y="0"/>
            <a:ext cx="9142920" cy="952560"/>
          </a:xfrm>
          <a:prstGeom prst="rect">
            <a:avLst/>
          </a:prstGeom>
          <a:ln>
            <a:noFill/>
          </a:ln>
        </p:spPr>
      </p:pic>
      <p:pic>
        <p:nvPicPr>
          <p:cNvPr id="219" name="Picture 5"/>
          <p:cNvPicPr/>
          <p:nvPr/>
        </p:nvPicPr>
        <p:blipFill>
          <a:blip r:embed="rId3"/>
          <a:stretch/>
        </p:blipFill>
        <p:spPr>
          <a:xfrm>
            <a:off x="0" y="5572080"/>
            <a:ext cx="9142920" cy="1284840"/>
          </a:xfrm>
          <a:prstGeom prst="rect">
            <a:avLst/>
          </a:prstGeom>
          <a:ln w="9360">
            <a:noFill/>
          </a:ln>
        </p:spPr>
      </p:pic>
      <p:pic>
        <p:nvPicPr>
          <p:cNvPr id="220" name="Picture 2"/>
          <p:cNvPicPr/>
          <p:nvPr/>
        </p:nvPicPr>
        <p:blipFill>
          <a:blip r:embed="rId4"/>
          <a:stretch/>
        </p:blipFill>
        <p:spPr>
          <a:xfrm>
            <a:off x="7429320" y="428760"/>
            <a:ext cx="1713600" cy="903960"/>
          </a:xfrm>
          <a:prstGeom prst="rect">
            <a:avLst/>
          </a:prstGeom>
          <a:ln w="9360">
            <a:noFill/>
          </a:ln>
        </p:spPr>
      </p:pic>
      <p:pic>
        <p:nvPicPr>
          <p:cNvPr id="221"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CustomShape 1"/>
          <p:cNvSpPr/>
          <p:nvPr/>
        </p:nvSpPr>
        <p:spPr>
          <a:xfrm>
            <a:off x="428760" y="1000080"/>
            <a:ext cx="8228520"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23" name="CustomShape 2"/>
          <p:cNvSpPr/>
          <p:nvPr/>
        </p:nvSpPr>
        <p:spPr>
          <a:xfrm>
            <a:off x="457200" y="2143080"/>
            <a:ext cx="8228520" cy="398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800" b="1" strike="noStrike" spc="-1">
                <a:solidFill>
                  <a:srgbClr val="000000"/>
                </a:solidFill>
                <a:uFill>
                  <a:solidFill>
                    <a:srgbClr val="FFFFFF"/>
                  </a:solidFill>
                </a:uFill>
                <a:latin typeface="Calibri"/>
                <a:ea typeface="DejaVu Sans"/>
              </a:rPr>
              <a:t>SEGURADO ESPECIAL</a:t>
            </a:r>
            <a:endParaRPr lang="pt-BR" sz="1800" b="0" strike="noStrike" spc="-1">
              <a:solidFill>
                <a:srgbClr val="000000"/>
              </a:solidFill>
              <a:uFill>
                <a:solidFill>
                  <a:srgbClr val="FFFFFF"/>
                </a:solidFill>
              </a:uFill>
              <a:latin typeface="Arial"/>
            </a:endParaRPr>
          </a:p>
          <a:p>
            <a:pPr algn="just">
              <a:lnSpc>
                <a:spcPct val="100000"/>
              </a:lnSpc>
            </a:pPr>
            <a:r>
              <a:rPr lang="pt-BR" sz="2700" b="0" strike="noStrike" spc="-1">
                <a:solidFill>
                  <a:srgbClr val="000000"/>
                </a:solidFill>
                <a:uFill>
                  <a:solidFill>
                    <a:srgbClr val="FFFFFF"/>
                  </a:solidFill>
                </a:uFill>
                <a:latin typeface="Calibri"/>
                <a:ea typeface="DejaVu Sans"/>
              </a:rPr>
              <a:t>O produtor, o parceiro, o meeiro, o arrendatário rurais e o pescador artesanal, bem como os respectivos cônjuges, que exerçam suas atividades em regime de economia familiar, sem empregados permanentes, contribuirão para a seguridade social mediante a aplicação de uma alíquota sobre o resultado da comercialização da produção e farão jus aos benefícios, nos termos da lei.</a:t>
            </a:r>
            <a:endParaRPr lang="pt-BR" sz="1800" b="0" strike="noStrike" spc="-1">
              <a:solidFill>
                <a:srgbClr val="000000"/>
              </a:solidFill>
              <a:uFill>
                <a:solidFill>
                  <a:srgbClr val="FFFFFF"/>
                </a:solidFill>
              </a:uFill>
              <a:latin typeface="Arial"/>
            </a:endParaRPr>
          </a:p>
        </p:txBody>
      </p:sp>
      <p:pic>
        <p:nvPicPr>
          <p:cNvPr id="224" name="Imagem 3"/>
          <p:cNvPicPr/>
          <p:nvPr/>
        </p:nvPicPr>
        <p:blipFill>
          <a:blip r:embed="rId2"/>
          <a:stretch/>
        </p:blipFill>
        <p:spPr>
          <a:xfrm>
            <a:off x="0" y="0"/>
            <a:ext cx="9142920" cy="952560"/>
          </a:xfrm>
          <a:prstGeom prst="rect">
            <a:avLst/>
          </a:prstGeom>
          <a:ln>
            <a:noFill/>
          </a:ln>
        </p:spPr>
      </p:pic>
      <p:pic>
        <p:nvPicPr>
          <p:cNvPr id="225" name="Picture 5"/>
          <p:cNvPicPr/>
          <p:nvPr/>
        </p:nvPicPr>
        <p:blipFill>
          <a:blip r:embed="rId3"/>
          <a:stretch/>
        </p:blipFill>
        <p:spPr>
          <a:xfrm>
            <a:off x="0" y="5572080"/>
            <a:ext cx="9142920" cy="1284840"/>
          </a:xfrm>
          <a:prstGeom prst="rect">
            <a:avLst/>
          </a:prstGeom>
          <a:ln w="9360">
            <a:noFill/>
          </a:ln>
        </p:spPr>
      </p:pic>
      <p:pic>
        <p:nvPicPr>
          <p:cNvPr id="226" name="Picture 2"/>
          <p:cNvPicPr/>
          <p:nvPr/>
        </p:nvPicPr>
        <p:blipFill>
          <a:blip r:embed="rId4"/>
          <a:stretch/>
        </p:blipFill>
        <p:spPr>
          <a:xfrm>
            <a:off x="7429320" y="428760"/>
            <a:ext cx="1713600" cy="903960"/>
          </a:xfrm>
          <a:prstGeom prst="rect">
            <a:avLst/>
          </a:prstGeom>
          <a:ln w="9360">
            <a:noFill/>
          </a:ln>
        </p:spPr>
      </p:pic>
      <p:pic>
        <p:nvPicPr>
          <p:cNvPr id="227"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 name="Picture 5"/>
          <p:cNvPicPr/>
          <p:nvPr/>
        </p:nvPicPr>
        <p:blipFill>
          <a:blip r:embed="rId2"/>
          <a:stretch/>
        </p:blipFill>
        <p:spPr>
          <a:xfrm>
            <a:off x="0" y="5572080"/>
            <a:ext cx="9142920" cy="1284840"/>
          </a:xfrm>
          <a:prstGeom prst="rect">
            <a:avLst/>
          </a:prstGeom>
          <a:ln w="9360">
            <a:noFill/>
          </a:ln>
        </p:spPr>
      </p:pic>
      <p:pic>
        <p:nvPicPr>
          <p:cNvPr id="229" name="Imagem 3"/>
          <p:cNvPicPr/>
          <p:nvPr/>
        </p:nvPicPr>
        <p:blipFill>
          <a:blip r:embed="rId3"/>
          <a:stretch/>
        </p:blipFill>
        <p:spPr>
          <a:xfrm>
            <a:off x="0" y="360"/>
            <a:ext cx="9142920" cy="952560"/>
          </a:xfrm>
          <a:prstGeom prst="rect">
            <a:avLst/>
          </a:prstGeom>
          <a:ln>
            <a:noFill/>
          </a:ln>
        </p:spPr>
      </p:pic>
      <p:pic>
        <p:nvPicPr>
          <p:cNvPr id="230" name="Picture 2"/>
          <p:cNvPicPr/>
          <p:nvPr/>
        </p:nvPicPr>
        <p:blipFill>
          <a:blip r:embed="rId4"/>
          <a:stretch/>
        </p:blipFill>
        <p:spPr>
          <a:xfrm>
            <a:off x="7429680" y="428760"/>
            <a:ext cx="1713600" cy="903960"/>
          </a:xfrm>
          <a:prstGeom prst="rect">
            <a:avLst/>
          </a:prstGeom>
          <a:ln w="9360">
            <a:noFill/>
          </a:ln>
        </p:spPr>
      </p:pic>
      <p:pic>
        <p:nvPicPr>
          <p:cNvPr id="231" name="Picture 2"/>
          <p:cNvPicPr/>
          <p:nvPr/>
        </p:nvPicPr>
        <p:blipFill>
          <a:blip r:embed="rId5"/>
          <a:stretch/>
        </p:blipFill>
        <p:spPr>
          <a:xfrm>
            <a:off x="7358040" y="5500800"/>
            <a:ext cx="1570680" cy="837000"/>
          </a:xfrm>
          <a:prstGeom prst="rect">
            <a:avLst/>
          </a:prstGeom>
          <a:ln w="9360">
            <a:noFill/>
          </a:ln>
        </p:spPr>
      </p:pic>
      <p:pic>
        <p:nvPicPr>
          <p:cNvPr id="232" name="Picture 2"/>
          <p:cNvPicPr/>
          <p:nvPr/>
        </p:nvPicPr>
        <p:blipFill>
          <a:blip r:embed="rId5"/>
          <a:stretch/>
        </p:blipFill>
        <p:spPr>
          <a:xfrm>
            <a:off x="7358040" y="5500800"/>
            <a:ext cx="1570680" cy="837000"/>
          </a:xfrm>
          <a:prstGeom prst="rect">
            <a:avLst/>
          </a:prstGeom>
          <a:ln w="9360">
            <a:noFill/>
          </a:ln>
        </p:spPr>
      </p:pic>
      <p:sp>
        <p:nvSpPr>
          <p:cNvPr id="233" name="CustomShape 1"/>
          <p:cNvSpPr/>
          <p:nvPr/>
        </p:nvSpPr>
        <p:spPr>
          <a:xfrm>
            <a:off x="4806360" y="1536480"/>
            <a:ext cx="4263480" cy="4033440"/>
          </a:xfrm>
          <a:prstGeom prst="rect">
            <a:avLst/>
          </a:prstGeom>
          <a:solidFill>
            <a:srgbClr val="FFFF99"/>
          </a:solidFill>
          <a:ln>
            <a:noFill/>
          </a:ln>
        </p:spPr>
        <p:style>
          <a:lnRef idx="0">
            <a:scrgbClr r="0" g="0" b="0"/>
          </a:lnRef>
          <a:fillRef idx="0">
            <a:scrgbClr r="0" g="0" b="0"/>
          </a:fillRef>
          <a:effectRef idx="0">
            <a:scrgbClr r="0" g="0" b="0"/>
          </a:effectRef>
          <a:fontRef idx="minor"/>
        </p:style>
        <p:txBody>
          <a:bodyPr lIns="90000" tIns="46800" rIns="90000" bIns="46800"/>
          <a:lstStyle/>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meeiro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assentado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usufrutuário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posseiro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condômino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assemelhado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índio tutelado</a:t>
            </a:r>
            <a:endParaRPr lang="pt-BR" sz="1800" b="0" strike="noStrike" spc="-1">
              <a:solidFill>
                <a:srgbClr val="000000"/>
              </a:solidFill>
              <a:uFill>
                <a:solidFill>
                  <a:srgbClr val="FFFFFF"/>
                </a:solidFill>
              </a:uFill>
              <a:latin typeface="Arial"/>
            </a:endParaRPr>
          </a:p>
          <a:p>
            <a:pPr marL="216000" indent="-216000">
              <a:lnSpc>
                <a:spcPct val="100000"/>
              </a:lnSpc>
              <a:spcBef>
                <a:spcPts val="44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garimpeiro (no período de 25/07/1991 a 06/01/1992)</a:t>
            </a:r>
            <a:endParaRPr lang="pt-BR" sz="1800" b="0" strike="noStrike" spc="-1">
              <a:solidFill>
                <a:srgbClr val="000000"/>
              </a:solidFill>
              <a:uFill>
                <a:solidFill>
                  <a:srgbClr val="FFFFFF"/>
                </a:solidFill>
              </a:uFill>
              <a:latin typeface="Arial"/>
            </a:endParaRPr>
          </a:p>
        </p:txBody>
      </p:sp>
      <p:sp>
        <p:nvSpPr>
          <p:cNvPr id="234" name="CustomShape 2"/>
          <p:cNvSpPr/>
          <p:nvPr/>
        </p:nvSpPr>
        <p:spPr>
          <a:xfrm>
            <a:off x="540720" y="1536480"/>
            <a:ext cx="4263840" cy="4033440"/>
          </a:xfrm>
          <a:prstGeom prst="rect">
            <a:avLst/>
          </a:prstGeom>
          <a:solidFill>
            <a:srgbClr val="FFFF99"/>
          </a:solidFill>
          <a:ln>
            <a:noFill/>
          </a:ln>
        </p:spPr>
        <p:style>
          <a:lnRef idx="0">
            <a:scrgbClr r="0" g="0" b="0"/>
          </a:lnRef>
          <a:fillRef idx="0">
            <a:scrgbClr r="0" g="0" b="0"/>
          </a:fillRef>
          <a:effectRef idx="0">
            <a:scrgbClr r="0" g="0" b="0"/>
          </a:effectRef>
          <a:fontRef idx="minor"/>
        </p:style>
        <p:txBody>
          <a:bodyPr lIns="90000" tIns="46800" rIns="90000" bIns="46800"/>
          <a:lstStyle/>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parceiro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arrendatário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comodatário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extrativista</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ribeirinho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mariscador</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foreiro</a:t>
            </a:r>
            <a:endParaRPr lang="pt-BR" sz="1800" b="0" strike="noStrike" spc="-1">
              <a:solidFill>
                <a:srgbClr val="000000"/>
              </a:solidFill>
              <a:uFill>
                <a:solidFill>
                  <a:srgbClr val="FFFFFF"/>
                </a:solidFill>
              </a:uFill>
              <a:latin typeface="Arial"/>
            </a:endParaRPr>
          </a:p>
          <a:p>
            <a:pPr marL="216000" indent="-216000">
              <a:lnSpc>
                <a:spcPct val="100000"/>
              </a:lnSpc>
              <a:spcBef>
                <a:spcPts val="598"/>
              </a:spcBef>
              <a:buClr>
                <a:srgbClr val="333333"/>
              </a:buClr>
              <a:buFont typeface="Times New Roman"/>
              <a:buChar char="-"/>
            </a:pPr>
            <a:r>
              <a:rPr lang="pt-BR" sz="1800" b="0" strike="noStrike" spc="-1">
                <a:solidFill>
                  <a:srgbClr val="333333"/>
                </a:solidFill>
                <a:uFill>
                  <a:solidFill>
                    <a:srgbClr val="FFFFFF"/>
                  </a:solidFill>
                </a:uFill>
                <a:latin typeface="Arial"/>
                <a:ea typeface="DejaVu Sans"/>
              </a:rPr>
              <a:t> o pescador artesanal</a:t>
            </a:r>
            <a:endParaRPr lang="pt-BR" sz="1800" b="0" strike="noStrike" spc="-1">
              <a:solidFill>
                <a:srgbClr val="000000"/>
              </a:solidFill>
              <a:uFill>
                <a:solidFill>
                  <a:srgbClr val="FFFFFF"/>
                </a:solidFill>
              </a:uFill>
              <a:latin typeface="Arial"/>
            </a:endParaRPr>
          </a:p>
        </p:txBody>
      </p:sp>
      <p:sp>
        <p:nvSpPr>
          <p:cNvPr id="235" name="Line 3"/>
          <p:cNvSpPr/>
          <p:nvPr/>
        </p:nvSpPr>
        <p:spPr>
          <a:xfrm>
            <a:off x="540720" y="1536480"/>
            <a:ext cx="8529480" cy="360"/>
          </a:xfrm>
          <a:prstGeom prst="line">
            <a:avLst/>
          </a:prstGeom>
          <a:ln w="12600">
            <a:solidFill>
              <a:srgbClr val="333333"/>
            </a:solidFill>
            <a:miter/>
          </a:ln>
        </p:spPr>
        <p:style>
          <a:lnRef idx="0">
            <a:scrgbClr r="0" g="0" b="0"/>
          </a:lnRef>
          <a:fillRef idx="0">
            <a:scrgbClr r="0" g="0" b="0"/>
          </a:fillRef>
          <a:effectRef idx="0">
            <a:scrgbClr r="0" g="0" b="0"/>
          </a:effectRef>
          <a:fontRef idx="minor"/>
        </p:style>
      </p:sp>
      <p:sp>
        <p:nvSpPr>
          <p:cNvPr id="236" name="Line 4"/>
          <p:cNvSpPr/>
          <p:nvPr/>
        </p:nvSpPr>
        <p:spPr>
          <a:xfrm>
            <a:off x="540720" y="5572080"/>
            <a:ext cx="8529480" cy="360"/>
          </a:xfrm>
          <a:prstGeom prst="line">
            <a:avLst/>
          </a:prstGeom>
          <a:ln w="12600">
            <a:solidFill>
              <a:srgbClr val="333333"/>
            </a:solidFill>
            <a:miter/>
          </a:ln>
        </p:spPr>
        <p:style>
          <a:lnRef idx="0">
            <a:scrgbClr r="0" g="0" b="0"/>
          </a:lnRef>
          <a:fillRef idx="0">
            <a:scrgbClr r="0" g="0" b="0"/>
          </a:fillRef>
          <a:effectRef idx="0">
            <a:scrgbClr r="0" g="0" b="0"/>
          </a:effectRef>
          <a:fontRef idx="minor"/>
        </p:style>
      </p:sp>
      <p:sp>
        <p:nvSpPr>
          <p:cNvPr id="237" name="Line 5"/>
          <p:cNvSpPr/>
          <p:nvPr/>
        </p:nvSpPr>
        <p:spPr>
          <a:xfrm>
            <a:off x="540720" y="1536480"/>
            <a:ext cx="360" cy="4033800"/>
          </a:xfrm>
          <a:prstGeom prst="line">
            <a:avLst/>
          </a:prstGeom>
          <a:ln w="12600">
            <a:solidFill>
              <a:srgbClr val="333333"/>
            </a:solidFill>
            <a:miter/>
          </a:ln>
        </p:spPr>
        <p:style>
          <a:lnRef idx="0">
            <a:scrgbClr r="0" g="0" b="0"/>
          </a:lnRef>
          <a:fillRef idx="0">
            <a:scrgbClr r="0" g="0" b="0"/>
          </a:fillRef>
          <a:effectRef idx="0">
            <a:scrgbClr r="0" g="0" b="0"/>
          </a:effectRef>
          <a:fontRef idx="minor"/>
        </p:style>
      </p:sp>
      <p:sp>
        <p:nvSpPr>
          <p:cNvPr id="238" name="Line 6"/>
          <p:cNvSpPr/>
          <p:nvPr/>
        </p:nvSpPr>
        <p:spPr>
          <a:xfrm>
            <a:off x="9072000" y="1536480"/>
            <a:ext cx="360" cy="4033800"/>
          </a:xfrm>
          <a:prstGeom prst="line">
            <a:avLst/>
          </a:prstGeom>
          <a:ln w="12600">
            <a:solidFill>
              <a:srgbClr val="333333"/>
            </a:solidFill>
            <a:miter/>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CustomShape 1"/>
          <p:cNvSpPr/>
          <p:nvPr/>
        </p:nvSpPr>
        <p:spPr>
          <a:xfrm>
            <a:off x="47394" y="1185096"/>
            <a:ext cx="8664606" cy="630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6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sp>
        <p:nvSpPr>
          <p:cNvPr id="240" name="CustomShape 2"/>
          <p:cNvSpPr/>
          <p:nvPr/>
        </p:nvSpPr>
        <p:spPr>
          <a:xfrm>
            <a:off x="57599" y="1783602"/>
            <a:ext cx="8411697" cy="4200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nSpc>
                <a:spcPct val="100000"/>
              </a:lnSpc>
              <a:spcBef>
                <a:spcPts val="561"/>
              </a:spcBef>
            </a:pPr>
            <a:r>
              <a:rPr lang="pt-BR" sz="2800" b="1" strike="noStrike" spc="-1" dirty="0">
                <a:solidFill>
                  <a:srgbClr val="000000"/>
                </a:solidFill>
                <a:uFill>
                  <a:solidFill>
                    <a:srgbClr val="FFFFFF"/>
                  </a:solidFill>
                </a:uFill>
                <a:latin typeface="Calibri"/>
                <a:ea typeface="DejaVu Sans"/>
              </a:rPr>
              <a:t>ENQUADRAMENTO DO SEGURADO ESPECIAL</a:t>
            </a:r>
            <a:endParaRPr lang="pt-BR" sz="1800" b="0" strike="noStrike" spc="-1" dirty="0">
              <a:solidFill>
                <a:srgbClr val="000000"/>
              </a:solidFill>
              <a:uFill>
                <a:solidFill>
                  <a:srgbClr val="FFFFFF"/>
                </a:solidFill>
              </a:uFill>
              <a:latin typeface="Arial"/>
            </a:endParaRPr>
          </a:p>
          <a:p>
            <a:pPr marL="343080" indent="-342000" algn="just">
              <a:lnSpc>
                <a:spcPct val="120000"/>
              </a:lnSpc>
              <a:buClr>
                <a:srgbClr val="000000"/>
              </a:buClr>
              <a:buFont typeface="Arial"/>
              <a:buChar char="•"/>
            </a:pPr>
            <a:r>
              <a:rPr lang="pt-BR" sz="1900" b="0" strike="noStrike" spc="-1" dirty="0">
                <a:solidFill>
                  <a:srgbClr val="000000"/>
                </a:solidFill>
                <a:uFill>
                  <a:solidFill>
                    <a:srgbClr val="FFFFFF"/>
                  </a:solidFill>
                </a:uFill>
                <a:latin typeface="Calibri"/>
                <a:ea typeface="DejaVu Sans"/>
              </a:rPr>
              <a:t> IN 77/15 - Art. 39.  § 1º  A atividade é desenvolvida em regime de economia familiar quando o trabalho dos membros do grupo familiar é indispensável à sua subsistência e desenvolvimento socioeconômico, sendo exercido em condições de mútua dependência e colaboração, sem a utilização de empregados permanentes, </a:t>
            </a:r>
            <a:r>
              <a:rPr lang="pt-BR" sz="1900" b="1" u="sng" strike="noStrike" spc="-1" dirty="0">
                <a:solidFill>
                  <a:srgbClr val="000000"/>
                </a:solidFill>
                <a:uFill>
                  <a:solidFill>
                    <a:srgbClr val="FFFFFF"/>
                  </a:solidFill>
                </a:uFill>
                <a:latin typeface="Calibri"/>
                <a:ea typeface="DejaVu Sans"/>
              </a:rPr>
              <a:t>independentemente do valor auferido pelo segurado especial com a comercialização da sua produção, quando houver,</a:t>
            </a:r>
            <a:r>
              <a:rPr lang="pt-BR" sz="1900" b="0" strike="noStrike" spc="-1" dirty="0">
                <a:solidFill>
                  <a:srgbClr val="000000"/>
                </a:solidFill>
                <a:uFill>
                  <a:solidFill>
                    <a:srgbClr val="FFFFFF"/>
                  </a:solidFill>
                </a:uFill>
                <a:latin typeface="Calibri"/>
                <a:ea typeface="DejaVu Sans"/>
              </a:rPr>
              <a:t> observado que:</a:t>
            </a:r>
            <a:endParaRPr lang="pt-BR" sz="1800" b="0" strike="noStrike" spc="-1" dirty="0">
              <a:solidFill>
                <a:srgbClr val="000000"/>
              </a:solidFill>
              <a:uFill>
                <a:solidFill>
                  <a:srgbClr val="FFFFFF"/>
                </a:solidFill>
              </a:uFill>
              <a:latin typeface="Arial"/>
            </a:endParaRPr>
          </a:p>
          <a:p>
            <a:pPr marL="343080" indent="-342000" algn="just">
              <a:lnSpc>
                <a:spcPct val="120000"/>
              </a:lnSpc>
              <a:buClr>
                <a:srgbClr val="000000"/>
              </a:buClr>
              <a:buFont typeface="Arial"/>
              <a:buChar char="•"/>
            </a:pPr>
            <a:r>
              <a:rPr lang="pt-BR" sz="1900" b="0" strike="noStrike" spc="-1" dirty="0">
                <a:solidFill>
                  <a:srgbClr val="000000"/>
                </a:solidFill>
                <a:uFill>
                  <a:solidFill>
                    <a:srgbClr val="FFFFFF"/>
                  </a:solidFill>
                </a:uFill>
                <a:latin typeface="Calibri"/>
                <a:ea typeface="DejaVu Sans"/>
              </a:rPr>
              <a:t>IN 77/15 - Art. 39. V - os pais podem integrar o grupo familiar dos filhos solteiros que não estão ou estiveram em união estável.</a:t>
            </a:r>
            <a:r>
              <a:rPr lang="pt-BR" sz="1900" spc="-1" dirty="0">
                <a:solidFill>
                  <a:srgbClr val="000000"/>
                </a:solidFill>
                <a:uFill>
                  <a:solidFill>
                    <a:srgbClr val="FFFFFF"/>
                  </a:solidFill>
                </a:uFill>
                <a:latin typeface="Calibri"/>
                <a:ea typeface="DejaVu Sans"/>
              </a:rPr>
              <a:t> </a:t>
            </a:r>
          </a:p>
          <a:p>
            <a:pPr marL="343080" indent="-342000" algn="just">
              <a:lnSpc>
                <a:spcPct val="120000"/>
              </a:lnSpc>
              <a:buClr>
                <a:srgbClr val="000000"/>
              </a:buClr>
              <a:buFont typeface="Arial"/>
              <a:buChar char="•"/>
            </a:pPr>
            <a:r>
              <a:rPr lang="pt-BR" sz="1900" spc="-1" dirty="0">
                <a:highlight>
                  <a:srgbClr val="FFFF00"/>
                </a:highlight>
                <a:uFill>
                  <a:solidFill>
                    <a:srgbClr val="FFFFFF"/>
                  </a:solidFill>
                </a:uFill>
                <a:latin typeface="Calibri"/>
                <a:ea typeface="DejaVu Sans"/>
              </a:rPr>
              <a:t>A Instrução normativa vigente  é a IN PRES/INSS 128, de 28/03/2022</a:t>
            </a:r>
            <a:endParaRPr lang="pt-BR" sz="1900" b="0" strike="noStrike" spc="-1" dirty="0">
              <a:solidFill>
                <a:srgbClr val="000000"/>
              </a:solidFill>
              <a:highlight>
                <a:srgbClr val="FFFF00"/>
              </a:highlight>
              <a:uFill>
                <a:solidFill>
                  <a:srgbClr val="FFFFFF"/>
                </a:solidFill>
              </a:uFill>
              <a:latin typeface="Calibri"/>
              <a:ea typeface="DejaVu Sans"/>
            </a:endParaRPr>
          </a:p>
          <a:p>
            <a:pPr marL="1080" algn="just">
              <a:lnSpc>
                <a:spcPct val="120000"/>
              </a:lnSpc>
              <a:buClr>
                <a:srgbClr val="000000"/>
              </a:buClr>
            </a:pPr>
            <a:r>
              <a:rPr lang="pt-BR" sz="1900" b="0" strike="noStrike" spc="-1" dirty="0">
                <a:solidFill>
                  <a:srgbClr val="000000"/>
                </a:solidFill>
                <a:uFill>
                  <a:solidFill>
                    <a:srgbClr val="FFFFFF"/>
                  </a:solidFill>
                </a:uFill>
                <a:latin typeface="Calibri"/>
                <a:ea typeface="DejaVu Sans"/>
              </a:rPr>
              <a:t>.</a:t>
            </a:r>
          </a:p>
          <a:p>
            <a:pPr marL="1080" algn="just">
              <a:lnSpc>
                <a:spcPct val="120000"/>
              </a:lnSpc>
              <a:buClr>
                <a:srgbClr val="000000"/>
              </a:buClr>
            </a:pPr>
            <a:endParaRPr lang="pt-BR" sz="1800" b="0" strike="noStrike" spc="-1" dirty="0">
              <a:uFill>
                <a:solidFill>
                  <a:srgbClr val="FFFFFF"/>
                </a:solidFill>
              </a:uFill>
              <a:latin typeface="Arial"/>
            </a:endParaRPr>
          </a:p>
          <a:p>
            <a:pPr marL="343080" indent="-342000" algn="just">
              <a:lnSpc>
                <a:spcPct val="120000"/>
              </a:lnSpc>
            </a:pPr>
            <a:endParaRPr lang="pt-BR" sz="1800" b="0" strike="noStrike" spc="-1" dirty="0">
              <a:solidFill>
                <a:srgbClr val="000000"/>
              </a:solidFill>
              <a:uFill>
                <a:solidFill>
                  <a:srgbClr val="FFFFFF"/>
                </a:solidFill>
              </a:uFill>
              <a:latin typeface="Arial"/>
            </a:endParaRPr>
          </a:p>
          <a:p>
            <a:pPr marL="343080" indent="-342000" algn="just">
              <a:lnSpc>
                <a:spcPct val="120000"/>
              </a:lnSpc>
            </a:pPr>
            <a:endParaRPr lang="pt-BR" sz="1800" b="0" strike="noStrike" spc="-1" dirty="0">
              <a:solidFill>
                <a:srgbClr val="000000"/>
              </a:solidFill>
              <a:uFill>
                <a:solidFill>
                  <a:srgbClr val="FFFFFF"/>
                </a:solidFill>
              </a:uFill>
              <a:latin typeface="Arial"/>
            </a:endParaRPr>
          </a:p>
          <a:p>
            <a:pPr marL="343080" indent="-342000" algn="just">
              <a:lnSpc>
                <a:spcPct val="120000"/>
              </a:lnSpc>
            </a:pPr>
            <a:endParaRPr lang="pt-BR" sz="1800" b="0" strike="noStrike" spc="-1" dirty="0">
              <a:solidFill>
                <a:srgbClr val="000000"/>
              </a:solidFill>
              <a:uFill>
                <a:solidFill>
                  <a:srgbClr val="FFFFFF"/>
                </a:solidFill>
              </a:uFill>
              <a:latin typeface="Arial"/>
            </a:endParaRPr>
          </a:p>
          <a:p>
            <a:pPr marL="343080" indent="-342000">
              <a:lnSpc>
                <a:spcPct val="100000"/>
              </a:lnSpc>
              <a:spcBef>
                <a:spcPts val="439"/>
              </a:spcBef>
            </a:pPr>
            <a:endParaRPr lang="pt-BR" sz="1800" b="0" strike="noStrike" spc="-1" dirty="0">
              <a:solidFill>
                <a:srgbClr val="000000"/>
              </a:solidFill>
              <a:uFill>
                <a:solidFill>
                  <a:srgbClr val="FFFFFF"/>
                </a:solidFill>
              </a:uFill>
              <a:latin typeface="Arial"/>
            </a:endParaRPr>
          </a:p>
        </p:txBody>
      </p:sp>
      <p:pic>
        <p:nvPicPr>
          <p:cNvPr id="241" name="Imagem 3"/>
          <p:cNvPicPr/>
          <p:nvPr/>
        </p:nvPicPr>
        <p:blipFill>
          <a:blip r:embed="rId2"/>
          <a:stretch/>
        </p:blipFill>
        <p:spPr>
          <a:xfrm>
            <a:off x="0" y="0"/>
            <a:ext cx="9142920" cy="952560"/>
          </a:xfrm>
          <a:prstGeom prst="rect">
            <a:avLst/>
          </a:prstGeom>
          <a:ln>
            <a:noFill/>
          </a:ln>
        </p:spPr>
      </p:pic>
      <p:pic>
        <p:nvPicPr>
          <p:cNvPr id="242" name="Picture 5"/>
          <p:cNvPicPr/>
          <p:nvPr/>
        </p:nvPicPr>
        <p:blipFill>
          <a:blip r:embed="rId3"/>
          <a:stretch/>
        </p:blipFill>
        <p:spPr>
          <a:xfrm>
            <a:off x="-1" y="5688000"/>
            <a:ext cx="9142919" cy="1168920"/>
          </a:xfrm>
          <a:prstGeom prst="rect">
            <a:avLst/>
          </a:prstGeom>
          <a:ln w="9360">
            <a:noFill/>
          </a:ln>
        </p:spPr>
      </p:pic>
      <p:pic>
        <p:nvPicPr>
          <p:cNvPr id="243" name="Picture 2"/>
          <p:cNvPicPr/>
          <p:nvPr/>
        </p:nvPicPr>
        <p:blipFill>
          <a:blip r:embed="rId4"/>
          <a:stretch/>
        </p:blipFill>
        <p:spPr>
          <a:xfrm>
            <a:off x="7429320" y="428760"/>
            <a:ext cx="1713600" cy="903960"/>
          </a:xfrm>
          <a:prstGeom prst="rect">
            <a:avLst/>
          </a:prstGeom>
          <a:ln w="9360">
            <a:noFill/>
          </a:ln>
        </p:spPr>
      </p:pic>
      <p:pic>
        <p:nvPicPr>
          <p:cNvPr id="244" name="Picture 2"/>
          <p:cNvPicPr/>
          <p:nvPr/>
        </p:nvPicPr>
        <p:blipFill>
          <a:blip r:embed="rId5"/>
          <a:stretch/>
        </p:blipFill>
        <p:spPr>
          <a:xfrm>
            <a:off x="7141320" y="57600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CustomShape 1"/>
          <p:cNvSpPr/>
          <p:nvPr/>
        </p:nvSpPr>
        <p:spPr>
          <a:xfrm>
            <a:off x="457200" y="1214280"/>
            <a:ext cx="8228520" cy="713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46" name="CustomShape 2"/>
          <p:cNvSpPr/>
          <p:nvPr/>
        </p:nvSpPr>
        <p:spPr>
          <a:xfrm>
            <a:off x="457200" y="2143080"/>
            <a:ext cx="8228520" cy="398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nSpc>
                <a:spcPct val="100000"/>
              </a:lnSpc>
              <a:spcBef>
                <a:spcPts val="479"/>
              </a:spcBef>
            </a:pPr>
            <a:r>
              <a:rPr lang="pt-BR" sz="2400" b="1" strike="noStrike" spc="-1">
                <a:solidFill>
                  <a:srgbClr val="000000"/>
                </a:solidFill>
                <a:uFill>
                  <a:solidFill>
                    <a:srgbClr val="FFFFFF"/>
                  </a:solidFill>
                </a:uFill>
                <a:latin typeface="Calibri"/>
                <a:ea typeface="DejaVu Sans"/>
              </a:rPr>
              <a:t>ENQUADRAMENTO DO SEGURADO ESPECIAL</a:t>
            </a:r>
            <a:endParaRPr lang="pt-BR" sz="1800" b="0" strike="noStrike" spc="-1">
              <a:solidFill>
                <a:srgbClr val="000000"/>
              </a:solidFill>
              <a:uFill>
                <a:solidFill>
                  <a:srgbClr val="FFFFFF"/>
                </a:solidFill>
              </a:uFill>
              <a:latin typeface="Arial"/>
            </a:endParaRPr>
          </a:p>
          <a:p>
            <a:pPr marL="343080" indent="-342000">
              <a:lnSpc>
                <a:spcPct val="100000"/>
              </a:lnSpc>
              <a:spcBef>
                <a:spcPts val="439"/>
              </a:spcBef>
              <a:buClr>
                <a:srgbClr val="000000"/>
              </a:buClr>
              <a:buFont typeface="Arial"/>
              <a:buChar char="•"/>
            </a:pPr>
            <a:r>
              <a:rPr lang="pt-BR" sz="2200" b="0" strike="noStrike" spc="-1">
                <a:solidFill>
                  <a:srgbClr val="000000"/>
                </a:solidFill>
                <a:uFill>
                  <a:solidFill>
                    <a:srgbClr val="FFFFFF"/>
                  </a:solidFill>
                </a:uFill>
                <a:latin typeface="Calibri"/>
                <a:ea typeface="DejaVu Sans"/>
              </a:rPr>
              <a:t>IN 77/15 - Art. 40. § 2º O enquadramento na condição de segurado especial </a:t>
            </a:r>
            <a:r>
              <a:rPr lang="pt-BR" sz="2200" b="1" u="sng" strike="noStrike" spc="-1">
                <a:solidFill>
                  <a:srgbClr val="000000"/>
                </a:solidFill>
                <a:uFill>
                  <a:solidFill>
                    <a:srgbClr val="FFFFFF"/>
                  </a:solidFill>
                </a:uFill>
                <a:latin typeface="Calibri"/>
                <a:ea typeface="DejaVu Sans"/>
              </a:rPr>
              <a:t>a partir de 23 de junho de 2008, data da vigência da Lei nº 11.718, de 20 de junho de 2008</a:t>
            </a:r>
            <a:r>
              <a:rPr lang="pt-BR" sz="2200" b="0" strike="noStrike" spc="-1">
                <a:solidFill>
                  <a:srgbClr val="000000"/>
                </a:solidFill>
                <a:uFill>
                  <a:solidFill>
                    <a:srgbClr val="FFFFFF"/>
                  </a:solidFill>
                </a:uFill>
                <a:latin typeface="Calibri"/>
                <a:ea typeface="DejaVu Sans"/>
              </a:rPr>
              <a:t>, está condicionado à comprovação da atividade agropecuária em área contínua ou não de até quatro módulos fiscais.</a:t>
            </a:r>
            <a:endParaRPr lang="pt-BR" sz="1800" b="0" strike="noStrike" spc="-1">
              <a:solidFill>
                <a:srgbClr val="000000"/>
              </a:solidFill>
              <a:uFill>
                <a:solidFill>
                  <a:srgbClr val="FFFFFF"/>
                </a:solidFill>
              </a:uFill>
              <a:latin typeface="Arial"/>
            </a:endParaRPr>
          </a:p>
          <a:p>
            <a:pPr marL="343080" indent="-342000">
              <a:lnSpc>
                <a:spcPct val="100000"/>
              </a:lnSpc>
              <a:spcBef>
                <a:spcPts val="439"/>
              </a:spcBef>
            </a:pPr>
            <a:endParaRPr lang="pt-BR" sz="1800" b="0" strike="noStrike" spc="-1">
              <a:solidFill>
                <a:srgbClr val="000000"/>
              </a:solidFill>
              <a:uFill>
                <a:solidFill>
                  <a:srgbClr val="FFFFFF"/>
                </a:solidFill>
              </a:uFill>
              <a:latin typeface="Arial"/>
            </a:endParaRPr>
          </a:p>
        </p:txBody>
      </p:sp>
      <p:pic>
        <p:nvPicPr>
          <p:cNvPr id="247" name="Imagem 3"/>
          <p:cNvPicPr/>
          <p:nvPr/>
        </p:nvPicPr>
        <p:blipFill>
          <a:blip r:embed="rId2"/>
          <a:stretch/>
        </p:blipFill>
        <p:spPr>
          <a:xfrm>
            <a:off x="0" y="0"/>
            <a:ext cx="9142920" cy="952560"/>
          </a:xfrm>
          <a:prstGeom prst="rect">
            <a:avLst/>
          </a:prstGeom>
          <a:ln>
            <a:noFill/>
          </a:ln>
        </p:spPr>
      </p:pic>
      <p:pic>
        <p:nvPicPr>
          <p:cNvPr id="248" name="Picture 5"/>
          <p:cNvPicPr/>
          <p:nvPr/>
        </p:nvPicPr>
        <p:blipFill>
          <a:blip r:embed="rId3"/>
          <a:stretch/>
        </p:blipFill>
        <p:spPr>
          <a:xfrm>
            <a:off x="0" y="5572080"/>
            <a:ext cx="9142920" cy="1284840"/>
          </a:xfrm>
          <a:prstGeom prst="rect">
            <a:avLst/>
          </a:prstGeom>
          <a:ln w="9360">
            <a:noFill/>
          </a:ln>
        </p:spPr>
      </p:pic>
      <p:pic>
        <p:nvPicPr>
          <p:cNvPr id="249" name="Picture 2"/>
          <p:cNvPicPr/>
          <p:nvPr/>
        </p:nvPicPr>
        <p:blipFill>
          <a:blip r:embed="rId4"/>
          <a:stretch/>
        </p:blipFill>
        <p:spPr>
          <a:xfrm>
            <a:off x="7429320" y="428760"/>
            <a:ext cx="1713600" cy="903960"/>
          </a:xfrm>
          <a:prstGeom prst="rect">
            <a:avLst/>
          </a:prstGeom>
          <a:ln w="9360">
            <a:noFill/>
          </a:ln>
        </p:spPr>
      </p:pic>
      <p:pic>
        <p:nvPicPr>
          <p:cNvPr id="250"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ustomShape 1"/>
          <p:cNvSpPr/>
          <p:nvPr/>
        </p:nvSpPr>
        <p:spPr>
          <a:xfrm>
            <a:off x="457200" y="1071720"/>
            <a:ext cx="822852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52" name="CustomShape 2"/>
          <p:cNvSpPr/>
          <p:nvPr/>
        </p:nvSpPr>
        <p:spPr>
          <a:xfrm>
            <a:off x="457200" y="1714320"/>
            <a:ext cx="8228520" cy="4410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nSpc>
                <a:spcPct val="100000"/>
              </a:lnSpc>
              <a:spcBef>
                <a:spcPts val="400"/>
              </a:spcBef>
            </a:pPr>
            <a:r>
              <a:rPr lang="pt-BR" sz="2000" b="1" strike="noStrike" spc="-1">
                <a:solidFill>
                  <a:srgbClr val="000000"/>
                </a:solidFill>
                <a:uFill>
                  <a:solidFill>
                    <a:srgbClr val="FFFFFF"/>
                  </a:solidFill>
                </a:uFill>
                <a:latin typeface="Calibri"/>
                <a:ea typeface="DejaVu Sans"/>
              </a:rPr>
              <a:t>ENQUADRAMENTO DO SEGURADO ESPECIAL</a:t>
            </a:r>
            <a:endParaRPr lang="pt-BR" sz="1800" b="0" strike="noStrike" spc="-1">
              <a:solidFill>
                <a:srgbClr val="000000"/>
              </a:solidFill>
              <a:uFill>
                <a:solidFill>
                  <a:srgbClr val="FFFFFF"/>
                </a:solidFill>
              </a:uFill>
              <a:latin typeface="Arial"/>
            </a:endParaRPr>
          </a:p>
          <a:p>
            <a:pPr marL="343080" indent="-342000">
              <a:lnSpc>
                <a:spcPct val="100000"/>
              </a:lnSpc>
              <a:spcBef>
                <a:spcPts val="380"/>
              </a:spcBef>
              <a:buClr>
                <a:srgbClr val="000000"/>
              </a:buClr>
              <a:buFont typeface="Arial"/>
              <a:buChar char="•"/>
            </a:pPr>
            <a:r>
              <a:rPr lang="pt-BR" sz="1900" b="0" strike="noStrike" spc="-1">
                <a:solidFill>
                  <a:srgbClr val="000000"/>
                </a:solidFill>
                <a:uFill>
                  <a:solidFill>
                    <a:srgbClr val="FFFFFF"/>
                  </a:solidFill>
                </a:uFill>
                <a:latin typeface="Calibri"/>
                <a:ea typeface="DejaVu Sans"/>
              </a:rPr>
              <a:t>IN 77/15 - Art. 42 Não descaracteriza a condição de segurado especial: VIII - a percepção de rendimentos decorrentes de:</a:t>
            </a:r>
            <a:endParaRPr lang="pt-BR" sz="1800" b="0" strike="noStrike" spc="-1">
              <a:solidFill>
                <a:srgbClr val="000000"/>
              </a:solidFill>
              <a:uFill>
                <a:solidFill>
                  <a:srgbClr val="FFFFFF"/>
                </a:solidFill>
              </a:uFill>
              <a:latin typeface="Arial"/>
            </a:endParaRPr>
          </a:p>
          <a:p>
            <a:pPr marL="343080" indent="-342000">
              <a:lnSpc>
                <a:spcPct val="100000"/>
              </a:lnSpc>
              <a:spcBef>
                <a:spcPts val="380"/>
              </a:spcBef>
              <a:buClr>
                <a:srgbClr val="000000"/>
              </a:buClr>
              <a:buFont typeface="Arial"/>
              <a:buChar char="•"/>
            </a:pPr>
            <a:r>
              <a:rPr lang="pt-BR" sz="1900" b="0" strike="noStrike" spc="-1">
                <a:solidFill>
                  <a:srgbClr val="000000"/>
                </a:solidFill>
                <a:uFill>
                  <a:solidFill>
                    <a:srgbClr val="FFFFFF"/>
                  </a:solidFill>
                </a:uFill>
                <a:latin typeface="Calibri"/>
                <a:ea typeface="DejaVu Sans"/>
              </a:rPr>
              <a:t> a) benefício de pensão por morte, auxílio-acidente ou auxílio-reclusão, durante o período em que seu valor não supere o do salário-mínimo vigente à época, considerado o valor de cada benefício quando receber mais de um;</a:t>
            </a:r>
            <a:endParaRPr lang="pt-BR" sz="1800" b="0" strike="noStrike" spc="-1">
              <a:solidFill>
                <a:srgbClr val="000000"/>
              </a:solidFill>
              <a:uFill>
                <a:solidFill>
                  <a:srgbClr val="FFFFFF"/>
                </a:solidFill>
              </a:uFill>
              <a:latin typeface="Arial"/>
            </a:endParaRPr>
          </a:p>
          <a:p>
            <a:pPr marL="343080" indent="-342000">
              <a:lnSpc>
                <a:spcPct val="100000"/>
              </a:lnSpc>
              <a:spcBef>
                <a:spcPts val="380"/>
              </a:spcBef>
              <a:buClr>
                <a:srgbClr val="000000"/>
              </a:buClr>
              <a:buFont typeface="Arial"/>
              <a:buChar char="•"/>
            </a:pPr>
            <a:r>
              <a:rPr lang="pt-BR" sz="1900" b="0" strike="noStrike" spc="-1">
                <a:solidFill>
                  <a:srgbClr val="000000"/>
                </a:solidFill>
                <a:uFill>
                  <a:solidFill>
                    <a:srgbClr val="FFFFFF"/>
                  </a:solidFill>
                </a:uFill>
                <a:latin typeface="Calibri"/>
                <a:ea typeface="DejaVu Sans"/>
              </a:rPr>
              <a:t>b) benefícios cuja categoria de filiação seja a de segurado especial, independentemente do valor;</a:t>
            </a:r>
            <a:endParaRPr lang="pt-BR" sz="1800" b="0" strike="noStrike" spc="-1">
              <a:solidFill>
                <a:srgbClr val="000000"/>
              </a:solidFill>
              <a:uFill>
                <a:solidFill>
                  <a:srgbClr val="FFFFFF"/>
                </a:solidFill>
              </a:uFill>
              <a:latin typeface="Arial"/>
            </a:endParaRPr>
          </a:p>
          <a:p>
            <a:pPr marL="343080" indent="-342000">
              <a:lnSpc>
                <a:spcPct val="100000"/>
              </a:lnSpc>
              <a:spcBef>
                <a:spcPts val="380"/>
              </a:spcBef>
              <a:buClr>
                <a:srgbClr val="000000"/>
              </a:buClr>
              <a:buFont typeface="Arial"/>
              <a:buChar char="•"/>
            </a:pPr>
            <a:r>
              <a:rPr lang="pt-BR" sz="1900" b="0" strike="noStrike" spc="-1">
                <a:solidFill>
                  <a:srgbClr val="000000"/>
                </a:solidFill>
                <a:uFill>
                  <a:solidFill>
                    <a:srgbClr val="FFFFFF"/>
                  </a:solidFill>
                </a:uFill>
                <a:latin typeface="Calibri"/>
                <a:ea typeface="DejaVu Sans"/>
              </a:rPr>
              <a:t>§ 4º O recebimento de benefício de prestação continuada previsto na Lei nº 8.742, de 7 de dezembro de 1993 (Lei Orgânica da Assistência Social - LOAS), descaracteriza somente o respectivo beneficiário. </a:t>
            </a:r>
            <a:endParaRPr lang="pt-BR" sz="1800" b="0" strike="noStrike" spc="-1">
              <a:solidFill>
                <a:srgbClr val="000000"/>
              </a:solidFill>
              <a:uFill>
                <a:solidFill>
                  <a:srgbClr val="FFFFFF"/>
                </a:solidFill>
              </a:uFill>
              <a:latin typeface="Arial"/>
            </a:endParaRPr>
          </a:p>
          <a:p>
            <a:pPr>
              <a:lnSpc>
                <a:spcPct val="100000"/>
              </a:lnSpc>
              <a:spcBef>
                <a:spcPts val="400"/>
              </a:spcBef>
            </a:pPr>
            <a:endParaRPr lang="pt-BR" sz="1800" b="0" strike="noStrike" spc="-1">
              <a:solidFill>
                <a:srgbClr val="000000"/>
              </a:solidFill>
              <a:uFill>
                <a:solidFill>
                  <a:srgbClr val="FFFFFF"/>
                </a:solidFill>
              </a:uFill>
              <a:latin typeface="Arial"/>
            </a:endParaRPr>
          </a:p>
        </p:txBody>
      </p:sp>
      <p:pic>
        <p:nvPicPr>
          <p:cNvPr id="253" name="Imagem 3"/>
          <p:cNvPicPr/>
          <p:nvPr/>
        </p:nvPicPr>
        <p:blipFill>
          <a:blip r:embed="rId2"/>
          <a:stretch/>
        </p:blipFill>
        <p:spPr>
          <a:xfrm>
            <a:off x="0" y="0"/>
            <a:ext cx="9142920" cy="952560"/>
          </a:xfrm>
          <a:prstGeom prst="rect">
            <a:avLst/>
          </a:prstGeom>
          <a:ln>
            <a:noFill/>
          </a:ln>
        </p:spPr>
      </p:pic>
      <p:pic>
        <p:nvPicPr>
          <p:cNvPr id="254" name="Picture 5"/>
          <p:cNvPicPr/>
          <p:nvPr/>
        </p:nvPicPr>
        <p:blipFill>
          <a:blip r:embed="rId3"/>
          <a:stretch/>
        </p:blipFill>
        <p:spPr>
          <a:xfrm>
            <a:off x="0" y="5572080"/>
            <a:ext cx="9142920" cy="1284840"/>
          </a:xfrm>
          <a:prstGeom prst="rect">
            <a:avLst/>
          </a:prstGeom>
          <a:ln w="9360">
            <a:noFill/>
          </a:ln>
        </p:spPr>
      </p:pic>
      <p:pic>
        <p:nvPicPr>
          <p:cNvPr id="255" name="Picture 2"/>
          <p:cNvPicPr/>
          <p:nvPr/>
        </p:nvPicPr>
        <p:blipFill>
          <a:blip r:embed="rId4"/>
          <a:stretch/>
        </p:blipFill>
        <p:spPr>
          <a:xfrm>
            <a:off x="7429320" y="428760"/>
            <a:ext cx="1713600" cy="903960"/>
          </a:xfrm>
          <a:prstGeom prst="rect">
            <a:avLst/>
          </a:prstGeom>
          <a:ln w="9360">
            <a:noFill/>
          </a:ln>
        </p:spPr>
      </p:pic>
      <p:pic>
        <p:nvPicPr>
          <p:cNvPr id="256"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CustomShape 1"/>
          <p:cNvSpPr/>
          <p:nvPr/>
        </p:nvSpPr>
        <p:spPr>
          <a:xfrm>
            <a:off x="428760" y="1071720"/>
            <a:ext cx="8228520"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58" name="CustomShape 2"/>
          <p:cNvSpPr/>
          <p:nvPr/>
        </p:nvSpPr>
        <p:spPr>
          <a:xfrm>
            <a:off x="142920" y="1928880"/>
            <a:ext cx="8714520" cy="392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gn="just">
              <a:lnSpc>
                <a:spcPct val="100000"/>
              </a:lnSpc>
              <a:spcBef>
                <a:spcPts val="400"/>
              </a:spcBef>
            </a:pPr>
            <a:r>
              <a:rPr lang="pt-BR" sz="2000" b="1" strike="noStrike" spc="-1" dirty="0">
                <a:solidFill>
                  <a:srgbClr val="000000"/>
                </a:solidFill>
                <a:uFill>
                  <a:solidFill>
                    <a:srgbClr val="FFFFFF"/>
                  </a:solidFill>
                </a:uFill>
                <a:latin typeface="Calibri"/>
                <a:ea typeface="DejaVu Sans"/>
              </a:rPr>
              <a:t>ENQUADRAMENTO DO SEGURADO ESPECIAL</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371"/>
              </a:spcBef>
              <a:buClr>
                <a:srgbClr val="000000"/>
              </a:buClr>
              <a:buFont typeface="Arial"/>
              <a:buChar char="•"/>
            </a:pPr>
            <a:r>
              <a:rPr lang="pt-BR" sz="1850" b="0" strike="noStrike" spc="-1" dirty="0">
                <a:solidFill>
                  <a:srgbClr val="000000"/>
                </a:solidFill>
                <a:uFill>
                  <a:solidFill>
                    <a:srgbClr val="FFFFFF"/>
                  </a:solidFill>
                </a:uFill>
                <a:latin typeface="Calibri"/>
                <a:ea typeface="DejaVu Sans"/>
              </a:rPr>
              <a:t>IN 77/15 - Art. 47 § 1º  Os documentos de que tratam os incisos I e III a X do caput devem ser considerados para todos os membros do grupo familiar, para o período que se quer comprovar, mesmo que de forma descontínua, quando corroborados com outros que confirmem o vínculo familiar, sendo indispensável a realização de entrevista e, restando dúvidas, deverão ser tomados os depoimentos de testemunhas.</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371"/>
              </a:spcBef>
              <a:buClr>
                <a:srgbClr val="000000"/>
              </a:buClr>
              <a:buFont typeface="Arial"/>
              <a:buChar char="•"/>
            </a:pPr>
            <a:r>
              <a:rPr lang="pt-BR" sz="1850" b="0" strike="noStrike" spc="-1" dirty="0">
                <a:solidFill>
                  <a:srgbClr val="000000"/>
                </a:solidFill>
                <a:uFill>
                  <a:solidFill>
                    <a:srgbClr val="FFFFFF"/>
                  </a:solidFill>
                </a:uFill>
                <a:latin typeface="Calibri"/>
                <a:ea typeface="DejaVu Sans"/>
              </a:rPr>
              <a:t>§ 2º Os documentos referidos nos incisos I e III a X do caput, ainda que estejam em nome do cônjuge, do companheiro ou companheira, inclusive os homoafetivos, que não detenham a condição de segurado especial, poderão ser aceitos para os demais membros do grupo familiar, desde que corroborados com o documento de que trata o inciso II do caput.</a:t>
            </a:r>
            <a:endParaRPr lang="pt-BR" sz="1800" b="0" strike="noStrike" spc="-1" dirty="0">
              <a:solidFill>
                <a:srgbClr val="000000"/>
              </a:solidFill>
              <a:uFill>
                <a:solidFill>
                  <a:srgbClr val="FFFFFF"/>
                </a:solidFill>
              </a:uFill>
              <a:latin typeface="Arial"/>
            </a:endParaRPr>
          </a:p>
          <a:p>
            <a:pPr>
              <a:lnSpc>
                <a:spcPct val="100000"/>
              </a:lnSpc>
              <a:spcBef>
                <a:spcPts val="641"/>
              </a:spcBef>
            </a:pPr>
            <a:endParaRPr lang="pt-BR" sz="1800" b="0" strike="noStrike" spc="-1" dirty="0">
              <a:solidFill>
                <a:srgbClr val="000000"/>
              </a:solidFill>
              <a:uFill>
                <a:solidFill>
                  <a:srgbClr val="FFFFFF"/>
                </a:solidFill>
              </a:uFill>
              <a:latin typeface="Arial"/>
            </a:endParaRPr>
          </a:p>
        </p:txBody>
      </p:sp>
      <p:pic>
        <p:nvPicPr>
          <p:cNvPr id="259" name="Imagem 3"/>
          <p:cNvPicPr/>
          <p:nvPr/>
        </p:nvPicPr>
        <p:blipFill>
          <a:blip r:embed="rId2"/>
          <a:stretch/>
        </p:blipFill>
        <p:spPr>
          <a:xfrm>
            <a:off x="0" y="0"/>
            <a:ext cx="9142920" cy="952560"/>
          </a:xfrm>
          <a:prstGeom prst="rect">
            <a:avLst/>
          </a:prstGeom>
          <a:ln>
            <a:noFill/>
          </a:ln>
        </p:spPr>
      </p:pic>
      <p:pic>
        <p:nvPicPr>
          <p:cNvPr id="260" name="Picture 5"/>
          <p:cNvPicPr/>
          <p:nvPr/>
        </p:nvPicPr>
        <p:blipFill>
          <a:blip r:embed="rId3"/>
          <a:stretch/>
        </p:blipFill>
        <p:spPr>
          <a:xfrm>
            <a:off x="0" y="5572080"/>
            <a:ext cx="9142920" cy="1284840"/>
          </a:xfrm>
          <a:prstGeom prst="rect">
            <a:avLst/>
          </a:prstGeom>
          <a:ln w="9360">
            <a:noFill/>
          </a:ln>
        </p:spPr>
      </p:pic>
      <p:pic>
        <p:nvPicPr>
          <p:cNvPr id="261" name="Picture 2"/>
          <p:cNvPicPr/>
          <p:nvPr/>
        </p:nvPicPr>
        <p:blipFill>
          <a:blip r:embed="rId4"/>
          <a:stretch/>
        </p:blipFill>
        <p:spPr>
          <a:xfrm>
            <a:off x="7429320" y="428760"/>
            <a:ext cx="1713600" cy="903960"/>
          </a:xfrm>
          <a:prstGeom prst="rect">
            <a:avLst/>
          </a:prstGeom>
          <a:ln w="9360">
            <a:noFill/>
          </a:ln>
        </p:spPr>
      </p:pic>
      <p:pic>
        <p:nvPicPr>
          <p:cNvPr id="262"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CustomShape 1"/>
          <p:cNvSpPr/>
          <p:nvPr/>
        </p:nvSpPr>
        <p:spPr>
          <a:xfrm>
            <a:off x="428760" y="1071720"/>
            <a:ext cx="8228520"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258" name="CustomShape 2"/>
          <p:cNvSpPr/>
          <p:nvPr/>
        </p:nvSpPr>
        <p:spPr>
          <a:xfrm>
            <a:off x="142920" y="1928880"/>
            <a:ext cx="8714520" cy="392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gn="just">
              <a:lnSpc>
                <a:spcPct val="100000"/>
              </a:lnSpc>
              <a:spcBef>
                <a:spcPts val="400"/>
              </a:spcBef>
            </a:pPr>
            <a:r>
              <a:rPr lang="pt-BR" sz="2000" b="1" strike="noStrike" spc="-1" dirty="0">
                <a:solidFill>
                  <a:srgbClr val="000000"/>
                </a:solidFill>
                <a:uFill>
                  <a:solidFill>
                    <a:srgbClr val="FFFFFF"/>
                  </a:solidFill>
                </a:uFill>
                <a:latin typeface="Calibri"/>
                <a:ea typeface="DejaVu Sans"/>
              </a:rPr>
              <a:t>COMPROVAR A CONDIÇÃO DE SEGURADO ESPECIAL</a:t>
            </a:r>
            <a:endParaRPr lang="pt-BR" sz="1800" b="0" strike="noStrike" spc="-1" dirty="0">
              <a:solidFill>
                <a:srgbClr val="000000"/>
              </a:solidFill>
              <a:uFill>
                <a:solidFill>
                  <a:srgbClr val="FFFFFF"/>
                </a:solidFill>
              </a:uFill>
              <a:latin typeface="Arial"/>
            </a:endParaRPr>
          </a:p>
          <a:p>
            <a:pPr>
              <a:lnSpc>
                <a:spcPct val="100000"/>
              </a:lnSpc>
              <a:spcBef>
                <a:spcPts val="641"/>
              </a:spcBef>
            </a:pPr>
            <a:r>
              <a:rPr lang="pt-BR" spc="-1" dirty="0">
                <a:solidFill>
                  <a:srgbClr val="000000"/>
                </a:solidFill>
                <a:uFill>
                  <a:solidFill>
                    <a:srgbClr val="FFFFFF"/>
                  </a:solidFill>
                </a:uFill>
                <a:latin typeface="Arial"/>
              </a:rPr>
              <a:t>- Até 2022, o segurado especial comprova o exercício da atividade rural, mediante declaração , ratificada por entidades públicas credenciadas ou órgão públicos (Secretaria de Agricultura Familiar e Cooperativismo, e outras base que INSS tenha acesso, notas fiscais de produtor, Contrato de arrendamento, parceria, Nota Fiscal de entrada, notas de cooperativa, Guia da Previdência Social de comercialização da produção rural, DIRPF.</a:t>
            </a:r>
          </a:p>
          <a:p>
            <a:pPr>
              <a:lnSpc>
                <a:spcPct val="100000"/>
              </a:lnSpc>
              <a:spcBef>
                <a:spcPts val="641"/>
              </a:spcBef>
            </a:pPr>
            <a:r>
              <a:rPr lang="pt-BR" sz="1800" b="0" strike="noStrike" spc="-1" dirty="0">
                <a:solidFill>
                  <a:srgbClr val="000000"/>
                </a:solidFill>
                <a:uFill>
                  <a:solidFill>
                    <a:srgbClr val="FFFFFF"/>
                  </a:solidFill>
                </a:uFill>
                <a:latin typeface="Arial"/>
              </a:rPr>
              <a:t>- A partir de </a:t>
            </a:r>
            <a:r>
              <a:rPr lang="pt-BR" spc="-1" dirty="0">
                <a:solidFill>
                  <a:srgbClr val="000000"/>
                </a:solidFill>
                <a:uFill>
                  <a:solidFill>
                    <a:srgbClr val="FFFFFF"/>
                  </a:solidFill>
                </a:uFill>
                <a:latin typeface="Arial"/>
              </a:rPr>
              <a:t>2023, a comprovação da condição e do exercício da atividade rural, do segurado especial, será exclusivamente pelas informações enviada pelo segurado, via eSocial, ou seja, a informação registrada no CNIS.</a:t>
            </a:r>
          </a:p>
          <a:p>
            <a:pPr>
              <a:lnSpc>
                <a:spcPct val="100000"/>
              </a:lnSpc>
              <a:spcBef>
                <a:spcPts val="641"/>
              </a:spcBef>
            </a:pPr>
            <a:r>
              <a:rPr lang="pt-BR" sz="1800" b="0" strike="noStrike" spc="-1" dirty="0">
                <a:solidFill>
                  <a:srgbClr val="000000"/>
                </a:solidFill>
                <a:uFill>
                  <a:solidFill>
                    <a:srgbClr val="FFFFFF"/>
                  </a:solidFill>
                </a:uFill>
                <a:latin typeface="Arial"/>
              </a:rPr>
              <a:t>Fundamentação: </a:t>
            </a:r>
            <a:r>
              <a:rPr lang="pt-BR" sz="1400" b="0" i="1" strike="noStrike" spc="-1" dirty="0">
                <a:solidFill>
                  <a:srgbClr val="000000"/>
                </a:solidFill>
                <a:uFill>
                  <a:solidFill>
                    <a:srgbClr val="FFFFFF"/>
                  </a:solidFill>
                </a:uFill>
                <a:latin typeface="Arial"/>
              </a:rPr>
              <a:t>Decreto nº 3.048/1999, art. 19-D, § 9º e observado o contido no § 18, (incluído pelo Decreto nº 10.410/2020).</a:t>
            </a:r>
          </a:p>
        </p:txBody>
      </p:sp>
      <p:pic>
        <p:nvPicPr>
          <p:cNvPr id="259" name="Imagem 3"/>
          <p:cNvPicPr/>
          <p:nvPr/>
        </p:nvPicPr>
        <p:blipFill>
          <a:blip r:embed="rId2"/>
          <a:stretch/>
        </p:blipFill>
        <p:spPr>
          <a:xfrm>
            <a:off x="0" y="0"/>
            <a:ext cx="9142920" cy="952560"/>
          </a:xfrm>
          <a:prstGeom prst="rect">
            <a:avLst/>
          </a:prstGeom>
          <a:ln>
            <a:noFill/>
          </a:ln>
        </p:spPr>
      </p:pic>
      <p:pic>
        <p:nvPicPr>
          <p:cNvPr id="260" name="Picture 5"/>
          <p:cNvPicPr/>
          <p:nvPr/>
        </p:nvPicPr>
        <p:blipFill>
          <a:blip r:embed="rId3"/>
          <a:stretch/>
        </p:blipFill>
        <p:spPr>
          <a:xfrm>
            <a:off x="0" y="5572080"/>
            <a:ext cx="9142920" cy="1284840"/>
          </a:xfrm>
          <a:prstGeom prst="rect">
            <a:avLst/>
          </a:prstGeom>
          <a:ln w="9360">
            <a:noFill/>
          </a:ln>
        </p:spPr>
      </p:pic>
      <p:pic>
        <p:nvPicPr>
          <p:cNvPr id="261" name="Picture 2"/>
          <p:cNvPicPr/>
          <p:nvPr/>
        </p:nvPicPr>
        <p:blipFill>
          <a:blip r:embed="rId4"/>
          <a:stretch/>
        </p:blipFill>
        <p:spPr>
          <a:xfrm>
            <a:off x="7429320" y="428760"/>
            <a:ext cx="1713600" cy="903960"/>
          </a:xfrm>
          <a:prstGeom prst="rect">
            <a:avLst/>
          </a:prstGeom>
          <a:ln w="9360">
            <a:noFill/>
          </a:ln>
        </p:spPr>
      </p:pic>
      <p:pic>
        <p:nvPicPr>
          <p:cNvPr id="262" name="Picture 2"/>
          <p:cNvPicPr/>
          <p:nvPr/>
        </p:nvPicPr>
        <p:blipFill>
          <a:blip r:embed="rId5"/>
          <a:stretch/>
        </p:blipFill>
        <p:spPr>
          <a:xfrm>
            <a:off x="7358040" y="5500800"/>
            <a:ext cx="1570680" cy="837000"/>
          </a:xfrm>
          <a:prstGeom prst="rect">
            <a:avLst/>
          </a:prstGeom>
          <a:ln w="9360">
            <a:noFill/>
          </a:ln>
        </p:spPr>
      </p:pic>
    </p:spTree>
    <p:extLst>
      <p:ext uri="{BB962C8B-B14F-4D97-AF65-F5344CB8AC3E}">
        <p14:creationId xmlns:p14="http://schemas.microsoft.com/office/powerpoint/2010/main" val="27765480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457200" y="928800"/>
            <a:ext cx="8228520" cy="64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4400" b="1" strike="noStrike" spc="-1">
                <a:solidFill>
                  <a:srgbClr val="558ED5"/>
                </a:solidFill>
                <a:uFill>
                  <a:solidFill>
                    <a:srgbClr val="FFFFFF"/>
                  </a:solidFill>
                </a:uFill>
                <a:latin typeface="Calibri"/>
                <a:ea typeface="DejaVu Sans"/>
              </a:rPr>
              <a:t>SEGURIDADE SOCIAL</a:t>
            </a:r>
            <a:endParaRPr lang="pt-BR" sz="1800" b="0" strike="noStrike" spc="-1">
              <a:solidFill>
                <a:srgbClr val="000000"/>
              </a:solidFill>
              <a:uFill>
                <a:solidFill>
                  <a:srgbClr val="FFFFFF"/>
                </a:solidFill>
              </a:uFill>
              <a:latin typeface="Arial"/>
            </a:endParaRPr>
          </a:p>
        </p:txBody>
      </p:sp>
      <p:pic>
        <p:nvPicPr>
          <p:cNvPr id="151" name="Imagem 3"/>
          <p:cNvPicPr/>
          <p:nvPr/>
        </p:nvPicPr>
        <p:blipFill>
          <a:blip r:embed="rId2"/>
          <a:stretch/>
        </p:blipFill>
        <p:spPr>
          <a:xfrm>
            <a:off x="0" y="0"/>
            <a:ext cx="9142920" cy="952560"/>
          </a:xfrm>
          <a:prstGeom prst="rect">
            <a:avLst/>
          </a:prstGeom>
          <a:ln>
            <a:noFill/>
          </a:ln>
        </p:spPr>
      </p:pic>
      <p:pic>
        <p:nvPicPr>
          <p:cNvPr id="152" name="Picture 5"/>
          <p:cNvPicPr/>
          <p:nvPr/>
        </p:nvPicPr>
        <p:blipFill>
          <a:blip r:embed="rId3"/>
          <a:stretch/>
        </p:blipFill>
        <p:spPr>
          <a:xfrm>
            <a:off x="0" y="5572080"/>
            <a:ext cx="9142920" cy="1284840"/>
          </a:xfrm>
          <a:prstGeom prst="rect">
            <a:avLst/>
          </a:prstGeom>
          <a:ln w="9360">
            <a:noFill/>
          </a:ln>
        </p:spPr>
      </p:pic>
      <p:pic>
        <p:nvPicPr>
          <p:cNvPr id="153" name="Picture 2"/>
          <p:cNvPicPr/>
          <p:nvPr/>
        </p:nvPicPr>
        <p:blipFill>
          <a:blip r:embed="rId4"/>
          <a:stretch/>
        </p:blipFill>
        <p:spPr>
          <a:xfrm>
            <a:off x="7429320" y="428760"/>
            <a:ext cx="1713600" cy="903960"/>
          </a:xfrm>
          <a:prstGeom prst="rect">
            <a:avLst/>
          </a:prstGeom>
          <a:ln w="9360">
            <a:noFill/>
          </a:ln>
        </p:spPr>
      </p:pic>
      <p:pic>
        <p:nvPicPr>
          <p:cNvPr id="154" name="Picture 3"/>
          <p:cNvPicPr/>
          <p:nvPr/>
        </p:nvPicPr>
        <p:blipFill>
          <a:blip r:embed="rId5"/>
          <a:stretch/>
        </p:blipFill>
        <p:spPr>
          <a:xfrm>
            <a:off x="428760" y="2500200"/>
            <a:ext cx="8228520" cy="2999160"/>
          </a:xfrm>
          <a:prstGeom prst="rect">
            <a:avLst/>
          </a:prstGeom>
          <a:ln w="9360">
            <a:noFill/>
          </a:ln>
        </p:spPr>
      </p:pic>
      <p:sp>
        <p:nvSpPr>
          <p:cNvPr id="155" name="CustomShape 2"/>
          <p:cNvSpPr/>
          <p:nvPr/>
        </p:nvSpPr>
        <p:spPr>
          <a:xfrm>
            <a:off x="500040" y="1857240"/>
            <a:ext cx="8098200" cy="554400"/>
          </a:xfrm>
          <a:prstGeom prst="rect">
            <a:avLst/>
          </a:prstGeom>
          <a:noFill/>
          <a:ln w="936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spcBef>
                <a:spcPts val="799"/>
              </a:spcBef>
            </a:pPr>
            <a:r>
              <a:rPr lang="pt-BR" sz="2700" b="0" strike="noStrike" spc="-1">
                <a:solidFill>
                  <a:srgbClr val="666666"/>
                </a:solidFill>
                <a:uFill>
                  <a:solidFill>
                    <a:srgbClr val="FFFFFF"/>
                  </a:solidFill>
                </a:uFill>
                <a:latin typeface="Calibri"/>
                <a:ea typeface="DejaVu Sans"/>
              </a:rPr>
              <a:t>A Seguridade Social é composta por três pilares:</a:t>
            </a:r>
            <a:endParaRPr lang="pt-BR" sz="1800" b="0" strike="noStrike" spc="-1">
              <a:solidFill>
                <a:srgbClr val="000000"/>
              </a:solidFill>
              <a:uFill>
                <a:solidFill>
                  <a:srgbClr val="FFFFFF"/>
                </a:solidFill>
              </a:uFill>
              <a:latin typeface="Arial"/>
            </a:endParaRPr>
          </a:p>
        </p:txBody>
      </p:sp>
      <p:pic>
        <p:nvPicPr>
          <p:cNvPr id="156" name="Picture 2"/>
          <p:cNvPicPr/>
          <p:nvPr/>
        </p:nvPicPr>
        <p:blipFill>
          <a:blip r:embed="rId6"/>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CustomShape 1"/>
          <p:cNvSpPr/>
          <p:nvPr/>
        </p:nvSpPr>
        <p:spPr>
          <a:xfrm>
            <a:off x="457200" y="1143000"/>
            <a:ext cx="822852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FACULTATIVOS? </a:t>
            </a:r>
            <a:endParaRPr lang="pt-BR" sz="1800" b="0" strike="noStrike" spc="-1">
              <a:solidFill>
                <a:srgbClr val="000000"/>
              </a:solidFill>
              <a:uFill>
                <a:solidFill>
                  <a:srgbClr val="FFFFFF"/>
                </a:solidFill>
              </a:uFill>
              <a:latin typeface="Arial"/>
            </a:endParaRPr>
          </a:p>
        </p:txBody>
      </p:sp>
      <p:sp>
        <p:nvSpPr>
          <p:cNvPr id="264" name="CustomShape 2"/>
          <p:cNvSpPr/>
          <p:nvPr/>
        </p:nvSpPr>
        <p:spPr>
          <a:xfrm>
            <a:off x="457200" y="1928880"/>
            <a:ext cx="8228520" cy="3927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600" b="0" strike="noStrike" spc="-1">
                <a:solidFill>
                  <a:srgbClr val="000000"/>
                </a:solidFill>
                <a:uFill>
                  <a:solidFill>
                    <a:srgbClr val="FFFFFF"/>
                  </a:solidFill>
                </a:uFill>
                <a:latin typeface="Calibri"/>
                <a:ea typeface="DejaVu Sans"/>
              </a:rPr>
              <a:t>- Aquele maior de 16 anos, sem renda própria, que decidir contribuir para a previdência Social.</a:t>
            </a:r>
            <a:endParaRPr lang="pt-BR" sz="1800" b="0" strike="noStrike" spc="-1">
              <a:solidFill>
                <a:srgbClr val="000000"/>
              </a:solidFill>
              <a:uFill>
                <a:solidFill>
                  <a:srgbClr val="FFFFFF"/>
                </a:solidFill>
              </a:uFill>
              <a:latin typeface="Arial"/>
            </a:endParaRPr>
          </a:p>
          <a:p>
            <a:pPr algn="just">
              <a:lnSpc>
                <a:spcPct val="100000"/>
              </a:lnSpc>
            </a:pPr>
            <a:r>
              <a:rPr lang="pt-BR" sz="2600" b="0" strike="noStrike" spc="-1">
                <a:solidFill>
                  <a:srgbClr val="000000"/>
                </a:solidFill>
                <a:uFill>
                  <a:solidFill>
                    <a:srgbClr val="FFFFFF"/>
                  </a:solidFill>
                </a:uFill>
                <a:latin typeface="Calibri"/>
                <a:ea typeface="DejaVu Sans"/>
              </a:rPr>
              <a:t>Exemplos: Desempregado, dona de casa, estudantes, presidiários não remunerados; sindico de condomínio não remunerado, dentre outros.</a:t>
            </a:r>
            <a:endParaRPr lang="pt-BR" sz="1800" b="0" strike="noStrike" spc="-1">
              <a:solidFill>
                <a:srgbClr val="000000"/>
              </a:solidFill>
              <a:uFill>
                <a:solidFill>
                  <a:srgbClr val="FFFFFF"/>
                </a:solidFill>
              </a:uFill>
              <a:latin typeface="Arial"/>
            </a:endParaRPr>
          </a:p>
          <a:p>
            <a:pPr algn="just">
              <a:lnSpc>
                <a:spcPct val="100000"/>
              </a:lnSpc>
            </a:pPr>
            <a:r>
              <a:rPr lang="pt-BR" sz="2600" b="0" strike="noStrike" spc="-1">
                <a:solidFill>
                  <a:srgbClr val="0000FF"/>
                </a:solidFill>
                <a:uFill>
                  <a:solidFill>
                    <a:srgbClr val="FFFFFF"/>
                  </a:solidFill>
                </a:uFill>
                <a:latin typeface="Calibri"/>
                <a:ea typeface="DejaVu Sans"/>
              </a:rPr>
              <a:t>Contribuição:</a:t>
            </a:r>
            <a:r>
              <a:rPr lang="pt-BR" sz="2600" b="0" strike="noStrike" spc="-1">
                <a:solidFill>
                  <a:srgbClr val="FF0000"/>
                </a:solidFill>
                <a:uFill>
                  <a:solidFill>
                    <a:srgbClr val="FFFFFF"/>
                  </a:solidFill>
                </a:uFill>
                <a:latin typeface="Calibri"/>
                <a:ea typeface="DejaVu Sans"/>
              </a:rPr>
              <a:t> 20% sobre o valor por ele declarado no mês.</a:t>
            </a:r>
            <a:endParaRPr lang="pt-BR" sz="1800" b="0" strike="noStrike" spc="-1">
              <a:solidFill>
                <a:srgbClr val="000000"/>
              </a:solidFill>
              <a:uFill>
                <a:solidFill>
                  <a:srgbClr val="FFFFFF"/>
                </a:solidFill>
              </a:uFill>
              <a:latin typeface="Arial"/>
            </a:endParaRPr>
          </a:p>
          <a:p>
            <a:pPr algn="just">
              <a:lnSpc>
                <a:spcPct val="100000"/>
              </a:lnSpc>
            </a:pPr>
            <a:endParaRPr lang="pt-BR" sz="1800" b="0" strike="noStrike" spc="-1">
              <a:solidFill>
                <a:srgbClr val="000000"/>
              </a:solidFill>
              <a:uFill>
                <a:solidFill>
                  <a:srgbClr val="FFFFFF"/>
                </a:solidFill>
              </a:uFill>
              <a:latin typeface="Arial"/>
            </a:endParaRPr>
          </a:p>
          <a:p>
            <a:pPr algn="just">
              <a:lnSpc>
                <a:spcPct val="100000"/>
              </a:lnSpc>
            </a:pPr>
            <a:r>
              <a:rPr lang="pt-BR" sz="2600" b="0" strike="noStrike" spc="-1">
                <a:solidFill>
                  <a:srgbClr val="FF0000"/>
                </a:solidFill>
                <a:uFill>
                  <a:solidFill>
                    <a:srgbClr val="FFFFFF"/>
                  </a:solidFill>
                </a:uFill>
                <a:latin typeface="Calibri"/>
                <a:ea typeface="DejaVu Sans"/>
              </a:rPr>
              <a:t>OBS: É vedado contribuir como segurado facultativo se filiado a RPPS.</a:t>
            </a:r>
            <a:endParaRPr lang="pt-BR" sz="1800" b="0" strike="noStrike" spc="-1">
              <a:solidFill>
                <a:srgbClr val="000000"/>
              </a:solidFill>
              <a:uFill>
                <a:solidFill>
                  <a:srgbClr val="FFFFFF"/>
                </a:solidFill>
              </a:uFill>
              <a:latin typeface="Arial"/>
            </a:endParaRPr>
          </a:p>
          <a:p>
            <a:pPr algn="just">
              <a:lnSpc>
                <a:spcPct val="100000"/>
              </a:lnSpc>
            </a:pPr>
            <a:endParaRPr lang="pt-BR" sz="1800" b="0" strike="noStrike" spc="-1">
              <a:solidFill>
                <a:srgbClr val="000000"/>
              </a:solidFill>
              <a:uFill>
                <a:solidFill>
                  <a:srgbClr val="FFFFFF"/>
                </a:solidFill>
              </a:uFill>
              <a:latin typeface="Arial"/>
            </a:endParaRPr>
          </a:p>
        </p:txBody>
      </p:sp>
      <p:pic>
        <p:nvPicPr>
          <p:cNvPr id="265" name="Imagem 3"/>
          <p:cNvPicPr/>
          <p:nvPr/>
        </p:nvPicPr>
        <p:blipFill>
          <a:blip r:embed="rId2"/>
          <a:stretch/>
        </p:blipFill>
        <p:spPr>
          <a:xfrm>
            <a:off x="0" y="0"/>
            <a:ext cx="9142920" cy="952560"/>
          </a:xfrm>
          <a:prstGeom prst="rect">
            <a:avLst/>
          </a:prstGeom>
          <a:ln>
            <a:noFill/>
          </a:ln>
        </p:spPr>
      </p:pic>
      <p:pic>
        <p:nvPicPr>
          <p:cNvPr id="266" name="Picture 5"/>
          <p:cNvPicPr/>
          <p:nvPr/>
        </p:nvPicPr>
        <p:blipFill>
          <a:blip r:embed="rId3"/>
          <a:stretch/>
        </p:blipFill>
        <p:spPr>
          <a:xfrm>
            <a:off x="0" y="5572080"/>
            <a:ext cx="9142920" cy="1284840"/>
          </a:xfrm>
          <a:prstGeom prst="rect">
            <a:avLst/>
          </a:prstGeom>
          <a:ln w="9360">
            <a:noFill/>
          </a:ln>
        </p:spPr>
      </p:pic>
      <p:pic>
        <p:nvPicPr>
          <p:cNvPr id="267" name="Picture 2"/>
          <p:cNvPicPr/>
          <p:nvPr/>
        </p:nvPicPr>
        <p:blipFill>
          <a:blip r:embed="rId4"/>
          <a:stretch/>
        </p:blipFill>
        <p:spPr>
          <a:xfrm>
            <a:off x="7429320" y="428760"/>
            <a:ext cx="1713600" cy="903960"/>
          </a:xfrm>
          <a:prstGeom prst="rect">
            <a:avLst/>
          </a:prstGeom>
          <a:ln w="9360">
            <a:noFill/>
          </a:ln>
        </p:spPr>
      </p:pic>
      <p:pic>
        <p:nvPicPr>
          <p:cNvPr id="268"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CustomShape 1"/>
          <p:cNvSpPr/>
          <p:nvPr/>
        </p:nvSpPr>
        <p:spPr>
          <a:xfrm>
            <a:off x="457200" y="1000080"/>
            <a:ext cx="697140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FACULTATIVOS DE BAIXA RENDA?</a:t>
            </a:r>
            <a:endParaRPr lang="pt-BR" sz="1800" b="0" strike="noStrike" spc="-1">
              <a:solidFill>
                <a:srgbClr val="000000"/>
              </a:solidFill>
              <a:uFill>
                <a:solidFill>
                  <a:srgbClr val="FFFFFF"/>
                </a:solidFill>
              </a:uFill>
              <a:latin typeface="Arial"/>
            </a:endParaRPr>
          </a:p>
        </p:txBody>
      </p:sp>
      <p:sp>
        <p:nvSpPr>
          <p:cNvPr id="270" name="CustomShape 2"/>
          <p:cNvSpPr/>
          <p:nvPr/>
        </p:nvSpPr>
        <p:spPr>
          <a:xfrm>
            <a:off x="457200" y="2286000"/>
            <a:ext cx="8228520" cy="383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800" b="0" strike="noStrike" spc="-1" dirty="0">
                <a:solidFill>
                  <a:srgbClr val="000000"/>
                </a:solidFill>
                <a:uFill>
                  <a:solidFill>
                    <a:srgbClr val="FFFFFF"/>
                  </a:solidFill>
                </a:uFill>
                <a:latin typeface="Calibri"/>
                <a:ea typeface="DejaVu Sans"/>
              </a:rPr>
              <a:t>Esse serviço é destinado a categoria de segurado facultativo sem renda própria que se dedica ao trabalho exclusivamente residencial, desde que pertencente a família de baixa renda, podendo fazer seu recolhimento nessa forma de filiação </a:t>
            </a:r>
            <a:r>
              <a:rPr lang="pt-BR" sz="2800" b="0" strike="noStrike" spc="-1" dirty="0">
                <a:solidFill>
                  <a:srgbClr val="FF0000"/>
                </a:solidFill>
                <a:uFill>
                  <a:solidFill>
                    <a:srgbClr val="FFFFFF"/>
                  </a:solidFill>
                </a:uFill>
                <a:latin typeface="Calibri"/>
                <a:ea typeface="DejaVu Sans"/>
              </a:rPr>
              <a:t>com contribuição de 5% do salário mínimo</a:t>
            </a:r>
            <a:r>
              <a:rPr lang="pt-BR" sz="2800" b="0" strike="noStrike" spc="-1" dirty="0">
                <a:solidFill>
                  <a:srgbClr val="000000"/>
                </a:solidFill>
                <a:uFill>
                  <a:solidFill>
                    <a:srgbClr val="FFFFFF"/>
                  </a:solidFill>
                </a:uFill>
                <a:latin typeface="Calibri"/>
                <a:ea typeface="DejaVu Sans"/>
              </a:rPr>
              <a:t>, que a partir de janeiro de 2024 é igual a R$ 70,60 (1.412,00 x 5%)</a:t>
            </a:r>
            <a:endParaRPr lang="pt-BR" sz="1800" b="0" strike="noStrike" spc="-1" dirty="0">
              <a:solidFill>
                <a:srgbClr val="000000"/>
              </a:solidFill>
              <a:uFill>
                <a:solidFill>
                  <a:srgbClr val="FFFFFF"/>
                </a:solidFill>
              </a:uFill>
              <a:latin typeface="Arial"/>
            </a:endParaRPr>
          </a:p>
          <a:p>
            <a:pPr algn="just">
              <a:lnSpc>
                <a:spcPct val="100000"/>
              </a:lnSpc>
            </a:pPr>
            <a:endParaRPr lang="pt-BR" sz="1800" b="0" strike="noStrike" spc="-1" dirty="0">
              <a:solidFill>
                <a:srgbClr val="000000"/>
              </a:solidFill>
              <a:uFill>
                <a:solidFill>
                  <a:srgbClr val="FFFFFF"/>
                </a:solidFill>
              </a:uFill>
              <a:latin typeface="Arial"/>
            </a:endParaRPr>
          </a:p>
        </p:txBody>
      </p:sp>
      <p:pic>
        <p:nvPicPr>
          <p:cNvPr id="271" name="Imagem 3"/>
          <p:cNvPicPr/>
          <p:nvPr/>
        </p:nvPicPr>
        <p:blipFill>
          <a:blip r:embed="rId2"/>
          <a:stretch/>
        </p:blipFill>
        <p:spPr>
          <a:xfrm>
            <a:off x="0" y="0"/>
            <a:ext cx="9142920" cy="952560"/>
          </a:xfrm>
          <a:prstGeom prst="rect">
            <a:avLst/>
          </a:prstGeom>
          <a:ln>
            <a:noFill/>
          </a:ln>
        </p:spPr>
      </p:pic>
      <p:pic>
        <p:nvPicPr>
          <p:cNvPr id="272" name="Picture 5"/>
          <p:cNvPicPr/>
          <p:nvPr/>
        </p:nvPicPr>
        <p:blipFill>
          <a:blip r:embed="rId3"/>
          <a:stretch/>
        </p:blipFill>
        <p:spPr>
          <a:xfrm>
            <a:off x="0" y="5572080"/>
            <a:ext cx="9142920" cy="1284840"/>
          </a:xfrm>
          <a:prstGeom prst="rect">
            <a:avLst/>
          </a:prstGeom>
          <a:ln w="9360">
            <a:noFill/>
          </a:ln>
        </p:spPr>
      </p:pic>
      <p:pic>
        <p:nvPicPr>
          <p:cNvPr id="273" name="Picture 2"/>
          <p:cNvPicPr/>
          <p:nvPr/>
        </p:nvPicPr>
        <p:blipFill>
          <a:blip r:embed="rId4"/>
          <a:stretch/>
        </p:blipFill>
        <p:spPr>
          <a:xfrm>
            <a:off x="7429320" y="428760"/>
            <a:ext cx="1713600" cy="903960"/>
          </a:xfrm>
          <a:prstGeom prst="rect">
            <a:avLst/>
          </a:prstGeom>
          <a:ln w="9360">
            <a:noFill/>
          </a:ln>
        </p:spPr>
      </p:pic>
      <p:pic>
        <p:nvPicPr>
          <p:cNvPr id="274"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CustomShape 1"/>
          <p:cNvSpPr/>
          <p:nvPr/>
        </p:nvSpPr>
        <p:spPr>
          <a:xfrm>
            <a:off x="457200" y="1000080"/>
            <a:ext cx="6971400" cy="85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FACULTATIVOS DE BAIXA RENDA?</a:t>
            </a:r>
            <a:endParaRPr lang="pt-BR" sz="1800" b="0" strike="noStrike" spc="-1">
              <a:solidFill>
                <a:srgbClr val="000000"/>
              </a:solidFill>
              <a:uFill>
                <a:solidFill>
                  <a:srgbClr val="FFFFFF"/>
                </a:solidFill>
              </a:uFill>
              <a:latin typeface="Arial"/>
            </a:endParaRPr>
          </a:p>
        </p:txBody>
      </p:sp>
      <p:sp>
        <p:nvSpPr>
          <p:cNvPr id="276" name="CustomShape 2"/>
          <p:cNvSpPr/>
          <p:nvPr/>
        </p:nvSpPr>
        <p:spPr>
          <a:xfrm>
            <a:off x="457200" y="1928880"/>
            <a:ext cx="8228520" cy="3856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800" b="0" strike="noStrike" spc="-1">
                <a:solidFill>
                  <a:srgbClr val="000000"/>
                </a:solidFill>
                <a:uFill>
                  <a:solidFill>
                    <a:srgbClr val="FFFFFF"/>
                  </a:solidFill>
                </a:uFill>
                <a:latin typeface="Calibri"/>
                <a:ea typeface="DejaVu Sans"/>
              </a:rPr>
              <a:t>REQUISITOS:</a:t>
            </a:r>
            <a:endParaRPr lang="pt-BR" sz="1800" b="0" strike="noStrike" spc="-1">
              <a:solidFill>
                <a:srgbClr val="000000"/>
              </a:solidFill>
              <a:uFill>
                <a:solidFill>
                  <a:srgbClr val="FFFFFF"/>
                </a:solidFill>
              </a:uFill>
              <a:latin typeface="Arial"/>
            </a:endParaRPr>
          </a:p>
          <a:p>
            <a:pPr algn="just">
              <a:lnSpc>
                <a:spcPct val="100000"/>
              </a:lnSpc>
            </a:pPr>
            <a:r>
              <a:rPr lang="pt-BR" sz="2550" b="0" strike="noStrike" spc="-1">
                <a:solidFill>
                  <a:srgbClr val="000000"/>
                </a:solidFill>
                <a:uFill>
                  <a:solidFill>
                    <a:srgbClr val="FFFFFF"/>
                  </a:solidFill>
                </a:uFill>
                <a:latin typeface="Calibri"/>
                <a:ea typeface="DejaVu Sans"/>
              </a:rPr>
              <a:t>- Pertencer a </a:t>
            </a:r>
            <a:r>
              <a:rPr lang="pt-BR" sz="2550" b="0" strike="noStrike" spc="-1">
                <a:solidFill>
                  <a:srgbClr val="FF0000"/>
                </a:solidFill>
                <a:uFill>
                  <a:solidFill>
                    <a:srgbClr val="FFFFFF"/>
                  </a:solidFill>
                </a:uFill>
                <a:latin typeface="Calibri"/>
                <a:ea typeface="DejaVu Sans"/>
              </a:rPr>
              <a:t>família de baixa renda</a:t>
            </a:r>
            <a:r>
              <a:rPr lang="pt-BR" sz="2550" b="0" strike="noStrike" spc="-1">
                <a:solidFill>
                  <a:srgbClr val="000000"/>
                </a:solidFill>
                <a:uFill>
                  <a:solidFill>
                    <a:srgbClr val="FFFFFF"/>
                  </a:solidFill>
                </a:uFill>
                <a:latin typeface="Calibri"/>
                <a:ea typeface="DejaVu Sans"/>
              </a:rPr>
              <a:t>, cuja renda mensal familiar (soma de todas as rendas dos membros da família) seja de até dois salários mínimos.</a:t>
            </a:r>
            <a:endParaRPr lang="pt-BR" sz="1800" b="0" strike="noStrike" spc="-1">
              <a:solidFill>
                <a:srgbClr val="000000"/>
              </a:solidFill>
              <a:uFill>
                <a:solidFill>
                  <a:srgbClr val="FFFFFF"/>
                </a:solidFill>
              </a:uFill>
              <a:latin typeface="Arial"/>
            </a:endParaRPr>
          </a:p>
          <a:p>
            <a:pPr algn="just">
              <a:lnSpc>
                <a:spcPct val="100000"/>
              </a:lnSpc>
            </a:pPr>
            <a:r>
              <a:rPr lang="pt-BR" sz="2550" b="0" strike="noStrike" spc="-1">
                <a:solidFill>
                  <a:srgbClr val="000000"/>
                </a:solidFill>
                <a:uFill>
                  <a:solidFill>
                    <a:srgbClr val="FFFFFF"/>
                  </a:solidFill>
                </a:uFill>
                <a:latin typeface="Calibri"/>
                <a:ea typeface="DejaVu Sans"/>
              </a:rPr>
              <a:t>- Exercício </a:t>
            </a:r>
            <a:r>
              <a:rPr lang="pt-BR" sz="2550" b="0" strike="noStrike" spc="-1">
                <a:solidFill>
                  <a:srgbClr val="FF0000"/>
                </a:solidFill>
                <a:uFill>
                  <a:solidFill>
                    <a:srgbClr val="FFFFFF"/>
                  </a:solidFill>
                </a:uFill>
                <a:latin typeface="Calibri"/>
                <a:ea typeface="DejaVu Sans"/>
              </a:rPr>
              <a:t>exclusivo</a:t>
            </a:r>
            <a:r>
              <a:rPr lang="pt-BR" sz="2550" b="0" strike="noStrike" spc="-1">
                <a:solidFill>
                  <a:srgbClr val="000000"/>
                </a:solidFill>
                <a:uFill>
                  <a:solidFill>
                    <a:srgbClr val="FFFFFF"/>
                  </a:solidFill>
                </a:uFill>
                <a:latin typeface="Calibri"/>
                <a:ea typeface="DejaVu Sans"/>
              </a:rPr>
              <a:t> de trabalho doméstico no âmbito de </a:t>
            </a:r>
            <a:r>
              <a:rPr lang="pt-BR" sz="2550" b="0" strike="noStrike" spc="-1">
                <a:solidFill>
                  <a:srgbClr val="FF0000"/>
                </a:solidFill>
                <a:uFill>
                  <a:solidFill>
                    <a:srgbClr val="FFFFFF"/>
                  </a:solidFill>
                </a:uFill>
                <a:latin typeface="Calibri"/>
                <a:ea typeface="DejaVu Sans"/>
              </a:rPr>
              <a:t>sua própria residência</a:t>
            </a:r>
            <a:r>
              <a:rPr lang="pt-BR" sz="2550" b="0" strike="noStrike" spc="-1">
                <a:solidFill>
                  <a:srgbClr val="000000"/>
                </a:solidFill>
                <a:uFill>
                  <a:solidFill>
                    <a:srgbClr val="FFFFFF"/>
                  </a:solidFill>
                </a:uFill>
                <a:latin typeface="Calibri"/>
                <a:ea typeface="DejaVu Sans"/>
              </a:rPr>
              <a:t>.</a:t>
            </a:r>
            <a:endParaRPr lang="pt-BR" sz="1800" b="0" strike="noStrike" spc="-1">
              <a:solidFill>
                <a:srgbClr val="000000"/>
              </a:solidFill>
              <a:uFill>
                <a:solidFill>
                  <a:srgbClr val="FFFFFF"/>
                </a:solidFill>
              </a:uFill>
              <a:latin typeface="Arial"/>
            </a:endParaRPr>
          </a:p>
          <a:p>
            <a:pPr algn="just">
              <a:lnSpc>
                <a:spcPct val="100000"/>
              </a:lnSpc>
            </a:pPr>
            <a:r>
              <a:rPr lang="pt-BR" sz="2550" b="0" strike="noStrike" spc="-1">
                <a:solidFill>
                  <a:srgbClr val="000000"/>
                </a:solidFill>
                <a:uFill>
                  <a:solidFill>
                    <a:srgbClr val="FFFFFF"/>
                  </a:solidFill>
                </a:uFill>
                <a:latin typeface="Calibri"/>
                <a:ea typeface="DejaVu Sans"/>
              </a:rPr>
              <a:t>- Inscrição no </a:t>
            </a:r>
            <a:r>
              <a:rPr lang="pt-BR" sz="2550" b="0" strike="noStrike" spc="-1">
                <a:solidFill>
                  <a:srgbClr val="FF0000"/>
                </a:solidFill>
                <a:uFill>
                  <a:solidFill>
                    <a:srgbClr val="FFFFFF"/>
                  </a:solidFill>
                </a:uFill>
                <a:latin typeface="Calibri"/>
                <a:ea typeface="DejaVu Sans"/>
              </a:rPr>
              <a:t>CadÚnico</a:t>
            </a:r>
            <a:r>
              <a:rPr lang="pt-BR" sz="2550" b="0" strike="noStrike" spc="-1">
                <a:solidFill>
                  <a:srgbClr val="000000"/>
                </a:solidFill>
                <a:uFill>
                  <a:solidFill>
                    <a:srgbClr val="FFFFFF"/>
                  </a:solidFill>
                </a:uFill>
                <a:latin typeface="Calibri"/>
                <a:ea typeface="DejaVu Sans"/>
              </a:rPr>
              <a:t> do Governo Federal;</a:t>
            </a:r>
            <a:endParaRPr lang="pt-BR" sz="1800" b="0" strike="noStrike" spc="-1">
              <a:solidFill>
                <a:srgbClr val="000000"/>
              </a:solidFill>
              <a:uFill>
                <a:solidFill>
                  <a:srgbClr val="FFFFFF"/>
                </a:solidFill>
              </a:uFill>
              <a:latin typeface="Arial"/>
            </a:endParaRPr>
          </a:p>
          <a:p>
            <a:pPr algn="just">
              <a:lnSpc>
                <a:spcPct val="100000"/>
              </a:lnSpc>
            </a:pPr>
            <a:r>
              <a:rPr lang="pt-BR" sz="2550" b="0" strike="noStrike" spc="-1">
                <a:solidFill>
                  <a:srgbClr val="000000"/>
                </a:solidFill>
                <a:uFill>
                  <a:solidFill>
                    <a:srgbClr val="FFFFFF"/>
                  </a:solidFill>
                </a:uFill>
                <a:latin typeface="Calibri"/>
                <a:ea typeface="DejaVu Sans"/>
              </a:rPr>
              <a:t>- </a:t>
            </a:r>
            <a:r>
              <a:rPr lang="pt-BR" sz="2550" b="0" strike="noStrike" spc="-1">
                <a:solidFill>
                  <a:srgbClr val="FF0000"/>
                </a:solidFill>
                <a:uFill>
                  <a:solidFill>
                    <a:srgbClr val="FFFFFF"/>
                  </a:solidFill>
                </a:uFill>
                <a:latin typeface="Calibri"/>
                <a:ea typeface="DejaVu Sans"/>
              </a:rPr>
              <a:t>Não Possuir renda própria</a:t>
            </a:r>
            <a:r>
              <a:rPr lang="pt-BR" sz="2550" b="0" strike="noStrike" spc="-1">
                <a:solidFill>
                  <a:srgbClr val="000000"/>
                </a:solidFill>
                <a:uFill>
                  <a:solidFill>
                    <a:srgbClr val="FFFFFF"/>
                  </a:solidFill>
                </a:uFill>
                <a:latin typeface="Calibri"/>
                <a:ea typeface="DejaVu Sans"/>
              </a:rPr>
              <a:t>, tais como aluguéis, pensão alimentícias, pensão previdenciária, entre outros.</a:t>
            </a:r>
            <a:endParaRPr lang="pt-BR" sz="1800" b="0" strike="noStrike" spc="-1">
              <a:solidFill>
                <a:srgbClr val="000000"/>
              </a:solidFill>
              <a:uFill>
                <a:solidFill>
                  <a:srgbClr val="FFFFFF"/>
                </a:solidFill>
              </a:uFill>
              <a:latin typeface="Arial"/>
            </a:endParaRPr>
          </a:p>
        </p:txBody>
      </p:sp>
      <p:pic>
        <p:nvPicPr>
          <p:cNvPr id="277" name="Imagem 3"/>
          <p:cNvPicPr/>
          <p:nvPr/>
        </p:nvPicPr>
        <p:blipFill>
          <a:blip r:embed="rId2"/>
          <a:stretch/>
        </p:blipFill>
        <p:spPr>
          <a:xfrm>
            <a:off x="0" y="0"/>
            <a:ext cx="9142920" cy="952560"/>
          </a:xfrm>
          <a:prstGeom prst="rect">
            <a:avLst/>
          </a:prstGeom>
          <a:ln>
            <a:noFill/>
          </a:ln>
        </p:spPr>
      </p:pic>
      <p:pic>
        <p:nvPicPr>
          <p:cNvPr id="278" name="Picture 5"/>
          <p:cNvPicPr/>
          <p:nvPr/>
        </p:nvPicPr>
        <p:blipFill>
          <a:blip r:embed="rId3"/>
          <a:stretch/>
        </p:blipFill>
        <p:spPr>
          <a:xfrm>
            <a:off x="0" y="5572080"/>
            <a:ext cx="9142920" cy="1284840"/>
          </a:xfrm>
          <a:prstGeom prst="rect">
            <a:avLst/>
          </a:prstGeom>
          <a:ln w="9360">
            <a:noFill/>
          </a:ln>
        </p:spPr>
      </p:pic>
      <p:pic>
        <p:nvPicPr>
          <p:cNvPr id="279" name="Picture 2"/>
          <p:cNvPicPr/>
          <p:nvPr/>
        </p:nvPicPr>
        <p:blipFill>
          <a:blip r:embed="rId4"/>
          <a:stretch/>
        </p:blipFill>
        <p:spPr>
          <a:xfrm>
            <a:off x="7429320" y="428760"/>
            <a:ext cx="1713600" cy="903960"/>
          </a:xfrm>
          <a:prstGeom prst="rect">
            <a:avLst/>
          </a:prstGeom>
          <a:ln w="9360">
            <a:noFill/>
          </a:ln>
        </p:spPr>
      </p:pic>
      <p:pic>
        <p:nvPicPr>
          <p:cNvPr id="280"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CustomShape 1"/>
          <p:cNvSpPr/>
          <p:nvPr/>
        </p:nvSpPr>
        <p:spPr>
          <a:xfrm>
            <a:off x="384127" y="735840"/>
            <a:ext cx="6860520" cy="78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dirty="0">
                <a:solidFill>
                  <a:srgbClr val="558ED5"/>
                </a:solidFill>
                <a:uFill>
                  <a:solidFill>
                    <a:srgbClr val="FFFFFF"/>
                  </a:solidFill>
                </a:uFill>
                <a:latin typeface="Calibri"/>
                <a:ea typeface="DejaVu Sans"/>
              </a:rPr>
              <a:t>PLANO SIMPLIFICADO</a:t>
            </a:r>
            <a:endParaRPr lang="pt-BR" sz="1800" b="0" strike="noStrike" spc="-1" dirty="0">
              <a:solidFill>
                <a:srgbClr val="000000"/>
              </a:solidFill>
              <a:uFill>
                <a:solidFill>
                  <a:srgbClr val="FFFFFF"/>
                </a:solidFill>
              </a:uFill>
              <a:latin typeface="Arial"/>
            </a:endParaRPr>
          </a:p>
        </p:txBody>
      </p:sp>
      <p:sp>
        <p:nvSpPr>
          <p:cNvPr id="282" name="CustomShape 2"/>
          <p:cNvSpPr/>
          <p:nvPr/>
        </p:nvSpPr>
        <p:spPr>
          <a:xfrm>
            <a:off x="457200" y="1707120"/>
            <a:ext cx="8228520" cy="4196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3000" b="0" strike="noStrike" spc="-1">
                <a:solidFill>
                  <a:srgbClr val="000000"/>
                </a:solidFill>
                <a:uFill>
                  <a:solidFill>
                    <a:srgbClr val="FFFFFF"/>
                  </a:solidFill>
                </a:uFill>
                <a:latin typeface="Calibri"/>
                <a:ea typeface="DejaVu Sans"/>
              </a:rPr>
              <a:t>É uma forma de inclusão previdenciária com alíquota de contribuição reduzida de 20% para 11% para o contribuinte individual e o facultativo, com vigência a partir de abril/2007.</a:t>
            </a:r>
            <a:endParaRPr lang="pt-BR" sz="1800" b="0" strike="noStrike" spc="-1">
              <a:solidFill>
                <a:srgbClr val="000000"/>
              </a:solidFill>
              <a:uFill>
                <a:solidFill>
                  <a:srgbClr val="FFFFFF"/>
                </a:solidFill>
              </a:uFill>
              <a:latin typeface="Arial"/>
            </a:endParaRPr>
          </a:p>
          <a:p>
            <a:pPr algn="just">
              <a:lnSpc>
                <a:spcPct val="100000"/>
              </a:lnSpc>
            </a:pPr>
            <a:r>
              <a:rPr lang="pt-BR" sz="3000" b="0" strike="noStrike" spc="-1">
                <a:solidFill>
                  <a:srgbClr val="000000"/>
                </a:solidFill>
                <a:uFill>
                  <a:solidFill>
                    <a:srgbClr val="FFFFFF"/>
                  </a:solidFill>
                </a:uFill>
                <a:latin typeface="Calibri"/>
                <a:ea typeface="DejaVu Sans"/>
              </a:rPr>
              <a:t>OBS: O contribuinte que recolhe pelo plano simplificado não tem direito a:</a:t>
            </a:r>
            <a:endParaRPr lang="pt-BR" sz="1800" b="0" strike="noStrike" spc="-1">
              <a:solidFill>
                <a:srgbClr val="000000"/>
              </a:solidFill>
              <a:uFill>
                <a:solidFill>
                  <a:srgbClr val="FFFFFF"/>
                </a:solidFill>
              </a:uFill>
              <a:latin typeface="Arial"/>
            </a:endParaRPr>
          </a:p>
          <a:p>
            <a:pPr algn="just">
              <a:lnSpc>
                <a:spcPct val="100000"/>
              </a:lnSpc>
            </a:pPr>
            <a:r>
              <a:rPr lang="pt-BR" sz="3000" b="0" strike="noStrike" spc="-1">
                <a:solidFill>
                  <a:srgbClr val="000000"/>
                </a:solidFill>
                <a:uFill>
                  <a:solidFill>
                    <a:srgbClr val="FFFFFF"/>
                  </a:solidFill>
                </a:uFill>
                <a:latin typeface="Calibri"/>
                <a:ea typeface="DejaVu Sans"/>
              </a:rPr>
              <a:t>- Aposentadoria por tempo de contribuição, e</a:t>
            </a:r>
            <a:endParaRPr lang="pt-BR" sz="1800" b="0" strike="noStrike" spc="-1">
              <a:solidFill>
                <a:srgbClr val="000000"/>
              </a:solidFill>
              <a:uFill>
                <a:solidFill>
                  <a:srgbClr val="FFFFFF"/>
                </a:solidFill>
              </a:uFill>
              <a:latin typeface="Arial"/>
            </a:endParaRPr>
          </a:p>
          <a:p>
            <a:pPr algn="just">
              <a:lnSpc>
                <a:spcPct val="100000"/>
              </a:lnSpc>
            </a:pPr>
            <a:r>
              <a:rPr lang="pt-BR" sz="3000" b="0" strike="noStrike" spc="-1">
                <a:solidFill>
                  <a:srgbClr val="000000"/>
                </a:solidFill>
                <a:uFill>
                  <a:solidFill>
                    <a:srgbClr val="FFFFFF"/>
                  </a:solidFill>
                </a:uFill>
                <a:latin typeface="Calibri"/>
                <a:ea typeface="DejaVu Sans"/>
              </a:rPr>
              <a:t>- Certidão de Tempo de Contribuição – CTC.</a:t>
            </a:r>
            <a:endParaRPr lang="pt-BR" sz="1800" b="0" strike="noStrike" spc="-1">
              <a:solidFill>
                <a:srgbClr val="000000"/>
              </a:solidFill>
              <a:uFill>
                <a:solidFill>
                  <a:srgbClr val="FFFFFF"/>
                </a:solidFill>
              </a:uFill>
              <a:latin typeface="Arial"/>
            </a:endParaRPr>
          </a:p>
          <a:p>
            <a:pPr marL="343080" indent="-342000">
              <a:lnSpc>
                <a:spcPct val="100000"/>
              </a:lnSpc>
              <a:spcBef>
                <a:spcPts val="641"/>
              </a:spcBef>
            </a:pPr>
            <a:endParaRPr lang="pt-BR" sz="1800" b="0" strike="noStrike" spc="-1">
              <a:solidFill>
                <a:srgbClr val="000000"/>
              </a:solidFill>
              <a:uFill>
                <a:solidFill>
                  <a:srgbClr val="FFFFFF"/>
                </a:solidFill>
              </a:uFill>
              <a:latin typeface="Arial"/>
            </a:endParaRPr>
          </a:p>
        </p:txBody>
      </p:sp>
      <p:pic>
        <p:nvPicPr>
          <p:cNvPr id="283" name="Imagem 3"/>
          <p:cNvPicPr/>
          <p:nvPr/>
        </p:nvPicPr>
        <p:blipFill>
          <a:blip r:embed="rId2"/>
          <a:stretch/>
        </p:blipFill>
        <p:spPr>
          <a:xfrm>
            <a:off x="0" y="0"/>
            <a:ext cx="9142920" cy="952560"/>
          </a:xfrm>
          <a:prstGeom prst="rect">
            <a:avLst/>
          </a:prstGeom>
          <a:ln>
            <a:noFill/>
          </a:ln>
        </p:spPr>
      </p:pic>
      <p:pic>
        <p:nvPicPr>
          <p:cNvPr id="284" name="Picture 5"/>
          <p:cNvPicPr/>
          <p:nvPr/>
        </p:nvPicPr>
        <p:blipFill>
          <a:blip r:embed="rId3"/>
          <a:stretch/>
        </p:blipFill>
        <p:spPr>
          <a:xfrm>
            <a:off x="0" y="5572080"/>
            <a:ext cx="9142920" cy="1284840"/>
          </a:xfrm>
          <a:prstGeom prst="rect">
            <a:avLst/>
          </a:prstGeom>
          <a:ln w="9360">
            <a:noFill/>
          </a:ln>
        </p:spPr>
      </p:pic>
      <p:pic>
        <p:nvPicPr>
          <p:cNvPr id="285" name="Picture 2"/>
          <p:cNvPicPr/>
          <p:nvPr/>
        </p:nvPicPr>
        <p:blipFill>
          <a:blip r:embed="rId4"/>
          <a:stretch/>
        </p:blipFill>
        <p:spPr>
          <a:xfrm>
            <a:off x="7429320" y="428760"/>
            <a:ext cx="1713600" cy="903960"/>
          </a:xfrm>
          <a:prstGeom prst="rect">
            <a:avLst/>
          </a:prstGeom>
          <a:ln w="9360">
            <a:noFill/>
          </a:ln>
        </p:spPr>
      </p:pic>
      <p:pic>
        <p:nvPicPr>
          <p:cNvPr id="286"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CustomShape 1"/>
          <p:cNvSpPr/>
          <p:nvPr/>
        </p:nvSpPr>
        <p:spPr>
          <a:xfrm>
            <a:off x="457200" y="1071720"/>
            <a:ext cx="8114400" cy="85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RISCOS SOCIAIS PROTEGIDOS PELA PREVIDÊNCIA SOCIAL</a:t>
            </a:r>
            <a:endParaRPr lang="pt-BR" sz="1800" b="0" strike="noStrike" spc="-1">
              <a:solidFill>
                <a:srgbClr val="000000"/>
              </a:solidFill>
              <a:uFill>
                <a:solidFill>
                  <a:srgbClr val="FFFFFF"/>
                </a:solidFill>
              </a:uFill>
              <a:latin typeface="Arial"/>
            </a:endParaRPr>
          </a:p>
        </p:txBody>
      </p:sp>
      <p:pic>
        <p:nvPicPr>
          <p:cNvPr id="288" name="Imagem 3"/>
          <p:cNvPicPr/>
          <p:nvPr/>
        </p:nvPicPr>
        <p:blipFill>
          <a:blip r:embed="rId2"/>
          <a:stretch/>
        </p:blipFill>
        <p:spPr>
          <a:xfrm>
            <a:off x="0" y="0"/>
            <a:ext cx="9142920" cy="952560"/>
          </a:xfrm>
          <a:prstGeom prst="rect">
            <a:avLst/>
          </a:prstGeom>
          <a:ln>
            <a:noFill/>
          </a:ln>
        </p:spPr>
      </p:pic>
      <p:pic>
        <p:nvPicPr>
          <p:cNvPr id="289" name="Picture 5"/>
          <p:cNvPicPr/>
          <p:nvPr/>
        </p:nvPicPr>
        <p:blipFill>
          <a:blip r:embed="rId3"/>
          <a:stretch/>
        </p:blipFill>
        <p:spPr>
          <a:xfrm>
            <a:off x="360" y="5572080"/>
            <a:ext cx="9142920" cy="1284840"/>
          </a:xfrm>
          <a:prstGeom prst="rect">
            <a:avLst/>
          </a:prstGeom>
          <a:ln w="9360">
            <a:noFill/>
          </a:ln>
        </p:spPr>
      </p:pic>
      <p:pic>
        <p:nvPicPr>
          <p:cNvPr id="290" name="Picture 2"/>
          <p:cNvPicPr/>
          <p:nvPr/>
        </p:nvPicPr>
        <p:blipFill>
          <a:blip r:embed="rId4"/>
          <a:stretch/>
        </p:blipFill>
        <p:spPr>
          <a:xfrm>
            <a:off x="7429320" y="428760"/>
            <a:ext cx="1713600" cy="903960"/>
          </a:xfrm>
          <a:prstGeom prst="rect">
            <a:avLst/>
          </a:prstGeom>
          <a:ln w="9360">
            <a:noFill/>
          </a:ln>
        </p:spPr>
      </p:pic>
      <p:pic>
        <p:nvPicPr>
          <p:cNvPr id="291" name="Picture 2"/>
          <p:cNvPicPr/>
          <p:nvPr/>
        </p:nvPicPr>
        <p:blipFill>
          <a:blip r:embed="rId5"/>
          <a:stretch/>
        </p:blipFill>
        <p:spPr>
          <a:xfrm>
            <a:off x="7358040" y="5500800"/>
            <a:ext cx="1570680" cy="837000"/>
          </a:xfrm>
          <a:prstGeom prst="rect">
            <a:avLst/>
          </a:prstGeom>
          <a:ln w="9360">
            <a:noFill/>
          </a:ln>
        </p:spPr>
      </p:pic>
      <p:sp>
        <p:nvSpPr>
          <p:cNvPr id="292" name="CustomShape 2"/>
          <p:cNvSpPr/>
          <p:nvPr/>
        </p:nvSpPr>
        <p:spPr>
          <a:xfrm>
            <a:off x="5204880" y="2055960"/>
            <a:ext cx="2570760" cy="895680"/>
          </a:xfrm>
          <a:prstGeom prst="wedgeRoundRectCallout">
            <a:avLst>
              <a:gd name="adj1" fmla="val -85862"/>
              <a:gd name="adj2" fmla="val -24474"/>
              <a:gd name="adj3" fmla="val 16667"/>
            </a:avLst>
          </a:prstGeom>
          <a:solidFill>
            <a:srgbClr val="FF3300"/>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pt-BR" sz="2800" b="0" strike="noStrike" spc="-1">
                <a:solidFill>
                  <a:srgbClr val="FFFF00"/>
                </a:solidFill>
                <a:uFill>
                  <a:solidFill>
                    <a:srgbClr val="FFFFFF"/>
                  </a:solidFill>
                </a:uFill>
                <a:latin typeface="Calibri"/>
                <a:ea typeface="DejaVu Sans"/>
              </a:rPr>
              <a:t> </a:t>
            </a:r>
            <a:r>
              <a:rPr lang="pt-BR" sz="2400" b="0" strike="noStrike" spc="-1">
                <a:solidFill>
                  <a:srgbClr val="FFFF00"/>
                </a:solidFill>
                <a:uFill>
                  <a:solidFill>
                    <a:srgbClr val="FFFFFF"/>
                  </a:solidFill>
                </a:uFill>
                <a:latin typeface="Calibri"/>
                <a:ea typeface="DejaVu Sans"/>
              </a:rPr>
              <a:t>1-Qualidade de</a:t>
            </a:r>
            <a:endParaRPr lang="pt-BR" sz="1800" b="0" strike="noStrike" spc="-1">
              <a:solidFill>
                <a:srgbClr val="000000"/>
              </a:solidFill>
              <a:uFill>
                <a:solidFill>
                  <a:srgbClr val="FFFFFF"/>
                </a:solidFill>
              </a:uFill>
              <a:latin typeface="Arial"/>
            </a:endParaRPr>
          </a:p>
          <a:p>
            <a:pPr algn="ctr">
              <a:lnSpc>
                <a:spcPct val="100000"/>
              </a:lnSpc>
            </a:pPr>
            <a:r>
              <a:rPr lang="pt-BR" sz="2400" b="0" strike="noStrike" spc="-1">
                <a:solidFill>
                  <a:srgbClr val="FFFF00"/>
                </a:solidFill>
                <a:uFill>
                  <a:solidFill>
                    <a:srgbClr val="FFFFFF"/>
                  </a:solidFill>
                </a:uFill>
                <a:latin typeface="Calibri"/>
                <a:ea typeface="DejaVu Sans"/>
              </a:rPr>
              <a:t>Segurado</a:t>
            </a:r>
            <a:endParaRPr lang="pt-BR" sz="1800" b="0" strike="noStrike" spc="-1">
              <a:solidFill>
                <a:srgbClr val="000000"/>
              </a:solidFill>
              <a:uFill>
                <a:solidFill>
                  <a:srgbClr val="FFFFFF"/>
                </a:solidFill>
              </a:uFill>
              <a:latin typeface="Arial"/>
            </a:endParaRPr>
          </a:p>
        </p:txBody>
      </p:sp>
      <p:sp>
        <p:nvSpPr>
          <p:cNvPr id="293" name="CustomShape 3"/>
          <p:cNvSpPr/>
          <p:nvPr/>
        </p:nvSpPr>
        <p:spPr>
          <a:xfrm>
            <a:off x="6768000" y="4536000"/>
            <a:ext cx="2213640" cy="1045080"/>
          </a:xfrm>
          <a:prstGeom prst="wedgeEllipseCallout">
            <a:avLst>
              <a:gd name="adj1" fmla="val -29475"/>
              <a:gd name="adj2" fmla="val 96129"/>
            </a:avLst>
          </a:prstGeom>
          <a:solidFill>
            <a:srgbClr val="00B050"/>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nchor="ctr"/>
          <a:lstStyle/>
          <a:p>
            <a:pPr algn="ctr">
              <a:lnSpc>
                <a:spcPct val="100000"/>
              </a:lnSpc>
            </a:pPr>
            <a:r>
              <a:rPr lang="pt-BR" sz="2400" b="0" strike="noStrike" spc="-1">
                <a:solidFill>
                  <a:srgbClr val="FFFF00"/>
                </a:solidFill>
                <a:uFill>
                  <a:solidFill>
                    <a:srgbClr val="FFFFFF"/>
                  </a:solidFill>
                </a:uFill>
                <a:latin typeface="Calibri"/>
                <a:ea typeface="DejaVu Sans"/>
              </a:rPr>
              <a:t>3 -Carência</a:t>
            </a:r>
            <a:endParaRPr lang="pt-BR" sz="1800" b="0" strike="noStrike" spc="-1">
              <a:solidFill>
                <a:srgbClr val="000000"/>
              </a:solidFill>
              <a:uFill>
                <a:solidFill>
                  <a:srgbClr val="FFFFFF"/>
                </a:solidFill>
              </a:uFill>
              <a:latin typeface="Arial"/>
            </a:endParaRPr>
          </a:p>
        </p:txBody>
      </p:sp>
      <p:sp>
        <p:nvSpPr>
          <p:cNvPr id="294" name="CustomShape 4"/>
          <p:cNvSpPr/>
          <p:nvPr/>
        </p:nvSpPr>
        <p:spPr>
          <a:xfrm>
            <a:off x="177480" y="3312000"/>
            <a:ext cx="1910160" cy="1759320"/>
          </a:xfrm>
          <a:prstGeom prst="cloudCallout">
            <a:avLst>
              <a:gd name="adj1" fmla="val 9084"/>
              <a:gd name="adj2" fmla="val 95221"/>
            </a:avLst>
          </a:prstGeom>
          <a:solidFill>
            <a:srgbClr val="0000FF"/>
          </a:solid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pPr algn="ctr">
              <a:lnSpc>
                <a:spcPct val="100000"/>
              </a:lnSpc>
            </a:pPr>
            <a:r>
              <a:rPr lang="pt-BR" sz="2400" b="1" strike="noStrike" spc="-1">
                <a:solidFill>
                  <a:srgbClr val="FFFF00"/>
                </a:solidFill>
                <a:uFill>
                  <a:solidFill>
                    <a:srgbClr val="FFFFFF"/>
                  </a:solidFill>
                </a:uFill>
                <a:latin typeface="Calibri"/>
                <a:ea typeface="DejaVu Sans"/>
              </a:rPr>
              <a:t>2 - Fato Gerador</a:t>
            </a:r>
            <a:endParaRPr lang="pt-BR" sz="1800" b="0" strike="noStrike" spc="-1">
              <a:solidFill>
                <a:srgbClr val="000000"/>
              </a:solidFill>
              <a:uFill>
                <a:solidFill>
                  <a:srgbClr val="FFFFFF"/>
                </a:solidFill>
              </a:uFill>
              <a:latin typeface="Arial"/>
            </a:endParaRPr>
          </a:p>
        </p:txBody>
      </p:sp>
      <p:sp>
        <p:nvSpPr>
          <p:cNvPr id="295" name="CustomShape 5"/>
          <p:cNvSpPr/>
          <p:nvPr/>
        </p:nvSpPr>
        <p:spPr>
          <a:xfrm>
            <a:off x="1295640" y="2232000"/>
            <a:ext cx="5831640" cy="3815640"/>
          </a:xfrm>
          <a:custGeom>
            <a:avLst/>
            <a:gdLst/>
            <a:ahLst/>
            <a:cxnLst/>
            <a:rect l="l" t="t" r="r" b="b"/>
            <a:pathLst>
              <a:path w="16203" h="12525">
                <a:moveTo>
                  <a:pt x="8101" y="0"/>
                </a:moveTo>
                <a:lnTo>
                  <a:pt x="16202" y="12524"/>
                </a:lnTo>
                <a:lnTo>
                  <a:pt x="0" y="12524"/>
                </a:lnTo>
                <a:lnTo>
                  <a:pt x="8101" y="0"/>
                </a:lnTo>
              </a:path>
            </a:pathLst>
          </a:custGeom>
          <a:solidFill>
            <a:srgbClr val="F5EBC1"/>
          </a:solidFill>
          <a:ln w="9360">
            <a:solidFill>
              <a:srgbClr val="000000"/>
            </a:solidFill>
            <a:miter/>
          </a:ln>
        </p:spPr>
        <p:style>
          <a:lnRef idx="0">
            <a:scrgbClr r="0" g="0" b="0"/>
          </a:lnRef>
          <a:fillRef idx="0">
            <a:scrgbClr r="0" g="0" b="0"/>
          </a:fillRef>
          <a:effectRef idx="0">
            <a:scrgbClr r="0" g="0" b="0"/>
          </a:effectRef>
          <a:fontRef idx="minor"/>
        </p:style>
        <p:txBody>
          <a:bodyPr wrap="none" lIns="90000" tIns="46800" rIns="90000" bIns="46800" anchor="ctr"/>
          <a:lstStyle/>
          <a:p>
            <a:pPr algn="ctr">
              <a:lnSpc>
                <a:spcPct val="100000"/>
              </a:lnSpc>
            </a:pPr>
            <a:endParaRPr lang="pt-BR" sz="1800" b="0" strike="noStrike" spc="-1">
              <a:solidFill>
                <a:srgbClr val="000000"/>
              </a:solidFill>
              <a:uFill>
                <a:solidFill>
                  <a:srgbClr val="FFFFFF"/>
                </a:solidFill>
              </a:uFill>
              <a:latin typeface="Arial"/>
            </a:endParaRPr>
          </a:p>
          <a:p>
            <a:pPr algn="ctr">
              <a:lnSpc>
                <a:spcPct val="100000"/>
              </a:lnSpc>
            </a:pPr>
            <a:endParaRPr lang="pt-BR" sz="1800" b="0" strike="noStrike" spc="-1">
              <a:solidFill>
                <a:srgbClr val="000000"/>
              </a:solidFill>
              <a:uFill>
                <a:solidFill>
                  <a:srgbClr val="FFFFFF"/>
                </a:solidFill>
              </a:uFill>
              <a:latin typeface="Arial"/>
            </a:endParaRPr>
          </a:p>
          <a:p>
            <a:pPr algn="ctr">
              <a:lnSpc>
                <a:spcPct val="100000"/>
              </a:lnSpc>
            </a:pPr>
            <a:endParaRPr lang="pt-BR" sz="1800" b="0" strike="noStrike" spc="-1">
              <a:solidFill>
                <a:srgbClr val="000000"/>
              </a:solidFill>
              <a:uFill>
                <a:solidFill>
                  <a:srgbClr val="FFFFFF"/>
                </a:solidFill>
              </a:uFill>
              <a:latin typeface="Arial"/>
            </a:endParaRPr>
          </a:p>
          <a:p>
            <a:pPr algn="ctr">
              <a:lnSpc>
                <a:spcPct val="100000"/>
              </a:lnSpc>
            </a:pPr>
            <a:r>
              <a:rPr lang="pt-BR" sz="3600" b="1" strike="noStrike" spc="-1">
                <a:solidFill>
                  <a:srgbClr val="0000FF"/>
                </a:solidFill>
                <a:uFill>
                  <a:solidFill>
                    <a:srgbClr val="FFFFFF"/>
                  </a:solidFill>
                </a:uFill>
                <a:latin typeface="Arial"/>
                <a:ea typeface="DejaVu Sans"/>
              </a:rPr>
              <a:t>BENEFÍCIOS</a:t>
            </a:r>
            <a:endParaRPr lang="pt-B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CustomShape 1"/>
          <p:cNvSpPr/>
          <p:nvPr/>
        </p:nvSpPr>
        <p:spPr>
          <a:xfrm>
            <a:off x="500040" y="1071720"/>
            <a:ext cx="822852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3333FF"/>
                </a:solidFill>
                <a:uFill>
                  <a:solidFill>
                    <a:srgbClr val="FFFFFF"/>
                  </a:solidFill>
                </a:uFill>
                <a:latin typeface="Calibri"/>
                <a:ea typeface="DejaVu Sans"/>
              </a:rPr>
              <a:t>MANUTENÇÃO DA QUALIDADE DE SEGURADO</a:t>
            </a:r>
            <a:endParaRPr lang="pt-BR" sz="1800" b="0" strike="noStrike" spc="-1">
              <a:solidFill>
                <a:srgbClr val="000000"/>
              </a:solidFill>
              <a:uFill>
                <a:solidFill>
                  <a:srgbClr val="FFFFFF"/>
                </a:solidFill>
              </a:uFill>
              <a:latin typeface="Arial"/>
            </a:endParaRPr>
          </a:p>
        </p:txBody>
      </p:sp>
      <p:sp>
        <p:nvSpPr>
          <p:cNvPr id="297" name="CustomShape 2"/>
          <p:cNvSpPr/>
          <p:nvPr/>
        </p:nvSpPr>
        <p:spPr>
          <a:xfrm>
            <a:off x="457200" y="1656000"/>
            <a:ext cx="8228520" cy="4469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000" algn="just">
              <a:lnSpc>
                <a:spcPct val="100000"/>
              </a:lnSpc>
              <a:spcBef>
                <a:spcPts val="700"/>
              </a:spcBef>
            </a:pPr>
            <a:r>
              <a:rPr lang="pt-BR" sz="1600" b="0" strike="noStrike" spc="-1" dirty="0">
                <a:solidFill>
                  <a:srgbClr val="000000"/>
                </a:solidFill>
                <a:uFill>
                  <a:solidFill>
                    <a:srgbClr val="FFFFFF"/>
                  </a:solidFill>
                </a:uFill>
                <a:latin typeface="Calibri"/>
                <a:ea typeface="DejaVu Sans"/>
              </a:rPr>
              <a:t>Mantém a qualidade de segurado, independentemente de contribuições:</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Sem limite de prazo, quem está em gozo de benefício;</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Até doze meses após a cessação de benefício por incapacidade ou após a cessação das contribuições, o segurado que deixar de exercer atividade remunerada abrangida pela previdência social ou estiver suspenso ou licenciado sem remuneração;</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Até doze meses após cessar a segregação, o segurado acometido de doença de segregação compulsória;</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 Até doze meses após o livramento, o segurado detido ou recluso;</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Até três meses após o licenciamento, o segurado incorporado às Forças Armadas para prestar serviço militar; e</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700"/>
              </a:spcBef>
              <a:buClr>
                <a:srgbClr val="000000"/>
              </a:buClr>
              <a:buFont typeface="Arial"/>
              <a:buChar char="•"/>
            </a:pPr>
            <a:r>
              <a:rPr lang="pt-BR" sz="1600" b="0" strike="noStrike" spc="-1" dirty="0">
                <a:solidFill>
                  <a:srgbClr val="000000"/>
                </a:solidFill>
                <a:uFill>
                  <a:solidFill>
                    <a:srgbClr val="FFFFFF"/>
                  </a:solidFill>
                </a:uFill>
                <a:latin typeface="Calibri"/>
                <a:ea typeface="DejaVu Sans"/>
              </a:rPr>
              <a:t>Até seis meses após a cessação das contribuições, o segurado facultativo.</a:t>
            </a:r>
            <a:endParaRPr lang="pt-BR" sz="1800" b="0" strike="noStrike" spc="-1" dirty="0">
              <a:solidFill>
                <a:srgbClr val="000000"/>
              </a:solidFill>
              <a:uFill>
                <a:solidFill>
                  <a:srgbClr val="FFFFFF"/>
                </a:solidFill>
              </a:uFill>
              <a:latin typeface="Arial"/>
            </a:endParaRPr>
          </a:p>
          <a:p>
            <a:pPr marL="343080" indent="-342000" algn="ctr">
              <a:lnSpc>
                <a:spcPct val="100000"/>
              </a:lnSpc>
              <a:spcBef>
                <a:spcPts val="700"/>
              </a:spcBef>
            </a:pPr>
            <a:r>
              <a:rPr lang="pt-BR" sz="1600" b="1" strike="noStrike" spc="-1" dirty="0">
                <a:solidFill>
                  <a:srgbClr val="000000"/>
                </a:solidFill>
                <a:uFill>
                  <a:solidFill>
                    <a:srgbClr val="FFFFFF"/>
                  </a:solidFill>
                </a:uFill>
                <a:latin typeface="Calibri"/>
                <a:ea typeface="DejaVu Sans"/>
              </a:rPr>
              <a:t>Base legal: </a:t>
            </a:r>
            <a:r>
              <a:rPr lang="pt-BR" sz="1600" b="0" strike="noStrike" spc="-1" dirty="0">
                <a:solidFill>
                  <a:srgbClr val="000000"/>
                </a:solidFill>
                <a:uFill>
                  <a:solidFill>
                    <a:srgbClr val="FFFFFF"/>
                  </a:solidFill>
                </a:uFill>
                <a:latin typeface="Calibri"/>
                <a:ea typeface="DejaVu Sans"/>
              </a:rPr>
              <a:t>artigo 13 do Decreto nº 3.048/1999</a:t>
            </a:r>
            <a:endParaRPr lang="pt-BR" sz="1800" b="0" strike="noStrike" spc="-1" dirty="0">
              <a:solidFill>
                <a:srgbClr val="000000"/>
              </a:solidFill>
              <a:uFill>
                <a:solidFill>
                  <a:srgbClr val="FFFFFF"/>
                </a:solidFill>
              </a:uFill>
              <a:latin typeface="Arial"/>
            </a:endParaRPr>
          </a:p>
          <a:p>
            <a:pPr marL="343080" indent="-342000">
              <a:lnSpc>
                <a:spcPct val="100000"/>
              </a:lnSpc>
              <a:spcBef>
                <a:spcPts val="641"/>
              </a:spcBef>
            </a:pPr>
            <a:endParaRPr lang="pt-BR" sz="1800" b="0" strike="noStrike" spc="-1" dirty="0">
              <a:solidFill>
                <a:srgbClr val="000000"/>
              </a:solidFill>
              <a:uFill>
                <a:solidFill>
                  <a:srgbClr val="FFFFFF"/>
                </a:solidFill>
              </a:uFill>
              <a:latin typeface="Arial"/>
            </a:endParaRPr>
          </a:p>
        </p:txBody>
      </p:sp>
      <p:pic>
        <p:nvPicPr>
          <p:cNvPr id="298" name="Imagem 3"/>
          <p:cNvPicPr/>
          <p:nvPr/>
        </p:nvPicPr>
        <p:blipFill>
          <a:blip r:embed="rId2"/>
          <a:stretch/>
        </p:blipFill>
        <p:spPr>
          <a:xfrm>
            <a:off x="0" y="0"/>
            <a:ext cx="9142920" cy="952560"/>
          </a:xfrm>
          <a:prstGeom prst="rect">
            <a:avLst/>
          </a:prstGeom>
          <a:ln>
            <a:noFill/>
          </a:ln>
        </p:spPr>
      </p:pic>
      <p:pic>
        <p:nvPicPr>
          <p:cNvPr id="299" name="Picture 5"/>
          <p:cNvPicPr/>
          <p:nvPr/>
        </p:nvPicPr>
        <p:blipFill>
          <a:blip r:embed="rId3"/>
          <a:stretch/>
        </p:blipFill>
        <p:spPr>
          <a:xfrm>
            <a:off x="0" y="5572080"/>
            <a:ext cx="9142920" cy="1284840"/>
          </a:xfrm>
          <a:prstGeom prst="rect">
            <a:avLst/>
          </a:prstGeom>
          <a:ln w="9360">
            <a:noFill/>
          </a:ln>
        </p:spPr>
      </p:pic>
      <p:pic>
        <p:nvPicPr>
          <p:cNvPr id="300" name="Picture 2"/>
          <p:cNvPicPr/>
          <p:nvPr/>
        </p:nvPicPr>
        <p:blipFill>
          <a:blip r:embed="rId4"/>
          <a:stretch/>
        </p:blipFill>
        <p:spPr>
          <a:xfrm>
            <a:off x="7324920" y="5697720"/>
            <a:ext cx="1570680" cy="837000"/>
          </a:xfrm>
          <a:prstGeom prst="rect">
            <a:avLst/>
          </a:prstGeom>
          <a:ln w="9360">
            <a:noFill/>
          </a:ln>
        </p:spPr>
      </p:pic>
      <p:pic>
        <p:nvPicPr>
          <p:cNvPr id="301" name="Picture 2"/>
          <p:cNvPicPr/>
          <p:nvPr/>
        </p:nvPicPr>
        <p:blipFill>
          <a:blip r:embed="rId5"/>
          <a:stretch/>
        </p:blipFill>
        <p:spPr>
          <a:xfrm>
            <a:off x="7429320" y="428760"/>
            <a:ext cx="1713600" cy="90396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CustomShape 1"/>
          <p:cNvSpPr/>
          <p:nvPr/>
        </p:nvSpPr>
        <p:spPr>
          <a:xfrm>
            <a:off x="457200" y="1357200"/>
            <a:ext cx="8228520" cy="57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3333FF"/>
                </a:solidFill>
                <a:uFill>
                  <a:solidFill>
                    <a:srgbClr val="FFFFFF"/>
                  </a:solidFill>
                </a:uFill>
                <a:latin typeface="Calibri"/>
                <a:ea typeface="DejaVu Sans"/>
              </a:rPr>
              <a:t>MANUTENÇÃO DA QUALIDADE DE SEGURADO</a:t>
            </a:r>
            <a:endParaRPr lang="pt-BR" sz="1800" b="0" strike="noStrike" spc="-1">
              <a:solidFill>
                <a:srgbClr val="000000"/>
              </a:solidFill>
              <a:uFill>
                <a:solidFill>
                  <a:srgbClr val="FFFFFF"/>
                </a:solidFill>
              </a:uFill>
              <a:latin typeface="Arial"/>
            </a:endParaRPr>
          </a:p>
        </p:txBody>
      </p:sp>
      <p:sp>
        <p:nvSpPr>
          <p:cNvPr id="303" name="CustomShape 2"/>
          <p:cNvSpPr/>
          <p:nvPr/>
        </p:nvSpPr>
        <p:spPr>
          <a:xfrm>
            <a:off x="457200" y="2143080"/>
            <a:ext cx="8228520" cy="398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800" b="0" strike="noStrike" spc="-1" dirty="0">
                <a:solidFill>
                  <a:srgbClr val="000000"/>
                </a:solidFill>
                <a:uFill>
                  <a:solidFill>
                    <a:srgbClr val="FFFFFF"/>
                  </a:solidFill>
                </a:uFill>
                <a:latin typeface="Calibri"/>
                <a:ea typeface="DejaVu Sans"/>
              </a:rPr>
              <a:t>A perda da qualidade de segurado será considerada para a concessão das aposentadorias por tempo de contribuição e especial, auxílios.</a:t>
            </a:r>
          </a:p>
          <a:p>
            <a:pPr algn="just">
              <a:lnSpc>
                <a:spcPct val="100000"/>
              </a:lnSpc>
            </a:pPr>
            <a:endParaRPr lang="pt-BR" sz="1800" b="0" strike="noStrike" spc="-1" dirty="0">
              <a:solidFill>
                <a:srgbClr val="000000"/>
              </a:solidFill>
              <a:uFill>
                <a:solidFill>
                  <a:srgbClr val="FFFFFF"/>
                </a:solidFill>
              </a:uFill>
              <a:latin typeface="Arial"/>
            </a:endParaRPr>
          </a:p>
          <a:p>
            <a:pPr algn="just">
              <a:lnSpc>
                <a:spcPct val="100000"/>
              </a:lnSpc>
            </a:pPr>
            <a:r>
              <a:rPr lang="pt-BR" sz="2800" b="0" strike="noStrike" spc="-1" dirty="0">
                <a:solidFill>
                  <a:srgbClr val="000000"/>
                </a:solidFill>
                <a:uFill>
                  <a:solidFill>
                    <a:srgbClr val="FFFFFF"/>
                  </a:solidFill>
                </a:uFill>
                <a:latin typeface="Calibri"/>
                <a:ea typeface="DejaVu Sans"/>
              </a:rPr>
              <a:t>No caso da aposentadoria por idade, a perda da qualidade de segurado somente não será considerada se o segurado contar no mínimo cento e oitenta (15 anos de recolhimentos).  </a:t>
            </a:r>
            <a:endParaRPr lang="pt-BR" sz="1800" b="0" strike="noStrike" spc="-1" dirty="0">
              <a:solidFill>
                <a:srgbClr val="000000"/>
              </a:solidFill>
              <a:uFill>
                <a:solidFill>
                  <a:srgbClr val="FFFFFF"/>
                </a:solidFill>
              </a:uFill>
              <a:latin typeface="Arial"/>
            </a:endParaRPr>
          </a:p>
          <a:p>
            <a:pPr>
              <a:lnSpc>
                <a:spcPct val="100000"/>
              </a:lnSpc>
            </a:pPr>
            <a:endParaRPr lang="pt-BR" sz="1800" b="0" strike="noStrike" spc="-1" dirty="0">
              <a:solidFill>
                <a:srgbClr val="000000"/>
              </a:solidFill>
              <a:uFill>
                <a:solidFill>
                  <a:srgbClr val="FFFFFF"/>
                </a:solidFill>
              </a:uFill>
              <a:latin typeface="Arial"/>
            </a:endParaRPr>
          </a:p>
        </p:txBody>
      </p:sp>
      <p:pic>
        <p:nvPicPr>
          <p:cNvPr id="304" name="Imagem 3"/>
          <p:cNvPicPr/>
          <p:nvPr/>
        </p:nvPicPr>
        <p:blipFill>
          <a:blip r:embed="rId2"/>
          <a:stretch/>
        </p:blipFill>
        <p:spPr>
          <a:xfrm>
            <a:off x="0" y="0"/>
            <a:ext cx="9142920" cy="952560"/>
          </a:xfrm>
          <a:prstGeom prst="rect">
            <a:avLst/>
          </a:prstGeom>
          <a:ln>
            <a:noFill/>
          </a:ln>
        </p:spPr>
      </p:pic>
      <p:pic>
        <p:nvPicPr>
          <p:cNvPr id="305" name="Picture 5"/>
          <p:cNvPicPr/>
          <p:nvPr/>
        </p:nvPicPr>
        <p:blipFill>
          <a:blip r:embed="rId3"/>
          <a:stretch/>
        </p:blipFill>
        <p:spPr>
          <a:xfrm>
            <a:off x="0" y="5572080"/>
            <a:ext cx="9142920" cy="1284840"/>
          </a:xfrm>
          <a:prstGeom prst="rect">
            <a:avLst/>
          </a:prstGeom>
          <a:ln w="9360">
            <a:noFill/>
          </a:ln>
        </p:spPr>
      </p:pic>
      <p:pic>
        <p:nvPicPr>
          <p:cNvPr id="306" name="Picture 2"/>
          <p:cNvPicPr/>
          <p:nvPr/>
        </p:nvPicPr>
        <p:blipFill>
          <a:blip r:embed="rId4"/>
          <a:stretch/>
        </p:blipFill>
        <p:spPr>
          <a:xfrm>
            <a:off x="7429320" y="428760"/>
            <a:ext cx="1713600" cy="903960"/>
          </a:xfrm>
          <a:prstGeom prst="rect">
            <a:avLst/>
          </a:prstGeom>
          <a:ln w="9360">
            <a:noFill/>
          </a:ln>
        </p:spPr>
      </p:pic>
      <p:pic>
        <p:nvPicPr>
          <p:cNvPr id="307"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CustomShape 1"/>
          <p:cNvSpPr/>
          <p:nvPr/>
        </p:nvSpPr>
        <p:spPr>
          <a:xfrm>
            <a:off x="457200" y="1214280"/>
            <a:ext cx="822852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3333FF"/>
                </a:solidFill>
                <a:uFill>
                  <a:solidFill>
                    <a:srgbClr val="FFFFFF"/>
                  </a:solidFill>
                </a:uFill>
                <a:latin typeface="Calibri"/>
                <a:ea typeface="DejaVu Sans"/>
              </a:rPr>
              <a:t>RECUPERAÇÃO DA QUALIDADE DE SEGURADO</a:t>
            </a:r>
            <a:endParaRPr lang="pt-BR" sz="1800" b="0" strike="noStrike" spc="-1">
              <a:solidFill>
                <a:srgbClr val="000000"/>
              </a:solidFill>
              <a:uFill>
                <a:solidFill>
                  <a:srgbClr val="FFFFFF"/>
                </a:solidFill>
              </a:uFill>
              <a:latin typeface="Arial"/>
            </a:endParaRPr>
          </a:p>
        </p:txBody>
      </p:sp>
      <p:sp>
        <p:nvSpPr>
          <p:cNvPr id="309" name="CustomShape 2"/>
          <p:cNvSpPr/>
          <p:nvPr/>
        </p:nvSpPr>
        <p:spPr>
          <a:xfrm>
            <a:off x="457200" y="2214720"/>
            <a:ext cx="8228520" cy="391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2800" b="0" strike="noStrike" spc="-1">
                <a:solidFill>
                  <a:srgbClr val="000000"/>
                </a:solidFill>
                <a:uFill>
                  <a:solidFill>
                    <a:srgbClr val="FFFFFF"/>
                  </a:solidFill>
                </a:uFill>
                <a:latin typeface="Calibri"/>
                <a:ea typeface="DejaVu Sans"/>
              </a:rPr>
              <a:t>No caso de perda da qualidade de segurado, para efeito de carência para a concessão dos benefícios de que trata esta Lei, o segurado deverá contar, a partir da nova filiação à Previdência Social, com metade dos períodos previstos nos incisos I e III do caput do art. 25 desta Lei.</a:t>
            </a:r>
            <a:endParaRPr lang="pt-BR" sz="1800" b="0" strike="noStrike" spc="-1">
              <a:solidFill>
                <a:srgbClr val="000000"/>
              </a:solidFill>
              <a:uFill>
                <a:solidFill>
                  <a:srgbClr val="FFFFFF"/>
                </a:solidFill>
              </a:uFill>
              <a:latin typeface="Arial"/>
            </a:endParaRPr>
          </a:p>
          <a:p>
            <a:pPr algn="r">
              <a:lnSpc>
                <a:spcPct val="100000"/>
              </a:lnSpc>
            </a:pPr>
            <a:r>
              <a:rPr lang="pt-BR" sz="2000" b="1" strike="noStrike" spc="-1">
                <a:solidFill>
                  <a:srgbClr val="000000"/>
                </a:solidFill>
                <a:uFill>
                  <a:solidFill>
                    <a:srgbClr val="FFFFFF"/>
                  </a:solidFill>
                </a:uFill>
                <a:latin typeface="Calibri"/>
                <a:ea typeface="DejaVu Sans"/>
              </a:rPr>
              <a:t>Base legal: </a:t>
            </a:r>
            <a:r>
              <a:rPr lang="pt-BR" sz="2000" b="0" strike="noStrike" spc="-1">
                <a:solidFill>
                  <a:srgbClr val="000000"/>
                </a:solidFill>
                <a:uFill>
                  <a:solidFill>
                    <a:srgbClr val="FFFFFF"/>
                  </a:solidFill>
                </a:uFill>
                <a:latin typeface="Calibri"/>
                <a:ea typeface="DejaVu Sans"/>
              </a:rPr>
              <a:t>artigo 27-A da Lei 8.213/91</a:t>
            </a:r>
            <a:endParaRPr lang="pt-BR" sz="1800" b="0" strike="noStrike" spc="-1">
              <a:solidFill>
                <a:srgbClr val="000000"/>
              </a:solidFill>
              <a:uFill>
                <a:solidFill>
                  <a:srgbClr val="FFFFFF"/>
                </a:solidFill>
              </a:uFill>
              <a:latin typeface="Arial"/>
            </a:endParaRPr>
          </a:p>
        </p:txBody>
      </p:sp>
      <p:pic>
        <p:nvPicPr>
          <p:cNvPr id="310" name="Imagem 3"/>
          <p:cNvPicPr/>
          <p:nvPr/>
        </p:nvPicPr>
        <p:blipFill>
          <a:blip r:embed="rId2"/>
          <a:stretch/>
        </p:blipFill>
        <p:spPr>
          <a:xfrm>
            <a:off x="0" y="0"/>
            <a:ext cx="9142920" cy="952560"/>
          </a:xfrm>
          <a:prstGeom prst="rect">
            <a:avLst/>
          </a:prstGeom>
          <a:ln>
            <a:noFill/>
          </a:ln>
        </p:spPr>
      </p:pic>
      <p:pic>
        <p:nvPicPr>
          <p:cNvPr id="311" name="Picture 5"/>
          <p:cNvPicPr/>
          <p:nvPr/>
        </p:nvPicPr>
        <p:blipFill>
          <a:blip r:embed="rId3"/>
          <a:stretch/>
        </p:blipFill>
        <p:spPr>
          <a:xfrm>
            <a:off x="0" y="5572080"/>
            <a:ext cx="9142920" cy="1284840"/>
          </a:xfrm>
          <a:prstGeom prst="rect">
            <a:avLst/>
          </a:prstGeom>
          <a:ln w="9360">
            <a:noFill/>
          </a:ln>
        </p:spPr>
      </p:pic>
      <p:pic>
        <p:nvPicPr>
          <p:cNvPr id="312" name="Picture 2"/>
          <p:cNvPicPr/>
          <p:nvPr/>
        </p:nvPicPr>
        <p:blipFill>
          <a:blip r:embed="rId4"/>
          <a:stretch/>
        </p:blipFill>
        <p:spPr>
          <a:xfrm>
            <a:off x="7429320" y="428760"/>
            <a:ext cx="1713600" cy="903960"/>
          </a:xfrm>
          <a:prstGeom prst="rect">
            <a:avLst/>
          </a:prstGeom>
          <a:ln w="9360">
            <a:noFill/>
          </a:ln>
        </p:spPr>
      </p:pic>
      <p:pic>
        <p:nvPicPr>
          <p:cNvPr id="313"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ustomShape 1"/>
          <p:cNvSpPr/>
          <p:nvPr/>
        </p:nvSpPr>
        <p:spPr>
          <a:xfrm>
            <a:off x="457200" y="928800"/>
            <a:ext cx="682848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2600" b="1" strike="noStrike" spc="-1">
                <a:solidFill>
                  <a:srgbClr val="3333FF"/>
                </a:solidFill>
                <a:uFill>
                  <a:solidFill>
                    <a:srgbClr val="FFFFFF"/>
                  </a:solidFill>
                </a:uFill>
                <a:latin typeface="Calibri"/>
                <a:ea typeface="DejaVu Sans"/>
              </a:rPr>
              <a:t>QUAIS SÃO OS BENEFÍCIOS OFERECIDOS PELA PREVIDÊNCIA SOCIAL?</a:t>
            </a:r>
            <a:endParaRPr lang="pt-BR" sz="1800" b="0" strike="noStrike" spc="-1">
              <a:solidFill>
                <a:srgbClr val="000000"/>
              </a:solidFill>
              <a:uFill>
                <a:solidFill>
                  <a:srgbClr val="FFFFFF"/>
                </a:solidFill>
              </a:uFill>
              <a:latin typeface="Arial"/>
            </a:endParaRPr>
          </a:p>
        </p:txBody>
      </p:sp>
      <p:sp>
        <p:nvSpPr>
          <p:cNvPr id="315" name="CustomShape 2"/>
          <p:cNvSpPr/>
          <p:nvPr/>
        </p:nvSpPr>
        <p:spPr>
          <a:xfrm>
            <a:off x="500040" y="1562040"/>
            <a:ext cx="4039200"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pt-BR" sz="2400" b="1" strike="noStrike" spc="-1" dirty="0">
                <a:solidFill>
                  <a:srgbClr val="000000"/>
                </a:solidFill>
                <a:uFill>
                  <a:solidFill>
                    <a:srgbClr val="FFFFFF"/>
                  </a:solidFill>
                </a:uFill>
                <a:latin typeface="Calibri"/>
                <a:ea typeface="DejaVu Sans"/>
              </a:rPr>
              <a:t>I - QUANTO AO SEGURADO</a:t>
            </a:r>
            <a:endParaRPr lang="pt-BR" sz="1800" b="0" strike="noStrike" spc="-1" dirty="0">
              <a:solidFill>
                <a:srgbClr val="000000"/>
              </a:solidFill>
              <a:uFill>
                <a:solidFill>
                  <a:srgbClr val="FFFFFF"/>
                </a:solidFill>
              </a:uFill>
              <a:latin typeface="Arial"/>
            </a:endParaRPr>
          </a:p>
        </p:txBody>
      </p:sp>
      <p:sp>
        <p:nvSpPr>
          <p:cNvPr id="316" name="CustomShape 3"/>
          <p:cNvSpPr/>
          <p:nvPr/>
        </p:nvSpPr>
        <p:spPr>
          <a:xfrm>
            <a:off x="532260" y="2308737"/>
            <a:ext cx="4039200" cy="3190386"/>
          </a:xfrm>
          <a:prstGeom prst="rect">
            <a:avLst/>
          </a:prstGeom>
          <a:solidFill>
            <a:srgbClr val="EAEAEA"/>
          </a:solid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marL="360360" indent="-332280" algn="just">
              <a:lnSpc>
                <a:spcPct val="110000"/>
              </a:lnSpc>
            </a:pPr>
            <a:r>
              <a:rPr lang="pt-BR" sz="1700" b="0" strike="noStrike" spc="-1" dirty="0">
                <a:solidFill>
                  <a:srgbClr val="000000"/>
                </a:solidFill>
                <a:uFill>
                  <a:solidFill>
                    <a:srgbClr val="FFFFFF"/>
                  </a:solidFill>
                </a:uFill>
                <a:latin typeface="Calibri"/>
                <a:ea typeface="DejaVu Sans"/>
              </a:rPr>
              <a:t>a) Aposentadoria por Incapacidade Permanente (invalidez);</a:t>
            </a:r>
            <a:endParaRPr lang="pt-BR" sz="1800" b="0" strike="noStrike" spc="-1" dirty="0">
              <a:solidFill>
                <a:srgbClr val="000000"/>
              </a:solidFill>
              <a:uFill>
                <a:solidFill>
                  <a:srgbClr val="FFFFFF"/>
                </a:solidFill>
              </a:uFill>
              <a:latin typeface="Arial"/>
            </a:endParaRPr>
          </a:p>
          <a:p>
            <a:pPr marL="360360" indent="-332280" algn="just">
              <a:lnSpc>
                <a:spcPct val="110000"/>
              </a:lnSpc>
            </a:pPr>
            <a:r>
              <a:rPr lang="pt-BR" sz="1700" b="0" strike="noStrike" spc="-1" dirty="0">
                <a:solidFill>
                  <a:srgbClr val="000000"/>
                </a:solidFill>
                <a:uFill>
                  <a:solidFill>
                    <a:srgbClr val="FFFFFF"/>
                  </a:solidFill>
                </a:uFill>
                <a:latin typeface="Calibri"/>
                <a:ea typeface="DejaVu Sans"/>
              </a:rPr>
              <a:t>b) Aposentadoria programada (por idade);</a:t>
            </a:r>
            <a:endParaRPr lang="pt-BR" sz="1800" b="0" strike="noStrike" spc="-1" dirty="0">
              <a:solidFill>
                <a:srgbClr val="000000"/>
              </a:solidFill>
              <a:uFill>
                <a:solidFill>
                  <a:srgbClr val="FFFFFF"/>
                </a:solidFill>
              </a:uFill>
              <a:latin typeface="Arial"/>
            </a:endParaRPr>
          </a:p>
          <a:p>
            <a:pPr marL="360360" indent="-332280">
              <a:lnSpc>
                <a:spcPct val="110000"/>
              </a:lnSpc>
            </a:pPr>
            <a:r>
              <a:rPr lang="pt-BR" sz="1700" b="0" strike="noStrike" spc="-1" dirty="0">
                <a:solidFill>
                  <a:srgbClr val="000000"/>
                </a:solidFill>
                <a:uFill>
                  <a:solidFill>
                    <a:srgbClr val="FFFFFF"/>
                  </a:solidFill>
                </a:uFill>
                <a:latin typeface="Calibri"/>
                <a:ea typeface="DejaVu Sans"/>
              </a:rPr>
              <a:t>c) Aposentadoria por idade do trabalhador rural;</a:t>
            </a:r>
            <a:endParaRPr lang="pt-BR" sz="1800" b="0" strike="noStrike" spc="-1" dirty="0">
              <a:solidFill>
                <a:srgbClr val="000000"/>
              </a:solidFill>
              <a:uFill>
                <a:solidFill>
                  <a:srgbClr val="FFFFFF"/>
                </a:solidFill>
              </a:uFill>
              <a:latin typeface="Arial"/>
            </a:endParaRPr>
          </a:p>
          <a:p>
            <a:pPr marL="360360" indent="-354600" algn="just">
              <a:lnSpc>
                <a:spcPct val="110000"/>
              </a:lnSpc>
            </a:pPr>
            <a:r>
              <a:rPr lang="pt-BR" sz="1700" b="0" strike="noStrike" spc="-1" dirty="0">
                <a:solidFill>
                  <a:srgbClr val="000000"/>
                </a:solidFill>
                <a:uFill>
                  <a:solidFill>
                    <a:srgbClr val="FFFFFF"/>
                  </a:solidFill>
                </a:uFill>
                <a:latin typeface="Calibri"/>
                <a:ea typeface="DejaVu Sans"/>
              </a:rPr>
              <a:t>d) Aposentadoria especial;</a:t>
            </a:r>
            <a:endParaRPr lang="pt-BR" sz="1800" b="0" strike="noStrike" spc="-1" dirty="0">
              <a:solidFill>
                <a:srgbClr val="000000"/>
              </a:solidFill>
              <a:uFill>
                <a:solidFill>
                  <a:srgbClr val="FFFFFF"/>
                </a:solidFill>
              </a:uFill>
              <a:latin typeface="Arial"/>
            </a:endParaRPr>
          </a:p>
          <a:p>
            <a:pPr marL="360360" indent="-354600" algn="just">
              <a:lnSpc>
                <a:spcPct val="110000"/>
              </a:lnSpc>
            </a:pPr>
            <a:r>
              <a:rPr lang="pt-BR" sz="1700" b="0" strike="noStrike" spc="-1" dirty="0">
                <a:solidFill>
                  <a:srgbClr val="000000"/>
                </a:solidFill>
                <a:uFill>
                  <a:solidFill>
                    <a:srgbClr val="FFFFFF"/>
                  </a:solidFill>
                </a:uFill>
                <a:latin typeface="Calibri"/>
                <a:ea typeface="DejaVu Sans"/>
              </a:rPr>
              <a:t>e) Auxilio por incapacidade permanente( Auxílio-doença);</a:t>
            </a:r>
            <a:endParaRPr lang="pt-BR" sz="1800" b="0" strike="noStrike" spc="-1" dirty="0">
              <a:solidFill>
                <a:srgbClr val="000000"/>
              </a:solidFill>
              <a:uFill>
                <a:solidFill>
                  <a:srgbClr val="FFFFFF"/>
                </a:solidFill>
              </a:uFill>
              <a:latin typeface="Arial"/>
            </a:endParaRPr>
          </a:p>
          <a:p>
            <a:pPr marL="360360" indent="-354600" algn="just">
              <a:lnSpc>
                <a:spcPct val="110000"/>
              </a:lnSpc>
            </a:pPr>
            <a:r>
              <a:rPr lang="pt-BR" sz="1700" b="0" strike="noStrike" spc="-1" dirty="0">
                <a:solidFill>
                  <a:srgbClr val="000000"/>
                </a:solidFill>
                <a:uFill>
                  <a:solidFill>
                    <a:srgbClr val="FFFFFF"/>
                  </a:solidFill>
                </a:uFill>
                <a:latin typeface="Calibri"/>
                <a:ea typeface="DejaVu Sans"/>
              </a:rPr>
              <a:t>f) Salário-família;</a:t>
            </a:r>
            <a:endParaRPr lang="pt-BR" sz="1800" b="0" strike="noStrike" spc="-1" dirty="0">
              <a:solidFill>
                <a:srgbClr val="000000"/>
              </a:solidFill>
              <a:uFill>
                <a:solidFill>
                  <a:srgbClr val="FFFFFF"/>
                </a:solidFill>
              </a:uFill>
              <a:latin typeface="Arial"/>
            </a:endParaRPr>
          </a:p>
          <a:p>
            <a:pPr marL="360360" indent="-354600" algn="just">
              <a:lnSpc>
                <a:spcPct val="110000"/>
              </a:lnSpc>
            </a:pPr>
            <a:r>
              <a:rPr lang="pt-BR" sz="1700" b="0" strike="noStrike" spc="-1" dirty="0">
                <a:solidFill>
                  <a:srgbClr val="000000"/>
                </a:solidFill>
                <a:uFill>
                  <a:solidFill>
                    <a:srgbClr val="FFFFFF"/>
                  </a:solidFill>
                </a:uFill>
                <a:latin typeface="Calibri"/>
                <a:ea typeface="DejaVu Sans"/>
              </a:rPr>
              <a:t>g) Salário-Maternidade;</a:t>
            </a:r>
            <a:endParaRPr lang="pt-BR" sz="1800" b="0" strike="noStrike" spc="-1" dirty="0">
              <a:solidFill>
                <a:srgbClr val="000000"/>
              </a:solidFill>
              <a:uFill>
                <a:solidFill>
                  <a:srgbClr val="FFFFFF"/>
                </a:solidFill>
              </a:uFill>
              <a:latin typeface="Arial"/>
            </a:endParaRPr>
          </a:p>
          <a:p>
            <a:pPr marL="360360" indent="-354600" algn="just">
              <a:lnSpc>
                <a:spcPct val="110000"/>
              </a:lnSpc>
            </a:pPr>
            <a:r>
              <a:rPr lang="pt-BR" sz="1700" b="0" strike="noStrike" spc="-1" dirty="0">
                <a:solidFill>
                  <a:srgbClr val="000000"/>
                </a:solidFill>
                <a:uFill>
                  <a:solidFill>
                    <a:srgbClr val="FFFFFF"/>
                  </a:solidFill>
                </a:uFill>
                <a:latin typeface="Calibri"/>
                <a:ea typeface="DejaVu Sans"/>
              </a:rPr>
              <a:t>h) Auxílio-acidente.</a:t>
            </a:r>
            <a:endParaRPr lang="pt-BR" sz="1800" b="0" strike="noStrike" spc="-1" dirty="0">
              <a:solidFill>
                <a:srgbClr val="000000"/>
              </a:solidFill>
              <a:uFill>
                <a:solidFill>
                  <a:srgbClr val="FFFFFF"/>
                </a:solidFill>
              </a:uFill>
              <a:latin typeface="Arial"/>
            </a:endParaRPr>
          </a:p>
          <a:p>
            <a:pPr marL="343080" indent="-342000" algn="just">
              <a:lnSpc>
                <a:spcPct val="100000"/>
              </a:lnSpc>
              <a:spcBef>
                <a:spcPts val="439"/>
              </a:spcBef>
            </a:pPr>
            <a:endParaRPr lang="pt-BR" sz="1800" b="0" strike="noStrike" spc="-1" dirty="0">
              <a:solidFill>
                <a:srgbClr val="000000"/>
              </a:solidFill>
              <a:uFill>
                <a:solidFill>
                  <a:srgbClr val="FFFFFF"/>
                </a:solidFill>
              </a:uFill>
              <a:latin typeface="Arial"/>
            </a:endParaRPr>
          </a:p>
        </p:txBody>
      </p:sp>
      <p:sp>
        <p:nvSpPr>
          <p:cNvPr id="317" name="CustomShape 4"/>
          <p:cNvSpPr/>
          <p:nvPr/>
        </p:nvSpPr>
        <p:spPr>
          <a:xfrm>
            <a:off x="4582080" y="1597140"/>
            <a:ext cx="4040640"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pt-BR" sz="2400" b="1" strike="noStrike" spc="-1" dirty="0">
                <a:solidFill>
                  <a:srgbClr val="000000"/>
                </a:solidFill>
                <a:uFill>
                  <a:solidFill>
                    <a:srgbClr val="FFFFFF"/>
                  </a:solidFill>
                </a:uFill>
                <a:latin typeface="Calibri"/>
                <a:ea typeface="DejaVu Sans"/>
              </a:rPr>
              <a:t>II - QUANTO AO DEPENDENTE</a:t>
            </a:r>
            <a:endParaRPr lang="pt-BR" sz="1800" b="0" strike="noStrike" spc="-1" dirty="0">
              <a:solidFill>
                <a:srgbClr val="000000"/>
              </a:solidFill>
              <a:uFill>
                <a:solidFill>
                  <a:srgbClr val="FFFFFF"/>
                </a:solidFill>
              </a:uFill>
              <a:latin typeface="Arial"/>
            </a:endParaRPr>
          </a:p>
        </p:txBody>
      </p:sp>
      <p:sp>
        <p:nvSpPr>
          <p:cNvPr id="318" name="CustomShape 5"/>
          <p:cNvSpPr/>
          <p:nvPr/>
        </p:nvSpPr>
        <p:spPr>
          <a:xfrm>
            <a:off x="4714920" y="2307060"/>
            <a:ext cx="4040640" cy="3190386"/>
          </a:xfrm>
          <a:prstGeom prst="rect">
            <a:avLst/>
          </a:prstGeom>
          <a:solidFill>
            <a:srgbClr val="EAEAEA"/>
          </a:solid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pt-BR" sz="1900" b="0" strike="noStrike" spc="-1" dirty="0">
                <a:solidFill>
                  <a:srgbClr val="000000"/>
                </a:solidFill>
                <a:uFill>
                  <a:solidFill>
                    <a:srgbClr val="FFFFFF"/>
                  </a:solidFill>
                </a:uFill>
                <a:latin typeface="Calibri"/>
                <a:ea typeface="DejaVu Sans"/>
              </a:rPr>
              <a:t>a) Pensão por morte;</a:t>
            </a:r>
            <a:endParaRPr lang="pt-BR" sz="1800" b="0" strike="noStrike" spc="-1" dirty="0">
              <a:solidFill>
                <a:srgbClr val="000000"/>
              </a:solidFill>
              <a:uFill>
                <a:solidFill>
                  <a:srgbClr val="FFFFFF"/>
                </a:solidFill>
              </a:uFill>
              <a:latin typeface="Arial"/>
            </a:endParaRPr>
          </a:p>
          <a:p>
            <a:pPr algn="just">
              <a:lnSpc>
                <a:spcPct val="100000"/>
              </a:lnSpc>
            </a:pPr>
            <a:r>
              <a:rPr lang="pt-BR" sz="1900" b="0" strike="noStrike" spc="-1" dirty="0">
                <a:solidFill>
                  <a:srgbClr val="000000"/>
                </a:solidFill>
                <a:uFill>
                  <a:solidFill>
                    <a:srgbClr val="FFFFFF"/>
                  </a:solidFill>
                </a:uFill>
                <a:latin typeface="Calibri"/>
                <a:ea typeface="DejaVu Sans"/>
              </a:rPr>
              <a:t>b) Auxílio-reclusão.</a:t>
            </a:r>
            <a:endParaRPr lang="pt-BR" sz="1800" b="0" strike="noStrike" spc="-1" dirty="0">
              <a:solidFill>
                <a:srgbClr val="000000"/>
              </a:solidFill>
              <a:uFill>
                <a:solidFill>
                  <a:srgbClr val="FFFFFF"/>
                </a:solidFill>
              </a:uFill>
              <a:latin typeface="Arial"/>
            </a:endParaRPr>
          </a:p>
          <a:p>
            <a:pPr marL="343080" indent="-342000">
              <a:lnSpc>
                <a:spcPct val="100000"/>
              </a:lnSpc>
              <a:spcBef>
                <a:spcPts val="479"/>
              </a:spcBef>
            </a:pPr>
            <a:endParaRPr lang="pt-BR" sz="1800" b="0" strike="noStrike" spc="-1" dirty="0">
              <a:solidFill>
                <a:srgbClr val="000000"/>
              </a:solidFill>
              <a:uFill>
                <a:solidFill>
                  <a:srgbClr val="FFFFFF"/>
                </a:solidFill>
              </a:uFill>
              <a:latin typeface="Arial"/>
            </a:endParaRPr>
          </a:p>
        </p:txBody>
      </p:sp>
      <p:pic>
        <p:nvPicPr>
          <p:cNvPr id="319" name="Imagem 3"/>
          <p:cNvPicPr/>
          <p:nvPr/>
        </p:nvPicPr>
        <p:blipFill>
          <a:blip r:embed="rId2"/>
          <a:stretch/>
        </p:blipFill>
        <p:spPr>
          <a:xfrm>
            <a:off x="0" y="0"/>
            <a:ext cx="9142920" cy="952560"/>
          </a:xfrm>
          <a:prstGeom prst="rect">
            <a:avLst/>
          </a:prstGeom>
          <a:ln>
            <a:noFill/>
          </a:ln>
        </p:spPr>
      </p:pic>
      <p:pic>
        <p:nvPicPr>
          <p:cNvPr id="320" name="Picture 5"/>
          <p:cNvPicPr/>
          <p:nvPr/>
        </p:nvPicPr>
        <p:blipFill>
          <a:blip r:embed="rId3"/>
          <a:stretch/>
        </p:blipFill>
        <p:spPr>
          <a:xfrm>
            <a:off x="0" y="5572080"/>
            <a:ext cx="9142920" cy="1284840"/>
          </a:xfrm>
          <a:prstGeom prst="rect">
            <a:avLst/>
          </a:prstGeom>
          <a:ln w="9360">
            <a:noFill/>
          </a:ln>
        </p:spPr>
      </p:pic>
      <p:pic>
        <p:nvPicPr>
          <p:cNvPr id="321" name="Picture 2"/>
          <p:cNvPicPr/>
          <p:nvPr/>
        </p:nvPicPr>
        <p:blipFill>
          <a:blip r:embed="rId4"/>
          <a:stretch/>
        </p:blipFill>
        <p:spPr>
          <a:xfrm>
            <a:off x="7429320" y="428760"/>
            <a:ext cx="1713600" cy="903960"/>
          </a:xfrm>
          <a:prstGeom prst="rect">
            <a:avLst/>
          </a:prstGeom>
          <a:ln w="9360">
            <a:noFill/>
          </a:ln>
        </p:spPr>
      </p:pic>
      <p:pic>
        <p:nvPicPr>
          <p:cNvPr id="322"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ustomShape 1"/>
          <p:cNvSpPr/>
          <p:nvPr/>
        </p:nvSpPr>
        <p:spPr>
          <a:xfrm>
            <a:off x="457200" y="928800"/>
            <a:ext cx="682848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2600" b="1" strike="noStrike" spc="-1" dirty="0">
                <a:solidFill>
                  <a:srgbClr val="3333FF"/>
                </a:solidFill>
                <a:uFill>
                  <a:solidFill>
                    <a:srgbClr val="FFFFFF"/>
                  </a:solidFill>
                </a:uFill>
                <a:latin typeface="Calibri"/>
                <a:ea typeface="DejaVu Sans"/>
              </a:rPr>
              <a:t>QUAIS SÃO OS BENEFÍCIOS OFERECIDOS PELA PREVIDÊNCIA SOCIAL?</a:t>
            </a:r>
            <a:endParaRPr lang="pt-BR" sz="1800" b="0" strike="noStrike" spc="-1" dirty="0">
              <a:solidFill>
                <a:srgbClr val="000000"/>
              </a:solidFill>
              <a:uFill>
                <a:solidFill>
                  <a:srgbClr val="FFFFFF"/>
                </a:solidFill>
              </a:uFill>
              <a:latin typeface="Arial"/>
            </a:endParaRPr>
          </a:p>
        </p:txBody>
      </p:sp>
      <p:sp>
        <p:nvSpPr>
          <p:cNvPr id="315" name="CustomShape 2"/>
          <p:cNvSpPr/>
          <p:nvPr/>
        </p:nvSpPr>
        <p:spPr>
          <a:xfrm>
            <a:off x="500040" y="1857240"/>
            <a:ext cx="4039200"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pt-BR" sz="2400" b="1" strike="noStrike" spc="-1" dirty="0">
                <a:solidFill>
                  <a:srgbClr val="000000"/>
                </a:solidFill>
                <a:uFill>
                  <a:solidFill>
                    <a:srgbClr val="FFFFFF"/>
                  </a:solidFill>
                </a:uFill>
                <a:latin typeface="Calibri"/>
                <a:ea typeface="DejaVu Sans"/>
              </a:rPr>
              <a:t>III - QUANTO AO SEGURADO E DEPENDENTE</a:t>
            </a:r>
            <a:endParaRPr lang="pt-BR" sz="1800" b="0" strike="noStrike" spc="-1" dirty="0">
              <a:solidFill>
                <a:srgbClr val="000000"/>
              </a:solidFill>
              <a:uFill>
                <a:solidFill>
                  <a:srgbClr val="FFFFFF"/>
                </a:solidFill>
              </a:uFill>
              <a:latin typeface="Arial"/>
            </a:endParaRPr>
          </a:p>
        </p:txBody>
      </p:sp>
      <p:sp>
        <p:nvSpPr>
          <p:cNvPr id="316" name="CustomShape 3"/>
          <p:cNvSpPr/>
          <p:nvPr/>
        </p:nvSpPr>
        <p:spPr>
          <a:xfrm>
            <a:off x="500040" y="2500200"/>
            <a:ext cx="4039200" cy="3000600"/>
          </a:xfrm>
          <a:prstGeom prst="rect">
            <a:avLst/>
          </a:prstGeom>
          <a:solidFill>
            <a:srgbClr val="EAEAEA"/>
          </a:solid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479"/>
              </a:spcBef>
            </a:pPr>
            <a:endParaRPr lang="pt-BR" sz="1400" b="0" strike="noStrike" spc="-1" dirty="0">
              <a:solidFill>
                <a:srgbClr val="000000"/>
              </a:solidFill>
              <a:uFill>
                <a:solidFill>
                  <a:srgbClr val="FFFFFF"/>
                </a:solidFill>
              </a:uFill>
              <a:latin typeface="Arial"/>
            </a:endParaRPr>
          </a:p>
          <a:p>
            <a:pPr marL="360360" indent="-332280" algn="just">
              <a:lnSpc>
                <a:spcPct val="110000"/>
              </a:lnSpc>
            </a:pPr>
            <a:r>
              <a:rPr lang="pt-BR" b="0" strike="noStrike" spc="-1" dirty="0">
                <a:solidFill>
                  <a:srgbClr val="000000"/>
                </a:solidFill>
                <a:uFill>
                  <a:solidFill>
                    <a:srgbClr val="FFFFFF"/>
                  </a:solidFill>
                </a:uFill>
                <a:latin typeface="+mj-lt"/>
                <a:ea typeface="DejaVu Sans"/>
              </a:rPr>
              <a:t>- Reabilitação Profissional</a:t>
            </a:r>
          </a:p>
          <a:p>
            <a:pPr marL="360360" indent="-332280" algn="just">
              <a:lnSpc>
                <a:spcPct val="110000"/>
              </a:lnSpc>
            </a:pPr>
            <a:endParaRPr lang="pt-BR" spc="-1" dirty="0">
              <a:solidFill>
                <a:srgbClr val="000000"/>
              </a:solidFill>
              <a:uFill>
                <a:solidFill>
                  <a:srgbClr val="FFFFFF"/>
                </a:solidFill>
              </a:uFill>
              <a:latin typeface="+mj-lt"/>
            </a:endParaRPr>
          </a:p>
          <a:p>
            <a:pPr marL="360360" indent="-332280" algn="just">
              <a:lnSpc>
                <a:spcPct val="110000"/>
              </a:lnSpc>
            </a:pPr>
            <a:r>
              <a:rPr lang="pt-BR" b="0" strike="noStrike" spc="-1" dirty="0">
                <a:solidFill>
                  <a:srgbClr val="000000"/>
                </a:solidFill>
                <a:uFill>
                  <a:solidFill>
                    <a:srgbClr val="FFFFFF"/>
                  </a:solidFill>
                </a:uFill>
                <a:latin typeface="+mj-lt"/>
              </a:rPr>
              <a:t> 	Deve ser requerido na Previdência Social, se aprovado, o segurado será treinado em uma nova ocupação.</a:t>
            </a:r>
          </a:p>
          <a:p>
            <a:pPr marL="360360" indent="-332280" algn="just">
              <a:lnSpc>
                <a:spcPct val="110000"/>
              </a:lnSpc>
            </a:pPr>
            <a:r>
              <a:rPr lang="pt-BR" b="0" strike="noStrike" spc="-1" dirty="0">
                <a:solidFill>
                  <a:srgbClr val="000000"/>
                </a:solidFill>
                <a:uFill>
                  <a:solidFill>
                    <a:srgbClr val="FFFFFF"/>
                  </a:solidFill>
                </a:uFill>
                <a:latin typeface="+mj-lt"/>
              </a:rPr>
              <a:t> </a:t>
            </a:r>
          </a:p>
          <a:p>
            <a:pPr marL="360360" indent="-332280" algn="just">
              <a:lnSpc>
                <a:spcPct val="110000"/>
              </a:lnSpc>
            </a:pPr>
            <a:r>
              <a:rPr lang="pt-BR" spc="-1" dirty="0">
                <a:solidFill>
                  <a:srgbClr val="000000"/>
                </a:solidFill>
                <a:uFill>
                  <a:solidFill>
                    <a:srgbClr val="FFFFFF"/>
                  </a:solidFill>
                </a:uFill>
                <a:latin typeface="+mj-lt"/>
              </a:rPr>
              <a:t> 	Tem </a:t>
            </a:r>
            <a:r>
              <a:rPr lang="pt-BR" b="0" strike="noStrike" spc="-1" dirty="0">
                <a:solidFill>
                  <a:srgbClr val="000000"/>
                </a:solidFill>
                <a:uFill>
                  <a:solidFill>
                    <a:srgbClr val="FFFFFF"/>
                  </a:solidFill>
                </a:uFill>
                <a:latin typeface="+mj-lt"/>
              </a:rPr>
              <a:t>direito até a passagem para frequentar curso.</a:t>
            </a:r>
          </a:p>
          <a:p>
            <a:pPr marL="343080" indent="-342000" algn="just">
              <a:lnSpc>
                <a:spcPct val="100000"/>
              </a:lnSpc>
              <a:spcBef>
                <a:spcPts val="439"/>
              </a:spcBef>
            </a:pPr>
            <a:endParaRPr lang="pt-BR" sz="1800" b="0" strike="noStrike" spc="-1" dirty="0">
              <a:solidFill>
                <a:srgbClr val="000000"/>
              </a:solidFill>
              <a:uFill>
                <a:solidFill>
                  <a:srgbClr val="FFFFFF"/>
                </a:solidFill>
              </a:uFill>
              <a:latin typeface="Arial"/>
            </a:endParaRPr>
          </a:p>
        </p:txBody>
      </p:sp>
      <p:sp>
        <p:nvSpPr>
          <p:cNvPr id="317" name="CustomShape 4"/>
          <p:cNvSpPr/>
          <p:nvPr/>
        </p:nvSpPr>
        <p:spPr>
          <a:xfrm>
            <a:off x="4643280" y="1857240"/>
            <a:ext cx="4190002"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pt-BR" sz="2400" b="1" strike="noStrike" spc="-1" dirty="0">
                <a:solidFill>
                  <a:srgbClr val="000000"/>
                </a:solidFill>
                <a:uFill>
                  <a:solidFill>
                    <a:srgbClr val="FFFFFF"/>
                  </a:solidFill>
                </a:uFill>
                <a:latin typeface="Calibri"/>
                <a:ea typeface="DejaVu Sans"/>
              </a:rPr>
              <a:t>II – ACRÉSCIMO 25% BENEFICIO</a:t>
            </a:r>
            <a:endParaRPr lang="pt-BR" sz="1800" b="0" strike="noStrike" spc="-1" dirty="0">
              <a:solidFill>
                <a:srgbClr val="000000"/>
              </a:solidFill>
              <a:uFill>
                <a:solidFill>
                  <a:srgbClr val="FFFFFF"/>
                </a:solidFill>
              </a:uFill>
              <a:latin typeface="Arial"/>
            </a:endParaRPr>
          </a:p>
        </p:txBody>
      </p:sp>
      <p:sp>
        <p:nvSpPr>
          <p:cNvPr id="318" name="CustomShape 5"/>
          <p:cNvSpPr/>
          <p:nvPr/>
        </p:nvSpPr>
        <p:spPr>
          <a:xfrm>
            <a:off x="4714920" y="2500200"/>
            <a:ext cx="4040640" cy="3000600"/>
          </a:xfrm>
          <a:prstGeom prst="rect">
            <a:avLst/>
          </a:prstGeom>
          <a:solidFill>
            <a:srgbClr val="EAEAEA"/>
          </a:solidFill>
          <a:ln>
            <a:solidFill>
              <a:srgbClr val="000000"/>
            </a:solidFill>
          </a:ln>
        </p:spPr>
        <p:style>
          <a:lnRef idx="0">
            <a:scrgbClr r="0" g="0" b="0"/>
          </a:lnRef>
          <a:fillRef idx="0">
            <a:scrgbClr r="0" g="0" b="0"/>
          </a:fillRef>
          <a:effectRef idx="0">
            <a:scrgbClr r="0" g="0" b="0"/>
          </a:effectRef>
          <a:fontRef idx="minor"/>
        </p:style>
        <p:txBody>
          <a:bodyPr lIns="90000" tIns="45000" rIns="90000" bIns="45000"/>
          <a:lstStyle/>
          <a:p>
            <a:pPr marL="343080" indent="-342000">
              <a:lnSpc>
                <a:spcPct val="100000"/>
              </a:lnSpc>
              <a:spcBef>
                <a:spcPts val="479"/>
              </a:spcBef>
            </a:pPr>
            <a:r>
              <a:rPr lang="pt-BR" sz="1800" b="0" strike="noStrike" spc="-1" dirty="0">
                <a:solidFill>
                  <a:srgbClr val="000000"/>
                </a:solidFill>
                <a:uFill>
                  <a:solidFill>
                    <a:srgbClr val="FFFFFF"/>
                  </a:solidFill>
                </a:uFill>
                <a:latin typeface="Arial"/>
              </a:rPr>
              <a:t>- 	O aposentado por invalidez e que necessite de ajuda permanente, pode ter um acréscimo de 25% do valor do benefício.</a:t>
            </a:r>
          </a:p>
          <a:p>
            <a:pPr marL="343080" indent="-342000">
              <a:lnSpc>
                <a:spcPct val="100000"/>
              </a:lnSpc>
              <a:spcBef>
                <a:spcPts val="479"/>
              </a:spcBef>
            </a:pPr>
            <a:r>
              <a:rPr lang="pt-BR" spc="-1" dirty="0">
                <a:solidFill>
                  <a:srgbClr val="000000"/>
                </a:solidFill>
                <a:uFill>
                  <a:solidFill>
                    <a:srgbClr val="FFFFFF"/>
                  </a:solidFill>
                </a:uFill>
                <a:latin typeface="Arial"/>
              </a:rPr>
              <a:t>-	Pessoa acamada, não apto para atos da via diária (acamado, não consegue andar, banho, etc..)</a:t>
            </a:r>
            <a:endParaRPr lang="pt-BR" sz="1800" b="0" strike="noStrike" spc="-1" dirty="0">
              <a:solidFill>
                <a:srgbClr val="000000"/>
              </a:solidFill>
              <a:uFill>
                <a:solidFill>
                  <a:srgbClr val="FFFFFF"/>
                </a:solidFill>
              </a:uFill>
              <a:latin typeface="Arial"/>
            </a:endParaRPr>
          </a:p>
          <a:p>
            <a:pPr marL="343080" indent="-342000">
              <a:lnSpc>
                <a:spcPct val="100000"/>
              </a:lnSpc>
              <a:spcBef>
                <a:spcPts val="479"/>
              </a:spcBef>
            </a:pPr>
            <a:r>
              <a:rPr lang="pt-BR" spc="-1" dirty="0">
                <a:solidFill>
                  <a:srgbClr val="000000"/>
                </a:solidFill>
                <a:uFill>
                  <a:solidFill>
                    <a:srgbClr val="FFFFFF"/>
                  </a:solidFill>
                </a:uFill>
                <a:latin typeface="Arial"/>
              </a:rPr>
              <a:t>*	Projeto de Lei nº 10.772/2018, se aprovado, será extensivo a todo tipo de aposentadoria.</a:t>
            </a:r>
            <a:endParaRPr lang="pt-BR" sz="1800" b="0" strike="noStrike" spc="-1" dirty="0">
              <a:solidFill>
                <a:srgbClr val="000000"/>
              </a:solidFill>
              <a:uFill>
                <a:solidFill>
                  <a:srgbClr val="FFFFFF"/>
                </a:solidFill>
              </a:uFill>
              <a:latin typeface="Arial"/>
            </a:endParaRPr>
          </a:p>
        </p:txBody>
      </p:sp>
      <p:pic>
        <p:nvPicPr>
          <p:cNvPr id="319" name="Imagem 3"/>
          <p:cNvPicPr/>
          <p:nvPr/>
        </p:nvPicPr>
        <p:blipFill>
          <a:blip r:embed="rId2"/>
          <a:stretch/>
        </p:blipFill>
        <p:spPr>
          <a:xfrm>
            <a:off x="0" y="0"/>
            <a:ext cx="9142920" cy="952560"/>
          </a:xfrm>
          <a:prstGeom prst="rect">
            <a:avLst/>
          </a:prstGeom>
          <a:ln>
            <a:noFill/>
          </a:ln>
        </p:spPr>
      </p:pic>
      <p:pic>
        <p:nvPicPr>
          <p:cNvPr id="320" name="Picture 5"/>
          <p:cNvPicPr/>
          <p:nvPr/>
        </p:nvPicPr>
        <p:blipFill>
          <a:blip r:embed="rId3"/>
          <a:stretch/>
        </p:blipFill>
        <p:spPr>
          <a:xfrm>
            <a:off x="0" y="5572080"/>
            <a:ext cx="9142920" cy="1284840"/>
          </a:xfrm>
          <a:prstGeom prst="rect">
            <a:avLst/>
          </a:prstGeom>
          <a:ln w="9360">
            <a:noFill/>
          </a:ln>
        </p:spPr>
      </p:pic>
      <p:pic>
        <p:nvPicPr>
          <p:cNvPr id="321" name="Picture 2"/>
          <p:cNvPicPr/>
          <p:nvPr/>
        </p:nvPicPr>
        <p:blipFill>
          <a:blip r:embed="rId4"/>
          <a:stretch/>
        </p:blipFill>
        <p:spPr>
          <a:xfrm>
            <a:off x="7429320" y="428760"/>
            <a:ext cx="1713600" cy="903960"/>
          </a:xfrm>
          <a:prstGeom prst="rect">
            <a:avLst/>
          </a:prstGeom>
          <a:ln w="9360">
            <a:noFill/>
          </a:ln>
        </p:spPr>
      </p:pic>
      <p:pic>
        <p:nvPicPr>
          <p:cNvPr id="322" name="Picture 2"/>
          <p:cNvPicPr/>
          <p:nvPr/>
        </p:nvPicPr>
        <p:blipFill>
          <a:blip r:embed="rId5"/>
          <a:stretch/>
        </p:blipFill>
        <p:spPr>
          <a:xfrm>
            <a:off x="7358040" y="5500800"/>
            <a:ext cx="1570680" cy="837000"/>
          </a:xfrm>
          <a:prstGeom prst="rect">
            <a:avLst/>
          </a:prstGeom>
          <a:ln w="9360">
            <a:noFill/>
          </a:ln>
        </p:spPr>
      </p:pic>
    </p:spTree>
    <p:extLst>
      <p:ext uri="{BB962C8B-B14F-4D97-AF65-F5344CB8AC3E}">
        <p14:creationId xmlns:p14="http://schemas.microsoft.com/office/powerpoint/2010/main" val="74332163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Imagem 3"/>
          <p:cNvPicPr/>
          <p:nvPr/>
        </p:nvPicPr>
        <p:blipFill>
          <a:blip r:embed="rId2"/>
          <a:stretch/>
        </p:blipFill>
        <p:spPr>
          <a:xfrm>
            <a:off x="0" y="0"/>
            <a:ext cx="9142920" cy="952560"/>
          </a:xfrm>
          <a:prstGeom prst="rect">
            <a:avLst/>
          </a:prstGeom>
          <a:ln>
            <a:noFill/>
          </a:ln>
        </p:spPr>
      </p:pic>
      <p:pic>
        <p:nvPicPr>
          <p:cNvPr id="158" name="Picture 5"/>
          <p:cNvPicPr/>
          <p:nvPr/>
        </p:nvPicPr>
        <p:blipFill>
          <a:blip r:embed="rId3"/>
          <a:stretch/>
        </p:blipFill>
        <p:spPr>
          <a:xfrm>
            <a:off x="0" y="5572080"/>
            <a:ext cx="9142920" cy="1284840"/>
          </a:xfrm>
          <a:prstGeom prst="rect">
            <a:avLst/>
          </a:prstGeom>
          <a:ln w="9360">
            <a:noFill/>
          </a:ln>
        </p:spPr>
      </p:pic>
      <p:pic>
        <p:nvPicPr>
          <p:cNvPr id="159" name="Picture 2"/>
          <p:cNvPicPr/>
          <p:nvPr/>
        </p:nvPicPr>
        <p:blipFill>
          <a:blip r:embed="rId4"/>
          <a:stretch/>
        </p:blipFill>
        <p:spPr>
          <a:xfrm>
            <a:off x="7429320" y="428760"/>
            <a:ext cx="1713600" cy="903960"/>
          </a:xfrm>
          <a:prstGeom prst="rect">
            <a:avLst/>
          </a:prstGeom>
          <a:ln w="9360">
            <a:noFill/>
          </a:ln>
        </p:spPr>
      </p:pic>
      <p:pic>
        <p:nvPicPr>
          <p:cNvPr id="160" name="Picture 2"/>
          <p:cNvPicPr/>
          <p:nvPr/>
        </p:nvPicPr>
        <p:blipFill>
          <a:blip r:embed="rId5"/>
          <a:stretch/>
        </p:blipFill>
        <p:spPr>
          <a:xfrm>
            <a:off x="7358040" y="5715000"/>
            <a:ext cx="1570680" cy="837000"/>
          </a:xfrm>
          <a:prstGeom prst="rect">
            <a:avLst/>
          </a:prstGeom>
          <a:ln w="9360">
            <a:noFill/>
          </a:ln>
        </p:spPr>
      </p:pic>
      <p:sp>
        <p:nvSpPr>
          <p:cNvPr id="161" name="CustomShape 1"/>
          <p:cNvSpPr/>
          <p:nvPr/>
        </p:nvSpPr>
        <p:spPr>
          <a:xfrm>
            <a:off x="214200" y="1915920"/>
            <a:ext cx="2570760" cy="3644280"/>
          </a:xfrm>
          <a:prstGeom prst="rect">
            <a:avLst/>
          </a:prstGeom>
          <a:gradFill>
            <a:gsLst>
              <a:gs pos="0">
                <a:srgbClr val="FFFFCC"/>
              </a:gs>
              <a:gs pos="100000">
                <a:srgbClr val="FEFECD"/>
              </a:gs>
            </a:gsLst>
            <a:lin ang="5400000"/>
          </a:gradFill>
          <a:ln w="9360">
            <a:noFill/>
          </a:ln>
        </p:spPr>
        <p:style>
          <a:lnRef idx="0">
            <a:scrgbClr r="0" g="0" b="0"/>
          </a:lnRef>
          <a:fillRef idx="0">
            <a:scrgbClr r="0" g="0" b="0"/>
          </a:fillRef>
          <a:effectRef idx="0">
            <a:scrgbClr r="0" g="0" b="0"/>
          </a:effectRef>
          <a:fontRef idx="minor"/>
        </p:style>
        <p:txBody>
          <a:bodyPr lIns="90000" tIns="46800" rIns="90000" bIns="46800" anchor="ctr"/>
          <a:lstStyle/>
          <a:p>
            <a:r>
              <a:rPr lang="pt-BR" sz="1600" b="1" strike="noStrike" spc="-1">
                <a:solidFill>
                  <a:srgbClr val="0000CC"/>
                </a:solidFill>
                <a:uFill>
                  <a:solidFill>
                    <a:srgbClr val="FFFFFF"/>
                  </a:solidFill>
                </a:uFill>
                <a:latin typeface="Arial"/>
                <a:ea typeface="DejaVu Sans"/>
              </a:rPr>
              <a:t>REGIME GERAL DE PREVIDÊNCIA SOCIAL</a:t>
            </a:r>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r>
              <a:rPr lang="pt-BR" sz="1600" b="0" strike="noStrike" spc="-1">
                <a:solidFill>
                  <a:srgbClr val="0000CC"/>
                </a:solidFill>
                <a:uFill>
                  <a:solidFill>
                    <a:srgbClr val="FFFFFF"/>
                  </a:solidFill>
                </a:uFill>
                <a:latin typeface="Arial"/>
                <a:ea typeface="DejaVu Sans"/>
              </a:rPr>
              <a:t>Obrigatório, nacional, público, sistema de repartição, </a:t>
            </a:r>
            <a:endParaRPr lang="pt-BR" sz="1800" b="0" strike="noStrike" spc="-1">
              <a:solidFill>
                <a:srgbClr val="000000"/>
              </a:solidFill>
              <a:uFill>
                <a:solidFill>
                  <a:srgbClr val="FFFFFF"/>
                </a:solidFill>
              </a:uFill>
              <a:latin typeface="Arial"/>
            </a:endParaRPr>
          </a:p>
          <a:p>
            <a:r>
              <a:rPr lang="pt-BR" sz="1600" b="0" strike="noStrike" spc="-1">
                <a:solidFill>
                  <a:srgbClr val="0000CC"/>
                </a:solidFill>
                <a:uFill>
                  <a:solidFill>
                    <a:srgbClr val="FFFFFF"/>
                  </a:solidFill>
                </a:uFill>
                <a:latin typeface="Arial"/>
                <a:ea typeface="DejaVu Sans"/>
              </a:rPr>
              <a:t>subsídios sociais,</a:t>
            </a:r>
            <a:endParaRPr lang="pt-BR" sz="1800" b="0" strike="noStrike" spc="-1">
              <a:solidFill>
                <a:srgbClr val="000000"/>
              </a:solidFill>
              <a:uFill>
                <a:solidFill>
                  <a:srgbClr val="FFFFFF"/>
                </a:solidFill>
              </a:uFill>
              <a:latin typeface="Arial"/>
            </a:endParaRPr>
          </a:p>
          <a:p>
            <a:r>
              <a:rPr lang="pt-BR" sz="1600" b="0" strike="noStrike" spc="-1">
                <a:solidFill>
                  <a:srgbClr val="0000CC"/>
                </a:solidFill>
                <a:uFill>
                  <a:solidFill>
                    <a:srgbClr val="FFFFFF"/>
                  </a:solidFill>
                </a:uFill>
                <a:latin typeface="Arial"/>
                <a:ea typeface="DejaVu Sans"/>
              </a:rPr>
              <a:t>contribuição definida: teto de R$ 5.645,80.</a:t>
            </a:r>
            <a:endParaRPr lang="pt-BR" sz="1800" b="0" strike="noStrike" spc="-1">
              <a:solidFill>
                <a:srgbClr val="000000"/>
              </a:solidFill>
              <a:uFill>
                <a:solidFill>
                  <a:srgbClr val="FFFFFF"/>
                </a:solidFill>
              </a:uFill>
              <a:latin typeface="Arial"/>
            </a:endParaRPr>
          </a:p>
          <a:p>
            <a:r>
              <a:rPr lang="pt-BR" sz="1600" b="0" strike="noStrike" spc="-1">
                <a:solidFill>
                  <a:srgbClr val="0000CC"/>
                </a:solidFill>
                <a:uFill>
                  <a:solidFill>
                    <a:srgbClr val="FFFFFF"/>
                  </a:solidFill>
                </a:uFill>
                <a:latin typeface="Arial"/>
                <a:ea typeface="DejaVu Sans"/>
              </a:rPr>
              <a:t>Admite Fundo de Previdência Complementar. </a:t>
            </a:r>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r>
              <a:rPr lang="pt-BR" sz="1600" b="0" i="1" strike="noStrike" spc="-1">
                <a:solidFill>
                  <a:srgbClr val="0000CC"/>
                </a:solidFill>
                <a:uFill>
                  <a:solidFill>
                    <a:srgbClr val="FFFFFF"/>
                  </a:solidFill>
                </a:uFill>
                <a:latin typeface="Arial"/>
                <a:ea typeface="DejaVu Sans"/>
              </a:rPr>
              <a:t>Administrado pelo INSS.</a:t>
            </a:r>
            <a:endParaRPr lang="pt-BR" sz="1800" b="0" strike="noStrike" spc="-1">
              <a:solidFill>
                <a:srgbClr val="000000"/>
              </a:solidFill>
              <a:uFill>
                <a:solidFill>
                  <a:srgbClr val="FFFFFF"/>
                </a:solidFill>
              </a:uFill>
              <a:latin typeface="Arial"/>
            </a:endParaRPr>
          </a:p>
          <a:p>
            <a:pPr algn="ctr">
              <a:lnSpc>
                <a:spcPct val="90000"/>
              </a:lnSpc>
            </a:pPr>
            <a:endParaRPr lang="pt-BR" sz="1800" b="0" strike="noStrike" spc="-1">
              <a:solidFill>
                <a:srgbClr val="000000"/>
              </a:solidFill>
              <a:uFill>
                <a:solidFill>
                  <a:srgbClr val="FFFFFF"/>
                </a:solidFill>
              </a:uFill>
              <a:latin typeface="Arial"/>
            </a:endParaRPr>
          </a:p>
        </p:txBody>
      </p:sp>
      <p:sp>
        <p:nvSpPr>
          <p:cNvPr id="162" name="CustomShape 2"/>
          <p:cNvSpPr/>
          <p:nvPr/>
        </p:nvSpPr>
        <p:spPr>
          <a:xfrm>
            <a:off x="1500120" y="642960"/>
            <a:ext cx="5785560"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2800" b="1" strike="noStrike" spc="-1">
                <a:solidFill>
                  <a:srgbClr val="558ED5"/>
                </a:solidFill>
                <a:uFill>
                  <a:solidFill>
                    <a:srgbClr val="FFFFFF"/>
                  </a:solidFill>
                </a:uFill>
                <a:latin typeface="Times New Roman"/>
                <a:ea typeface="DejaVu Sans"/>
              </a:rPr>
              <a:t>ESTRUTURA DO SISTEMA PREVIDENCIÁRIO BRASILEIRO</a:t>
            </a:r>
            <a:endParaRPr lang="pt-BR" sz="1800" b="0" strike="noStrike" spc="-1">
              <a:solidFill>
                <a:srgbClr val="000000"/>
              </a:solidFill>
              <a:uFill>
                <a:solidFill>
                  <a:srgbClr val="FFFFFF"/>
                </a:solidFill>
              </a:uFill>
              <a:latin typeface="Arial"/>
            </a:endParaRPr>
          </a:p>
        </p:txBody>
      </p:sp>
      <p:sp>
        <p:nvSpPr>
          <p:cNvPr id="163" name="CustomShape 3"/>
          <p:cNvSpPr/>
          <p:nvPr/>
        </p:nvSpPr>
        <p:spPr>
          <a:xfrm>
            <a:off x="6215040" y="1855800"/>
            <a:ext cx="2642040" cy="3694680"/>
          </a:xfrm>
          <a:prstGeom prst="rect">
            <a:avLst/>
          </a:prstGeom>
          <a:gradFill>
            <a:gsLst>
              <a:gs pos="0">
                <a:srgbClr val="FFFFCC"/>
              </a:gs>
              <a:gs pos="100000">
                <a:srgbClr val="FEFECD"/>
              </a:gs>
            </a:gsLst>
            <a:lin ang="5400000"/>
          </a:gradFill>
          <a:ln w="9360">
            <a:noFill/>
          </a:ln>
          <a:scene3d>
            <a:camera prst="legacyPerspectiveBottomLeft"/>
            <a:lightRig rig="legacyFlat3" dir="t"/>
          </a:scene3d>
          <a:sp3d extrusionH="887400" prstMaterial="legacyMatte">
            <a:bevelT w="13500" h="13500" prst="angle"/>
            <a:bevelB w="13500" h="13500" prst="angle"/>
            <a:extrusionClr>
              <a:srgbClr val="FFFFCC"/>
            </a:extrusionClr>
          </a:sp3d>
        </p:spPr>
        <p:style>
          <a:lnRef idx="0">
            <a:scrgbClr r="0" g="0" b="0"/>
          </a:lnRef>
          <a:fillRef idx="0">
            <a:scrgbClr r="0" g="0" b="0"/>
          </a:fillRef>
          <a:effectRef idx="0">
            <a:scrgbClr r="0" g="0" b="0"/>
          </a:effectRef>
          <a:fontRef idx="minor"/>
        </p:style>
        <p:txBody>
          <a:bodyPr lIns="90000" tIns="46800" rIns="90000" bIns="46800" anchor="ctr"/>
          <a:lstStyle/>
          <a:p>
            <a:pPr algn="ctr">
              <a:lnSpc>
                <a:spcPct val="80000"/>
              </a:lnSpc>
            </a:pPr>
            <a:r>
              <a:rPr lang="pt-BR" sz="1600" b="1" strike="noStrike" spc="-1">
                <a:solidFill>
                  <a:srgbClr val="0000CC"/>
                </a:solidFill>
                <a:uFill>
                  <a:solidFill>
                    <a:srgbClr val="FFFFFF"/>
                  </a:solidFill>
                </a:uFill>
                <a:latin typeface="Arial"/>
                <a:ea typeface="DejaVu Sans"/>
              </a:rPr>
              <a:t>REGIMES PRÓPRIOS DE PREVIDÊNCIA DOS FUNCIONÁRIOS PÚBLICOS </a:t>
            </a:r>
            <a:endParaRPr lang="pt-BR" sz="1800" b="0" strike="noStrike" spc="-1">
              <a:solidFill>
                <a:srgbClr val="000000"/>
              </a:solidFill>
              <a:uFill>
                <a:solidFill>
                  <a:srgbClr val="FFFFFF"/>
                </a:solidFill>
              </a:uFill>
              <a:latin typeface="Arial"/>
            </a:endParaRPr>
          </a:p>
          <a:p>
            <a:pPr>
              <a:lnSpc>
                <a:spcPct val="100000"/>
              </a:lnSpc>
            </a:pPr>
            <a:endParaRPr lang="pt-BR" sz="1800" b="0" strike="noStrike" spc="-1">
              <a:solidFill>
                <a:srgbClr val="000000"/>
              </a:solidFill>
              <a:uFill>
                <a:solidFill>
                  <a:srgbClr val="FFFFFF"/>
                </a:solidFill>
              </a:uFill>
              <a:latin typeface="Arial"/>
            </a:endParaRPr>
          </a:p>
          <a:p>
            <a:pPr algn="ctr">
              <a:lnSpc>
                <a:spcPct val="90000"/>
              </a:lnSpc>
            </a:pPr>
            <a:r>
              <a:rPr lang="pt-BR" sz="1600" b="0" strike="noStrike" spc="-1">
                <a:solidFill>
                  <a:srgbClr val="0000CC"/>
                </a:solidFill>
                <a:uFill>
                  <a:solidFill>
                    <a:srgbClr val="FFFFFF"/>
                  </a:solidFill>
                </a:uFill>
                <a:latin typeface="Arial"/>
                <a:ea typeface="DejaVu Sans"/>
              </a:rPr>
              <a:t>Obrigatório, público, níveis federal, estadual e municipal,</a:t>
            </a:r>
            <a:endParaRPr lang="pt-BR" sz="1800" b="0" strike="noStrike" spc="-1">
              <a:solidFill>
                <a:srgbClr val="000000"/>
              </a:solidFill>
              <a:uFill>
                <a:solidFill>
                  <a:srgbClr val="FFFFFF"/>
                </a:solidFill>
              </a:uFill>
              <a:latin typeface="Arial"/>
            </a:endParaRPr>
          </a:p>
          <a:p>
            <a:pPr algn="ctr">
              <a:lnSpc>
                <a:spcPct val="70000"/>
              </a:lnSpc>
            </a:pPr>
            <a:r>
              <a:rPr lang="pt-BR" sz="1600" b="0" strike="noStrike" spc="-1">
                <a:solidFill>
                  <a:srgbClr val="0000CC"/>
                </a:solidFill>
                <a:uFill>
                  <a:solidFill>
                    <a:srgbClr val="FFFFFF"/>
                  </a:solidFill>
                </a:uFill>
                <a:latin typeface="Arial"/>
                <a:ea typeface="DejaVu Sans"/>
              </a:rPr>
              <a:t>sistema de repartição,</a:t>
            </a:r>
            <a:endParaRPr lang="pt-BR" sz="1800" b="0" strike="noStrike" spc="-1">
              <a:solidFill>
                <a:srgbClr val="000000"/>
              </a:solidFill>
              <a:uFill>
                <a:solidFill>
                  <a:srgbClr val="FFFFFF"/>
                </a:solidFill>
              </a:uFill>
              <a:latin typeface="Arial"/>
            </a:endParaRPr>
          </a:p>
          <a:p>
            <a:pPr algn="ctr">
              <a:lnSpc>
                <a:spcPct val="100000"/>
              </a:lnSpc>
            </a:pPr>
            <a:r>
              <a:rPr lang="pt-BR" sz="1600" b="0" strike="noStrike" spc="-1">
                <a:solidFill>
                  <a:srgbClr val="0000CC"/>
                </a:solidFill>
                <a:uFill>
                  <a:solidFill>
                    <a:srgbClr val="FFFFFF"/>
                  </a:solidFill>
                </a:uFill>
                <a:latin typeface="Arial"/>
                <a:ea typeface="DejaVu Sans"/>
              </a:rPr>
              <a:t>beneficio definido = última remuneração.</a:t>
            </a:r>
            <a:endParaRPr lang="pt-BR" sz="1800" b="0" strike="noStrike" spc="-1">
              <a:solidFill>
                <a:srgbClr val="000000"/>
              </a:solidFill>
              <a:uFill>
                <a:solidFill>
                  <a:srgbClr val="FFFFFF"/>
                </a:solidFill>
              </a:uFill>
              <a:latin typeface="Arial"/>
            </a:endParaRPr>
          </a:p>
          <a:p>
            <a:pPr algn="ctr">
              <a:lnSpc>
                <a:spcPct val="80000"/>
              </a:lnSpc>
            </a:pPr>
            <a:r>
              <a:rPr lang="pt-BR" sz="1600" b="0" strike="noStrike" spc="-1">
                <a:solidFill>
                  <a:srgbClr val="0000CC"/>
                </a:solidFill>
                <a:uFill>
                  <a:solidFill>
                    <a:srgbClr val="FFFFFF"/>
                  </a:solidFill>
                </a:uFill>
                <a:latin typeface="Arial"/>
                <a:ea typeface="DejaVu Sans"/>
              </a:rPr>
              <a:t>Admite Fundo de Previdência Complementar. </a:t>
            </a:r>
            <a:endParaRPr lang="pt-BR" sz="1800" b="0" strike="noStrike" spc="-1">
              <a:solidFill>
                <a:srgbClr val="000000"/>
              </a:solidFill>
              <a:uFill>
                <a:solidFill>
                  <a:srgbClr val="FFFFFF"/>
                </a:solidFill>
              </a:uFill>
              <a:latin typeface="Arial"/>
            </a:endParaRPr>
          </a:p>
          <a:p>
            <a:pPr algn="ctr">
              <a:lnSpc>
                <a:spcPct val="100000"/>
              </a:lnSpc>
            </a:pPr>
            <a:endParaRPr lang="pt-BR" sz="1800" b="0" strike="noStrike" spc="-1">
              <a:solidFill>
                <a:srgbClr val="000000"/>
              </a:solidFill>
              <a:uFill>
                <a:solidFill>
                  <a:srgbClr val="FFFFFF"/>
                </a:solidFill>
              </a:uFill>
              <a:latin typeface="Arial"/>
            </a:endParaRPr>
          </a:p>
          <a:p>
            <a:pPr algn="ctr">
              <a:lnSpc>
                <a:spcPct val="70000"/>
              </a:lnSpc>
            </a:pPr>
            <a:r>
              <a:rPr lang="pt-BR" sz="1600" b="0" i="1" strike="noStrike" spc="-1">
                <a:solidFill>
                  <a:srgbClr val="0000CC"/>
                </a:solidFill>
                <a:uFill>
                  <a:solidFill>
                    <a:srgbClr val="FFFFFF"/>
                  </a:solidFill>
                </a:uFill>
                <a:latin typeface="Arial"/>
                <a:ea typeface="DejaVu Sans"/>
              </a:rPr>
              <a:t>Administrado pelos respectivos Governos.</a:t>
            </a:r>
            <a:endParaRPr lang="pt-BR" sz="1800" b="0" strike="noStrike" spc="-1">
              <a:solidFill>
                <a:srgbClr val="000000"/>
              </a:solidFill>
              <a:uFill>
                <a:solidFill>
                  <a:srgbClr val="FFFFFF"/>
                </a:solidFill>
              </a:uFill>
              <a:latin typeface="Arial"/>
            </a:endParaRPr>
          </a:p>
          <a:p>
            <a:pPr algn="ctr">
              <a:lnSpc>
                <a:spcPct val="90000"/>
              </a:lnSpc>
            </a:pPr>
            <a:endParaRPr lang="pt-BR" sz="1800" b="0" strike="noStrike" spc="-1">
              <a:solidFill>
                <a:srgbClr val="000000"/>
              </a:solidFill>
              <a:uFill>
                <a:solidFill>
                  <a:srgbClr val="FFFFFF"/>
                </a:solidFill>
              </a:uFill>
              <a:latin typeface="Arial"/>
            </a:endParaRPr>
          </a:p>
        </p:txBody>
      </p:sp>
      <p:sp>
        <p:nvSpPr>
          <p:cNvPr id="164" name="CustomShape 4"/>
          <p:cNvSpPr/>
          <p:nvPr/>
        </p:nvSpPr>
        <p:spPr>
          <a:xfrm>
            <a:off x="3143160" y="1874880"/>
            <a:ext cx="2570760" cy="3780000"/>
          </a:xfrm>
          <a:prstGeom prst="rect">
            <a:avLst/>
          </a:prstGeom>
          <a:gradFill>
            <a:gsLst>
              <a:gs pos="0">
                <a:srgbClr val="FFFFCC"/>
              </a:gs>
              <a:gs pos="100000">
                <a:srgbClr val="FEFECD"/>
              </a:gs>
            </a:gsLst>
            <a:lin ang="5400000"/>
          </a:gradFill>
          <a:ln w="9360">
            <a:noFill/>
          </a:ln>
          <a:scene3d>
            <a:camera prst="legacyPerspectiveBottomLeft"/>
            <a:lightRig rig="legacyFlat3" dir="t"/>
          </a:scene3d>
          <a:sp3d extrusionH="887400" prstMaterial="legacyMatte">
            <a:bevelT w="13500" h="13500" prst="angle"/>
            <a:bevelB w="13500" h="13500" prst="angle"/>
            <a:extrusionClr>
              <a:srgbClr val="FFFFCC"/>
            </a:extrusionClr>
          </a:sp3d>
        </p:spPr>
        <p:style>
          <a:lnRef idx="0">
            <a:scrgbClr r="0" g="0" b="0"/>
          </a:lnRef>
          <a:fillRef idx="0">
            <a:scrgbClr r="0" g="0" b="0"/>
          </a:fillRef>
          <a:effectRef idx="0">
            <a:scrgbClr r="0" g="0" b="0"/>
          </a:effectRef>
          <a:fontRef idx="minor"/>
        </p:style>
        <p:txBody>
          <a:bodyPr lIns="90000" tIns="46800" rIns="90000" bIns="46800" anchor="ctr"/>
          <a:lstStyle/>
          <a:p>
            <a:pPr algn="ctr">
              <a:lnSpc>
                <a:spcPct val="90000"/>
              </a:lnSpc>
              <a:spcBef>
                <a:spcPts val="751"/>
              </a:spcBef>
            </a:pPr>
            <a:r>
              <a:rPr lang="pt-BR" sz="1600" b="1" strike="noStrike" spc="-1">
                <a:solidFill>
                  <a:srgbClr val="0000CC"/>
                </a:solidFill>
                <a:uFill>
                  <a:solidFill>
                    <a:srgbClr val="FFFFFF"/>
                  </a:solidFill>
                </a:uFill>
                <a:latin typeface="Arial"/>
                <a:ea typeface="DejaVu Sans"/>
              </a:rPr>
              <a:t>REGIME DE PREVIDÊNCIA DOS MILITARES FEDERAIS</a:t>
            </a:r>
            <a:endParaRPr lang="pt-BR" sz="1800" b="0" strike="noStrike" spc="-1">
              <a:solidFill>
                <a:srgbClr val="000000"/>
              </a:solidFill>
              <a:uFill>
                <a:solidFill>
                  <a:srgbClr val="FFFFFF"/>
                </a:solidFill>
              </a:uFill>
              <a:latin typeface="Arial"/>
            </a:endParaRPr>
          </a:p>
          <a:p>
            <a:pPr algn="ctr">
              <a:lnSpc>
                <a:spcPct val="100000"/>
              </a:lnSpc>
              <a:spcBef>
                <a:spcPts val="187"/>
              </a:spcBef>
            </a:pPr>
            <a:endParaRPr lang="pt-BR" sz="1800" b="0" strike="noStrike" spc="-1">
              <a:solidFill>
                <a:srgbClr val="000000"/>
              </a:solidFill>
              <a:uFill>
                <a:solidFill>
                  <a:srgbClr val="FFFFFF"/>
                </a:solidFill>
              </a:uFill>
              <a:latin typeface="Arial"/>
            </a:endParaRPr>
          </a:p>
          <a:p>
            <a:pPr algn="ctr">
              <a:lnSpc>
                <a:spcPct val="90000"/>
              </a:lnSpc>
              <a:spcBef>
                <a:spcPts val="751"/>
              </a:spcBef>
            </a:pPr>
            <a:r>
              <a:rPr lang="pt-BR" sz="1600" b="0" strike="noStrike" spc="-1">
                <a:solidFill>
                  <a:srgbClr val="0000CC"/>
                </a:solidFill>
                <a:uFill>
                  <a:solidFill>
                    <a:srgbClr val="FFFFFF"/>
                  </a:solidFill>
                </a:uFill>
                <a:latin typeface="Arial"/>
                <a:ea typeface="DejaVu Sans"/>
              </a:rPr>
              <a:t>Obrigatório, público, nível federal, sistema de repartição, benefício definido = última remuneração com promoção para uma patente acima daquela em que se dá a disponibilidade. </a:t>
            </a:r>
            <a:endParaRPr lang="pt-BR" sz="1800" b="0" strike="noStrike" spc="-1">
              <a:solidFill>
                <a:srgbClr val="000000"/>
              </a:solidFill>
              <a:uFill>
                <a:solidFill>
                  <a:srgbClr val="FFFFFF"/>
                </a:solidFill>
              </a:uFill>
              <a:latin typeface="Arial"/>
            </a:endParaRPr>
          </a:p>
          <a:p>
            <a:pPr algn="ctr">
              <a:lnSpc>
                <a:spcPct val="100000"/>
              </a:lnSpc>
              <a:spcBef>
                <a:spcPts val="187"/>
              </a:spcBef>
            </a:pPr>
            <a:endParaRPr lang="pt-BR" sz="1800" b="0" strike="noStrike" spc="-1">
              <a:solidFill>
                <a:srgbClr val="000000"/>
              </a:solidFill>
              <a:uFill>
                <a:solidFill>
                  <a:srgbClr val="FFFFFF"/>
                </a:solidFill>
              </a:uFill>
              <a:latin typeface="Arial"/>
            </a:endParaRPr>
          </a:p>
          <a:p>
            <a:pPr algn="ctr">
              <a:lnSpc>
                <a:spcPct val="100000"/>
              </a:lnSpc>
              <a:spcBef>
                <a:spcPts val="751"/>
              </a:spcBef>
            </a:pPr>
            <a:r>
              <a:rPr lang="pt-BR" sz="1600" b="0" i="1" strike="noStrike" spc="-1">
                <a:solidFill>
                  <a:srgbClr val="0000CC"/>
                </a:solidFill>
                <a:uFill>
                  <a:solidFill>
                    <a:srgbClr val="FFFFFF"/>
                  </a:solidFill>
                </a:uFill>
                <a:latin typeface="Arial"/>
                <a:ea typeface="DejaVu Sans"/>
              </a:rPr>
              <a:t>Administrado pelo Governo Federal.</a:t>
            </a:r>
            <a:endParaRPr lang="pt-BR" sz="1800" b="0" strike="noStrike" spc="-1">
              <a:solidFill>
                <a:srgbClr val="000000"/>
              </a:solidFill>
              <a:uFill>
                <a:solidFill>
                  <a:srgbClr val="FFFFFF"/>
                </a:solidFill>
              </a:uFill>
              <a:latin typeface="Arial"/>
            </a:endParaRPr>
          </a:p>
          <a:p>
            <a:pPr algn="ctr">
              <a:lnSpc>
                <a:spcPct val="90000"/>
              </a:lnSpc>
            </a:pPr>
            <a:endParaRPr lang="pt-B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ustomShape 1"/>
          <p:cNvSpPr/>
          <p:nvPr/>
        </p:nvSpPr>
        <p:spPr>
          <a:xfrm>
            <a:off x="428760" y="1571760"/>
            <a:ext cx="8228520" cy="3499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r>
              <a:rPr lang="pt-BR" sz="4400" b="1" strike="noStrike" spc="-1">
                <a:solidFill>
                  <a:srgbClr val="FF0000"/>
                </a:solidFill>
                <a:uFill>
                  <a:solidFill>
                    <a:srgbClr val="FFFFFF"/>
                  </a:solidFill>
                </a:uFill>
                <a:latin typeface="Calibri"/>
                <a:ea typeface="DejaVu Sans"/>
              </a:rPr>
              <a:t>Obrigado!</a:t>
            </a:r>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r>
              <a:rPr lang="pt-BR" sz="3600" b="1" strike="noStrike" spc="-1">
                <a:solidFill>
                  <a:srgbClr val="558ED5"/>
                </a:solidFill>
                <a:uFill>
                  <a:solidFill>
                    <a:srgbClr val="FFFFFF"/>
                  </a:solidFill>
                </a:uFill>
                <a:latin typeface="Calibri"/>
                <a:ea typeface="DejaVu Sans"/>
              </a:rPr>
              <a:t>Alberto Rangel – Receita Federal Maringá</a:t>
            </a:r>
            <a:endParaRPr lang="pt-BR" sz="1800" b="0" strike="noStrike" spc="-1">
              <a:solidFill>
                <a:srgbClr val="000000"/>
              </a:solidFill>
              <a:uFill>
                <a:solidFill>
                  <a:srgbClr val="FFFFFF"/>
                </a:solidFill>
              </a:uFill>
              <a:latin typeface="Arial"/>
            </a:endParaRPr>
          </a:p>
          <a:p>
            <a:r>
              <a:rPr lang="pt-BR" sz="3600" b="1" strike="noStrike" spc="-1">
                <a:solidFill>
                  <a:srgbClr val="558ED5"/>
                </a:solidFill>
                <a:uFill>
                  <a:solidFill>
                    <a:srgbClr val="FFFFFF"/>
                  </a:solidFill>
                </a:uFill>
                <a:latin typeface="Calibri"/>
                <a:ea typeface="DejaVu Sans"/>
              </a:rPr>
              <a:t>Deomar Adriano Gmach – INSS – Maringá</a:t>
            </a:r>
            <a:endParaRPr lang="pt-BR" sz="1800" b="0" strike="noStrike" spc="-1">
              <a:solidFill>
                <a:srgbClr val="000000"/>
              </a:solidFill>
              <a:uFill>
                <a:solidFill>
                  <a:srgbClr val="FFFFFF"/>
                </a:solidFill>
              </a:uFill>
              <a:latin typeface="Arial"/>
            </a:endParaRPr>
          </a:p>
          <a:p>
            <a:endParaRPr lang="pt-BR" sz="1800" b="0" strike="noStrike" spc="-1">
              <a:solidFill>
                <a:srgbClr val="000000"/>
              </a:solidFill>
              <a:uFill>
                <a:solidFill>
                  <a:srgbClr val="FFFFFF"/>
                </a:solidFill>
              </a:uFill>
              <a:latin typeface="Arial"/>
            </a:endParaRPr>
          </a:p>
          <a:p>
            <a:pPr algn="ctr">
              <a:lnSpc>
                <a:spcPct val="100000"/>
              </a:lnSpc>
              <a:spcBef>
                <a:spcPts val="1100"/>
              </a:spcBef>
            </a:pPr>
            <a:endParaRPr lang="pt-BR" sz="1800" b="0" strike="noStrike" spc="-1">
              <a:solidFill>
                <a:srgbClr val="000000"/>
              </a:solidFill>
              <a:uFill>
                <a:solidFill>
                  <a:srgbClr val="FFFFFF"/>
                </a:solidFill>
              </a:uFill>
              <a:latin typeface="Arial"/>
            </a:endParaRPr>
          </a:p>
        </p:txBody>
      </p:sp>
      <p:pic>
        <p:nvPicPr>
          <p:cNvPr id="325" name="Imagem 3"/>
          <p:cNvPicPr/>
          <p:nvPr/>
        </p:nvPicPr>
        <p:blipFill>
          <a:blip r:embed="rId2"/>
          <a:stretch/>
        </p:blipFill>
        <p:spPr>
          <a:xfrm>
            <a:off x="0" y="0"/>
            <a:ext cx="9142920" cy="952560"/>
          </a:xfrm>
          <a:prstGeom prst="rect">
            <a:avLst/>
          </a:prstGeom>
          <a:ln>
            <a:noFill/>
          </a:ln>
        </p:spPr>
      </p:pic>
      <p:pic>
        <p:nvPicPr>
          <p:cNvPr id="326" name="Picture 5"/>
          <p:cNvPicPr/>
          <p:nvPr/>
        </p:nvPicPr>
        <p:blipFill>
          <a:blip r:embed="rId3"/>
          <a:stretch/>
        </p:blipFill>
        <p:spPr>
          <a:xfrm>
            <a:off x="0" y="5572080"/>
            <a:ext cx="9142920" cy="1284840"/>
          </a:xfrm>
          <a:prstGeom prst="rect">
            <a:avLst/>
          </a:prstGeom>
          <a:ln w="9360">
            <a:noFill/>
          </a:ln>
        </p:spPr>
      </p:pic>
      <p:pic>
        <p:nvPicPr>
          <p:cNvPr id="327" name="Picture 2"/>
          <p:cNvPicPr/>
          <p:nvPr/>
        </p:nvPicPr>
        <p:blipFill>
          <a:blip r:embed="rId4"/>
          <a:stretch/>
        </p:blipFill>
        <p:spPr>
          <a:xfrm>
            <a:off x="7429320" y="428760"/>
            <a:ext cx="1713600" cy="903960"/>
          </a:xfrm>
          <a:prstGeom prst="rect">
            <a:avLst/>
          </a:prstGeom>
          <a:ln w="9360">
            <a:noFill/>
          </a:ln>
        </p:spPr>
      </p:pic>
      <p:pic>
        <p:nvPicPr>
          <p:cNvPr id="328"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1"/>
          <p:cNvSpPr/>
          <p:nvPr/>
        </p:nvSpPr>
        <p:spPr>
          <a:xfrm>
            <a:off x="571320" y="1071720"/>
            <a:ext cx="8228520"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pic>
        <p:nvPicPr>
          <p:cNvPr id="166" name="Imagem 3"/>
          <p:cNvPicPr/>
          <p:nvPr/>
        </p:nvPicPr>
        <p:blipFill>
          <a:blip r:embed="rId2"/>
          <a:stretch/>
        </p:blipFill>
        <p:spPr>
          <a:xfrm>
            <a:off x="0" y="0"/>
            <a:ext cx="9142920" cy="952560"/>
          </a:xfrm>
          <a:prstGeom prst="rect">
            <a:avLst/>
          </a:prstGeom>
          <a:ln>
            <a:noFill/>
          </a:ln>
        </p:spPr>
      </p:pic>
      <p:pic>
        <p:nvPicPr>
          <p:cNvPr id="167" name="Picture 5"/>
          <p:cNvPicPr/>
          <p:nvPr/>
        </p:nvPicPr>
        <p:blipFill>
          <a:blip r:embed="rId3"/>
          <a:stretch/>
        </p:blipFill>
        <p:spPr>
          <a:xfrm>
            <a:off x="0" y="5572080"/>
            <a:ext cx="9142920" cy="1284840"/>
          </a:xfrm>
          <a:prstGeom prst="rect">
            <a:avLst/>
          </a:prstGeom>
          <a:ln w="9360">
            <a:noFill/>
          </a:ln>
        </p:spPr>
      </p:pic>
      <p:pic>
        <p:nvPicPr>
          <p:cNvPr id="168" name="Picture 2"/>
          <p:cNvPicPr/>
          <p:nvPr/>
        </p:nvPicPr>
        <p:blipFill>
          <a:blip r:embed="rId4"/>
          <a:stretch/>
        </p:blipFill>
        <p:spPr>
          <a:xfrm>
            <a:off x="7429320" y="428760"/>
            <a:ext cx="1713600" cy="903960"/>
          </a:xfrm>
          <a:prstGeom prst="rect">
            <a:avLst/>
          </a:prstGeom>
          <a:ln w="9360">
            <a:noFill/>
          </a:ln>
        </p:spPr>
      </p:pic>
      <p:pic>
        <p:nvPicPr>
          <p:cNvPr id="169" name="Picture 2"/>
          <p:cNvPicPr/>
          <p:nvPr/>
        </p:nvPicPr>
        <p:blipFill>
          <a:blip r:embed="rId5"/>
          <a:stretch/>
        </p:blipFill>
        <p:spPr>
          <a:xfrm>
            <a:off x="7358040" y="5500800"/>
            <a:ext cx="1570680" cy="837000"/>
          </a:xfrm>
          <a:prstGeom prst="rect">
            <a:avLst/>
          </a:prstGeom>
          <a:ln w="9360">
            <a:noFill/>
          </a:ln>
        </p:spPr>
      </p:pic>
      <p:sp>
        <p:nvSpPr>
          <p:cNvPr id="170" name="CustomShape 2"/>
          <p:cNvSpPr/>
          <p:nvPr/>
        </p:nvSpPr>
        <p:spPr>
          <a:xfrm>
            <a:off x="457200" y="2393280"/>
            <a:ext cx="8228520" cy="292788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marL="343080" indent="-332280" algn="ctr">
              <a:lnSpc>
                <a:spcPct val="100000"/>
              </a:lnSpc>
              <a:spcBef>
                <a:spcPts val="901"/>
              </a:spcBef>
            </a:pPr>
            <a:endParaRPr lang="pt-BR" sz="1800" b="0" strike="noStrike" spc="-1" dirty="0">
              <a:solidFill>
                <a:srgbClr val="000000"/>
              </a:solidFill>
              <a:uFill>
                <a:solidFill>
                  <a:srgbClr val="FFFFFF"/>
                </a:solidFill>
              </a:uFill>
              <a:latin typeface="Arial"/>
            </a:endParaRPr>
          </a:p>
          <a:p>
            <a:pPr marL="343080" indent="-332280" algn="just">
              <a:lnSpc>
                <a:spcPct val="100000"/>
              </a:lnSpc>
            </a:pPr>
            <a:r>
              <a:rPr lang="pt-BR" sz="2800" b="0" strike="noStrike" spc="-1" dirty="0">
                <a:solidFill>
                  <a:srgbClr val="0000FF"/>
                </a:solidFill>
                <a:uFill>
                  <a:solidFill>
                    <a:srgbClr val="FFFFFF"/>
                  </a:solidFill>
                </a:uFill>
                <a:latin typeface="Calibri"/>
                <a:ea typeface="DejaVu Sans"/>
              </a:rPr>
              <a:t>	Os </a:t>
            </a:r>
            <a:r>
              <a:rPr lang="pt-BR" sz="2800" b="0" strike="noStrike" spc="-1" dirty="0">
                <a:solidFill>
                  <a:srgbClr val="FF0000"/>
                </a:solidFill>
                <a:uFill>
                  <a:solidFill>
                    <a:srgbClr val="FFFFFF"/>
                  </a:solidFill>
                </a:uFill>
                <a:latin typeface="Calibri"/>
                <a:ea typeface="DejaVu Sans"/>
              </a:rPr>
              <a:t>segurados obrigatórios</a:t>
            </a:r>
            <a:r>
              <a:rPr lang="pt-BR" sz="2800" b="0" strike="noStrike" spc="-1" dirty="0">
                <a:solidFill>
                  <a:srgbClr val="0000FF"/>
                </a:solidFill>
                <a:uFill>
                  <a:solidFill>
                    <a:srgbClr val="FFFFFF"/>
                  </a:solidFill>
                </a:uFill>
                <a:latin typeface="Calibri"/>
                <a:ea typeface="DejaVu Sans"/>
              </a:rPr>
              <a:t> são todos os trabalhadores urbanos e rurais que exercem </a:t>
            </a:r>
            <a:r>
              <a:rPr lang="pt-BR" sz="2800" b="0" strike="noStrike" spc="-1" dirty="0">
                <a:solidFill>
                  <a:srgbClr val="FF3300"/>
                </a:solidFill>
                <a:uFill>
                  <a:solidFill>
                    <a:srgbClr val="FFFFFF"/>
                  </a:solidFill>
                </a:uFill>
                <a:latin typeface="Calibri"/>
                <a:ea typeface="DejaVu Sans"/>
              </a:rPr>
              <a:t>atividades remuneradas</a:t>
            </a:r>
            <a:r>
              <a:rPr lang="pt-BR" sz="2800" b="0" strike="noStrike" spc="-1" dirty="0">
                <a:solidFill>
                  <a:srgbClr val="0000FF"/>
                </a:solidFill>
                <a:uFill>
                  <a:solidFill>
                    <a:srgbClr val="FFFFFF"/>
                  </a:solidFill>
                </a:uFill>
                <a:latin typeface="Calibri"/>
                <a:ea typeface="DejaVu Sans"/>
              </a:rPr>
              <a:t> não sujeitas a regime próprio de previdência social. </a:t>
            </a:r>
            <a:endParaRPr lang="pt-B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CustomShape 1"/>
          <p:cNvSpPr/>
          <p:nvPr/>
        </p:nvSpPr>
        <p:spPr>
          <a:xfrm>
            <a:off x="500040" y="1000080"/>
            <a:ext cx="7071120"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a:solidFill>
                  <a:srgbClr val="558ED5"/>
                </a:solidFill>
                <a:uFill>
                  <a:solidFill>
                    <a:srgbClr val="FFFFFF"/>
                  </a:solidFill>
                </a:uFill>
                <a:latin typeface="Calibri"/>
                <a:ea typeface="DejaVu Sans"/>
              </a:rPr>
              <a:t>QUEM SÃO OS SEGURADOS OBRIGATÓRIOS?</a:t>
            </a:r>
            <a:endParaRPr lang="pt-BR" sz="1800" b="0" strike="noStrike" spc="-1">
              <a:solidFill>
                <a:srgbClr val="000000"/>
              </a:solidFill>
              <a:uFill>
                <a:solidFill>
                  <a:srgbClr val="FFFFFF"/>
                </a:solidFill>
              </a:uFill>
              <a:latin typeface="Arial"/>
            </a:endParaRPr>
          </a:p>
        </p:txBody>
      </p:sp>
      <p:sp>
        <p:nvSpPr>
          <p:cNvPr id="172" name="CustomShape 2"/>
          <p:cNvSpPr/>
          <p:nvPr/>
        </p:nvSpPr>
        <p:spPr>
          <a:xfrm>
            <a:off x="457200" y="1714320"/>
            <a:ext cx="8228520" cy="4410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289"/>
              </a:spcBef>
            </a:pPr>
            <a:r>
              <a:rPr lang="pt-BR" sz="2400" b="1" strike="noStrike" spc="-1">
                <a:solidFill>
                  <a:srgbClr val="000000"/>
                </a:solidFill>
                <a:uFill>
                  <a:solidFill>
                    <a:srgbClr val="FFFFFF"/>
                  </a:solidFill>
                </a:uFill>
                <a:latin typeface="Calibri"/>
                <a:ea typeface="DejaVu Sans"/>
              </a:rPr>
              <a:t>São eles: </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Empregados;</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Empregados domésticos;</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Trabalhadores avulsos;</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Contribuintes individuais (autônomos e empresários);</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Segurados especial.</a:t>
            </a:r>
            <a:endParaRPr lang="pt-BR" sz="1800" b="0" strike="noStrike" spc="-1">
              <a:solidFill>
                <a:srgbClr val="000000"/>
              </a:solidFill>
              <a:uFill>
                <a:solidFill>
                  <a:srgbClr val="FFFFFF"/>
                </a:solidFill>
              </a:uFill>
              <a:latin typeface="Arial"/>
            </a:endParaRPr>
          </a:p>
          <a:p>
            <a:pPr marL="733320" lvl="1" indent="-275040">
              <a:lnSpc>
                <a:spcPct val="90000"/>
              </a:lnSpc>
              <a:spcBef>
                <a:spcPts val="799"/>
              </a:spcBef>
              <a:buClr>
                <a:srgbClr val="006600"/>
              </a:buClr>
              <a:buFont typeface="Arial Narrow"/>
              <a:buChar char="–"/>
            </a:pPr>
            <a:r>
              <a:rPr lang="pt-BR" sz="2400" b="0" strike="noStrike" spc="-1">
                <a:solidFill>
                  <a:srgbClr val="000000"/>
                </a:solidFill>
                <a:uFill>
                  <a:solidFill>
                    <a:srgbClr val="FFFFFF"/>
                  </a:solidFill>
                </a:uFill>
                <a:latin typeface="Calibri"/>
                <a:ea typeface="DejaVu Sans"/>
              </a:rPr>
              <a:t>Micro Empreendedor Individual - MEI</a:t>
            </a:r>
            <a:endParaRPr lang="pt-BR" sz="1800" b="0" strike="noStrike" spc="-1">
              <a:solidFill>
                <a:srgbClr val="000000"/>
              </a:solidFill>
              <a:uFill>
                <a:solidFill>
                  <a:srgbClr val="FFFFFF"/>
                </a:solidFill>
              </a:uFill>
              <a:latin typeface="Arial"/>
            </a:endParaRPr>
          </a:p>
          <a:p>
            <a:pPr marL="333360" indent="-324360" algn="just">
              <a:lnSpc>
                <a:spcPct val="90000"/>
              </a:lnSpc>
              <a:spcBef>
                <a:spcPts val="479"/>
              </a:spcBef>
            </a:pPr>
            <a:endParaRPr lang="pt-BR" sz="1800" b="0" strike="noStrike" spc="-1">
              <a:solidFill>
                <a:srgbClr val="000000"/>
              </a:solidFill>
              <a:uFill>
                <a:solidFill>
                  <a:srgbClr val="FFFFFF"/>
                </a:solidFill>
              </a:uFill>
              <a:latin typeface="Arial"/>
            </a:endParaRPr>
          </a:p>
          <a:p>
            <a:pPr marL="333360" indent="-324360" algn="just">
              <a:lnSpc>
                <a:spcPct val="90000"/>
              </a:lnSpc>
              <a:spcBef>
                <a:spcPts val="479"/>
              </a:spcBef>
            </a:pPr>
            <a:r>
              <a:rPr lang="pt-BR" sz="2400" b="0" strike="noStrike" spc="-1">
                <a:solidFill>
                  <a:srgbClr val="0000FF"/>
                </a:solidFill>
                <a:uFill>
                  <a:solidFill>
                    <a:srgbClr val="FFFFFF"/>
                  </a:solidFill>
                </a:uFill>
                <a:latin typeface="Calibri"/>
                <a:ea typeface="DejaVu Sans"/>
              </a:rPr>
              <a:t>** Existe, ainda, a categoria de </a:t>
            </a:r>
            <a:r>
              <a:rPr lang="pt-BR" sz="2400" b="0" strike="noStrike" spc="-1">
                <a:solidFill>
                  <a:srgbClr val="FF0000"/>
                </a:solidFill>
                <a:uFill>
                  <a:solidFill>
                    <a:srgbClr val="FFFFFF"/>
                  </a:solidFill>
                </a:uFill>
                <a:latin typeface="Calibri"/>
                <a:ea typeface="DejaVu Sans"/>
              </a:rPr>
              <a:t>segurados facultativos. </a:t>
            </a:r>
            <a:endParaRPr lang="pt-BR" sz="1800" b="0" strike="noStrike" spc="-1">
              <a:solidFill>
                <a:srgbClr val="000000"/>
              </a:solidFill>
              <a:uFill>
                <a:solidFill>
                  <a:srgbClr val="FFFFFF"/>
                </a:solidFill>
              </a:uFill>
              <a:latin typeface="Arial"/>
            </a:endParaRPr>
          </a:p>
          <a:p>
            <a:pPr marL="343080" indent="-342000">
              <a:lnSpc>
                <a:spcPct val="100000"/>
              </a:lnSpc>
              <a:spcBef>
                <a:spcPts val="479"/>
              </a:spcBef>
            </a:pPr>
            <a:endParaRPr lang="pt-BR" sz="1800" b="0" strike="noStrike" spc="-1">
              <a:solidFill>
                <a:srgbClr val="000000"/>
              </a:solidFill>
              <a:uFill>
                <a:solidFill>
                  <a:srgbClr val="FFFFFF"/>
                </a:solidFill>
              </a:uFill>
              <a:latin typeface="Arial"/>
            </a:endParaRPr>
          </a:p>
        </p:txBody>
      </p:sp>
      <p:pic>
        <p:nvPicPr>
          <p:cNvPr id="173" name="Imagem 3"/>
          <p:cNvPicPr/>
          <p:nvPr/>
        </p:nvPicPr>
        <p:blipFill>
          <a:blip r:embed="rId2"/>
          <a:stretch/>
        </p:blipFill>
        <p:spPr>
          <a:xfrm>
            <a:off x="0" y="0"/>
            <a:ext cx="9142920" cy="952560"/>
          </a:xfrm>
          <a:prstGeom prst="rect">
            <a:avLst/>
          </a:prstGeom>
          <a:ln>
            <a:noFill/>
          </a:ln>
        </p:spPr>
      </p:pic>
      <p:pic>
        <p:nvPicPr>
          <p:cNvPr id="174" name="Picture 5"/>
          <p:cNvPicPr/>
          <p:nvPr/>
        </p:nvPicPr>
        <p:blipFill>
          <a:blip r:embed="rId3"/>
          <a:stretch/>
        </p:blipFill>
        <p:spPr>
          <a:xfrm>
            <a:off x="0" y="5572080"/>
            <a:ext cx="9142920" cy="1284840"/>
          </a:xfrm>
          <a:prstGeom prst="rect">
            <a:avLst/>
          </a:prstGeom>
          <a:ln w="9360">
            <a:noFill/>
          </a:ln>
        </p:spPr>
      </p:pic>
      <p:pic>
        <p:nvPicPr>
          <p:cNvPr id="175" name="Picture 2"/>
          <p:cNvPicPr/>
          <p:nvPr/>
        </p:nvPicPr>
        <p:blipFill>
          <a:blip r:embed="rId4"/>
          <a:stretch/>
        </p:blipFill>
        <p:spPr>
          <a:xfrm>
            <a:off x="7429320" y="428760"/>
            <a:ext cx="1713600" cy="903960"/>
          </a:xfrm>
          <a:prstGeom prst="rect">
            <a:avLst/>
          </a:prstGeom>
          <a:ln w="9360">
            <a:noFill/>
          </a:ln>
        </p:spPr>
      </p:pic>
      <p:pic>
        <p:nvPicPr>
          <p:cNvPr id="176"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ustomShape 1"/>
          <p:cNvSpPr/>
          <p:nvPr/>
        </p:nvSpPr>
        <p:spPr>
          <a:xfrm>
            <a:off x="457199" y="928800"/>
            <a:ext cx="8065363" cy="114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pic>
        <p:nvPicPr>
          <p:cNvPr id="178" name="Imagem 3"/>
          <p:cNvPicPr/>
          <p:nvPr/>
        </p:nvPicPr>
        <p:blipFill>
          <a:blip r:embed="rId2"/>
          <a:stretch/>
        </p:blipFill>
        <p:spPr>
          <a:xfrm>
            <a:off x="0" y="0"/>
            <a:ext cx="9142920" cy="952560"/>
          </a:xfrm>
          <a:prstGeom prst="rect">
            <a:avLst/>
          </a:prstGeom>
          <a:ln>
            <a:noFill/>
          </a:ln>
        </p:spPr>
      </p:pic>
      <p:pic>
        <p:nvPicPr>
          <p:cNvPr id="179" name="Picture 5"/>
          <p:cNvPicPr/>
          <p:nvPr/>
        </p:nvPicPr>
        <p:blipFill>
          <a:blip r:embed="rId3"/>
          <a:stretch/>
        </p:blipFill>
        <p:spPr>
          <a:xfrm>
            <a:off x="0" y="5572080"/>
            <a:ext cx="9142920" cy="1284840"/>
          </a:xfrm>
          <a:prstGeom prst="rect">
            <a:avLst/>
          </a:prstGeom>
          <a:ln w="9360">
            <a:noFill/>
          </a:ln>
        </p:spPr>
      </p:pic>
      <p:pic>
        <p:nvPicPr>
          <p:cNvPr id="180" name="Picture 2"/>
          <p:cNvPicPr/>
          <p:nvPr/>
        </p:nvPicPr>
        <p:blipFill>
          <a:blip r:embed="rId4"/>
          <a:stretch/>
        </p:blipFill>
        <p:spPr>
          <a:xfrm>
            <a:off x="7429320" y="428760"/>
            <a:ext cx="1713600" cy="903960"/>
          </a:xfrm>
          <a:prstGeom prst="rect">
            <a:avLst/>
          </a:prstGeom>
          <a:ln w="9360">
            <a:noFill/>
          </a:ln>
        </p:spPr>
      </p:pic>
      <p:sp>
        <p:nvSpPr>
          <p:cNvPr id="181" name="CustomShape 2"/>
          <p:cNvSpPr/>
          <p:nvPr/>
        </p:nvSpPr>
        <p:spPr>
          <a:xfrm>
            <a:off x="457200" y="2000160"/>
            <a:ext cx="8228520" cy="412488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641"/>
              </a:spcBef>
            </a:pPr>
            <a:r>
              <a:rPr lang="pt-BR" sz="3200" b="1" strike="noStrike" spc="-1" dirty="0">
                <a:solidFill>
                  <a:srgbClr val="000000"/>
                </a:solidFill>
                <a:uFill>
                  <a:solidFill>
                    <a:srgbClr val="FFFFFF"/>
                  </a:solidFill>
                </a:uFill>
                <a:latin typeface="Calibri"/>
                <a:ea typeface="DejaVu Sans"/>
              </a:rPr>
              <a:t>1 - EMPREGADO: </a:t>
            </a:r>
            <a:endParaRPr lang="pt-BR" sz="1800" b="0" strike="noStrike" spc="-1" dirty="0">
              <a:solidFill>
                <a:srgbClr val="000000"/>
              </a:solidFill>
              <a:uFill>
                <a:solidFill>
                  <a:srgbClr val="FFFFFF"/>
                </a:solidFill>
              </a:uFill>
              <a:latin typeface="Arial"/>
            </a:endParaRPr>
          </a:p>
          <a:p>
            <a:pPr marL="733320" lvl="1" indent="-275040" algn="just">
              <a:lnSpc>
                <a:spcPct val="90000"/>
              </a:lnSpc>
              <a:spcBef>
                <a:spcPts val="799"/>
              </a:spcBef>
              <a:buClr>
                <a:srgbClr val="006600"/>
              </a:buClr>
              <a:buFont typeface="Arial Narrow"/>
              <a:buChar char="–"/>
            </a:pPr>
            <a:r>
              <a:rPr lang="pt-BR" sz="2600" b="0" strike="noStrike" spc="-1" dirty="0">
                <a:solidFill>
                  <a:srgbClr val="000000"/>
                </a:solidFill>
                <a:uFill>
                  <a:solidFill>
                    <a:srgbClr val="FFFFFF"/>
                  </a:solidFill>
                </a:uFill>
                <a:latin typeface="Calibri"/>
                <a:ea typeface="DejaVu Sans"/>
              </a:rPr>
              <a:t>Trabalhadores que prestam serviços de natureza urbana ou rural, em caráter não eventual, com subordinação e mediante salário, servidor  público não vinculados a RPPS. Presidente, Senadores, Deputados, Cargos Confiança - CC,  Mandato Eletivo.</a:t>
            </a:r>
            <a:endParaRPr lang="pt-BR" sz="1800" b="0" strike="noStrike" spc="-1" dirty="0">
              <a:solidFill>
                <a:srgbClr val="000000"/>
              </a:solidFill>
              <a:uFill>
                <a:solidFill>
                  <a:srgbClr val="FFFFFF"/>
                </a:solidFill>
              </a:uFill>
              <a:latin typeface="Arial"/>
            </a:endParaRPr>
          </a:p>
          <a:p>
            <a:pPr marL="458280" lvl="1" algn="just">
              <a:lnSpc>
                <a:spcPct val="90000"/>
              </a:lnSpc>
              <a:spcBef>
                <a:spcPts val="799"/>
              </a:spcBef>
              <a:buClr>
                <a:srgbClr val="006600"/>
              </a:buClr>
            </a:pPr>
            <a:endParaRPr lang="pt-BR" sz="1800" b="0" strike="noStrike" spc="-1" dirty="0">
              <a:solidFill>
                <a:srgbClr val="000000"/>
              </a:solidFill>
              <a:uFill>
                <a:solidFill>
                  <a:srgbClr val="FFFFFF"/>
                </a:solidFill>
              </a:uFill>
              <a:latin typeface="Arial"/>
            </a:endParaRPr>
          </a:p>
          <a:p>
            <a:pPr>
              <a:lnSpc>
                <a:spcPct val="90000"/>
              </a:lnSpc>
            </a:pPr>
            <a:endParaRPr lang="pt-BR" sz="1800" b="0" strike="noStrike" spc="-1" dirty="0">
              <a:solidFill>
                <a:srgbClr val="000000"/>
              </a:solidFill>
              <a:uFill>
                <a:solidFill>
                  <a:srgbClr val="FFFFFF"/>
                </a:solidFill>
              </a:uFill>
              <a:latin typeface="Arial"/>
            </a:endParaRPr>
          </a:p>
          <a:p>
            <a:pPr>
              <a:lnSpc>
                <a:spcPct val="90000"/>
              </a:lnSpc>
            </a:pPr>
            <a:endParaRPr lang="pt-BR" sz="1800" b="0" strike="noStrike" spc="-1" dirty="0">
              <a:solidFill>
                <a:srgbClr val="000000"/>
              </a:solidFill>
              <a:uFill>
                <a:solidFill>
                  <a:srgbClr val="FFFFFF"/>
                </a:solidFill>
              </a:uFill>
              <a:latin typeface="Arial"/>
            </a:endParaRPr>
          </a:p>
          <a:p>
            <a:pPr>
              <a:lnSpc>
                <a:spcPct val="90000"/>
              </a:lnSpc>
            </a:pPr>
            <a:endParaRPr lang="pt-BR" sz="1800" b="0" strike="noStrike" spc="-1" dirty="0">
              <a:solidFill>
                <a:srgbClr val="000000"/>
              </a:solidFill>
              <a:uFill>
                <a:solidFill>
                  <a:srgbClr val="FFFFFF"/>
                </a:solidFill>
              </a:uFill>
              <a:latin typeface="Arial"/>
            </a:endParaRPr>
          </a:p>
          <a:p>
            <a:pPr marL="341280" indent="-332280">
              <a:lnSpc>
                <a:spcPct val="90000"/>
              </a:lnSpc>
              <a:spcBef>
                <a:spcPts val="641"/>
              </a:spcBef>
            </a:pPr>
            <a:endParaRPr lang="pt-BR" sz="1800" b="0" strike="noStrike" spc="-1" dirty="0">
              <a:solidFill>
                <a:srgbClr val="000000"/>
              </a:solidFill>
              <a:uFill>
                <a:solidFill>
                  <a:srgbClr val="FFFFFF"/>
                </a:solidFill>
              </a:uFill>
              <a:latin typeface="Arial"/>
            </a:endParaRPr>
          </a:p>
        </p:txBody>
      </p:sp>
      <p:pic>
        <p:nvPicPr>
          <p:cNvPr id="183" name="Picture 2"/>
          <p:cNvPicPr/>
          <p:nvPr/>
        </p:nvPicPr>
        <p:blipFill>
          <a:blip r:embed="rId5"/>
          <a:stretch/>
        </p:blipFill>
        <p:spPr>
          <a:xfrm>
            <a:off x="7358040" y="5500800"/>
            <a:ext cx="1570680" cy="837000"/>
          </a:xfrm>
          <a:prstGeom prst="rect">
            <a:avLst/>
          </a:prstGeom>
          <a:ln w="9360">
            <a:noFill/>
          </a:ln>
        </p:spPr>
      </p:pic>
      <p:pic>
        <p:nvPicPr>
          <p:cNvPr id="3" name="Imagem 2">
            <a:extLst>
              <a:ext uri="{FF2B5EF4-FFF2-40B4-BE49-F238E27FC236}">
                <a16:creationId xmlns:a16="http://schemas.microsoft.com/office/drawing/2014/main" id="{551DEEF6-384F-04A7-C46A-F2D2186B578C}"/>
              </a:ext>
            </a:extLst>
          </p:cNvPr>
          <p:cNvPicPr>
            <a:picLocks noChangeAspect="1"/>
          </p:cNvPicPr>
          <p:nvPr/>
        </p:nvPicPr>
        <p:blipFill>
          <a:blip r:embed="rId6"/>
          <a:stretch>
            <a:fillRect/>
          </a:stretch>
        </p:blipFill>
        <p:spPr>
          <a:xfrm>
            <a:off x="2142585" y="4391137"/>
            <a:ext cx="4857750" cy="2219325"/>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CustomShape 1"/>
          <p:cNvSpPr/>
          <p:nvPr/>
        </p:nvSpPr>
        <p:spPr>
          <a:xfrm>
            <a:off x="457200" y="1000080"/>
            <a:ext cx="8313938"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sp>
        <p:nvSpPr>
          <p:cNvPr id="185" name="CustomShape 2"/>
          <p:cNvSpPr/>
          <p:nvPr/>
        </p:nvSpPr>
        <p:spPr>
          <a:xfrm>
            <a:off x="458280" y="1975320"/>
            <a:ext cx="8228520" cy="432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1280" indent="-332280">
              <a:lnSpc>
                <a:spcPct val="50000"/>
              </a:lnSpc>
              <a:spcBef>
                <a:spcPts val="850"/>
              </a:spcBef>
            </a:pPr>
            <a:r>
              <a:rPr lang="pt-BR" sz="2800" b="1" strike="noStrike" spc="-1" dirty="0">
                <a:solidFill>
                  <a:srgbClr val="000000"/>
                </a:solidFill>
                <a:uFill>
                  <a:solidFill>
                    <a:srgbClr val="FFFFFF"/>
                  </a:solidFill>
                </a:uFill>
                <a:latin typeface="Calibri"/>
                <a:ea typeface="DejaVu Sans"/>
              </a:rPr>
              <a:t>2 – EMPREGADO DOMÉSTICO: </a:t>
            </a:r>
            <a:endParaRPr lang="pt-BR" sz="1800" b="0" strike="noStrike" spc="-1" dirty="0">
              <a:solidFill>
                <a:srgbClr val="000000"/>
              </a:solidFill>
              <a:uFill>
                <a:solidFill>
                  <a:srgbClr val="FFFFFF"/>
                </a:solidFill>
              </a:uFill>
              <a:latin typeface="Arial"/>
            </a:endParaRPr>
          </a:p>
          <a:p>
            <a:pPr marL="733320" lvl="1" indent="-275040" algn="just">
              <a:lnSpc>
                <a:spcPct val="90000"/>
              </a:lnSpc>
              <a:spcBef>
                <a:spcPts val="799"/>
              </a:spcBef>
              <a:buClr>
                <a:srgbClr val="006600"/>
              </a:buClr>
              <a:buFont typeface="Arial Narrow"/>
              <a:buChar char="–"/>
            </a:pPr>
            <a:r>
              <a:rPr lang="pt-BR" sz="2700" b="0" strike="noStrike" spc="-1" dirty="0">
                <a:solidFill>
                  <a:srgbClr val="000000"/>
                </a:solidFill>
                <a:uFill>
                  <a:solidFill>
                    <a:srgbClr val="FFFFFF"/>
                  </a:solidFill>
                </a:uFill>
                <a:latin typeface="Calibri"/>
                <a:ea typeface="DejaVu Sans"/>
              </a:rPr>
              <a:t>Aquele que presta serviços contínuos, mediante renumeração a uma pessoa ou família, no âmbito residência desta e atividade  sem fins lucrativos: Doméstico(a); babá; motorista, cuidador, cozinheiro, caseiro, etc..</a:t>
            </a:r>
            <a:endParaRPr lang="pt-BR" sz="1800" b="0" strike="noStrike" spc="-1" dirty="0">
              <a:solidFill>
                <a:srgbClr val="000000"/>
              </a:solidFill>
              <a:uFill>
                <a:solidFill>
                  <a:srgbClr val="FFFFFF"/>
                </a:solidFill>
              </a:uFill>
              <a:latin typeface="Arial"/>
            </a:endParaRPr>
          </a:p>
          <a:p>
            <a:pPr>
              <a:lnSpc>
                <a:spcPct val="90000"/>
              </a:lnSpc>
            </a:pPr>
            <a:endParaRPr lang="pt-BR" sz="1800" b="0" strike="noStrike" spc="-1" dirty="0">
              <a:solidFill>
                <a:srgbClr val="000000"/>
              </a:solidFill>
              <a:uFill>
                <a:solidFill>
                  <a:srgbClr val="FFFFFF"/>
                </a:solidFill>
              </a:uFill>
              <a:latin typeface="Arial"/>
            </a:endParaRPr>
          </a:p>
          <a:p>
            <a:pPr marL="343080" indent="-342000">
              <a:lnSpc>
                <a:spcPct val="100000"/>
              </a:lnSpc>
              <a:spcBef>
                <a:spcPts val="641"/>
              </a:spcBef>
            </a:pPr>
            <a:endParaRPr lang="pt-BR" sz="1800" b="0" strike="noStrike" spc="-1" dirty="0">
              <a:solidFill>
                <a:srgbClr val="000000"/>
              </a:solidFill>
              <a:uFill>
                <a:solidFill>
                  <a:srgbClr val="FFFFFF"/>
                </a:solidFill>
              </a:uFill>
              <a:latin typeface="Arial"/>
            </a:endParaRPr>
          </a:p>
        </p:txBody>
      </p:sp>
      <p:pic>
        <p:nvPicPr>
          <p:cNvPr id="186" name="Imagem 3"/>
          <p:cNvPicPr/>
          <p:nvPr/>
        </p:nvPicPr>
        <p:blipFill>
          <a:blip r:embed="rId2"/>
          <a:stretch/>
        </p:blipFill>
        <p:spPr>
          <a:xfrm>
            <a:off x="0" y="0"/>
            <a:ext cx="9142920" cy="952560"/>
          </a:xfrm>
          <a:prstGeom prst="rect">
            <a:avLst/>
          </a:prstGeom>
          <a:ln>
            <a:noFill/>
          </a:ln>
        </p:spPr>
      </p:pic>
      <p:pic>
        <p:nvPicPr>
          <p:cNvPr id="187" name="Picture 5"/>
          <p:cNvPicPr/>
          <p:nvPr/>
        </p:nvPicPr>
        <p:blipFill>
          <a:blip r:embed="rId3"/>
          <a:stretch/>
        </p:blipFill>
        <p:spPr>
          <a:xfrm>
            <a:off x="0" y="5572080"/>
            <a:ext cx="9142920" cy="1284840"/>
          </a:xfrm>
          <a:prstGeom prst="rect">
            <a:avLst/>
          </a:prstGeom>
          <a:ln w="9360">
            <a:noFill/>
          </a:ln>
        </p:spPr>
      </p:pic>
      <p:pic>
        <p:nvPicPr>
          <p:cNvPr id="188" name="Picture 2"/>
          <p:cNvPicPr/>
          <p:nvPr/>
        </p:nvPicPr>
        <p:blipFill>
          <a:blip r:embed="rId4"/>
          <a:stretch/>
        </p:blipFill>
        <p:spPr>
          <a:xfrm>
            <a:off x="7429320" y="428760"/>
            <a:ext cx="1713600" cy="903960"/>
          </a:xfrm>
          <a:prstGeom prst="rect">
            <a:avLst/>
          </a:prstGeom>
          <a:ln w="9360">
            <a:noFill/>
          </a:ln>
        </p:spPr>
      </p:pic>
      <p:pic>
        <p:nvPicPr>
          <p:cNvPr id="189" name="Picture 2"/>
          <p:cNvPicPr/>
          <p:nvPr/>
        </p:nvPicPr>
        <p:blipFill>
          <a:blip r:embed="rId5"/>
          <a:stretch/>
        </p:blipFill>
        <p:spPr>
          <a:xfrm>
            <a:off x="7358040" y="5500800"/>
            <a:ext cx="1570680" cy="837000"/>
          </a:xfrm>
          <a:prstGeom prst="rect">
            <a:avLst/>
          </a:prstGeom>
          <a:ln w="9360">
            <a:noFill/>
          </a:ln>
        </p:spPr>
      </p:pic>
      <p:pic>
        <p:nvPicPr>
          <p:cNvPr id="3" name="Imagem 2">
            <a:extLst>
              <a:ext uri="{FF2B5EF4-FFF2-40B4-BE49-F238E27FC236}">
                <a16:creationId xmlns:a16="http://schemas.microsoft.com/office/drawing/2014/main" id="{FEB7D647-65C9-85F9-BB86-0A9BC1A07FC2}"/>
              </a:ext>
            </a:extLst>
          </p:cNvPr>
          <p:cNvPicPr>
            <a:picLocks noChangeAspect="1"/>
          </p:cNvPicPr>
          <p:nvPr/>
        </p:nvPicPr>
        <p:blipFill>
          <a:blip r:embed="rId6"/>
          <a:stretch>
            <a:fillRect/>
          </a:stretch>
        </p:blipFill>
        <p:spPr>
          <a:xfrm>
            <a:off x="2142585" y="4359315"/>
            <a:ext cx="4857750" cy="2219325"/>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CustomShape 1"/>
          <p:cNvSpPr/>
          <p:nvPr/>
        </p:nvSpPr>
        <p:spPr>
          <a:xfrm>
            <a:off x="250020" y="1125000"/>
            <a:ext cx="864288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2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sp>
        <p:nvSpPr>
          <p:cNvPr id="192" name="CustomShape 2"/>
          <p:cNvSpPr/>
          <p:nvPr/>
        </p:nvSpPr>
        <p:spPr>
          <a:xfrm>
            <a:off x="384372" y="2062620"/>
            <a:ext cx="8228520" cy="3856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561"/>
              </a:spcBef>
            </a:pPr>
            <a:r>
              <a:rPr lang="pt-BR" sz="2800" b="1" strike="noStrike" spc="-1" dirty="0">
                <a:solidFill>
                  <a:srgbClr val="000000"/>
                </a:solidFill>
                <a:uFill>
                  <a:solidFill>
                    <a:srgbClr val="FFFFFF"/>
                  </a:solidFill>
                </a:uFill>
                <a:latin typeface="Calibri"/>
                <a:ea typeface="DejaVu Sans"/>
              </a:rPr>
              <a:t>2.1 – EMPREGADO DOMÉSTICO: </a:t>
            </a:r>
            <a:endParaRPr lang="pt-BR" sz="1800" b="0" strike="noStrike" spc="-1" dirty="0">
              <a:solidFill>
                <a:srgbClr val="000000"/>
              </a:solidFill>
              <a:uFill>
                <a:solidFill>
                  <a:srgbClr val="FFFFFF"/>
                </a:solidFill>
              </a:uFill>
              <a:latin typeface="Arial"/>
            </a:endParaRPr>
          </a:p>
          <a:p>
            <a:pPr marL="341280" indent="-332280">
              <a:lnSpc>
                <a:spcPct val="90000"/>
              </a:lnSpc>
              <a:spcBef>
                <a:spcPts val="561"/>
              </a:spcBef>
            </a:pPr>
            <a:r>
              <a:rPr lang="pt-BR" sz="2800" b="0" strike="noStrike" spc="-1" dirty="0">
                <a:solidFill>
                  <a:srgbClr val="000000"/>
                </a:solidFill>
                <a:uFill>
                  <a:solidFill>
                    <a:srgbClr val="FFFFFF"/>
                  </a:solidFill>
                </a:uFill>
                <a:latin typeface="Calibri"/>
                <a:ea typeface="DejaVu Sans"/>
              </a:rPr>
              <a:t>- A contribuição para o </a:t>
            </a:r>
            <a:r>
              <a:rPr lang="pt-BR" sz="2800" b="1" strike="noStrike" spc="-1" dirty="0">
                <a:solidFill>
                  <a:srgbClr val="FF0000"/>
                </a:solidFill>
                <a:uFill>
                  <a:solidFill>
                    <a:srgbClr val="FFFFFF"/>
                  </a:solidFill>
                </a:uFill>
                <a:latin typeface="Calibri"/>
                <a:ea typeface="DejaVu Sans"/>
              </a:rPr>
              <a:t>EMPREGADOR</a:t>
            </a:r>
            <a:r>
              <a:rPr lang="pt-BR" sz="2800" b="0" strike="noStrike" spc="-1" dirty="0">
                <a:solidFill>
                  <a:srgbClr val="000000"/>
                </a:solidFill>
                <a:uFill>
                  <a:solidFill>
                    <a:srgbClr val="FFFFFF"/>
                  </a:solidFill>
                </a:uFill>
                <a:latin typeface="Calibri"/>
                <a:ea typeface="DejaVu Sans"/>
              </a:rPr>
              <a:t> é de 20% sobre a remuneração do trabalhador:</a:t>
            </a:r>
            <a:endParaRPr lang="pt-BR" sz="1800" b="0" strike="noStrike" spc="-1" dirty="0">
              <a:solidFill>
                <a:srgbClr val="000000"/>
              </a:solidFill>
              <a:uFill>
                <a:solidFill>
                  <a:srgbClr val="FFFFFF"/>
                </a:solidFill>
              </a:uFill>
              <a:latin typeface="Arial"/>
            </a:endParaRPr>
          </a:p>
          <a:p>
            <a:pPr marL="341280" indent="-332280">
              <a:lnSpc>
                <a:spcPct val="90000"/>
              </a:lnSpc>
              <a:spcBef>
                <a:spcPts val="561"/>
              </a:spcBef>
            </a:pPr>
            <a:r>
              <a:rPr lang="pt-BR" sz="2800" b="0" strike="noStrike" spc="-1" dirty="0">
                <a:solidFill>
                  <a:srgbClr val="000000"/>
                </a:solidFill>
                <a:uFill>
                  <a:solidFill>
                    <a:srgbClr val="FFFFFF"/>
                  </a:solidFill>
                </a:uFill>
                <a:latin typeface="Calibri"/>
                <a:ea typeface="DejaVu Sans"/>
              </a:rPr>
              <a:t>8,0% - Contribuição Previdenciária Patronal</a:t>
            </a:r>
            <a:endParaRPr lang="pt-BR" sz="1800" b="0" strike="noStrike" spc="-1" dirty="0">
              <a:solidFill>
                <a:srgbClr val="000000"/>
              </a:solidFill>
              <a:uFill>
                <a:solidFill>
                  <a:srgbClr val="FFFFFF"/>
                </a:solidFill>
              </a:uFill>
              <a:latin typeface="Arial"/>
            </a:endParaRPr>
          </a:p>
          <a:p>
            <a:pPr marL="341280" indent="-332280">
              <a:lnSpc>
                <a:spcPct val="90000"/>
              </a:lnSpc>
              <a:spcBef>
                <a:spcPts val="561"/>
              </a:spcBef>
            </a:pPr>
            <a:r>
              <a:rPr lang="pt-BR" sz="2800" b="0" strike="noStrike" spc="-1" dirty="0">
                <a:solidFill>
                  <a:srgbClr val="000000"/>
                </a:solidFill>
                <a:uFill>
                  <a:solidFill>
                    <a:srgbClr val="FFFFFF"/>
                  </a:solidFill>
                </a:uFill>
                <a:latin typeface="Calibri"/>
                <a:ea typeface="DejaVu Sans"/>
              </a:rPr>
              <a:t>0,8% - Contribuiç</a:t>
            </a:r>
            <a:r>
              <a:rPr lang="pt-BR" sz="2800" spc="-1" dirty="0">
                <a:solidFill>
                  <a:srgbClr val="000000"/>
                </a:solidFill>
                <a:uFill>
                  <a:solidFill>
                    <a:srgbClr val="FFFFFF"/>
                  </a:solidFill>
                </a:uFill>
                <a:latin typeface="Calibri"/>
                <a:ea typeface="DejaVu Sans"/>
              </a:rPr>
              <a:t>ão</a:t>
            </a:r>
            <a:r>
              <a:rPr lang="pt-BR" sz="2800" b="0" strike="noStrike" spc="-1" dirty="0">
                <a:solidFill>
                  <a:srgbClr val="000000"/>
                </a:solidFill>
                <a:uFill>
                  <a:solidFill>
                    <a:srgbClr val="FFFFFF"/>
                  </a:solidFill>
                </a:uFill>
                <a:latin typeface="Calibri"/>
                <a:ea typeface="DejaVu Sans"/>
              </a:rPr>
              <a:t>. Riscos Ambientais Trabalho</a:t>
            </a:r>
            <a:endParaRPr lang="pt-BR" sz="1800" b="0" strike="noStrike" spc="-1" dirty="0">
              <a:solidFill>
                <a:srgbClr val="000000"/>
              </a:solidFill>
              <a:uFill>
                <a:solidFill>
                  <a:srgbClr val="FFFFFF"/>
                </a:solidFill>
              </a:uFill>
              <a:latin typeface="Arial"/>
            </a:endParaRPr>
          </a:p>
          <a:p>
            <a:pPr marL="341280" indent="-332280">
              <a:lnSpc>
                <a:spcPct val="90000"/>
              </a:lnSpc>
              <a:spcBef>
                <a:spcPts val="561"/>
              </a:spcBef>
            </a:pPr>
            <a:r>
              <a:rPr lang="pt-BR" sz="2800" b="0" strike="noStrike" spc="-1" dirty="0">
                <a:solidFill>
                  <a:srgbClr val="000000"/>
                </a:solidFill>
                <a:uFill>
                  <a:solidFill>
                    <a:srgbClr val="FFFFFF"/>
                  </a:solidFill>
                </a:uFill>
                <a:latin typeface="Calibri"/>
                <a:ea typeface="DejaVu Sans"/>
              </a:rPr>
              <a:t>8,0% - FGTS – Depósito Mensal </a:t>
            </a:r>
            <a:endParaRPr lang="pt-BR" sz="1800" b="0" strike="noStrike" spc="-1" dirty="0">
              <a:solidFill>
                <a:srgbClr val="000000"/>
              </a:solidFill>
              <a:uFill>
                <a:solidFill>
                  <a:srgbClr val="FFFFFF"/>
                </a:solidFill>
              </a:uFill>
              <a:latin typeface="Arial"/>
            </a:endParaRPr>
          </a:p>
          <a:p>
            <a:pPr marL="341280" indent="-332280">
              <a:lnSpc>
                <a:spcPct val="90000"/>
              </a:lnSpc>
              <a:spcBef>
                <a:spcPts val="561"/>
              </a:spcBef>
            </a:pPr>
            <a:r>
              <a:rPr lang="pt-BR" sz="2800" b="0" strike="noStrike" spc="-1" dirty="0">
                <a:solidFill>
                  <a:srgbClr val="000000"/>
                </a:solidFill>
                <a:uFill>
                  <a:solidFill>
                    <a:srgbClr val="FFFFFF"/>
                  </a:solidFill>
                </a:uFill>
                <a:latin typeface="Calibri"/>
                <a:ea typeface="DejaVu Sans"/>
              </a:rPr>
              <a:t>3,2% - FGTS – Depósito Compensatório Mensal</a:t>
            </a:r>
            <a:endParaRPr lang="pt-BR" sz="1800" b="0" strike="noStrike" spc="-1" dirty="0">
              <a:solidFill>
                <a:srgbClr val="000000"/>
              </a:solidFill>
              <a:uFill>
                <a:solidFill>
                  <a:srgbClr val="FFFFFF"/>
                </a:solidFill>
              </a:uFill>
              <a:latin typeface="Arial"/>
            </a:endParaRPr>
          </a:p>
        </p:txBody>
      </p:sp>
      <p:pic>
        <p:nvPicPr>
          <p:cNvPr id="193" name="Imagem 3"/>
          <p:cNvPicPr/>
          <p:nvPr/>
        </p:nvPicPr>
        <p:blipFill>
          <a:blip r:embed="rId2"/>
          <a:stretch/>
        </p:blipFill>
        <p:spPr>
          <a:xfrm>
            <a:off x="0" y="0"/>
            <a:ext cx="9142920" cy="952560"/>
          </a:xfrm>
          <a:prstGeom prst="rect">
            <a:avLst/>
          </a:prstGeom>
          <a:ln>
            <a:noFill/>
          </a:ln>
        </p:spPr>
      </p:pic>
      <p:pic>
        <p:nvPicPr>
          <p:cNvPr id="194" name="Picture 5"/>
          <p:cNvPicPr/>
          <p:nvPr/>
        </p:nvPicPr>
        <p:blipFill>
          <a:blip r:embed="rId3"/>
          <a:stretch/>
        </p:blipFill>
        <p:spPr>
          <a:xfrm>
            <a:off x="0" y="5572080"/>
            <a:ext cx="9142920" cy="1284840"/>
          </a:xfrm>
          <a:prstGeom prst="rect">
            <a:avLst/>
          </a:prstGeom>
          <a:ln w="9360">
            <a:noFill/>
          </a:ln>
        </p:spPr>
      </p:pic>
      <p:pic>
        <p:nvPicPr>
          <p:cNvPr id="195" name="Picture 2"/>
          <p:cNvPicPr/>
          <p:nvPr/>
        </p:nvPicPr>
        <p:blipFill>
          <a:blip r:embed="rId4"/>
          <a:stretch/>
        </p:blipFill>
        <p:spPr>
          <a:xfrm>
            <a:off x="7429320" y="428760"/>
            <a:ext cx="1713600" cy="903960"/>
          </a:xfrm>
          <a:prstGeom prst="rect">
            <a:avLst/>
          </a:prstGeom>
          <a:ln w="9360">
            <a:noFill/>
          </a:ln>
        </p:spPr>
      </p:pic>
      <p:pic>
        <p:nvPicPr>
          <p:cNvPr id="196" name="Picture 2"/>
          <p:cNvPicPr/>
          <p:nvPr/>
        </p:nvPicPr>
        <p:blipFill>
          <a:blip r:embed="rId5"/>
          <a:stretch/>
        </p:blipFill>
        <p:spPr>
          <a:xfrm>
            <a:off x="7358040" y="5500800"/>
            <a:ext cx="1570680" cy="83700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CustomShape 1"/>
          <p:cNvSpPr/>
          <p:nvPr/>
        </p:nvSpPr>
        <p:spPr>
          <a:xfrm>
            <a:off x="500039" y="1143000"/>
            <a:ext cx="7587517" cy="78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pt-BR" sz="3100" b="1" strike="noStrike" spc="-1" dirty="0">
                <a:solidFill>
                  <a:srgbClr val="558ED5"/>
                </a:solidFill>
                <a:uFill>
                  <a:solidFill>
                    <a:srgbClr val="FFFFFF"/>
                  </a:solidFill>
                </a:uFill>
                <a:latin typeface="Calibri"/>
                <a:ea typeface="DejaVu Sans"/>
              </a:rPr>
              <a:t>QUEM SÃO OS SEGURADOS OBRIGATÓRIOS?</a:t>
            </a:r>
            <a:endParaRPr lang="pt-BR" sz="1800" b="0" strike="noStrike" spc="-1" dirty="0">
              <a:solidFill>
                <a:srgbClr val="000000"/>
              </a:solidFill>
              <a:uFill>
                <a:solidFill>
                  <a:srgbClr val="FFFFFF"/>
                </a:solidFill>
              </a:uFill>
              <a:latin typeface="Arial"/>
            </a:endParaRPr>
          </a:p>
        </p:txBody>
      </p:sp>
      <p:sp>
        <p:nvSpPr>
          <p:cNvPr id="198" name="CustomShape 2"/>
          <p:cNvSpPr/>
          <p:nvPr/>
        </p:nvSpPr>
        <p:spPr>
          <a:xfrm>
            <a:off x="457200" y="1866060"/>
            <a:ext cx="8228520" cy="405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33360" indent="-324360">
              <a:lnSpc>
                <a:spcPct val="90000"/>
              </a:lnSpc>
              <a:spcBef>
                <a:spcPts val="561"/>
              </a:spcBef>
            </a:pPr>
            <a:r>
              <a:rPr lang="pt-BR" sz="2800" b="1" strike="noStrike" spc="-1" dirty="0">
                <a:solidFill>
                  <a:srgbClr val="000000"/>
                </a:solidFill>
                <a:uFill>
                  <a:solidFill>
                    <a:srgbClr val="FFFFFF"/>
                  </a:solidFill>
                </a:uFill>
                <a:latin typeface="Calibri"/>
                <a:ea typeface="DejaVu Sans"/>
              </a:rPr>
              <a:t>3 – TRABALHADOR AVULSO: </a:t>
            </a:r>
            <a:endParaRPr lang="pt-BR" sz="1800" b="0" strike="noStrike" spc="-1" dirty="0">
              <a:solidFill>
                <a:srgbClr val="000000"/>
              </a:solidFill>
              <a:uFill>
                <a:solidFill>
                  <a:srgbClr val="FFFFFF"/>
                </a:solidFill>
              </a:uFill>
              <a:latin typeface="Arial"/>
            </a:endParaRPr>
          </a:p>
          <a:p>
            <a:pPr marL="333360" indent="-324360" algn="just">
              <a:lnSpc>
                <a:spcPct val="100000"/>
              </a:lnSpc>
            </a:pPr>
            <a:r>
              <a:rPr lang="pt-BR" sz="2600" b="0" strike="noStrike" spc="-1" dirty="0">
                <a:solidFill>
                  <a:srgbClr val="000000"/>
                </a:solidFill>
                <a:uFill>
                  <a:solidFill>
                    <a:srgbClr val="FFFFFF"/>
                  </a:solidFill>
                </a:uFill>
                <a:latin typeface="Calibri"/>
                <a:ea typeface="DejaVu Sans"/>
              </a:rPr>
              <a:t>-	Quem presta serviço de natureza urbana ou rural, a diversas empresas, sem vínculo empregatício e contratada (o) mediante a intermediação obrigatória do sindicato da categoria ou do órgão gestor de mão de obra – OGMO.</a:t>
            </a:r>
            <a:endParaRPr lang="pt-BR" sz="1800" b="0" strike="noStrike" spc="-1" dirty="0">
              <a:solidFill>
                <a:srgbClr val="000000"/>
              </a:solidFill>
              <a:uFill>
                <a:solidFill>
                  <a:srgbClr val="FFFFFF"/>
                </a:solidFill>
              </a:uFill>
              <a:latin typeface="Arial"/>
            </a:endParaRPr>
          </a:p>
          <a:p>
            <a:pPr marL="343080" indent="-342000">
              <a:lnSpc>
                <a:spcPct val="100000"/>
              </a:lnSpc>
              <a:spcBef>
                <a:spcPts val="641"/>
              </a:spcBef>
            </a:pPr>
            <a:endParaRPr lang="pt-BR" sz="1800" b="0" strike="noStrike" spc="-1" dirty="0">
              <a:solidFill>
                <a:srgbClr val="000000"/>
              </a:solidFill>
              <a:uFill>
                <a:solidFill>
                  <a:srgbClr val="FFFFFF"/>
                </a:solidFill>
              </a:uFill>
              <a:latin typeface="Arial"/>
            </a:endParaRPr>
          </a:p>
        </p:txBody>
      </p:sp>
      <p:pic>
        <p:nvPicPr>
          <p:cNvPr id="199" name="Imagem 3"/>
          <p:cNvPicPr/>
          <p:nvPr/>
        </p:nvPicPr>
        <p:blipFill>
          <a:blip r:embed="rId2"/>
          <a:stretch/>
        </p:blipFill>
        <p:spPr>
          <a:xfrm>
            <a:off x="0" y="0"/>
            <a:ext cx="9142920" cy="952560"/>
          </a:xfrm>
          <a:prstGeom prst="rect">
            <a:avLst/>
          </a:prstGeom>
          <a:ln>
            <a:noFill/>
          </a:ln>
        </p:spPr>
      </p:pic>
      <p:pic>
        <p:nvPicPr>
          <p:cNvPr id="200" name="Picture 5"/>
          <p:cNvPicPr/>
          <p:nvPr/>
        </p:nvPicPr>
        <p:blipFill>
          <a:blip r:embed="rId3"/>
          <a:stretch/>
        </p:blipFill>
        <p:spPr>
          <a:xfrm>
            <a:off x="0" y="5572080"/>
            <a:ext cx="9142920" cy="1284840"/>
          </a:xfrm>
          <a:prstGeom prst="rect">
            <a:avLst/>
          </a:prstGeom>
          <a:ln w="9360">
            <a:noFill/>
          </a:ln>
        </p:spPr>
      </p:pic>
      <p:pic>
        <p:nvPicPr>
          <p:cNvPr id="201" name="Picture 2"/>
          <p:cNvPicPr/>
          <p:nvPr/>
        </p:nvPicPr>
        <p:blipFill>
          <a:blip r:embed="rId4"/>
          <a:stretch/>
        </p:blipFill>
        <p:spPr>
          <a:xfrm>
            <a:off x="7429320" y="428760"/>
            <a:ext cx="1713600" cy="903960"/>
          </a:xfrm>
          <a:prstGeom prst="rect">
            <a:avLst/>
          </a:prstGeom>
          <a:ln w="9360">
            <a:noFill/>
          </a:ln>
        </p:spPr>
      </p:pic>
      <p:pic>
        <p:nvPicPr>
          <p:cNvPr id="202" name="Picture 2"/>
          <p:cNvPicPr/>
          <p:nvPr/>
        </p:nvPicPr>
        <p:blipFill>
          <a:blip r:embed="rId5"/>
          <a:stretch/>
        </p:blipFill>
        <p:spPr>
          <a:xfrm>
            <a:off x="7358040" y="5500800"/>
            <a:ext cx="1570680" cy="837000"/>
          </a:xfrm>
          <a:prstGeom prst="rect">
            <a:avLst/>
          </a:prstGeom>
          <a:ln w="9360">
            <a:noFill/>
          </a:ln>
        </p:spPr>
      </p:pic>
      <p:pic>
        <p:nvPicPr>
          <p:cNvPr id="3" name="Imagem 2">
            <a:extLst>
              <a:ext uri="{FF2B5EF4-FFF2-40B4-BE49-F238E27FC236}">
                <a16:creationId xmlns:a16="http://schemas.microsoft.com/office/drawing/2014/main" id="{BD34F652-9C3D-9AFA-10C3-7441EE310A3D}"/>
              </a:ext>
            </a:extLst>
          </p:cNvPr>
          <p:cNvPicPr>
            <a:picLocks noChangeAspect="1"/>
          </p:cNvPicPr>
          <p:nvPr/>
        </p:nvPicPr>
        <p:blipFill>
          <a:blip r:embed="rId6"/>
          <a:stretch>
            <a:fillRect/>
          </a:stretch>
        </p:blipFill>
        <p:spPr>
          <a:xfrm>
            <a:off x="2142585" y="4271655"/>
            <a:ext cx="4857750" cy="2219325"/>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1502</TotalTime>
  <Words>2250</Words>
  <Application>Microsoft Office PowerPoint</Application>
  <PresentationFormat>Apresentação na tela (4:3)</PresentationFormat>
  <Paragraphs>203</Paragraphs>
  <Slides>30</Slides>
  <Notes>0</Notes>
  <HiddenSlides>0</HiddenSlides>
  <MMClips>0</MMClips>
  <ScaleCrop>false</ScaleCrop>
  <HeadingPairs>
    <vt:vector size="6" baseType="variant">
      <vt:variant>
        <vt:lpstr>Fontes usadas</vt:lpstr>
      </vt:variant>
      <vt:variant>
        <vt:i4>7</vt:i4>
      </vt:variant>
      <vt:variant>
        <vt:lpstr>Tema</vt:lpstr>
      </vt:variant>
      <vt:variant>
        <vt:i4>4</vt:i4>
      </vt:variant>
      <vt:variant>
        <vt:lpstr>Títulos de slides</vt:lpstr>
      </vt:variant>
      <vt:variant>
        <vt:i4>30</vt:i4>
      </vt:variant>
    </vt:vector>
  </HeadingPairs>
  <TitlesOfParts>
    <vt:vector size="41" baseType="lpstr">
      <vt:lpstr>Arial</vt:lpstr>
      <vt:lpstr>Arial Narrow</vt:lpstr>
      <vt:lpstr>Calibri</vt:lpstr>
      <vt:lpstr>Symbol</vt:lpstr>
      <vt:lpstr>Tahoma</vt:lpstr>
      <vt:lpstr>Times New Roman</vt:lpstr>
      <vt:lpstr>Wingdings</vt:lpstr>
      <vt:lpstr>Office Theme</vt:lpstr>
      <vt:lpstr>Office Theme</vt:lpstr>
      <vt:lpstr>Office Theme</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DIREITO DOS ESTRANGEIROS (MÓDULO DE DIREITO PREVIDENCIÁRIO)</dc:title>
  <dc:subject/>
  <dc:creator>ADRIANO</dc:creator>
  <dc:description/>
  <cp:lastModifiedBy>Alberto Rangel</cp:lastModifiedBy>
  <cp:revision>100</cp:revision>
  <dcterms:created xsi:type="dcterms:W3CDTF">2018-06-05T22:08:19Z</dcterms:created>
  <dcterms:modified xsi:type="dcterms:W3CDTF">2024-07-17T03:31:19Z</dcterms:modified>
  <dc:language>pt-BR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Apresentação na tela (4:3)</vt:lpwstr>
  </property>
  <property fmtid="{D5CDD505-2E9C-101B-9397-08002B2CF9AE}" pid="9" name="ScaleCrop">
    <vt:bool>false</vt:bool>
  </property>
  <property fmtid="{D5CDD505-2E9C-101B-9397-08002B2CF9AE}" pid="10" name="ShareDoc">
    <vt:bool>false</vt:bool>
  </property>
  <property fmtid="{D5CDD505-2E9C-101B-9397-08002B2CF9AE}" pid="11" name="Slides">
    <vt:i4>27</vt:i4>
  </property>
</Properties>
</file>